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55" r:id="rId2"/>
    <p:sldId id="354" r:id="rId3"/>
    <p:sldId id="356" r:id="rId4"/>
    <p:sldId id="488" r:id="rId5"/>
    <p:sldId id="449" r:id="rId6"/>
    <p:sldId id="450" r:id="rId7"/>
    <p:sldId id="452" r:id="rId8"/>
    <p:sldId id="491" r:id="rId9"/>
    <p:sldId id="492" r:id="rId10"/>
    <p:sldId id="493" r:id="rId11"/>
    <p:sldId id="490" r:id="rId12"/>
    <p:sldId id="500" r:id="rId13"/>
    <p:sldId id="501" r:id="rId14"/>
    <p:sldId id="495" r:id="rId15"/>
    <p:sldId id="497" r:id="rId16"/>
    <p:sldId id="498" r:id="rId17"/>
    <p:sldId id="499" r:id="rId18"/>
    <p:sldId id="494" r:id="rId19"/>
    <p:sldId id="453" r:id="rId20"/>
    <p:sldId id="502" r:id="rId21"/>
    <p:sldId id="503" r:id="rId22"/>
    <p:sldId id="504" r:id="rId23"/>
    <p:sldId id="505" r:id="rId24"/>
    <p:sldId id="506" r:id="rId25"/>
    <p:sldId id="456" r:id="rId26"/>
    <p:sldId id="457" r:id="rId27"/>
    <p:sldId id="454" r:id="rId28"/>
    <p:sldId id="458" r:id="rId29"/>
    <p:sldId id="459" r:id="rId30"/>
    <p:sldId id="460" r:id="rId31"/>
    <p:sldId id="461" r:id="rId32"/>
    <p:sldId id="462" r:id="rId33"/>
    <p:sldId id="464" r:id="rId34"/>
    <p:sldId id="465" r:id="rId35"/>
    <p:sldId id="467" r:id="rId36"/>
    <p:sldId id="466" r:id="rId37"/>
    <p:sldId id="468" r:id="rId38"/>
    <p:sldId id="469" r:id="rId39"/>
    <p:sldId id="470" r:id="rId40"/>
    <p:sldId id="471" r:id="rId41"/>
    <p:sldId id="472" r:id="rId42"/>
    <p:sldId id="455" r:id="rId43"/>
    <p:sldId id="473" r:id="rId44"/>
    <p:sldId id="474" r:id="rId45"/>
    <p:sldId id="475" r:id="rId46"/>
    <p:sldId id="476" r:id="rId47"/>
    <p:sldId id="443" r:id="rId48"/>
    <p:sldId id="444" r:id="rId49"/>
    <p:sldId id="477" r:id="rId50"/>
    <p:sldId id="478" r:id="rId51"/>
    <p:sldId id="479" r:id="rId52"/>
    <p:sldId id="393" r:id="rId53"/>
    <p:sldId id="267" r:id="rId54"/>
    <p:sldId id="257" r:id="rId55"/>
    <p:sldId id="256" r:id="rId56"/>
    <p:sldId id="484" r:id="rId57"/>
    <p:sldId id="259" r:id="rId58"/>
    <p:sldId id="260" r:id="rId59"/>
    <p:sldId id="261" r:id="rId60"/>
    <p:sldId id="480" r:id="rId61"/>
    <p:sldId id="481" r:id="rId62"/>
    <p:sldId id="508" r:id="rId63"/>
    <p:sldId id="509" r:id="rId64"/>
    <p:sldId id="507" r:id="rId65"/>
    <p:sldId id="399" r:id="rId66"/>
    <p:sldId id="485" r:id="rId67"/>
    <p:sldId id="486" r:id="rId68"/>
    <p:sldId id="487" r:id="rId69"/>
    <p:sldId id="483" r:id="rId70"/>
    <p:sldId id="425" r:id="rId7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64" userDrawn="1">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009900"/>
    <a:srgbClr val="FF66CC"/>
    <a:srgbClr val="FF9900"/>
    <a:srgbClr val="00B0F0"/>
    <a:srgbClr val="0000FF"/>
    <a:srgbClr val="99CC00"/>
    <a:srgbClr val="7030A0"/>
    <a:srgbClr val="92D05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6" d="100"/>
          <a:sy n="86" d="100"/>
        </p:scale>
        <p:origin x="562" y="48"/>
      </p:cViewPr>
      <p:guideLst>
        <p:guide pos="3864"/>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1B35962C-96A0-48F9-2C09-994F979371EB}"/>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43344FE8-0673-BEAD-96F2-6DC59E1C4B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4174DF0D-6FAC-EDB8-C5F7-20F6A1196C8A}"/>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4AA2F5CE-D799-8DF7-2336-CD9858367F0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7F8FDB6-9E04-5728-3371-919F7C905E6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6127324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F6F16EAC-E8CF-257C-8DDF-D751DDBCBDEF}"/>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B87A8243-0E60-0CC9-EC2E-2C523652520C}"/>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485F2C65-AD95-F7D8-94F2-980FC9327ECD}"/>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47B5F90D-269B-A227-AD08-668D5305C37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A0E1838-CF93-B90E-2237-77A37E0D489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7292273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090A7B4F-D677-BF54-2A3A-9D98E38237B8}"/>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965C80DE-CF8B-7942-4C5B-DC33097B1952}"/>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AB76AEA0-202D-468D-6057-B5FDF8F125A6}"/>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3C9BC67A-42B4-D41A-555C-1106A7B26166}"/>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43AAFB70-EBE0-D9FD-D7CC-6E97DA7905CA}"/>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40220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0A84EEC5-C8C2-7ED5-8DEC-56F709DF5C5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65446622-29AC-D350-F7B8-0C04C856F0BB}"/>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2BC3F2F8-9D79-2A75-ACA7-28876F9F7AD6}"/>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314F02F8-F7C8-EEBF-F0C9-B85B830FCBB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D7A0A97F-B976-48D5-3702-4AFBA092BD3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18618637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C5928147-9F96-DA57-D354-A3FCB585AFAE}"/>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A2DCFE6C-6835-6A0D-5015-A0F81221E1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1D6C2114-33B0-14C2-038C-E7D997025C21}"/>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01A0A541-F4B7-6878-823E-9B79CF27A9ED}"/>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C8FC15AA-AF8B-D02B-4B88-E9E49907EF2D}"/>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9423978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5D38E28-2783-96B0-52E6-BB4D40612826}"/>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B88CAD65-A5E9-6665-EF05-F6C061A6C8E4}"/>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4BB5DB03-3C9F-97B6-7106-EB34CCC4B6D5}"/>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DCB00AF4-FDEF-B689-9467-F6482A4B5C43}"/>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6" name="Chỗ dành sẵn cho Chân trang 5">
            <a:extLst>
              <a:ext uri="{FF2B5EF4-FFF2-40B4-BE49-F238E27FC236}">
                <a16:creationId xmlns:a16="http://schemas.microsoft.com/office/drawing/2014/main" id="{99980285-2DA5-3106-3E50-E2147DA98200}"/>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4EE935FD-2E09-0D84-44A4-006081338463}"/>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4958702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6590C27-7DE9-0CF3-99B3-FB456D215836}"/>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C03F0142-C7F6-86BF-80C8-EEDA46600D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D50E66EE-EEB1-27F8-6019-3CC0C3AD3001}"/>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E846413D-4EAD-1F40-071C-C43460DC7DA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35652D3F-A53D-68D1-42F7-24D0F2291101}"/>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FFAA8B73-5607-FA01-2D21-43FADAA05FE3}"/>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8" name="Chỗ dành sẵn cho Chân trang 7">
            <a:extLst>
              <a:ext uri="{FF2B5EF4-FFF2-40B4-BE49-F238E27FC236}">
                <a16:creationId xmlns:a16="http://schemas.microsoft.com/office/drawing/2014/main" id="{BDD6EFAF-CDE5-38C8-D9FE-10E912DD891E}"/>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E053782-F94F-0A1A-7520-0764F9257A26}"/>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2112132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5B3D07C5-D9BA-7681-375B-873545FD6D83}"/>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52532A97-9F91-EAFF-B8E6-EFA2EEA0F266}"/>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4" name="Chỗ dành sẵn cho Chân trang 3">
            <a:extLst>
              <a:ext uri="{FF2B5EF4-FFF2-40B4-BE49-F238E27FC236}">
                <a16:creationId xmlns:a16="http://schemas.microsoft.com/office/drawing/2014/main" id="{9CFA0734-52CB-F27D-0D14-01BF40B91DBD}"/>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6904D9CB-97FC-1EFA-0502-34C9165A0E4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898972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FDB4E5B0-02F0-FEAC-FC36-4E17495A87C4}"/>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3" name="Chỗ dành sẵn cho Chân trang 2">
            <a:extLst>
              <a:ext uri="{FF2B5EF4-FFF2-40B4-BE49-F238E27FC236}">
                <a16:creationId xmlns:a16="http://schemas.microsoft.com/office/drawing/2014/main" id="{2B12A079-7633-729C-1F81-229283131262}"/>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44F49B37-F0F5-5114-B863-46D03769A89F}"/>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366693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85A98E4B-11AF-A900-F617-5EB72FF28C2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B7726BA-A184-645F-CBC6-C4C8B7753E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F7E2C323-872B-9FC0-A371-4C07C8A9A4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BA277B37-09DF-3598-D75F-F9F93FA92D58}"/>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6" name="Chỗ dành sẵn cho Chân trang 5">
            <a:extLst>
              <a:ext uri="{FF2B5EF4-FFF2-40B4-BE49-F238E27FC236}">
                <a16:creationId xmlns:a16="http://schemas.microsoft.com/office/drawing/2014/main" id="{6D2A3712-809F-3D34-3498-1461D060B27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6D84BC0C-E25A-6AB6-430B-D89232713B3E}"/>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6877720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D18551F0-84D3-80AE-0FCE-B6724905EB4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5BD26544-B037-1191-842A-0DC11CF34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E4E03688-059F-9A97-7158-917290142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937E5B74-7AD9-4F24-B8BF-A2AD0A6548B4}"/>
              </a:ext>
            </a:extLst>
          </p:cNvPr>
          <p:cNvSpPr>
            <a:spLocks noGrp="1"/>
          </p:cNvSpPr>
          <p:nvPr>
            <p:ph type="dt" sz="half" idx="10"/>
          </p:nvPr>
        </p:nvSpPr>
        <p:spPr/>
        <p:txBody>
          <a:bodyPr/>
          <a:lstStyle/>
          <a:p>
            <a:fld id="{BFAA1385-C9DB-4CF5-815C-AE940AFD3D51}" type="datetimeFigureOut">
              <a:rPr lang="en-US" smtClean="0"/>
              <a:t>1/21/2023</a:t>
            </a:fld>
            <a:endParaRPr lang="en-US"/>
          </a:p>
        </p:txBody>
      </p:sp>
      <p:sp>
        <p:nvSpPr>
          <p:cNvPr id="6" name="Chỗ dành sẵn cho Chân trang 5">
            <a:extLst>
              <a:ext uri="{FF2B5EF4-FFF2-40B4-BE49-F238E27FC236}">
                <a16:creationId xmlns:a16="http://schemas.microsoft.com/office/drawing/2014/main" id="{8A20DBFC-1057-FCE2-24F3-6E7898A818DE}"/>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B0CF429C-4D51-B9C3-809D-B77C2C482CAC}"/>
              </a:ext>
            </a:extLst>
          </p:cNvPr>
          <p:cNvSpPr>
            <a:spLocks noGrp="1"/>
          </p:cNvSpPr>
          <p:nvPr>
            <p:ph type="sldNum" sz="quarter" idx="12"/>
          </p:nvPr>
        </p:nvSpPr>
        <p:spPr/>
        <p:txBody>
          <a:bodyPr/>
          <a:lstStyle/>
          <a:p>
            <a:fld id="{C8FDEECB-99C2-45DA-AE88-5910C1C75752}" type="slidenum">
              <a:rPr lang="en-US" smtClean="0"/>
              <a:t>‹#›</a:t>
            </a:fld>
            <a:endParaRPr lang="en-US"/>
          </a:p>
        </p:txBody>
      </p:sp>
    </p:spTree>
    <p:extLst>
      <p:ext uri="{BB962C8B-B14F-4D97-AF65-F5344CB8AC3E}">
        <p14:creationId xmlns:p14="http://schemas.microsoft.com/office/powerpoint/2010/main" val="371722686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160B2771-5568-7BF7-2379-9351CFA6DBA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A7792FA-FE94-A893-9268-28BDD0ADFBF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1390E0BA-5274-E534-0BA0-F37967124B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AA1385-C9DB-4CF5-815C-AE940AFD3D51}" type="datetimeFigureOut">
              <a:rPr lang="en-US" smtClean="0"/>
              <a:t>1/21/2023</a:t>
            </a:fld>
            <a:endParaRPr lang="en-US"/>
          </a:p>
        </p:txBody>
      </p:sp>
      <p:sp>
        <p:nvSpPr>
          <p:cNvPr id="5" name="Chỗ dành sẵn cho Chân trang 4">
            <a:extLst>
              <a:ext uri="{FF2B5EF4-FFF2-40B4-BE49-F238E27FC236}">
                <a16:creationId xmlns:a16="http://schemas.microsoft.com/office/drawing/2014/main" id="{5CAC8D73-2ABA-200B-177D-A7FCBF49A4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58F8A33E-6FC7-92CC-E315-4A5CA77E91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DEECB-99C2-45DA-AE88-5910C1C75752}" type="slidenum">
              <a:rPr lang="en-US" smtClean="0"/>
              <a:t>‹#›</a:t>
            </a:fld>
            <a:endParaRPr lang="en-US"/>
          </a:p>
        </p:txBody>
      </p:sp>
    </p:spTree>
    <p:extLst>
      <p:ext uri="{BB962C8B-B14F-4D97-AF65-F5344CB8AC3E}">
        <p14:creationId xmlns:p14="http://schemas.microsoft.com/office/powerpoint/2010/main" val="2411767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4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2.png"/><Relationship Id="rId2" Type="http://schemas.openxmlformats.org/officeDocument/2006/relationships/audio" Target="../media/media2.wav"/><Relationship Id="rId1" Type="http://schemas.microsoft.com/office/2007/relationships/media" Target="../media/media2.wav"/><Relationship Id="rId6" Type="http://schemas.microsoft.com/office/2007/relationships/hdphoto" Target="../media/hdphoto1.wdp"/><Relationship Id="rId5" Type="http://schemas.openxmlformats.org/officeDocument/2006/relationships/image" Target="../media/image31.png"/><Relationship Id="rId4" Type="http://schemas.openxmlformats.org/officeDocument/2006/relationships/image" Target="../media/image30.png"/></Relationships>
</file>

<file path=ppt/slides/_rels/slide54.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slide" Target="slide58.xml"/><Relationship Id="rId18" Type="http://schemas.openxmlformats.org/officeDocument/2006/relationships/image" Target="../media/image44.png"/><Relationship Id="rId3" Type="http://schemas.openxmlformats.org/officeDocument/2006/relationships/image" Target="../media/image34.jpeg"/><Relationship Id="rId7" Type="http://schemas.openxmlformats.org/officeDocument/2006/relationships/slide" Target="slide5.xml"/><Relationship Id="rId12" Type="http://schemas.openxmlformats.org/officeDocument/2006/relationships/image" Target="../media/image40.png"/><Relationship Id="rId17" Type="http://schemas.openxmlformats.org/officeDocument/2006/relationships/image" Target="../media/image43.png"/><Relationship Id="rId2" Type="http://schemas.openxmlformats.org/officeDocument/2006/relationships/image" Target="../media/image33.jpg"/><Relationship Id="rId16" Type="http://schemas.openxmlformats.org/officeDocument/2006/relationships/slide" Target="slide59.xml"/><Relationship Id="rId20" Type="http://schemas.openxmlformats.org/officeDocument/2006/relationships/slide" Target="slide29.xml"/><Relationship Id="rId1" Type="http://schemas.openxmlformats.org/officeDocument/2006/relationships/slideLayout" Target="../slideLayouts/slideLayout1.xml"/><Relationship Id="rId6" Type="http://schemas.openxmlformats.org/officeDocument/2006/relationships/image" Target="../media/image36.png"/><Relationship Id="rId11" Type="http://schemas.openxmlformats.org/officeDocument/2006/relationships/image" Target="../media/image39.png"/><Relationship Id="rId5" Type="http://schemas.openxmlformats.org/officeDocument/2006/relationships/image" Target="../media/image35.png"/><Relationship Id="rId15" Type="http://schemas.openxmlformats.org/officeDocument/2006/relationships/image" Target="../media/image42.png"/><Relationship Id="rId10" Type="http://schemas.openxmlformats.org/officeDocument/2006/relationships/slide" Target="slide57.xml"/><Relationship Id="rId19" Type="http://schemas.openxmlformats.org/officeDocument/2006/relationships/image" Target="../media/image45.gif"/><Relationship Id="rId4" Type="http://schemas.openxmlformats.org/officeDocument/2006/relationships/slide" Target="slide55.xml"/><Relationship Id="rId9" Type="http://schemas.openxmlformats.org/officeDocument/2006/relationships/image" Target="../media/image38.png"/><Relationship Id="rId14" Type="http://schemas.openxmlformats.org/officeDocument/2006/relationships/image" Target="../media/image41.png"/></Relationships>
</file>

<file path=ppt/slides/_rels/slide55.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36.png"/><Relationship Id="rId12" Type="http://schemas.openxmlformats.org/officeDocument/2006/relationships/image" Target="../media/image51.gif"/><Relationship Id="rId2" Type="http://schemas.openxmlformats.org/officeDocument/2006/relationships/audio" Target="../media/audio2.wav"/><Relationship Id="rId16" Type="http://schemas.openxmlformats.org/officeDocument/2006/relationships/image" Target="../media/image55.png"/><Relationship Id="rId1" Type="http://schemas.openxmlformats.org/officeDocument/2006/relationships/slideLayout" Target="../slideLayouts/slideLayout1.xml"/><Relationship Id="rId6" Type="http://schemas.openxmlformats.org/officeDocument/2006/relationships/image" Target="../media/image35.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6.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38.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7.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7.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0.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8.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2.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41.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59.xml.rels><?xml version="1.0" encoding="UTF-8" standalone="yes"?>
<Relationships xmlns="http://schemas.openxmlformats.org/package/2006/relationships"><Relationship Id="rId8" Type="http://schemas.openxmlformats.org/officeDocument/2006/relationships/image" Target="../media/image48.jpeg"/><Relationship Id="rId13" Type="http://schemas.openxmlformats.org/officeDocument/2006/relationships/image" Target="../media/image52.gif"/><Relationship Id="rId3" Type="http://schemas.openxmlformats.org/officeDocument/2006/relationships/audio" Target="../media/audio3.wav"/><Relationship Id="rId7" Type="http://schemas.openxmlformats.org/officeDocument/2006/relationships/image" Target="../media/image44.png"/><Relationship Id="rId12" Type="http://schemas.openxmlformats.org/officeDocument/2006/relationships/image" Target="../media/image51.gif"/><Relationship Id="rId2" Type="http://schemas.openxmlformats.org/officeDocument/2006/relationships/audio" Target="../media/audio2.wav"/><Relationship Id="rId1" Type="http://schemas.openxmlformats.org/officeDocument/2006/relationships/slideLayout" Target="../slideLayouts/slideLayout1.xml"/><Relationship Id="rId6" Type="http://schemas.openxmlformats.org/officeDocument/2006/relationships/image" Target="../media/image43.png"/><Relationship Id="rId11" Type="http://schemas.openxmlformats.org/officeDocument/2006/relationships/image" Target="../media/image50.gif"/><Relationship Id="rId5" Type="http://schemas.openxmlformats.org/officeDocument/2006/relationships/image" Target="../media/image47.gif"/><Relationship Id="rId15" Type="http://schemas.openxmlformats.org/officeDocument/2006/relationships/image" Target="../media/image54.gif"/><Relationship Id="rId10" Type="http://schemas.openxmlformats.org/officeDocument/2006/relationships/image" Target="../media/image49.gif"/><Relationship Id="rId4" Type="http://schemas.openxmlformats.org/officeDocument/2006/relationships/image" Target="../media/image46.png"/><Relationship Id="rId9" Type="http://schemas.openxmlformats.org/officeDocument/2006/relationships/slide" Target="slide54.xml"/><Relationship Id="rId14" Type="http://schemas.openxmlformats.org/officeDocument/2006/relationships/image" Target="../media/image53.gif"/></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6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36000">
              <a:srgbClr val="00B0F0">
                <a:alpha val="48000"/>
              </a:srgbClr>
            </a:gs>
            <a:gs pos="100000">
              <a:srgbClr val="FF9900">
                <a:alpha val="54000"/>
              </a:srgbClr>
            </a:gs>
          </a:gsLst>
          <a:lin ang="5400000" scaled="1"/>
        </a:gra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DE8F6F3A-0809-AEA3-E37B-20269F5B46A6}"/>
              </a:ext>
            </a:extLst>
          </p:cNvPr>
          <p:cNvSpPr txBox="1"/>
          <p:nvPr/>
        </p:nvSpPr>
        <p:spPr>
          <a:xfrm>
            <a:off x="441578" y="319391"/>
            <a:ext cx="5105401" cy="646331"/>
          </a:xfrm>
          <a:prstGeom prst="rect">
            <a:avLst/>
          </a:prstGeom>
          <a:noFill/>
        </p:spPr>
        <p:txBody>
          <a:bodyPr wrap="square">
            <a:spAutoFit/>
          </a:bodyPr>
          <a:lstStyle/>
          <a:p>
            <a:pPr marL="0" marR="0">
              <a:spcBef>
                <a:spcPts val="0"/>
              </a:spcBef>
              <a:spcAft>
                <a:spcPts val="0"/>
              </a:spcAft>
            </a:pPr>
            <a:r>
              <a:rPr lang="en-US" sz="3600" b="1" dirty="0">
                <a:solidFill>
                  <a:schemeClr val="bg1"/>
                </a:solidFill>
                <a:effectLst/>
                <a:highlight>
                  <a:srgbClr val="00FF00"/>
                </a:highlight>
                <a:latin typeface="Times New Roman" panose="02020603050405020304" pitchFamily="18" charset="0"/>
                <a:ea typeface="MS Mincho" panose="02020609040205080304" pitchFamily="49" charset="-128"/>
              </a:rPr>
              <a:t>ĐỌC HIỂU VĂN BẢN 2</a:t>
            </a:r>
            <a:r>
              <a:rPr lang="en-US" sz="3600" b="1" dirty="0">
                <a:solidFill>
                  <a:schemeClr val="bg1"/>
                </a:solidFill>
                <a:effectLst/>
                <a:latin typeface="Times New Roman" panose="02020603050405020304" pitchFamily="18" charset="0"/>
                <a:ea typeface="MS Mincho" panose="02020609040205080304" pitchFamily="49" charset="-128"/>
              </a:rPr>
              <a:t> </a:t>
            </a:r>
            <a:endParaRPr lang="en-US" sz="36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A347F0D-CBAC-AF92-13AD-0965B62AE9E5}"/>
              </a:ext>
            </a:extLst>
          </p:cNvPr>
          <p:cNvSpPr txBox="1"/>
          <p:nvPr/>
        </p:nvSpPr>
        <p:spPr>
          <a:xfrm>
            <a:off x="3484244" y="1763309"/>
            <a:ext cx="9561196" cy="1546577"/>
          </a:xfrm>
          <a:prstGeom prst="rect">
            <a:avLst/>
          </a:prstGeom>
          <a:noFill/>
        </p:spPr>
        <p:txBody>
          <a:bodyPr wrap="square">
            <a:spAutoFit/>
          </a:bodyPr>
          <a:lstStyle/>
          <a:p>
            <a:pPr marL="704850" marR="727710" algn="ctr">
              <a:spcBef>
                <a:spcPts val="320"/>
              </a:spcBef>
              <a:spcAft>
                <a:spcPts val="0"/>
              </a:spcAft>
            </a:pPr>
            <a:r>
              <a:rPr lang="vi-VN" sz="6000" b="1" dirty="0" err="1">
                <a:solidFill>
                  <a:srgbClr val="FF0000"/>
                </a:solidFill>
                <a:effectLst/>
                <a:latin typeface="Times New Roman" panose="02020603050405020304" pitchFamily="18" charset="0"/>
                <a:ea typeface="Times New Roman" panose="02020603050405020304" pitchFamily="18" charset="0"/>
              </a:rPr>
              <a:t>Ngồi</a:t>
            </a:r>
            <a:r>
              <a:rPr lang="vi-VN" sz="6000" b="1" dirty="0">
                <a:solidFill>
                  <a:srgbClr val="FF0000"/>
                </a:solidFill>
                <a:effectLst/>
                <a:latin typeface="Times New Roman" panose="02020603050405020304" pitchFamily="18" charset="0"/>
                <a:ea typeface="Times New Roman" panose="02020603050405020304" pitchFamily="18" charset="0"/>
              </a:rPr>
              <a:t> </a:t>
            </a:r>
            <a:r>
              <a:rPr lang="vi-VN" sz="6000" b="1" dirty="0" err="1">
                <a:solidFill>
                  <a:srgbClr val="FF0000"/>
                </a:solidFill>
                <a:effectLst/>
                <a:latin typeface="Times New Roman" panose="02020603050405020304" pitchFamily="18" charset="0"/>
                <a:ea typeface="Times New Roman" panose="02020603050405020304" pitchFamily="18" charset="0"/>
              </a:rPr>
              <a:t>đợi</a:t>
            </a:r>
            <a:r>
              <a:rPr lang="vi-VN" sz="6000" b="1" dirty="0">
                <a:solidFill>
                  <a:srgbClr val="FF0000"/>
                </a:solidFill>
                <a:effectLst/>
                <a:latin typeface="Times New Roman" panose="02020603050405020304" pitchFamily="18" charset="0"/>
                <a:ea typeface="Times New Roman" panose="02020603050405020304" pitchFamily="18" charset="0"/>
              </a:rPr>
              <a:t> </a:t>
            </a:r>
            <a:r>
              <a:rPr lang="vi-VN" sz="6000" b="1" dirty="0" err="1">
                <a:solidFill>
                  <a:srgbClr val="FF0000"/>
                </a:solidFill>
                <a:effectLst/>
                <a:latin typeface="Times New Roman" panose="02020603050405020304" pitchFamily="18" charset="0"/>
                <a:ea typeface="Times New Roman" panose="02020603050405020304" pitchFamily="18" charset="0"/>
              </a:rPr>
              <a:t>trước</a:t>
            </a:r>
            <a:r>
              <a:rPr lang="vi-VN" sz="6000" b="1" dirty="0">
                <a:solidFill>
                  <a:srgbClr val="FF0000"/>
                </a:solidFill>
                <a:effectLst/>
                <a:latin typeface="Times New Roman" panose="02020603050405020304" pitchFamily="18" charset="0"/>
                <a:ea typeface="Times New Roman" panose="02020603050405020304" pitchFamily="18" charset="0"/>
              </a:rPr>
              <a:t> hiên </a:t>
            </a:r>
            <a:r>
              <a:rPr lang="vi-VN" sz="6000" b="1" dirty="0" err="1">
                <a:solidFill>
                  <a:srgbClr val="FF0000"/>
                </a:solidFill>
                <a:effectLst/>
                <a:latin typeface="Times New Roman" panose="02020603050405020304" pitchFamily="18" charset="0"/>
                <a:ea typeface="Times New Roman" panose="02020603050405020304" pitchFamily="18" charset="0"/>
              </a:rPr>
              <a:t>nhà</a:t>
            </a:r>
            <a:endParaRPr lang="en-US" sz="2800" dirty="0">
              <a:effectLst/>
              <a:latin typeface="Times New Roman" panose="02020603050405020304" pitchFamily="18" charset="0"/>
              <a:ea typeface="Times New Roman" panose="02020603050405020304" pitchFamily="18" charset="0"/>
            </a:endParaRPr>
          </a:p>
          <a:p>
            <a:pPr marL="704850" marR="727710" algn="ctr">
              <a:spcBef>
                <a:spcPts val="320"/>
              </a:spcBef>
              <a:spcAft>
                <a:spcPts val="0"/>
              </a:spcAft>
            </a:pPr>
            <a:r>
              <a:rPr lang="vi-VN"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Huỳnh</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Như</a:t>
            </a:r>
            <a:r>
              <a:rPr lang="fr-FR" sz="3200" dirty="0">
                <a:effectLst/>
                <a:latin typeface="Times New Roman" panose="02020603050405020304" pitchFamily="18" charset="0"/>
                <a:ea typeface="Times New Roman" panose="02020603050405020304" pitchFamily="18" charset="0"/>
              </a:rPr>
              <a:t> </a:t>
            </a:r>
            <a:r>
              <a:rPr lang="fr-FR" sz="3200" dirty="0" err="1">
                <a:effectLst/>
                <a:latin typeface="Times New Roman" panose="02020603050405020304" pitchFamily="18" charset="0"/>
                <a:ea typeface="Times New Roman" panose="02020603050405020304" pitchFamily="18" charset="0"/>
              </a:rPr>
              <a:t>Phương</a:t>
            </a:r>
            <a:r>
              <a:rPr lang="fr-FR" sz="32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2B60FBE1-6092-B41B-96E1-36540C6DF2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11239" y="1691068"/>
            <a:ext cx="5000625" cy="4524375"/>
          </a:xfrm>
          <a:prstGeom prst="rect">
            <a:avLst/>
          </a:prstGeom>
        </p:spPr>
      </p:pic>
      <p:pic>
        <p:nvPicPr>
          <p:cNvPr id="5" name="Hình ảnh 4">
            <a:extLst>
              <a:ext uri="{FF2B5EF4-FFF2-40B4-BE49-F238E27FC236}">
                <a16:creationId xmlns:a16="http://schemas.microsoft.com/office/drawing/2014/main" id="{5B3C4706-2401-A255-4420-27D012F47D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373088" y="4107474"/>
            <a:ext cx="2118915" cy="2118915"/>
          </a:xfrm>
          <a:prstGeom prst="rect">
            <a:avLst/>
          </a:prstGeom>
        </p:spPr>
      </p:pic>
      <p:pic>
        <p:nvPicPr>
          <p:cNvPr id="8" name="Hình ảnh 7">
            <a:extLst>
              <a:ext uri="{FF2B5EF4-FFF2-40B4-BE49-F238E27FC236}">
                <a16:creationId xmlns:a16="http://schemas.microsoft.com/office/drawing/2014/main" id="{74E36DE6-BC89-742A-C17D-778CFF6EE83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63474" y="5267366"/>
            <a:ext cx="948077" cy="948077"/>
          </a:xfrm>
          <a:prstGeom prst="rect">
            <a:avLst/>
          </a:prstGeom>
        </p:spPr>
      </p:pic>
      <p:pic>
        <p:nvPicPr>
          <p:cNvPr id="13" name="Hình ảnh 12">
            <a:extLst>
              <a:ext uri="{FF2B5EF4-FFF2-40B4-BE49-F238E27FC236}">
                <a16:creationId xmlns:a16="http://schemas.microsoft.com/office/drawing/2014/main" id="{4848D5CF-F9E3-5D84-D9FE-43D1BDFC51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3875" y="4107474"/>
            <a:ext cx="2402205" cy="1864145"/>
          </a:xfrm>
          <a:prstGeom prst="rect">
            <a:avLst/>
          </a:prstGeom>
        </p:spPr>
      </p:pic>
      <p:pic>
        <p:nvPicPr>
          <p:cNvPr id="15" name="Hình ảnh 14">
            <a:extLst>
              <a:ext uri="{FF2B5EF4-FFF2-40B4-BE49-F238E27FC236}">
                <a16:creationId xmlns:a16="http://schemas.microsoft.com/office/drawing/2014/main" id="{302699E3-DE0E-9F99-D3F6-217D7126BA2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24631" y="-95293"/>
            <a:ext cx="2257425" cy="2028825"/>
          </a:xfrm>
          <a:prstGeom prst="rect">
            <a:avLst/>
          </a:prstGeom>
        </p:spPr>
      </p:pic>
    </p:spTree>
    <p:extLst>
      <p:ext uri="{BB962C8B-B14F-4D97-AF65-F5344CB8AC3E}">
        <p14:creationId xmlns:p14="http://schemas.microsoft.com/office/powerpoint/2010/main" val="637944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Nêu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xuất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xứ</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sáng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61593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78760"/>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4F5F04D3-AB25-74DE-6094-620EC2074C58}"/>
              </a:ext>
            </a:extLst>
          </p:cNvPr>
          <p:cNvSpPr txBox="1"/>
          <p:nvPr/>
        </p:nvSpPr>
        <p:spPr>
          <a:xfrm>
            <a:off x="960172" y="2121412"/>
            <a:ext cx="9399989"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Trích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Thành phố- những thước phim quay chậm</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NXB Trẻ, Thành phố Hồ Chí Minh”.</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2DE4D0AD-48EA-F318-BBC6-AE2B213534E1}"/>
              </a:ext>
            </a:extLst>
          </p:cNvPr>
          <p:cNvSpPr txBox="1"/>
          <p:nvPr/>
        </p:nvSpPr>
        <p:spPr>
          <a:xfrm>
            <a:off x="466163" y="1447561"/>
            <a:ext cx="6096000" cy="523220"/>
          </a:xfrm>
          <a:prstGeom prst="rect">
            <a:avLst/>
          </a:prstGeom>
          <a:noFill/>
        </p:spPr>
        <p:txBody>
          <a:bodyPr wrap="square">
            <a:spAutoFit/>
          </a:bodyPr>
          <a:lstStyle/>
          <a:p>
            <a:r>
              <a:rPr lang="vi-VN"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 Xuất xứ: </a:t>
            </a:r>
            <a:endParaRPr lang="en-US" sz="2800" dirty="0">
              <a:solidFill>
                <a:srgbClr val="00B050"/>
              </a:solidFill>
            </a:endParaRPr>
          </a:p>
        </p:txBody>
      </p:sp>
      <p:sp>
        <p:nvSpPr>
          <p:cNvPr id="9" name="Hộp Văn bản 8">
            <a:extLst>
              <a:ext uri="{FF2B5EF4-FFF2-40B4-BE49-F238E27FC236}">
                <a16:creationId xmlns:a16="http://schemas.microsoft.com/office/drawing/2014/main" id="{6F94579F-3EF8-64DB-AD15-5287A87D8A66}"/>
              </a:ext>
            </a:extLst>
          </p:cNvPr>
          <p:cNvSpPr txBox="1"/>
          <p:nvPr/>
        </p:nvSpPr>
        <p:spPr>
          <a:xfrm>
            <a:off x="545411" y="3419371"/>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giải</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khó</a:t>
            </a:r>
            <a:endParaRPr lang="en-US" sz="2800" dirty="0">
              <a:solidFill>
                <a:srgbClr val="00B050"/>
              </a:solidFill>
            </a:endParaRPr>
          </a:p>
        </p:txBody>
      </p:sp>
    </p:spTree>
    <p:extLst>
      <p:ext uri="{BB962C8B-B14F-4D97-AF65-F5344CB8AC3E}">
        <p14:creationId xmlns:p14="http://schemas.microsoft.com/office/powerpoint/2010/main" val="40433743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8" grpId="0"/>
      <p:bldP spid="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6096000"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i="1" dirty="0" err="1">
                <a:solidFill>
                  <a:schemeClr val="tx1"/>
                </a:solidFill>
                <a:latin typeface="Times New Roman" panose="02020603050405020304" pitchFamily="18" charset="0"/>
                <a:cs typeface="Times New Roman" panose="02020603050405020304" pitchFamily="18" charset="0"/>
              </a:rPr>
              <a:t>Hoàn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thành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phiếu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học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tập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số</a:t>
            </a:r>
            <a:r>
              <a:rPr lang="en-US" sz="2800" i="1" dirty="0">
                <a:solidFill>
                  <a:schemeClr val="tx1"/>
                </a:solidFill>
                <a:latin typeface="Times New Roman" panose="02020603050405020304" pitchFamily="18" charset="0"/>
                <a:cs typeface="Times New Roman" panose="02020603050405020304" pitchFamily="18" charset="0"/>
              </a:rPr>
              <a:t> 01</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24425555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57545E9C-A136-DE72-0DBE-358C00D0868B}"/>
              </a:ext>
            </a:extLst>
          </p:cNvPr>
          <p:cNvGraphicFramePr>
            <a:graphicFrameLocks noGrp="1"/>
          </p:cNvGraphicFramePr>
          <p:nvPr>
            <p:extLst>
              <p:ext uri="{D42A27DB-BD31-4B8C-83A1-F6EECF244321}">
                <p14:modId xmlns:p14="http://schemas.microsoft.com/office/powerpoint/2010/main" val="588205936"/>
              </p:ext>
            </p:extLst>
          </p:nvPr>
        </p:nvGraphicFramePr>
        <p:xfrm>
          <a:off x="1868350" y="1560787"/>
          <a:ext cx="9246339" cy="5120640"/>
        </p:xfrm>
        <a:graphic>
          <a:graphicData uri="http://schemas.openxmlformats.org/drawingml/2006/table">
            <a:tbl>
              <a:tblPr firstRow="1" firstCol="1" bandRow="1" bandCol="1">
                <a:tableStyleId>{5C22544A-7EE6-4342-B048-85BDC9FD1C3A}</a:tableStyleId>
              </a:tblPr>
              <a:tblGrid>
                <a:gridCol w="5683332">
                  <a:extLst>
                    <a:ext uri="{9D8B030D-6E8A-4147-A177-3AD203B41FA5}">
                      <a16:colId xmlns:a16="http://schemas.microsoft.com/office/drawing/2014/main" val="584913582"/>
                    </a:ext>
                  </a:extLst>
                </a:gridCol>
                <a:gridCol w="3563007">
                  <a:extLst>
                    <a:ext uri="{9D8B030D-6E8A-4147-A177-3AD203B41FA5}">
                      <a16:colId xmlns:a16="http://schemas.microsoft.com/office/drawing/2014/main" val="3745620671"/>
                    </a:ext>
                  </a:extLst>
                </a:gridCol>
              </a:tblGrid>
              <a:tr h="76136">
                <a:tc>
                  <a:txBody>
                    <a:bodyPr/>
                    <a:lstStyle/>
                    <a:p>
                      <a:pPr marL="0" marR="0" algn="ctr">
                        <a:lnSpc>
                          <a:spcPct val="100000"/>
                        </a:lnSpc>
                        <a:spcBef>
                          <a:spcPts val="0"/>
                        </a:spcBef>
                        <a:spcAft>
                          <a:spcPts val="0"/>
                        </a:spcAft>
                      </a:pPr>
                      <a:r>
                        <a:rPr lang="vi-VN" sz="2800" dirty="0">
                          <a:effectLst/>
                          <a:latin typeface="+mj-lt"/>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a:effectLst/>
                          <a:latin typeface="+mj-lt"/>
                        </a:rPr>
                        <a:t> </a:t>
                      </a:r>
                      <a:endParaRPr lang="en-US" sz="2800" dirty="0">
                        <a:effectLst/>
                        <a:latin typeface="+mj-lt"/>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826694900"/>
                  </a:ext>
                </a:extLst>
              </a:tr>
              <a:tr h="298617">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endPar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8357069"/>
                  </a:ext>
                </a:extLst>
              </a:tr>
              <a:tr h="26108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ngôi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kể</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Ngôi kể</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9434542"/>
                  </a:ext>
                </a:extLst>
              </a:tr>
              <a:tr h="33615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Người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ngồi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đợi</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trước</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hiên</a:t>
                      </a:r>
                      <a:r>
                        <a:rPr lang="en-US" sz="2800" i="1" dirty="0">
                          <a:effectLst/>
                          <a:latin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cs typeface="Times New Roman" panose="02020603050405020304" pitchFamily="18" charset="0"/>
                        </a:rPr>
                        <a:t>nhà</a:t>
                      </a:r>
                      <a:r>
                        <a:rPr lang="en-US" sz="2800" i="1"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ai,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tài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06130648"/>
                  </a:ext>
                </a:extLst>
              </a:tr>
              <a:tr h="448758">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nào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Chỉ</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hợp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đó</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7262992"/>
                  </a:ext>
                </a:extLst>
              </a:tr>
              <a:tr h="155807">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cs typeface="Times New Roman" panose="02020603050405020304" pitchFamily="18" charset="0"/>
                        </a:rPr>
                        <a:t> chia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mấy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phần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spc="-5" dirty="0" err="1">
                          <a:effectLst/>
                          <a:latin typeface="Times New Roman" panose="02020603050405020304" pitchFamily="18" charset="0"/>
                          <a:cs typeface="Times New Roman" panose="02020603050405020304" pitchFamily="18" charset="0"/>
                        </a:rPr>
                        <a:t>Bố</a:t>
                      </a:r>
                      <a:r>
                        <a:rPr lang="en-US" sz="2800" spc="-5" dirty="0">
                          <a:effectLst/>
                          <a:latin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cs typeface="Times New Roman" panose="02020603050405020304" pitchFamily="18" charset="0"/>
                        </a:rPr>
                        <a:t>cục</a:t>
                      </a:r>
                      <a:r>
                        <a:rPr lang="en-US" sz="2800" spc="-5"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192" marR="6519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39933127"/>
                  </a:ext>
                </a:extLst>
              </a:tr>
            </a:tbl>
          </a:graphicData>
        </a:graphic>
      </p:graphicFrame>
      <p:sp>
        <p:nvSpPr>
          <p:cNvPr id="8" name="Hộp Văn bản 7">
            <a:extLst>
              <a:ext uri="{FF2B5EF4-FFF2-40B4-BE49-F238E27FC236}">
                <a16:creationId xmlns:a16="http://schemas.microsoft.com/office/drawing/2014/main" id="{0D963555-1A1A-FC9F-F54E-68A838140B35}"/>
              </a:ext>
            </a:extLst>
          </p:cNvPr>
          <p:cNvSpPr txBox="1"/>
          <p:nvPr/>
        </p:nvSpPr>
        <p:spPr>
          <a:xfrm>
            <a:off x="4292162" y="562103"/>
            <a:ext cx="6093372" cy="584775"/>
          </a:xfrm>
          <a:prstGeom prst="rect">
            <a:avLst/>
          </a:prstGeom>
          <a:noFill/>
        </p:spPr>
        <p:txBody>
          <a:bodyPr wrap="square">
            <a:spAutoFit/>
          </a:bodyPr>
          <a:lstStyle/>
          <a:p>
            <a:r>
              <a:rPr lang="en-US"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ndParaRPr>
          </a:p>
        </p:txBody>
      </p:sp>
      <p:pic>
        <p:nvPicPr>
          <p:cNvPr id="10" name="Hình ảnh 9">
            <a:extLst>
              <a:ext uri="{FF2B5EF4-FFF2-40B4-BE49-F238E27FC236}">
                <a16:creationId xmlns:a16="http://schemas.microsoft.com/office/drawing/2014/main" id="{12312913-523E-35BE-30F5-9662B55AAD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6573"/>
            <a:ext cx="3079531" cy="1766407"/>
          </a:xfrm>
          <a:prstGeom prst="rect">
            <a:avLst/>
          </a:prstGeom>
        </p:spPr>
      </p:pic>
    </p:spTree>
    <p:extLst>
      <p:ext uri="{BB962C8B-B14F-4D97-AF65-F5344CB8AC3E}">
        <p14:creationId xmlns:p14="http://schemas.microsoft.com/office/powerpoint/2010/main" val="24789306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1067748" y="1910045"/>
            <a:ext cx="3460709"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loại</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FB1C583-1F05-48AB-3ADE-13952F7FC3D1}"/>
              </a:ext>
            </a:extLst>
          </p:cNvPr>
          <p:cNvSpPr txBox="1"/>
          <p:nvPr/>
        </p:nvSpPr>
        <p:spPr>
          <a:xfrm>
            <a:off x="948875" y="3429000"/>
            <a:ext cx="8976139" cy="2179320"/>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Đề</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tài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Bài tản văn viết về dì Bảy. </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Viết về hoàn cảnh của dì Bảy khi có chồng tham gia chiến tranh và bỏ mạng ở nơi chiến trường bom đạn ấy.</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E1B78990-156D-316B-6EC6-DC211116B536}"/>
              </a:ext>
            </a:extLst>
          </p:cNvPr>
          <p:cNvSpPr txBox="1"/>
          <p:nvPr/>
        </p:nvSpPr>
        <p:spPr>
          <a:xfrm>
            <a:off x="1067748" y="2571276"/>
            <a:ext cx="6096000" cy="578882"/>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Ngôi kể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thứ nhất, tác giả xưng “tôi”</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3081392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976309" y="2402834"/>
            <a:ext cx="9877620" cy="1532334"/>
          </a:xfrm>
          <a:prstGeom prst="roundRect">
            <a:avLst/>
          </a:prstGeom>
          <a:noFill/>
          <a:ln w="38100">
            <a:solidFill>
              <a:srgbClr val="00CC00"/>
            </a:solidFill>
          </a:ln>
        </p:spPr>
        <p:txBody>
          <a:bodyPr wrap="square">
            <a:spAutoFit/>
          </a:bodyPr>
          <a:lstStyle/>
          <a:p>
            <a:pPr algn="just"/>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đạt</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a:p>
            <a:pPr algn="just"/>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Nhằm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bộc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lộ</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tác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câu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chuyện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kể</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1974685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1040317" y="2305409"/>
            <a:ext cx="9877620" cy="3139321"/>
          </a:xfrm>
          <a:prstGeom prst="rect">
            <a:avLst/>
          </a:prstGeom>
          <a:noFill/>
          <a:ln w="38100">
            <a:solidFill>
              <a:srgbClr val="00CC00"/>
            </a:solidFill>
          </a:ln>
        </p:spPr>
        <p:txBody>
          <a:bodyPr wrap="square">
            <a:spAutoFit/>
          </a:bodyPr>
          <a:lstStyle/>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Bố</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cục</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a:t>
            </a:r>
            <a:r>
              <a:rPr lang="en-US" sz="2800"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dirty="0">
                <a:latin typeface="Times New Roman" panose="02020603050405020304" pitchFamily="18" charset="0"/>
                <a:ea typeface="Calibri" panose="020F0502020204030204" pitchFamily="34" charset="0"/>
                <a:cs typeface="Times New Roman" panose="02020603050405020304" pitchFamily="18" charset="0"/>
              </a:rPr>
              <a:t>3</a:t>
            </a:r>
            <a:r>
              <a:rPr lang="en-US" sz="2800" spc="-15" dirty="0">
                <a:latin typeface="Times New Roman" panose="02020603050405020304" pitchFamily="18" charset="0"/>
                <a:ea typeface="Calibri" panose="020F0502020204030204" pitchFamily="34" charset="0"/>
                <a:cs typeface="Times New Roman" panose="02020603050405020304" pitchFamily="18" charset="0"/>
              </a:rPr>
              <a:t> </a:t>
            </a:r>
            <a:r>
              <a:rPr lang="en-US" sz="2800" spc="-5" dirty="0" err="1">
                <a:latin typeface="Times New Roman" panose="02020603050405020304" pitchFamily="18" charset="0"/>
                <a:ea typeface="Calibri" panose="020F0502020204030204" pitchFamily="34" charset="0"/>
                <a:cs typeface="Times New Roman" panose="02020603050405020304" pitchFamily="18" charset="0"/>
              </a:rPr>
              <a:t>phần</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Phần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a:t>
            </a:r>
            <a:r>
              <a:rPr lang="vi-VN"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Từ đầu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đôi người đôi ngả”</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l</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tán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kẻ Bắc người Nam”</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của những gia đình có người tập kết ra Bắc.</a:t>
            </a:r>
            <a:endParaRPr lang="en-US" sz="2800" dirty="0">
              <a:latin typeface="Times New Roman" panose="02020603050405020304" pitchFamily="18" charset="0"/>
              <a:ea typeface="Times New Roman" panose="02020603050405020304" pitchFamily="18" charset="0"/>
            </a:endParaRPr>
          </a:p>
          <a:p>
            <a:pPr marL="30480" marR="30480" algn="just">
              <a:spcBef>
                <a:spcPts val="0"/>
              </a:spcBef>
              <a:spcAft>
                <a:spcPts val="1200"/>
              </a:spcAft>
            </a:pPr>
            <a:r>
              <a:rPr lang="en-US" sz="2800" b="1" spc="-5" dirty="0">
                <a:latin typeface="Times New Roman" panose="02020603050405020304" pitchFamily="18" charset="0"/>
                <a:ea typeface="Calibri" panose="020F0502020204030204" pitchFamily="34"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2: </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Tiếp theo đến “</a:t>
            </a:r>
            <a:r>
              <a:rPr lang="vi-VN" sz="2800"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tìm mộ phần của dượng”</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Tình cảnh đáng thương của dì Bảy khi dượng Bảy ra chiến trận.</a:t>
            </a:r>
            <a:endParaRPr lang="en-US" sz="2800" dirty="0">
              <a:latin typeface="Times New Roman" panose="02020603050405020304" pitchFamily="18" charset="0"/>
              <a:ea typeface="Times New Roman" panose="02020603050405020304" pitchFamily="18" charset="0"/>
            </a:endParaRPr>
          </a:p>
          <a:p>
            <a:pPr marR="182880" algn="just">
              <a:tabLst>
                <a:tab pos="233045" algn="l"/>
              </a:tabLst>
            </a:pP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latin typeface="Times New Roman" panose="02020603050405020304" pitchFamily="18" charset="0"/>
                <a:ea typeface="Calibri" panose="020F0502020204030204" pitchFamily="34" charset="0"/>
                <a:cs typeface="Times New Roman" panose="02020603050405020304" pitchFamily="18" charset="0"/>
              </a:rPr>
              <a:t>Phần</a:t>
            </a:r>
            <a:r>
              <a:rPr lang="en-US" sz="2800" b="1" spc="-5" dirty="0">
                <a:latin typeface="Times New Roman" panose="02020603050405020304" pitchFamily="18" charset="0"/>
                <a:ea typeface="Calibri" panose="020F0502020204030204" pitchFamily="34" charset="0"/>
                <a:cs typeface="Times New Roman" panose="02020603050405020304" pitchFamily="18" charset="0"/>
              </a:rPr>
              <a:t> 3: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còn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dì</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Tree>
    <p:extLst>
      <p:ext uri="{BB962C8B-B14F-4D97-AF65-F5344CB8AC3E}">
        <p14:creationId xmlns:p14="http://schemas.microsoft.com/office/powerpoint/2010/main" val="4871302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379"/>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id="{866FC9FE-6680-358B-BD09-C2A446B0B3E4}"/>
              </a:ext>
            </a:extLst>
          </p:cNvPr>
          <p:cNvSpPr txBox="1"/>
          <p:nvPr/>
        </p:nvSpPr>
        <p:spPr>
          <a:xfrm>
            <a:off x="402771" y="836815"/>
            <a:ext cx="6096000" cy="584775"/>
          </a:xfrm>
          <a:prstGeom prst="rect">
            <a:avLst/>
          </a:prstGeom>
          <a:noFill/>
        </p:spPr>
        <p:txBody>
          <a:bodyPr wrap="square">
            <a:spAutoFit/>
          </a:bodyPr>
          <a:lstStyle/>
          <a:p>
            <a:pPr algn="just"/>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bản</a:t>
            </a:r>
            <a:endParaRPr lang="en-US" sz="3200" dirty="0">
              <a:solidFill>
                <a:srgbClr val="339933"/>
              </a:solidFill>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BB2A0372-CCE6-7548-AB6A-562694B28F82}"/>
              </a:ext>
            </a:extLst>
          </p:cNvPr>
          <p:cNvSpPr txBox="1"/>
          <p:nvPr/>
        </p:nvSpPr>
        <p:spPr>
          <a:xfrm>
            <a:off x="728291" y="1379187"/>
            <a:ext cx="6096000" cy="523220"/>
          </a:xfrm>
          <a:prstGeom prst="rect">
            <a:avLst/>
          </a:prstGeom>
          <a:noFill/>
        </p:spPr>
        <p:txBody>
          <a:bodyPr wrap="square">
            <a:spAutoFit/>
          </a:bodyPr>
          <a:lstStyle/>
          <a:p>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chung</a:t>
            </a:r>
            <a:endParaRPr lang="en-US" sz="2800" dirty="0">
              <a:solidFill>
                <a:srgbClr val="00B050"/>
              </a:solidFill>
            </a:endParaRPr>
          </a:p>
        </p:txBody>
      </p:sp>
      <p:sp>
        <p:nvSpPr>
          <p:cNvPr id="6" name="Hộp Văn bản 5">
            <a:extLst>
              <a:ext uri="{FF2B5EF4-FFF2-40B4-BE49-F238E27FC236}">
                <a16:creationId xmlns:a16="http://schemas.microsoft.com/office/drawing/2014/main" id="{90B880FD-709C-8048-8816-B456E74DEFB8}"/>
              </a:ext>
            </a:extLst>
          </p:cNvPr>
          <p:cNvSpPr txBox="1"/>
          <p:nvPr/>
        </p:nvSpPr>
        <p:spPr>
          <a:xfrm>
            <a:off x="949873" y="2480270"/>
            <a:ext cx="9944100" cy="2246769"/>
          </a:xfrm>
          <a:prstGeom prst="rect">
            <a:avLst/>
          </a:prstGeom>
          <a:noFill/>
        </p:spPr>
        <p:txBody>
          <a:bodyPr wrap="square">
            <a:spAutoFit/>
          </a:bodyPr>
          <a:lstStyle/>
          <a:p>
            <a:pPr algn="just"/>
            <a:r>
              <a:rPr lang="en-US" sz="2800" b="1" dirty="0" err="1">
                <a:solidFill>
                  <a:srgbClr val="006600"/>
                </a:solidFill>
                <a:latin typeface="Times New Roman" panose="02020603050405020304" pitchFamily="18" charset="0"/>
                <a:ea typeface="Times New Roman" panose="02020603050405020304" pitchFamily="18" charset="0"/>
              </a:rPr>
              <a:t>Bài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tản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văn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kể</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về</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số</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phận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hạnh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của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tập</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ra</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Bắc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Bảy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mới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lấy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nhau</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vỏn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vẹn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có</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tháng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kiên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nhẫn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chờ</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suốt</a:t>
            </a:r>
            <a:r>
              <a:rPr lang="en-US" sz="2800" b="1" dirty="0">
                <a:solidFill>
                  <a:srgbClr val="006600"/>
                </a:solidFill>
                <a:latin typeface="Times New Roman" panose="02020603050405020304" pitchFamily="18" charset="0"/>
                <a:ea typeface="Times New Roman" panose="02020603050405020304" pitchFamily="18" charset="0"/>
              </a:rPr>
              <a:t> 20 </a:t>
            </a:r>
            <a:r>
              <a:rPr lang="en-US" sz="2800" b="1" dirty="0" err="1">
                <a:solidFill>
                  <a:srgbClr val="006600"/>
                </a:solidFill>
                <a:latin typeface="Times New Roman" panose="02020603050405020304" pitchFamily="18" charset="0"/>
                <a:ea typeface="Times New Roman" panose="02020603050405020304" pitchFamily="18" charset="0"/>
              </a:rPr>
              <a:t>năm</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trời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ngay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khi</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biết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chồng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mình</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đã</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bỏ</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mạng</a:t>
            </a:r>
            <a:r>
              <a:rPr lang="en-US" sz="2800" b="1" dirty="0">
                <a:solidFill>
                  <a:srgbClr val="006600"/>
                </a:solidFill>
                <a:latin typeface="Times New Roman" panose="02020603050405020304" pitchFamily="18" charset="0"/>
                <a:ea typeface="Times New Roman" panose="02020603050405020304" pitchFamily="18" charset="0"/>
              </a:rPr>
              <a:t> ở </a:t>
            </a:r>
            <a:r>
              <a:rPr lang="en-US" sz="2800" b="1" dirty="0" err="1">
                <a:solidFill>
                  <a:srgbClr val="006600"/>
                </a:solidFill>
                <a:latin typeface="Times New Roman" panose="02020603050405020304" pitchFamily="18" charset="0"/>
                <a:ea typeface="Times New Roman" panose="02020603050405020304" pitchFamily="18" charset="0"/>
              </a:rPr>
              <a:t>chiến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trường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dì</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vẫn</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một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lòng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chung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thủy</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không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hề</a:t>
            </a:r>
            <a:r>
              <a:rPr lang="en-US" sz="2800" b="1" dirty="0">
                <a:solidFill>
                  <a:srgbClr val="006600"/>
                </a:solidFill>
                <a:latin typeface="Times New Roman" panose="02020603050405020304" pitchFamily="18" charset="0"/>
                <a:ea typeface="Times New Roman" panose="02020603050405020304" pitchFamily="18" charset="0"/>
              </a:rPr>
              <a:t> rung </a:t>
            </a:r>
            <a:r>
              <a:rPr lang="en-US" sz="2800" b="1" dirty="0" err="1">
                <a:solidFill>
                  <a:srgbClr val="006600"/>
                </a:solidFill>
                <a:latin typeface="Times New Roman" panose="02020603050405020304" pitchFamily="18" charset="0"/>
                <a:ea typeface="Times New Roman" panose="02020603050405020304" pitchFamily="18" charset="0"/>
              </a:rPr>
              <a:t>động</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trước</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bất</a:t>
            </a:r>
            <a:r>
              <a:rPr lang="en-US" sz="2800" b="1" dirty="0">
                <a:solidFill>
                  <a:srgbClr val="006600"/>
                </a:solidFill>
                <a:latin typeface="Times New Roman" panose="02020603050405020304" pitchFamily="18" charset="0"/>
                <a:ea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rPr>
              <a:t>kì</a:t>
            </a:r>
            <a:r>
              <a:rPr lang="en-US" sz="2800" b="1" dirty="0">
                <a:solidFill>
                  <a:srgbClr val="006600"/>
                </a:solidFill>
                <a:latin typeface="Times New Roman" panose="02020603050405020304" pitchFamily="18" charset="0"/>
                <a:ea typeface="Times New Roman" panose="02020603050405020304" pitchFamily="18" charset="0"/>
              </a:rPr>
              <a:t> ai. </a:t>
            </a:r>
            <a:endParaRPr lang="en-US" sz="2800" b="1" dirty="0">
              <a:solidFill>
                <a:srgbClr val="006600"/>
              </a:solidFill>
            </a:endParaRPr>
          </a:p>
        </p:txBody>
      </p:sp>
    </p:spTree>
    <p:extLst>
      <p:ext uri="{BB962C8B-B14F-4D97-AF65-F5344CB8AC3E}">
        <p14:creationId xmlns:p14="http://schemas.microsoft.com/office/powerpoint/2010/main" val="28864030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250371" y="119182"/>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49663" y="753887"/>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chính</a:t>
            </a:r>
            <a:endParaRPr lang="en-US" sz="2800" dirty="0">
              <a:effectLst/>
              <a:latin typeface="Times New Roman" panose="02020603050405020304" pitchFamily="18" charset="0"/>
              <a:ea typeface="Times New Roman" panose="02020603050405020304" pitchFamily="18" charset="0"/>
            </a:endParaRPr>
          </a:p>
        </p:txBody>
      </p:sp>
      <p:sp>
        <p:nvSpPr>
          <p:cNvPr id="5" name="Hình chữ nhật 4">
            <a:extLst>
              <a:ext uri="{FF2B5EF4-FFF2-40B4-BE49-F238E27FC236}">
                <a16:creationId xmlns:a16="http://schemas.microsoft.com/office/drawing/2014/main" id="{E4A622D2-E889-6F4F-0F3B-7C84759A15C8}"/>
              </a:ext>
            </a:extLst>
          </p:cNvPr>
          <p:cNvSpPr/>
          <p:nvPr/>
        </p:nvSpPr>
        <p:spPr>
          <a:xfrm>
            <a:off x="347924" y="1528369"/>
            <a:ext cx="11496152" cy="4356923"/>
          </a:xfrm>
          <a:prstGeom prst="rec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err="1">
                <a:solidFill>
                  <a:schemeClr val="tx1"/>
                </a:solidFill>
                <a:latin typeface="Times New Roman" panose="02020603050405020304" pitchFamily="18" charset="0"/>
                <a:cs typeface="Times New Roman" panose="02020603050405020304" pitchFamily="18" charset="0"/>
              </a:rPr>
              <a:t>Yêu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cầu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Đọc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hỏi</a:t>
            </a:r>
            <a:r>
              <a:rPr lang="en-US" sz="2800" b="1" dirty="0">
                <a:solidFill>
                  <a:schemeClr val="tx1"/>
                </a:solidFill>
                <a:latin typeface="Times New Roman" panose="02020603050405020304" pitchFamily="18" charset="0"/>
                <a:cs typeface="Times New Roman" panose="02020603050405020304" pitchFamily="18" charset="0"/>
              </a:rPr>
              <a:t> 2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thảo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luận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cặp</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đôi</a:t>
            </a:r>
            <a:r>
              <a:rPr lang="en-US" sz="2800" b="1" dirty="0">
                <a:solidFill>
                  <a:schemeClr val="tx1"/>
                </a:solidFill>
                <a:latin typeface="Times New Roman" panose="02020603050405020304" pitchFamily="18" charset="0"/>
                <a:cs typeface="Times New Roman" panose="02020603050405020304" pitchFamily="18" charset="0"/>
              </a:rPr>
              <a:t>:</a:t>
            </a:r>
          </a:p>
          <a:p>
            <a:pPr algn="just"/>
            <a:r>
              <a:rPr lang="vi-VN" sz="2800" i="1" dirty="0">
                <a:solidFill>
                  <a:schemeClr val="tx1"/>
                </a:solidFill>
                <a:latin typeface="Times New Roman" panose="02020603050405020304" pitchFamily="18" charset="0"/>
                <a:cs typeface="Times New Roman" panose="02020603050405020304" pitchFamily="18" charset="0"/>
              </a:rPr>
              <a:t>Sắp xếp các sự kiện chính sau đây theo trật tự như tác giả đã kể trong văn bản: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a) Dượng Bảy ngã xuống trong trận đánh ở Xuân Lộc, trên đường tiến vào Sài Gòn.</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b) Dì Bảy năm nay tròn 80 tuổi, đang ngồi một mình đợi Tết.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c) Dượng Bảy cùng nhiều người con đất Quảng lên đường ra Bắc tập kết.</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d) Ngày hòa bình, dì tôi đã qua tuổi 40. Vẫn có người đàn ông để ý đến dì, nhưng lòng dì không còn rung động.</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vi-VN" sz="2800" i="1" dirty="0">
                <a:solidFill>
                  <a:schemeClr val="tx1"/>
                </a:solidFill>
                <a:latin typeface="Times New Roman" panose="02020603050405020304" pitchFamily="18" charset="0"/>
                <a:cs typeface="Times New Roman" panose="02020603050405020304" pitchFamily="18" charset="0"/>
              </a:rPr>
              <a:t>e) Ra miền Bắc rồi vào lại miền Nam chiến đấu, dượng Bảy vẫn liên lạc với gia đình.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8688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872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607710"/>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kiện</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056228D-1CC7-9C33-2A36-FDEC68E2CD07}"/>
              </a:ext>
            </a:extLst>
          </p:cNvPr>
          <p:cNvSpPr txBox="1"/>
          <p:nvPr/>
        </p:nvSpPr>
        <p:spPr>
          <a:xfrm>
            <a:off x="774266" y="1182002"/>
            <a:ext cx="1064346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0FB1C583-1F05-48AB-3ADE-13952F7FC3D1}"/>
              </a:ext>
            </a:extLst>
          </p:cNvPr>
          <p:cNvSpPr txBox="1"/>
          <p:nvPr/>
        </p:nvSpPr>
        <p:spPr>
          <a:xfrm>
            <a:off x="774266" y="1878364"/>
            <a:ext cx="1075007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miền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lạc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gia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E1B78990-156D-316B-6EC6-DC211116B536}"/>
              </a:ext>
            </a:extLst>
          </p:cNvPr>
          <p:cNvSpPr txBox="1"/>
          <p:nvPr/>
        </p:nvSpPr>
        <p:spPr>
          <a:xfrm>
            <a:off x="774266" y="3077117"/>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trận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Xuân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Lộc</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trên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đường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Sài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2CB8A70E-902E-12C5-A823-6388C268F9CD}"/>
              </a:ext>
            </a:extLst>
          </p:cNvPr>
          <p:cNvSpPr txBox="1"/>
          <p:nvPr/>
        </p:nvSpPr>
        <p:spPr>
          <a:xfrm>
            <a:off x="774266" y="4235691"/>
            <a:ext cx="10643467" cy="1055608"/>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Ngày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tôi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qua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40.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Vẫn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đàn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nhưng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rung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CB2AB7B1-6B4E-B195-B4FD-213C747CE90B}"/>
              </a:ext>
            </a:extLst>
          </p:cNvPr>
          <p:cNvSpPr txBox="1"/>
          <p:nvPr/>
        </p:nvSpPr>
        <p:spPr>
          <a:xfrm>
            <a:off x="808307" y="5428893"/>
            <a:ext cx="8930780" cy="578882"/>
          </a:xfrm>
          <a:prstGeom prst="roundRect">
            <a:avLst/>
          </a:prstGeom>
          <a:noFill/>
          <a:ln w="38100">
            <a:solidFill>
              <a:srgbClr val="00CC00"/>
            </a:solidFill>
          </a:ln>
        </p:spPr>
        <p:txBody>
          <a:bodyPr wrap="square">
            <a:spAutoFit/>
          </a:bodyPr>
          <a:lstStyle/>
          <a:p>
            <a:pPr algn="just"/>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năm nay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tròn</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80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tuổi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đang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ngồi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Tết</a:t>
            </a: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056030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animBg="1"/>
      <p:bldP spid="14" grpId="0" animBg="1"/>
      <p:bldP spid="15" grpId="0" animBg="1"/>
      <p:bldP spid="7"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43000">
              <a:srgbClr val="FFFF00">
                <a:alpha val="40000"/>
              </a:srgbClr>
            </a:gs>
            <a:gs pos="100000">
              <a:srgbClr val="00FFFF">
                <a:alpha val="26000"/>
              </a:srgbClr>
            </a:gs>
          </a:gsLst>
          <a:lin ang="5400000" scaled="1"/>
        </a:gradFill>
        <a:effectLst/>
      </p:bgPr>
    </p:bg>
    <p:spTree>
      <p:nvGrpSpPr>
        <p:cNvPr id="1" name=""/>
        <p:cNvGrpSpPr/>
        <p:nvPr/>
      </p:nvGrpSpPr>
      <p:grpSpPr>
        <a:xfrm>
          <a:off x="0" y="0"/>
          <a:ext cx="0" cy="0"/>
          <a:chOff x="0" y="0"/>
          <a:chExt cx="0" cy="0"/>
        </a:xfrm>
      </p:grpSpPr>
      <p:grpSp>
        <p:nvGrpSpPr>
          <p:cNvPr id="33" name="Nhóm 32">
            <a:extLst>
              <a:ext uri="{FF2B5EF4-FFF2-40B4-BE49-F238E27FC236}">
                <a16:creationId xmlns:a16="http://schemas.microsoft.com/office/drawing/2014/main" id="{6FA2358A-4541-AFAE-4DF6-36723366BE59}"/>
              </a:ext>
            </a:extLst>
          </p:cNvPr>
          <p:cNvGrpSpPr/>
          <p:nvPr/>
        </p:nvGrpSpPr>
        <p:grpSpPr>
          <a:xfrm>
            <a:off x="374654" y="443354"/>
            <a:ext cx="7184386" cy="1202566"/>
            <a:chOff x="5550816" y="391243"/>
            <a:chExt cx="5410882" cy="1214867"/>
          </a:xfrm>
        </p:grpSpPr>
        <p:grpSp>
          <p:nvGrpSpPr>
            <p:cNvPr id="28" name="Nhóm 27">
              <a:extLst>
                <a:ext uri="{FF2B5EF4-FFF2-40B4-BE49-F238E27FC236}">
                  <a16:creationId xmlns:a16="http://schemas.microsoft.com/office/drawing/2014/main" id="{8AB0D40C-F0DB-3886-2D7C-C576F7C94546}"/>
                </a:ext>
              </a:extLst>
            </p:cNvPr>
            <p:cNvGrpSpPr/>
            <p:nvPr/>
          </p:nvGrpSpPr>
          <p:grpSpPr>
            <a:xfrm>
              <a:off x="6064972" y="391243"/>
              <a:ext cx="4511783" cy="1214867"/>
              <a:chOff x="6940419" y="1889019"/>
              <a:chExt cx="3607854" cy="1236409"/>
            </a:xfrm>
          </p:grpSpPr>
          <p:sp>
            <p:nvSpPr>
              <p:cNvPr id="24" name="Hình chữ nhật: Góc Trên Tròn 23">
                <a:extLst>
                  <a:ext uri="{FF2B5EF4-FFF2-40B4-BE49-F238E27FC236}">
                    <a16:creationId xmlns:a16="http://schemas.microsoft.com/office/drawing/2014/main" id="{09E66393-C57D-53F5-FF0D-4AE8703C7458}"/>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Hình tự do: Hình 26">
                <a:extLst>
                  <a:ext uri="{FF2B5EF4-FFF2-40B4-BE49-F238E27FC236}">
                    <a16:creationId xmlns:a16="http://schemas.microsoft.com/office/drawing/2014/main" id="{53EFD6F1-630E-5249-FBB3-0470E4774635}"/>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30" name="Hộp Văn bản 29">
              <a:extLst>
                <a:ext uri="{FF2B5EF4-FFF2-40B4-BE49-F238E27FC236}">
                  <a16:creationId xmlns:a16="http://schemas.microsoft.com/office/drawing/2014/main" id="{BE13473B-C6EA-3497-D568-5233870FDAC4}"/>
                </a:ext>
              </a:extLst>
            </p:cNvPr>
            <p:cNvSpPr txBox="1"/>
            <p:nvPr/>
          </p:nvSpPr>
          <p:spPr>
            <a:xfrm>
              <a:off x="9818200" y="620659"/>
              <a:ext cx="1143498" cy="756034"/>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01</a:t>
              </a:r>
            </a:p>
          </p:txBody>
        </p:sp>
        <p:sp>
          <p:nvSpPr>
            <p:cNvPr id="31" name="Hộp Văn bản 30">
              <a:extLst>
                <a:ext uri="{FF2B5EF4-FFF2-40B4-BE49-F238E27FC236}">
                  <a16:creationId xmlns:a16="http://schemas.microsoft.com/office/drawing/2014/main" id="{3E68417A-D44A-B574-CDB4-F4A168AEF320}"/>
                </a:ext>
              </a:extLst>
            </p:cNvPr>
            <p:cNvSpPr txBox="1"/>
            <p:nvPr/>
          </p:nvSpPr>
          <p:spPr>
            <a:xfrm>
              <a:off x="5550816" y="695652"/>
              <a:ext cx="5282567" cy="646331"/>
            </a:xfrm>
            <a:prstGeom prst="rect">
              <a:avLst/>
            </a:prstGeom>
            <a:noFill/>
          </p:spPr>
          <p:txBody>
            <a:bodyPr wrap="square" rtlCol="0">
              <a:spAutoFit/>
            </a:bodyPr>
            <a:lstStyle/>
            <a:p>
              <a:pPr algn="ctr"/>
              <a:r>
                <a:rPr lang="en-US" sz="3600" b="1" dirty="0">
                  <a:solidFill>
                    <a:srgbClr val="0099FF"/>
                  </a:solidFill>
                  <a:latin typeface="Matura MT Script Capitals" panose="03020802060602070202" pitchFamily="66" charset="0"/>
                </a:rPr>
                <a:t>KHỞI ĐỘNG</a:t>
              </a:r>
            </a:p>
          </p:txBody>
        </p:sp>
      </p:grpSp>
      <p:sp>
        <p:nvSpPr>
          <p:cNvPr id="22" name="Hình tự do: Hình 21">
            <a:extLst>
              <a:ext uri="{FF2B5EF4-FFF2-40B4-BE49-F238E27FC236}">
                <a16:creationId xmlns:a16="http://schemas.microsoft.com/office/drawing/2014/main" id="{DFF933AD-8476-1C1D-6F67-7387CDBE5138}"/>
              </a:ext>
            </a:extLst>
          </p:cNvPr>
          <p:cNvSpPr/>
          <p:nvPr/>
        </p:nvSpPr>
        <p:spPr>
          <a:xfrm rot="16200000">
            <a:off x="3012603" y="-1873222"/>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0099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Hình tự do: Hình 22">
            <a:extLst>
              <a:ext uri="{FF2B5EF4-FFF2-40B4-BE49-F238E27FC236}">
                <a16:creationId xmlns:a16="http://schemas.microsoft.com/office/drawing/2014/main" id="{FED8E6DC-A508-3F09-361B-7A728899E1E3}"/>
              </a:ext>
            </a:extLst>
          </p:cNvPr>
          <p:cNvSpPr/>
          <p:nvPr/>
        </p:nvSpPr>
        <p:spPr>
          <a:xfrm rot="16200000">
            <a:off x="3327977" y="-171537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06" name="Nhóm 105">
            <a:extLst>
              <a:ext uri="{FF2B5EF4-FFF2-40B4-BE49-F238E27FC236}">
                <a16:creationId xmlns:a16="http://schemas.microsoft.com/office/drawing/2014/main" id="{2DEF0017-3B96-4CCD-9710-C8C403F8CD17}"/>
              </a:ext>
            </a:extLst>
          </p:cNvPr>
          <p:cNvGrpSpPr/>
          <p:nvPr/>
        </p:nvGrpSpPr>
        <p:grpSpPr>
          <a:xfrm>
            <a:off x="1057332" y="2091649"/>
            <a:ext cx="6501711" cy="1221752"/>
            <a:chOff x="6064969" y="390606"/>
            <a:chExt cx="4896729" cy="1234248"/>
          </a:xfrm>
        </p:grpSpPr>
        <p:grpSp>
          <p:nvGrpSpPr>
            <p:cNvPr id="107" name="Nhóm 106">
              <a:extLst>
                <a:ext uri="{FF2B5EF4-FFF2-40B4-BE49-F238E27FC236}">
                  <a16:creationId xmlns:a16="http://schemas.microsoft.com/office/drawing/2014/main" id="{85F157E7-0F27-42A8-6210-C86128BA4546}"/>
                </a:ext>
              </a:extLst>
            </p:cNvPr>
            <p:cNvGrpSpPr/>
            <p:nvPr/>
          </p:nvGrpSpPr>
          <p:grpSpPr>
            <a:xfrm>
              <a:off x="6064971" y="390606"/>
              <a:ext cx="4511783" cy="1215505"/>
              <a:chOff x="6940418" y="1888370"/>
              <a:chExt cx="3607854" cy="1237058"/>
            </a:xfrm>
          </p:grpSpPr>
          <p:sp>
            <p:nvSpPr>
              <p:cNvPr id="110" name="Hình chữ nhật: Góc Trên Tròn 109">
                <a:extLst>
                  <a:ext uri="{FF2B5EF4-FFF2-40B4-BE49-F238E27FC236}">
                    <a16:creationId xmlns:a16="http://schemas.microsoft.com/office/drawing/2014/main" id="{2B6F54E5-7A15-0A82-6EE1-779C59033E3D}"/>
                  </a:ext>
                </a:extLst>
              </p:cNvPr>
              <p:cNvSpPr/>
              <p:nvPr/>
            </p:nvSpPr>
            <p:spPr>
              <a:xfrm rot="5400000">
                <a:off x="8126140" y="702648"/>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Hình tự do: Hình 110">
                <a:extLst>
                  <a:ext uri="{FF2B5EF4-FFF2-40B4-BE49-F238E27FC236}">
                    <a16:creationId xmlns:a16="http://schemas.microsoft.com/office/drawing/2014/main" id="{A9EB7DE4-5111-A973-EB8D-EEA22D9B6711}"/>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008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08" name="Hộp Văn bản 107">
              <a:extLst>
                <a:ext uri="{FF2B5EF4-FFF2-40B4-BE49-F238E27FC236}">
                  <a16:creationId xmlns:a16="http://schemas.microsoft.com/office/drawing/2014/main" id="{E6EEC32D-FE55-D71E-0B43-E3B05BD20E14}"/>
                </a:ext>
              </a:extLst>
            </p:cNvPr>
            <p:cNvSpPr txBox="1"/>
            <p:nvPr/>
          </p:nvSpPr>
          <p:spPr>
            <a:xfrm>
              <a:off x="9818200" y="620659"/>
              <a:ext cx="1143498" cy="777311"/>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02</a:t>
              </a:r>
            </a:p>
          </p:txBody>
        </p:sp>
        <p:sp>
          <p:nvSpPr>
            <p:cNvPr id="109" name="Hộp Văn bản 108">
              <a:extLst>
                <a:ext uri="{FF2B5EF4-FFF2-40B4-BE49-F238E27FC236}">
                  <a16:creationId xmlns:a16="http://schemas.microsoft.com/office/drawing/2014/main" id="{D540931F-677D-C177-784F-916A8F6709AC}"/>
                </a:ext>
              </a:extLst>
            </p:cNvPr>
            <p:cNvSpPr txBox="1"/>
            <p:nvPr/>
          </p:nvSpPr>
          <p:spPr>
            <a:xfrm>
              <a:off x="6064969" y="474434"/>
              <a:ext cx="4099361" cy="1150420"/>
            </a:xfrm>
            <a:prstGeom prst="rect">
              <a:avLst/>
            </a:prstGeom>
            <a:noFill/>
          </p:spPr>
          <p:txBody>
            <a:bodyPr wrap="square" rtlCol="0">
              <a:spAutoFit/>
            </a:bodyPr>
            <a:lstStyle/>
            <a:p>
              <a:pPr algn="ctr"/>
              <a:r>
                <a:rPr lang="en-US" sz="3400" b="1" dirty="0">
                  <a:solidFill>
                    <a:srgbClr val="33CC33"/>
                  </a:solidFill>
                  <a:latin typeface="Matura MT Script Capitals" panose="03020802060602070202" pitchFamily="66" charset="0"/>
                </a:rPr>
                <a:t>HÌNH THÀNH KIẾN THỨC</a:t>
              </a:r>
            </a:p>
          </p:txBody>
        </p:sp>
      </p:grpSp>
      <p:sp>
        <p:nvSpPr>
          <p:cNvPr id="112" name="Hình tự do: Hình 111">
            <a:extLst>
              <a:ext uri="{FF2B5EF4-FFF2-40B4-BE49-F238E27FC236}">
                <a16:creationId xmlns:a16="http://schemas.microsoft.com/office/drawing/2014/main" id="{86AE3DB1-1D8D-908B-B342-0E63F7DF6D32}"/>
              </a:ext>
            </a:extLst>
          </p:cNvPr>
          <p:cNvSpPr/>
          <p:nvPr/>
        </p:nvSpPr>
        <p:spPr>
          <a:xfrm rot="16200000">
            <a:off x="3012603" y="-247361"/>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3" name="Hình tự do: Hình 112">
            <a:extLst>
              <a:ext uri="{FF2B5EF4-FFF2-40B4-BE49-F238E27FC236}">
                <a16:creationId xmlns:a16="http://schemas.microsoft.com/office/drawing/2014/main" id="{0D861EAB-5D9B-98A3-CD05-BAC8FCB14DCD}"/>
              </a:ext>
            </a:extLst>
          </p:cNvPr>
          <p:cNvSpPr/>
          <p:nvPr/>
        </p:nvSpPr>
        <p:spPr>
          <a:xfrm rot="16200000">
            <a:off x="3327977" y="-89512"/>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0" name="Nhóm 129">
            <a:extLst>
              <a:ext uri="{FF2B5EF4-FFF2-40B4-BE49-F238E27FC236}">
                <a16:creationId xmlns:a16="http://schemas.microsoft.com/office/drawing/2014/main" id="{9EAED0C0-B3BF-DAEC-8D0F-68193B6BA146}"/>
              </a:ext>
            </a:extLst>
          </p:cNvPr>
          <p:cNvGrpSpPr/>
          <p:nvPr/>
        </p:nvGrpSpPr>
        <p:grpSpPr>
          <a:xfrm>
            <a:off x="328933" y="3709385"/>
            <a:ext cx="7230107" cy="1202567"/>
            <a:chOff x="5516382" y="391242"/>
            <a:chExt cx="5445316" cy="1214868"/>
          </a:xfrm>
        </p:grpSpPr>
        <p:grpSp>
          <p:nvGrpSpPr>
            <p:cNvPr id="131" name="Nhóm 130">
              <a:extLst>
                <a:ext uri="{FF2B5EF4-FFF2-40B4-BE49-F238E27FC236}">
                  <a16:creationId xmlns:a16="http://schemas.microsoft.com/office/drawing/2014/main" id="{DD095AED-7595-9B66-8302-C4E8C1213EF9}"/>
                </a:ext>
              </a:extLst>
            </p:cNvPr>
            <p:cNvGrpSpPr/>
            <p:nvPr/>
          </p:nvGrpSpPr>
          <p:grpSpPr>
            <a:xfrm>
              <a:off x="6064973" y="391242"/>
              <a:ext cx="4511783" cy="1214868"/>
              <a:chOff x="6940420" y="1889018"/>
              <a:chExt cx="3607854" cy="1236410"/>
            </a:xfrm>
          </p:grpSpPr>
          <p:sp>
            <p:nvSpPr>
              <p:cNvPr id="134" name="Hình chữ nhật: Góc Trên Tròn 133">
                <a:extLst>
                  <a:ext uri="{FF2B5EF4-FFF2-40B4-BE49-F238E27FC236}">
                    <a16:creationId xmlns:a16="http://schemas.microsoft.com/office/drawing/2014/main" id="{85091060-C393-396D-6B20-DC3E4CDF0DED}"/>
                  </a:ext>
                </a:extLst>
              </p:cNvPr>
              <p:cNvSpPr/>
              <p:nvPr/>
            </p:nvSpPr>
            <p:spPr>
              <a:xfrm rot="5400000">
                <a:off x="8126142" y="703296"/>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Hình tự do: Hình 134">
                <a:extLst>
                  <a:ext uri="{FF2B5EF4-FFF2-40B4-BE49-F238E27FC236}">
                    <a16:creationId xmlns:a16="http://schemas.microsoft.com/office/drawing/2014/main" id="{AC830CBD-8227-1056-2CA0-855D5ADE3240}"/>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CC0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132" name="Hộp Văn bản 131">
              <a:extLst>
                <a:ext uri="{FF2B5EF4-FFF2-40B4-BE49-F238E27FC236}">
                  <a16:creationId xmlns:a16="http://schemas.microsoft.com/office/drawing/2014/main" id="{E71B904B-AA7C-43B2-852F-CF4E07CB9955}"/>
                </a:ext>
              </a:extLst>
            </p:cNvPr>
            <p:cNvSpPr txBox="1"/>
            <p:nvPr/>
          </p:nvSpPr>
          <p:spPr>
            <a:xfrm>
              <a:off x="9818200" y="620659"/>
              <a:ext cx="1143498" cy="777312"/>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03</a:t>
              </a:r>
            </a:p>
          </p:txBody>
        </p:sp>
        <p:sp>
          <p:nvSpPr>
            <p:cNvPr id="133" name="Hộp Văn bản 132">
              <a:extLst>
                <a:ext uri="{FF2B5EF4-FFF2-40B4-BE49-F238E27FC236}">
                  <a16:creationId xmlns:a16="http://schemas.microsoft.com/office/drawing/2014/main" id="{A23ECC87-980B-0C13-EB8A-E614D6F3800C}"/>
                </a:ext>
              </a:extLst>
            </p:cNvPr>
            <p:cNvSpPr txBox="1"/>
            <p:nvPr/>
          </p:nvSpPr>
          <p:spPr>
            <a:xfrm>
              <a:off x="5516382" y="715077"/>
              <a:ext cx="5282567" cy="652942"/>
            </a:xfrm>
            <a:prstGeom prst="rect">
              <a:avLst/>
            </a:prstGeom>
            <a:noFill/>
          </p:spPr>
          <p:txBody>
            <a:bodyPr wrap="square" rtlCol="0">
              <a:spAutoFit/>
            </a:bodyPr>
            <a:lstStyle/>
            <a:p>
              <a:pPr algn="ctr"/>
              <a:r>
                <a:rPr lang="en-US" sz="3600" b="1" dirty="0">
                  <a:solidFill>
                    <a:srgbClr val="FF3300"/>
                  </a:solidFill>
                  <a:latin typeface="Matura MT Script Capitals" panose="03020802060602070202" pitchFamily="66" charset="0"/>
                </a:rPr>
                <a:t>LUYỆN TẬP</a:t>
              </a:r>
            </a:p>
          </p:txBody>
        </p:sp>
      </p:grpSp>
      <p:sp>
        <p:nvSpPr>
          <p:cNvPr id="136" name="Hình tự do: Hình 135">
            <a:extLst>
              <a:ext uri="{FF2B5EF4-FFF2-40B4-BE49-F238E27FC236}">
                <a16:creationId xmlns:a16="http://schemas.microsoft.com/office/drawing/2014/main" id="{CBBD7423-06A5-79CD-80D3-45AAF6E94031}"/>
              </a:ext>
            </a:extLst>
          </p:cNvPr>
          <p:cNvSpPr/>
          <p:nvPr/>
        </p:nvSpPr>
        <p:spPr>
          <a:xfrm rot="16200000">
            <a:off x="3000543" y="1422134"/>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7" name="Hình tự do: Hình 136">
            <a:extLst>
              <a:ext uri="{FF2B5EF4-FFF2-40B4-BE49-F238E27FC236}">
                <a16:creationId xmlns:a16="http://schemas.microsoft.com/office/drawing/2014/main" id="{A58173F2-7B53-3098-E7B0-233603B987DF}"/>
              </a:ext>
            </a:extLst>
          </p:cNvPr>
          <p:cNvSpPr/>
          <p:nvPr/>
        </p:nvSpPr>
        <p:spPr>
          <a:xfrm rot="16200000">
            <a:off x="3315917" y="1579983"/>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38" name="Nhóm 137">
            <a:extLst>
              <a:ext uri="{FF2B5EF4-FFF2-40B4-BE49-F238E27FC236}">
                <a16:creationId xmlns:a16="http://schemas.microsoft.com/office/drawing/2014/main" id="{E4A379E7-1FEB-C6BE-68ED-6392F167FA79}"/>
              </a:ext>
            </a:extLst>
          </p:cNvPr>
          <p:cNvGrpSpPr/>
          <p:nvPr/>
        </p:nvGrpSpPr>
        <p:grpSpPr>
          <a:xfrm>
            <a:off x="433124" y="5378854"/>
            <a:ext cx="7125916" cy="1202566"/>
            <a:chOff x="5594852" y="391243"/>
            <a:chExt cx="5366846" cy="1214867"/>
          </a:xfrm>
        </p:grpSpPr>
        <p:grpSp>
          <p:nvGrpSpPr>
            <p:cNvPr id="139" name="Nhóm 138">
              <a:extLst>
                <a:ext uri="{FF2B5EF4-FFF2-40B4-BE49-F238E27FC236}">
                  <a16:creationId xmlns:a16="http://schemas.microsoft.com/office/drawing/2014/main" id="{933298A8-C55B-654F-8034-6AA08E54F36B}"/>
                </a:ext>
              </a:extLst>
            </p:cNvPr>
            <p:cNvGrpSpPr/>
            <p:nvPr/>
          </p:nvGrpSpPr>
          <p:grpSpPr>
            <a:xfrm>
              <a:off x="6064972" y="391243"/>
              <a:ext cx="4511783" cy="1214867"/>
              <a:chOff x="6940419" y="1889019"/>
              <a:chExt cx="3607854" cy="1236409"/>
            </a:xfrm>
          </p:grpSpPr>
          <p:sp>
            <p:nvSpPr>
              <p:cNvPr id="142" name="Hình chữ nhật: Góc Trên Tròn 141">
                <a:extLst>
                  <a:ext uri="{FF2B5EF4-FFF2-40B4-BE49-F238E27FC236}">
                    <a16:creationId xmlns:a16="http://schemas.microsoft.com/office/drawing/2014/main" id="{22BF84AA-2093-40E3-B94E-A187B5EB0BE3}"/>
                  </a:ext>
                </a:extLst>
              </p:cNvPr>
              <p:cNvSpPr/>
              <p:nvPr/>
            </p:nvSpPr>
            <p:spPr>
              <a:xfrm rot="5400000">
                <a:off x="8126141" y="703297"/>
                <a:ext cx="1236409" cy="3607854"/>
              </a:xfrm>
              <a:prstGeom prst="round2Same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Hình tự do: Hình 142">
                <a:extLst>
                  <a:ext uri="{FF2B5EF4-FFF2-40B4-BE49-F238E27FC236}">
                    <a16:creationId xmlns:a16="http://schemas.microsoft.com/office/drawing/2014/main" id="{DD1A0EB6-6FFB-FACD-F321-01A2F054C9E3}"/>
                  </a:ext>
                </a:extLst>
              </p:cNvPr>
              <p:cNvSpPr/>
              <p:nvPr/>
            </p:nvSpPr>
            <p:spPr>
              <a:xfrm rot="5400000">
                <a:off x="9569618" y="2146775"/>
                <a:ext cx="1236409" cy="720898"/>
              </a:xfrm>
              <a:custGeom>
                <a:avLst/>
                <a:gdLst>
                  <a:gd name="connsiteX0" fmla="*/ 0 w 1236409"/>
                  <a:gd name="connsiteY0" fmla="*/ 727587 h 727587"/>
                  <a:gd name="connsiteX1" fmla="*/ 0 w 1236409"/>
                  <a:gd name="connsiteY1" fmla="*/ 206072 h 727587"/>
                  <a:gd name="connsiteX2" fmla="*/ 206072 w 1236409"/>
                  <a:gd name="connsiteY2" fmla="*/ 0 h 727587"/>
                  <a:gd name="connsiteX3" fmla="*/ 1030337 w 1236409"/>
                  <a:gd name="connsiteY3" fmla="*/ 0 h 727587"/>
                  <a:gd name="connsiteX4" fmla="*/ 1236409 w 1236409"/>
                  <a:gd name="connsiteY4" fmla="*/ 206072 h 727587"/>
                  <a:gd name="connsiteX5" fmla="*/ 1236409 w 1236409"/>
                  <a:gd name="connsiteY5" fmla="*/ 727587 h 727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36409" h="727587">
                    <a:moveTo>
                      <a:pt x="0" y="727587"/>
                    </a:moveTo>
                    <a:lnTo>
                      <a:pt x="0" y="206072"/>
                    </a:lnTo>
                    <a:cubicBezTo>
                      <a:pt x="0" y="92262"/>
                      <a:pt x="92262" y="0"/>
                      <a:pt x="206072" y="0"/>
                    </a:cubicBezTo>
                    <a:lnTo>
                      <a:pt x="1030337" y="0"/>
                    </a:lnTo>
                    <a:cubicBezTo>
                      <a:pt x="1144147" y="0"/>
                      <a:pt x="1236409" y="92262"/>
                      <a:pt x="1236409" y="206072"/>
                    </a:cubicBezTo>
                    <a:lnTo>
                      <a:pt x="1236409" y="727587"/>
                    </a:lnTo>
                    <a:close/>
                  </a:path>
                </a:pathLst>
              </a:custGeom>
              <a:solidFill>
                <a:srgbClr val="FF006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40" name="Hộp Văn bản 139">
              <a:extLst>
                <a:ext uri="{FF2B5EF4-FFF2-40B4-BE49-F238E27FC236}">
                  <a16:creationId xmlns:a16="http://schemas.microsoft.com/office/drawing/2014/main" id="{16685C07-B8F0-23F8-EE7E-4129E6520234}"/>
                </a:ext>
              </a:extLst>
            </p:cNvPr>
            <p:cNvSpPr txBox="1"/>
            <p:nvPr/>
          </p:nvSpPr>
          <p:spPr>
            <a:xfrm>
              <a:off x="9818200" y="620659"/>
              <a:ext cx="1143498" cy="777311"/>
            </a:xfrm>
            <a:prstGeom prst="rect">
              <a:avLst/>
            </a:prstGeom>
            <a:noFill/>
          </p:spPr>
          <p:txBody>
            <a:bodyPr wrap="square" rtlCol="0">
              <a:spAutoFit/>
            </a:bodyPr>
            <a:lstStyle/>
            <a:p>
              <a:r>
                <a:rPr lang="en-US" sz="4400" b="1" dirty="0">
                  <a:solidFill>
                    <a:schemeClr val="bg1"/>
                  </a:solidFill>
                  <a:latin typeface="Algerian" panose="04020705040A02060702" pitchFamily="82" charset="0"/>
                </a:rPr>
                <a:t>04</a:t>
              </a:r>
            </a:p>
          </p:txBody>
        </p:sp>
        <p:sp>
          <p:nvSpPr>
            <p:cNvPr id="141" name="Hộp Văn bản 140">
              <a:extLst>
                <a:ext uri="{FF2B5EF4-FFF2-40B4-BE49-F238E27FC236}">
                  <a16:creationId xmlns:a16="http://schemas.microsoft.com/office/drawing/2014/main" id="{4832B0AC-911E-C6B9-ACB9-E79FE5ED47F4}"/>
                </a:ext>
              </a:extLst>
            </p:cNvPr>
            <p:cNvSpPr txBox="1"/>
            <p:nvPr/>
          </p:nvSpPr>
          <p:spPr>
            <a:xfrm>
              <a:off x="5594852" y="680892"/>
              <a:ext cx="5282567" cy="652942"/>
            </a:xfrm>
            <a:prstGeom prst="rect">
              <a:avLst/>
            </a:prstGeom>
            <a:noFill/>
          </p:spPr>
          <p:txBody>
            <a:bodyPr wrap="square" rtlCol="0">
              <a:spAutoFit/>
            </a:bodyPr>
            <a:lstStyle/>
            <a:p>
              <a:pPr algn="ctr"/>
              <a:r>
                <a:rPr lang="en-US" sz="3600" b="1" dirty="0">
                  <a:solidFill>
                    <a:srgbClr val="FF3399"/>
                  </a:solidFill>
                  <a:latin typeface="Matura MT Script Capitals" panose="03020802060602070202" pitchFamily="66" charset="0"/>
                </a:rPr>
                <a:t>VẬN DỤNG</a:t>
              </a:r>
            </a:p>
          </p:txBody>
        </p:sp>
      </p:grpSp>
      <p:sp>
        <p:nvSpPr>
          <p:cNvPr id="144" name="Hình tự do: Hình 143">
            <a:extLst>
              <a:ext uri="{FF2B5EF4-FFF2-40B4-BE49-F238E27FC236}">
                <a16:creationId xmlns:a16="http://schemas.microsoft.com/office/drawing/2014/main" id="{620CF7D6-C7BA-2ADF-6BB3-84FD7D56A0BE}"/>
              </a:ext>
            </a:extLst>
          </p:cNvPr>
          <p:cNvSpPr/>
          <p:nvPr/>
        </p:nvSpPr>
        <p:spPr>
          <a:xfrm rot="16200000">
            <a:off x="2988483" y="3091629"/>
            <a:ext cx="1568352" cy="5671443"/>
          </a:xfrm>
          <a:custGeom>
            <a:avLst/>
            <a:gdLst>
              <a:gd name="connsiteX0" fmla="*/ 1612491 w 1612491"/>
              <a:gd name="connsiteY0" fmla="*/ 268754 h 4050891"/>
              <a:gd name="connsiteX1" fmla="*/ 1612491 w 1612491"/>
              <a:gd name="connsiteY1" fmla="*/ 4050891 h 4050891"/>
              <a:gd name="connsiteX2" fmla="*/ 1307689 w 1612491"/>
              <a:gd name="connsiteY2" fmla="*/ 4050891 h 4050891"/>
              <a:gd name="connsiteX3" fmla="*/ 806244 w 1612491"/>
              <a:gd name="connsiteY3" fmla="*/ 3522407 h 4050891"/>
              <a:gd name="connsiteX4" fmla="*/ 304799 w 1612491"/>
              <a:gd name="connsiteY4" fmla="*/ 4050891 h 4050891"/>
              <a:gd name="connsiteX5" fmla="*/ 0 w 1612491"/>
              <a:gd name="connsiteY5" fmla="*/ 4050891 h 4050891"/>
              <a:gd name="connsiteX6" fmla="*/ 0 w 1612491"/>
              <a:gd name="connsiteY6" fmla="*/ 268754 h 4050891"/>
              <a:gd name="connsiteX7" fmla="*/ 268754 w 1612491"/>
              <a:gd name="connsiteY7" fmla="*/ 0 h 4050891"/>
              <a:gd name="connsiteX8" fmla="*/ 1343737 w 1612491"/>
              <a:gd name="connsiteY8" fmla="*/ 0 h 4050891"/>
              <a:gd name="connsiteX9" fmla="*/ 1612491 w 1612491"/>
              <a:gd name="connsiteY9" fmla="*/ 268754 h 4050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12491" h="4050891">
                <a:moveTo>
                  <a:pt x="1612491" y="268754"/>
                </a:moveTo>
                <a:lnTo>
                  <a:pt x="1612491" y="4050891"/>
                </a:lnTo>
                <a:lnTo>
                  <a:pt x="1307689" y="4050891"/>
                </a:lnTo>
                <a:cubicBezTo>
                  <a:pt x="1307689" y="3759017"/>
                  <a:pt x="1083184" y="3522407"/>
                  <a:pt x="806244" y="3522407"/>
                </a:cubicBezTo>
                <a:cubicBezTo>
                  <a:pt x="529304" y="3522407"/>
                  <a:pt x="304799" y="3759017"/>
                  <a:pt x="304799" y="4050891"/>
                </a:cubicBezTo>
                <a:lnTo>
                  <a:pt x="0" y="4050891"/>
                </a:lnTo>
                <a:lnTo>
                  <a:pt x="0" y="268754"/>
                </a:lnTo>
                <a:cubicBezTo>
                  <a:pt x="0" y="120325"/>
                  <a:pt x="120325" y="0"/>
                  <a:pt x="268754" y="0"/>
                </a:cubicBezTo>
                <a:lnTo>
                  <a:pt x="1343737" y="0"/>
                </a:lnTo>
                <a:cubicBezTo>
                  <a:pt x="1492166" y="0"/>
                  <a:pt x="1612491" y="120325"/>
                  <a:pt x="1612491" y="268754"/>
                </a:cubicBezTo>
                <a:close/>
              </a:path>
            </a:pathLst>
          </a:cu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5" name="Hình tự do: Hình 144">
            <a:extLst>
              <a:ext uri="{FF2B5EF4-FFF2-40B4-BE49-F238E27FC236}">
                <a16:creationId xmlns:a16="http://schemas.microsoft.com/office/drawing/2014/main" id="{13BB1B78-F7C1-E5A4-E2BC-EFF30D3E2C49}"/>
              </a:ext>
            </a:extLst>
          </p:cNvPr>
          <p:cNvSpPr/>
          <p:nvPr/>
        </p:nvSpPr>
        <p:spPr>
          <a:xfrm rot="16200000">
            <a:off x="3315918" y="3201744"/>
            <a:ext cx="1202562" cy="5382365"/>
          </a:xfrm>
          <a:custGeom>
            <a:avLst/>
            <a:gdLst>
              <a:gd name="connsiteX0" fmla="*/ 1236406 w 1236406"/>
              <a:gd name="connsiteY0" fmla="*/ 206072 h 3844413"/>
              <a:gd name="connsiteX1" fmla="*/ 1236406 w 1236406"/>
              <a:gd name="connsiteY1" fmla="*/ 3844413 h 3844413"/>
              <a:gd name="connsiteX2" fmla="*/ 1119648 w 1236406"/>
              <a:gd name="connsiteY2" fmla="*/ 3844413 h 3844413"/>
              <a:gd name="connsiteX3" fmla="*/ 1119648 w 1236406"/>
              <a:gd name="connsiteY3" fmla="*/ 3844413 h 3844413"/>
              <a:gd name="connsiteX4" fmla="*/ 618204 w 1236406"/>
              <a:gd name="connsiteY4" fmla="*/ 3315929 h 3844413"/>
              <a:gd name="connsiteX5" fmla="*/ 116759 w 1236406"/>
              <a:gd name="connsiteY5" fmla="*/ 3844412 h 3844413"/>
              <a:gd name="connsiteX6" fmla="*/ 116759 w 1236406"/>
              <a:gd name="connsiteY6" fmla="*/ 3844413 h 3844413"/>
              <a:gd name="connsiteX7" fmla="*/ 0 w 1236406"/>
              <a:gd name="connsiteY7" fmla="*/ 3844413 h 3844413"/>
              <a:gd name="connsiteX8" fmla="*/ 0 w 1236406"/>
              <a:gd name="connsiteY8" fmla="*/ 206072 h 3844413"/>
              <a:gd name="connsiteX9" fmla="*/ 206072 w 1236406"/>
              <a:gd name="connsiteY9" fmla="*/ 0 h 3844413"/>
              <a:gd name="connsiteX10" fmla="*/ 1030334 w 1236406"/>
              <a:gd name="connsiteY10" fmla="*/ 0 h 3844413"/>
              <a:gd name="connsiteX11" fmla="*/ 1236406 w 1236406"/>
              <a:gd name="connsiteY11" fmla="*/ 206072 h 3844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36406" h="3844413">
                <a:moveTo>
                  <a:pt x="1236406" y="206072"/>
                </a:moveTo>
                <a:lnTo>
                  <a:pt x="1236406" y="3844413"/>
                </a:lnTo>
                <a:lnTo>
                  <a:pt x="1119648" y="3844413"/>
                </a:lnTo>
                <a:lnTo>
                  <a:pt x="1119648" y="3844413"/>
                </a:lnTo>
                <a:cubicBezTo>
                  <a:pt x="1119648" y="3552539"/>
                  <a:pt x="895144" y="3315929"/>
                  <a:pt x="618204" y="3315929"/>
                </a:cubicBezTo>
                <a:cubicBezTo>
                  <a:pt x="341264" y="3315928"/>
                  <a:pt x="116759" y="3552538"/>
                  <a:pt x="116759" y="3844412"/>
                </a:cubicBezTo>
                <a:lnTo>
                  <a:pt x="116759" y="3844413"/>
                </a:lnTo>
                <a:lnTo>
                  <a:pt x="0" y="3844413"/>
                </a:lnTo>
                <a:lnTo>
                  <a:pt x="0" y="206072"/>
                </a:lnTo>
                <a:cubicBezTo>
                  <a:pt x="0" y="92262"/>
                  <a:pt x="92262" y="0"/>
                  <a:pt x="206072" y="0"/>
                </a:cubicBezTo>
                <a:lnTo>
                  <a:pt x="1030334" y="0"/>
                </a:lnTo>
                <a:cubicBezTo>
                  <a:pt x="1144144" y="0"/>
                  <a:pt x="1236406" y="92262"/>
                  <a:pt x="1236406" y="206072"/>
                </a:cubicBezTo>
                <a:close/>
              </a:path>
            </a:pathLst>
          </a:custGeom>
          <a:solidFill>
            <a:schemeClr val="bg1">
              <a:alpha val="4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47" name="Hình ảnh 146">
            <a:extLst>
              <a:ext uri="{FF2B5EF4-FFF2-40B4-BE49-F238E27FC236}">
                <a16:creationId xmlns:a16="http://schemas.microsoft.com/office/drawing/2014/main" id="{37965671-0FDB-A67A-B2CB-57D043383B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1012" y="461084"/>
            <a:ext cx="1197002" cy="977340"/>
          </a:xfrm>
          <a:prstGeom prst="rect">
            <a:avLst/>
          </a:prstGeom>
        </p:spPr>
      </p:pic>
      <p:pic>
        <p:nvPicPr>
          <p:cNvPr id="149" name="Hình ảnh 148">
            <a:extLst>
              <a:ext uri="{FF2B5EF4-FFF2-40B4-BE49-F238E27FC236}">
                <a16:creationId xmlns:a16="http://schemas.microsoft.com/office/drawing/2014/main" id="{CCABE262-4DEE-EC76-903E-EF462EC5F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4658" y="1927435"/>
            <a:ext cx="1202563" cy="1202563"/>
          </a:xfrm>
          <a:prstGeom prst="rect">
            <a:avLst/>
          </a:prstGeom>
        </p:spPr>
      </p:pic>
      <p:pic>
        <p:nvPicPr>
          <p:cNvPr id="151" name="Hình ảnh 150">
            <a:extLst>
              <a:ext uri="{FF2B5EF4-FFF2-40B4-BE49-F238E27FC236}">
                <a16:creationId xmlns:a16="http://schemas.microsoft.com/office/drawing/2014/main" id="{7BC44919-6BDB-997A-20E5-6ED609EB17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5276" y="3644019"/>
            <a:ext cx="1461325" cy="1461325"/>
          </a:xfrm>
          <a:prstGeom prst="rect">
            <a:avLst/>
          </a:prstGeom>
        </p:spPr>
      </p:pic>
      <p:pic>
        <p:nvPicPr>
          <p:cNvPr id="153" name="Hình ảnh 152">
            <a:extLst>
              <a:ext uri="{FF2B5EF4-FFF2-40B4-BE49-F238E27FC236}">
                <a16:creationId xmlns:a16="http://schemas.microsoft.com/office/drawing/2014/main" id="{B46A284F-ACCB-C3A4-EB46-6F615B8FF6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04665" y="5294549"/>
            <a:ext cx="1232556" cy="1232556"/>
          </a:xfrm>
          <a:prstGeom prst="rect">
            <a:avLst/>
          </a:prstGeom>
        </p:spPr>
      </p:pic>
    </p:spTree>
    <p:extLst>
      <p:ext uri="{BB962C8B-B14F-4D97-AF65-F5344CB8AC3E}">
        <p14:creationId xmlns:p14="http://schemas.microsoft.com/office/powerpoint/2010/main" val="9855848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2"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14:presetBounceEnd="10000">
                                      <p:stCondLst>
                                        <p:cond delay="0"/>
                                      </p:stCondLst>
                                      <p:childTnLst>
                                        <p:animMotion origin="layout" path="M -0.00274 0.00533 L 0.38385 0.00301 " pathEditMode="relative" rAng="0" ptsTypes="AA" p14:bounceEnd="10000">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2"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2"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2"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6.25E-7 -4.81481E-6 L 0.38659 -0.00231 " pathEditMode="relative" rAng="0" ptsTypes="AA">
                                          <p:cBhvr>
                                            <p:cTn id="6" dur="2000" fill="hold"/>
                                            <p:tgtEl>
                                              <p:spTgt spid="33"/>
                                            </p:tgtEl>
                                            <p:attrNameLst>
                                              <p:attrName>ppt_x</p:attrName>
                                              <p:attrName>ppt_y</p:attrName>
                                            </p:attrNameLst>
                                          </p:cBhvr>
                                          <p:rCtr x="19323" y="-116"/>
                                        </p:animMotion>
                                      </p:childTnLst>
                                      <p:subTnLst>
                                        <p:audio>
                                          <p:cMediaNode>
                                            <p:cTn display="0" masterRel="sameClick">
                                              <p:stCondLst>
                                                <p:cond evt="begin" delay="0">
                                                  <p:tn val="5"/>
                                                </p:cond>
                                              </p:stCondLst>
                                              <p:endCondLst>
                                                <p:cond evt="onStopAudio" delay="0">
                                                  <p:tgtEl>
                                                    <p:sldTgt/>
                                                  </p:tgtEl>
                                                </p:cond>
                                              </p:endCondLst>
                                            </p:cTn>
                                            <p:tgtEl>
                                              <p:sndTgt r:embed="rId7" name="arrow.wav"/>
                                            </p:tgtEl>
                                          </p:cMediaNode>
                                        </p:audio>
                                      </p:subTnLst>
                                    </p:cTn>
                                  </p:par>
                                </p:childTnLst>
                              </p:cTn>
                            </p:par>
                          </p:childTnLst>
                        </p:cTn>
                      </p:par>
                      <p:par>
                        <p:cTn id="7" fill="hold">
                          <p:stCondLst>
                            <p:cond delay="indefinite"/>
                          </p:stCondLst>
                          <p:childTnLst>
                            <p:par>
                              <p:cTn id="8" fill="hold">
                                <p:stCondLst>
                                  <p:cond delay="0"/>
                                </p:stCondLst>
                                <p:childTnLst>
                                  <p:par>
                                    <p:cTn id="9" presetID="42" presetClass="path" presetSubtype="0" accel="50000" fill="hold" nodeType="clickEffect">
                                      <p:stCondLst>
                                        <p:cond delay="0"/>
                                      </p:stCondLst>
                                      <p:childTnLst>
                                        <p:animMotion origin="layout" path="M -0.00274 0.00533 L 0.38385 0.00301 " pathEditMode="relative" rAng="0" ptsTypes="AA">
                                          <p:cBhvr>
                                            <p:cTn id="10" dur="2000" fill="hold"/>
                                            <p:tgtEl>
                                              <p:spTgt spid="106"/>
                                            </p:tgtEl>
                                            <p:attrNameLst>
                                              <p:attrName>ppt_x</p:attrName>
                                              <p:attrName>ppt_y</p:attrName>
                                            </p:attrNameLst>
                                          </p:cBhvr>
                                          <p:rCtr x="19323" y="-116"/>
                                        </p:animMotion>
                                      </p:childTnLst>
                                      <p:subTnLst>
                                        <p:audio>
                                          <p:cMediaNode>
                                            <p:cTn display="0" masterRel="sameClick">
                                              <p:stCondLst>
                                                <p:cond evt="begin" delay="0">
                                                  <p:tn val="9"/>
                                                </p:cond>
                                              </p:stCondLst>
                                              <p:endCondLst>
                                                <p:cond evt="onStopAudio" delay="0">
                                                  <p:tgtEl>
                                                    <p:sldTgt/>
                                                  </p:tgtEl>
                                                </p:cond>
                                              </p:endCondLst>
                                            </p:cTn>
                                            <p:tgtEl>
                                              <p:sndTgt r:embed="rId7" name="arrow.wav"/>
                                            </p:tgtEl>
                                          </p:cMediaNode>
                                        </p:audio>
                                      </p:subTnLst>
                                    </p:cTn>
                                  </p:par>
                                </p:childTnLst>
                              </p:cTn>
                            </p:par>
                          </p:childTnLst>
                        </p:cTn>
                      </p:par>
                      <p:par>
                        <p:cTn id="11" fill="hold">
                          <p:stCondLst>
                            <p:cond delay="indefinite"/>
                          </p:stCondLst>
                          <p:childTnLst>
                            <p:par>
                              <p:cTn id="12" fill="hold">
                                <p:stCondLst>
                                  <p:cond delay="0"/>
                                </p:stCondLst>
                                <p:childTnLst>
                                  <p:par>
                                    <p:cTn id="13" presetID="42" presetClass="path" presetSubtype="0" accel="50000" decel="50000" fill="hold" nodeType="clickEffect">
                                      <p:stCondLst>
                                        <p:cond delay="0"/>
                                      </p:stCondLst>
                                      <p:childTnLst>
                                        <p:animMotion origin="layout" path="M 2.5E-6 -2.22222E-6 L 0.38659 -0.00231 " pathEditMode="relative" rAng="0" ptsTypes="AA">
                                          <p:cBhvr>
                                            <p:cTn id="14" dur="2000" fill="hold"/>
                                            <p:tgtEl>
                                              <p:spTgt spid="130"/>
                                            </p:tgtEl>
                                            <p:attrNameLst>
                                              <p:attrName>ppt_x</p:attrName>
                                              <p:attrName>ppt_y</p:attrName>
                                            </p:attrNameLst>
                                          </p:cBhvr>
                                          <p:rCtr x="19323" y="-116"/>
                                        </p:animMotion>
                                      </p:childTnLst>
                                      <p:subTnLst>
                                        <p:audio>
                                          <p:cMediaNode>
                                            <p:cTn display="0" masterRel="sameClick">
                                              <p:stCondLst>
                                                <p:cond evt="begin" delay="0">
                                                  <p:tn val="13"/>
                                                </p:cond>
                                              </p:stCondLst>
                                              <p:endCondLst>
                                                <p:cond evt="onStopAudio" delay="0">
                                                  <p:tgtEl>
                                                    <p:sldTgt/>
                                                  </p:tgtEl>
                                                </p:cond>
                                              </p:endCondLst>
                                            </p:cTn>
                                            <p:tgtEl>
                                              <p:sndTgt r:embed="rId7" name="arrow.wav"/>
                                            </p:tgtEl>
                                          </p:cMediaNode>
                                        </p:audio>
                                      </p:subTnLst>
                                    </p:cTn>
                                  </p:par>
                                </p:childTnLst>
                              </p:cTn>
                            </p:par>
                          </p:childTnLst>
                        </p:cTn>
                      </p:par>
                      <p:par>
                        <p:cTn id="15" fill="hold">
                          <p:stCondLst>
                            <p:cond delay="indefinite"/>
                          </p:stCondLst>
                          <p:childTnLst>
                            <p:par>
                              <p:cTn id="16" fill="hold">
                                <p:stCondLst>
                                  <p:cond delay="0"/>
                                </p:stCondLst>
                                <p:childTnLst>
                                  <p:par>
                                    <p:cTn id="17" presetID="42" presetClass="path" presetSubtype="0" accel="50000" decel="50000" fill="hold" nodeType="clickEffect">
                                      <p:stCondLst>
                                        <p:cond delay="0"/>
                                      </p:stCondLst>
                                      <p:childTnLst>
                                        <p:animMotion origin="layout" path="M -4.375E-6 -7.40741E-7 L 0.38659 -0.00231 " pathEditMode="relative" rAng="0" ptsTypes="AA">
                                          <p:cBhvr>
                                            <p:cTn id="18" dur="2000" fill="hold"/>
                                            <p:tgtEl>
                                              <p:spTgt spid="138"/>
                                            </p:tgtEl>
                                            <p:attrNameLst>
                                              <p:attrName>ppt_x</p:attrName>
                                              <p:attrName>ppt_y</p:attrName>
                                            </p:attrNameLst>
                                          </p:cBhvr>
                                          <p:rCtr x="19323" y="-116"/>
                                        </p:animMotion>
                                      </p:childTnLst>
                                      <p:subTnLst>
                                        <p:audio>
                                          <p:cMediaNode>
                                            <p:cTn display="0" masterRel="sameClick">
                                              <p:stCondLst>
                                                <p:cond evt="begin" delay="0">
                                                  <p:tn val="17"/>
                                                </p:cond>
                                              </p:stCondLst>
                                              <p:endCondLst>
                                                <p:cond evt="onStopAudio" delay="0">
                                                  <p:tgtEl>
                                                    <p:sldTgt/>
                                                  </p:tgtEl>
                                                </p:cond>
                                              </p:endCondLst>
                                            </p:cTn>
                                            <p:tgtEl>
                                              <p:sndTgt r:embed="rId7" name="arrow.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288851" y="1531025"/>
            <a:ext cx="4292441" cy="251233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err="1">
                <a:solidFill>
                  <a:schemeClr val="tx1"/>
                </a:solidFill>
                <a:latin typeface="Times New Roman" panose="02020603050405020304" pitchFamily="18" charset="0"/>
                <a:cs typeface="Times New Roman" panose="02020603050405020304" pitchFamily="18" charset="0"/>
              </a:rPr>
              <a:t>Hoàn</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thành</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phiếu</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học</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tập</a:t>
            </a:r>
            <a:r>
              <a:rPr lang="en-US" sz="2800" b="1" i="1" dirty="0">
                <a:solidFill>
                  <a:schemeClr val="tx1"/>
                </a:solidFill>
                <a:latin typeface="Times New Roman" panose="02020603050405020304" pitchFamily="18" charset="0"/>
                <a:cs typeface="Times New Roman" panose="02020603050405020304" pitchFamily="18" charset="0"/>
              </a:rPr>
              <a:t> </a:t>
            </a:r>
            <a:r>
              <a:rPr lang="en-US" sz="2800" b="1" i="1" dirty="0" err="1">
                <a:solidFill>
                  <a:schemeClr val="tx1"/>
                </a:solidFill>
                <a:latin typeface="Times New Roman" panose="02020603050405020304" pitchFamily="18" charset="0"/>
                <a:cs typeface="Times New Roman" panose="02020603050405020304" pitchFamily="18" charset="0"/>
              </a:rPr>
              <a:t>số</a:t>
            </a:r>
            <a:r>
              <a:rPr lang="en-US" sz="2800" b="1" i="1" dirty="0">
                <a:solidFill>
                  <a:schemeClr val="tx1"/>
                </a:solidFill>
                <a:latin typeface="Times New Roman" panose="02020603050405020304" pitchFamily="18" charset="0"/>
                <a:cs typeface="Times New Roman" panose="02020603050405020304" pitchFamily="18" charset="0"/>
              </a:rPr>
              <a:t> 02</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6" name="Hình ảnh 5">
            <a:extLst>
              <a:ext uri="{FF2B5EF4-FFF2-40B4-BE49-F238E27FC236}">
                <a16:creationId xmlns:a16="http://schemas.microsoft.com/office/drawing/2014/main" id="{5F3C0056-42B0-3B83-757E-5AB1421F04A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41881902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id="{92B3FC14-1433-01DD-FB64-651487FB80D8}"/>
              </a:ext>
            </a:extLst>
          </p:cNvPr>
          <p:cNvGraphicFramePr>
            <a:graphicFrameLocks noGrp="1"/>
          </p:cNvGraphicFramePr>
          <p:nvPr>
            <p:extLst>
              <p:ext uri="{D42A27DB-BD31-4B8C-83A1-F6EECF244321}">
                <p14:modId xmlns:p14="http://schemas.microsoft.com/office/powerpoint/2010/main" val="2366231901"/>
              </p:ext>
            </p:extLst>
          </p:nvPr>
        </p:nvGraphicFramePr>
        <p:xfrm>
          <a:off x="1414487" y="2079674"/>
          <a:ext cx="9874837" cy="1706880"/>
        </p:xfrm>
        <a:graphic>
          <a:graphicData uri="http://schemas.openxmlformats.org/drawingml/2006/table">
            <a:tbl>
              <a:tblPr firstRow="1" firstCol="1" bandRow="1">
                <a:tableStyleId>{5C22544A-7EE6-4342-B048-85BDC9FD1C3A}</a:tableStyleId>
              </a:tblPr>
              <a:tblGrid>
                <a:gridCol w="2641698">
                  <a:extLst>
                    <a:ext uri="{9D8B030D-6E8A-4147-A177-3AD203B41FA5}">
                      <a16:colId xmlns:a16="http://schemas.microsoft.com/office/drawing/2014/main" val="3451271967"/>
                    </a:ext>
                  </a:extLst>
                </a:gridCol>
                <a:gridCol w="3940797">
                  <a:extLst>
                    <a:ext uri="{9D8B030D-6E8A-4147-A177-3AD203B41FA5}">
                      <a16:colId xmlns:a16="http://schemas.microsoft.com/office/drawing/2014/main" val="3860001598"/>
                    </a:ext>
                  </a:extLst>
                </a:gridCol>
                <a:gridCol w="3292342">
                  <a:extLst>
                    <a:ext uri="{9D8B030D-6E8A-4147-A177-3AD203B41FA5}">
                      <a16:colId xmlns:a16="http://schemas.microsoft.com/office/drawing/2014/main" val="3235715506"/>
                    </a:ext>
                  </a:extLst>
                </a:gridCol>
              </a:tblGrid>
              <a:tr h="189547">
                <a:tc gridSpan="3">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Tìm hiểu nhân vật dượng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07861350"/>
                  </a:ext>
                </a:extLst>
              </a:tr>
              <a:tr h="306741">
                <a:tc>
                  <a:txBody>
                    <a:bodyPr/>
                    <a:lstStyle/>
                    <a:p>
                      <a:pPr marL="0" marR="0" algn="ctr">
                        <a:spcBef>
                          <a:spcPts val="0"/>
                        </a:spcBef>
                        <a:spcAft>
                          <a:spcPts val="0"/>
                        </a:spcAft>
                      </a:pPr>
                      <a:r>
                        <a:rPr lang="vi-VN" sz="2800" b="1" dirty="0">
                          <a:effectLst/>
                          <a:latin typeface="Times New Roman" panose="02020603050405020304" pitchFamily="18" charset="0"/>
                          <a:cs typeface="Times New Roman" panose="02020603050405020304" pitchFamily="18" charset="0"/>
                        </a:rPr>
                        <a:t>Gia cảnh</a:t>
                      </a:r>
                      <a:endPar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en-US" sz="2800" b="1" dirty="0" err="1">
                          <a:solidFill>
                            <a:schemeClr val="bg1"/>
                          </a:solidFill>
                          <a:effectLst/>
                          <a:latin typeface="Times New Roman" panose="02020603050405020304" pitchFamily="18" charset="0"/>
                          <a:cs typeface="Times New Roman" panose="02020603050405020304" pitchFamily="18" charset="0"/>
                        </a:rPr>
                        <a:t>Những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cống</a:t>
                      </a:r>
                      <a:r>
                        <a:rPr lang="en-US" sz="2800" b="1" dirty="0">
                          <a:solidFill>
                            <a:schemeClr val="bg1"/>
                          </a:solidFill>
                          <a:effectLst/>
                          <a:latin typeface="Times New Roman" panose="02020603050405020304" pitchFamily="18" charset="0"/>
                          <a:cs typeface="Times New Roman" panose="02020603050405020304" pitchFamily="18" charset="0"/>
                        </a:rPr>
                        <a:t> </a:t>
                      </a:r>
                      <a:r>
                        <a:rPr lang="en-US" sz="2800" b="1" dirty="0" err="1">
                          <a:solidFill>
                            <a:schemeClr val="bg1"/>
                          </a:solidFill>
                          <a:effectLst/>
                          <a:latin typeface="Times New Roman" panose="02020603050405020304" pitchFamily="18" charset="0"/>
                          <a:cs typeface="Times New Roman" panose="02020603050405020304" pitchFamily="18" charset="0"/>
                        </a:rPr>
                        <a:t>hiến</a:t>
                      </a:r>
                      <a:r>
                        <a:rPr lang="en-US" sz="2800" b="1" dirty="0">
                          <a:solidFill>
                            <a:schemeClr val="bg1"/>
                          </a:solidFill>
                          <a:effectLst/>
                          <a:latin typeface="Times New Roman" panose="02020603050405020304" pitchFamily="18" charset="0"/>
                          <a:cs typeface="Times New Roman" panose="02020603050405020304" pitchFamily="18" charset="0"/>
                        </a:rPr>
                        <a:t> hi </a:t>
                      </a:r>
                      <a:r>
                        <a:rPr lang="en-US" sz="2800" b="1" dirty="0" err="1">
                          <a:solidFill>
                            <a:schemeClr val="bg1"/>
                          </a:solidFill>
                          <a:effectLst/>
                          <a:latin typeface="Times New Roman" panose="02020603050405020304" pitchFamily="18" charset="0"/>
                          <a:cs typeface="Times New Roman" panose="02020603050405020304" pitchFamily="18" charset="0"/>
                        </a:rPr>
                        <a:t>sinh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tc>
                  <a:txBody>
                    <a:bodyPr/>
                    <a:lstStyle/>
                    <a:p>
                      <a:pPr marL="0" marR="0" algn="ctr">
                        <a:spcBef>
                          <a:spcPts val="0"/>
                        </a:spcBef>
                        <a:spcAft>
                          <a:spcPts val="0"/>
                        </a:spcAft>
                      </a:pPr>
                      <a:r>
                        <a:rPr lang="vi-VN" sz="2800" b="1" dirty="0">
                          <a:solidFill>
                            <a:schemeClr val="bg1"/>
                          </a:solidFill>
                          <a:effectLst/>
                          <a:latin typeface="Times New Roman" panose="02020603050405020304" pitchFamily="18" charset="0"/>
                          <a:cs typeface="Times New Roman" panose="02020603050405020304" pitchFamily="18" charset="0"/>
                        </a:rPr>
                        <a:t>Yêu thương gia đình</a:t>
                      </a:r>
                      <a:endPar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9900"/>
                    </a:solidFill>
                  </a:tcPr>
                </a:tc>
                <a:extLst>
                  <a:ext uri="{0D108BD9-81ED-4DB2-BD59-A6C34878D82A}">
                    <a16:rowId xmlns:a16="http://schemas.microsoft.com/office/drawing/2014/main" val="3280335330"/>
                  </a:ext>
                </a:extLst>
              </a:tr>
              <a:tr h="306741">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17546084"/>
                  </a:ext>
                </a:extLst>
              </a:tr>
            </a:tbl>
          </a:graphicData>
        </a:graphic>
      </p:graphicFrame>
      <p:sp>
        <p:nvSpPr>
          <p:cNvPr id="6" name="Rectangle 1">
            <a:extLst>
              <a:ext uri="{FF2B5EF4-FFF2-40B4-BE49-F238E27FC236}">
                <a16:creationId xmlns:a16="http://schemas.microsoft.com/office/drawing/2014/main" id="{245675EE-20E8-CCAA-A8D3-8EADB02C4EBB}"/>
              </a:ext>
            </a:extLst>
          </p:cNvPr>
          <p:cNvSpPr>
            <a:spLocks noChangeArrowheads="1"/>
          </p:cNvSpPr>
          <p:nvPr/>
        </p:nvSpPr>
        <p:spPr bwMode="auto">
          <a:xfrm>
            <a:off x="4240676" y="1056134"/>
            <a:ext cx="4222457"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en-US" sz="3200" b="1" i="0" u="none" strike="noStrike" cap="none" normalizeH="0" baseline="0" dirty="0">
                <a:ln>
                  <a:noFill/>
                </a:ln>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02</a:t>
            </a:r>
            <a:endParaRPr kumimoji="0" lang="en-US" altLang="en-US" sz="3200" b="0" i="0" u="none" strike="noStrike" cap="none" normalizeH="0" baseline="0" dirty="0">
              <a:ln>
                <a:noFill/>
              </a:ln>
              <a:solidFill>
                <a:srgbClr val="00B050"/>
              </a:solidFill>
              <a:effectLst/>
              <a:latin typeface="Times New Roman" panose="02020603050405020304" pitchFamily="18" charset="0"/>
              <a:cs typeface="Times New Roman" panose="02020603050405020304" pitchFamily="18" charset="0"/>
            </a:endParaRPr>
          </a:p>
        </p:txBody>
      </p:sp>
      <p:pic>
        <p:nvPicPr>
          <p:cNvPr id="7" name="Hình ảnh 6">
            <a:extLst>
              <a:ext uri="{FF2B5EF4-FFF2-40B4-BE49-F238E27FC236}">
                <a16:creationId xmlns:a16="http://schemas.microsoft.com/office/drawing/2014/main" id="{B353C816-A11B-B235-71FE-AAA3C74604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5227" y="4225262"/>
            <a:ext cx="3079531" cy="1766407"/>
          </a:xfrm>
          <a:prstGeom prst="rect">
            <a:avLst/>
          </a:prstGeom>
        </p:spPr>
      </p:pic>
    </p:spTree>
    <p:extLst>
      <p:ext uri="{BB962C8B-B14F-4D97-AF65-F5344CB8AC3E}">
        <p14:creationId xmlns:p14="http://schemas.microsoft.com/office/powerpoint/2010/main" val="32522771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 Gia cảnh</a:t>
            </a:r>
            <a:endParaRPr lang="en-US" sz="2400" dirty="0">
              <a:solidFill>
                <a:srgbClr val="006600"/>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911313" y="2249399"/>
            <a:ext cx="10635918" cy="1091677"/>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Bảy người Tam Kỳ (Quảng Nam), mồ côi cả cha mẹ, đi bộ đội, đóng quân ở làng tôi, thầm yêu dì, rồi đơn vị đứng ra làm lễ cưới</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4419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b.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cống</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hiến</a:t>
            </a:r>
            <a:r>
              <a:rPr lang="en-US"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 hi </a:t>
            </a:r>
            <a:r>
              <a:rPr lang="en-US" sz="2800" b="1" dirty="0" err="1">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sinh</a:t>
            </a:r>
            <a:endParaRPr lang="en-US" sz="28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911313" y="2249399"/>
            <a:ext cx="10635918"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Chỉ một tháng sau khi lấy vợ</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đơn vị chuyển đi, đôi người đôi ngả.</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92120933-9E81-4517-7AE5-A61CE326F8FA}"/>
              </a:ext>
            </a:extLst>
          </p:cNvPr>
          <p:cNvSpPr txBox="1"/>
          <p:nvPr/>
        </p:nvSpPr>
        <p:spPr>
          <a:xfrm>
            <a:off x="911313" y="3015567"/>
            <a:ext cx="10635918"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Dượng hi sinh trong trận đánh ở Xuân Lộc, cửa ngõ phía Đông Bắc Sài Gòn, chỉ mươi ngày trước khi chiến tranh ngưng tiếng súng.</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E2549AA-4035-9B31-246F-40BE9080F9EE}"/>
              </a:ext>
            </a:extLst>
          </p:cNvPr>
          <p:cNvSpPr txBox="1"/>
          <p:nvPr/>
        </p:nvSpPr>
        <p:spPr>
          <a:xfrm>
            <a:off x="911313" y="4368132"/>
            <a:ext cx="10635918" cy="1815882"/>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Dượng Bảy đại diện cho những người anh hùng ra đi bỏ lại đằng sau là gia đình, người thân. Chiến đấu để giải phóng dân tộc, để nhân dân được bình yên hạnh phúc. Nhưng lại không có cái may mắn được chứng kiến ngày đất nước được giải phóng</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rgbClr val="0066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4554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circle(in)">
                                      <p:cBhvr>
                                        <p:cTn id="2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dượng</a:t>
            </a:r>
            <a:r>
              <a:rPr lang="en-US" sz="3200" b="1"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C45A8470-B703-92C9-C2DF-522D789CB0B4}"/>
              </a:ext>
            </a:extLst>
          </p:cNvPr>
          <p:cNvSpPr txBox="1"/>
          <p:nvPr/>
        </p:nvSpPr>
        <p:spPr>
          <a:xfrm>
            <a:off x="497532" y="1482283"/>
            <a:ext cx="6142892" cy="523220"/>
          </a:xfrm>
          <a:prstGeom prst="rect">
            <a:avLst/>
          </a:prstGeom>
          <a:noFill/>
        </p:spPr>
        <p:txBody>
          <a:bodyPr wrap="square">
            <a:spAutoFit/>
          </a:bodyPr>
          <a:lstStyle/>
          <a:p>
            <a:pPr marL="30480" marR="30480" algn="just">
              <a:spcBef>
                <a:spcPts val="0"/>
              </a:spcBef>
              <a:spcAft>
                <a:spcPts val="1200"/>
              </a:spcAft>
            </a:pPr>
            <a:r>
              <a:rPr lang="vi-VN" sz="2800" b="1"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c. Yêu thương gia đình.</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EADC9263-C21E-4D55-9CEE-8FC6390EA92A}"/>
              </a:ext>
            </a:extLst>
          </p:cNvPr>
          <p:cNvSpPr txBox="1"/>
          <p:nvPr/>
        </p:nvSpPr>
        <p:spPr>
          <a:xfrm>
            <a:off x="670990" y="2108141"/>
            <a:ext cx="11116564"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Thỉnh thoảng dượng lại gửi thư về, lá thư được gói trong bọc ni-lông bé tí</a:t>
            </a:r>
            <a:endParaRPr lang="en-US" sz="2400" dirty="0">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92120933-9E81-4517-7AE5-A61CE326F8FA}"/>
              </a:ext>
            </a:extLst>
          </p:cNvPr>
          <p:cNvSpPr txBox="1"/>
          <p:nvPr/>
        </p:nvSpPr>
        <p:spPr>
          <a:xfrm>
            <a:off x="670990" y="2901196"/>
            <a:ext cx="11087256" cy="578882"/>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Gần cuối cuộc chiến tranh, tin nhắn của dượng về nhà thường xuyên hơn</a:t>
            </a:r>
            <a:endParaRPr lang="en-US" sz="2400" dirty="0">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CE2549AA-4035-9B31-246F-40BE9080F9EE}"/>
              </a:ext>
            </a:extLst>
          </p:cNvPr>
          <p:cNvSpPr txBox="1"/>
          <p:nvPr/>
        </p:nvSpPr>
        <p:spPr>
          <a:xfrm>
            <a:off x="745515" y="4898663"/>
            <a:ext cx="10074885" cy="954107"/>
          </a:xfrm>
          <a:prstGeom prst="rect">
            <a:avLst/>
          </a:prstGeom>
          <a:noFill/>
          <a:ln w="38100">
            <a:noFill/>
          </a:ln>
        </p:spPr>
        <p:txBody>
          <a:bodyPr wrap="square">
            <a:spAutoFit/>
          </a:bodyPr>
          <a:lstStyle/>
          <a:p>
            <a:pPr marL="30480" marR="30480" algn="just">
              <a:spcBef>
                <a:spcPts val="0"/>
              </a:spcBef>
              <a:spcAft>
                <a:spcPts val="1200"/>
              </a:spcAft>
            </a:pP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=&gt; </a:t>
            </a:r>
            <a:r>
              <a:rPr lang="en-US"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6600"/>
                </a:solidFill>
                <a:latin typeface="Times New Roman" panose="02020603050405020304" pitchFamily="18" charset="0"/>
                <a:ea typeface="Times New Roman" panose="02020603050405020304" pitchFamily="18" charset="0"/>
                <a:cs typeface="Times New Roman" panose="02020603050405020304" pitchFamily="18" charset="0"/>
              </a:rPr>
              <a:t>ượng Bảy luôn nhớ tới gia đình, luôn nhớ tới người vợ tảo tần, phải chịu nhiều thiệt thòi, vất vả.</a:t>
            </a:r>
            <a:endParaRPr lang="en-US" sz="2400" dirty="0">
              <a:solidFill>
                <a:srgbClr val="006600"/>
              </a:solidFill>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55589E4F-60EE-7D33-C562-B0FBB69FC45C}"/>
              </a:ext>
            </a:extLst>
          </p:cNvPr>
          <p:cNvSpPr txBox="1"/>
          <p:nvPr/>
        </p:nvSpPr>
        <p:spPr>
          <a:xfrm>
            <a:off x="670990" y="3753789"/>
            <a:ext cx="11087256" cy="1055608"/>
          </a:xfrm>
          <a:prstGeom prst="roundRect">
            <a:avLst/>
          </a:prstGeom>
          <a:noFill/>
          <a:ln w="38100">
            <a:solidFill>
              <a:srgbClr val="00B050"/>
            </a:solidFill>
          </a:ln>
        </p:spPr>
        <p:txBody>
          <a:bodyPr wrap="square">
            <a:spAutoFit/>
          </a:bodyPr>
          <a:lstStyle/>
          <a:p>
            <a:pPr marL="30480" marR="30480" algn="just">
              <a:spcBef>
                <a:spcPts val="0"/>
              </a:spcBef>
              <a:spcAft>
                <a:spcPts val="1200"/>
              </a:spcAft>
            </a:pP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Khi bị lỡ mất chuyến xe về thăm gia đình</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ượng nhờ một người đi đường báo tin cho gia đình và gửi tặng dì chiếc nón bài thơ.</a:t>
            </a:r>
            <a:endParaRPr lang="en-US" sz="24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955331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3" grpId="0" animBg="1"/>
      <p:bldP spid="5" grpId="0"/>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5135" y="4376587"/>
            <a:ext cx="5121729" cy="2296242"/>
          </a:xfrm>
          <a:prstGeom prst="rect">
            <a:avLst/>
          </a:prstGeom>
        </p:spPr>
      </p:pic>
      <p:sp>
        <p:nvSpPr>
          <p:cNvPr id="17" name="Hộp Văn bản 16">
            <a:extLst>
              <a:ext uri="{FF2B5EF4-FFF2-40B4-BE49-F238E27FC236}">
                <a16:creationId xmlns:a16="http://schemas.microsoft.com/office/drawing/2014/main" id="{3F27BBBD-55C9-75F4-2516-F3BEC86049E2}"/>
              </a:ext>
            </a:extLst>
          </p:cNvPr>
          <p:cNvSpPr txBox="1"/>
          <p:nvPr/>
        </p:nvSpPr>
        <p:spPr>
          <a:xfrm>
            <a:off x="2748749" y="2815225"/>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HOÀN THÀNH PHIẾU HỌC TẬP SỐ 03</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2068908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par>
                                <p:cTn id="13" presetID="6" presetClass="entr" presetSubtype="16"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circle(in)">
                                      <p:cBhvr>
                                        <p:cTn id="15"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16" name="Hình ảnh 15">
            <a:extLst>
              <a:ext uri="{FF2B5EF4-FFF2-40B4-BE49-F238E27FC236}">
                <a16:creationId xmlns:a16="http://schemas.microsoft.com/office/drawing/2014/main" id="{3EC2969A-775C-E4A4-67B2-4D29D18D49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5064" y="4884359"/>
            <a:ext cx="4045643" cy="1813797"/>
          </a:xfrm>
          <a:prstGeom prst="rect">
            <a:avLst/>
          </a:prstGeom>
        </p:spPr>
      </p:pic>
      <p:sp>
        <p:nvSpPr>
          <p:cNvPr id="4" name="Hộp Văn bản 3">
            <a:extLst>
              <a:ext uri="{FF2B5EF4-FFF2-40B4-BE49-F238E27FC236}">
                <a16:creationId xmlns:a16="http://schemas.microsoft.com/office/drawing/2014/main" id="{E50C7B78-9A01-FF13-F22C-AA842CF3D5A6}"/>
              </a:ext>
            </a:extLst>
          </p:cNvPr>
          <p:cNvSpPr txBox="1"/>
          <p:nvPr/>
        </p:nvSpPr>
        <p:spPr>
          <a:xfrm>
            <a:off x="2931886" y="2157745"/>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1,2</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87A923F7-B448-00E0-2B34-0C9197FAD674}"/>
              </a:ext>
            </a:extLst>
          </p:cNvPr>
          <p:cNvSpPr txBox="1"/>
          <p:nvPr/>
        </p:nvSpPr>
        <p:spPr>
          <a:xfrm>
            <a:off x="2931886" y="513531"/>
            <a:ext cx="6096000" cy="584775"/>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01</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88F1976-546E-253A-68AF-C5F3F545CB0C}"/>
              </a:ext>
            </a:extLst>
          </p:cNvPr>
          <p:cNvSpPr txBox="1"/>
          <p:nvPr/>
        </p:nvSpPr>
        <p:spPr>
          <a:xfrm>
            <a:off x="1290404" y="1120129"/>
            <a:ext cx="9856567" cy="954107"/>
          </a:xfrm>
          <a:prstGeom prst="rect">
            <a:avLst/>
          </a:prstGeom>
          <a:noFill/>
        </p:spPr>
        <p:txBody>
          <a:bodyPr wrap="square">
            <a:spAutoFit/>
          </a:bodyPr>
          <a:lstStyle/>
          <a:p>
            <a:pPr marL="0" marR="0" algn="just">
              <a:spcBef>
                <a:spcPts val="0"/>
              </a:spcBef>
              <a:spcAft>
                <a:spcPts val="0"/>
              </a:spcAft>
            </a:pPr>
            <a:r>
              <a:rPr lang="vi-VN" sz="2800" b="1" kern="100" dirty="0">
                <a:effectLst/>
                <a:latin typeface="Times New Roman" panose="02020603050405020304" pitchFamily="18" charset="0"/>
                <a:ea typeface="SimSun" panose="02010600030101010101" pitchFamily="2" charset="-122"/>
              </a:rPr>
              <a:t>1) </a:t>
            </a:r>
            <a:r>
              <a:rPr lang="en-US" sz="2800" b="1" kern="100" dirty="0" err="1">
                <a:effectLst/>
                <a:latin typeface="Times New Roman" panose="02020603050405020304" pitchFamily="18" charset="0"/>
                <a:ea typeface="SimSun" panose="02010600030101010101" pitchFamily="2" charset="-122"/>
              </a:rPr>
              <a:t>Tìm</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những</a:t>
            </a:r>
            <a:r>
              <a:rPr lang="en-US" sz="2800" b="1" kern="100" dirty="0">
                <a:effectLst/>
                <a:latin typeface="Times New Roman" panose="02020603050405020304" pitchFamily="18" charset="0"/>
                <a:ea typeface="SimSun" panose="02010600030101010101" pitchFamily="2" charset="-122"/>
              </a:rPr>
              <a:t> chi </a:t>
            </a:r>
            <a:r>
              <a:rPr lang="en-US" sz="2800" b="1" kern="100" dirty="0" err="1">
                <a:effectLst/>
                <a:latin typeface="Times New Roman" panose="02020603050405020304" pitchFamily="18" charset="0"/>
                <a:ea typeface="SimSun" panose="02010600030101010101" pitchFamily="2" charset="-122"/>
              </a:rPr>
              <a:t>tiết</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khắc</a:t>
            </a:r>
            <a:r>
              <a:rPr lang="en-US" sz="2800" b="1" kern="100" dirty="0">
                <a:effectLst/>
                <a:latin typeface="Times New Roman" panose="02020603050405020304" pitchFamily="18" charset="0"/>
                <a:ea typeface="SimSun" panose="02010600030101010101" pitchFamily="2" charset="-122"/>
              </a:rPr>
              <a:t> </a:t>
            </a:r>
            <a:r>
              <a:rPr lang="en-US" sz="2800" b="1" kern="100" dirty="0" err="1">
                <a:effectLst/>
                <a:latin typeface="Times New Roman" panose="02020603050405020304" pitchFamily="18" charset="0"/>
                <a:ea typeface="SimSun" panose="02010600030101010101" pitchFamily="2" charset="-122"/>
              </a:rPr>
              <a:t>họa</a:t>
            </a:r>
            <a:r>
              <a:rPr lang="pt-BR" sz="2800" b="1" dirty="0">
                <a:effectLst/>
                <a:latin typeface="Times New Roman" panose="02020603050405020304" pitchFamily="18" charset="0"/>
                <a:ea typeface="Times New Roman" panose="02020603050405020304" pitchFamily="18" charset="0"/>
              </a:rPr>
              <a:t> hi sinh thầm lặng của dì Bảy trong cuộc chiến tranh bảo vệ Tổ quốc?</a:t>
            </a:r>
            <a:endParaRPr lang="en-US" sz="2800" b="1" dirty="0">
              <a:effectLst/>
              <a:latin typeface="Times New Roman" panose="02020603050405020304" pitchFamily="18" charset="0"/>
              <a:ea typeface="Times New Roman" panose="02020603050405020304" pitchFamily="18" charset="0"/>
            </a:endParaRPr>
          </a:p>
        </p:txBody>
      </p:sp>
      <p:sp>
        <p:nvSpPr>
          <p:cNvPr id="12" name="Mũi tên: Phải 11">
            <a:extLst>
              <a:ext uri="{FF2B5EF4-FFF2-40B4-BE49-F238E27FC236}">
                <a16:creationId xmlns:a16="http://schemas.microsoft.com/office/drawing/2014/main" id="{89E804C7-A625-CB2B-7D7E-9421C429659D}"/>
              </a:ext>
            </a:extLst>
          </p:cNvPr>
          <p:cNvSpPr/>
          <p:nvPr/>
        </p:nvSpPr>
        <p:spPr>
          <a:xfrm>
            <a:off x="4452724" y="2567095"/>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Hộp Văn bản 12">
            <a:extLst>
              <a:ext uri="{FF2B5EF4-FFF2-40B4-BE49-F238E27FC236}">
                <a16:creationId xmlns:a16="http://schemas.microsoft.com/office/drawing/2014/main" id="{25FC7AC5-53B8-6947-A587-C9CFD470CE28}"/>
              </a:ext>
            </a:extLst>
          </p:cNvPr>
          <p:cNvSpPr txBox="1"/>
          <p:nvPr/>
        </p:nvSpPr>
        <p:spPr>
          <a:xfrm>
            <a:off x="4958337" y="2204339"/>
            <a:ext cx="4833256" cy="1055608"/>
          </a:xfrm>
          <a:prstGeom prst="roundRect">
            <a:avLst/>
          </a:prstGeom>
          <a:noFill/>
          <a:ln w="38100">
            <a:solidFill>
              <a:srgbClr val="00B050"/>
            </a:solidFill>
          </a:ln>
        </p:spPr>
        <p:txBody>
          <a:bodyPr wrap="square">
            <a:spAutoFit/>
          </a:bodyPr>
          <a:lstStyle/>
          <a:p>
            <a:pPr algn="just">
              <a:spcBef>
                <a:spcPts val="600"/>
              </a:spcBef>
            </a:pPr>
            <a:r>
              <a:rPr lang="en-US" sz="2800" dirty="0">
                <a:effectLst/>
                <a:latin typeface="Times New Roman" panose="02020603050405020304" pitchFamily="18" charset="0"/>
                <a:ea typeface="Times New Roman" panose="02020603050405020304" pitchFamily="18" charset="0"/>
              </a:rPr>
              <a:t>- </a:t>
            </a:r>
            <a:r>
              <a:rPr lang="pt-BR" sz="2800" dirty="0">
                <a:effectLst/>
                <a:latin typeface="Times New Roman" panose="02020603050405020304" pitchFamily="18" charset="0"/>
                <a:ea typeface="Times New Roman" panose="02020603050405020304" pitchFamily="18" charset="0"/>
              </a:rPr>
              <a:t>Khi dượng Bảy ra Bắc tập kết</a:t>
            </a:r>
            <a:endParaRPr lang="en-US" sz="2800" dirty="0">
              <a:effectLst/>
              <a:latin typeface="Times New Roman" panose="02020603050405020304" pitchFamily="18" charset="0"/>
              <a:ea typeface="Times New Roman" panose="02020603050405020304" pitchFamily="18" charset="0"/>
            </a:endParaRPr>
          </a:p>
          <a:p>
            <a:r>
              <a:rPr lang="pt-BR" sz="2800" dirty="0">
                <a:effectLst/>
                <a:latin typeface="Times New Roman" panose="02020603050405020304" pitchFamily="18" charset="0"/>
                <a:ea typeface="Times New Roman" panose="02020603050405020304" pitchFamily="18" charset="0"/>
              </a:rPr>
              <a:t>- Tháng 4 năm 1975</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Hộp Văn bản 13">
            <a:extLst>
              <a:ext uri="{FF2B5EF4-FFF2-40B4-BE49-F238E27FC236}">
                <a16:creationId xmlns:a16="http://schemas.microsoft.com/office/drawing/2014/main" id="{1AFC48DB-7930-C6B4-0C40-AE0CE27BC28F}"/>
              </a:ext>
            </a:extLst>
          </p:cNvPr>
          <p:cNvSpPr txBox="1"/>
          <p:nvPr/>
        </p:nvSpPr>
        <p:spPr>
          <a:xfrm>
            <a:off x="2931886" y="3610909"/>
            <a:ext cx="1503936"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ctr">
              <a:tabLst>
                <a:tab pos="923925" algn="l"/>
              </a:tabLst>
            </a:pPr>
            <a:r>
              <a:rPr lang="en-US" sz="2800" b="1" dirty="0" err="1">
                <a:solidFill>
                  <a:schemeClr val="bg1"/>
                </a:solidFill>
                <a:latin typeface="Times New Roman" panose="02020603050405020304" pitchFamily="18" charset="0"/>
                <a:ea typeface="Tahoma" panose="020B0604030504040204" pitchFamily="34" charset="0"/>
                <a:cs typeface="Times New Roman" panose="02020603050405020304" pitchFamily="18" charset="0"/>
              </a:rPr>
              <a:t>Nhóm</a:t>
            </a:r>
            <a:r>
              <a:rPr lang="en-US" sz="2800" b="1" dirty="0">
                <a:solidFill>
                  <a:schemeClr val="bg1"/>
                </a:solidFill>
                <a:latin typeface="Times New Roman" panose="02020603050405020304" pitchFamily="18" charset="0"/>
                <a:ea typeface="Tahoma" panose="020B0604030504040204" pitchFamily="34" charset="0"/>
                <a:cs typeface="Times New Roman" panose="02020603050405020304" pitchFamily="18" charset="0"/>
              </a:rPr>
              <a:t> 3,4</a:t>
            </a:r>
            <a:endParaRPr lang="en-US" sz="2800" dirty="0">
              <a:solidFill>
                <a:schemeClr val="bg1"/>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Mũi tên: Phải 14">
            <a:extLst>
              <a:ext uri="{FF2B5EF4-FFF2-40B4-BE49-F238E27FC236}">
                <a16:creationId xmlns:a16="http://schemas.microsoft.com/office/drawing/2014/main" id="{5467983D-0DBE-A431-98AB-5C18101C311F}"/>
              </a:ext>
            </a:extLst>
          </p:cNvPr>
          <p:cNvSpPr/>
          <p:nvPr/>
        </p:nvSpPr>
        <p:spPr>
          <a:xfrm>
            <a:off x="4461562" y="3967873"/>
            <a:ext cx="522515" cy="330554"/>
          </a:xfrm>
          <a:prstGeom prst="rightArrow">
            <a:avLst/>
          </a:prstGeom>
          <a:gradFill>
            <a:gsLst>
              <a:gs pos="36000">
                <a:srgbClr val="00CC00"/>
              </a:gs>
              <a:gs pos="79000">
                <a:srgbClr val="0099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ộp Văn bản 17">
            <a:extLst>
              <a:ext uri="{FF2B5EF4-FFF2-40B4-BE49-F238E27FC236}">
                <a16:creationId xmlns:a16="http://schemas.microsoft.com/office/drawing/2014/main" id="{225044EC-0AB1-A422-9633-9807F0125A7D}"/>
              </a:ext>
            </a:extLst>
          </p:cNvPr>
          <p:cNvSpPr txBox="1"/>
          <p:nvPr/>
        </p:nvSpPr>
        <p:spPr>
          <a:xfrm>
            <a:off x="4984077" y="3568344"/>
            <a:ext cx="4833256" cy="1140738"/>
          </a:xfrm>
          <a:prstGeom prst="roundRect">
            <a:avLst/>
          </a:prstGeom>
          <a:noFill/>
          <a:ln w="38100">
            <a:solidFill>
              <a:srgbClr val="00B050"/>
            </a:solidFill>
          </a:ln>
        </p:spPr>
        <p:txBody>
          <a:bodyPr wrap="square">
            <a:spAutoFit/>
          </a:bodyPr>
          <a:lstStyle/>
          <a:p>
            <a:pPr algn="just">
              <a:spcBef>
                <a:spcPts val="600"/>
              </a:spcBef>
            </a:pPr>
            <a:r>
              <a:rPr lang="pt-BR" sz="2800" dirty="0">
                <a:effectLst/>
                <a:latin typeface="Times New Roman" panose="02020603050405020304" pitchFamily="18" charset="0"/>
                <a:ea typeface="Times New Roman" panose="02020603050405020304" pitchFamily="18" charset="0"/>
              </a:rPr>
              <a:t>- Ngày hòa bình</a:t>
            </a:r>
            <a:endParaRPr lang="en-US" sz="2800" dirty="0">
              <a:effectLst/>
              <a:latin typeface="Times New Roman" panose="02020603050405020304" pitchFamily="18" charset="0"/>
              <a:ea typeface="Times New Roman" panose="02020603050405020304" pitchFamily="18" charset="0"/>
            </a:endParaRPr>
          </a:p>
          <a:p>
            <a:pPr algn="just">
              <a:spcBef>
                <a:spcPts val="600"/>
              </a:spcBef>
            </a:pPr>
            <a:r>
              <a:rPr lang="pt-BR"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Hiện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tại</a:t>
            </a:r>
            <a:r>
              <a:rPr lang="vi-VN" sz="2800" dirty="0">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9" name="Hộp Văn bản 18">
            <a:extLst>
              <a:ext uri="{FF2B5EF4-FFF2-40B4-BE49-F238E27FC236}">
                <a16:creationId xmlns:a16="http://schemas.microsoft.com/office/drawing/2014/main" id="{B170E5CD-88DF-785F-66E8-4E89E0A988AD}"/>
              </a:ext>
            </a:extLst>
          </p:cNvPr>
          <p:cNvSpPr txBox="1"/>
          <p:nvPr/>
        </p:nvSpPr>
        <p:spPr>
          <a:xfrm>
            <a:off x="1290404" y="5260817"/>
            <a:ext cx="9856567" cy="954107"/>
          </a:xfrm>
          <a:prstGeom prst="rect">
            <a:avLst/>
          </a:prstGeom>
          <a:noFill/>
        </p:spPr>
        <p:txBody>
          <a:bodyPr wrap="square">
            <a:spAutoFit/>
          </a:bodyPr>
          <a:lstStyle/>
          <a:p>
            <a:pPr marL="0" marR="0" algn="just">
              <a:spcBef>
                <a:spcPts val="600"/>
              </a:spcBef>
              <a:spcAft>
                <a:spcPts val="0"/>
              </a:spcAft>
            </a:pPr>
            <a:r>
              <a:rPr lang="pt-BR" sz="2800" b="1" dirty="0">
                <a:effectLst/>
                <a:latin typeface="Times New Roman" panose="02020603050405020304" pitchFamily="18" charset="0"/>
                <a:ea typeface="Times New Roman" panose="02020603050405020304" pitchFamily="18" charset="0"/>
              </a:rPr>
              <a:t>Câu hỏi chung của các nhóm:</a:t>
            </a:r>
            <a:endParaRPr lang="en-US" sz="2800" b="1"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pt-BR" sz="2800" b="1" i="1" dirty="0">
                <a:effectLst/>
                <a:latin typeface="Times New Roman" panose="02020603050405020304" pitchFamily="18" charset="0"/>
                <a:ea typeface="Times New Roman" panose="02020603050405020304" pitchFamily="18" charset="0"/>
              </a:rPr>
              <a:t>2) Từ đó, giúp em hiểu gì về dì Bảy?</a:t>
            </a:r>
            <a:endParaRPr lang="en-US" sz="28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67787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par>
                                <p:cTn id="18" presetID="6"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circle(in)">
                                      <p:cBhvr>
                                        <p:cTn id="20" dur="2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circle(in)">
                                      <p:cBhvr>
                                        <p:cTn id="28" dur="2000"/>
                                        <p:tgtEl>
                                          <p:spTgt spid="15"/>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circle(in)">
                                      <p:cBhvr>
                                        <p:cTn id="31" dur="2000"/>
                                        <p:tgtEl>
                                          <p:spTgt spid="18"/>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circle(in)">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p:bldP spid="12" grpId="0" animBg="1"/>
      <p:bldP spid="13" grpId="0" animBg="1"/>
      <p:bldP spid="14" grpId="0" animBg="1"/>
      <p:bldP spid="15" grpId="0" animBg="1"/>
      <p:bldP spid="18" grpId="0" animBg="1"/>
      <p:bldP spid="1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77730AA7-B169-BFE1-690A-B29C869E3681}"/>
              </a:ext>
            </a:extLst>
          </p:cNvPr>
          <p:cNvSpPr txBox="1"/>
          <p:nvPr/>
        </p:nvSpPr>
        <p:spPr>
          <a:xfrm>
            <a:off x="3918857" y="497908"/>
            <a:ext cx="6096000" cy="707886"/>
          </a:xfrm>
          <a:prstGeom prst="rect">
            <a:avLst/>
          </a:prstGeom>
          <a:noFill/>
        </p:spPr>
        <p:txBody>
          <a:bodyPr wrap="square">
            <a:spAutoFit/>
          </a:bodyPr>
          <a:lstStyle/>
          <a:p>
            <a:pPr marL="0" marR="0" algn="ctr">
              <a:spcBef>
                <a:spcPts val="0"/>
              </a:spcBef>
              <a:spcAft>
                <a:spcPts val="0"/>
              </a:spcAft>
            </a:pPr>
            <a:r>
              <a:rPr lang="pt-BR" sz="4000" b="1" dirty="0">
                <a:solidFill>
                  <a:srgbClr val="00B050"/>
                </a:solidFill>
                <a:effectLst/>
                <a:latin typeface="Times New Roman" panose="02020603050405020304" pitchFamily="18" charset="0"/>
                <a:ea typeface="Times New Roman" panose="02020603050405020304" pitchFamily="18" charset="0"/>
              </a:rPr>
              <a:t>PHIẾU HỌC TẬP 03</a:t>
            </a:r>
            <a:endParaRPr lang="en-US" sz="40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F18F3469-66C3-A4F6-C40E-B7655EF41763}"/>
              </a:ext>
            </a:extLst>
          </p:cNvPr>
          <p:cNvGraphicFramePr>
            <a:graphicFrameLocks noGrp="1"/>
          </p:cNvGraphicFramePr>
          <p:nvPr>
            <p:extLst>
              <p:ext uri="{D42A27DB-BD31-4B8C-83A1-F6EECF244321}">
                <p14:modId xmlns:p14="http://schemas.microsoft.com/office/powerpoint/2010/main" val="2441950575"/>
              </p:ext>
            </p:extLst>
          </p:nvPr>
        </p:nvGraphicFramePr>
        <p:xfrm>
          <a:off x="397510" y="1873614"/>
          <a:ext cx="11518719" cy="4193357"/>
        </p:xfrm>
        <a:graphic>
          <a:graphicData uri="http://schemas.openxmlformats.org/drawingml/2006/table">
            <a:tbl>
              <a:tblPr firstRow="1" firstCol="1" bandRow="1">
                <a:tableStyleId>{5C22544A-7EE6-4342-B048-85BDC9FD1C3A}</a:tableStyleId>
              </a:tblPr>
              <a:tblGrid>
                <a:gridCol w="2638216">
                  <a:extLst>
                    <a:ext uri="{9D8B030D-6E8A-4147-A177-3AD203B41FA5}">
                      <a16:colId xmlns:a16="http://schemas.microsoft.com/office/drawing/2014/main" val="1766936233"/>
                    </a:ext>
                  </a:extLst>
                </a:gridCol>
                <a:gridCol w="4714903">
                  <a:extLst>
                    <a:ext uri="{9D8B030D-6E8A-4147-A177-3AD203B41FA5}">
                      <a16:colId xmlns:a16="http://schemas.microsoft.com/office/drawing/2014/main" val="853439052"/>
                    </a:ext>
                  </a:extLst>
                </a:gridCol>
                <a:gridCol w="4165600">
                  <a:extLst>
                    <a:ext uri="{9D8B030D-6E8A-4147-A177-3AD203B41FA5}">
                      <a16:colId xmlns:a16="http://schemas.microsoft.com/office/drawing/2014/main" val="3431611639"/>
                    </a:ext>
                  </a:extLst>
                </a:gridCol>
              </a:tblGrid>
              <a:tr h="892462">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Thời gian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sự hi sinh thầm lặng của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Suy nghĩ của em về dì Bảy</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11425589"/>
                  </a:ext>
                </a:extLst>
              </a:tr>
              <a:tr h="947481">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Khi dượng Bảy ra Bắc tập kết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41597321"/>
                  </a:ext>
                </a:extLst>
              </a:tr>
              <a:tr h="1338694">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Tháng 4 năm 1975</a:t>
                      </a:r>
                      <a:endParaRPr lang="en-US" sz="2800">
                        <a:effectLst/>
                        <a:latin typeface="Times New Roman" panose="02020603050405020304" pitchFamily="18" charset="0"/>
                        <a:cs typeface="Times New Roman" panose="02020603050405020304" pitchFamily="18" charset="0"/>
                      </a:endParaRPr>
                    </a:p>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1260776"/>
                  </a:ext>
                </a:extLst>
              </a:tr>
              <a:tr h="568489">
                <a:tc>
                  <a:txBody>
                    <a:bodyPr/>
                    <a:lstStyle/>
                    <a:p>
                      <a:pPr marL="0" marR="0">
                        <a:spcBef>
                          <a:spcPts val="0"/>
                        </a:spcBef>
                        <a:spcAft>
                          <a:spcPts val="0"/>
                        </a:spcAft>
                      </a:pPr>
                      <a:r>
                        <a:rPr lang="pt-BR" sz="2800">
                          <a:effectLst/>
                          <a:latin typeface="Times New Roman" panose="02020603050405020304" pitchFamily="18" charset="0"/>
                          <a:cs typeface="Times New Roman" panose="02020603050405020304" pitchFamily="18" charset="0"/>
                        </a:rPr>
                        <a:t>Ngày hòa bình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7265959"/>
                  </a:ext>
                </a:extLst>
              </a:tr>
              <a:tr h="446231">
                <a:tc>
                  <a:txBody>
                    <a:bodyPr/>
                    <a:lstStyle/>
                    <a:p>
                      <a:pPr marL="0" marR="0">
                        <a:spcBef>
                          <a:spcPts val="0"/>
                        </a:spcBef>
                        <a:spcAft>
                          <a:spcPts val="0"/>
                        </a:spcAft>
                      </a:pPr>
                      <a:r>
                        <a:rPr lang="vi-VN" sz="2800" dirty="0" err="1">
                          <a:effectLst/>
                          <a:latin typeface="Times New Roman" panose="02020603050405020304" pitchFamily="18" charset="0"/>
                          <a:cs typeface="Times New Roman" panose="02020603050405020304" pitchFamily="18" charset="0"/>
                        </a:rPr>
                        <a:t>Hiện</a:t>
                      </a:r>
                      <a:r>
                        <a:rPr lang="vi-VN" sz="2800" dirty="0">
                          <a:effectLst/>
                          <a:latin typeface="Times New Roman" panose="02020603050405020304" pitchFamily="18" charset="0"/>
                          <a:cs typeface="Times New Roman" panose="02020603050405020304" pitchFamily="18" charset="0"/>
                        </a:rPr>
                        <a:t> </a:t>
                      </a:r>
                      <a:r>
                        <a:rPr lang="vi-VN" sz="2800" dirty="0" err="1">
                          <a:effectLst/>
                          <a:latin typeface="Times New Roman" panose="02020603050405020304" pitchFamily="18" charset="0"/>
                          <a:cs typeface="Times New Roman" panose="02020603050405020304" pitchFamily="18" charset="0"/>
                        </a:rPr>
                        <a:t>tại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20866061"/>
                  </a:ext>
                </a:extLst>
              </a:tr>
            </a:tbl>
          </a:graphicData>
        </a:graphic>
      </p:graphicFrame>
      <p:pic>
        <p:nvPicPr>
          <p:cNvPr id="9" name="Hình ảnh 8">
            <a:extLst>
              <a:ext uri="{FF2B5EF4-FFF2-40B4-BE49-F238E27FC236}">
                <a16:creationId xmlns:a16="http://schemas.microsoft.com/office/drawing/2014/main" id="{09F8B357-2D6F-4CED-72E6-6AD57DD8EB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4265" y="225890"/>
            <a:ext cx="3532307" cy="1583651"/>
          </a:xfrm>
          <a:prstGeom prst="rect">
            <a:avLst/>
          </a:prstGeom>
        </p:spPr>
      </p:pic>
    </p:spTree>
    <p:extLst>
      <p:ext uri="{BB962C8B-B14F-4D97-AF65-F5344CB8AC3E}">
        <p14:creationId xmlns:p14="http://schemas.microsoft.com/office/powerpoint/2010/main" val="1532858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509487" y="3412219"/>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Hai mươi năm dì chờ đợi mỏi mòn; có người ngỏ ý, dạm hỏi, dì vẫn hông lung lạc, với niềm tin sẽ có ngày dượng trở về.</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509487" y="2171906"/>
            <a:ext cx="7750628"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Khi dượng Bảy ra Bắc tập kết</a:t>
            </a:r>
            <a:r>
              <a:rPr lang="pt-BR" sz="2800" dirty="0">
                <a:solidFill>
                  <a:schemeClr val="bg1"/>
                </a:solidFill>
                <a:effectLst/>
                <a:latin typeface="Times New Roman" panose="02020603050405020304" pitchFamily="18" charset="0"/>
                <a:ea typeface="Times New Roman" panose="02020603050405020304" pitchFamily="18" charset="0"/>
              </a:rPr>
              <a:t>: dì mới 20 tuổi, mới kết hôn với dượng Bảy được một tháng.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E8DE363B-0500-4DEF-0845-1C871F0F5D03}"/>
              </a:ext>
            </a:extLst>
          </p:cNvPr>
          <p:cNvSpPr txBox="1"/>
          <p:nvPr/>
        </p:nvSpPr>
        <p:spPr>
          <a:xfrm>
            <a:off x="1509487" y="4638146"/>
            <a:ext cx="9637486" cy="1055608"/>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thường ngồi trên bộ phản gỗ ngoài hiên nhìn ra con ngõ nhỏ, nơi xưa dượng lần đầu đến...</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98693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circle(in)">
                                      <p:cBhvr>
                                        <p:cTn id="19" dur="20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135394"/>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407887" y="2927303"/>
            <a:ext cx="5297713" cy="578882"/>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Náo nức trong niềm vui chờ đợi.</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277257" y="2213180"/>
            <a:ext cx="9637485"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Tháng 4 năm 1975, khi dượng trở lại miền Nam chiến đấu</a:t>
            </a:r>
            <a:r>
              <a:rPr lang="pt-BR"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648686"/>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E8DE363B-0500-4DEF-0845-1C871F0F5D03}"/>
              </a:ext>
            </a:extLst>
          </p:cNvPr>
          <p:cNvSpPr txBox="1"/>
          <p:nvPr/>
        </p:nvSpPr>
        <p:spPr>
          <a:xfrm>
            <a:off x="1407887" y="3677071"/>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dì ngồi trước hiên nhà mỏi mắt nhìn ra đường cái...để ngóng chờ tin tức của dượng.</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407887" y="4902998"/>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Khi biết dượng hi sinh: dì nén nỗi đau vào trong, lập bàn thờ cho dượng.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438330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11"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id="{C7CFC29E-BCF0-A0DB-8253-A51434A16B3F}"/>
              </a:ext>
            </a:extLst>
          </p:cNvPr>
          <p:cNvSpPr txBox="1"/>
          <p:nvPr/>
        </p:nvSpPr>
        <p:spPr>
          <a:xfrm>
            <a:off x="4406677" y="444657"/>
            <a:ext cx="4254946"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KHỞI ĐỘNG</a:t>
            </a:r>
          </a:p>
        </p:txBody>
      </p:sp>
      <p:pic>
        <p:nvPicPr>
          <p:cNvPr id="7" name="Hình ảnh 6">
            <a:extLst>
              <a:ext uri="{FF2B5EF4-FFF2-40B4-BE49-F238E27FC236}">
                <a16:creationId xmlns:a16="http://schemas.microsoft.com/office/drawing/2014/main" id="{B6D9D756-17DA-8132-AC3A-5FAD12B12C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87594" y="1641661"/>
            <a:ext cx="4124325" cy="4124325"/>
          </a:xfrm>
          <a:prstGeom prst="rect">
            <a:avLst/>
          </a:prstGeom>
        </p:spPr>
      </p:pic>
      <p:sp>
        <p:nvSpPr>
          <p:cNvPr id="6" name="Bong bóng Ý nghĩ: Hình đám mây 5">
            <a:extLst>
              <a:ext uri="{FF2B5EF4-FFF2-40B4-BE49-F238E27FC236}">
                <a16:creationId xmlns:a16="http://schemas.microsoft.com/office/drawing/2014/main" id="{D0C2F8D3-A707-6D22-6414-696D62B4BBD8}"/>
              </a:ext>
            </a:extLst>
          </p:cNvPr>
          <p:cNvSpPr/>
          <p:nvPr/>
        </p:nvSpPr>
        <p:spPr>
          <a:xfrm>
            <a:off x="6810157" y="1941120"/>
            <a:ext cx="3494249" cy="162368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Quan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sát</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video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sau</a:t>
            </a:r>
            <a:endPar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38559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3F27BBBD-55C9-75F4-2516-F3BEC86049E2}"/>
              </a:ext>
            </a:extLst>
          </p:cNvPr>
          <p:cNvSpPr txBox="1"/>
          <p:nvPr/>
        </p:nvSpPr>
        <p:spPr>
          <a:xfrm>
            <a:off x="1407887" y="2738621"/>
            <a:ext cx="9956799" cy="1532334"/>
          </a:xfrm>
          <a:prstGeom prst="roundRect">
            <a:avLst/>
          </a:prstGeom>
          <a:noFill/>
          <a:ln w="38100">
            <a:solidFill>
              <a:srgbClr val="00B050"/>
            </a:solidFill>
          </a:ln>
        </p:spPr>
        <p:txBody>
          <a:bodyPr wrap="square">
            <a:spAutoFit/>
          </a:bodyPr>
          <a:lstStyle/>
          <a:p>
            <a:pPr algn="just">
              <a:tabLst>
                <a:tab pos="1386840" algn="l"/>
              </a:tabLst>
            </a:pPr>
            <a:r>
              <a:rPr lang="pt-BR" sz="2800" i="1" dirty="0">
                <a:effectLst/>
                <a:latin typeface="Times New Roman" panose="02020603050405020304" pitchFamily="18" charset="0"/>
                <a:ea typeface="Times New Roman" panose="02020603050405020304" pitchFamily="18" charset="0"/>
              </a:rPr>
              <a:t>+ dì đã ngoài 40 tuổi, không còn rung động với ai, dì có vào thành phố Hồ Chí Minh ít lâu nhưng nhớ quê, dì lại trở về chăm sóc bà, trông coi nhà thờ, vườn tược..</a:t>
            </a:r>
            <a:endParaRPr lang="en-US" sz="24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277257" y="2053526"/>
            <a:ext cx="290285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en-US" sz="2800" b="1" dirty="0">
                <a:solidFill>
                  <a:schemeClr val="bg1"/>
                </a:solidFill>
                <a:effectLst/>
                <a:latin typeface="Times New Roman" panose="02020603050405020304" pitchFamily="18" charset="0"/>
                <a:ea typeface="MS Mincho" panose="02020609040205080304" pitchFamily="49" charset="-128"/>
              </a:rPr>
              <a:t>- </a:t>
            </a:r>
            <a:r>
              <a:rPr lang="pt-BR" sz="2800" b="1" dirty="0">
                <a:solidFill>
                  <a:schemeClr val="bg1"/>
                </a:solidFill>
                <a:effectLst/>
                <a:latin typeface="Times New Roman" panose="02020603050405020304" pitchFamily="18" charset="0"/>
                <a:ea typeface="Times New Roman" panose="02020603050405020304" pitchFamily="18" charset="0"/>
              </a:rPr>
              <a:t>Ngày hòa bình:</a:t>
            </a:r>
            <a:r>
              <a:rPr lang="pt-BR" sz="2800"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636271" y="1532574"/>
            <a:ext cx="6756400" cy="523220"/>
          </a:xfrm>
          <a:prstGeom prst="rect">
            <a:avLst/>
          </a:prstGeom>
          <a:noFill/>
        </p:spPr>
        <p:txBody>
          <a:bodyPr wrap="square">
            <a:spAutoFit/>
          </a:bodyPr>
          <a:lstStyle/>
          <a:p>
            <a:pPr marL="0" marR="0" algn="just">
              <a:spcBef>
                <a:spcPts val="0"/>
              </a:spcBef>
              <a:spcAft>
                <a:spcPts val="0"/>
              </a:spcAft>
              <a:tabLst>
                <a:tab pos="1386840" algn="l"/>
              </a:tabLst>
            </a:pPr>
            <a:r>
              <a:rPr lang="en-US" sz="2800" b="1" dirty="0">
                <a:effectLst/>
                <a:latin typeface="Times New Roman" panose="02020603050405020304" pitchFamily="18" charset="0"/>
                <a:ea typeface="MS Mincho" panose="02020609040205080304" pitchFamily="49" charset="-128"/>
              </a:rPr>
              <a:t>* Chi </a:t>
            </a:r>
            <a:r>
              <a:rPr lang="en-US" sz="2800" b="1" dirty="0" err="1">
                <a:effectLst/>
                <a:latin typeface="Times New Roman" panose="02020603050405020304" pitchFamily="18" charset="0"/>
                <a:ea typeface="MS Mincho" panose="02020609040205080304" pitchFamily="49" charset="-128"/>
              </a:rPr>
              <a:t>tiết</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kể</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về</a:t>
            </a:r>
            <a:r>
              <a:rPr lang="en-US" sz="2800" b="1" dirty="0">
                <a:effectLst/>
                <a:latin typeface="Times New Roman" panose="02020603050405020304" pitchFamily="18" charset="0"/>
                <a:ea typeface="MS Mincho" panose="02020609040205080304" pitchFamily="49" charset="-128"/>
              </a:rPr>
              <a:t> hi </a:t>
            </a:r>
            <a:r>
              <a:rPr lang="en-US" sz="2800" b="1" dirty="0" err="1">
                <a:effectLst/>
                <a:latin typeface="Times New Roman" panose="02020603050405020304" pitchFamily="18" charset="0"/>
                <a:ea typeface="MS Mincho" panose="02020609040205080304" pitchFamily="49" charset="-128"/>
              </a:rPr>
              <a:t>sinh</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thầm</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lặng</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dì</a:t>
            </a:r>
            <a:r>
              <a:rPr lang="en-US" sz="2800" b="1" dirty="0">
                <a:effectLst/>
                <a:latin typeface="Times New Roman" panose="02020603050405020304" pitchFamily="18" charset="0"/>
                <a:ea typeface="MS Mincho" panose="02020609040205080304" pitchFamily="49" charset="-128"/>
              </a:rPr>
              <a:t> </a:t>
            </a:r>
            <a:r>
              <a:rPr lang="en-US" sz="2800" b="1" dirty="0" err="1">
                <a:effectLst/>
                <a:latin typeface="Times New Roman" panose="02020603050405020304" pitchFamily="18" charset="0"/>
                <a:ea typeface="MS Mincho" panose="02020609040205080304" pitchFamily="49" charset="-128"/>
              </a:rPr>
              <a:t>Bảy</a:t>
            </a:r>
            <a:r>
              <a:rPr lang="en-US" sz="2800" b="1" dirty="0">
                <a:effectLst/>
                <a:latin typeface="Times New Roman" panose="02020603050405020304" pitchFamily="18" charset="0"/>
                <a:ea typeface="MS Mincho" panose="02020609040205080304" pitchFamily="49" charset="-128"/>
              </a:rPr>
              <a:t>: </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407887" y="4362654"/>
            <a:ext cx="9637486" cy="1055608"/>
          </a:xfrm>
          <a:prstGeom prst="roundRect">
            <a:avLst/>
          </a:prstGeom>
          <a:noFill/>
          <a:ln w="38100">
            <a:solidFill>
              <a:srgbClr val="00B050"/>
            </a:solidFill>
          </a:ln>
        </p:spPr>
        <p:txBody>
          <a:bodyPr wrap="square">
            <a:spAutoFit/>
          </a:bodyPr>
          <a:lstStyle/>
          <a:p>
            <a:r>
              <a:rPr lang="pt-BR" sz="2800" i="1" dirty="0">
                <a:effectLst/>
                <a:latin typeface="Times New Roman" panose="02020603050405020304" pitchFamily="18" charset="0"/>
                <a:ea typeface="Times New Roman" panose="02020603050405020304" pitchFamily="18" charset="0"/>
              </a:rPr>
              <a:t>+ buổi chiều muộn dì lại ngồi trước hiên nhìn ra con đường kéo dài như nỗi chờ mong vô vọng..</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66108F6-D654-8CCB-E9F5-E918BFBAF0AF}"/>
              </a:ext>
            </a:extLst>
          </p:cNvPr>
          <p:cNvSpPr txBox="1"/>
          <p:nvPr/>
        </p:nvSpPr>
        <p:spPr>
          <a:xfrm>
            <a:off x="1491131" y="5562952"/>
            <a:ext cx="9637487"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R="88900" algn="just">
              <a:tabLst>
                <a:tab pos="215900" algn="l"/>
              </a:tabLst>
            </a:pPr>
            <a:r>
              <a:rPr lang="pt-BR" sz="2800" dirty="0">
                <a:solidFill>
                  <a:schemeClr val="bg1"/>
                </a:solidFill>
                <a:effectLst/>
                <a:latin typeface="Times New Roman" panose="02020603050405020304" pitchFamily="18" charset="0"/>
                <a:ea typeface="Times New Roman" panose="02020603050405020304" pitchFamily="18" charset="0"/>
              </a:rPr>
              <a:t>- </a:t>
            </a:r>
            <a:r>
              <a:rPr lang="pt-BR" sz="2800" b="1" dirty="0">
                <a:solidFill>
                  <a:schemeClr val="bg1"/>
                </a:solidFill>
                <a:effectLst/>
                <a:latin typeface="Times New Roman" panose="02020603050405020304" pitchFamily="18" charset="0"/>
                <a:ea typeface="Times New Roman" panose="02020603050405020304" pitchFamily="18" charset="0"/>
              </a:rPr>
              <a:t>Bây giờ:</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Sống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trong</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căn</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nhà</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cũ</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tròn</a:t>
            </a:r>
            <a:r>
              <a:rPr lang="en-US" sz="2800" dirty="0">
                <a:solidFill>
                  <a:schemeClr val="bg1"/>
                </a:solidFill>
                <a:effectLst/>
                <a:latin typeface="Times New Roman" panose="02020603050405020304" pitchFamily="18" charset="0"/>
                <a:ea typeface="Times New Roman" panose="02020603050405020304" pitchFamily="18" charset="0"/>
              </a:rPr>
              <a:t> 80 </a:t>
            </a:r>
            <a:r>
              <a:rPr lang="en-US" sz="2800" dirty="0" err="1">
                <a:solidFill>
                  <a:schemeClr val="bg1"/>
                </a:solidFill>
                <a:effectLst/>
                <a:latin typeface="Times New Roman" panose="02020603050405020304" pitchFamily="18" charset="0"/>
                <a:ea typeface="Times New Roman" panose="02020603050405020304" pitchFamily="18" charset="0"/>
              </a:rPr>
              <a:t>tuổi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một</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mình</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đợi</a:t>
            </a:r>
            <a:r>
              <a:rPr lang="en-US" sz="2800" dirty="0">
                <a:solidFill>
                  <a:schemeClr val="bg1"/>
                </a:solidFill>
                <a:effectLst/>
                <a:latin typeface="Times New Roman" panose="02020603050405020304" pitchFamily="18" charset="0"/>
                <a:ea typeface="Times New Roman" panose="02020603050405020304" pitchFamily="18" charset="0"/>
              </a:rPr>
              <a:t> </a:t>
            </a:r>
            <a:r>
              <a:rPr lang="en-US" sz="2800" dirty="0" err="1">
                <a:solidFill>
                  <a:schemeClr val="bg1"/>
                </a:solidFill>
                <a:effectLst/>
                <a:latin typeface="Times New Roman" panose="02020603050405020304" pitchFamily="18" charset="0"/>
                <a:ea typeface="Times New Roman" panose="02020603050405020304" pitchFamily="18" charset="0"/>
              </a:rPr>
              <a:t>Tết</a:t>
            </a:r>
            <a:r>
              <a:rPr lang="en-US" sz="2800"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301875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circle(in)">
                                      <p:cBhvr>
                                        <p:cTn id="12" dur="20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8" grpId="0" animBg="1"/>
      <p:bldP spid="4"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F57EDEAF-F2F5-6EF4-F066-26722D087218}"/>
              </a:ext>
            </a:extLst>
          </p:cNvPr>
          <p:cNvSpPr txBox="1"/>
          <p:nvPr/>
        </p:nvSpPr>
        <p:spPr>
          <a:xfrm>
            <a:off x="1417062" y="2654873"/>
            <a:ext cx="9851361" cy="1055608"/>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tabLst>
                <a:tab pos="1386840" algn="l"/>
              </a:tabLst>
            </a:pP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Số</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phận</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đáng</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thương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ới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lấy</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chia li;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đi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ra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Bắc</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rồi</a:t>
            </a:r>
            <a:r>
              <a:rPr lang="vi-VN"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hi sinh)</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190171" y="1739947"/>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784594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ircle(in)">
                                      <p:cBhvr>
                                        <p:cTn id="1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56607EBE-F420-08B4-9688-78A22DC53C96}"/>
              </a:ext>
            </a:extLst>
          </p:cNvPr>
          <p:cNvSpPr txBox="1"/>
          <p:nvPr/>
        </p:nvSpPr>
        <p:spPr>
          <a:xfrm>
            <a:off x="1211938" y="1534629"/>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41B3FC01-A2FC-A87D-13DB-921118CA9873}"/>
              </a:ext>
            </a:extLst>
          </p:cNvPr>
          <p:cNvSpPr txBox="1"/>
          <p:nvPr/>
        </p:nvSpPr>
        <p:spPr>
          <a:xfrm>
            <a:off x="1295184" y="2792347"/>
            <a:ext cx="9637486" cy="1055608"/>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Yêu thương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chồng</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Luôn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chờ</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cầu</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nguyện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cho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dượng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tránh</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hòn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tên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mũi</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đạn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nơi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chiến</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vi-VN" sz="2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66108F6-D654-8CCB-E9F5-E918BFBAF0AF}"/>
              </a:ext>
            </a:extLst>
          </p:cNvPr>
          <p:cNvSpPr txBox="1"/>
          <p:nvPr/>
        </p:nvSpPr>
        <p:spPr>
          <a:xfrm>
            <a:off x="1081310" y="2066090"/>
            <a:ext cx="3701144"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cao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đẹp</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8F241BD8-6F16-A902-ED39-2F0CFA8DCAE7}"/>
              </a:ext>
            </a:extLst>
          </p:cNvPr>
          <p:cNvSpPr txBox="1"/>
          <p:nvPr/>
        </p:nvSpPr>
        <p:spPr>
          <a:xfrm>
            <a:off x="1295184" y="3995330"/>
            <a:ext cx="4329098" cy="578882"/>
          </a:xfrm>
          <a:prstGeom prst="roundRect">
            <a:avLst/>
          </a:prstGeom>
          <a:noFill/>
          <a:ln w="38100">
            <a:solidFill>
              <a:srgbClr val="00B050"/>
            </a:solidFill>
          </a:ln>
        </p:spPr>
        <p:txBody>
          <a:bodyPr wrap="square">
            <a:spAutoFit/>
          </a:bodyPr>
          <a:lstStyle/>
          <a:p>
            <a:pPr algn="just"/>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chung,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nghĩa</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3C03261E-8C06-D1BA-931C-0898E123CDD5}"/>
              </a:ext>
            </a:extLst>
          </p:cNvPr>
          <p:cNvSpPr txBox="1"/>
          <p:nvPr/>
        </p:nvSpPr>
        <p:spPr>
          <a:xfrm>
            <a:off x="1295184" y="4720906"/>
            <a:ext cx="84511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mãnh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1ABB76A0-9C89-7179-64F4-F80140D29F6F}"/>
              </a:ext>
            </a:extLst>
          </p:cNvPr>
          <p:cNvSpPr txBox="1"/>
          <p:nvPr/>
        </p:nvSpPr>
        <p:spPr>
          <a:xfrm>
            <a:off x="1295184" y="5446480"/>
            <a:ext cx="5301554"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tấm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son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sắt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17EFE44E-12ED-1DE2-CE9C-6A5AD4EA700C}"/>
              </a:ext>
            </a:extLst>
          </p:cNvPr>
          <p:cNvSpPr txBox="1"/>
          <p:nvPr/>
        </p:nvSpPr>
        <p:spPr>
          <a:xfrm>
            <a:off x="1295184" y="6172054"/>
            <a:ext cx="4329098" cy="578882"/>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947412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circle(in)">
                                      <p:cBhvr>
                                        <p:cTn id="17" dur="20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circle(in)">
                                      <p:cBhvr>
                                        <p:cTn id="22" dur="20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circle(in)">
                                      <p:cBhvr>
                                        <p:cTn id="27" dur="2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circle(in)">
                                      <p:cBhvr>
                                        <p:cTn id="3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1" grpId="0" animBg="1"/>
      <p:bldP spid="12" grpId="0" animBg="1"/>
      <p:bldP spid="1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1ABB76A0-9C89-7179-64F4-F80140D29F6F}"/>
              </a:ext>
            </a:extLst>
          </p:cNvPr>
          <p:cNvSpPr txBox="1"/>
          <p:nvPr/>
        </p:nvSpPr>
        <p:spPr>
          <a:xfrm>
            <a:off x="1483868" y="2514176"/>
            <a:ext cx="9735673" cy="2009061"/>
          </a:xfrm>
          <a:prstGeom prst="roundRect">
            <a:avLst/>
          </a:prstGeom>
          <a:noFill/>
          <a:ln w="38100">
            <a:solidFill>
              <a:srgbClr val="00B050"/>
            </a:solidFill>
          </a:ln>
        </p:spPr>
        <p:txBody>
          <a:bodyPr wrap="square">
            <a:spAutoFit/>
          </a:bodyPr>
          <a:lstStyle/>
          <a:p>
            <a:pPr algn="just"/>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solidFill>
                  <a:srgbClr val="339933"/>
                </a:solidFill>
                <a:latin typeface="Times New Roman" panose="02020603050405020304" pitchFamily="18" charset="0"/>
                <a:ea typeface="Times New Roman" panose="02020603050405020304" pitchFamily="18" charset="0"/>
                <a:cs typeface="Times New Roman" panose="02020603050405020304" pitchFamily="18" charset="0"/>
              </a:rPr>
              <a:t>d</a:t>
            </a:r>
            <a:r>
              <a:rPr lang="vi-VN" sz="2800"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ì Bảy là người phụ nữ đức hạnh, đại diện cho phẩm chất của những người mẹ, người vợ Việt Nam anh hùng hi sinh cả thanh xuân, tuổi trẻ của mình, nén nỗi đau cá nhân vào bên trong, âm thầm góp sức vào sự nghiệp giải phóng dân tộc.</a:t>
            </a:r>
            <a:endParaRPr lang="en-US" sz="2400" dirty="0">
              <a:solidFill>
                <a:srgbClr val="339933"/>
              </a:solidFill>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B79DE248-3727-111A-7DDB-73586A347DD2}"/>
              </a:ext>
            </a:extLst>
          </p:cNvPr>
          <p:cNvSpPr txBox="1"/>
          <p:nvPr/>
        </p:nvSpPr>
        <p:spPr>
          <a:xfrm>
            <a:off x="1211938" y="1665255"/>
            <a:ext cx="6756400" cy="523220"/>
          </a:xfrm>
          <a:prstGeom prst="rect">
            <a:avLst/>
          </a:prstGeom>
          <a:noFill/>
        </p:spPr>
        <p:txBody>
          <a:bodyPr wrap="square">
            <a:spAutoFit/>
          </a:bodyPr>
          <a:lstStyle/>
          <a:p>
            <a:pPr marL="0" marR="0" algn="just">
              <a:spcBef>
                <a:spcPts val="0"/>
              </a:spcBef>
              <a:spcAft>
                <a:spcPts val="0"/>
              </a:spcAft>
              <a:tabLst>
                <a:tab pos="1386840" algn="l"/>
              </a:tabLst>
            </a:pP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Nhận</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xét</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về</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dì</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 </a:t>
            </a:r>
            <a:r>
              <a:rPr lang="vi-VN" sz="2800" b="1" dirty="0" err="1">
                <a:effectLst/>
                <a:latin typeface="Times New Roman" panose="02020603050405020304" pitchFamily="18" charset="0"/>
                <a:ea typeface="MS Mincho" panose="02020609040205080304" pitchFamily="49" charset="-128"/>
                <a:cs typeface="Times New Roman" panose="02020603050405020304" pitchFamily="18" charset="0"/>
              </a:rPr>
              <a:t>Bảy</a:t>
            </a:r>
            <a:r>
              <a:rPr lang="vi-VN" sz="2800" b="1" dirty="0">
                <a:effectLst/>
                <a:latin typeface="Times New Roman" panose="02020603050405020304" pitchFamily="18" charset="0"/>
                <a:ea typeface="MS Mincho" panose="02020609040205080304" pitchFamily="49" charset="-128"/>
                <a:cs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8855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24EF7F70-0D05-A8E3-7671-B73760CCE0F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13" name="Hình ảnh 12">
            <a:extLst>
              <a:ext uri="{FF2B5EF4-FFF2-40B4-BE49-F238E27FC236}">
                <a16:creationId xmlns:a16="http://schemas.microsoft.com/office/drawing/2014/main" id="{4711ABF7-7A99-00B2-4A4B-A0478374D1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972" y="2428801"/>
            <a:ext cx="4217599" cy="4217599"/>
          </a:xfrm>
          <a:prstGeom prst="rect">
            <a:avLst/>
          </a:prstGeom>
        </p:spPr>
      </p:pic>
      <p:sp>
        <p:nvSpPr>
          <p:cNvPr id="14" name="Hộp Văn bản 13">
            <a:extLst>
              <a:ext uri="{FF2B5EF4-FFF2-40B4-BE49-F238E27FC236}">
                <a16:creationId xmlns:a16="http://schemas.microsoft.com/office/drawing/2014/main" id="{EAA0121F-CC28-52FE-09D1-52F067E8786B}"/>
              </a:ext>
            </a:extLst>
          </p:cNvPr>
          <p:cNvSpPr txBox="1"/>
          <p:nvPr/>
        </p:nvSpPr>
        <p:spPr>
          <a:xfrm>
            <a:off x="2748750" y="2158679"/>
            <a:ext cx="6694500" cy="578882"/>
          </a:xfrm>
          <a:prstGeom prst="roundRect">
            <a:avLst/>
          </a:prstGeom>
          <a:noFill/>
          <a:ln w="38100">
            <a:solidFill>
              <a:srgbClr val="00B050"/>
            </a:solidFill>
          </a:ln>
        </p:spPr>
        <p:txBody>
          <a:bodyPr wrap="square">
            <a:spAutoFit/>
          </a:bodyPr>
          <a:lstStyle/>
          <a:p>
            <a:pPr algn="just">
              <a:tabLst>
                <a:tab pos="923925" algn="l"/>
              </a:tabLst>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Thảo</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luận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cặp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đôi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trả</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lời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các</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câu</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hỏi</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sau</a:t>
            </a:r>
            <a:endParaRPr lang="en-US" sz="2800" dirty="0">
              <a:solidFill>
                <a:srgbClr val="00B050"/>
              </a:solidFill>
              <a:effectLst/>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1794859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circle(in)">
                                      <p:cBhvr>
                                        <p:cTn id="7" dur="2000"/>
                                        <p:tgtEl>
                                          <p:spTgt spid="14"/>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otebook Powerpoint Template | Notebook paper template, Notebook paper,  Powerpoint template free">
            <a:extLst>
              <a:ext uri="{FF2B5EF4-FFF2-40B4-BE49-F238E27FC236}">
                <a16:creationId xmlns:a16="http://schemas.microsoft.com/office/drawing/2014/main" id="{4562622D-F7BD-D63E-29DA-8A976A867F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7" name="Hộp Văn bản 6">
            <a:extLst>
              <a:ext uri="{FF2B5EF4-FFF2-40B4-BE49-F238E27FC236}">
                <a16:creationId xmlns:a16="http://schemas.microsoft.com/office/drawing/2014/main" id="{0C8E0640-496A-B643-7660-B4E5478EDA51}"/>
              </a:ext>
            </a:extLst>
          </p:cNvPr>
          <p:cNvSpPr txBox="1"/>
          <p:nvPr/>
        </p:nvSpPr>
        <p:spPr>
          <a:xfrm>
            <a:off x="2528899" y="6673157"/>
            <a:ext cx="11727543" cy="1681486"/>
          </a:xfrm>
          <a:prstGeom prst="rect">
            <a:avLst/>
          </a:prstGeom>
          <a:noFill/>
        </p:spPr>
        <p:txBody>
          <a:bodyPr wrap="square">
            <a:spAutoFit/>
          </a:bodyPr>
          <a:lstStyle/>
          <a:p>
            <a:pPr marL="0" marR="0">
              <a:spcBef>
                <a:spcPts val="0"/>
              </a:spcBef>
              <a:spcAft>
                <a:spcPts val="0"/>
              </a:spcAf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pt-BR" sz="1800" dirty="0">
                <a:effectLst/>
                <a:latin typeface="Times New Roman" panose="02020603050405020304" pitchFamily="18" charset="0"/>
                <a:ea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endParaRPr lang="en-US" sz="16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en-US" sz="1800" b="1" dirty="0">
                <a:effectLst/>
                <a:latin typeface="Times New Roman" panose="02020603050405020304" pitchFamily="18" charset="0"/>
                <a:ea typeface="MS Mincho" panose="02020609040205080304" pitchFamily="49" charset="-128"/>
              </a:rPr>
              <a:t> </a:t>
            </a:r>
            <a:endParaRPr lang="en-US" sz="1600" dirty="0">
              <a:effectLst/>
              <a:latin typeface="Times New Roman" panose="02020603050405020304" pitchFamily="18" charset="0"/>
              <a:ea typeface="Times New Roman" panose="02020603050405020304" pitchFamily="18" charset="0"/>
            </a:endParaRPr>
          </a:p>
          <a:p>
            <a:pPr marL="0" marR="0" algn="just">
              <a:lnSpc>
                <a:spcPts val="2160"/>
              </a:lnSpc>
              <a:spcBef>
                <a:spcPts val="0"/>
              </a:spcBef>
              <a:spcAft>
                <a:spcPts val="0"/>
              </a:spcAft>
            </a:pPr>
            <a:r>
              <a:rPr lang="vi-VN" sz="1800" dirty="0">
                <a:solidFill>
                  <a:srgbClr val="212529"/>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600" dirty="0">
              <a:effectLst/>
              <a:latin typeface="Times New Roman" panose="02020603050405020304" pitchFamily="18" charset="0"/>
              <a:ea typeface="Times New Roman" panose="02020603050405020304" pitchFamily="18" charset="0"/>
            </a:endParaRPr>
          </a:p>
        </p:txBody>
      </p:sp>
      <p:pic>
        <p:nvPicPr>
          <p:cNvPr id="4" name="Picture 5" descr="Tóm tắt Người ngồi đợi trước hiên nhà hay, ngắn nhất | Ngữ văn lớp 7 Cánh diều">
            <a:extLst>
              <a:ext uri="{FF2B5EF4-FFF2-40B4-BE49-F238E27FC236}">
                <a16:creationId xmlns:a16="http://schemas.microsoft.com/office/drawing/2014/main" id="{4F69A6B9-0692-D13E-AE4A-0C781DF475A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9499" y="468312"/>
            <a:ext cx="5633889" cy="4005489"/>
          </a:xfrm>
          <a:prstGeom prst="rect">
            <a:avLst/>
          </a:prstGeom>
          <a:noFill/>
          <a:ln>
            <a:noFill/>
          </a:ln>
        </p:spPr>
      </p:pic>
      <p:sp>
        <p:nvSpPr>
          <p:cNvPr id="6" name="Bong bóng Ý nghĩ: Hình đám mây 5">
            <a:extLst>
              <a:ext uri="{FF2B5EF4-FFF2-40B4-BE49-F238E27FC236}">
                <a16:creationId xmlns:a16="http://schemas.microsoft.com/office/drawing/2014/main" id="{08A9B351-22A7-F892-B884-ACA6D6CB43DE}"/>
              </a:ext>
            </a:extLst>
          </p:cNvPr>
          <p:cNvSpPr/>
          <p:nvPr/>
        </p:nvSpPr>
        <p:spPr>
          <a:xfrm>
            <a:off x="6885519" y="682171"/>
            <a:ext cx="4725910" cy="2506473"/>
          </a:xfrm>
          <a:prstGeom prst="cloudCallout">
            <a:avLst>
              <a:gd name="adj1" fmla="val 29074"/>
              <a:gd name="adj2" fmla="val 81502"/>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2800" dirty="0">
                <a:solidFill>
                  <a:schemeClr val="tx1"/>
                </a:solidFill>
                <a:latin typeface="Times New Roman" panose="02020603050405020304" pitchFamily="18" charset="0"/>
                <a:cs typeface="Times New Roman" panose="02020603050405020304" pitchFamily="18" charset="0"/>
              </a:rPr>
              <a:t>Q</a:t>
            </a:r>
            <a:r>
              <a:rPr lang="vi-VN" sz="2800" dirty="0" err="1">
                <a:solidFill>
                  <a:schemeClr val="tx1"/>
                </a:solidFill>
                <a:latin typeface="Times New Roman" panose="02020603050405020304" pitchFamily="18" charset="0"/>
                <a:cs typeface="Times New Roman" panose="02020603050405020304" pitchFamily="18" charset="0"/>
              </a:rPr>
              <a:t>uan</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sát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và</a:t>
            </a:r>
            <a:r>
              <a:rPr lang="vi-VN" sz="2800" dirty="0">
                <a:solidFill>
                  <a:schemeClr val="tx1"/>
                </a:solidFill>
                <a:latin typeface="Times New Roman" panose="02020603050405020304" pitchFamily="18" charset="0"/>
                <a:cs typeface="Times New Roman" panose="02020603050405020304" pitchFamily="18" charset="0"/>
              </a:rPr>
              <a:t> cho </a:t>
            </a:r>
            <a:r>
              <a:rPr lang="vi-VN" sz="2800" dirty="0" err="1">
                <a:solidFill>
                  <a:schemeClr val="tx1"/>
                </a:solidFill>
                <a:latin typeface="Times New Roman" panose="02020603050405020304" pitchFamily="18" charset="0"/>
                <a:cs typeface="Times New Roman" panose="02020603050405020304" pitchFamily="18" charset="0"/>
              </a:rPr>
              <a:t>biết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bức</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hình</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gợi</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nhớ</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đến</a:t>
            </a:r>
            <a:r>
              <a:rPr lang="vi-VN" sz="2800" dirty="0">
                <a:solidFill>
                  <a:schemeClr val="tx1"/>
                </a:solidFill>
                <a:latin typeface="Times New Roman" panose="02020603050405020304" pitchFamily="18" charset="0"/>
                <a:cs typeface="Times New Roman" panose="02020603050405020304" pitchFamily="18" charset="0"/>
              </a:rPr>
              <a:t> chi </a:t>
            </a:r>
            <a:r>
              <a:rPr lang="vi-VN" sz="2800" dirty="0" err="1">
                <a:solidFill>
                  <a:schemeClr val="tx1"/>
                </a:solidFill>
                <a:latin typeface="Times New Roman" panose="02020603050405020304" pitchFamily="18" charset="0"/>
                <a:cs typeface="Times New Roman" panose="02020603050405020304" pitchFamily="18" charset="0"/>
              </a:rPr>
              <a:t>tiết</a:t>
            </a:r>
            <a:r>
              <a:rPr lang="vi-VN" sz="2800" dirty="0">
                <a:solidFill>
                  <a:schemeClr val="tx1"/>
                </a:solidFill>
                <a:latin typeface="Times New Roman" panose="02020603050405020304" pitchFamily="18" charset="0"/>
                <a:cs typeface="Times New Roman" panose="02020603050405020304" pitchFamily="18" charset="0"/>
              </a:rPr>
              <a:t> </a:t>
            </a:r>
            <a:r>
              <a:rPr lang="vi-VN" sz="2800" dirty="0" err="1">
                <a:solidFill>
                  <a:schemeClr val="tx1"/>
                </a:solidFill>
                <a:latin typeface="Times New Roman" panose="02020603050405020304" pitchFamily="18" charset="0"/>
                <a:cs typeface="Times New Roman" panose="02020603050405020304" pitchFamily="18" charset="0"/>
              </a:rPr>
              <a:t>nào</a:t>
            </a:r>
            <a:r>
              <a:rPr lang="vi-VN" sz="2800" dirty="0">
                <a:solidFill>
                  <a:schemeClr val="tx1"/>
                </a:solidFill>
                <a:latin typeface="Times New Roman" panose="02020603050405020304" pitchFamily="18" charset="0"/>
                <a:cs typeface="Times New Roman" panose="02020603050405020304" pitchFamily="18" charset="0"/>
              </a:rPr>
              <a:t> trong văn </a:t>
            </a:r>
            <a:r>
              <a:rPr lang="vi-VN" sz="2800" dirty="0" err="1">
                <a:solidFill>
                  <a:schemeClr val="tx1"/>
                </a:solidFill>
                <a:latin typeface="Times New Roman" panose="02020603050405020304" pitchFamily="18" charset="0"/>
                <a:cs typeface="Times New Roman" panose="02020603050405020304" pitchFamily="18" charset="0"/>
              </a:rPr>
              <a:t>bản</a:t>
            </a:r>
            <a:r>
              <a:rPr lang="vi-VN" sz="2800" dirty="0">
                <a:solidFill>
                  <a:schemeClr val="tx1"/>
                </a:solidFill>
                <a:latin typeface="Times New Roman" panose="02020603050405020304" pitchFamily="18" charset="0"/>
                <a:cs typeface="Times New Roman" panose="02020603050405020304" pitchFamily="18" charset="0"/>
              </a:rPr>
              <a:t> </a:t>
            </a: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Hình ảnh 7">
            <a:extLst>
              <a:ext uri="{FF2B5EF4-FFF2-40B4-BE49-F238E27FC236}">
                <a16:creationId xmlns:a16="http://schemas.microsoft.com/office/drawing/2014/main" id="{563F15E9-82A8-C02D-8E10-7C9CB2FC12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7300686" y="3669356"/>
            <a:ext cx="5504606" cy="3188644"/>
          </a:xfrm>
          <a:prstGeom prst="rect">
            <a:avLst/>
          </a:prstGeom>
        </p:spPr>
      </p:pic>
      <p:sp>
        <p:nvSpPr>
          <p:cNvPr id="10" name="Hộp Văn bản 9">
            <a:extLst>
              <a:ext uri="{FF2B5EF4-FFF2-40B4-BE49-F238E27FC236}">
                <a16:creationId xmlns:a16="http://schemas.microsoft.com/office/drawing/2014/main" id="{242E1165-C7FB-49D0-091A-4F1334025FA6}"/>
              </a:ext>
            </a:extLst>
          </p:cNvPr>
          <p:cNvSpPr txBox="1"/>
          <p:nvPr/>
        </p:nvSpPr>
        <p:spPr>
          <a:xfrm>
            <a:off x="1411298" y="5388000"/>
            <a:ext cx="6121616" cy="578882"/>
          </a:xfrm>
          <a:prstGeom prst="roundRect">
            <a:avLst/>
          </a:prstGeom>
          <a:noFill/>
          <a:ln w="38100">
            <a:solidFill>
              <a:srgbClr val="00B050"/>
            </a:solidFill>
          </a:ln>
        </p:spPr>
        <p:txBody>
          <a:bodyPr wrap="square">
            <a:spAutoFit/>
          </a:bodyPr>
          <a:lstStyle/>
          <a:p>
            <a:pPr algn="ctr"/>
            <a:r>
              <a:rPr lang="en-US" sz="2800" b="1" i="1" dirty="0">
                <a:latin typeface="Times New Roman" panose="02020603050405020304" pitchFamily="18" charset="0"/>
                <a:cs typeface="Times New Roman" panose="02020603050405020304" pitchFamily="18" charset="0"/>
              </a:rPr>
              <a:t>Chi </a:t>
            </a:r>
            <a:r>
              <a:rPr lang="en-US" sz="2800" b="1" i="1" dirty="0" err="1">
                <a:latin typeface="Times New Roman" panose="02020603050405020304" pitchFamily="18" charset="0"/>
                <a:cs typeface="Times New Roman" panose="02020603050405020304" pitchFamily="18" charset="0"/>
              </a:rPr>
              <a:t>tiết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dì</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Bảy</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ngồi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đợi</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trước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hiên</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nhà</a:t>
            </a:r>
            <a:endParaRPr lang="en-US"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643274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circle(in)">
                                      <p:cBhvr>
                                        <p:cTn id="15"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id="{210AE2F2-BACB-0C9E-28DB-7A9A06A47292}"/>
              </a:ext>
            </a:extLst>
          </p:cNvPr>
          <p:cNvSpPr/>
          <p:nvPr/>
        </p:nvSpPr>
        <p:spPr>
          <a:xfrm>
            <a:off x="2110318" y="488953"/>
            <a:ext cx="9341453" cy="4416876"/>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i="1" dirty="0">
                <a:solidFill>
                  <a:schemeClr val="tx1"/>
                </a:solidFill>
                <a:latin typeface="Times New Roman" panose="02020603050405020304" pitchFamily="18" charset="0"/>
                <a:cs typeface="Times New Roman" panose="02020603050405020304" pitchFamily="18" charset="0"/>
              </a:rPr>
              <a:t>3)Chi </a:t>
            </a:r>
            <a:r>
              <a:rPr lang="en-US" sz="2800" i="1" dirty="0" err="1">
                <a:solidFill>
                  <a:schemeClr val="tx1"/>
                </a:solidFill>
                <a:latin typeface="Times New Roman" panose="02020603050405020304" pitchFamily="18" charset="0"/>
                <a:cs typeface="Times New Roman" panose="02020603050405020304" pitchFamily="18" charset="0"/>
              </a:rPr>
              <a:t>tiết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ngồi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đợi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trước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hiên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lại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nhiều</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lần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ý </a:t>
            </a:r>
            <a:r>
              <a:rPr lang="en-US" sz="2800" i="1" dirty="0" err="1">
                <a:solidFill>
                  <a:schemeClr val="tx1"/>
                </a:solidFill>
                <a:latin typeface="Times New Roman" panose="02020603050405020304" pitchFamily="18" charset="0"/>
                <a:cs typeface="Times New Roman" panose="02020603050405020304" pitchFamily="18" charset="0"/>
              </a:rPr>
              <a:t>nghĩa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như</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thế</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nào</a:t>
            </a:r>
            <a:r>
              <a:rPr lang="en-US" sz="2800" i="1"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pPr algn="just"/>
            <a:r>
              <a:rPr lang="en-US" sz="2800" i="1" dirty="0">
                <a:solidFill>
                  <a:schemeClr val="tx1"/>
                </a:solidFill>
                <a:latin typeface="Times New Roman" panose="02020603050405020304" pitchFamily="18" charset="0"/>
                <a:cs typeface="Times New Roman" panose="02020603050405020304" pitchFamily="18" charset="0"/>
              </a:rPr>
              <a:t>4) </a:t>
            </a:r>
            <a:r>
              <a:rPr lang="en-US" sz="2800" i="1" dirty="0" err="1">
                <a:solidFill>
                  <a:schemeClr val="tx1"/>
                </a:solidFill>
                <a:latin typeface="Times New Roman" panose="02020603050405020304" pitchFamily="18" charset="0"/>
                <a:cs typeface="Times New Roman" panose="02020603050405020304" pitchFamily="18" charset="0"/>
              </a:rPr>
              <a:t>Cuối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cung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cấp</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những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thông</a:t>
            </a:r>
            <a:r>
              <a:rPr lang="en-US" sz="2800" i="1" dirty="0">
                <a:solidFill>
                  <a:schemeClr val="tx1"/>
                </a:solidFill>
                <a:latin typeface="Times New Roman" panose="02020603050405020304" pitchFamily="18" charset="0"/>
                <a:cs typeface="Times New Roman" panose="02020603050405020304" pitchFamily="18" charset="0"/>
              </a:rPr>
              <a:t> tin </a:t>
            </a:r>
            <a:r>
              <a:rPr lang="en-US" sz="2800" i="1" dirty="0" err="1">
                <a:solidFill>
                  <a:schemeClr val="tx1"/>
                </a:solidFill>
                <a:latin typeface="Times New Roman" panose="02020603050405020304" pitchFamily="18" charset="0"/>
                <a:cs typeface="Times New Roman" panose="02020603050405020304" pitchFamily="18" charset="0"/>
              </a:rPr>
              <a:t>ấy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dì</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Bảy</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có</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dụng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gì</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 y="3669356"/>
            <a:ext cx="5504606" cy="3188644"/>
          </a:xfrm>
          <a:prstGeom prst="rect">
            <a:avLst/>
          </a:prstGeom>
        </p:spPr>
      </p:pic>
    </p:spTree>
    <p:extLst>
      <p:ext uri="{BB962C8B-B14F-4D97-AF65-F5344CB8AC3E}">
        <p14:creationId xmlns:p14="http://schemas.microsoft.com/office/powerpoint/2010/main" val="1750750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593635"/>
            <a:ext cx="10334173" cy="954107"/>
          </a:xfrm>
          <a:prstGeom prst="rect">
            <a:avLst/>
          </a:prstGeom>
          <a:noFill/>
        </p:spPr>
        <p:txBody>
          <a:bodyPr wrap="square">
            <a:spAutoFit/>
          </a:bodyPr>
          <a:lstStyle/>
          <a:p>
            <a:pPr marL="69850" marR="0" algn="just">
              <a:spcBef>
                <a:spcPts val="600"/>
              </a:spcBef>
              <a:spcAft>
                <a:spcPts val="0"/>
              </a:spcAft>
              <a:tabLst>
                <a:tab pos="202565" algn="l"/>
              </a:tabLst>
            </a:pPr>
            <a:r>
              <a:rPr lang="en-US" sz="2800" b="1" dirty="0">
                <a:effectLst/>
                <a:latin typeface="Times New Roman" panose="02020603050405020304" pitchFamily="18" charset="0"/>
                <a:ea typeface="Times New Roman" panose="02020603050405020304" pitchFamily="18" charset="0"/>
              </a:rPr>
              <a:t>* Chi </a:t>
            </a:r>
            <a:r>
              <a:rPr lang="en-US" sz="2800" b="1" dirty="0" err="1">
                <a:effectLst/>
                <a:latin typeface="Times New Roman" panose="02020603050405020304" pitchFamily="18" charset="0"/>
                <a:ea typeface="Times New Roman" panose="02020603050405020304" pitchFamily="18" charset="0"/>
              </a:rPr>
              <a:t>tiết</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ngồi</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đợi</a:t>
            </a:r>
            <a:r>
              <a:rPr lang="en-US" sz="2800" b="1" dirty="0">
                <a:effectLst/>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d</a:t>
            </a:r>
            <a:r>
              <a:rPr lang="en-US" sz="2800" b="1" dirty="0" err="1">
                <a:effectLst/>
                <a:latin typeface="Times New Roman" panose="02020603050405020304" pitchFamily="18" charset="0"/>
                <a:ea typeface="Times New Roman" panose="02020603050405020304" pitchFamily="18" charset="0"/>
              </a:rPr>
              <a:t>ượng</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trước</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hiên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nhà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nhiều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lần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EC578F3-E8EC-D4FC-27D4-C87FDEFF0919}"/>
              </a:ext>
            </a:extLst>
          </p:cNvPr>
          <p:cNvSpPr txBox="1"/>
          <p:nvPr/>
        </p:nvSpPr>
        <p:spPr>
          <a:xfrm>
            <a:off x="1233713" y="2646802"/>
            <a:ext cx="8534401" cy="523220"/>
          </a:xfrm>
          <a:prstGeom prst="rect">
            <a:avLst/>
          </a:prstGeom>
          <a:noFill/>
        </p:spPr>
        <p:txBody>
          <a:bodyPr wrap="square">
            <a:spAutoFit/>
          </a:bodyPr>
          <a:lstStyle/>
          <a:p>
            <a:pPr marL="69850" marR="0" algn="just">
              <a:spcBef>
                <a:spcPts val="600"/>
              </a:spcBef>
              <a:spcAft>
                <a:spcPts val="0"/>
              </a:spcAft>
              <a:tabLst>
                <a:tab pos="202565" algn="l"/>
              </a:tabLst>
            </a:pPr>
            <a:r>
              <a:rPr lang="en-US" sz="2800" dirty="0">
                <a:solidFill>
                  <a:srgbClr val="009900"/>
                </a:solidFill>
                <a:effectLst/>
                <a:latin typeface="Times New Roman" panose="02020603050405020304" pitchFamily="18" charset="0"/>
                <a:ea typeface="Times New Roman" panose="02020603050405020304" pitchFamily="18" charset="0"/>
              </a:rPr>
              <a:t>=&gt; </a:t>
            </a:r>
            <a:r>
              <a:rPr lang="en-US" sz="2800" dirty="0" err="1">
                <a:solidFill>
                  <a:srgbClr val="009900"/>
                </a:solidFill>
                <a:effectLst/>
                <a:latin typeface="Times New Roman" panose="02020603050405020304" pitchFamily="18" charset="0"/>
                <a:ea typeface="Times New Roman" panose="02020603050405020304" pitchFamily="18" charset="0"/>
              </a:rPr>
              <a:t>Khắc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họa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chân</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thực</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hành</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động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thường</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ngày</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của</a:t>
            </a:r>
            <a:r>
              <a:rPr lang="en-US" sz="2800" dirty="0">
                <a:solidFill>
                  <a:srgbClr val="009900"/>
                </a:solidFill>
                <a:effectLst/>
                <a:latin typeface="Times New Roman" panose="02020603050405020304" pitchFamily="18" charset="0"/>
                <a:ea typeface="Times New Roman" panose="02020603050405020304" pitchFamily="18" charset="0"/>
              </a:rPr>
              <a:t> </a:t>
            </a:r>
            <a:r>
              <a:rPr lang="en-US" sz="2800" dirty="0" err="1">
                <a:solidFill>
                  <a:srgbClr val="009900"/>
                </a:solidFill>
                <a:effectLst/>
                <a:latin typeface="Times New Roman" panose="02020603050405020304" pitchFamily="18" charset="0"/>
                <a:ea typeface="Times New Roman" panose="02020603050405020304" pitchFamily="18" charset="0"/>
              </a:rPr>
              <a:t>dì</a:t>
            </a:r>
            <a:r>
              <a:rPr lang="en-US" sz="2800" dirty="0">
                <a:solidFill>
                  <a:srgbClr val="009900"/>
                </a:solidFill>
                <a:effectLst/>
                <a:latin typeface="Times New Roman" panose="02020603050405020304" pitchFamily="18" charset="0"/>
                <a:ea typeface="Times New Roman" panose="02020603050405020304" pitchFamily="18" charset="0"/>
              </a:rPr>
              <a:t>.</a:t>
            </a: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320801" y="3374194"/>
            <a:ext cx="9637486"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Nhấn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mạnh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niềm</a:t>
            </a:r>
            <a:r>
              <a:rPr lang="en-US" sz="2800" dirty="0">
                <a:effectLst/>
                <a:latin typeface="Times New Roman" panose="02020603050405020304" pitchFamily="18" charset="0"/>
                <a:ea typeface="Times New Roman" panose="02020603050405020304" pitchFamily="18" charset="0"/>
              </a:rPr>
              <a:t> tin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dành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t>
            </a:r>
            <a:r>
              <a:rPr lang="en-US" sz="2800" dirty="0" err="1">
                <a:effectLst/>
                <a:latin typeface="Times New Roman" panose="02020603050405020304" pitchFamily="18" charset="0"/>
                <a:ea typeface="Times New Roman" panose="02020603050405020304" pitchFamily="18" charset="0"/>
              </a:rPr>
              <a:t>ượng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310254" y="4728450"/>
            <a:ext cx="9637486" cy="1532334"/>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Khắc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họa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sâu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đậm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chân</a:t>
            </a:r>
            <a:r>
              <a:rPr lang="en-US" sz="2800" dirty="0">
                <a:effectLst/>
                <a:latin typeface="Times New Roman" panose="02020603050405020304" pitchFamily="18" charset="0"/>
                <a:ea typeface="Times New Roman" panose="02020603050405020304" pitchFamily="18" charset="0"/>
              </a:rPr>
              <a:t> dung </a:t>
            </a:r>
            <a:r>
              <a:rPr lang="en-US" sz="2800" dirty="0" err="1">
                <a:effectLst/>
                <a:latin typeface="Times New Roman" panose="02020603050405020304" pitchFamily="18" charset="0"/>
                <a:ea typeface="Times New Roman" panose="02020603050405020304" pitchFamily="18" charset="0"/>
              </a:rPr>
              <a:t>dì</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rPr>
              <a:t> hi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giàu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tình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yêu</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thương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luôn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1665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circle(in)">
                                      <p:cBhvr>
                                        <p:cTn id="24"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4" grpId="0" animBg="1"/>
      <p:bldP spid="1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255823" y="2343342"/>
            <a:ext cx="6132284" cy="578882"/>
          </a:xfrm>
          <a:prstGeom prst="roundRect">
            <a:avLst/>
          </a:prstGeom>
          <a:noFill/>
          <a:ln w="38100">
            <a:solidFill>
              <a:srgbClr val="00B050"/>
            </a:solidFill>
          </a:ln>
        </p:spPr>
        <p:txBody>
          <a:bodyPr wrap="square">
            <a:spAutoFit/>
          </a:bodyPr>
          <a:lstStyle/>
          <a:p>
            <a:pPr marR="88900" algn="just"/>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Bà</a:t>
            </a:r>
            <a:r>
              <a:rPr lang="en-US" sz="2800" i="1" dirty="0">
                <a:effectLst/>
                <a:latin typeface="Times New Roman" panose="02020603050405020304" pitchFamily="18" charset="0"/>
                <a:ea typeface="Times New Roman" panose="02020603050405020304" pitchFamily="18" charset="0"/>
              </a:rPr>
              <a:t> Lê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Thỏa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năm</a:t>
            </a:r>
            <a:r>
              <a:rPr lang="en-US" sz="2800" i="1" dirty="0">
                <a:effectLst/>
                <a:latin typeface="Times New Roman" panose="02020603050405020304" pitchFamily="18" charset="0"/>
                <a:ea typeface="Times New Roman" panose="02020603050405020304" pitchFamily="18" charset="0"/>
              </a:rPr>
              <a:t> nay </a:t>
            </a:r>
            <a:r>
              <a:rPr lang="en-US" sz="2800" i="1" dirty="0" err="1">
                <a:effectLst/>
                <a:latin typeface="Times New Roman" panose="02020603050405020304" pitchFamily="18" charset="0"/>
                <a:ea typeface="Times New Roman" panose="02020603050405020304" pitchFamily="18" charset="0"/>
              </a:rPr>
              <a:t>tròn</a:t>
            </a:r>
            <a:r>
              <a:rPr lang="en-US" sz="2800" i="1" dirty="0">
                <a:effectLst/>
                <a:latin typeface="Times New Roman" panose="02020603050405020304" pitchFamily="18" charset="0"/>
                <a:ea typeface="Times New Roman" panose="02020603050405020304" pitchFamily="18" charset="0"/>
              </a:rPr>
              <a:t> 80 </a:t>
            </a:r>
            <a:r>
              <a:rPr lang="en-US" sz="2800" i="1" dirty="0" err="1">
                <a:effectLst/>
                <a:latin typeface="Times New Roman" panose="02020603050405020304" pitchFamily="18" charset="0"/>
                <a:ea typeface="Times New Roman" panose="02020603050405020304" pitchFamily="18" charset="0"/>
              </a:rPr>
              <a:t>tuổi</a:t>
            </a:r>
            <a:r>
              <a:rPr lang="en-US" sz="2800" i="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255823" y="3077859"/>
            <a:ext cx="8831606" cy="1055608"/>
          </a:xfrm>
          <a:prstGeom prst="roundRect">
            <a:avLst/>
          </a:prstGeom>
          <a:noFill/>
          <a:ln w="38100">
            <a:solidFill>
              <a:srgbClr val="00B050"/>
            </a:solidFill>
          </a:ln>
        </p:spPr>
        <p:txBody>
          <a:bodyPr wrap="square">
            <a:spAutoFit/>
          </a:bodyPr>
          <a:lstStyle/>
          <a:p>
            <a:pPr marR="88900" algn="just">
              <a:tabLst>
                <a:tab pos="215900" algn="l"/>
              </a:tabLst>
            </a:pPr>
            <a:r>
              <a:rPr lang="en-US" sz="2800" i="1" dirty="0">
                <a:effectLst/>
                <a:latin typeface="Times New Roman" panose="02020603050405020304" pitchFamily="18" charset="0"/>
                <a:ea typeface="Times New Roman" panose="02020603050405020304" pitchFamily="18" charset="0"/>
              </a:rPr>
              <a:t>+ Ở </a:t>
            </a:r>
            <a:r>
              <a:rPr lang="en-US" sz="2800" i="1" dirty="0" err="1">
                <a:effectLst/>
                <a:latin typeface="Times New Roman" panose="02020603050405020304" pitchFamily="18" charset="0"/>
                <a:ea typeface="Times New Roman" panose="02020603050405020304" pitchFamily="18" charset="0"/>
              </a:rPr>
              <a:t>ngôi</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nhà</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gần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cầu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Vĩnh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Phú</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thuộc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thị</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trấn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Mộ</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Đức</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tỉnh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Quảng</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Ngãi</a:t>
            </a:r>
            <a:r>
              <a:rPr lang="en-US" sz="2800" i="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272A97F1-9C27-3CF5-903E-DBBD44DC7296}"/>
              </a:ext>
            </a:extLst>
          </p:cNvPr>
          <p:cNvSpPr txBox="1"/>
          <p:nvPr/>
        </p:nvSpPr>
        <p:spPr>
          <a:xfrm>
            <a:off x="1255823" y="4357236"/>
            <a:ext cx="10334173"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Đây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thông tin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chính</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xác</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Bảy</a:t>
            </a:r>
            <a:r>
              <a:rPr lang="vi-VN" sz="28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0875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4" grpId="0" animBg="1"/>
      <p:bldP spid="15" grpId="0" animBg="1"/>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63144"/>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E6C29DE-2454-C4ED-28E6-C3B244111231}"/>
              </a:ext>
            </a:extLst>
          </p:cNvPr>
          <p:cNvSpPr txBox="1"/>
          <p:nvPr/>
        </p:nvSpPr>
        <p:spPr>
          <a:xfrm>
            <a:off x="910771" y="464660"/>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5400BE23-8D89-7EEA-26A4-CAD9FB352D69}"/>
              </a:ext>
            </a:extLst>
          </p:cNvPr>
          <p:cNvSpPr txBox="1"/>
          <p:nvPr/>
        </p:nvSpPr>
        <p:spPr>
          <a:xfrm>
            <a:off x="-2728687" y="5957172"/>
            <a:ext cx="6132284" cy="1015663"/>
          </a:xfrm>
          <a:prstGeom prst="rect">
            <a:avLst/>
          </a:prstGeom>
          <a:noFill/>
        </p:spPr>
        <p:txBody>
          <a:bodyPr wrap="square">
            <a:spAutoFit/>
          </a:bodyPr>
          <a:lstStyle/>
          <a:p>
            <a:pPr marL="69850" marR="0" algn="just">
              <a:spcBef>
                <a:spcPts val="600"/>
              </a:spcBef>
              <a:spcAft>
                <a:spcPts val="0"/>
              </a:spcAft>
              <a:tabLst>
                <a:tab pos="202565" algn="l"/>
              </a:tabLst>
            </a:pP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en-US"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a:p>
            <a:pPr marL="69850" marR="0" algn="just">
              <a:spcBef>
                <a:spcPts val="600"/>
              </a:spcBef>
              <a:spcAft>
                <a:spcPts val="0"/>
              </a:spcAft>
              <a:tabLst>
                <a:tab pos="202565" algn="l"/>
              </a:tabLst>
            </a:pPr>
            <a:r>
              <a:rPr lang="vi-VN" sz="1800" dirty="0">
                <a:effectLst/>
                <a:latin typeface="Times New Roman" panose="02020603050405020304" pitchFamily="18" charset="0"/>
                <a:ea typeface="Times New Roman" panose="02020603050405020304" pitchFamily="18" charset="0"/>
              </a:rPr>
              <a:t>- -</a:t>
            </a:r>
            <a:endParaRPr lang="en-US" sz="14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BA077364-1E46-A151-0C53-28F32739BE5E}"/>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hy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thầm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lặng</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dì</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Bảy</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05258044-DAD4-6A53-0F14-3CF28ABBD776}"/>
              </a:ext>
            </a:extLst>
          </p:cNvPr>
          <p:cNvSpPr txBox="1"/>
          <p:nvPr/>
        </p:nvSpPr>
        <p:spPr>
          <a:xfrm>
            <a:off x="1037767" y="1664487"/>
            <a:ext cx="10334173" cy="523220"/>
          </a:xfrm>
          <a:prstGeom prst="rect">
            <a:avLst/>
          </a:prstGeom>
          <a:noFill/>
        </p:spPr>
        <p:txBody>
          <a:bodyPr wrap="square">
            <a:spAutoFit/>
          </a:bodyPr>
          <a:lstStyle/>
          <a:p>
            <a:pPr marR="88900" algn="just"/>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Thông</a:t>
            </a:r>
            <a:r>
              <a:rPr lang="en-US" sz="2800" b="1" dirty="0">
                <a:effectLst/>
                <a:latin typeface="Times New Roman" panose="02020603050405020304" pitchFamily="18" charset="0"/>
                <a:ea typeface="Times New Roman" panose="02020603050405020304" pitchFamily="18" charset="0"/>
              </a:rPr>
              <a:t> tin </a:t>
            </a:r>
            <a:r>
              <a:rPr lang="en-US" sz="2800" b="1" dirty="0" err="1">
                <a:effectLst/>
                <a:latin typeface="Times New Roman" panose="02020603050405020304" pitchFamily="18" charset="0"/>
                <a:ea typeface="Times New Roman" panose="02020603050405020304" pitchFamily="18" charset="0"/>
              </a:rPr>
              <a:t>cụ</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thể</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về</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họ</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tên</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địa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chỉ</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của</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dì</a:t>
            </a:r>
            <a:r>
              <a:rPr lang="en-US" sz="2800" b="1" dirty="0">
                <a:effectLst/>
                <a:latin typeface="Times New Roman" panose="02020603050405020304" pitchFamily="18" charset="0"/>
                <a:ea typeface="Times New Roman" panose="02020603050405020304" pitchFamily="18" charset="0"/>
              </a:rPr>
              <a:t> </a:t>
            </a:r>
            <a:r>
              <a:rPr lang="en-US" sz="2800" b="1" dirty="0" err="1">
                <a:effectLst/>
                <a:latin typeface="Times New Roman" panose="02020603050405020304" pitchFamily="18" charset="0"/>
                <a:ea typeface="Times New Roman" panose="02020603050405020304" pitchFamily="18" charset="0"/>
              </a:rPr>
              <a:t>Bảy</a:t>
            </a:r>
            <a:r>
              <a:rPr lang="en-US" sz="2800" b="1" dirty="0">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E00981E4-9F69-7272-A2AE-549E20B3160C}"/>
              </a:ext>
            </a:extLst>
          </p:cNvPr>
          <p:cNvSpPr txBox="1"/>
          <p:nvPr/>
        </p:nvSpPr>
        <p:spPr>
          <a:xfrm>
            <a:off x="1332022" y="2982231"/>
            <a:ext cx="9981861" cy="1055608"/>
          </a:xfrm>
          <a:prstGeom prst="roundRect">
            <a:avLst/>
          </a:prstGeom>
          <a:noFill/>
          <a:ln w="38100">
            <a:solidFill>
              <a:srgbClr val="00B050"/>
            </a:solidFill>
          </a:ln>
        </p:spPr>
        <p:txBody>
          <a:bodyPr wrap="square">
            <a:spAutoFit/>
          </a:bodyPr>
          <a:lstStyle/>
          <a:p>
            <a:pPr marL="69850" marR="0" algn="just">
              <a:spcBef>
                <a:spcPts val="600"/>
              </a:spcBef>
              <a:spcAft>
                <a:spcPts val="0"/>
              </a:spcAft>
              <a:tabLst>
                <a:tab pos="202565" algn="l"/>
              </a:tabLst>
            </a:pPr>
            <a:r>
              <a:rPr lang="en-US" sz="2800" dirty="0">
                <a:effectLst/>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L</a:t>
            </a:r>
            <a:r>
              <a:rPr lang="vi-VN" sz="2800" dirty="0" err="1">
                <a:effectLst/>
                <a:latin typeface="Times New Roman" panose="02020603050405020304" pitchFamily="18" charset="0"/>
                <a:ea typeface="Times New Roman" panose="02020603050405020304" pitchFamily="18" charset="0"/>
              </a:rPr>
              <a:t>àm</a:t>
            </a:r>
            <a:r>
              <a:rPr lang="vi-VN" sz="2800" dirty="0">
                <a:effectLst/>
                <a:latin typeface="Times New Roman" panose="02020603050405020304" pitchFamily="18" charset="0"/>
                <a:ea typeface="Times New Roman" panose="02020603050405020304" pitchFamily="18" charset="0"/>
              </a:rPr>
              <a:t> tăng </a:t>
            </a:r>
            <a:r>
              <a:rPr lang="vi-VN" sz="2800" dirty="0" err="1">
                <a:effectLst/>
                <a:latin typeface="Times New Roman" panose="02020603050405020304" pitchFamily="18" charset="0"/>
                <a:ea typeface="Times New Roman" panose="02020603050405020304" pitchFamily="18" charset="0"/>
              </a:rPr>
              <a:t>tính</a:t>
            </a:r>
            <a:r>
              <a:rPr lang="vi-VN" sz="2800" dirty="0">
                <a:effectLst/>
                <a:latin typeface="Times New Roman" panose="02020603050405020304" pitchFamily="18" charset="0"/>
                <a:ea typeface="Times New Roman" panose="02020603050405020304" pitchFamily="18" charset="0"/>
              </a:rPr>
              <a:t> chân </a:t>
            </a:r>
            <a:r>
              <a:rPr lang="vi-VN" sz="2800" dirty="0" err="1">
                <a:effectLst/>
                <a:latin typeface="Times New Roman" panose="02020603050405020304" pitchFamily="18" charset="0"/>
                <a:ea typeface="Times New Roman" panose="02020603050405020304" pitchFamily="18" charset="0"/>
              </a:rPr>
              <a:t>thực</a:t>
            </a:r>
            <a:r>
              <a:rPr lang="vi-VN" sz="2800" dirty="0">
                <a:effectLst/>
                <a:latin typeface="Times New Roman" panose="02020603050405020304" pitchFamily="18" charset="0"/>
                <a:ea typeface="Times New Roman" panose="02020603050405020304" pitchFamily="18" charset="0"/>
              </a:rPr>
              <a:t>, tin </a:t>
            </a:r>
            <a:r>
              <a:rPr lang="vi-VN" sz="2800" dirty="0" err="1">
                <a:effectLst/>
                <a:latin typeface="Times New Roman" panose="02020603050405020304" pitchFamily="18" charset="0"/>
                <a:ea typeface="Times New Roman" panose="02020603050405020304" pitchFamily="18" charset="0"/>
              </a:rPr>
              <a:t>cậy</a:t>
            </a:r>
            <a:r>
              <a:rPr lang="vi-VN" sz="2800" dirty="0">
                <a:effectLst/>
                <a:latin typeface="Times New Roman" panose="02020603050405020304" pitchFamily="18" charset="0"/>
                <a:ea typeface="Times New Roman" panose="02020603050405020304" pitchFamily="18" charset="0"/>
              </a:rPr>
              <a:t> cho </a:t>
            </a:r>
            <a:r>
              <a:rPr lang="vi-VN" sz="2800" dirty="0" err="1">
                <a:effectLst/>
                <a:latin typeface="Times New Roman" panose="02020603050405020304" pitchFamily="18" charset="0"/>
                <a:ea typeface="Times New Roman" panose="02020603050405020304" pitchFamily="18" charset="0"/>
              </a:rPr>
              <a:t>sự</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việc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được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kể</a:t>
            </a:r>
            <a:r>
              <a:rPr lang="vi-VN" sz="2800" dirty="0">
                <a:effectLst/>
                <a:latin typeface="Times New Roman" panose="02020603050405020304" pitchFamily="18" charset="0"/>
                <a:ea typeface="Times New Roman" panose="02020603050405020304" pitchFamily="18" charset="0"/>
              </a:rPr>
              <a:t>. Đây </a:t>
            </a:r>
            <a:r>
              <a:rPr lang="vi-VN" sz="2800" dirty="0" err="1">
                <a:effectLst/>
                <a:latin typeface="Times New Roman" panose="02020603050405020304" pitchFamily="18" charset="0"/>
                <a:ea typeface="Times New Roman" panose="02020603050405020304" pitchFamily="18" charset="0"/>
              </a:rPr>
              <a:t>chính</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là</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đặc</a:t>
            </a:r>
            <a:r>
              <a:rPr lang="vi-VN" sz="2800" dirty="0">
                <a:effectLst/>
                <a:latin typeface="Times New Roman" panose="02020603050405020304" pitchFamily="18" charset="0"/>
                <a:ea typeface="Times New Roman" panose="02020603050405020304" pitchFamily="18" charset="0"/>
              </a:rPr>
              <a:t> trưng </a:t>
            </a:r>
            <a:r>
              <a:rPr lang="vi-VN" sz="2800" dirty="0" err="1">
                <a:effectLst/>
                <a:latin typeface="Times New Roman" panose="02020603050405020304" pitchFamily="18" charset="0"/>
                <a:ea typeface="Times New Roman" panose="02020603050405020304" pitchFamily="18" charset="0"/>
              </a:rPr>
              <a:t>của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 </a:t>
            </a:r>
            <a:r>
              <a:rPr lang="vi-VN" sz="2800" dirty="0" err="1">
                <a:effectLst/>
                <a:latin typeface="Times New Roman" panose="02020603050405020304" pitchFamily="18" charset="0"/>
                <a:ea typeface="Times New Roman" panose="02020603050405020304" pitchFamily="18" charset="0"/>
              </a:rPr>
              <a:t>tạo</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màu</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sắc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cá</a:t>
            </a:r>
            <a:r>
              <a:rPr lang="vi-VN" sz="2800" dirty="0">
                <a:effectLst/>
                <a:latin typeface="Times New Roman" panose="02020603050405020304" pitchFamily="18" charset="0"/>
                <a:ea typeface="Times New Roman" panose="02020603050405020304" pitchFamily="18" charset="0"/>
              </a:rPr>
              <a:t> nhân cho </a:t>
            </a:r>
            <a:r>
              <a:rPr lang="vi-VN" sz="2800" dirty="0" err="1">
                <a:effectLst/>
                <a:latin typeface="Times New Roman" panose="02020603050405020304" pitchFamily="18" charset="0"/>
                <a:ea typeface="Times New Roman" panose="02020603050405020304" pitchFamily="18" charset="0"/>
              </a:rPr>
              <a:t>bài</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tản</a:t>
            </a:r>
            <a:r>
              <a:rPr lang="vi-VN" sz="2800" dirty="0">
                <a:effectLst/>
                <a:latin typeface="Times New Roman" panose="02020603050405020304" pitchFamily="18" charset="0"/>
                <a:ea typeface="Times New Roman" panose="02020603050405020304" pitchFamily="18" charset="0"/>
              </a:rPr>
              <a:t> văn;</a:t>
            </a:r>
            <a:endParaRPr lang="en-US" sz="20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BA3B43A-C8EA-81E0-354D-102530642195}"/>
              </a:ext>
            </a:extLst>
          </p:cNvPr>
          <p:cNvSpPr txBox="1"/>
          <p:nvPr/>
        </p:nvSpPr>
        <p:spPr>
          <a:xfrm>
            <a:off x="1357424" y="4287046"/>
            <a:ext cx="9981861" cy="1532334"/>
          </a:xfrm>
          <a:prstGeom prst="roundRect">
            <a:avLst/>
          </a:prstGeom>
          <a:noFill/>
          <a:ln w="38100">
            <a:solidFill>
              <a:srgbClr val="00B050"/>
            </a:solidFill>
          </a:ln>
        </p:spPr>
        <p:txBody>
          <a:bodyPr wrap="square">
            <a:spAutoFit/>
          </a:bodyPr>
          <a:lstStyle/>
          <a:p>
            <a:pPr marR="88900" algn="just">
              <a:tabLst>
                <a:tab pos="215900" algn="l"/>
              </a:tabLst>
            </a:pPr>
            <a:r>
              <a:rPr lang="en-US" sz="2800" dirty="0">
                <a:latin typeface="Times New Roman" panose="02020603050405020304" pitchFamily="18" charset="0"/>
                <a:ea typeface="Times New Roman" panose="02020603050405020304" pitchFamily="18" charset="0"/>
              </a:rPr>
              <a:t>- T</a:t>
            </a:r>
            <a:r>
              <a:rPr lang="vi-VN" sz="2800" dirty="0" err="1">
                <a:effectLst/>
                <a:latin typeface="Times New Roman" panose="02020603050405020304" pitchFamily="18" charset="0"/>
                <a:ea typeface="Times New Roman" panose="02020603050405020304" pitchFamily="18" charset="0"/>
              </a:rPr>
              <a:t>ạo</a:t>
            </a:r>
            <a:r>
              <a:rPr lang="vi-VN" sz="2800" dirty="0">
                <a:effectLst/>
                <a:latin typeface="Times New Roman" panose="02020603050405020304" pitchFamily="18" charset="0"/>
                <a:ea typeface="Times New Roman" panose="02020603050405020304" pitchFamily="18" charset="0"/>
              </a:rPr>
              <a:t> nên </a:t>
            </a:r>
            <a:r>
              <a:rPr lang="vi-VN" sz="2800" dirty="0" err="1">
                <a:effectLst/>
                <a:latin typeface="Times New Roman" panose="02020603050405020304" pitchFamily="18" charset="0"/>
                <a:ea typeface="Times New Roman" panose="02020603050405020304" pitchFamily="18" charset="0"/>
              </a:rPr>
              <a:t>sức</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hấp</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dẫn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một</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vấn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đề</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có</a:t>
            </a:r>
            <a:r>
              <a:rPr lang="vi-VN" sz="2800" dirty="0">
                <a:effectLst/>
                <a:latin typeface="Times New Roman" panose="02020603050405020304" pitchFamily="18" charset="0"/>
                <a:ea typeface="Times New Roman" panose="02020603050405020304" pitchFamily="18" charset="0"/>
              </a:rPr>
              <a:t> ý </a:t>
            </a:r>
            <a:r>
              <a:rPr lang="vi-VN" sz="2800" dirty="0" err="1">
                <a:effectLst/>
                <a:latin typeface="Times New Roman" panose="02020603050405020304" pitchFamily="18" charset="0"/>
                <a:ea typeface="Times New Roman" panose="02020603050405020304" pitchFamily="18" charset="0"/>
              </a:rPr>
              <a:t>nghĩa</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xã</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hội</a:t>
            </a:r>
            <a:r>
              <a:rPr lang="vi-VN"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đề</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cập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bản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rPr>
              <a:t> ki </a:t>
            </a:r>
            <a:r>
              <a:rPr lang="en-US" sz="2800" dirty="0" err="1">
                <a:effectLst/>
                <a:latin typeface="Times New Roman" panose="02020603050405020304" pitchFamily="18" charset="0"/>
                <a:ea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thầm</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lặng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vẻ</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thủy</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chung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nữ</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rPr>
              <a:t> Nam </a:t>
            </a:r>
            <a:r>
              <a:rPr lang="en-US" sz="2800" dirty="0" err="1">
                <a:effectLst/>
                <a:latin typeface="Times New Roman" panose="02020603050405020304" pitchFamily="18" charset="0"/>
                <a:ea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chiến</a:t>
            </a: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rPr>
              <a:t>tranh</a:t>
            </a:r>
            <a:r>
              <a:rPr lang="en-US" sz="2800"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C3602B02-4913-8CDB-9D31-8E05F64A8D8B}"/>
              </a:ext>
            </a:extLst>
          </p:cNvPr>
          <p:cNvSpPr txBox="1"/>
          <p:nvPr/>
        </p:nvSpPr>
        <p:spPr>
          <a:xfrm>
            <a:off x="1357424" y="2257897"/>
            <a:ext cx="2147774" cy="523220"/>
          </a:xfrm>
          <a:prstGeom prst="rect">
            <a:avLst/>
          </a:prstGeom>
          <a:noFill/>
        </p:spPr>
        <p:txBody>
          <a:bodyPr wrap="square">
            <a:spAutoFit/>
          </a:bodyPr>
          <a:lstStyle/>
          <a:p>
            <a:pPr marL="342900" marR="0" lvl="0" indent="-342900" algn="just">
              <a:spcBef>
                <a:spcPts val="600"/>
              </a:spcBef>
              <a:spcAft>
                <a:spcPts val="0"/>
              </a:spcAft>
              <a:buFont typeface="Wingdings" panose="05000000000000000000" pitchFamily="2" charset="2"/>
              <a:buChar char=""/>
              <a:tabLst>
                <a:tab pos="202565" algn="l"/>
              </a:tabLst>
            </a:pP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vi-VN" sz="28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b="1" dirty="0">
              <a:solidFill>
                <a:srgbClr val="0099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0405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circle(in)">
                                      <p:cBhvr>
                                        <p:cTn id="19"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m Vẫn Đợi Anh Về - NSND Thái Bảo Nhạc sĩ Hoàng Hiệp - Em vẫn đợi anh về như buồm căng đợi gió(1)">
            <a:hlinkClick r:id="" action="ppaction://media"/>
            <a:extLst>
              <a:ext uri="{FF2B5EF4-FFF2-40B4-BE49-F238E27FC236}">
                <a16:creationId xmlns:a16="http://schemas.microsoft.com/office/drawing/2014/main" id="{9956B49A-68CB-5264-DB5C-FCBB87C6BA3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37550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580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Ý nghĩ: Hình đám mây 3">
            <a:extLst>
              <a:ext uri="{FF2B5EF4-FFF2-40B4-BE49-F238E27FC236}">
                <a16:creationId xmlns:a16="http://schemas.microsoft.com/office/drawing/2014/main" id="{210AE2F2-BACB-0C9E-28DB-7A9A06A47292}"/>
              </a:ext>
            </a:extLst>
          </p:cNvPr>
          <p:cNvSpPr/>
          <p:nvPr/>
        </p:nvSpPr>
        <p:spPr>
          <a:xfrm>
            <a:off x="4741787" y="1680127"/>
            <a:ext cx="6409568" cy="2239732"/>
          </a:xfrm>
          <a:prstGeom prst="cloudCallout">
            <a:avLst>
              <a:gd name="adj1" fmla="val -50475"/>
              <a:gd name="adj2" fmla="val 51347"/>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1" dirty="0">
                <a:solidFill>
                  <a:schemeClr val="tx1"/>
                </a:solidFill>
                <a:latin typeface="Times New Roman" panose="02020603050405020304" pitchFamily="18" charset="0"/>
                <a:cs typeface="Times New Roman" panose="02020603050405020304" pitchFamily="18" charset="0"/>
              </a:rPr>
              <a:t>THẢO LUẬN NHÓM HOÀN THÀNH PHIẾU HỌC TẬP SỐ 04</a:t>
            </a:r>
            <a:endParaRPr lang="en-US" sz="2800" b="1"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394" y="3175668"/>
            <a:ext cx="5504606" cy="3188644"/>
          </a:xfrm>
          <a:prstGeom prst="rect">
            <a:avLst/>
          </a:prstGeom>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id="{DC24E756-82F2-8F36-65DB-828EC5BC2D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77680" y="4286930"/>
            <a:ext cx="3838684" cy="2309609"/>
          </a:xfrm>
          <a:prstGeom prst="rect">
            <a:avLst/>
          </a:prstGeom>
        </p:spPr>
      </p:pic>
    </p:spTree>
    <p:extLst>
      <p:ext uri="{BB962C8B-B14F-4D97-AF65-F5344CB8AC3E}">
        <p14:creationId xmlns:p14="http://schemas.microsoft.com/office/powerpoint/2010/main" val="33280287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inVertical)">
                                      <p:cBhvr>
                                        <p:cTn id="1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77371" y="-339183"/>
            <a:ext cx="12801600" cy="7197183"/>
          </a:xfrm>
          <a:prstGeom prst="rect">
            <a:avLst/>
          </a:prstGeom>
          <a:noFill/>
          <a:extLst>
            <a:ext uri="{909E8E84-426E-40DD-AFC4-6F175D3DCCD1}">
              <a14:hiddenFill xmlns:a14="http://schemas.microsoft.com/office/drawing/2010/main">
                <a:solidFill>
                  <a:srgbClr val="FFFFFF"/>
                </a:solidFill>
              </a14:hiddenFill>
            </a:ext>
          </a:extLst>
        </p:spPr>
      </p:pic>
      <p:sp>
        <p:nvSpPr>
          <p:cNvPr id="4" name="Bong bóng Lời nói: Hình chữ nhật với Góc Tròn 3">
            <a:extLst>
              <a:ext uri="{FF2B5EF4-FFF2-40B4-BE49-F238E27FC236}">
                <a16:creationId xmlns:a16="http://schemas.microsoft.com/office/drawing/2014/main" id="{210AE2F2-BACB-0C9E-28DB-7A9A06A47292}"/>
              </a:ext>
            </a:extLst>
          </p:cNvPr>
          <p:cNvSpPr/>
          <p:nvPr/>
        </p:nvSpPr>
        <p:spPr>
          <a:xfrm>
            <a:off x="827314" y="731215"/>
            <a:ext cx="10871200" cy="3753698"/>
          </a:xfrm>
          <a:prstGeom prst="wedgeRoundRectCallout">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chemeClr val="tx1"/>
                </a:solidFill>
                <a:latin typeface="Times New Roman" panose="02020603050405020304" pitchFamily="18" charset="0"/>
                <a:cs typeface="Times New Roman" panose="02020603050405020304" pitchFamily="18" charset="0"/>
              </a:rPr>
              <a:t>1)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bản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văn</a:t>
            </a:r>
            <a:r>
              <a:rPr lang="en-US"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pt-BR" sz="2800" i="1" dirty="0">
                <a:solidFill>
                  <a:schemeClr val="tx1"/>
                </a:solidFill>
                <a:latin typeface="Times New Roman" panose="02020603050405020304" pitchFamily="18" charset="0"/>
                <a:cs typeface="Times New Roman" panose="02020603050405020304" pitchFamily="18" charset="0"/>
              </a:rPr>
              <a:t>suy nghĩ, cảm xúc của </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câu </a:t>
            </a:r>
            <a:r>
              <a:rPr lang="vi-VN" sz="2800" i="1" dirty="0" err="1">
                <a:solidFill>
                  <a:schemeClr val="tx1"/>
                </a:solidFill>
                <a:latin typeface="Times New Roman" panose="02020603050405020304" pitchFamily="18" charset="0"/>
                <a:cs typeface="Times New Roman" panose="02020603050405020304" pitchFamily="18" charset="0"/>
              </a:rPr>
              <a:t>chuyện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của</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Bảy</a:t>
            </a:r>
            <a:r>
              <a:rPr lang="vi-VN" sz="2800" i="1" dirty="0">
                <a:solidFill>
                  <a:schemeClr val="tx1"/>
                </a:solidFill>
                <a:latin typeface="Times New Roman" panose="02020603050405020304" pitchFamily="18" charset="0"/>
                <a:cs typeface="Times New Roman" panose="02020603050405020304" pitchFamily="18" charset="0"/>
              </a:rPr>
              <a:t> qua </a:t>
            </a:r>
            <a:r>
              <a:rPr lang="vi-VN" sz="2800" i="1" dirty="0" err="1">
                <a:solidFill>
                  <a:schemeClr val="tx1"/>
                </a:solidFill>
                <a:latin typeface="Times New Roman" panose="02020603050405020304" pitchFamily="18" charset="0"/>
                <a:cs typeface="Times New Roman" panose="02020603050405020304" pitchFamily="18" charset="0"/>
              </a:rPr>
              <a:t>những</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ci</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nào</a:t>
            </a:r>
            <a:r>
              <a:rPr lang="vi-VN" sz="2800" i="1" dirty="0">
                <a:solidFill>
                  <a:schemeClr val="tx1"/>
                </a:solidFill>
                <a:latin typeface="Times New Roman" panose="02020603050405020304" pitchFamily="18" charset="0"/>
                <a:cs typeface="Times New Roman" panose="02020603050405020304" pitchFamily="18" charset="0"/>
              </a:rPr>
              <a:t>?</a:t>
            </a:r>
            <a:r>
              <a:rPr lang="vi-VN" sz="2800" dirty="0">
                <a:solidFill>
                  <a:schemeClr val="tx1"/>
                </a:solidFill>
                <a:latin typeface="Times New Roman" panose="02020603050405020304" pitchFamily="18" charset="0"/>
                <a:cs typeface="Times New Roman" panose="02020603050405020304" pitchFamily="18" charset="0"/>
              </a:rPr>
              <a:t> </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chẵn</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trực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vi-VN" sz="2800" b="1" dirty="0" err="1">
                <a:solidFill>
                  <a:schemeClr val="tx1"/>
                </a:solidFill>
                <a:latin typeface="Times New Roman" panose="02020603050405020304" pitchFamily="18" charset="0"/>
                <a:cs typeface="Times New Roman" panose="02020603050405020304" pitchFamily="18" charset="0"/>
              </a:rPr>
              <a:t>Nhóm</a:t>
            </a:r>
            <a:r>
              <a:rPr lang="vi-VN" sz="2800" b="1" dirty="0">
                <a:solidFill>
                  <a:schemeClr val="tx1"/>
                </a:solidFill>
                <a:latin typeface="Times New Roman" panose="02020603050405020304" pitchFamily="18" charset="0"/>
                <a:cs typeface="Times New Roman" panose="02020603050405020304" pitchFamily="18" charset="0"/>
              </a:rPr>
              <a:t> </a:t>
            </a:r>
            <a:r>
              <a:rPr lang="vi-VN" sz="2800" b="1" dirty="0" err="1">
                <a:solidFill>
                  <a:schemeClr val="tx1"/>
                </a:solidFill>
                <a:latin typeface="Times New Roman" panose="02020603050405020304" pitchFamily="18" charset="0"/>
                <a:cs typeface="Times New Roman" panose="02020603050405020304" pitchFamily="18" charset="0"/>
              </a:rPr>
              <a:t>lẻ</a:t>
            </a:r>
            <a:r>
              <a:rPr lang="vi-VN" sz="2800" b="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Tìm</a:t>
            </a:r>
            <a:r>
              <a:rPr lang="vi-VN" sz="2800" i="1" dirty="0">
                <a:solidFill>
                  <a:schemeClr val="tx1"/>
                </a:solidFill>
                <a:latin typeface="Times New Roman" panose="02020603050405020304" pitchFamily="18" charset="0"/>
                <a:cs typeface="Times New Roman" panose="02020603050405020304" pitchFamily="18" charset="0"/>
              </a:rPr>
              <a:t> chi </a:t>
            </a:r>
            <a:r>
              <a:rPr lang="vi-VN" sz="2800" i="1" dirty="0" err="1">
                <a:solidFill>
                  <a:schemeClr val="tx1"/>
                </a:solidFill>
                <a:latin typeface="Times New Roman" panose="02020603050405020304" pitchFamily="18" charset="0"/>
                <a:cs typeface="Times New Roman" panose="02020603050405020304" pitchFamily="18" charset="0"/>
              </a:rPr>
              <a:t>tiết</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tác</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giả</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bày</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tỏ</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cảm</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xúc</a:t>
            </a:r>
            <a:r>
              <a:rPr lang="vi-VN" sz="2800" i="1" dirty="0">
                <a:solidFill>
                  <a:schemeClr val="tx1"/>
                </a:solidFill>
                <a:latin typeface="Times New Roman" panose="02020603050405020304" pitchFamily="18" charset="0"/>
                <a:cs typeface="Times New Roman" panose="02020603050405020304" pitchFamily="18" charset="0"/>
              </a:rPr>
              <a:t> suy </a:t>
            </a:r>
            <a:r>
              <a:rPr lang="vi-VN" sz="2800" i="1" dirty="0" err="1">
                <a:solidFill>
                  <a:schemeClr val="tx1"/>
                </a:solidFill>
                <a:latin typeface="Times New Roman" panose="02020603050405020304" pitchFamily="18" charset="0"/>
                <a:cs typeface="Times New Roman" panose="02020603050405020304" pitchFamily="18" charset="0"/>
              </a:rPr>
              <a:t>nghĩ</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gián</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tiếp</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về</a:t>
            </a:r>
            <a:r>
              <a:rPr lang="vi-VN" sz="2800" i="1" dirty="0">
                <a:solidFill>
                  <a:schemeClr val="tx1"/>
                </a:solidFill>
                <a:latin typeface="Times New Roman" panose="02020603050405020304" pitchFamily="18" charset="0"/>
                <a:cs typeface="Times New Roman" panose="02020603050405020304" pitchFamily="18" charset="0"/>
              </a:rPr>
              <a:t> </a:t>
            </a:r>
            <a:r>
              <a:rPr lang="vi-VN" sz="2800" i="1" dirty="0" err="1">
                <a:solidFill>
                  <a:schemeClr val="tx1"/>
                </a:solidFill>
                <a:latin typeface="Times New Roman" panose="02020603050405020304" pitchFamily="18" charset="0"/>
                <a:cs typeface="Times New Roman" panose="02020603050405020304" pitchFamily="18" charset="0"/>
              </a:rPr>
              <a:t>dì</a:t>
            </a:r>
            <a:r>
              <a:rPr lang="vi-VN"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2) </a:t>
            </a:r>
            <a:r>
              <a:rPr lang="en-US" sz="2800" i="1" dirty="0" err="1">
                <a:solidFill>
                  <a:schemeClr val="tx1"/>
                </a:solidFill>
                <a:latin typeface="Times New Roman" panose="02020603050405020304" pitchFamily="18" charset="0"/>
                <a:cs typeface="Times New Roman" panose="02020603050405020304" pitchFamily="18" charset="0"/>
              </a:rPr>
              <a:t>Đặc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sắc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nghệ</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thuật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trong</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cách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chuyện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a:p>
            <a:r>
              <a:rPr lang="en-US" sz="2800" i="1" dirty="0">
                <a:solidFill>
                  <a:schemeClr val="tx1"/>
                </a:solidFill>
                <a:latin typeface="Times New Roman" panose="02020603050405020304" pitchFamily="18" charset="0"/>
                <a:cs typeface="Times New Roman" panose="02020603050405020304" pitchFamily="18" charset="0"/>
              </a:rPr>
              <a:t>3) </a:t>
            </a:r>
            <a:r>
              <a:rPr lang="en-US" sz="2800" i="1" dirty="0" err="1">
                <a:solidFill>
                  <a:schemeClr val="tx1"/>
                </a:solidFill>
                <a:latin typeface="Times New Roman" panose="02020603050405020304" pitchFamily="18" charset="0"/>
                <a:cs typeface="Times New Roman" panose="02020603050405020304" pitchFamily="18" charset="0"/>
              </a:rPr>
              <a:t>Nhận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xét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em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về</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tình</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cảm</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xúc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của</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tác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giả</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với</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nhân</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vật</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và</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sự</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việc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được</a:t>
            </a:r>
            <a:r>
              <a:rPr lang="en-US" sz="2800" i="1" dirty="0">
                <a:solidFill>
                  <a:schemeClr val="tx1"/>
                </a:solidFill>
                <a:latin typeface="Times New Roman" panose="02020603050405020304" pitchFamily="18" charset="0"/>
                <a:cs typeface="Times New Roman" panose="02020603050405020304" pitchFamily="18" charset="0"/>
              </a:rPr>
              <a:t> </a:t>
            </a:r>
            <a:r>
              <a:rPr lang="en-US" sz="2800" i="1" dirty="0" err="1">
                <a:solidFill>
                  <a:schemeClr val="tx1"/>
                </a:solidFill>
                <a:latin typeface="Times New Roman" panose="02020603050405020304" pitchFamily="18" charset="0"/>
                <a:cs typeface="Times New Roman" panose="02020603050405020304" pitchFamily="18" charset="0"/>
              </a:rPr>
              <a:t>kể</a:t>
            </a:r>
            <a:r>
              <a:rPr lang="en-US" sz="2800" i="1"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E2E51F83-71B4-C1F0-3FC7-FE94D42EF8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206" y="4484914"/>
            <a:ext cx="4096694" cy="2373085"/>
          </a:xfrm>
          <a:prstGeom prst="rect">
            <a:avLst/>
          </a:prstGeom>
        </p:spPr>
      </p:pic>
      <p:pic>
        <p:nvPicPr>
          <p:cNvPr id="8" name="Hình ảnh 7">
            <a:extLst>
              <a:ext uri="{FF2B5EF4-FFF2-40B4-BE49-F238E27FC236}">
                <a16:creationId xmlns:a16="http://schemas.microsoft.com/office/drawing/2014/main" id="{C3039AA7-B01A-E2DC-A2CC-67647CEE02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1222" y="4580130"/>
            <a:ext cx="3838684" cy="2309609"/>
          </a:xfrm>
          <a:prstGeom prst="rect">
            <a:avLst/>
          </a:prstGeom>
        </p:spPr>
      </p:pic>
    </p:spTree>
    <p:extLst>
      <p:ext uri="{BB962C8B-B14F-4D97-AF65-F5344CB8AC3E}">
        <p14:creationId xmlns:p14="http://schemas.microsoft.com/office/powerpoint/2010/main" val="42337535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4512DFBE-313B-9DA5-9577-591F524462E5}"/>
              </a:ext>
            </a:extLst>
          </p:cNvPr>
          <p:cNvSpPr txBox="1"/>
          <p:nvPr/>
        </p:nvSpPr>
        <p:spPr>
          <a:xfrm>
            <a:off x="2322285" y="250148"/>
            <a:ext cx="7547429" cy="1077218"/>
          </a:xfrm>
          <a:prstGeom prst="rect">
            <a:avLst/>
          </a:prstGeom>
          <a:noFill/>
        </p:spPr>
        <p:txBody>
          <a:bodyPr wrap="square">
            <a:spAutoFit/>
          </a:bodyPr>
          <a:lstStyle/>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PHIẾU HỌC TẬP SỐ </a:t>
            </a:r>
            <a:r>
              <a:rPr lang="pt-BR" sz="3200" b="1" dirty="0">
                <a:solidFill>
                  <a:srgbClr val="00B050"/>
                </a:solidFill>
                <a:latin typeface="Times New Roman" panose="02020603050405020304" pitchFamily="18" charset="0"/>
                <a:ea typeface="Times New Roman" panose="02020603050405020304" pitchFamily="18" charset="0"/>
              </a:rPr>
              <a:t>04</a:t>
            </a:r>
            <a:endParaRPr lang="en-US" sz="3200" dirty="0">
              <a:solidFill>
                <a:srgbClr val="00B050"/>
              </a:solidFill>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pt-BR" sz="3200" b="1" dirty="0">
                <a:solidFill>
                  <a:srgbClr val="00B050"/>
                </a:solidFill>
                <a:effectLst/>
                <a:latin typeface="Times New Roman" panose="02020603050405020304" pitchFamily="18" charset="0"/>
                <a:ea typeface="Times New Roman" panose="02020603050405020304" pitchFamily="18" charset="0"/>
              </a:rPr>
              <a:t>Tìm hiểu về cái tôi trữ tình của tác giả</a:t>
            </a:r>
            <a:endParaRPr lang="en-US" sz="3200" dirty="0">
              <a:solidFill>
                <a:srgbClr val="00B050"/>
              </a:solidFill>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id="{5363B533-5C9E-3A28-F508-D42F15063165}"/>
              </a:ext>
            </a:extLst>
          </p:cNvPr>
          <p:cNvGraphicFramePr>
            <a:graphicFrameLocks noGrp="1"/>
          </p:cNvGraphicFramePr>
          <p:nvPr/>
        </p:nvGraphicFramePr>
        <p:xfrm>
          <a:off x="896620" y="1526608"/>
          <a:ext cx="10976065" cy="4595283"/>
        </p:xfrm>
        <a:graphic>
          <a:graphicData uri="http://schemas.openxmlformats.org/drawingml/2006/table">
            <a:tbl>
              <a:tblPr firstRow="1" firstCol="1" bandRow="1">
                <a:tableStyleId>{5C22544A-7EE6-4342-B048-85BDC9FD1C3A}</a:tableStyleId>
              </a:tblPr>
              <a:tblGrid>
                <a:gridCol w="1418269">
                  <a:extLst>
                    <a:ext uri="{9D8B030D-6E8A-4147-A177-3AD203B41FA5}">
                      <a16:colId xmlns:a16="http://schemas.microsoft.com/office/drawing/2014/main" val="1263969749"/>
                    </a:ext>
                  </a:extLst>
                </a:gridCol>
                <a:gridCol w="4492201">
                  <a:extLst>
                    <a:ext uri="{9D8B030D-6E8A-4147-A177-3AD203B41FA5}">
                      <a16:colId xmlns:a16="http://schemas.microsoft.com/office/drawing/2014/main" val="2812757276"/>
                    </a:ext>
                  </a:extLst>
                </a:gridCol>
                <a:gridCol w="2410449">
                  <a:extLst>
                    <a:ext uri="{9D8B030D-6E8A-4147-A177-3AD203B41FA5}">
                      <a16:colId xmlns:a16="http://schemas.microsoft.com/office/drawing/2014/main" val="384217119"/>
                    </a:ext>
                  </a:extLst>
                </a:gridCol>
                <a:gridCol w="2655146">
                  <a:extLst>
                    <a:ext uri="{9D8B030D-6E8A-4147-A177-3AD203B41FA5}">
                      <a16:colId xmlns:a16="http://schemas.microsoft.com/office/drawing/2014/main" val="1179036540"/>
                    </a:ext>
                  </a:extLst>
                </a:gridCol>
              </a:tblGrid>
              <a:tr h="1181523">
                <a:tc gridSpan="2">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Chi tiết thể hiện suy nghĩ, cảm xúc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en-US"/>
                    </a:p>
                  </a:txBody>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Yếu tố nghệ thuật đặc sắc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Nhân xét về cái “tôi” của tác giả</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103791159"/>
                  </a:ext>
                </a:extLst>
              </a:tr>
              <a:tr h="1378443">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Trực tiếp (Nhóm chẵn)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62277096"/>
                  </a:ext>
                </a:extLst>
              </a:tr>
              <a:tr h="1181523">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Gián tiếp (Nhóm lẻ)</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pt-BR"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99367541"/>
                  </a:ext>
                </a:extLst>
              </a:tr>
            </a:tbl>
          </a:graphicData>
        </a:graphic>
      </p:graphicFrame>
      <p:pic>
        <p:nvPicPr>
          <p:cNvPr id="3" name="Hình ảnh 2">
            <a:extLst>
              <a:ext uri="{FF2B5EF4-FFF2-40B4-BE49-F238E27FC236}">
                <a16:creationId xmlns:a16="http://schemas.microsoft.com/office/drawing/2014/main" id="{AE679147-EB08-FF66-2443-FFCCC06FB5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315" y="65908"/>
            <a:ext cx="2427755" cy="1460700"/>
          </a:xfrm>
          <a:prstGeom prst="rect">
            <a:avLst/>
          </a:prstGeom>
        </p:spPr>
      </p:pic>
    </p:spTree>
    <p:extLst>
      <p:ext uri="{BB962C8B-B14F-4D97-AF65-F5344CB8AC3E}">
        <p14:creationId xmlns:p14="http://schemas.microsoft.com/office/powerpoint/2010/main" val="13807075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646052"/>
            <a:ext cx="9637486" cy="1532334"/>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Mỗi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lần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thăm, </a:t>
            </a:r>
            <a:r>
              <a:rPr lang="vi-VN" sz="2800" i="1" dirty="0" err="1">
                <a:solidFill>
                  <a:srgbClr val="000000"/>
                </a:solidFill>
                <a:effectLst/>
                <a:latin typeface="Times New Roman" panose="02020603050405020304" pitchFamily="18" charset="0"/>
                <a:ea typeface="Times New Roman" panose="02020603050405020304" pitchFamily="18" charset="0"/>
              </a:rPr>
              <a:t>ngồi</a:t>
            </a:r>
            <a:r>
              <a:rPr lang="vi-VN" sz="2800" i="1" dirty="0">
                <a:solidFill>
                  <a:srgbClr val="000000"/>
                </a:solidFill>
                <a:effectLst/>
                <a:latin typeface="Times New Roman" panose="02020603050405020304" pitchFamily="18" charset="0"/>
                <a:ea typeface="Times New Roman" panose="02020603050405020304" pitchFamily="18" charset="0"/>
              </a:rPr>
              <a:t> bên mâm cơm </a:t>
            </a:r>
            <a:r>
              <a:rPr lang="vi-VN" sz="2800" i="1" dirty="0" err="1">
                <a:solidFill>
                  <a:srgbClr val="000000"/>
                </a:solidFill>
                <a:effectLst/>
                <a:latin typeface="Times New Roman" panose="02020603050405020304" pitchFamily="18" charset="0"/>
                <a:ea typeface="Times New Roman" panose="02020603050405020304" pitchFamily="18" charset="0"/>
              </a:rPr>
              <a:t>đạm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bạc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với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tôi </a:t>
            </a:r>
            <a:r>
              <a:rPr lang="vi-VN" sz="2800" i="1" dirty="0" err="1">
                <a:solidFill>
                  <a:srgbClr val="000000"/>
                </a:solidFill>
                <a:effectLst/>
                <a:latin typeface="Times New Roman" panose="02020603050405020304" pitchFamily="18" charset="0"/>
                <a:ea typeface="Times New Roman" panose="02020603050405020304" pitchFamily="18" charset="0"/>
              </a:rPr>
              <a:t>chợt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nghĩ</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nếu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ngày</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đi </a:t>
            </a:r>
            <a:r>
              <a:rPr lang="vi-VN" sz="2800" i="1" dirty="0" err="1">
                <a:solidFill>
                  <a:srgbClr val="000000"/>
                </a:solidFill>
                <a:effectLst/>
                <a:latin typeface="Times New Roman" panose="02020603050405020304" pitchFamily="18" charset="0"/>
                <a:ea typeface="Times New Roman" panose="02020603050405020304" pitchFamily="18" charset="0"/>
              </a:rPr>
              <a:t>bước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nữa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liệu</a:t>
            </a:r>
            <a:r>
              <a:rPr lang="vi-VN" sz="2800" i="1" dirty="0">
                <a:solidFill>
                  <a:srgbClr val="000000"/>
                </a:solidFill>
                <a:effectLst/>
                <a:latin typeface="Times New Roman" panose="02020603050405020304" pitchFamily="18" charset="0"/>
                <a:ea typeface="Times New Roman" panose="02020603050405020304" pitchFamily="18" charset="0"/>
              </a:rPr>
              <a:t> bây </a:t>
            </a:r>
            <a:r>
              <a:rPr lang="vi-VN" sz="2800" i="1" dirty="0" err="1">
                <a:solidFill>
                  <a:srgbClr val="000000"/>
                </a:solidFill>
                <a:effectLst/>
                <a:latin typeface="Times New Roman" panose="02020603050405020304" pitchFamily="18" charset="0"/>
                <a:ea typeface="Times New Roman" panose="02020603050405020304" pitchFamily="18" charset="0"/>
              </a:rPr>
              <a:t>giờ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được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hạnh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phúc</a:t>
            </a:r>
            <a:r>
              <a:rPr lang="vi-VN" sz="2800" i="1" dirty="0">
                <a:solidFill>
                  <a:srgbClr val="000000"/>
                </a:solidFill>
                <a:effectLst/>
                <a:latin typeface="Times New Roman" panose="02020603050405020304" pitchFamily="18" charset="0"/>
                <a:ea typeface="Times New Roman" panose="02020603050405020304" pitchFamily="18" charset="0"/>
              </a:rPr>
              <a:t> hay không. [...]"</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trực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310254" y="4413462"/>
            <a:ext cx="9637486" cy="1055608"/>
          </a:xfrm>
          <a:prstGeom prst="roundRect">
            <a:avLst/>
          </a:prstGeom>
          <a:noFill/>
          <a:ln w="38100">
            <a:solidFill>
              <a:srgbClr val="00B050"/>
            </a:solidFill>
          </a:ln>
        </p:spPr>
        <p:txBody>
          <a:bodyPr wrap="square">
            <a:spAutoFit/>
          </a:bodyPr>
          <a:lstStyle/>
          <a:p>
            <a:pPr algn="just"/>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Nguyện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cầu</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hồn</a:t>
            </a:r>
            <a:r>
              <a:rPr lang="vi-VN" sz="2800" i="1" dirty="0">
                <a:solidFill>
                  <a:srgbClr val="000000"/>
                </a:solidFill>
                <a:effectLst/>
                <a:latin typeface="Times New Roman" panose="02020603050405020304" pitchFamily="18" charset="0"/>
                <a:ea typeface="Times New Roman" panose="02020603050405020304" pitchFamily="18" charset="0"/>
              </a:rPr>
              <a:t> thiêng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ngã</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độ</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trì</a:t>
            </a:r>
            <a:r>
              <a:rPr lang="vi-VN" sz="2800" i="1" dirty="0">
                <a:solidFill>
                  <a:srgbClr val="000000"/>
                </a:solidFill>
                <a:effectLst/>
                <a:latin typeface="Times New Roman" panose="02020603050405020304" pitchFamily="18" charset="0"/>
                <a:ea typeface="Times New Roman" panose="02020603050405020304" pitchFamily="18" charset="0"/>
              </a:rPr>
              <a:t> cho </a:t>
            </a:r>
            <a:r>
              <a:rPr lang="vi-VN" sz="2800" i="1" dirty="0" err="1">
                <a:solidFill>
                  <a:srgbClr val="000000"/>
                </a:solidFill>
                <a:effectLst/>
                <a:latin typeface="Times New Roman" panose="02020603050405020304" pitchFamily="18" charset="0"/>
                <a:ea typeface="Times New Roman" panose="02020603050405020304" pitchFamily="18" charset="0"/>
              </a:rPr>
              <a:t>dì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bình</a:t>
            </a:r>
            <a:r>
              <a:rPr lang="vi-VN" sz="2800" i="1" dirty="0">
                <a:solidFill>
                  <a:srgbClr val="000000"/>
                </a:solidFill>
                <a:effectLst/>
                <a:latin typeface="Times New Roman" panose="02020603050405020304" pitchFamily="18" charset="0"/>
                <a:ea typeface="Times New Roman" panose="02020603050405020304" pitchFamily="18" charset="0"/>
              </a:rPr>
              <a:t> an, </a:t>
            </a:r>
            <a:r>
              <a:rPr lang="vi-VN" sz="2800" i="1" dirty="0" err="1">
                <a:solidFill>
                  <a:srgbClr val="000000"/>
                </a:solidFill>
                <a:effectLst/>
                <a:latin typeface="Times New Roman" panose="02020603050405020304" pitchFamily="18" charset="0"/>
                <a:ea typeface="Times New Roman" panose="02020603050405020304" pitchFamily="18" charset="0"/>
              </a:rPr>
              <a:t>trường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thọ</a:t>
            </a:r>
            <a:r>
              <a:rPr lang="vi-VN"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237064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418459"/>
            <a:ext cx="10116456"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Không </a:t>
            </a:r>
            <a:r>
              <a:rPr lang="vi-VN" sz="2800" i="1" dirty="0" err="1">
                <a:solidFill>
                  <a:srgbClr val="000000"/>
                </a:solidFill>
                <a:effectLst/>
                <a:latin typeface="Times New Roman" panose="02020603050405020304" pitchFamily="18" charset="0"/>
                <a:ea typeface="Times New Roman" panose="02020603050405020304" pitchFamily="18" charset="0"/>
              </a:rPr>
              <a:t>khí</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làng</a:t>
            </a:r>
            <a:r>
              <a:rPr lang="vi-VN" sz="2800" i="1" dirty="0">
                <a:solidFill>
                  <a:srgbClr val="000000"/>
                </a:solidFill>
                <a:effectLst/>
                <a:latin typeface="Times New Roman" panose="02020603050405020304" pitchFamily="18" charset="0"/>
                <a:ea typeface="Times New Roman" panose="02020603050405020304" pitchFamily="18" charset="0"/>
              </a:rPr>
              <a:t> quê </a:t>
            </a:r>
            <a:r>
              <a:rPr lang="vi-VN" sz="2800" i="1" dirty="0" err="1">
                <a:solidFill>
                  <a:srgbClr val="000000"/>
                </a:solidFill>
                <a:effectLst/>
                <a:latin typeface="Times New Roman" panose="02020603050405020304" pitchFamily="18" charset="0"/>
                <a:ea typeface="Times New Roman" panose="02020603050405020304" pitchFamily="18" charset="0"/>
              </a:rPr>
              <a:t>chùng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xuống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vì</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tình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kẻ</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Bắc</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Nam. </a:t>
            </a:r>
            <a:r>
              <a:rPr lang="vi-VN" sz="2800" i="1" dirty="0" err="1">
                <a:solidFill>
                  <a:srgbClr val="000000"/>
                </a:solidFill>
                <a:effectLst/>
                <a:latin typeface="Times New Roman" panose="02020603050405020304" pitchFamily="18" charset="0"/>
                <a:ea typeface="Times New Roman" panose="02020603050405020304" pitchFamily="18" charset="0"/>
              </a:rPr>
              <a:t>Những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người</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đàn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bà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chồng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tiễn</a:t>
            </a:r>
            <a:r>
              <a:rPr lang="vi-VN" sz="2800" i="1" dirty="0">
                <a:solidFill>
                  <a:srgbClr val="000000"/>
                </a:solidFill>
                <a:effectLst/>
                <a:latin typeface="Times New Roman" panose="02020603050405020304" pitchFamily="18" charset="0"/>
                <a:ea typeface="Times New Roman" panose="02020603050405020304" pitchFamily="18" charset="0"/>
              </a:rPr>
              <a:t> con ra đi, </a:t>
            </a:r>
            <a:r>
              <a:rPr lang="vi-VN" sz="2800" i="1" dirty="0" err="1">
                <a:solidFill>
                  <a:srgbClr val="000000"/>
                </a:solidFill>
                <a:effectLst/>
                <a:latin typeface="Times New Roman" panose="02020603050405020304" pitchFamily="18" charset="0"/>
                <a:ea typeface="Times New Roman" panose="02020603050405020304" pitchFamily="18" charset="0"/>
              </a:rPr>
              <a:t>mắt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đẫm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lệ</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hẹn</a:t>
            </a:r>
            <a:r>
              <a:rPr lang="vi-VN" sz="2800" i="1" dirty="0">
                <a:solidFill>
                  <a:srgbClr val="000000"/>
                </a:solidFill>
                <a:effectLst/>
                <a:latin typeface="Times New Roman" panose="02020603050405020304" pitchFamily="18" charset="0"/>
                <a:ea typeface="Times New Roman" panose="02020603050405020304" pitchFamily="18" charset="0"/>
              </a:rPr>
              <a:t> hai năm </a:t>
            </a:r>
            <a:r>
              <a:rPr lang="vi-VN" sz="2800" i="1" dirty="0" err="1">
                <a:solidFill>
                  <a:srgbClr val="000000"/>
                </a:solidFill>
                <a:effectLst/>
                <a:latin typeface="Times New Roman" panose="02020603050405020304" pitchFamily="18" charset="0"/>
                <a:ea typeface="Times New Roman" panose="02020603050405020304" pitchFamily="18" charset="0"/>
              </a:rPr>
              <a:t>trở</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về</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mà</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còn</a:t>
            </a:r>
            <a:r>
              <a:rPr lang="vi-VN" sz="2800" i="1" dirty="0">
                <a:solidFill>
                  <a:srgbClr val="000000"/>
                </a:solidFill>
                <a:effectLst/>
                <a:latin typeface="Times New Roman" panose="02020603050405020304" pitchFamily="18" charset="0"/>
                <a:ea typeface="Times New Roman" panose="02020603050405020304" pitchFamily="18" charset="0"/>
              </a:rPr>
              <a:t> nghi </a:t>
            </a:r>
            <a:r>
              <a:rPr lang="vi-VN" sz="2800" i="1" dirty="0" err="1">
                <a:solidFill>
                  <a:srgbClr val="000000"/>
                </a:solidFill>
                <a:effectLst/>
                <a:latin typeface="Times New Roman" panose="02020603050405020304" pitchFamily="18" charset="0"/>
                <a:ea typeface="Times New Roman" panose="02020603050405020304" pitchFamily="18" charset="0"/>
              </a:rPr>
              <a:t>ngại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8875490"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 </a:t>
            </a:r>
            <a:r>
              <a:rPr lang="vi-VN" sz="2800" b="1" dirty="0">
                <a:solidFill>
                  <a:schemeClr val="bg1"/>
                </a:solidFill>
                <a:effectLst/>
                <a:latin typeface="Times New Roman" panose="02020603050405020304" pitchFamily="18" charset="0"/>
                <a:ea typeface="Times New Roman" panose="02020603050405020304" pitchFamily="18" charset="0"/>
              </a:rPr>
              <a:t>Chi </a:t>
            </a:r>
            <a:r>
              <a:rPr lang="vi-VN" sz="2800" b="1" dirty="0" err="1">
                <a:solidFill>
                  <a:schemeClr val="bg1"/>
                </a:solidFill>
                <a:effectLst/>
                <a:latin typeface="Times New Roman" panose="02020603050405020304" pitchFamily="18" charset="0"/>
                <a:ea typeface="Times New Roman" panose="02020603050405020304" pitchFamily="18" charset="0"/>
              </a:rPr>
              <a:t>tiết</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gián</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tiếp</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bộc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lộ</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rPr>
              <a:t>, suy </a:t>
            </a:r>
            <a:r>
              <a:rPr lang="vi-VN" sz="2800" b="1" dirty="0" err="1">
                <a:solidFill>
                  <a:schemeClr val="bg1"/>
                </a:solidFill>
                <a:effectLst/>
                <a:latin typeface="Times New Roman" panose="02020603050405020304" pitchFamily="18" charset="0"/>
                <a:ea typeface="Times New Roman" panose="02020603050405020304" pitchFamily="18" charset="0"/>
              </a:rPr>
              <a:t>nghĩ</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giả</a:t>
            </a:r>
            <a:r>
              <a:rPr lang="vi-VN" sz="2800" b="1" dirty="0">
                <a:solidFill>
                  <a:schemeClr val="bg1"/>
                </a:solidFill>
                <a:effectLst/>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299024" y="4121751"/>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i="1" dirty="0">
                <a:solidFill>
                  <a:srgbClr val="000000"/>
                </a:solidFill>
                <a:effectLst/>
                <a:latin typeface="Times New Roman" panose="02020603050405020304" pitchFamily="18" charset="0"/>
                <a:ea typeface="Times New Roman" panose="02020603050405020304" pitchFamily="18" charset="0"/>
              </a:rPr>
              <a:t>Đêm </a:t>
            </a:r>
            <a:r>
              <a:rPr lang="vi-VN" sz="2800" i="1" dirty="0" err="1">
                <a:solidFill>
                  <a:srgbClr val="000000"/>
                </a:solidFill>
                <a:effectLst/>
                <a:latin typeface="Times New Roman" panose="02020603050405020304" pitchFamily="18" charset="0"/>
                <a:ea typeface="Times New Roman" panose="02020603050405020304" pitchFamily="18" charset="0"/>
              </a:rPr>
              <a:t>đêm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ngọn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đèn</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dầu</a:t>
            </a:r>
            <a:r>
              <a:rPr lang="vi-VN" sz="2800" i="1" dirty="0">
                <a:solidFill>
                  <a:srgbClr val="000000"/>
                </a:solidFill>
                <a:effectLst/>
                <a:latin typeface="Times New Roman" panose="02020603050405020304" pitchFamily="18" charset="0"/>
                <a:ea typeface="Times New Roman" panose="02020603050405020304" pitchFamily="18" charset="0"/>
              </a:rPr>
              <a:t> trên gian </a:t>
            </a:r>
            <a:r>
              <a:rPr lang="vi-VN" sz="2800" i="1" dirty="0" err="1">
                <a:solidFill>
                  <a:srgbClr val="000000"/>
                </a:solidFill>
                <a:effectLst/>
                <a:latin typeface="Times New Roman" panose="02020603050405020304" pitchFamily="18" charset="0"/>
                <a:ea typeface="Times New Roman" panose="02020603050405020304" pitchFamily="18" charset="0"/>
              </a:rPr>
              <a:t>thờ</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lập</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lòe</a:t>
            </a:r>
            <a:r>
              <a:rPr lang="vi-VN" sz="2800" i="1" dirty="0">
                <a:solidFill>
                  <a:srgbClr val="000000"/>
                </a:solidFill>
                <a:effectLst/>
                <a:latin typeface="Times New Roman" panose="02020603050405020304" pitchFamily="18" charset="0"/>
                <a:ea typeface="Times New Roman" panose="02020603050405020304" pitchFamily="18" charset="0"/>
              </a:rPr>
              <a:t> theo </a:t>
            </a:r>
            <a:r>
              <a:rPr lang="vi-VN" sz="2800" i="1" dirty="0" err="1">
                <a:solidFill>
                  <a:srgbClr val="000000"/>
                </a:solidFill>
                <a:effectLst/>
                <a:latin typeface="Times New Roman" panose="02020603050405020304" pitchFamily="18" charset="0"/>
                <a:ea typeface="Times New Roman" panose="02020603050405020304" pitchFamily="18" charset="0"/>
              </a:rPr>
              <a:t>tiếng</a:t>
            </a:r>
            <a:r>
              <a:rPr lang="vi-VN" sz="2800" i="1" dirty="0">
                <a:solidFill>
                  <a:srgbClr val="000000"/>
                </a:solidFill>
                <a:effectLst/>
                <a:latin typeface="Times New Roman" panose="02020603050405020304" pitchFamily="18" charset="0"/>
                <a:ea typeface="Times New Roman" panose="02020603050405020304" pitchFamily="18" charset="0"/>
              </a:rPr>
              <a:t> kêu </a:t>
            </a:r>
            <a:r>
              <a:rPr lang="vi-VN" sz="2800" i="1" dirty="0" err="1">
                <a:solidFill>
                  <a:srgbClr val="000000"/>
                </a:solidFill>
                <a:effectLst/>
                <a:latin typeface="Times New Roman" panose="02020603050405020304" pitchFamily="18" charset="0"/>
                <a:ea typeface="Times New Roman" panose="02020603050405020304" pitchFamily="18" charset="0"/>
              </a:rPr>
              <a:t>của</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thạch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sùng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cảm</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giác</a:t>
            </a:r>
            <a:r>
              <a:rPr lang="vi-VN" sz="2800" i="1" dirty="0">
                <a:solidFill>
                  <a:srgbClr val="000000"/>
                </a:solidFill>
                <a:effectLst/>
                <a:latin typeface="Times New Roman" panose="02020603050405020304" pitchFamily="18" charset="0"/>
                <a:ea typeface="Times New Roman" panose="02020603050405020304" pitchFamily="18" charset="0"/>
              </a:rPr>
              <a:t> như </a:t>
            </a:r>
            <a:r>
              <a:rPr lang="vi-VN" sz="2800" i="1" dirty="0" err="1">
                <a:solidFill>
                  <a:srgbClr val="000000"/>
                </a:solidFill>
                <a:effectLst/>
                <a:latin typeface="Times New Roman" panose="02020603050405020304" pitchFamily="18" charset="0"/>
                <a:ea typeface="Times New Roman" panose="02020603050405020304" pitchFamily="18" charset="0"/>
              </a:rPr>
              <a:t>thời</a:t>
            </a:r>
            <a:r>
              <a:rPr lang="vi-VN" sz="2800" i="1" dirty="0">
                <a:solidFill>
                  <a:srgbClr val="000000"/>
                </a:solidFill>
                <a:effectLst/>
                <a:latin typeface="Times New Roman" panose="02020603050405020304" pitchFamily="18" charset="0"/>
                <a:ea typeface="Times New Roman" panose="02020603050405020304" pitchFamily="18" charset="0"/>
              </a:rPr>
              <a:t> gian </a:t>
            </a:r>
            <a:r>
              <a:rPr lang="vi-VN" sz="2800" i="1" dirty="0" err="1">
                <a:solidFill>
                  <a:srgbClr val="000000"/>
                </a:solidFill>
                <a:effectLst/>
                <a:latin typeface="Times New Roman" panose="02020603050405020304" pitchFamily="18" charset="0"/>
                <a:ea typeface="Times New Roman" panose="02020603050405020304" pitchFamily="18" charset="0"/>
              </a:rPr>
              <a:t>đã</a:t>
            </a:r>
            <a:r>
              <a:rPr lang="vi-VN" sz="2800" i="1" dirty="0">
                <a:solidFill>
                  <a:srgbClr val="000000"/>
                </a:solidFill>
                <a:effectLst/>
                <a:latin typeface="Times New Roman" panose="02020603050405020304" pitchFamily="18" charset="0"/>
                <a:ea typeface="Times New Roman" panose="02020603050405020304" pitchFamily="18" charset="0"/>
              </a:rPr>
              <a:t> ngưng </a:t>
            </a:r>
            <a:r>
              <a:rPr lang="vi-VN" sz="2800" i="1" dirty="0" err="1">
                <a:solidFill>
                  <a:srgbClr val="000000"/>
                </a:solidFill>
                <a:effectLst/>
                <a:latin typeface="Times New Roman" panose="02020603050405020304" pitchFamily="18" charset="0"/>
                <a:ea typeface="Times New Roman" panose="02020603050405020304" pitchFamily="18" charset="0"/>
              </a:rPr>
              <a:t>đọng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từ</a:t>
            </a:r>
            <a:r>
              <a:rPr lang="vi-VN" sz="2800" i="1" dirty="0">
                <a:solidFill>
                  <a:srgbClr val="000000"/>
                </a:solidFill>
                <a:effectLst/>
                <a:latin typeface="Times New Roman" panose="02020603050405020304" pitchFamily="18" charset="0"/>
                <a:ea typeface="Times New Roman" panose="02020603050405020304" pitchFamily="18" charset="0"/>
              </a:rPr>
              <a:t> lâu </a:t>
            </a:r>
            <a:r>
              <a:rPr lang="vi-VN" sz="2800" i="1" dirty="0" err="1">
                <a:solidFill>
                  <a:srgbClr val="000000"/>
                </a:solidFill>
                <a:effectLst/>
                <a:latin typeface="Times New Roman" panose="02020603050405020304" pitchFamily="18" charset="0"/>
                <a:ea typeface="Times New Roman" panose="02020603050405020304" pitchFamily="18" charset="0"/>
              </a:rPr>
              <a:t>lắm</a:t>
            </a:r>
            <a:r>
              <a:rPr lang="en-US" sz="2800" i="1"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422396" y="5489875"/>
            <a:ext cx="10094689" cy="1055608"/>
          </a:xfrm>
          <a:prstGeom prst="roundRect">
            <a:avLst/>
          </a:prstGeom>
          <a:noFill/>
          <a:ln w="38100">
            <a:solidFill>
              <a:srgbClr val="00B050"/>
            </a:solidFill>
          </a:ln>
        </p:spPr>
        <p:txBody>
          <a:bodyPr wrap="square">
            <a:spAutoFit/>
          </a:bodyPr>
          <a:lstStyle/>
          <a:p>
            <a:pPr marR="88900" algn="just"/>
            <a:r>
              <a:rPr lang="vi-VN"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Mùa</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lũ</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dữ</a:t>
            </a:r>
            <a:r>
              <a:rPr lang="en-US" sz="2800" i="1" dirty="0">
                <a:effectLst/>
                <a:latin typeface="Times New Roman" panose="02020603050405020304" pitchFamily="18" charset="0"/>
                <a:ea typeface="Times New Roman" panose="02020603050405020304" pitchFamily="18" charset="0"/>
              </a:rPr>
              <a:t> qua, </a:t>
            </a:r>
            <a:r>
              <a:rPr lang="en-US" sz="2800" i="1" dirty="0" err="1">
                <a:effectLst/>
                <a:latin typeface="Times New Roman" panose="02020603050405020304" pitchFamily="18" charset="0"/>
                <a:ea typeface="Times New Roman" panose="02020603050405020304" pitchFamily="18" charset="0"/>
              </a:rPr>
              <a:t>vườn</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rau</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xanh</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trở</a:t>
            </a:r>
            <a:r>
              <a:rPr lang="en-US" sz="2800" i="1" dirty="0">
                <a:effectLst/>
                <a:latin typeface="Times New Roman" panose="02020603050405020304" pitchFamily="18" charset="0"/>
                <a:ea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rPr>
              <a:t>lại</a:t>
            </a:r>
            <a:endParaRPr lang="en-US" sz="2400" dirty="0">
              <a:effectLst/>
              <a:latin typeface="Times New Roman" panose="02020603050405020304" pitchFamily="18" charset="0"/>
              <a:ea typeface="Times New Roman" panose="02020603050405020304" pitchFamily="18" charset="0"/>
            </a:endParaRPr>
          </a:p>
          <a:p>
            <a:pPr marR="88900" algn="ctr"/>
            <a:r>
              <a:rPr lang="en-US" sz="2800" i="1" dirty="0">
                <a:solidFill>
                  <a:srgbClr val="0000FF"/>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47830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A8F06EEA-9A55-2653-D8E7-024C2F43CAB0}"/>
              </a:ext>
            </a:extLst>
          </p:cNvPr>
          <p:cNvSpPr txBox="1"/>
          <p:nvPr/>
        </p:nvSpPr>
        <p:spPr>
          <a:xfrm>
            <a:off x="1277257" y="2418459"/>
            <a:ext cx="6908800"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hợp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miêu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nghị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endParaRPr lang="en-US" sz="24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4" y="1687276"/>
            <a:ext cx="2256976"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algn="just"/>
            <a:r>
              <a:rPr lang="en-US" sz="2800" b="1" dirty="0">
                <a:solidFill>
                  <a:schemeClr val="bg1"/>
                </a:solidFill>
                <a:effectLst/>
                <a:latin typeface="Times New Roman" panose="02020603050405020304" pitchFamily="18" charset="0"/>
                <a:ea typeface="Times New Roman" panose="02020603050405020304" pitchFamily="18" charset="0"/>
              </a:rPr>
              <a:t>*</a:t>
            </a:r>
            <a:r>
              <a:rPr lang="vi-VN" sz="2800" b="1" dirty="0" err="1">
                <a:solidFill>
                  <a:schemeClr val="bg1"/>
                </a:solidFill>
                <a:effectLst/>
                <a:latin typeface="Times New Roman" panose="02020603050405020304" pitchFamily="18" charset="0"/>
                <a:ea typeface="Times New Roman" panose="02020603050405020304" pitchFamily="18" charset="0"/>
              </a:rPr>
              <a:t>Nghệ</a:t>
            </a:r>
            <a:r>
              <a:rPr lang="vi-VN" sz="2800" b="1" dirty="0">
                <a:solidFill>
                  <a:schemeClr val="bg1"/>
                </a:solidFill>
                <a:effectLst/>
                <a:latin typeface="Times New Roman" panose="02020603050405020304" pitchFamily="18" charset="0"/>
                <a:ea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rPr>
              <a:t>thuật</a:t>
            </a:r>
            <a:r>
              <a:rPr lang="vi-VN" sz="2800" b="1" dirty="0">
                <a:solidFill>
                  <a:schemeClr val="bg1"/>
                </a:solidFill>
                <a:effectLst/>
                <a:latin typeface="Times New Roman" panose="02020603050405020304" pitchFamily="18" charset="0"/>
                <a:ea typeface="Times New Roman" panose="02020603050405020304" pitchFamily="18" charset="0"/>
              </a:rPr>
              <a:t>: </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3184FD32-EB34-0E94-4CEC-A51B02C5A659}"/>
              </a:ext>
            </a:extLst>
          </p:cNvPr>
          <p:cNvSpPr txBox="1"/>
          <p:nvPr/>
        </p:nvSpPr>
        <p:spPr>
          <a:xfrm>
            <a:off x="1299024" y="3220173"/>
            <a:ext cx="10094689" cy="1055608"/>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Giọng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nhỏ</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nhẹ</a:t>
            </a:r>
            <a:r>
              <a:rPr lang="vi-VN" sz="2800" dirty="0">
                <a:solidFill>
                  <a:srgbClr val="000000"/>
                </a:solidFill>
                <a:effectLst/>
                <a:latin typeface="Times New Roman" panose="02020603050405020304" pitchFamily="18" charset="0"/>
                <a:ea typeface="Times New Roman" panose="02020603050405020304" pitchFamily="18" charset="0"/>
              </a:rPr>
              <a:t>, sâu </a:t>
            </a:r>
            <a:r>
              <a:rPr lang="vi-VN" sz="2800" dirty="0" err="1">
                <a:solidFill>
                  <a:srgbClr val="000000"/>
                </a:solidFill>
                <a:effectLst/>
                <a:latin typeface="Times New Roman" panose="02020603050405020304" pitchFamily="18" charset="0"/>
                <a:ea typeface="Times New Roman" panose="02020603050405020304" pitchFamily="18" charset="0"/>
              </a:rPr>
              <a:t>lắng</a:t>
            </a:r>
            <a:r>
              <a:rPr lang="vi-VN" sz="2800" dirty="0">
                <a:solidFill>
                  <a:srgbClr val="000000"/>
                </a:solidFill>
                <a:effectLst/>
                <a:latin typeface="Times New Roman" panose="02020603050405020304" pitchFamily="18" charset="0"/>
                <a:ea typeface="Times New Roman" panose="02020603050405020304" pitchFamily="18" charset="0"/>
              </a:rPr>
              <a:t>, câu văn </a:t>
            </a:r>
            <a:r>
              <a:rPr lang="vi-VN" sz="2800" dirty="0" err="1">
                <a:solidFill>
                  <a:srgbClr val="000000"/>
                </a:solidFill>
                <a:effectLst/>
                <a:latin typeface="Times New Roman" panose="02020603050405020304" pitchFamily="18" charset="0"/>
                <a:ea typeface="Times New Roman" panose="02020603050405020304" pitchFamily="18" charset="0"/>
              </a:rPr>
              <a:t>dài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diễn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xúc</a:t>
            </a:r>
            <a:r>
              <a:rPr lang="vi-VN" sz="2800" dirty="0">
                <a:solidFill>
                  <a:srgbClr val="000000"/>
                </a:solidFill>
                <a:effectLst/>
                <a:latin typeface="Times New Roman" panose="02020603050405020304" pitchFamily="18" charset="0"/>
                <a:ea typeface="Times New Roman" panose="02020603050405020304" pitchFamily="18" charset="0"/>
              </a:rPr>
              <a:t> miên man, suy tư, trăn </a:t>
            </a:r>
            <a:r>
              <a:rPr lang="vi-VN" sz="2800" dirty="0" err="1">
                <a:solidFill>
                  <a:srgbClr val="000000"/>
                </a:solidFill>
                <a:effectLst/>
                <a:latin typeface="Times New Roman" panose="02020603050405020304" pitchFamily="18" charset="0"/>
                <a:ea typeface="Times New Roman" panose="02020603050405020304" pitchFamily="18" charset="0"/>
              </a:rPr>
              <a:t>trở</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cháu</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299024" y="4449771"/>
            <a:ext cx="4463147" cy="578882"/>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Phép</a:t>
            </a:r>
            <a:r>
              <a:rPr lang="vi-VN" sz="2800" dirty="0">
                <a:solidFill>
                  <a:srgbClr val="000000"/>
                </a:solidFill>
                <a:effectLst/>
                <a:latin typeface="Times New Roman" panose="02020603050405020304" pitchFamily="18" charset="0"/>
                <a:ea typeface="Times New Roman" panose="02020603050405020304" pitchFamily="18" charset="0"/>
              </a:rPr>
              <a:t> tu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so </a:t>
            </a:r>
            <a:r>
              <a:rPr lang="vi-VN" sz="2800" dirty="0" err="1">
                <a:solidFill>
                  <a:srgbClr val="000000"/>
                </a:solidFill>
                <a:effectLst/>
                <a:latin typeface="Times New Roman" panose="02020603050405020304" pitchFamily="18" charset="0"/>
                <a:ea typeface="Times New Roman" panose="02020603050405020304" pitchFamily="18" charset="0"/>
              </a:rPr>
              <a:t>sánh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ẩn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dụ</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3A1C340-4DBC-2701-34B2-E92B02FDD070}"/>
              </a:ext>
            </a:extLst>
          </p:cNvPr>
          <p:cNvSpPr txBox="1"/>
          <p:nvPr/>
        </p:nvSpPr>
        <p:spPr>
          <a:xfrm>
            <a:off x="1324426" y="5195603"/>
            <a:ext cx="9953174" cy="1532334"/>
          </a:xfrm>
          <a:prstGeom prst="roundRect">
            <a:avLst/>
          </a:prstGeom>
          <a:noFill/>
          <a:ln w="38100">
            <a:solidFill>
              <a:srgbClr val="00B05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Câu văn giàu hình ảnh (âm thanh tiếng thạch sùng gợi cái yên tĩnh, sâu lắng trong tâm hồn, vườn rau xanh trở lại diễn tả nỗi đau ch</a:t>
            </a:r>
            <a:r>
              <a:rPr lang="en-US" sz="2800" dirty="0" err="1">
                <a:solidFill>
                  <a:srgbClr val="000000"/>
                </a:solidFill>
                <a:effectLst/>
                <a:latin typeface="Times New Roman" panose="02020603050405020304" pitchFamily="18" charset="0"/>
                <a:ea typeface="Times New Roman" panose="02020603050405020304" pitchFamily="18" charset="0"/>
              </a:rPr>
              <a:t>iến</a:t>
            </a:r>
            <a:r>
              <a:rPr lang="vi-VN" sz="2800" dirty="0">
                <a:solidFill>
                  <a:srgbClr val="000000"/>
                </a:solidFill>
                <a:effectLst/>
                <a:latin typeface="Times New Roman" panose="02020603050405020304" pitchFamily="18" charset="0"/>
                <a:ea typeface="Times New Roman" panose="02020603050405020304" pitchFamily="18" charset="0"/>
              </a:rPr>
              <a:t> tranh dịu dần theo tháng năm, cuộc sống mới tiếp tục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3856605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ircle(in)">
                                      <p:cBhvr>
                                        <p:cTn id="17" dur="20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4" grpId="0" animBg="1"/>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id="{C83EF85C-5882-57E0-812F-7262B9DBEC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8D5260D4-5975-608E-84F8-CAACBC7640DF}"/>
              </a:ext>
            </a:extLst>
          </p:cNvPr>
          <p:cNvSpPr txBox="1"/>
          <p:nvPr/>
        </p:nvSpPr>
        <p:spPr>
          <a:xfrm>
            <a:off x="910771" y="493688"/>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II. Đọc – hiểu văn bản</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3" name="Hộp Văn bản 2">
            <a:extLst>
              <a:ext uri="{FF2B5EF4-FFF2-40B4-BE49-F238E27FC236}">
                <a16:creationId xmlns:a16="http://schemas.microsoft.com/office/drawing/2014/main" id="{DAAEACA9-5591-9277-BAF6-E64732308C87}"/>
              </a:ext>
            </a:extLst>
          </p:cNvPr>
          <p:cNvSpPr txBox="1"/>
          <p:nvPr/>
        </p:nvSpPr>
        <p:spPr>
          <a:xfrm>
            <a:off x="1037767" y="1033796"/>
            <a:ext cx="6524176" cy="584775"/>
          </a:xfrm>
          <a:prstGeom prst="rect">
            <a:avLst/>
          </a:prstGeom>
          <a:noFill/>
        </p:spPr>
        <p:txBody>
          <a:bodyPr wrap="square">
            <a:spAutoFit/>
          </a:bodyPr>
          <a:lstStyle/>
          <a:p>
            <a:pPr marL="0" marR="0" algn="just">
              <a:spcBef>
                <a:spcPts val="0"/>
              </a:spcBef>
              <a:spcAft>
                <a:spcPts val="0"/>
              </a:spcAft>
            </a:pP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en-US"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giả</a:t>
            </a:r>
            <a:endParaRPr lang="en-US" sz="2800" dirty="0">
              <a:effectLst/>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601CBA51-F13B-BE81-5A42-DFC9D2FA23D4}"/>
              </a:ext>
            </a:extLst>
          </p:cNvPr>
          <p:cNvSpPr txBox="1"/>
          <p:nvPr/>
        </p:nvSpPr>
        <p:spPr>
          <a:xfrm>
            <a:off x="1299023" y="1687276"/>
            <a:ext cx="3984177" cy="578882"/>
          </a:xfrm>
          <a:prstGeom prst="roundRect">
            <a:avLst/>
          </a:prstGeom>
          <a:gradFill flip="none" rotWithShape="1">
            <a:gsLst>
              <a:gs pos="36000">
                <a:srgbClr val="00CC00"/>
              </a:gs>
              <a:gs pos="79000">
                <a:srgbClr val="009900"/>
              </a:gs>
            </a:gsLst>
            <a:path path="circle">
              <a:fillToRect l="100000" t="100000"/>
            </a:path>
            <a:tileRect r="-100000" b="-100000"/>
          </a:gradFill>
          <a:ln w="38100">
            <a:solidFill>
              <a:srgbClr val="00B050"/>
            </a:solidFill>
          </a:ln>
        </p:spPr>
        <p:txBody>
          <a:bodyPr wrap="square">
            <a:spAutoFit/>
          </a:bodyPr>
          <a:lstStyle/>
          <a:p>
            <a:pPr marL="342900" marR="0" lvl="0" indent="-342900" algn="just">
              <a:spcBef>
                <a:spcPts val="0"/>
              </a:spcBef>
              <a:spcAft>
                <a:spcPts val="0"/>
              </a:spcAft>
              <a:buFont typeface="Wingdings" panose="05000000000000000000" pitchFamily="2" charset="2"/>
              <a:buChar char=""/>
            </a:pP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cảm</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tác</a:t>
            </a:r>
            <a:r>
              <a:rPr lang="vi-VN"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giả</a:t>
            </a:r>
            <a:r>
              <a:rPr lang="en-US" sz="2800" b="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id="{BBAE4B45-F3E0-C9E0-8728-C6527F86BB95}"/>
              </a:ext>
            </a:extLst>
          </p:cNvPr>
          <p:cNvSpPr txBox="1"/>
          <p:nvPr/>
        </p:nvSpPr>
        <p:spPr>
          <a:xfrm>
            <a:off x="1139708" y="2501824"/>
            <a:ext cx="10257974" cy="1532334"/>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son </a:t>
            </a:r>
            <a:r>
              <a:rPr lang="en-US" sz="2800" dirty="0" err="1">
                <a:solidFill>
                  <a:srgbClr val="000000"/>
                </a:solidFill>
                <a:effectLst/>
                <a:latin typeface="Times New Roman" panose="02020603050405020304" pitchFamily="18" charset="0"/>
                <a:ea typeface="Times New Roman" panose="02020603050405020304" pitchFamily="18" charset="0"/>
              </a:rPr>
              <a:t>sắt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riêng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03A1C340-4DBC-2701-34B2-E92B02FDD070}"/>
              </a:ext>
            </a:extLst>
          </p:cNvPr>
          <p:cNvSpPr txBox="1"/>
          <p:nvPr/>
        </p:nvSpPr>
        <p:spPr>
          <a:xfrm>
            <a:off x="1159324" y="4356176"/>
            <a:ext cx="10257974" cy="1055608"/>
          </a:xfrm>
          <a:prstGeom prst="roundRect">
            <a:avLst/>
          </a:prstGeom>
          <a:noFill/>
          <a:ln w="38100">
            <a:solidFill>
              <a:srgbClr val="00B050"/>
            </a:solidFill>
          </a:ln>
        </p:spPr>
        <p:txBody>
          <a:bodyPr wrap="square">
            <a:spAutoFit/>
          </a:bodyPr>
          <a:lstStyle/>
          <a:p>
            <a:pPr marL="69850" marR="0" algn="just">
              <a:spcBef>
                <a:spcPts val="0"/>
              </a:spcBef>
              <a:spcAft>
                <a:spcPts val="0"/>
              </a:spcAf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xót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746919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4" grpId="0" animBg="1"/>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192000"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id="{4AEA33F0-BB96-5982-93D1-D71255EB7353}"/>
              </a:ext>
            </a:extLst>
          </p:cNvPr>
          <p:cNvSpPr txBox="1"/>
          <p:nvPr/>
        </p:nvSpPr>
        <p:spPr>
          <a:xfrm>
            <a:off x="1816100" y="1364913"/>
            <a:ext cx="8911771" cy="2485787"/>
          </a:xfrm>
          <a:prstGeom prst="wedgeRoundRectCallout">
            <a:avLst/>
          </a:prstGeom>
          <a:noFill/>
          <a:ln w="38100">
            <a:solidFill>
              <a:srgbClr val="00CC00"/>
            </a:solidFill>
          </a:ln>
        </p:spPr>
        <p:txBody>
          <a:bodyPr wrap="square">
            <a:spAutoFit/>
          </a:bodyPr>
          <a:lstStyle/>
          <a:p>
            <a:r>
              <a:rPr lang="en-US" sz="2800" i="1" dirty="0">
                <a:latin typeface="Times New Roman" panose="02020603050405020304" pitchFamily="18" charset="0"/>
                <a:cs typeface="Times New Roman" panose="02020603050405020304" pitchFamily="18" charset="0"/>
              </a:rPr>
              <a:t>1) </a:t>
            </a:r>
            <a:r>
              <a:rPr lang="en-US" sz="2800" i="1" dirty="0" err="1">
                <a:latin typeface="Times New Roman" panose="02020603050405020304" pitchFamily="18" charset="0"/>
                <a:cs typeface="Times New Roman" panose="02020603050405020304" pitchFamily="18" charset="0"/>
              </a:rPr>
              <a:t>Khái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quát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sắc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nghệ</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nội</a:t>
            </a:r>
            <a:r>
              <a:rPr lang="en-US" sz="2800" i="1" dirty="0">
                <a:latin typeface="Times New Roman" panose="02020603050405020304" pitchFamily="18" charset="0"/>
                <a:cs typeface="Times New Roman" panose="02020603050405020304" pitchFamily="18" charset="0"/>
              </a:rPr>
              <a:t> dung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2) </a:t>
            </a:r>
            <a:r>
              <a:rPr lang="en-US" sz="2800" i="1" dirty="0" err="1">
                <a:latin typeface="Times New Roman" panose="02020603050405020304" pitchFamily="18" charset="0"/>
                <a:cs typeface="Times New Roman" panose="02020603050405020304" pitchFamily="18" charset="0"/>
              </a:rPr>
              <a:t>Nêu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điệp</a:t>
            </a:r>
            <a:r>
              <a:rPr lang="en-US" sz="2800" i="1" dirty="0">
                <a:latin typeface="Times New Roman" panose="02020603050405020304" pitchFamily="18" charset="0"/>
                <a:cs typeface="Times New Roman" panose="02020603050405020304" pitchFamily="18" charset="0"/>
              </a:rPr>
              <a:t> ý </a:t>
            </a:r>
            <a:r>
              <a:rPr lang="en-US" sz="2800" i="1" dirty="0" err="1">
                <a:latin typeface="Times New Roman" panose="02020603050405020304" pitchFamily="18" charset="0"/>
                <a:cs typeface="Times New Roman" panose="02020603050405020304" pitchFamily="18" charset="0"/>
              </a:rPr>
              <a:t>nghĩa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a:p>
            <a:r>
              <a:rPr lang="en-US" sz="2800" i="1" dirty="0">
                <a:latin typeface="Times New Roman" panose="02020603050405020304" pitchFamily="18" charset="0"/>
                <a:cs typeface="Times New Roman" panose="02020603050405020304" pitchFamily="18" charset="0"/>
              </a:rPr>
              <a:t>3)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đợi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bài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đọc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theo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loại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văn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p:txBody>
      </p:sp>
      <p:pic>
        <p:nvPicPr>
          <p:cNvPr id="11" name="Hình ảnh 10">
            <a:extLst>
              <a:ext uri="{FF2B5EF4-FFF2-40B4-BE49-F238E27FC236}">
                <a16:creationId xmlns:a16="http://schemas.microsoft.com/office/drawing/2014/main" id="{DF4A461F-A527-5915-EB61-A50CAC85E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41300" y="3850700"/>
            <a:ext cx="3149600" cy="3149600"/>
          </a:xfrm>
          <a:prstGeom prst="rect">
            <a:avLst/>
          </a:prstGeom>
        </p:spPr>
      </p:pic>
      <p:pic>
        <p:nvPicPr>
          <p:cNvPr id="4" name="Hình ảnh 3">
            <a:extLst>
              <a:ext uri="{FF2B5EF4-FFF2-40B4-BE49-F238E27FC236}">
                <a16:creationId xmlns:a16="http://schemas.microsoft.com/office/drawing/2014/main" id="{790D0BDB-AEDF-56FE-1062-FA73FED6AC1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7200" y="4112680"/>
            <a:ext cx="2471525" cy="2760813"/>
          </a:xfrm>
          <a:prstGeom prst="rect">
            <a:avLst/>
          </a:prstGeom>
        </p:spPr>
      </p:pic>
    </p:spTree>
    <p:extLst>
      <p:ext uri="{BB962C8B-B14F-4D97-AF65-F5344CB8AC3E}">
        <p14:creationId xmlns:p14="http://schemas.microsoft.com/office/powerpoint/2010/main" val="3816245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0"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93274"/>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Nghệ</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thuật</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316382" y="1422171"/>
            <a:ext cx="9507488" cy="1055608"/>
          </a:xfrm>
          <a:prstGeom prst="roundRect">
            <a:avLst/>
          </a:prstGeom>
          <a:noFill/>
          <a:ln w="38100">
            <a:solidFill>
              <a:srgbClr val="00CC00"/>
            </a:solidFill>
          </a:ln>
        </p:spPr>
        <p:txBody>
          <a:bodyPr wrap="square">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đậm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khẩu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84646638-AC51-026D-4F72-CA42B7D2C12E}"/>
              </a:ext>
            </a:extLst>
          </p:cNvPr>
          <p:cNvSpPr txBox="1"/>
          <p:nvPr/>
        </p:nvSpPr>
        <p:spPr>
          <a:xfrm>
            <a:off x="1276626" y="2634294"/>
            <a:ext cx="6256288"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63375" y="3505772"/>
            <a:ext cx="8374112"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76626" y="4295590"/>
            <a:ext cx="6581913"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phép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so </a:t>
            </a:r>
            <a:r>
              <a:rPr lang="en-US" sz="2800" dirty="0" err="1">
                <a:solidFill>
                  <a:srgbClr val="000000"/>
                </a:solidFill>
                <a:effectLst/>
                <a:latin typeface="Times New Roman" panose="02020603050405020304" pitchFamily="18" charset="0"/>
                <a:ea typeface="Times New Roman" panose="02020603050405020304" pitchFamily="18" charset="0"/>
              </a:rPr>
              <a:t>sánh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ẩn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316382" y="5052707"/>
            <a:ext cx="5664989" cy="578882"/>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085497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arn(inVertical)">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arn(inVertical)">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barn(inVertical)">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4" grpId="0" animBg="1"/>
      <p:bldP spid="15" grpId="0" animBg="1"/>
      <p:bldP spid="16" grpId="0" animBg="1"/>
      <p:bldP spid="1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2.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dung – Ý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nghĩa</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282621" y="1355079"/>
            <a:ext cx="10019275"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câu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ca </a:t>
            </a:r>
            <a:r>
              <a:rPr lang="en-US" sz="2800" dirty="0" err="1">
                <a:solidFill>
                  <a:srgbClr val="000000"/>
                </a:solidFill>
                <a:effectLst/>
                <a:latin typeface="Times New Roman" panose="02020603050405020304" pitchFamily="18" charset="0"/>
                <a:ea typeface="Times New Roman" panose="02020603050405020304" pitchFamily="18" charset="0"/>
              </a:rPr>
              <a:t>ngợi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vẻ</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đẹp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thủy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76626" y="2969153"/>
            <a:ext cx="10019274" cy="1055608"/>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gây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76626" y="4092394"/>
            <a:ext cx="10019274" cy="1532334"/>
          </a:xfrm>
          <a:prstGeom prst="roundRect">
            <a:avLst/>
          </a:prstGeom>
          <a:noFill/>
          <a:ln w="38100">
            <a:solidFill>
              <a:srgbClr val="00CC00"/>
            </a:solidFill>
          </a:ln>
        </p:spPr>
        <p:txBody>
          <a:bodyPr wrap="square">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tỏ</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niềm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bao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phụ</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276627" y="5733994"/>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nhở</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phải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nhớ</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biế</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ngã</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xuống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hi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bảo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vệ</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Tổ</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quốc</a:t>
            </a:r>
            <a:r>
              <a:rPr lang="en-US" sz="2800" dirty="0">
                <a:solidFill>
                  <a:srgbClr val="212529"/>
                </a:solidFill>
                <a:effectLst/>
                <a:latin typeface="Arial" panose="020B0604020202020204" pitchFamily="34"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69707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Bong bóng Ý nghĩ: Hình đám mây 7">
            <a:extLst>
              <a:ext uri="{FF2B5EF4-FFF2-40B4-BE49-F238E27FC236}">
                <a16:creationId xmlns:a16="http://schemas.microsoft.com/office/drawing/2014/main" id="{4B9F6020-75D7-0508-5E56-C8B952B315DE}"/>
              </a:ext>
            </a:extLst>
          </p:cNvPr>
          <p:cNvSpPr/>
          <p:nvPr/>
        </p:nvSpPr>
        <p:spPr>
          <a:xfrm>
            <a:off x="674339" y="1134296"/>
            <a:ext cx="3494249" cy="162368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57150" algn="ctr">
              <a:spcBef>
                <a:spcPts val="600"/>
              </a:spcBef>
              <a:spcAft>
                <a:spcPts val="600"/>
              </a:spcAft>
              <a:tabLst>
                <a:tab pos="0" algn="l"/>
                <a:tab pos="57150" algn="l"/>
                <a:tab pos="152400" algn="l"/>
              </a:tabLst>
            </a:pP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Theo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dõi</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hoạt</a:t>
            </a:r>
            <a:r>
              <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6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cảnh</a:t>
            </a:r>
            <a:endParaRPr lang="en-US" sz="3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0" name="Hình ảnh 9">
            <a:extLst>
              <a:ext uri="{FF2B5EF4-FFF2-40B4-BE49-F238E27FC236}">
                <a16:creationId xmlns:a16="http://schemas.microsoft.com/office/drawing/2014/main" id="{EE338359-60EA-6307-305A-010CC455BA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5812" y="2757984"/>
            <a:ext cx="6248400" cy="3619500"/>
          </a:xfrm>
          <a:prstGeom prst="rect">
            <a:avLst/>
          </a:prstGeom>
        </p:spPr>
      </p:pic>
      <p:pic>
        <p:nvPicPr>
          <p:cNvPr id="3" name="Hình ảnh 2">
            <a:extLst>
              <a:ext uri="{FF2B5EF4-FFF2-40B4-BE49-F238E27FC236}">
                <a16:creationId xmlns:a16="http://schemas.microsoft.com/office/drawing/2014/main" id="{94F02F55-D41C-8C15-0A93-B2462649F1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0709" y="480516"/>
            <a:ext cx="8360477" cy="8360477"/>
          </a:xfrm>
          <a:prstGeom prst="rect">
            <a:avLst/>
          </a:prstGeom>
        </p:spPr>
      </p:pic>
      <p:sp>
        <p:nvSpPr>
          <p:cNvPr id="5" name="Hộp Văn bản 4">
            <a:extLst>
              <a:ext uri="{FF2B5EF4-FFF2-40B4-BE49-F238E27FC236}">
                <a16:creationId xmlns:a16="http://schemas.microsoft.com/office/drawing/2014/main" id="{9BAF8FA0-21A5-E53C-7F4B-8BBC3BA0D4DE}"/>
              </a:ext>
            </a:extLst>
          </p:cNvPr>
          <p:cNvSpPr txBox="1"/>
          <p:nvPr/>
        </p:nvSpPr>
        <p:spPr>
          <a:xfrm>
            <a:off x="4308871" y="751344"/>
            <a:ext cx="7569363" cy="2246769"/>
          </a:xfrm>
          <a:prstGeom prst="rect">
            <a:avLst/>
          </a:prstGeom>
          <a:noFill/>
          <a:ln w="38100">
            <a:solidFill>
              <a:srgbClr val="009900"/>
            </a:solidFill>
          </a:ln>
        </p:spPr>
        <p:txBody>
          <a:bodyPr wrap="square">
            <a:spAutoFit/>
          </a:bodyPr>
          <a:lstStyle/>
          <a:p>
            <a:pPr marL="0" marR="0" algn="just">
              <a:spcBef>
                <a:spcPts val="0"/>
              </a:spcBef>
              <a:spcAft>
                <a:spcPts val="0"/>
              </a:spcAft>
              <a:tabLst>
                <a:tab pos="152400" algn="l"/>
              </a:tabLst>
            </a:pPr>
            <a:r>
              <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Tình huống: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HS diễn một trích đoạn cảnh người vợ tiễn chồng đi chiến trường trong kháng chiến.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Diễn viên: </a:t>
            </a:r>
            <a:endParaRPr lang="en-US"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 nam: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 người chồng/ trang phục người lính,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52400" algn="l"/>
              </a:tabLst>
            </a:pPr>
            <a:r>
              <a:rPr lang="vi-VN" sz="28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Bạn nữ: </a:t>
            </a:r>
            <a:r>
              <a:rPr lang="vi-VN" sz="2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 vợ: chia tay chồng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00611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5"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F8157803-084F-5F2A-624A-6D92DAEA6453}"/>
              </a:ext>
            </a:extLst>
          </p:cNvPr>
          <p:cNvSpPr txBox="1"/>
          <p:nvPr/>
        </p:nvSpPr>
        <p:spPr>
          <a:xfrm>
            <a:off x="1276626" y="835218"/>
            <a:ext cx="9017000" cy="523220"/>
          </a:xfrm>
          <a:prstGeom prst="rect">
            <a:avLst/>
          </a:prstGeom>
          <a:noFill/>
        </p:spPr>
        <p:txBody>
          <a:bodyPr wrap="square">
            <a:spAutoFit/>
          </a:bodyPr>
          <a:lstStyle/>
          <a:p>
            <a:pPr algn="just"/>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3.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en-US" sz="2800" b="1" dirty="0">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339933"/>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800" dirty="0">
              <a:solidFill>
                <a:srgbClr val="339933"/>
              </a:solidFill>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92F0747F-1333-E776-FC31-5D25257762F9}"/>
              </a:ext>
            </a:extLst>
          </p:cNvPr>
          <p:cNvSpPr txBox="1"/>
          <p:nvPr/>
        </p:nvSpPr>
        <p:spPr>
          <a:xfrm>
            <a:off x="1282621" y="1355079"/>
            <a:ext cx="10019275"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Cần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viết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ai? </a:t>
            </a:r>
            <a:r>
              <a:rPr lang="en-US" sz="2800" dirty="0" err="1">
                <a:solidFill>
                  <a:srgbClr val="0D0D0D"/>
                </a:solidFill>
                <a:effectLst/>
                <a:latin typeface="Times New Roman" panose="02020603050405020304" pitchFamily="18" charset="0"/>
                <a:ea typeface="MS Mincho" panose="02020609040205080304" pitchFamily="49" charset="-128"/>
              </a:rPr>
              <a:t>về</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việc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gì</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sự</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chính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4738D2E9-A218-55CB-BABA-A296AF2FC561}"/>
              </a:ext>
            </a:extLst>
          </p:cNvPr>
          <p:cNvSpPr txBox="1"/>
          <p:nvPr/>
        </p:nvSpPr>
        <p:spPr>
          <a:xfrm>
            <a:off x="1234897" y="2613510"/>
            <a:ext cx="10019274" cy="1055608"/>
          </a:xfrm>
          <a:prstGeom prst="roundRect">
            <a:avLst/>
          </a:prstGeom>
          <a:noFill/>
          <a:ln w="38100">
            <a:solidFill>
              <a:srgbClr val="00CC00"/>
            </a:solidFill>
          </a:ln>
        </p:spPr>
        <p:txBody>
          <a:bodyPr wrap="square">
            <a:spAutoFit/>
          </a:bodyPr>
          <a:lstStyle/>
          <a:p>
            <a:pPr algn="just"/>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Chỉ</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phương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thức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biểu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đạt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kể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yếu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tố</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làm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chất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trữ</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tình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cho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58AE887D-0ABF-3225-CFCB-6DA54B50C3CC}"/>
              </a:ext>
            </a:extLst>
          </p:cNvPr>
          <p:cNvSpPr txBox="1"/>
          <p:nvPr/>
        </p:nvSpPr>
        <p:spPr>
          <a:xfrm>
            <a:off x="1234897" y="3823173"/>
            <a:ext cx="10019274" cy="1055608"/>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định</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cảm</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xúc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suy</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nghĩ</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của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tôi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tác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giả</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thể</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hiện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sao</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mang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dấu</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ấn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cá</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ở </a:t>
            </a:r>
            <a:r>
              <a:rPr lang="en-US" sz="2800" dirty="0" err="1">
                <a:solidFill>
                  <a:srgbClr val="0D0D0D"/>
                </a:solidFill>
                <a:effectLst/>
                <a:latin typeface="Times New Roman" panose="02020603050405020304" pitchFamily="18" charset="0"/>
                <a:ea typeface="MS Mincho" panose="02020609040205080304" pitchFamily="49" charset="-128"/>
              </a:rPr>
              <a:t>chỗ</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nào</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17" name="Hộp Văn bản 16">
            <a:extLst>
              <a:ext uri="{FF2B5EF4-FFF2-40B4-BE49-F238E27FC236}">
                <a16:creationId xmlns:a16="http://schemas.microsoft.com/office/drawing/2014/main" id="{88591E31-BC13-F940-556F-9953CD256CCF}"/>
              </a:ext>
            </a:extLst>
          </p:cNvPr>
          <p:cNvSpPr txBox="1"/>
          <p:nvPr/>
        </p:nvSpPr>
        <p:spPr>
          <a:xfrm>
            <a:off x="1234897" y="5000067"/>
            <a:ext cx="655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Rút</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ra</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được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thông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điệp</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bài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học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nhân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văn</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4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id="{F3EA7571-7B67-F553-239B-E0BB5F854A6B}"/>
              </a:ext>
            </a:extLst>
          </p:cNvPr>
          <p:cNvSpPr txBox="1"/>
          <p:nvPr/>
        </p:nvSpPr>
        <p:spPr>
          <a:xfrm>
            <a:off x="1234897" y="5700235"/>
            <a:ext cx="6718932" cy="578882"/>
          </a:xfrm>
          <a:prstGeom prst="roundRect">
            <a:avLst/>
          </a:prstGeom>
          <a:noFill/>
          <a:ln w="38100">
            <a:solidFill>
              <a:srgbClr val="00CC00"/>
            </a:solidFill>
          </a:ln>
        </p:spPr>
        <p:txBody>
          <a:bodyPr wrap="square">
            <a:spAutoFit/>
          </a:bodyPr>
          <a:lstStyle/>
          <a:p>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Liên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hệ</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với</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bản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thân</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và</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cuộc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sống</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thực</a:t>
            </a:r>
            <a:r>
              <a:rPr lang="en-US" sz="2800" dirty="0">
                <a:solidFill>
                  <a:srgbClr val="0D0D0D"/>
                </a:solidFill>
                <a:effectLst/>
                <a:latin typeface="Times New Roman" panose="02020603050405020304" pitchFamily="18" charset="0"/>
                <a:ea typeface="MS Mincho" panose="02020609040205080304" pitchFamily="49" charset="-128"/>
              </a:rPr>
              <a:t> </a:t>
            </a:r>
            <a:r>
              <a:rPr lang="en-US" sz="2800" dirty="0" err="1">
                <a:solidFill>
                  <a:srgbClr val="0D0D0D"/>
                </a:solidFill>
                <a:effectLst/>
                <a:latin typeface="Times New Roman" panose="02020603050405020304" pitchFamily="18" charset="0"/>
                <a:ea typeface="MS Mincho" panose="02020609040205080304" pitchFamily="49" charset="-128"/>
              </a:rPr>
              <a:t>tại</a:t>
            </a:r>
            <a:r>
              <a:rPr lang="en-US" sz="2800" dirty="0">
                <a:solidFill>
                  <a:srgbClr val="0D0D0D"/>
                </a:solidFill>
                <a:effectLst/>
                <a:latin typeface="Times New Roman" panose="02020603050405020304" pitchFamily="18" charset="0"/>
                <a:ea typeface="MS Mincho" panose="02020609040205080304" pitchFamily="49" charset="-128"/>
              </a:rPr>
              <a:t>.</a:t>
            </a:r>
            <a:endParaRPr lang="en-US" sz="2800" dirty="0"/>
          </a:p>
        </p:txBody>
      </p:sp>
    </p:spTree>
    <p:extLst>
      <p:ext uri="{BB962C8B-B14F-4D97-AF65-F5344CB8AC3E}">
        <p14:creationId xmlns:p14="http://schemas.microsoft.com/office/powerpoint/2010/main" val="3026328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barn(inVertical)">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animBg="1"/>
      <p:bldP spid="16" grpId="0" animBg="1"/>
      <p:bldP spid="17" grpId="0" animBg="1"/>
      <p:bldP spid="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otebook Powerpoint Template | Notebook paper template, Notebook paper,  Powerpoint template free">
            <a:extLst>
              <a:ext uri="{FF2B5EF4-FFF2-40B4-BE49-F238E27FC236}">
                <a16:creationId xmlns:a16="http://schemas.microsoft.com/office/drawing/2014/main" id="{FC9F4253-6A35-3325-9E75-32374E943E2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t="3804" r="4044"/>
          <a:stretch/>
        </p:blipFill>
        <p:spPr bwMode="auto">
          <a:xfrm>
            <a:off x="-35339" y="-3781"/>
            <a:ext cx="12227339" cy="6861781"/>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id="{D24C2CEF-45B9-DB47-277D-C0DA78B81A92}"/>
              </a:ext>
            </a:extLst>
          </p:cNvPr>
          <p:cNvSpPr txBox="1"/>
          <p:nvPr/>
        </p:nvSpPr>
        <p:spPr>
          <a:xfrm>
            <a:off x="1041400" y="246943"/>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effectLst/>
                <a:highlight>
                  <a:srgbClr val="339933"/>
                </a:highlight>
                <a:latin typeface="Times New Roman" panose="02020603050405020304" pitchFamily="18" charset="0"/>
                <a:ea typeface="Times New Roman" panose="02020603050405020304" pitchFamily="18" charset="0"/>
                <a:cs typeface="Times New Roman" panose="02020603050405020304" pitchFamily="18" charset="0"/>
              </a:rPr>
              <a:t>III. Tổng kết</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3" descr="Tượng đài Mẹ Thứ">
            <a:extLst>
              <a:ext uri="{FF2B5EF4-FFF2-40B4-BE49-F238E27FC236}">
                <a16:creationId xmlns:a16="http://schemas.microsoft.com/office/drawing/2014/main" id="{8724C89B-BD5D-BC84-CCDB-F05C1EAB14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1631" y="1394835"/>
            <a:ext cx="6408738" cy="4961604"/>
          </a:xfrm>
          <a:prstGeom prst="rect">
            <a:avLst/>
          </a:prstGeom>
          <a:noFill/>
          <a:ln>
            <a:noFill/>
          </a:ln>
        </p:spPr>
      </p:pic>
    </p:spTree>
    <p:extLst>
      <p:ext uri="{BB962C8B-B14F-4D97-AF65-F5344CB8AC3E}">
        <p14:creationId xmlns:p14="http://schemas.microsoft.com/office/powerpoint/2010/main" val="29894133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5103" y="-16781"/>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id="{937AF531-3A11-701D-48FC-E0A9339CC311}"/>
              </a:ext>
            </a:extLst>
          </p:cNvPr>
          <p:cNvSpPr txBox="1"/>
          <p:nvPr/>
        </p:nvSpPr>
        <p:spPr>
          <a:xfrm>
            <a:off x="3111871" y="2440123"/>
            <a:ext cx="5633544" cy="695265"/>
          </a:xfrm>
          <a:prstGeom prst="horizontalScroll">
            <a:avLst/>
          </a:prstGeom>
          <a:noFill/>
          <a:ln w="38100">
            <a:solidFill>
              <a:srgbClr val="00CC00"/>
            </a:solidFill>
          </a:ln>
        </p:spPr>
        <p:txBody>
          <a:bodyPr wrap="square">
            <a:spAutoFit/>
          </a:bodyPr>
          <a:lstStyle/>
          <a:p>
            <a:pPr algn="just"/>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Nhiệm</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vụ</a:t>
            </a:r>
            <a:r>
              <a:rPr lang="en-US" sz="2800" b="1" dirty="0">
                <a:solidFill>
                  <a:srgbClr val="008000"/>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nghiệm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602267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555EA4-F00B-431C-B665-58DC8538AA2B}"/>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0" b="97778" l="4961" r="92656"/>
                    </a14:imgEffect>
                  </a14:imgLayer>
                </a14:imgProps>
              </a:ext>
              <a:ext uri="{28A0092B-C50C-407E-A947-70E740481C1C}">
                <a14:useLocalDpi xmlns:a14="http://schemas.microsoft.com/office/drawing/2010/main" val="0"/>
              </a:ext>
            </a:extLst>
          </a:blip>
          <a:srcRect t="1615"/>
          <a:stretch/>
        </p:blipFill>
        <p:spPr>
          <a:xfrm>
            <a:off x="2209801" y="0"/>
            <a:ext cx="7772396" cy="4301328"/>
          </a:xfrm>
          <a:prstGeom prst="rect">
            <a:avLst/>
          </a:prstGeom>
        </p:spPr>
      </p:pic>
      <p:sp>
        <p:nvSpPr>
          <p:cNvPr id="6" name="Rectangle 5">
            <a:extLst>
              <a:ext uri="{FF2B5EF4-FFF2-40B4-BE49-F238E27FC236}">
                <a16:creationId xmlns:a16="http://schemas.microsoft.com/office/drawing/2014/main" id="{6FE0A47F-DE0D-4AFB-A019-3B65ECEF2308}"/>
              </a:ext>
            </a:extLst>
          </p:cNvPr>
          <p:cNvSpPr/>
          <p:nvPr/>
        </p:nvSpPr>
        <p:spPr>
          <a:xfrm>
            <a:off x="2757586" y="4057324"/>
            <a:ext cx="6676828" cy="646331"/>
          </a:xfrm>
          <a:prstGeom prst="rect">
            <a:avLst/>
          </a:prstGeom>
          <a:noFill/>
        </p:spPr>
        <p:txBody>
          <a:bodyPr wrap="none" lIns="91440" tIns="45720" rIns="91440" bIns="45720">
            <a:spAutoFit/>
          </a:bodyPr>
          <a:lstStyle/>
          <a:p>
            <a:pPr algn="ct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TRÒ CH</a:t>
            </a:r>
            <a:r>
              <a:rPr lang="vi-VN"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Ơ</a:t>
            </a:r>
            <a:r>
              <a:rPr lang="en-US" sz="3600" b="1">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rPr>
              <a:t>I HỘP QUÀ BÍ MẬT</a:t>
            </a:r>
            <a:endParaRPr lang="en-US" sz="3600" b="1" cap="none" spc="0">
              <a:ln w="6600">
                <a:solidFill>
                  <a:srgbClr val="7030A0"/>
                </a:solidFill>
                <a:prstDash val="solid"/>
              </a:ln>
              <a:solidFill>
                <a:srgbClr val="002060"/>
              </a:solidFill>
              <a:effectLst>
                <a:outerShdw dist="38100" dir="2700000" algn="tl" rotWithShape="0">
                  <a:schemeClr val="accent2"/>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8" name="chrysanthemum">
            <a:hlinkClick r:id="" action="ppaction://media"/>
            <a:extLst>
              <a:ext uri="{FF2B5EF4-FFF2-40B4-BE49-F238E27FC236}">
                <a16:creationId xmlns:a16="http://schemas.microsoft.com/office/drawing/2014/main" id="{8AE2F4B0-E4D2-402B-A75B-0B7FADBE2312}"/>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0561926" y="-800100"/>
            <a:ext cx="609600" cy="609600"/>
          </a:xfrm>
          <a:prstGeom prst="rect">
            <a:avLst/>
          </a:prstGeom>
        </p:spPr>
      </p:pic>
      <p:sp>
        <p:nvSpPr>
          <p:cNvPr id="2" name="Hình chữ nhật: Cắt Góc Chéo 1">
            <a:extLst>
              <a:ext uri="{FF2B5EF4-FFF2-40B4-BE49-F238E27FC236}">
                <a16:creationId xmlns:a16="http://schemas.microsoft.com/office/drawing/2014/main" id="{308898E7-FA2D-68E0-3BC8-ED56F0F0D146}"/>
              </a:ext>
            </a:extLst>
          </p:cNvPr>
          <p:cNvSpPr/>
          <p:nvPr/>
        </p:nvSpPr>
        <p:spPr>
          <a:xfrm>
            <a:off x="10154793" y="6200073"/>
            <a:ext cx="1581150" cy="584775"/>
          </a:xfrm>
          <a:prstGeom prst="snip2DiagRect">
            <a:avLst>
              <a:gd name="adj1" fmla="val 0"/>
              <a:gd name="adj2"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BD027F5A-0A46-FDA9-6D9D-CA4D9C7FCFCB}"/>
              </a:ext>
            </a:extLst>
          </p:cNvPr>
          <p:cNvSpPr/>
          <p:nvPr/>
        </p:nvSpPr>
        <p:spPr>
          <a:xfrm>
            <a:off x="5743574" y="4987350"/>
            <a:ext cx="4723101" cy="584775"/>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25529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iterate type="lt">
                                    <p:tmPct val="0"/>
                                  </p:iterate>
                                  <p:childTnLst>
                                    <p:animClr clrSpc="hsl" dir="cw">
                                      <p:cBhvr override="childStyle">
                                        <p:cTn id="6" dur="500" fill="hold"/>
                                        <p:tgtEl>
                                          <p:spTgt spid="6"/>
                                        </p:tgtEl>
                                        <p:attrNameLst>
                                          <p:attrName>style.color</p:attrName>
                                        </p:attrNameLst>
                                      </p:cBhvr>
                                      <p:by>
                                        <p:hsl h="7200000" s="0" l="0"/>
                                      </p:by>
                                    </p:animClr>
                                    <p:animClr clrSpc="hsl" dir="cw">
                                      <p:cBhvr>
                                        <p:cTn id="7" dur="500" fill="hold"/>
                                        <p:tgtEl>
                                          <p:spTgt spid="6"/>
                                        </p:tgtEl>
                                        <p:attrNameLst>
                                          <p:attrName>fillcolor</p:attrName>
                                        </p:attrNameLst>
                                      </p:cBhvr>
                                      <p:by>
                                        <p:hsl h="7200000" s="0" l="0"/>
                                      </p:by>
                                    </p:animClr>
                                    <p:animClr clrSpc="hsl" dir="cw">
                                      <p:cBhvr>
                                        <p:cTn id="8" dur="500" fill="hold"/>
                                        <p:tgtEl>
                                          <p:spTgt spid="6"/>
                                        </p:tgtEl>
                                        <p:attrNameLst>
                                          <p:attrName>stroke.color</p:attrName>
                                        </p:attrNameLst>
                                      </p:cBhvr>
                                      <p:by>
                                        <p:hsl h="7200000" s="0" l="0"/>
                                      </p:by>
                                    </p:animClr>
                                    <p:set>
                                      <p:cBhvr>
                                        <p:cTn id="9" dur="500" fill="hold"/>
                                        <p:tgtEl>
                                          <p:spTgt spid="6"/>
                                        </p:tgtEl>
                                        <p:attrNameLst>
                                          <p:attrName>fill.type</p:attrName>
                                        </p:attrNameLst>
                                      </p:cBhvr>
                                      <p:to>
                                        <p:strVal val="solid"/>
                                      </p:to>
                                    </p:set>
                                  </p:childTnLst>
                                </p:cTn>
                              </p:par>
                              <p:par>
                                <p:cTn id="10" presetID="34" presetClass="emph" presetSubtype="0" repeatCount="indefinite" fill="hold" grpId="1" nodeType="withEffect">
                                  <p:stCondLst>
                                    <p:cond delay="0"/>
                                  </p:stCondLst>
                                  <p:iterate type="lt">
                                    <p:tmPct val="10000"/>
                                  </p:iterate>
                                  <p:childTnLst>
                                    <p:animMotion origin="layout" path="M 0 2.59259E-6 L 0 -0.07222 " pathEditMode="relative" rAng="0" ptsTypes="AA">
                                      <p:cBhvr>
                                        <p:cTn id="11" dur="250" accel="50000" decel="50000" autoRev="1" fill="hold">
                                          <p:stCondLst>
                                            <p:cond delay="0"/>
                                          </p:stCondLst>
                                        </p:cTn>
                                        <p:tgtEl>
                                          <p:spTgt spid="6"/>
                                        </p:tgtEl>
                                        <p:attrNameLst>
                                          <p:attrName>ppt_x</p:attrName>
                                          <p:attrName>ppt_y</p:attrName>
                                        </p:attrNameLst>
                                      </p:cBhvr>
                                      <p:rCtr x="0" y="-3611"/>
                                    </p:animMotion>
                                    <p:animRot by="1500000">
                                      <p:cBhvr>
                                        <p:cTn id="12" dur="125" fill="hold">
                                          <p:stCondLst>
                                            <p:cond delay="0"/>
                                          </p:stCondLst>
                                        </p:cTn>
                                        <p:tgtEl>
                                          <p:spTgt spid="6"/>
                                        </p:tgtEl>
                                        <p:attrNameLst>
                                          <p:attrName>r</p:attrName>
                                        </p:attrNameLst>
                                      </p:cBhvr>
                                    </p:animRot>
                                    <p:animRot by="-1500000">
                                      <p:cBhvr>
                                        <p:cTn id="13" dur="125" fill="hold">
                                          <p:stCondLst>
                                            <p:cond delay="125"/>
                                          </p:stCondLst>
                                        </p:cTn>
                                        <p:tgtEl>
                                          <p:spTgt spid="6"/>
                                        </p:tgtEl>
                                        <p:attrNameLst>
                                          <p:attrName>r</p:attrName>
                                        </p:attrNameLst>
                                      </p:cBhvr>
                                    </p:animRot>
                                    <p:animRot by="-1500000">
                                      <p:cBhvr>
                                        <p:cTn id="14" dur="125" fill="hold">
                                          <p:stCondLst>
                                            <p:cond delay="250"/>
                                          </p:stCondLst>
                                        </p:cTn>
                                        <p:tgtEl>
                                          <p:spTgt spid="6"/>
                                        </p:tgtEl>
                                        <p:attrNameLst>
                                          <p:attrName>r</p:attrName>
                                        </p:attrNameLst>
                                      </p:cBhvr>
                                    </p:animRot>
                                    <p:animRot by="1500000">
                                      <p:cBhvr>
                                        <p:cTn id="15" dur="125" fill="hold">
                                          <p:stCondLst>
                                            <p:cond delay="375"/>
                                          </p:stCondLst>
                                        </p:cTn>
                                        <p:tgtEl>
                                          <p:spTgt spid="6"/>
                                        </p:tgtEl>
                                        <p:attrNameLst>
                                          <p:attrName>r</p:attrName>
                                        </p:attrNameLst>
                                      </p:cBhvr>
                                    </p:animRot>
                                  </p:childTnLst>
                                </p:cTn>
                              </p:par>
                              <p:par>
                                <p:cTn id="16" presetID="1" presetClass="mediacall" presetSubtype="0" fill="hold" nodeType="withEffect">
                                  <p:stCondLst>
                                    <p:cond delay="0"/>
                                  </p:stCondLst>
                                  <p:childTnLst>
                                    <p:cmd type="call" cmd="playFrom(0.0)">
                                      <p:cBhvr>
                                        <p:cTn id="17" dur="30000"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6" grpId="0"/>
      <p:bldP spid="6" grpId="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6335562D-47C3-42BC-BC7D-7AF52EE5A71A}"/>
              </a:ext>
            </a:extLst>
          </p:cNvPr>
          <p:cNvSpPr/>
          <p:nvPr/>
        </p:nvSpPr>
        <p:spPr>
          <a:xfrm>
            <a:off x="0" y="1839350"/>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0DE8E057-79AF-4679-8F0F-5F578B85F19A}"/>
              </a:ext>
            </a:extLst>
          </p:cNvPr>
          <p:cNvSpPr/>
          <p:nvPr/>
        </p:nvSpPr>
        <p:spPr>
          <a:xfrm>
            <a:off x="0" y="5174659"/>
            <a:ext cx="12192000" cy="1141745"/>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hlinkClick r:id="rId4" action="ppaction://hlinksldjump"/>
            <a:extLst>
              <a:ext uri="{FF2B5EF4-FFF2-40B4-BE49-F238E27FC236}">
                <a16:creationId xmlns:a16="http://schemas.microsoft.com/office/drawing/2014/main" id="{165D02D2-111C-48DA-B806-17EDA77B2DE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29505" y="893658"/>
            <a:ext cx="1969179" cy="1743607"/>
          </a:xfrm>
          <a:prstGeom prst="rect">
            <a:avLst/>
          </a:prstGeom>
        </p:spPr>
      </p:pic>
      <p:pic>
        <p:nvPicPr>
          <p:cNvPr id="9" name="Picture 8">
            <a:extLst>
              <a:ext uri="{FF2B5EF4-FFF2-40B4-BE49-F238E27FC236}">
                <a16:creationId xmlns:a16="http://schemas.microsoft.com/office/drawing/2014/main" id="{DE93B167-9DF8-4F7B-A15E-DCA0F1988FC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83780" y="381549"/>
            <a:ext cx="2060627" cy="1383912"/>
          </a:xfrm>
          <a:prstGeom prst="rect">
            <a:avLst/>
          </a:prstGeom>
        </p:spPr>
      </p:pic>
      <p:pic>
        <p:nvPicPr>
          <p:cNvPr id="10" name="Picture 9">
            <a:hlinkClick r:id="rId7" action="ppaction://hlinksldjump"/>
            <a:extLst>
              <a:ext uri="{FF2B5EF4-FFF2-40B4-BE49-F238E27FC236}">
                <a16:creationId xmlns:a16="http://schemas.microsoft.com/office/drawing/2014/main" id="{99F79902-D845-4948-9A8D-BC737DA8398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072768" y="884504"/>
            <a:ext cx="1969179" cy="1743607"/>
          </a:xfrm>
          <a:prstGeom prst="rect">
            <a:avLst/>
          </a:prstGeom>
        </p:spPr>
      </p:pic>
      <p:pic>
        <p:nvPicPr>
          <p:cNvPr id="11" name="Picture 10">
            <a:extLst>
              <a:ext uri="{FF2B5EF4-FFF2-40B4-BE49-F238E27FC236}">
                <a16:creationId xmlns:a16="http://schemas.microsoft.com/office/drawing/2014/main" id="{F5A3D29D-2006-4BE0-AEF2-ABC918DCEA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27043" y="372395"/>
            <a:ext cx="2060627" cy="1383912"/>
          </a:xfrm>
          <a:prstGeom prst="rect">
            <a:avLst/>
          </a:prstGeom>
        </p:spPr>
      </p:pic>
      <p:pic>
        <p:nvPicPr>
          <p:cNvPr id="12" name="Picture 11">
            <a:hlinkClick r:id="rId10" action="ppaction://hlinksldjump"/>
            <a:extLst>
              <a:ext uri="{FF2B5EF4-FFF2-40B4-BE49-F238E27FC236}">
                <a16:creationId xmlns:a16="http://schemas.microsoft.com/office/drawing/2014/main" id="{B9F6EF56-EFE5-46AA-BEED-938FE1E31ADF}"/>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648311" y="4121928"/>
            <a:ext cx="1969179" cy="1743607"/>
          </a:xfrm>
          <a:prstGeom prst="rect">
            <a:avLst/>
          </a:prstGeom>
        </p:spPr>
      </p:pic>
      <p:pic>
        <p:nvPicPr>
          <p:cNvPr id="13" name="Picture 12">
            <a:extLst>
              <a:ext uri="{FF2B5EF4-FFF2-40B4-BE49-F238E27FC236}">
                <a16:creationId xmlns:a16="http://schemas.microsoft.com/office/drawing/2014/main" id="{CABCEBFF-5DE1-4042-94D0-113FF0A7D80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602586" y="3609819"/>
            <a:ext cx="2060627" cy="1383912"/>
          </a:xfrm>
          <a:prstGeom prst="rect">
            <a:avLst/>
          </a:prstGeom>
        </p:spPr>
      </p:pic>
      <p:pic>
        <p:nvPicPr>
          <p:cNvPr id="14" name="Picture 13">
            <a:hlinkClick r:id="rId13" action="ppaction://hlinksldjump"/>
            <a:extLst>
              <a:ext uri="{FF2B5EF4-FFF2-40B4-BE49-F238E27FC236}">
                <a16:creationId xmlns:a16="http://schemas.microsoft.com/office/drawing/2014/main" id="{633EC59B-FCA1-44AA-9210-1F72A9C855E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90132" y="4121928"/>
            <a:ext cx="1969179" cy="1743607"/>
          </a:xfrm>
          <a:prstGeom prst="rect">
            <a:avLst/>
          </a:prstGeom>
        </p:spPr>
      </p:pic>
      <p:pic>
        <p:nvPicPr>
          <p:cNvPr id="15" name="Picture 14">
            <a:extLst>
              <a:ext uri="{FF2B5EF4-FFF2-40B4-BE49-F238E27FC236}">
                <a16:creationId xmlns:a16="http://schemas.microsoft.com/office/drawing/2014/main" id="{AD65FD14-A8FF-49BD-BB2A-1A81849D35A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44407" y="3609819"/>
            <a:ext cx="2060627" cy="1383912"/>
          </a:xfrm>
          <a:prstGeom prst="rect">
            <a:avLst/>
          </a:prstGeom>
        </p:spPr>
      </p:pic>
      <p:pic>
        <p:nvPicPr>
          <p:cNvPr id="16" name="Picture 15">
            <a:hlinkClick r:id="rId16" action="ppaction://hlinksldjump"/>
            <a:extLst>
              <a:ext uri="{FF2B5EF4-FFF2-40B4-BE49-F238E27FC236}">
                <a16:creationId xmlns:a16="http://schemas.microsoft.com/office/drawing/2014/main" id="{6FB1DCEB-4C74-4EB6-8AC6-7F38A1717E0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9400882" y="4024803"/>
            <a:ext cx="1969179" cy="1743607"/>
          </a:xfrm>
          <a:prstGeom prst="rect">
            <a:avLst/>
          </a:prstGeom>
        </p:spPr>
      </p:pic>
      <p:pic>
        <p:nvPicPr>
          <p:cNvPr id="17" name="Picture 16">
            <a:extLst>
              <a:ext uri="{FF2B5EF4-FFF2-40B4-BE49-F238E27FC236}">
                <a16:creationId xmlns:a16="http://schemas.microsoft.com/office/drawing/2014/main" id="{769360CF-BDF1-45A9-8C3E-6AEF4338A20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55157" y="3512694"/>
            <a:ext cx="2060627" cy="1383912"/>
          </a:xfrm>
          <a:prstGeom prst="rect">
            <a:avLst/>
          </a:prstGeom>
        </p:spPr>
      </p:pic>
      <p:pic>
        <p:nvPicPr>
          <p:cNvPr id="37" name="Picture 36">
            <a:extLst>
              <a:ext uri="{FF2B5EF4-FFF2-40B4-BE49-F238E27FC236}">
                <a16:creationId xmlns:a16="http://schemas.microsoft.com/office/drawing/2014/main" id="{16677DD5-4B38-44EE-AE03-4CE69860F1F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 y="6308765"/>
            <a:ext cx="6095999" cy="334819"/>
          </a:xfrm>
          <a:prstGeom prst="rect">
            <a:avLst/>
          </a:prstGeom>
        </p:spPr>
      </p:pic>
      <p:pic>
        <p:nvPicPr>
          <p:cNvPr id="38" name="Picture 37">
            <a:extLst>
              <a:ext uri="{FF2B5EF4-FFF2-40B4-BE49-F238E27FC236}">
                <a16:creationId xmlns:a16="http://schemas.microsoft.com/office/drawing/2014/main" id="{8E58EB64-C11F-4AA8-BD51-6B7EDB33655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1" y="6308765"/>
            <a:ext cx="6095999" cy="334819"/>
          </a:xfrm>
          <a:prstGeom prst="rect">
            <a:avLst/>
          </a:prstGeom>
        </p:spPr>
      </p:pic>
      <p:pic>
        <p:nvPicPr>
          <p:cNvPr id="39" name="Picture 38">
            <a:extLst>
              <a:ext uri="{FF2B5EF4-FFF2-40B4-BE49-F238E27FC236}">
                <a16:creationId xmlns:a16="http://schemas.microsoft.com/office/drawing/2014/main" id="{468116E2-9E2A-444E-92F8-B1A7CB147696}"/>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2974629"/>
            <a:ext cx="6095999" cy="334819"/>
          </a:xfrm>
          <a:prstGeom prst="rect">
            <a:avLst/>
          </a:prstGeom>
        </p:spPr>
      </p:pic>
      <p:pic>
        <p:nvPicPr>
          <p:cNvPr id="40" name="Picture 39">
            <a:extLst>
              <a:ext uri="{FF2B5EF4-FFF2-40B4-BE49-F238E27FC236}">
                <a16:creationId xmlns:a16="http://schemas.microsoft.com/office/drawing/2014/main" id="{4AF2A1C0-A62D-4A01-AB2A-74ABC46C1AC0}"/>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6096000" y="2974629"/>
            <a:ext cx="6095999" cy="334819"/>
          </a:xfrm>
          <a:prstGeom prst="rect">
            <a:avLst/>
          </a:prstGeom>
        </p:spPr>
      </p:pic>
      <p:sp>
        <p:nvSpPr>
          <p:cNvPr id="42" name="Flowchart: Summing Junction 41">
            <a:hlinkClick r:id="rId20" action="ppaction://hlinksldjump"/>
            <a:extLst>
              <a:ext uri="{FF2B5EF4-FFF2-40B4-BE49-F238E27FC236}">
                <a16:creationId xmlns:a16="http://schemas.microsoft.com/office/drawing/2014/main" id="{E51D645D-F5EB-48AD-9720-05E0BE57DF46}"/>
              </a:ext>
            </a:extLst>
          </p:cNvPr>
          <p:cNvSpPr/>
          <p:nvPr/>
        </p:nvSpPr>
        <p:spPr>
          <a:xfrm>
            <a:off x="11398689" y="6114928"/>
            <a:ext cx="649068" cy="649068"/>
          </a:xfrm>
          <a:prstGeom prst="flowChartSummingJunction">
            <a:avLst/>
          </a:prstGeom>
          <a:solidFill>
            <a:srgbClr val="FF0000"/>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ình chữ nhật: Góc Tròn 1">
            <a:extLst>
              <a:ext uri="{FF2B5EF4-FFF2-40B4-BE49-F238E27FC236}">
                <a16:creationId xmlns:a16="http://schemas.microsoft.com/office/drawing/2014/main" id="{6E168004-4712-20CB-7B3A-C2CBCEDFD9D4}"/>
              </a:ext>
            </a:extLst>
          </p:cNvPr>
          <p:cNvSpPr/>
          <p:nvPr/>
        </p:nvSpPr>
        <p:spPr>
          <a:xfrm>
            <a:off x="4414093" y="1996278"/>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ình chữ nhật: Góc Tròn 2">
            <a:extLst>
              <a:ext uri="{FF2B5EF4-FFF2-40B4-BE49-F238E27FC236}">
                <a16:creationId xmlns:a16="http://schemas.microsoft.com/office/drawing/2014/main" id="{D66A0A47-9D2E-82DC-D431-2C1DE5A46CD1}"/>
              </a:ext>
            </a:extLst>
          </p:cNvPr>
          <p:cNvSpPr/>
          <p:nvPr/>
        </p:nvSpPr>
        <p:spPr>
          <a:xfrm>
            <a:off x="8032972" y="1993656"/>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Hình chữ nhật: Góc Tròn 3">
            <a:extLst>
              <a:ext uri="{FF2B5EF4-FFF2-40B4-BE49-F238E27FC236}">
                <a16:creationId xmlns:a16="http://schemas.microsoft.com/office/drawing/2014/main" id="{6000E923-BBF8-39DD-B5DC-B423E3A438DD}"/>
              </a:ext>
            </a:extLst>
          </p:cNvPr>
          <p:cNvSpPr/>
          <p:nvPr/>
        </p:nvSpPr>
        <p:spPr>
          <a:xfrm>
            <a:off x="2632899" y="5223671"/>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Hình chữ nhật: Góc Tròn 4">
            <a:extLst>
              <a:ext uri="{FF2B5EF4-FFF2-40B4-BE49-F238E27FC236}">
                <a16:creationId xmlns:a16="http://schemas.microsoft.com/office/drawing/2014/main" id="{0AA1B529-B437-D69E-1708-3B68DD8B77AD}"/>
              </a:ext>
            </a:extLst>
          </p:cNvPr>
          <p:cNvSpPr/>
          <p:nvPr/>
        </p:nvSpPr>
        <p:spPr>
          <a:xfrm>
            <a:off x="6474720" y="5205977"/>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Hình chữ nhật: Góc Tròn 5">
            <a:extLst>
              <a:ext uri="{FF2B5EF4-FFF2-40B4-BE49-F238E27FC236}">
                <a16:creationId xmlns:a16="http://schemas.microsoft.com/office/drawing/2014/main" id="{104CF37A-F8E6-2A6E-7DA9-54FD3572E89A}"/>
              </a:ext>
            </a:extLst>
          </p:cNvPr>
          <p:cNvSpPr/>
          <p:nvPr/>
        </p:nvSpPr>
        <p:spPr>
          <a:xfrm>
            <a:off x="10377501" y="5115131"/>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7731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par>
                                <p:cTn id="11" presetID="6" presetClass="exit" presetSubtype="32" fill="hold" grpId="0" nodeType="withEffect">
                                  <p:stCondLst>
                                    <p:cond delay="0"/>
                                  </p:stCondLst>
                                  <p:childTnLst>
                                    <p:animEffect transition="out" filter="circle(out)">
                                      <p:cBhvr>
                                        <p:cTn id="12" dur="500"/>
                                        <p:tgtEl>
                                          <p:spTgt spid="2"/>
                                        </p:tgtEl>
                                      </p:cBhvr>
                                    </p:animEffect>
                                    <p:set>
                                      <p:cBhvr>
                                        <p:cTn id="13"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4" restart="whenNotActive" fill="hold" evtFilter="cancelBubble" nodeType="interactiveSeq">
                <p:stCondLst>
                  <p:cond evt="onClick" delay="0">
                    <p:tgtEl>
                      <p:spTgt spid="10"/>
                    </p:tgtEl>
                  </p:cond>
                </p:stCondLst>
                <p:endSync evt="end" delay="0">
                  <p:rtn val="all"/>
                </p:endSync>
                <p:childTnLst>
                  <p:par>
                    <p:cTn id="15" fill="hold">
                      <p:stCondLst>
                        <p:cond delay="0"/>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0"/>
                                        </p:tgtEl>
                                      </p:cBhvr>
                                    </p:animEffect>
                                    <p:set>
                                      <p:cBhvr>
                                        <p:cTn id="19" dur="1" fill="hold">
                                          <p:stCondLst>
                                            <p:cond delay="499"/>
                                          </p:stCondLst>
                                        </p:cTn>
                                        <p:tgtEl>
                                          <p:spTgt spid="10"/>
                                        </p:tgtEl>
                                        <p:attrNameLst>
                                          <p:attrName>style.visibility</p:attrName>
                                        </p:attrNameLst>
                                      </p:cBhvr>
                                      <p:to>
                                        <p:strVal val="hidden"/>
                                      </p:to>
                                    </p:set>
                                  </p:childTnLst>
                                </p:cTn>
                              </p:par>
                              <p:par>
                                <p:cTn id="20" presetID="10" presetClass="exit" presetSubtype="0" fill="hold" nodeType="withEffect">
                                  <p:stCondLst>
                                    <p:cond delay="0"/>
                                  </p:stCondLst>
                                  <p:childTnLst>
                                    <p:animEffect transition="out" filter="fade">
                                      <p:cBhvr>
                                        <p:cTn id="21" dur="500"/>
                                        <p:tgtEl>
                                          <p:spTgt spid="11"/>
                                        </p:tgtEl>
                                      </p:cBhvr>
                                    </p:animEffect>
                                    <p:set>
                                      <p:cBhvr>
                                        <p:cTn id="22" dur="1" fill="hold">
                                          <p:stCondLst>
                                            <p:cond delay="499"/>
                                          </p:stCondLst>
                                        </p:cTn>
                                        <p:tgtEl>
                                          <p:spTgt spid="11"/>
                                        </p:tgtEl>
                                        <p:attrNameLst>
                                          <p:attrName>style.visibility</p:attrName>
                                        </p:attrNameLst>
                                      </p:cBhvr>
                                      <p:to>
                                        <p:strVal val="hidden"/>
                                      </p:to>
                                    </p:set>
                                  </p:childTnLst>
                                </p:cTn>
                              </p:par>
                              <p:par>
                                <p:cTn id="23" presetID="6" presetClass="exit" presetSubtype="32" fill="hold" grpId="0" nodeType="withEffect">
                                  <p:stCondLst>
                                    <p:cond delay="0"/>
                                  </p:stCondLst>
                                  <p:childTnLst>
                                    <p:animEffect transition="out" filter="circle(out)">
                                      <p:cBhvr>
                                        <p:cTn id="24" dur="500"/>
                                        <p:tgtEl>
                                          <p:spTgt spid="3"/>
                                        </p:tgtEl>
                                      </p:cBhvr>
                                    </p:animEffect>
                                    <p:set>
                                      <p:cBhvr>
                                        <p:cTn id="25"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6" restart="whenNotActive" fill="hold" evtFilter="cancelBubble" nodeType="interactiveSeq">
                <p:stCondLst>
                  <p:cond evt="onClick" delay="0">
                    <p:tgtEl>
                      <p:spTgt spid="12"/>
                    </p:tgtEl>
                  </p:cond>
                </p:stCondLst>
                <p:endSync evt="end" delay="0">
                  <p:rtn val="all"/>
                </p:endSync>
                <p:childTnLst>
                  <p:par>
                    <p:cTn id="27" fill="hold">
                      <p:stCondLst>
                        <p:cond delay="0"/>
                      </p:stCondLst>
                      <p:childTnLst>
                        <p:par>
                          <p:cTn id="28" fill="hold">
                            <p:stCondLst>
                              <p:cond delay="0"/>
                            </p:stCondLst>
                            <p:childTnLst>
                              <p:par>
                                <p:cTn id="29" presetID="10" presetClass="exit" presetSubtype="0" fill="hold" nodeType="clickEffect">
                                  <p:stCondLst>
                                    <p:cond delay="0"/>
                                  </p:stCondLst>
                                  <p:childTnLst>
                                    <p:animEffect transition="out" filter="fade">
                                      <p:cBhvr>
                                        <p:cTn id="30" dur="500"/>
                                        <p:tgtEl>
                                          <p:spTgt spid="12"/>
                                        </p:tgtEl>
                                      </p:cBhvr>
                                    </p:animEffect>
                                    <p:set>
                                      <p:cBhvr>
                                        <p:cTn id="31" dur="1" fill="hold">
                                          <p:stCondLst>
                                            <p:cond delay="499"/>
                                          </p:stCondLst>
                                        </p:cTn>
                                        <p:tgtEl>
                                          <p:spTgt spid="12"/>
                                        </p:tgtEl>
                                        <p:attrNameLst>
                                          <p:attrName>style.visibility</p:attrName>
                                        </p:attrNameLst>
                                      </p:cBhvr>
                                      <p:to>
                                        <p:strVal val="hidden"/>
                                      </p:to>
                                    </p:set>
                                  </p:childTnLst>
                                </p:cTn>
                              </p:par>
                              <p:par>
                                <p:cTn id="32" presetID="10" presetClass="exit" presetSubtype="0" fill="hold" nodeType="withEffect">
                                  <p:stCondLst>
                                    <p:cond delay="0"/>
                                  </p:stCondLst>
                                  <p:childTnLst>
                                    <p:animEffect transition="out" filter="fade">
                                      <p:cBhvr>
                                        <p:cTn id="33" dur="500"/>
                                        <p:tgtEl>
                                          <p:spTgt spid="13"/>
                                        </p:tgtEl>
                                      </p:cBhvr>
                                    </p:animEffect>
                                    <p:set>
                                      <p:cBhvr>
                                        <p:cTn id="34" dur="1" fill="hold">
                                          <p:stCondLst>
                                            <p:cond delay="499"/>
                                          </p:stCondLst>
                                        </p:cTn>
                                        <p:tgtEl>
                                          <p:spTgt spid="13"/>
                                        </p:tgtEl>
                                        <p:attrNameLst>
                                          <p:attrName>style.visibility</p:attrName>
                                        </p:attrNameLst>
                                      </p:cBhvr>
                                      <p:to>
                                        <p:strVal val="hidden"/>
                                      </p:to>
                                    </p:set>
                                  </p:childTnLst>
                                </p:cTn>
                              </p:par>
                              <p:par>
                                <p:cTn id="35" presetID="16" presetClass="exit" presetSubtype="21" fill="hold" grpId="0" nodeType="withEffect">
                                  <p:stCondLst>
                                    <p:cond delay="0"/>
                                  </p:stCondLst>
                                  <p:childTnLst>
                                    <p:animEffect transition="out" filter="barn(inVertical)">
                                      <p:cBhvr>
                                        <p:cTn id="36" dur="500"/>
                                        <p:tgtEl>
                                          <p:spTgt spid="4"/>
                                        </p:tgtEl>
                                      </p:cBhvr>
                                    </p:animEffect>
                                    <p:set>
                                      <p:cBhvr>
                                        <p:cTn id="37"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38" restart="whenNotActive" fill="hold" evtFilter="cancelBubble" nodeType="interactiveSeq">
                <p:stCondLst>
                  <p:cond evt="onClick" delay="0">
                    <p:tgtEl>
                      <p:spTgt spid="14"/>
                    </p:tgtEl>
                  </p:cond>
                </p:stCondLst>
                <p:endSync evt="end" delay="0">
                  <p:rtn val="all"/>
                </p:endSync>
                <p:childTnLst>
                  <p:par>
                    <p:cTn id="39" fill="hold">
                      <p:stCondLst>
                        <p:cond delay="0"/>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500"/>
                                        <p:tgtEl>
                                          <p:spTgt spid="14"/>
                                        </p:tgtEl>
                                      </p:cBhvr>
                                    </p:animEffect>
                                    <p:set>
                                      <p:cBhvr>
                                        <p:cTn id="43" dur="1" fill="hold">
                                          <p:stCondLst>
                                            <p:cond delay="499"/>
                                          </p:stCondLst>
                                        </p:cTn>
                                        <p:tgtEl>
                                          <p:spTgt spid="14"/>
                                        </p:tgtEl>
                                        <p:attrNameLst>
                                          <p:attrName>style.visibility</p:attrName>
                                        </p:attrNameLst>
                                      </p:cBhvr>
                                      <p:to>
                                        <p:strVal val="hidden"/>
                                      </p:to>
                                    </p:set>
                                  </p:childTnLst>
                                </p:cTn>
                              </p:par>
                              <p:par>
                                <p:cTn id="44" presetID="10" presetClass="exit" presetSubtype="0" fill="hold" nodeType="withEffect">
                                  <p:stCondLst>
                                    <p:cond delay="0"/>
                                  </p:stCondLst>
                                  <p:childTnLst>
                                    <p:animEffect transition="out" filter="fade">
                                      <p:cBhvr>
                                        <p:cTn id="45" dur="500"/>
                                        <p:tgtEl>
                                          <p:spTgt spid="15"/>
                                        </p:tgtEl>
                                      </p:cBhvr>
                                    </p:animEffect>
                                    <p:set>
                                      <p:cBhvr>
                                        <p:cTn id="46" dur="1" fill="hold">
                                          <p:stCondLst>
                                            <p:cond delay="499"/>
                                          </p:stCondLst>
                                        </p:cTn>
                                        <p:tgtEl>
                                          <p:spTgt spid="15"/>
                                        </p:tgtEl>
                                        <p:attrNameLst>
                                          <p:attrName>style.visibility</p:attrName>
                                        </p:attrNameLst>
                                      </p:cBhvr>
                                      <p:to>
                                        <p:strVal val="hidden"/>
                                      </p:to>
                                    </p:set>
                                  </p:childTnLst>
                                </p:cTn>
                              </p:par>
                              <p:par>
                                <p:cTn id="47" presetID="6" presetClass="exit" presetSubtype="32" fill="hold" grpId="0" nodeType="withEffect">
                                  <p:stCondLst>
                                    <p:cond delay="0"/>
                                  </p:stCondLst>
                                  <p:childTnLst>
                                    <p:animEffect transition="out" filter="circle(out)">
                                      <p:cBhvr>
                                        <p:cTn id="48" dur="500"/>
                                        <p:tgtEl>
                                          <p:spTgt spid="5"/>
                                        </p:tgtEl>
                                      </p:cBhvr>
                                    </p:animEffect>
                                    <p:set>
                                      <p:cBhvr>
                                        <p:cTn id="49"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50" restart="whenNotActive" fill="hold" evtFilter="cancelBubble" nodeType="interactiveSeq">
                <p:stCondLst>
                  <p:cond evt="onClick" delay="0">
                    <p:tgtEl>
                      <p:spTgt spid="16"/>
                    </p:tgtEl>
                  </p:cond>
                </p:stCondLst>
                <p:endSync evt="end" delay="0">
                  <p:rtn val="all"/>
                </p:endSync>
                <p:childTnLst>
                  <p:par>
                    <p:cTn id="51" fill="hold">
                      <p:stCondLst>
                        <p:cond delay="0"/>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500"/>
                                        <p:tgtEl>
                                          <p:spTgt spid="16"/>
                                        </p:tgtEl>
                                      </p:cBhvr>
                                    </p:animEffect>
                                    <p:set>
                                      <p:cBhvr>
                                        <p:cTn id="55" dur="1" fill="hold">
                                          <p:stCondLst>
                                            <p:cond delay="499"/>
                                          </p:stCondLst>
                                        </p:cTn>
                                        <p:tgtEl>
                                          <p:spTgt spid="16"/>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7"/>
                                        </p:tgtEl>
                                      </p:cBhvr>
                                    </p:animEffect>
                                    <p:set>
                                      <p:cBhvr>
                                        <p:cTn id="58" dur="1" fill="hold">
                                          <p:stCondLst>
                                            <p:cond delay="499"/>
                                          </p:stCondLst>
                                        </p:cTn>
                                        <p:tgtEl>
                                          <p:spTgt spid="17"/>
                                        </p:tgtEl>
                                        <p:attrNameLst>
                                          <p:attrName>style.visibility</p:attrName>
                                        </p:attrNameLst>
                                      </p:cBhvr>
                                      <p:to>
                                        <p:strVal val="hidden"/>
                                      </p:to>
                                    </p:set>
                                  </p:childTnLst>
                                </p:cTn>
                              </p:par>
                              <p:par>
                                <p:cTn id="59" presetID="6" presetClass="exit" presetSubtype="32" fill="hold" grpId="0" nodeType="withEffect">
                                  <p:stCondLst>
                                    <p:cond delay="0"/>
                                  </p:stCondLst>
                                  <p:childTnLst>
                                    <p:animEffect transition="out" filter="circle(out)">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2" grpId="0" animBg="1"/>
      <p:bldP spid="3" grpId="0" animBg="1"/>
      <p:bldP spid="4" grpId="0" animBg="1"/>
      <p:bldP spid="5" grpId="0" animBg="1"/>
      <p:bldP spid="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47801" y="4918035"/>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2076" y="4405926"/>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7701514" y="3977428"/>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latin typeface="Tahoma" panose="020B0604030504040204" pitchFamily="34" charset="0"/>
                <a:ea typeface="Tahoma" panose="020B0604030504040204" pitchFamily="34" charset="0"/>
                <a:cs typeface="Tahoma" panose="020B0604030504040204" pitchFamily="34" charset="0"/>
              </a:rPr>
              <a:t>1 CHIẾC BÚT BI</a:t>
            </a: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3490313" y="1672198"/>
            <a:ext cx="6721856" cy="1423901"/>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002060"/>
                </a:solidFill>
                <a:latin typeface="Tahoma" panose="020B0604030504040204" pitchFamily="34" charset="0"/>
                <a:ea typeface="Tahoma" panose="020B0604030504040204" pitchFamily="34" charset="0"/>
                <a:cs typeface="Tahoma" panose="020B0604030504040204" pitchFamily="34" charset="0"/>
              </a:rPr>
              <a:t>BẠN LÀ NGƯỜI THẬT MAY MẮN!</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658295" y="3976231"/>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825466" y="3879228"/>
            <a:ext cx="714375" cy="1190625"/>
          </a:xfrm>
          <a:prstGeom prst="rect">
            <a:avLst/>
          </a:prstGeom>
        </p:spPr>
      </p:pic>
      <p:sp>
        <p:nvSpPr>
          <p:cNvPr id="2" name="Hình chữ nhật: Góc Tròn 1">
            <a:extLst>
              <a:ext uri="{FF2B5EF4-FFF2-40B4-BE49-F238E27FC236}">
                <a16:creationId xmlns:a16="http://schemas.microsoft.com/office/drawing/2014/main" id="{052B989D-E05A-BBBE-208B-38CE535B50C9}"/>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Hình ảnh 3">
            <a:extLst>
              <a:ext uri="{FF2B5EF4-FFF2-40B4-BE49-F238E27FC236}">
                <a16:creationId xmlns:a16="http://schemas.microsoft.com/office/drawing/2014/main" id="{612D5BA4-BD94-FD79-F6D7-3726CB9AEB2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212169" y="1440151"/>
            <a:ext cx="2014883" cy="1763023"/>
          </a:xfrm>
          <a:prstGeom prst="rect">
            <a:avLst/>
          </a:prstGeom>
        </p:spPr>
      </p:pic>
      <p:sp>
        <p:nvSpPr>
          <p:cNvPr id="6" name="Hình chữ nhật: Góc Tròn 5">
            <a:extLst>
              <a:ext uri="{FF2B5EF4-FFF2-40B4-BE49-F238E27FC236}">
                <a16:creationId xmlns:a16="http://schemas.microsoft.com/office/drawing/2014/main" id="{69AB5007-5E3C-FD18-1FF2-CB46E1ACAECD}"/>
              </a:ext>
            </a:extLst>
          </p:cNvPr>
          <p:cNvSpPr/>
          <p:nvPr/>
        </p:nvSpPr>
        <p:spPr>
          <a:xfrm>
            <a:off x="8520197" y="6017156"/>
            <a:ext cx="548051" cy="6318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583629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par>
                                <p:cTn id="10" presetID="16" presetClass="entr" presetSubtype="21"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64" presetClass="path" presetSubtype="0" accel="50000" decel="50000" fill="hold" nodeType="clickEffect">
                                  <p:stCondLst>
                                    <p:cond delay="0"/>
                                  </p:stCondLst>
                                  <p:childTnLst>
                                    <p:animMotion origin="layout" path="M 2.08333E-7 2.96296E-6 L 2.08333E-7 -0.22477 " pathEditMode="relative" rAng="0" ptsTypes="AA">
                                      <p:cBhvr>
                                        <p:cTn id="17" dur="2000" fill="hold"/>
                                        <p:tgtEl>
                                          <p:spTgt spid="7"/>
                                        </p:tgtEl>
                                        <p:attrNameLst>
                                          <p:attrName>ppt_x</p:attrName>
                                          <p:attrName>ppt_y</p:attrName>
                                        </p:attrNameLst>
                                      </p:cBhvr>
                                      <p:rCtr x="0" y="-11250"/>
                                    </p:animMotion>
                                  </p:childTnLst>
                                  <p:subTnLst>
                                    <p:audio>
                                      <p:cMediaNode>
                                        <p:cTn display="0" masterRel="sameClick">
                                          <p:stCondLst>
                                            <p:cond evt="begin" delay="0">
                                              <p:tn val="16"/>
                                            </p:cond>
                                          </p:stCondLst>
                                          <p:endCondLst>
                                            <p:cond evt="onStopAudio" delay="0">
                                              <p:tgtEl>
                                                <p:sldTgt/>
                                              </p:tgtEl>
                                            </p:cond>
                                          </p:endCondLst>
                                        </p:cTn>
                                        <p:tgtEl>
                                          <p:sndTgt r:embed="rId2" name="chimes.wav"/>
                                        </p:tgtEl>
                                      </p:cMediaNode>
                                    </p:audio>
                                  </p:subTnLst>
                                </p:cTn>
                              </p:par>
                            </p:childTnLst>
                          </p:cTn>
                        </p:par>
                        <p:par>
                          <p:cTn id="18" fill="hold">
                            <p:stCondLst>
                              <p:cond delay="20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subTnLst>
                                    <p:audio>
                                      <p:cMediaNode>
                                        <p:cTn display="0" masterRel="sameClick">
                                          <p:stCondLst>
                                            <p:cond evt="begin" delay="0">
                                              <p:tn val="19"/>
                                            </p:cond>
                                          </p:stCondLst>
                                          <p:endCondLst>
                                            <p:cond evt="onStopAudio" delay="0">
                                              <p:tgtEl>
                                                <p:sldTgt/>
                                              </p:tgtEl>
                                            </p:cond>
                                          </p:endCondLst>
                                        </p:cTn>
                                        <p:tgtEl>
                                          <p:sndTgt r:embed="rId3" name="applause.wav"/>
                                        </p:tgtEl>
                                      </p:cMediaNode>
                                    </p:audio>
                                  </p:subTnLst>
                                </p:cTn>
                              </p:par>
                              <p:par>
                                <p:cTn id="22" presetID="10" presetClass="entr" presetSubtype="0" fill="hold" nodeType="withEffect">
                                  <p:stCondLst>
                                    <p:cond delay="0"/>
                                  </p:stCondLst>
                                  <p:childTnLst>
                                    <p:set>
                                      <p:cBhvr>
                                        <p:cTn id="23" dur="1" fill="hold">
                                          <p:stCondLst>
                                            <p:cond delay="0"/>
                                          </p:stCondLst>
                                        </p:cTn>
                                        <p:tgtEl>
                                          <p:spTgt spid="53"/>
                                        </p:tgtEl>
                                        <p:attrNameLst>
                                          <p:attrName>style.visibility</p:attrName>
                                        </p:attrNameLst>
                                      </p:cBhvr>
                                      <p:to>
                                        <p:strVal val="visible"/>
                                      </p:to>
                                    </p:set>
                                    <p:animEffect transition="in" filter="fade">
                                      <p:cBhvr>
                                        <p:cTn id="24" dur="500"/>
                                        <p:tgtEl>
                                          <p:spTgt spid="53"/>
                                        </p:tgtEl>
                                      </p:cBhvr>
                                    </p:animEffect>
                                  </p:childTnLst>
                                </p:cTn>
                              </p:par>
                              <p:par>
                                <p:cTn id="25" presetID="10" presetClass="entr" presetSubtype="0" fill="hold" nodeType="withEffect">
                                  <p:stCondLst>
                                    <p:cond delay="0"/>
                                  </p:stCondLst>
                                  <p:childTnLst>
                                    <p:set>
                                      <p:cBhvr>
                                        <p:cTn id="26" dur="1" fill="hold">
                                          <p:stCondLst>
                                            <p:cond delay="0"/>
                                          </p:stCondLst>
                                        </p:cTn>
                                        <p:tgtEl>
                                          <p:spTgt spid="55"/>
                                        </p:tgtEl>
                                        <p:attrNameLst>
                                          <p:attrName>style.visibility</p:attrName>
                                        </p:attrNameLst>
                                      </p:cBhvr>
                                      <p:to>
                                        <p:strVal val="visible"/>
                                      </p:to>
                                    </p:set>
                                    <p:animEffect transition="in" filter="fade">
                                      <p:cBhvr>
                                        <p:cTn id="27" dur="500"/>
                                        <p:tgtEl>
                                          <p:spTgt spid="55"/>
                                        </p:tgtEl>
                                      </p:cBhvr>
                                    </p:animEffect>
                                  </p:childTnLst>
                                </p:cTn>
                              </p:par>
                            </p:childTnLst>
                          </p:cTn>
                        </p:par>
                        <p:par>
                          <p:cTn id="28" fill="hold">
                            <p:stCondLst>
                              <p:cond delay="2500"/>
                            </p:stCondLst>
                            <p:childTnLst>
                              <p:par>
                                <p:cTn id="29" presetID="32" presetClass="emph" presetSubtype="0" repeatCount="indefinite" fill="hold" grpId="1" nodeType="afterEffect">
                                  <p:stCondLst>
                                    <p:cond delay="0"/>
                                  </p:stCondLst>
                                  <p:childTnLst>
                                    <p:animRot by="120000">
                                      <p:cBhvr>
                                        <p:cTn id="30" dur="100" fill="hold">
                                          <p:stCondLst>
                                            <p:cond delay="0"/>
                                          </p:stCondLst>
                                        </p:cTn>
                                        <p:tgtEl>
                                          <p:spTgt spid="9"/>
                                        </p:tgtEl>
                                        <p:attrNameLst>
                                          <p:attrName>r</p:attrName>
                                        </p:attrNameLst>
                                      </p:cBhvr>
                                    </p:animRot>
                                    <p:animRot by="-240000">
                                      <p:cBhvr>
                                        <p:cTn id="31" dur="200" fill="hold">
                                          <p:stCondLst>
                                            <p:cond delay="200"/>
                                          </p:stCondLst>
                                        </p:cTn>
                                        <p:tgtEl>
                                          <p:spTgt spid="9"/>
                                        </p:tgtEl>
                                        <p:attrNameLst>
                                          <p:attrName>r</p:attrName>
                                        </p:attrNameLst>
                                      </p:cBhvr>
                                    </p:animRot>
                                    <p:animRot by="240000">
                                      <p:cBhvr>
                                        <p:cTn id="32" dur="200" fill="hold">
                                          <p:stCondLst>
                                            <p:cond delay="400"/>
                                          </p:stCondLst>
                                        </p:cTn>
                                        <p:tgtEl>
                                          <p:spTgt spid="9"/>
                                        </p:tgtEl>
                                        <p:attrNameLst>
                                          <p:attrName>r</p:attrName>
                                        </p:attrNameLst>
                                      </p:cBhvr>
                                    </p:animRot>
                                    <p:animRot by="-240000">
                                      <p:cBhvr>
                                        <p:cTn id="33" dur="200" fill="hold">
                                          <p:stCondLst>
                                            <p:cond delay="600"/>
                                          </p:stCondLst>
                                        </p:cTn>
                                        <p:tgtEl>
                                          <p:spTgt spid="9"/>
                                        </p:tgtEl>
                                        <p:attrNameLst>
                                          <p:attrName>r</p:attrName>
                                        </p:attrNameLst>
                                      </p:cBhvr>
                                    </p:animRot>
                                    <p:animRot by="120000">
                                      <p:cBhvr>
                                        <p:cTn id="34"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256B11D2-7E5E-458B-B6DF-F533C5825CE0}"/>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5</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kẹo</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mút</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496388" y="701538"/>
            <a:ext cx="11199224"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rPr>
              <a:t>Câu</a:t>
            </a:r>
            <a:r>
              <a:rPr lang="en-US" sz="3600" b="1" dirty="0">
                <a:solidFill>
                  <a:schemeClr val="tx1"/>
                </a:solidFill>
              </a:rPr>
              <a:t> 1: </a:t>
            </a:r>
            <a:r>
              <a:rPr lang="en-US" sz="3600" b="1" dirty="0" err="1">
                <a:solidFill>
                  <a:schemeClr val="tx1"/>
                </a:solidFill>
              </a:rPr>
              <a:t>Nhân</a:t>
            </a:r>
            <a:r>
              <a:rPr lang="en-US" sz="3600" b="1" dirty="0">
                <a:solidFill>
                  <a:schemeClr val="tx1"/>
                </a:solidFill>
              </a:rPr>
              <a:t> </a:t>
            </a:r>
            <a:r>
              <a:rPr lang="en-US" sz="3600" b="1" dirty="0" err="1">
                <a:solidFill>
                  <a:schemeClr val="tx1"/>
                </a:solidFill>
              </a:rPr>
              <a:t>vật</a:t>
            </a:r>
            <a:r>
              <a:rPr lang="en-US" sz="3600" b="1" dirty="0">
                <a:solidFill>
                  <a:schemeClr val="tx1"/>
                </a:solidFill>
              </a:rPr>
              <a:t> </a:t>
            </a:r>
            <a:r>
              <a:rPr lang="en-US" sz="3600" b="1" dirty="0" err="1">
                <a:solidFill>
                  <a:schemeClr val="tx1"/>
                </a:solidFill>
              </a:rPr>
              <a:t>dì</a:t>
            </a:r>
            <a:r>
              <a:rPr lang="en-US" sz="3600" b="1" dirty="0">
                <a:solidFill>
                  <a:schemeClr val="tx1"/>
                </a:solidFill>
              </a:rPr>
              <a:t> </a:t>
            </a:r>
            <a:r>
              <a:rPr lang="en-US" sz="3600" b="1" dirty="0" err="1">
                <a:solidFill>
                  <a:schemeClr val="tx1"/>
                </a:solidFill>
              </a:rPr>
              <a:t>Bảy</a:t>
            </a:r>
            <a:r>
              <a:rPr lang="en-US" sz="3600" b="1" dirty="0">
                <a:solidFill>
                  <a:schemeClr val="tx1"/>
                </a:solidFill>
              </a:rPr>
              <a:t> </a:t>
            </a:r>
            <a:r>
              <a:rPr lang="en-US" sz="3600" b="1" dirty="0" err="1">
                <a:solidFill>
                  <a:schemeClr val="tx1"/>
                </a:solidFill>
              </a:rPr>
              <a:t>được</a:t>
            </a:r>
            <a:r>
              <a:rPr lang="en-US" sz="3600" b="1" dirty="0">
                <a:solidFill>
                  <a:schemeClr val="tx1"/>
                </a:solidFill>
              </a:rPr>
              <a:t> </a:t>
            </a:r>
            <a:r>
              <a:rPr lang="en-US" sz="3600" b="1" dirty="0" err="1">
                <a:solidFill>
                  <a:schemeClr val="tx1"/>
                </a:solidFill>
              </a:rPr>
              <a:t>kể</a:t>
            </a:r>
            <a:r>
              <a:rPr lang="en-US" sz="3600" b="1" dirty="0">
                <a:solidFill>
                  <a:schemeClr val="tx1"/>
                </a:solidFill>
              </a:rPr>
              <a:t> </a:t>
            </a:r>
            <a:r>
              <a:rPr lang="en-US" sz="3600" b="1" dirty="0" err="1">
                <a:solidFill>
                  <a:schemeClr val="tx1"/>
                </a:solidFill>
              </a:rPr>
              <a:t>trong</a:t>
            </a:r>
            <a:r>
              <a:rPr lang="en-US" sz="3600" b="1" dirty="0">
                <a:solidFill>
                  <a:schemeClr val="tx1"/>
                </a:solidFill>
              </a:rPr>
              <a:t> </a:t>
            </a:r>
            <a:r>
              <a:rPr lang="en-US" sz="3600" b="1" dirty="0" err="1">
                <a:solidFill>
                  <a:schemeClr val="tx1"/>
                </a:solidFill>
              </a:rPr>
              <a:t>văn</a:t>
            </a:r>
            <a:r>
              <a:rPr lang="en-US" sz="3600" b="1" dirty="0">
                <a:solidFill>
                  <a:schemeClr val="tx1"/>
                </a:solidFill>
              </a:rPr>
              <a:t> </a:t>
            </a:r>
            <a:r>
              <a:rPr lang="en-US" sz="3600" b="1" dirty="0" err="1">
                <a:solidFill>
                  <a:schemeClr val="tx1"/>
                </a:solidFill>
              </a:rPr>
              <a:t>bản</a:t>
            </a:r>
            <a:r>
              <a:rPr lang="en-US" sz="3600" b="1" dirty="0">
                <a:solidFill>
                  <a:schemeClr val="tx1"/>
                </a:solidFill>
              </a:rPr>
              <a:t> “</a:t>
            </a:r>
            <a:r>
              <a:rPr lang="en-US" sz="3600" b="1" i="1" dirty="0" err="1">
                <a:solidFill>
                  <a:schemeClr val="tx1"/>
                </a:solidFill>
              </a:rPr>
              <a:t>Ngồi</a:t>
            </a:r>
            <a:r>
              <a:rPr lang="en-US" sz="3600" b="1" i="1" dirty="0">
                <a:solidFill>
                  <a:schemeClr val="tx1"/>
                </a:solidFill>
              </a:rPr>
              <a:t> </a:t>
            </a:r>
            <a:r>
              <a:rPr lang="en-US" sz="3600" b="1" i="1" dirty="0" err="1">
                <a:solidFill>
                  <a:schemeClr val="tx1"/>
                </a:solidFill>
              </a:rPr>
              <a:t>đợi</a:t>
            </a:r>
            <a:r>
              <a:rPr lang="en-US" sz="3600" b="1" i="1" dirty="0">
                <a:solidFill>
                  <a:schemeClr val="tx1"/>
                </a:solidFill>
              </a:rPr>
              <a:t> </a:t>
            </a:r>
            <a:r>
              <a:rPr lang="en-US" sz="3600" b="1" i="1" dirty="0" err="1">
                <a:solidFill>
                  <a:schemeClr val="tx1"/>
                </a:solidFill>
              </a:rPr>
              <a:t>trước</a:t>
            </a:r>
            <a:r>
              <a:rPr lang="en-US" sz="3600" b="1" i="1" dirty="0">
                <a:solidFill>
                  <a:schemeClr val="tx1"/>
                </a:solidFill>
              </a:rPr>
              <a:t> </a:t>
            </a:r>
            <a:r>
              <a:rPr lang="en-US" sz="3600" b="1" i="1" dirty="0" err="1">
                <a:solidFill>
                  <a:schemeClr val="tx1"/>
                </a:solidFill>
              </a:rPr>
              <a:t>hiên</a:t>
            </a:r>
            <a:r>
              <a:rPr lang="en-US" sz="3600" b="1" i="1" dirty="0">
                <a:solidFill>
                  <a:schemeClr val="tx1"/>
                </a:solidFill>
              </a:rPr>
              <a:t> </a:t>
            </a:r>
            <a:r>
              <a:rPr lang="en-US" sz="3600" b="1" i="1" dirty="0" err="1">
                <a:solidFill>
                  <a:schemeClr val="tx1"/>
                </a:solidFill>
              </a:rPr>
              <a:t>nhà</a:t>
            </a:r>
            <a:r>
              <a:rPr lang="en-US" sz="3600" b="1" dirty="0">
                <a:solidFill>
                  <a:schemeClr val="tx1"/>
                </a:solidFill>
              </a:rPr>
              <a:t>” </a:t>
            </a:r>
            <a:r>
              <a:rPr lang="en-US" sz="3600" b="1" dirty="0" err="1">
                <a:solidFill>
                  <a:schemeClr val="tx1"/>
                </a:solidFill>
              </a:rPr>
              <a:t>của</a:t>
            </a:r>
            <a:r>
              <a:rPr lang="en-US" sz="3600" b="1" dirty="0">
                <a:solidFill>
                  <a:schemeClr val="tx1"/>
                </a:solidFill>
              </a:rPr>
              <a:t> </a:t>
            </a:r>
            <a:r>
              <a:rPr lang="en-US" sz="3600" b="1" dirty="0" err="1">
                <a:solidFill>
                  <a:schemeClr val="tx1"/>
                </a:solidFill>
              </a:rPr>
              <a:t>Huỳnh</a:t>
            </a:r>
            <a:r>
              <a:rPr lang="en-US" sz="3600" b="1" dirty="0">
                <a:solidFill>
                  <a:schemeClr val="tx1"/>
                </a:solidFill>
              </a:rPr>
              <a:t> </a:t>
            </a:r>
            <a:r>
              <a:rPr lang="en-US" sz="3600" b="1" dirty="0" err="1">
                <a:solidFill>
                  <a:schemeClr val="tx1"/>
                </a:solidFill>
              </a:rPr>
              <a:t>Như</a:t>
            </a:r>
            <a:r>
              <a:rPr lang="en-US" sz="3600" b="1" dirty="0">
                <a:solidFill>
                  <a:schemeClr val="tx1"/>
                </a:solidFill>
              </a:rPr>
              <a:t> </a:t>
            </a:r>
            <a:r>
              <a:rPr lang="en-US" sz="3600" b="1" dirty="0" err="1">
                <a:solidFill>
                  <a:schemeClr val="tx1"/>
                </a:solidFill>
              </a:rPr>
              <a:t>Phương</a:t>
            </a:r>
            <a:r>
              <a:rPr lang="en-US" sz="3600" b="1" dirty="0">
                <a:solidFill>
                  <a:schemeClr val="tx1"/>
                </a:solidFill>
              </a:rPr>
              <a:t> </a:t>
            </a:r>
            <a:r>
              <a:rPr lang="en-US" sz="3600" b="1" dirty="0" err="1">
                <a:solidFill>
                  <a:schemeClr val="tx1"/>
                </a:solidFill>
              </a:rPr>
              <a:t>có</a:t>
            </a:r>
            <a:r>
              <a:rPr lang="en-US" sz="3600" b="1" dirty="0">
                <a:solidFill>
                  <a:schemeClr val="tx1"/>
                </a:solidFill>
              </a:rPr>
              <a:t> </a:t>
            </a:r>
            <a:r>
              <a:rPr lang="en-US" sz="3600" b="1" dirty="0" err="1">
                <a:solidFill>
                  <a:schemeClr val="tx1"/>
                </a:solidFill>
              </a:rPr>
              <a:t>tên</a:t>
            </a:r>
            <a:r>
              <a:rPr lang="en-US" sz="3600" b="1" dirty="0">
                <a:solidFill>
                  <a:schemeClr val="tx1"/>
                </a:solidFill>
              </a:rPr>
              <a:t> </a:t>
            </a:r>
            <a:r>
              <a:rPr lang="en-US" sz="3600" b="1" dirty="0" err="1">
                <a:solidFill>
                  <a:schemeClr val="tx1"/>
                </a:solidFill>
              </a:rPr>
              <a:t>thật</a:t>
            </a:r>
            <a:r>
              <a:rPr lang="en-US" sz="3600" b="1" dirty="0">
                <a:solidFill>
                  <a:schemeClr val="tx1"/>
                </a:solidFill>
              </a:rPr>
              <a:t> </a:t>
            </a:r>
            <a:r>
              <a:rPr lang="en-US" sz="3600" b="1" dirty="0" err="1">
                <a:solidFill>
                  <a:schemeClr val="tx1"/>
                </a:solidFill>
              </a:rPr>
              <a:t>là</a:t>
            </a:r>
            <a:r>
              <a:rPr lang="en-US" sz="3600" b="1" dirty="0">
                <a:solidFill>
                  <a:schemeClr val="tx1"/>
                </a:solidFill>
              </a:rPr>
              <a:t> </a:t>
            </a:r>
            <a:r>
              <a:rPr lang="en-US" sz="3600" b="1" dirty="0" err="1">
                <a:solidFill>
                  <a:schemeClr val="tx1"/>
                </a:solidFill>
              </a:rPr>
              <a:t>gì</a:t>
            </a:r>
            <a:r>
              <a:rPr lang="en-US" sz="3600" b="1" dirty="0">
                <a:solidFill>
                  <a:schemeClr val="tx1"/>
                </a:solidFill>
              </a:rPr>
              <a:t>? </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651150" y="2751762"/>
            <a:ext cx="3748611"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dirty="0" err="1">
                <a:solidFill>
                  <a:srgbClr val="0000FF"/>
                </a:solidFill>
              </a:rPr>
              <a:t>Bà</a:t>
            </a:r>
            <a:r>
              <a:rPr lang="en-US" sz="4400" b="1" dirty="0">
                <a:solidFill>
                  <a:srgbClr val="0000FF"/>
                </a:solidFill>
              </a:rPr>
              <a:t> Lê </a:t>
            </a:r>
            <a:r>
              <a:rPr lang="en-US" sz="4400" b="1" dirty="0" err="1">
                <a:solidFill>
                  <a:srgbClr val="0000FF"/>
                </a:solidFill>
              </a:rPr>
              <a:t>Thị</a:t>
            </a:r>
            <a:r>
              <a:rPr lang="en-US" sz="4400" b="1" dirty="0">
                <a:solidFill>
                  <a:srgbClr val="0000FF"/>
                </a:solidFill>
              </a:rPr>
              <a:t> </a:t>
            </a:r>
            <a:r>
              <a:rPr lang="en-US" sz="4400" b="1" dirty="0" err="1">
                <a:solidFill>
                  <a:srgbClr val="0000FF"/>
                </a:solidFill>
              </a:rPr>
              <a:t>Thỏa</a:t>
            </a:r>
            <a:endParaRPr lang="en-US" sz="4400" b="1" dirty="0">
              <a:solidFill>
                <a:srgbClr val="0000FF"/>
              </a:solidFill>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F30582BA-6366-4AE2-7AC9-EB3C16B44D74}"/>
              </a:ext>
            </a:extLst>
          </p:cNvPr>
          <p:cNvSpPr/>
          <p:nvPr/>
        </p:nvSpPr>
        <p:spPr>
          <a:xfrm>
            <a:off x="10715037" y="5954861"/>
            <a:ext cx="548051" cy="631834"/>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406593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tràng</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vỗ</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tay</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699945" y="559387"/>
            <a:ext cx="10542492" cy="148898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2: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đã</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dùng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ngôi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kể</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nào</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54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4305591" y="2334509"/>
            <a:ext cx="5467236"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Ngôi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kể</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thứ</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nhất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endParaRPr kumimoji="0" lang="en-US" sz="6000" b="1" i="0" u="none" strike="noStrike" kern="1200" cap="none" spc="0" normalizeH="0" baseline="0" noProof="0" dirty="0">
              <a:ln>
                <a:noFill/>
              </a:ln>
              <a:solidFill>
                <a:srgbClr val="0000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id="{8F84014F-9743-8CAF-71F7-91B30B34B7E1}"/>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1D1C8A64-D335-E12D-8C08-989563D471C7}"/>
              </a:ext>
            </a:extLst>
          </p:cNvPr>
          <p:cNvSpPr/>
          <p:nvPr/>
        </p:nvSpPr>
        <p:spPr>
          <a:xfrm>
            <a:off x="10743145" y="5954953"/>
            <a:ext cx="548051" cy="631834"/>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230806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Hình chữ nhật: Góc Tròn 1">
            <a:extLst>
              <a:ext uri="{FF2B5EF4-FFF2-40B4-BE49-F238E27FC236}">
                <a16:creationId xmlns:a16="http://schemas.microsoft.com/office/drawing/2014/main" id="{CCB2F552-8F6D-F706-9D4E-2D64AF4995AA}"/>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tệp</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giấy</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nhớ</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83312" y="253552"/>
            <a:ext cx="1202537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kumimoji="0" lang="en-US" sz="3600" b="1" i="0" u="none" strike="noStrike" kern="1200" cap="none" spc="0" normalizeH="0" baseline="0" noProof="0" dirty="0" err="1">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Câu</a:t>
            </a:r>
            <a:r>
              <a:rPr kumimoji="0" lang="en-US" sz="3600" b="1" i="0" u="none" strike="noStrike" kern="1200" cap="none" spc="0" normalizeH="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rPr>
              <a:t> 3: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Dì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Bảy</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tản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giống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với</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hình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tượng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hòn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Vọng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Phu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câu</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chuyện</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cổ</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tích</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là</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600" b="1" dirty="0">
                <a:solidFill>
                  <a:schemeClr val="tx1"/>
                </a:solidFill>
                <a:latin typeface="Tahoma" panose="020B0604030504040204" pitchFamily="34" charset="0"/>
                <a:ea typeface="Tahoma" panose="020B0604030504040204" pitchFamily="34" charset="0"/>
                <a:cs typeface="Tahoma" panose="020B0604030504040204" pitchFamily="34" charset="0"/>
              </a:rPr>
              <a:t>?</a:t>
            </a:r>
            <a:endParaRPr kumimoji="0" lang="en-US" sz="36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2488608" y="2167089"/>
            <a:ext cx="9032831" cy="148356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thủy</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chung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son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sắt</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sự</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chờ</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đợi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mỏi</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mòn</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theo</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tháng</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4000" b="1" dirty="0" err="1">
                <a:solidFill>
                  <a:srgbClr val="0000FF"/>
                </a:solidFill>
                <a:latin typeface="Tahoma" panose="020B0604030504040204" pitchFamily="34" charset="0"/>
                <a:ea typeface="Tahoma" panose="020B0604030504040204" pitchFamily="34" charset="0"/>
                <a:cs typeface="Tahoma" panose="020B0604030504040204" pitchFamily="34" charset="0"/>
              </a:rPr>
              <a:t>năm</a:t>
            </a:r>
            <a:r>
              <a:rPr lang="en-US" sz="4000" b="1" dirty="0">
                <a:solidFill>
                  <a:srgbClr val="0000FF"/>
                </a:solidFill>
                <a:latin typeface="Tahoma" panose="020B0604030504040204" pitchFamily="34" charset="0"/>
                <a:ea typeface="Tahoma" panose="020B0604030504040204" pitchFamily="34" charset="0"/>
                <a:cs typeface="Tahoma" panose="020B0604030504040204" pitchFamily="34" charset="0"/>
              </a:rPr>
              <a:t>.</a:t>
            </a: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6" name="Hình chữ nhật: Góc Tròn 5">
            <a:extLst>
              <a:ext uri="{FF2B5EF4-FFF2-40B4-BE49-F238E27FC236}">
                <a16:creationId xmlns:a16="http://schemas.microsoft.com/office/drawing/2014/main" id="{761C20DD-7085-AAD4-8888-304A70EDFD8A}"/>
              </a:ext>
            </a:extLst>
          </p:cNvPr>
          <p:cNvSpPr/>
          <p:nvPr/>
        </p:nvSpPr>
        <p:spPr>
          <a:xfrm>
            <a:off x="10733031" y="5946982"/>
            <a:ext cx="548051" cy="631834"/>
          </a:xfrm>
          <a:prstGeom prst="roundRect">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775778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808B5389-96DF-4FAF-96B3-8993C7E56721}"/>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5833082" y="-50426"/>
            <a:ext cx="1941429" cy="1856600"/>
          </a:xfrm>
          <a:prstGeom prst="rect">
            <a:avLst/>
          </a:prstGeom>
        </p:spPr>
      </p:pic>
      <p:pic>
        <p:nvPicPr>
          <p:cNvPr id="5" name="Picture 4">
            <a:extLst>
              <a:ext uri="{FF2B5EF4-FFF2-40B4-BE49-F238E27FC236}">
                <a16:creationId xmlns:a16="http://schemas.microsoft.com/office/drawing/2014/main" id="{123805F6-EA77-4D51-9744-9F37A57F23A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72827" y="4860841"/>
            <a:ext cx="1969179" cy="1743607"/>
          </a:xfrm>
          <a:prstGeom prst="rect">
            <a:avLst/>
          </a:prstGeom>
        </p:spPr>
      </p:pic>
      <p:pic>
        <p:nvPicPr>
          <p:cNvPr id="7" name="Picture 6">
            <a:extLst>
              <a:ext uri="{FF2B5EF4-FFF2-40B4-BE49-F238E27FC236}">
                <a16:creationId xmlns:a16="http://schemas.microsoft.com/office/drawing/2014/main" id="{18B3DB36-0CAB-4CD0-BE48-595E0CADE40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727102" y="4348732"/>
            <a:ext cx="2060627" cy="1383912"/>
          </a:xfrm>
          <a:prstGeom prst="rect">
            <a:avLst/>
          </a:prstGeom>
        </p:spPr>
      </p:pic>
      <p:sp>
        <p:nvSpPr>
          <p:cNvPr id="9" name="Rectangle: Folded Corner 8">
            <a:extLst>
              <a:ext uri="{FF2B5EF4-FFF2-40B4-BE49-F238E27FC236}">
                <a16:creationId xmlns:a16="http://schemas.microsoft.com/office/drawing/2014/main" id="{6FCD71A2-4BFE-4953-931C-BECE5B4A1D66}"/>
              </a:ext>
            </a:extLst>
          </p:cNvPr>
          <p:cNvSpPr/>
          <p:nvPr/>
        </p:nvSpPr>
        <p:spPr>
          <a:xfrm>
            <a:off x="9926540" y="3920234"/>
            <a:ext cx="1470660" cy="1328012"/>
          </a:xfrm>
          <a:prstGeom prst="foldedCorne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1</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chiếc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móc</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chìa</a:t>
            </a:r>
            <a:r>
              <a:rPr kumimoji="0" lang="en-US" sz="1800" b="1" i="0" u="none" strike="noStrike" kern="1200" cap="none" spc="0" normalizeH="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1800" b="1" i="0" u="none" strike="noStrike" kern="1200" cap="none" spc="0" normalizeH="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khóa</a:t>
            </a:r>
            <a:endParaRPr kumimoji="0" lang="en-US" sz="1800"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7" name="Rectangle: Folded Corner 26">
            <a:extLst>
              <a:ext uri="{FF2B5EF4-FFF2-40B4-BE49-F238E27FC236}">
                <a16:creationId xmlns:a16="http://schemas.microsoft.com/office/drawing/2014/main" id="{A468FF43-48BE-45C8-AE0E-72371E21D00D}"/>
              </a:ext>
            </a:extLst>
          </p:cNvPr>
          <p:cNvSpPr/>
          <p:nvPr/>
        </p:nvSpPr>
        <p:spPr>
          <a:xfrm>
            <a:off x="1667482" y="285889"/>
            <a:ext cx="9110246" cy="1727200"/>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Vấn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tác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giả</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nêu</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lên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trong</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văn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bản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đề</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cập</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đến</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bài</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học</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3200" b="1" dirty="0" err="1">
                <a:solidFill>
                  <a:schemeClr val="tx1"/>
                </a:solidFill>
                <a:latin typeface="Tahoma" panose="020B0604030504040204" pitchFamily="34" charset="0"/>
                <a:ea typeface="Tahoma" panose="020B0604030504040204" pitchFamily="34" charset="0"/>
                <a:cs typeface="Tahoma" panose="020B0604030504040204" pitchFamily="34" charset="0"/>
              </a:rPr>
              <a:t>gì</a:t>
            </a:r>
            <a:r>
              <a:rPr lang="en-US" sz="3200" b="1" dirty="0">
                <a:solidFill>
                  <a:schemeClr val="tx1"/>
                </a:solidFill>
                <a:latin typeface="Tahoma" panose="020B0604030504040204" pitchFamily="34" charset="0"/>
                <a:ea typeface="Tahoma" panose="020B0604030504040204" pitchFamily="34" charset="0"/>
                <a:cs typeface="Tahoma" panose="020B0604030504040204" pitchFamily="34" charset="0"/>
              </a:rPr>
              <a:t>? </a:t>
            </a:r>
            <a:endParaRPr kumimoji="0" lang="en-US" sz="4800" b="1" i="0" u="none" strike="noStrike" kern="1200" cap="none" spc="0" normalizeH="0" baseline="0" noProof="0" dirty="0">
              <a:ln>
                <a:noFill/>
              </a:ln>
              <a:solidFill>
                <a:schemeClr val="tx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28" name="Rectangle: Folded Corner 27">
            <a:extLst>
              <a:ext uri="{FF2B5EF4-FFF2-40B4-BE49-F238E27FC236}">
                <a16:creationId xmlns:a16="http://schemas.microsoft.com/office/drawing/2014/main" id="{02105D08-1F14-416F-86C2-51DFEA1D8826}"/>
              </a:ext>
            </a:extLst>
          </p:cNvPr>
          <p:cNvSpPr/>
          <p:nvPr/>
        </p:nvSpPr>
        <p:spPr>
          <a:xfrm>
            <a:off x="5538484" y="2349404"/>
            <a:ext cx="3246737" cy="1127466"/>
          </a:xfrm>
          <a:prstGeom prst="foldedCorner">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Lòng</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biết</a:t>
            </a:r>
            <a:r>
              <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3600" b="1" dirty="0" err="1">
                <a:solidFill>
                  <a:srgbClr val="0000FF"/>
                </a:solidFill>
                <a:latin typeface="Tahoma" panose="020B0604030504040204" pitchFamily="34" charset="0"/>
                <a:ea typeface="Tahoma" panose="020B0604030504040204" pitchFamily="34" charset="0"/>
                <a:cs typeface="Tahoma" panose="020B0604030504040204" pitchFamily="34" charset="0"/>
              </a:rPr>
              <a:t>ơn</a:t>
            </a:r>
            <a:endParaRPr lang="en-US" sz="36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33" name="Rectangle 32">
            <a:extLst>
              <a:ext uri="{FF2B5EF4-FFF2-40B4-BE49-F238E27FC236}">
                <a16:creationId xmlns:a16="http://schemas.microsoft.com/office/drawing/2014/main" id="{8A1AF95E-ACBD-46E9-8F43-1F6D65A0D221}"/>
              </a:ext>
            </a:extLst>
          </p:cNvPr>
          <p:cNvSpPr/>
          <p:nvPr/>
        </p:nvSpPr>
        <p:spPr>
          <a:xfrm rot="5600923">
            <a:off x="2831325" y="4994112"/>
            <a:ext cx="2438330" cy="250979"/>
          </a:xfrm>
          <a:prstGeom prst="rect">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Arrow: Pentagon 30">
            <a:hlinkClick r:id="rId9" action="ppaction://hlinksldjump"/>
            <a:extLst>
              <a:ext uri="{FF2B5EF4-FFF2-40B4-BE49-F238E27FC236}">
                <a16:creationId xmlns:a16="http://schemas.microsoft.com/office/drawing/2014/main" id="{AA693000-41B6-4481-BACC-F3E8F4F6DBBA}"/>
              </a:ext>
            </a:extLst>
          </p:cNvPr>
          <p:cNvSpPr/>
          <p:nvPr/>
        </p:nvSpPr>
        <p:spPr>
          <a:xfrm rot="586976" flipH="1">
            <a:off x="2801407" y="4069021"/>
            <a:ext cx="2310938" cy="899514"/>
          </a:xfrm>
          <a:prstGeom prst="homePlate">
            <a:avLst/>
          </a:prstGeom>
          <a:blipFill>
            <a:blip r:embed="rId8"/>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prstClr val="white"/>
                </a:solidFill>
                <a:effectLst/>
                <a:uLnTx/>
                <a:uFillTx/>
                <a:latin typeface="Tahoma" panose="020B0604030504040204" pitchFamily="34" charset="0"/>
                <a:ea typeface="Tahoma" panose="020B0604030504040204" pitchFamily="34" charset="0"/>
                <a:cs typeface="Tahoma" panose="020B0604030504040204" pitchFamily="34" charset="0"/>
              </a:rPr>
              <a:t>GO HOME</a:t>
            </a:r>
          </a:p>
        </p:txBody>
      </p:sp>
      <p:pic>
        <p:nvPicPr>
          <p:cNvPr id="35" name="Picture 34">
            <a:extLst>
              <a:ext uri="{FF2B5EF4-FFF2-40B4-BE49-F238E27FC236}">
                <a16:creationId xmlns:a16="http://schemas.microsoft.com/office/drawing/2014/main" id="{AD4177A1-A88F-4280-9343-2E28544658A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574240" y="5457466"/>
            <a:ext cx="952500" cy="1019175"/>
          </a:xfrm>
          <a:prstGeom prst="rect">
            <a:avLst/>
          </a:prstGeom>
        </p:spPr>
      </p:pic>
      <p:sp>
        <p:nvSpPr>
          <p:cNvPr id="36" name="Flowchart: Summing Junction 35">
            <a:extLst>
              <a:ext uri="{FF2B5EF4-FFF2-40B4-BE49-F238E27FC236}">
                <a16:creationId xmlns:a16="http://schemas.microsoft.com/office/drawing/2014/main" id="{9A9D8C94-FF71-4542-A1F8-47F84D77E78E}"/>
              </a:ext>
            </a:extLst>
          </p:cNvPr>
          <p:cNvSpPr/>
          <p:nvPr/>
        </p:nvSpPr>
        <p:spPr>
          <a:xfrm>
            <a:off x="4025900" y="4194326"/>
            <a:ext cx="154406" cy="154406"/>
          </a:xfrm>
          <a:prstGeom prst="flowChartSummingJunction">
            <a:avLst/>
          </a:prstGeom>
          <a:gradFill flip="none" rotWithShape="1">
            <a:gsLst>
              <a:gs pos="0">
                <a:schemeClr val="bg1">
                  <a:lumMod val="65000"/>
                  <a:tint val="66000"/>
                  <a:satMod val="160000"/>
                </a:schemeClr>
              </a:gs>
              <a:gs pos="50000">
                <a:schemeClr val="bg1">
                  <a:lumMod val="65000"/>
                  <a:tint val="44500"/>
                  <a:satMod val="160000"/>
                </a:schemeClr>
              </a:gs>
              <a:gs pos="100000">
                <a:schemeClr val="bg1">
                  <a:lumMod val="65000"/>
                  <a:tint val="23500"/>
                  <a:satMod val="160000"/>
                </a:schemeClr>
              </a:gs>
            </a:gsLst>
            <a:path path="circle">
              <a:fillToRect l="50000" t="50000" r="50000" b="50000"/>
            </a:path>
            <a:tileRect/>
          </a:gra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a:extLst>
              <a:ext uri="{FF2B5EF4-FFF2-40B4-BE49-F238E27FC236}">
                <a16:creationId xmlns:a16="http://schemas.microsoft.com/office/drawing/2014/main" id="{52D227BA-4253-4222-A515-03444C57CB2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02668" y="5154122"/>
            <a:ext cx="1164057" cy="1275986"/>
          </a:xfrm>
          <a:prstGeom prst="rect">
            <a:avLst/>
          </a:prstGeom>
        </p:spPr>
      </p:pic>
      <p:pic>
        <p:nvPicPr>
          <p:cNvPr id="45" name="Picture 44">
            <a:extLst>
              <a:ext uri="{FF2B5EF4-FFF2-40B4-BE49-F238E27FC236}">
                <a16:creationId xmlns:a16="http://schemas.microsoft.com/office/drawing/2014/main" id="{7ADCD335-3FE0-4DF0-AEE0-F01FB02593EC}"/>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3972260"/>
            <a:ext cx="1164057" cy="1275986"/>
          </a:xfrm>
          <a:prstGeom prst="rect">
            <a:avLst/>
          </a:prstGeom>
        </p:spPr>
      </p:pic>
      <p:pic>
        <p:nvPicPr>
          <p:cNvPr id="49" name="Picture 48">
            <a:extLst>
              <a:ext uri="{FF2B5EF4-FFF2-40B4-BE49-F238E27FC236}">
                <a16:creationId xmlns:a16="http://schemas.microsoft.com/office/drawing/2014/main" id="{431D4799-01BE-422D-9BB8-792204DC8F82}"/>
              </a:ext>
            </a:extLst>
          </p:cNvPr>
          <p:cNvPicPr>
            <a:picLocks noChangeAspect="1"/>
          </p:cNvPicPr>
          <p:nvPr/>
        </p:nvPicPr>
        <p:blipFill>
          <a:blip r:embed="rId12" cstate="hqprint">
            <a:extLst>
              <a:ext uri="{28A0092B-C50C-407E-A947-70E740481C1C}">
                <a14:useLocalDpi xmlns:a14="http://schemas.microsoft.com/office/drawing/2010/main" val="0"/>
              </a:ext>
            </a:extLst>
          </a:blip>
          <a:stretch>
            <a:fillRect/>
          </a:stretch>
        </p:blipFill>
        <p:spPr>
          <a:xfrm>
            <a:off x="3009346" y="3437713"/>
            <a:ext cx="777978" cy="768642"/>
          </a:xfrm>
          <a:prstGeom prst="rect">
            <a:avLst/>
          </a:prstGeom>
        </p:spPr>
      </p:pic>
      <p:pic>
        <p:nvPicPr>
          <p:cNvPr id="51" name="Picture 50">
            <a:extLst>
              <a:ext uri="{FF2B5EF4-FFF2-40B4-BE49-F238E27FC236}">
                <a16:creationId xmlns:a16="http://schemas.microsoft.com/office/drawing/2014/main" id="{CE2D8554-4EA9-4489-87EE-9EE8BCAD807D}"/>
              </a:ext>
            </a:extLst>
          </p:cNvPr>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flipH="1">
            <a:off x="4557894" y="3664879"/>
            <a:ext cx="880161" cy="843194"/>
          </a:xfrm>
          <a:prstGeom prst="rect">
            <a:avLst/>
          </a:prstGeom>
        </p:spPr>
      </p:pic>
      <p:pic>
        <p:nvPicPr>
          <p:cNvPr id="53" name="Picture 52">
            <a:extLst>
              <a:ext uri="{FF2B5EF4-FFF2-40B4-BE49-F238E27FC236}">
                <a16:creationId xmlns:a16="http://schemas.microsoft.com/office/drawing/2014/main" id="{642873B8-CC7C-4CCD-B555-E79C2046F991}"/>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883321" y="3919037"/>
            <a:ext cx="495300" cy="438150"/>
          </a:xfrm>
          <a:prstGeom prst="rect">
            <a:avLst/>
          </a:prstGeom>
        </p:spPr>
      </p:pic>
      <p:pic>
        <p:nvPicPr>
          <p:cNvPr id="55" name="Picture 54">
            <a:extLst>
              <a:ext uri="{FF2B5EF4-FFF2-40B4-BE49-F238E27FC236}">
                <a16:creationId xmlns:a16="http://schemas.microsoft.com/office/drawing/2014/main" id="{BF1CB1F2-B380-48F5-8964-31095DE91B5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1050492" y="3822034"/>
            <a:ext cx="714375" cy="1190625"/>
          </a:xfrm>
          <a:prstGeom prst="rect">
            <a:avLst/>
          </a:prstGeom>
        </p:spPr>
      </p:pic>
      <p:sp>
        <p:nvSpPr>
          <p:cNvPr id="2" name="Hình chữ nhật: Góc Tròn 1">
            <a:extLst>
              <a:ext uri="{FF2B5EF4-FFF2-40B4-BE49-F238E27FC236}">
                <a16:creationId xmlns:a16="http://schemas.microsoft.com/office/drawing/2014/main" id="{846F1814-53D8-A2E3-2DAE-25544FD89C48}"/>
              </a:ext>
            </a:extLst>
          </p:cNvPr>
          <p:cNvSpPr/>
          <p:nvPr/>
        </p:nvSpPr>
        <p:spPr>
          <a:xfrm>
            <a:off x="11154537" y="-16617"/>
            <a:ext cx="1581150" cy="1141973"/>
          </a:xfrm>
          <a:prstGeom prst="roundRect">
            <a:avLst/>
          </a:prstGeom>
          <a:solidFill>
            <a:srgbClr val="DAE3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ình chữ nhật: Góc Tròn 5">
            <a:extLst>
              <a:ext uri="{FF2B5EF4-FFF2-40B4-BE49-F238E27FC236}">
                <a16:creationId xmlns:a16="http://schemas.microsoft.com/office/drawing/2014/main" id="{A9E5DEFA-5533-20F3-073F-3E7EC5D0FCF4}"/>
              </a:ext>
            </a:extLst>
          </p:cNvPr>
          <p:cNvSpPr/>
          <p:nvPr/>
        </p:nvSpPr>
        <p:spPr>
          <a:xfrm>
            <a:off x="10753344" y="5950165"/>
            <a:ext cx="548051" cy="631834"/>
          </a:xfrm>
          <a:prstGeom prst="roundRect">
            <a:avLst/>
          </a:prstGeom>
          <a:solidFill>
            <a:srgbClr val="99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8071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animBg="1"/>
      <p:bldP spid="9" grpId="1" animBg="1"/>
      <p:bldP spid="27" grpId="0" animBg="1"/>
      <p:bldP spid="2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Bong bóng Ý nghĩ: Hình đám mây 7">
            <a:extLst>
              <a:ext uri="{FF2B5EF4-FFF2-40B4-BE49-F238E27FC236}">
                <a16:creationId xmlns:a16="http://schemas.microsoft.com/office/drawing/2014/main" id="{1F7DE5B0-82F4-0D7D-FE3E-B01FE713BB1A}"/>
              </a:ext>
            </a:extLst>
          </p:cNvPr>
          <p:cNvSpPr/>
          <p:nvPr/>
        </p:nvSpPr>
        <p:spPr>
          <a:xfrm>
            <a:off x="3636832" y="753035"/>
            <a:ext cx="5991262" cy="220531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tabLst>
                <a:tab pos="445770" algn="l"/>
              </a:tabLst>
            </a:pPr>
            <a:r>
              <a:rPr lang="vi-VN" sz="2800" i="1" dirty="0">
                <a:solidFill>
                  <a:srgbClr val="000000"/>
                </a:solidFill>
                <a:effectLst/>
                <a:latin typeface="Times New Roman" panose="02020603050405020304" pitchFamily="18" charset="0"/>
                <a:ea typeface="Times New Roman" panose="02020603050405020304" pitchFamily="18" charset="0"/>
              </a:rPr>
              <a:t>Em </a:t>
            </a:r>
            <a:r>
              <a:rPr lang="vi-VN" sz="2800" i="1" dirty="0" err="1">
                <a:solidFill>
                  <a:srgbClr val="000000"/>
                </a:solidFill>
                <a:effectLst/>
                <a:latin typeface="Times New Roman" panose="02020603050405020304" pitchFamily="18" charset="0"/>
                <a:ea typeface="Times New Roman" panose="02020603050405020304" pitchFamily="18" charset="0"/>
              </a:rPr>
              <a:t>có</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nhận</a:t>
            </a:r>
            <a:r>
              <a:rPr lang="vi-VN" sz="2800" i="1" dirty="0">
                <a:solidFill>
                  <a:srgbClr val="000000"/>
                </a:solidFill>
                <a:effectLst/>
                <a:latin typeface="Times New Roman" panose="02020603050405020304" pitchFamily="18" charset="0"/>
                <a:ea typeface="Times New Roman" panose="02020603050405020304" pitchFamily="18" charset="0"/>
              </a:rPr>
              <a:t> ra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tượng</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gì</a:t>
            </a:r>
            <a:r>
              <a:rPr lang="vi-VN" sz="2800" i="1" dirty="0">
                <a:solidFill>
                  <a:srgbClr val="000000"/>
                </a:solidFill>
                <a:effectLst/>
                <a:latin typeface="Times New Roman" panose="02020603050405020304" pitchFamily="18" charset="0"/>
                <a:ea typeface="Times New Roman" panose="02020603050405020304" pitchFamily="18" charset="0"/>
              </a:rPr>
              <a:t> trong </a:t>
            </a:r>
            <a:r>
              <a:rPr lang="vi-VN" sz="2800" i="1" dirty="0" err="1">
                <a:solidFill>
                  <a:srgbClr val="000000"/>
                </a:solidFill>
                <a:effectLst/>
                <a:latin typeface="Times New Roman" panose="02020603050405020304" pitchFamily="18" charset="0"/>
                <a:ea typeface="Times New Roman" panose="02020603050405020304" pitchFamily="18" charset="0"/>
              </a:rPr>
              <a:t>hoạt</a:t>
            </a:r>
            <a:r>
              <a:rPr lang="vi-VN" sz="2800" i="1" dirty="0">
                <a:solidFill>
                  <a:srgbClr val="000000"/>
                </a:solidFill>
                <a:effectLst/>
                <a:latin typeface="Times New Roman" panose="02020603050405020304" pitchFamily="18" charset="0"/>
                <a:ea typeface="Times New Roman" panose="02020603050405020304" pitchFamily="18" charset="0"/>
              </a:rPr>
              <a:t> </a:t>
            </a:r>
            <a:r>
              <a:rPr lang="vi-VN" sz="2800" i="1" dirty="0" err="1">
                <a:solidFill>
                  <a:srgbClr val="000000"/>
                </a:solidFill>
                <a:effectLst/>
                <a:latin typeface="Times New Roman" panose="02020603050405020304" pitchFamily="18" charset="0"/>
                <a:ea typeface="Times New Roman" panose="02020603050405020304" pitchFamily="18" charset="0"/>
              </a:rPr>
              <a:t>cảnh</a:t>
            </a:r>
            <a:r>
              <a:rPr lang="vi-VN" sz="2800" i="1" dirty="0">
                <a:solidFill>
                  <a:srgbClr val="000000"/>
                </a:solidFill>
                <a:effectLst/>
                <a:latin typeface="Times New Roman" panose="02020603050405020304" pitchFamily="18" charset="0"/>
                <a:ea typeface="Times New Roman" panose="02020603050405020304" pitchFamily="18" charset="0"/>
              </a:rPr>
              <a:t> trên không?</a:t>
            </a:r>
            <a:endParaRPr lang="en-US" sz="2400" dirty="0">
              <a:effectLst/>
              <a:latin typeface="Times New Roman" panose="02020603050405020304" pitchFamily="18" charset="0"/>
              <a:ea typeface="Times New Roman" panose="02020603050405020304" pitchFamily="18" charset="0"/>
            </a:endParaRPr>
          </a:p>
        </p:txBody>
      </p:sp>
      <p:pic>
        <p:nvPicPr>
          <p:cNvPr id="9" name="Hình ảnh 8">
            <a:extLst>
              <a:ext uri="{FF2B5EF4-FFF2-40B4-BE49-F238E27FC236}">
                <a16:creationId xmlns:a16="http://schemas.microsoft.com/office/drawing/2014/main" id="{F0EBB2DF-8636-15EA-5C71-C2817B4DB8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6561" y="2280397"/>
            <a:ext cx="6248400" cy="3619500"/>
          </a:xfrm>
          <a:prstGeom prst="rect">
            <a:avLst/>
          </a:prstGeom>
        </p:spPr>
      </p:pic>
      <p:pic>
        <p:nvPicPr>
          <p:cNvPr id="11" name="Hình ảnh 10">
            <a:extLst>
              <a:ext uri="{FF2B5EF4-FFF2-40B4-BE49-F238E27FC236}">
                <a16:creationId xmlns:a16="http://schemas.microsoft.com/office/drawing/2014/main" id="{0EF9F000-61D5-A312-5672-A98D0054E5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33764" y="645796"/>
            <a:ext cx="2419795" cy="2419795"/>
          </a:xfrm>
          <a:prstGeom prst="rect">
            <a:avLst/>
          </a:prstGeom>
        </p:spPr>
      </p:pic>
      <p:sp>
        <p:nvSpPr>
          <p:cNvPr id="12" name="Bong bóng Ý nghĩ: Hình đám mây 11">
            <a:extLst>
              <a:ext uri="{FF2B5EF4-FFF2-40B4-BE49-F238E27FC236}">
                <a16:creationId xmlns:a16="http://schemas.microsoft.com/office/drawing/2014/main" id="{58191A7A-E09F-93E9-16D8-5D71EA2FECB5}"/>
              </a:ext>
            </a:extLst>
          </p:cNvPr>
          <p:cNvSpPr/>
          <p:nvPr/>
        </p:nvSpPr>
        <p:spPr>
          <a:xfrm>
            <a:off x="3410310" y="716764"/>
            <a:ext cx="6444306" cy="2205318"/>
          </a:xfrm>
          <a:prstGeom prst="cloudCallout">
            <a:avLst>
              <a:gd name="adj1" fmla="val -46507"/>
              <a:gd name="adj2" fmla="val 54685"/>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i="1" dirty="0">
                <a:solidFill>
                  <a:schemeClr val="tx1"/>
                </a:solidFill>
                <a:latin typeface="+mj-lt"/>
              </a:rPr>
              <a:t>Theo em, </a:t>
            </a:r>
            <a:r>
              <a:rPr lang="vi-VN" sz="2800" i="1" dirty="0" err="1">
                <a:solidFill>
                  <a:schemeClr val="tx1"/>
                </a:solidFill>
                <a:latin typeface="+mj-lt"/>
              </a:rPr>
              <a:t>nếu</a:t>
            </a:r>
            <a:r>
              <a:rPr lang="vi-VN" sz="2800" i="1" dirty="0">
                <a:solidFill>
                  <a:schemeClr val="tx1"/>
                </a:solidFill>
                <a:latin typeface="+mj-lt"/>
              </a:rPr>
              <a:t> em </a:t>
            </a:r>
            <a:r>
              <a:rPr lang="vi-VN" sz="2800" i="1" dirty="0" err="1">
                <a:solidFill>
                  <a:schemeClr val="tx1"/>
                </a:solidFill>
                <a:latin typeface="+mj-lt"/>
              </a:rPr>
              <a:t>được</a:t>
            </a:r>
            <a:r>
              <a:rPr lang="vi-VN" sz="2800" i="1" dirty="0">
                <a:solidFill>
                  <a:schemeClr val="tx1"/>
                </a:solidFill>
                <a:latin typeface="+mj-lt"/>
              </a:rPr>
              <a:t> </a:t>
            </a:r>
            <a:r>
              <a:rPr lang="vi-VN" sz="2800" i="1" dirty="0" err="1">
                <a:solidFill>
                  <a:schemeClr val="tx1"/>
                </a:solidFill>
                <a:latin typeface="+mj-lt"/>
              </a:rPr>
              <a:t>diễn</a:t>
            </a:r>
            <a:r>
              <a:rPr lang="vi-VN" sz="2800" i="1" dirty="0">
                <a:solidFill>
                  <a:schemeClr val="tx1"/>
                </a:solidFill>
                <a:latin typeface="+mj-lt"/>
              </a:rPr>
              <a:t> vai </a:t>
            </a:r>
            <a:r>
              <a:rPr lang="vi-VN" sz="2800" i="1" dirty="0" err="1">
                <a:solidFill>
                  <a:schemeClr val="tx1"/>
                </a:solidFill>
                <a:latin typeface="+mj-lt"/>
              </a:rPr>
              <a:t>người</a:t>
            </a:r>
            <a:r>
              <a:rPr lang="vi-VN" sz="2800" i="1" dirty="0">
                <a:solidFill>
                  <a:schemeClr val="tx1"/>
                </a:solidFill>
                <a:latin typeface="+mj-lt"/>
              </a:rPr>
              <a:t> </a:t>
            </a:r>
            <a:r>
              <a:rPr lang="vi-VN" sz="2800" i="1" dirty="0" err="1">
                <a:solidFill>
                  <a:schemeClr val="tx1"/>
                </a:solidFill>
                <a:latin typeface="+mj-lt"/>
              </a:rPr>
              <a:t>vợ</a:t>
            </a:r>
            <a:r>
              <a:rPr lang="vi-VN" sz="2800" i="1" dirty="0">
                <a:solidFill>
                  <a:schemeClr val="tx1"/>
                </a:solidFill>
                <a:latin typeface="+mj-lt"/>
              </a:rPr>
              <a:t> trong </a:t>
            </a:r>
            <a:r>
              <a:rPr lang="vi-VN" sz="2800" i="1" dirty="0" err="1">
                <a:solidFill>
                  <a:schemeClr val="tx1"/>
                </a:solidFill>
                <a:latin typeface="+mj-lt"/>
              </a:rPr>
              <a:t>cảnh</a:t>
            </a:r>
            <a:r>
              <a:rPr lang="vi-VN" sz="2800" i="1" dirty="0">
                <a:solidFill>
                  <a:schemeClr val="tx1"/>
                </a:solidFill>
                <a:latin typeface="+mj-lt"/>
              </a:rPr>
              <a:t> trên, em </a:t>
            </a:r>
            <a:r>
              <a:rPr lang="vi-VN" sz="2800" i="1" dirty="0" err="1">
                <a:solidFill>
                  <a:schemeClr val="tx1"/>
                </a:solidFill>
                <a:latin typeface="+mj-lt"/>
              </a:rPr>
              <a:t>sẽ</a:t>
            </a:r>
            <a:r>
              <a:rPr lang="vi-VN" sz="2800" i="1" dirty="0">
                <a:solidFill>
                  <a:schemeClr val="tx1"/>
                </a:solidFill>
                <a:latin typeface="+mj-lt"/>
              </a:rPr>
              <a:t> </a:t>
            </a:r>
            <a:r>
              <a:rPr lang="vi-VN" sz="2800" i="1" dirty="0" err="1">
                <a:solidFill>
                  <a:schemeClr val="tx1"/>
                </a:solidFill>
                <a:latin typeface="+mj-lt"/>
              </a:rPr>
              <a:t>có</a:t>
            </a:r>
            <a:r>
              <a:rPr lang="vi-VN" sz="2800" i="1" dirty="0">
                <a:solidFill>
                  <a:schemeClr val="tx1"/>
                </a:solidFill>
                <a:latin typeface="+mj-lt"/>
              </a:rPr>
              <a:t> tâm </a:t>
            </a:r>
            <a:r>
              <a:rPr lang="vi-VN" sz="2800" i="1" dirty="0" err="1">
                <a:solidFill>
                  <a:schemeClr val="tx1"/>
                </a:solidFill>
                <a:latin typeface="+mj-lt"/>
              </a:rPr>
              <a:t>trạng</a:t>
            </a:r>
            <a:r>
              <a:rPr lang="vi-VN" sz="2800" i="1" dirty="0">
                <a:solidFill>
                  <a:schemeClr val="tx1"/>
                </a:solidFill>
                <a:latin typeface="+mj-lt"/>
              </a:rPr>
              <a:t> </a:t>
            </a:r>
            <a:r>
              <a:rPr lang="vi-VN" sz="2800" i="1" dirty="0" err="1">
                <a:solidFill>
                  <a:schemeClr val="tx1"/>
                </a:solidFill>
                <a:latin typeface="+mj-lt"/>
              </a:rPr>
              <a:t>cảm</a:t>
            </a:r>
            <a:r>
              <a:rPr lang="vi-VN" sz="2800" i="1" dirty="0">
                <a:solidFill>
                  <a:schemeClr val="tx1"/>
                </a:solidFill>
                <a:latin typeface="+mj-lt"/>
              </a:rPr>
              <a:t> </a:t>
            </a:r>
            <a:r>
              <a:rPr lang="vi-VN" sz="2800" i="1" dirty="0" err="1">
                <a:solidFill>
                  <a:schemeClr val="tx1"/>
                </a:solidFill>
                <a:latin typeface="+mj-lt"/>
              </a:rPr>
              <a:t>xúc</a:t>
            </a:r>
            <a:r>
              <a:rPr lang="vi-VN" sz="2800" i="1" dirty="0">
                <a:solidFill>
                  <a:schemeClr val="tx1"/>
                </a:solidFill>
                <a:latin typeface="+mj-lt"/>
              </a:rPr>
              <a:t> như </a:t>
            </a:r>
            <a:r>
              <a:rPr lang="vi-VN" sz="2800" i="1" dirty="0" err="1">
                <a:solidFill>
                  <a:schemeClr val="tx1"/>
                </a:solidFill>
                <a:latin typeface="+mj-lt"/>
              </a:rPr>
              <a:t>thế</a:t>
            </a:r>
            <a:r>
              <a:rPr lang="vi-VN" sz="2800" i="1" dirty="0">
                <a:solidFill>
                  <a:schemeClr val="tx1"/>
                </a:solidFill>
                <a:latin typeface="+mj-lt"/>
              </a:rPr>
              <a:t> </a:t>
            </a:r>
            <a:r>
              <a:rPr lang="vi-VN" sz="2800" i="1" dirty="0" err="1">
                <a:solidFill>
                  <a:schemeClr val="tx1"/>
                </a:solidFill>
                <a:latin typeface="+mj-lt"/>
              </a:rPr>
              <a:t>nào</a:t>
            </a:r>
            <a:r>
              <a:rPr lang="vi-VN" sz="2800" i="1" dirty="0">
                <a:solidFill>
                  <a:schemeClr val="tx1"/>
                </a:solidFill>
                <a:latin typeface="+mj-lt"/>
              </a:rPr>
              <a:t>? </a:t>
            </a:r>
            <a:endParaRPr lang="en-US" sz="2800" dirty="0">
              <a:solidFill>
                <a:schemeClr val="tx1"/>
              </a:solidFill>
              <a:latin typeface="+mj-lt"/>
            </a:endParaRPr>
          </a:p>
        </p:txBody>
      </p:sp>
      <p:sp>
        <p:nvSpPr>
          <p:cNvPr id="13" name="Hộp Văn bản 12">
            <a:extLst>
              <a:ext uri="{FF2B5EF4-FFF2-40B4-BE49-F238E27FC236}">
                <a16:creationId xmlns:a16="http://schemas.microsoft.com/office/drawing/2014/main" id="{B745A603-9584-25E9-FB46-EDF86CBCB0EB}"/>
              </a:ext>
            </a:extLst>
          </p:cNvPr>
          <p:cNvSpPr txBox="1"/>
          <p:nvPr/>
        </p:nvSpPr>
        <p:spPr>
          <a:xfrm>
            <a:off x="5269526" y="3638846"/>
            <a:ext cx="6131858" cy="954107"/>
          </a:xfrm>
          <a:prstGeom prst="rect">
            <a:avLst/>
          </a:prstGeom>
          <a:noFill/>
          <a:ln w="38100">
            <a:solidFill>
              <a:srgbClr val="00B050"/>
            </a:solidFill>
          </a:ln>
        </p:spPr>
        <p:txBody>
          <a:bodyPr wrap="square">
            <a:spAutoFit/>
          </a:bodyPr>
          <a:lstStyle/>
          <a:p>
            <a:pPr algn="just">
              <a:tabLst>
                <a:tab pos="923925" algn="l"/>
              </a:tabLst>
            </a:pP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Đáp</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50"/>
                </a:solidFill>
                <a:latin typeface="Times New Roman" panose="02020603050405020304" pitchFamily="18" charset="0"/>
                <a:ea typeface="Tahoma" panose="020B0604030504040204" pitchFamily="34" charset="0"/>
                <a:cs typeface="Times New Roman" panose="02020603050405020304" pitchFamily="18" charset="0"/>
              </a:rPr>
              <a:t>án</a:t>
            </a:r>
            <a:r>
              <a:rPr lang="en-US" sz="2800" b="1" dirty="0">
                <a:solidFill>
                  <a:srgbClr val="00B050"/>
                </a:solidFill>
                <a:latin typeface="Times New Roman" panose="02020603050405020304" pitchFamily="18" charset="0"/>
                <a:ea typeface="Tahoma" panose="020B0604030504040204" pitchFamily="34"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cảnh</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tiễn</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chồng</a:t>
            </a:r>
            <a:r>
              <a:rPr lang="vi-VN" sz="2800" i="1" dirty="0">
                <a:latin typeface="Times New Roman" panose="02020603050405020304" pitchFamily="18" charset="0"/>
                <a:cs typeface="Times New Roman" panose="02020603050405020304" pitchFamily="18" charset="0"/>
              </a:rPr>
              <a:t> ra </a:t>
            </a:r>
            <a:r>
              <a:rPr lang="vi-VN" sz="2800" i="1" dirty="0" err="1">
                <a:latin typeface="Times New Roman" panose="02020603050405020304" pitchFamily="18" charset="0"/>
                <a:cs typeface="Times New Roman" panose="02020603050405020304" pitchFamily="18" charset="0"/>
              </a:rPr>
              <a:t>mặt</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trận</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cảnh</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tượng</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phổ</a:t>
            </a:r>
            <a:r>
              <a:rPr lang="vi-VN" sz="2800" i="1" dirty="0">
                <a:latin typeface="Times New Roman" panose="02020603050405020304" pitchFamily="18" charset="0"/>
                <a:cs typeface="Times New Roman" panose="02020603050405020304" pitchFamily="18" charset="0"/>
              </a:rPr>
              <a:t> </a:t>
            </a:r>
            <a:r>
              <a:rPr lang="vi-VN" sz="2800" i="1" dirty="0" err="1">
                <a:latin typeface="Times New Roman" panose="02020603050405020304" pitchFamily="18" charset="0"/>
                <a:cs typeface="Times New Roman" panose="02020603050405020304" pitchFamily="18" charset="0"/>
              </a:rPr>
              <a:t>biến</a:t>
            </a:r>
            <a:r>
              <a:rPr lang="vi-VN" sz="2800" i="1" dirty="0">
                <a:latin typeface="Times New Roman" panose="02020603050405020304" pitchFamily="18" charset="0"/>
                <a:cs typeface="Times New Roman" panose="02020603050405020304" pitchFamily="18" charset="0"/>
              </a:rPr>
              <a:t> trong </a:t>
            </a:r>
            <a:r>
              <a:rPr lang="vi-VN" sz="2800" i="1" dirty="0" err="1">
                <a:latin typeface="Times New Roman" panose="02020603050405020304" pitchFamily="18" charset="0"/>
                <a:cs typeface="Times New Roman" panose="02020603050405020304" pitchFamily="18" charset="0"/>
              </a:rPr>
              <a:t>chiến</a:t>
            </a:r>
            <a:r>
              <a:rPr lang="vi-VN" sz="2800" i="1" dirty="0">
                <a:latin typeface="Times New Roman" panose="02020603050405020304" pitchFamily="18" charset="0"/>
                <a:cs typeface="Times New Roman" panose="02020603050405020304" pitchFamily="18" charset="0"/>
              </a:rPr>
              <a:t> tranh.</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9004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barn(inVertical)">
                                      <p:cBhvr>
                                        <p:cTn id="15" dur="500"/>
                                        <p:tgtEl>
                                          <p:spTgt spid="1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xit" presetSubtype="21" fill="hold" grpId="1" nodeType="clickEffect">
                                  <p:stCondLst>
                                    <p:cond delay="0"/>
                                  </p:stCondLst>
                                  <p:childTnLst>
                                    <p:animEffect transition="out" filter="barn(inVertical)">
                                      <p:cBhvr>
                                        <p:cTn id="19" dur="500"/>
                                        <p:tgtEl>
                                          <p:spTgt spid="13"/>
                                        </p:tgtEl>
                                      </p:cBhvr>
                                    </p:animEffect>
                                    <p:set>
                                      <p:cBhvr>
                                        <p:cTn id="20" dur="1" fill="hold">
                                          <p:stCondLst>
                                            <p:cond delay="499"/>
                                          </p:stCondLst>
                                        </p:cTn>
                                        <p:tgtEl>
                                          <p:spTgt spid="13"/>
                                        </p:tgtEl>
                                        <p:attrNameLst>
                                          <p:attrName>style.visibility</p:attrName>
                                        </p:attrNameLst>
                                      </p:cBhvr>
                                      <p:to>
                                        <p:strVal val="hidden"/>
                                      </p:to>
                                    </p:set>
                                  </p:childTnLst>
                                </p:cTn>
                              </p:par>
                              <p:par>
                                <p:cTn id="21" presetID="16" presetClass="exit" presetSubtype="21" fill="hold" grpId="1" nodeType="withEffect">
                                  <p:stCondLst>
                                    <p:cond delay="0"/>
                                  </p:stCondLst>
                                  <p:childTnLst>
                                    <p:animEffect transition="out" filter="barn(inVertical)">
                                      <p:cBhvr>
                                        <p:cTn id="22" dur="500"/>
                                        <p:tgtEl>
                                          <p:spTgt spid="8"/>
                                        </p:tgtEl>
                                      </p:cBhvr>
                                    </p:animEffect>
                                    <p:set>
                                      <p:cBhvr>
                                        <p:cTn id="23" dur="1" fill="hold">
                                          <p:stCondLst>
                                            <p:cond delay="499"/>
                                          </p:stCondLst>
                                        </p:cTn>
                                        <p:tgtEl>
                                          <p:spTgt spid="8"/>
                                        </p:tgtEl>
                                        <p:attrNameLst>
                                          <p:attrName>style.visibility</p:attrName>
                                        </p:attrNameLst>
                                      </p:cBhvr>
                                      <p:to>
                                        <p:strVal val="hidden"/>
                                      </p:to>
                                    </p:set>
                                  </p:childTnLst>
                                </p:cTn>
                              </p:par>
                              <p:par>
                                <p:cTn id="24" presetID="22" presetClass="entr" presetSubtype="4"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down)">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12" grpId="0" animBg="1"/>
      <p:bldP spid="13" grpId="0" animBg="1"/>
      <p:bldP spid="13" grpId="1"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LUYỆN TẬP</a:t>
            </a:r>
          </a:p>
        </p:txBody>
      </p:sp>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5862" y="452879"/>
            <a:ext cx="1186583" cy="1213005"/>
          </a:xfrm>
          <a:prstGeom prst="rect">
            <a:avLst/>
          </a:prstGeom>
        </p:spPr>
      </p:pic>
      <p:sp>
        <p:nvSpPr>
          <p:cNvPr id="6" name="Hộp Văn bản 5">
            <a:extLst>
              <a:ext uri="{FF2B5EF4-FFF2-40B4-BE49-F238E27FC236}">
                <a16:creationId xmlns:a16="http://schemas.microsoft.com/office/drawing/2014/main" id="{937AF531-3A11-701D-48FC-E0A9339CC311}"/>
              </a:ext>
            </a:extLst>
          </p:cNvPr>
          <p:cNvSpPr txBox="1"/>
          <p:nvPr/>
        </p:nvSpPr>
        <p:spPr>
          <a:xfrm>
            <a:off x="1392022" y="1936224"/>
            <a:ext cx="9341962" cy="2985552"/>
          </a:xfrm>
          <a:prstGeom prst="horizontalScroll">
            <a:avLst/>
          </a:prstGeom>
          <a:noFill/>
          <a:ln w="38100">
            <a:solidFill>
              <a:srgbClr val="00CC00"/>
            </a:solidFill>
          </a:ln>
        </p:spPr>
        <p:txBody>
          <a:bodyPr wrap="square">
            <a:spAutoFit/>
          </a:bodyPr>
          <a:lstStyle/>
          <a:p>
            <a:r>
              <a:rPr lang="en-US" sz="2800" dirty="0">
                <a:latin typeface="Times New Roman" panose="02020603050405020304" pitchFamily="18" charset="0"/>
                <a:cs typeface="Times New Roman" panose="02020603050405020304" pitchFamily="18" charset="0"/>
              </a:rPr>
              <a:t>*</a:t>
            </a:r>
            <a:r>
              <a:rPr lang="en-US" sz="2800" b="1" u="sng" dirty="0" err="1">
                <a:latin typeface="Times New Roman" panose="02020603050405020304" pitchFamily="18" charset="0"/>
                <a:cs typeface="Times New Roman" panose="02020603050405020304" pitchFamily="18" charset="0"/>
              </a:rPr>
              <a:t>Nhiệm</a:t>
            </a:r>
            <a:r>
              <a:rPr lang="en-US" sz="2800" b="1" u="sng" dirty="0">
                <a:latin typeface="Times New Roman" panose="02020603050405020304" pitchFamily="18" charset="0"/>
                <a:cs typeface="Times New Roman" panose="02020603050405020304" pitchFamily="18" charset="0"/>
              </a:rPr>
              <a:t> </a:t>
            </a:r>
            <a:r>
              <a:rPr lang="en-US" sz="2800" b="1" u="sng" dirty="0" err="1">
                <a:latin typeface="Times New Roman" panose="02020603050405020304" pitchFamily="18" charset="0"/>
                <a:cs typeface="Times New Roman" panose="02020603050405020304" pitchFamily="18" charset="0"/>
              </a:rPr>
              <a:t>vụ</a:t>
            </a:r>
            <a:r>
              <a:rPr lang="en-US" sz="2800" b="1" u="sng" dirty="0">
                <a:latin typeface="Times New Roman" panose="02020603050405020304" pitchFamily="18" charset="0"/>
                <a:cs typeface="Times New Roman" panose="02020603050405020304" pitchFamily="18" charset="0"/>
              </a:rPr>
              <a:t> 2</a:t>
            </a:r>
            <a:r>
              <a:rPr lang="en-US" sz="2800" u="sng"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vệ</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7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10 </a:t>
            </a:r>
            <a:r>
              <a:rPr lang="en-US" sz="2800" dirty="0" err="1">
                <a:latin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hi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4368150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7FE0AD70-B606-48BD-F30A-F45EDDF26889}"/>
              </a:ext>
            </a:extLst>
          </p:cNvPr>
          <p:cNvSpPr txBox="1"/>
          <p:nvPr/>
        </p:nvSpPr>
        <p:spPr>
          <a:xfrm>
            <a:off x="3251200" y="354663"/>
            <a:ext cx="6096000" cy="584775"/>
          </a:xfrm>
          <a:prstGeom prst="rect">
            <a:avLst/>
          </a:prstGeom>
          <a:noFill/>
        </p:spPr>
        <p:txBody>
          <a:bodyPr wrap="square">
            <a:spAutoFit/>
          </a:bodyPr>
          <a:lstStyle/>
          <a:p>
            <a:pPr marL="0" marR="0" algn="ctr">
              <a:spcBef>
                <a:spcPts val="0"/>
              </a:spcBef>
              <a:spcAft>
                <a:spcPts val="0"/>
              </a:spcAft>
              <a:tabLst>
                <a:tab pos="1386840" algn="l"/>
              </a:tabLst>
            </a:pPr>
            <a:r>
              <a:rPr lang="vi-VN" sz="3200" b="1" dirty="0">
                <a:solidFill>
                  <a:srgbClr val="00B050"/>
                </a:solidFill>
                <a:effectLst/>
                <a:latin typeface="Times New Roman" panose="02020603050405020304" pitchFamily="18" charset="0"/>
                <a:ea typeface="MS Mincho" panose="02020609040205080304" pitchFamily="49" charset="-128"/>
              </a:rPr>
              <a:t>PHIẾU CHỈNH SỬA BÀI VIẾT</a:t>
            </a:r>
            <a:endParaRPr lang="en-US" sz="2800" dirty="0">
              <a:solidFill>
                <a:srgbClr val="00B050"/>
              </a:solidFill>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4E4BF227-8797-A846-D05E-571CFBFC91DC}"/>
              </a:ext>
            </a:extLst>
          </p:cNvPr>
          <p:cNvSpPr txBox="1"/>
          <p:nvPr/>
        </p:nvSpPr>
        <p:spPr>
          <a:xfrm>
            <a:off x="823685" y="1555131"/>
            <a:ext cx="10951029" cy="4832092"/>
          </a:xfrm>
          <a:prstGeom prst="rect">
            <a:avLst/>
          </a:prstGeom>
          <a:noFill/>
          <a:ln w="38100">
            <a:solidFill>
              <a:srgbClr val="00B050"/>
            </a:solidFill>
          </a:ln>
        </p:spPr>
        <p:txBody>
          <a:bodyPr wrap="square">
            <a:spAutoFit/>
          </a:bodyPr>
          <a:lstStyle/>
          <a:p>
            <a:pPr marL="0" marR="0">
              <a:spcBef>
                <a:spcPts val="0"/>
              </a:spcBef>
              <a:spcAft>
                <a:spcPts val="0"/>
              </a:spcAft>
              <a:tabLst>
                <a:tab pos="1386840" algn="l"/>
              </a:tabLst>
            </a:pPr>
            <a:r>
              <a:rPr lang="vi-VN" sz="2800" b="1" dirty="0" err="1">
                <a:solidFill>
                  <a:srgbClr val="00B050"/>
                </a:solidFill>
                <a:effectLst/>
                <a:latin typeface="Times New Roman" panose="02020603050405020304" pitchFamily="18" charset="0"/>
                <a:ea typeface="MS Mincho" panose="02020609040205080304" pitchFamily="49" charset="-128"/>
              </a:rPr>
              <a:t>Nhiệm</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vụ</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Hãy</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đọc</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của</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mình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và</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hoàn</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chỉnh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bài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viết</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bằng</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cách</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trả</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lời</a:t>
            </a:r>
            <a:r>
              <a:rPr lang="vi-VN" sz="2800" b="1" dirty="0">
                <a:solidFill>
                  <a:srgbClr val="00B050"/>
                </a:solidFill>
                <a:effectLst/>
                <a:latin typeface="Times New Roman" panose="02020603050405020304" pitchFamily="18" charset="0"/>
                <a:ea typeface="MS Mincho" panose="02020609040205080304" pitchFamily="49" charset="-128"/>
              </a:rPr>
              <a:t> </a:t>
            </a:r>
            <a:r>
              <a:rPr lang="vi-VN" sz="2800" b="1" dirty="0" err="1">
                <a:solidFill>
                  <a:srgbClr val="00B050"/>
                </a:solidFill>
                <a:effectLst/>
                <a:latin typeface="Times New Roman" panose="02020603050405020304" pitchFamily="18" charset="0"/>
                <a:ea typeface="MS Mincho" panose="02020609040205080304" pitchFamily="49" charset="-128"/>
              </a:rPr>
              <a:t>các</a:t>
            </a:r>
            <a:r>
              <a:rPr lang="vi-VN" sz="2800" b="1" dirty="0">
                <a:solidFill>
                  <a:srgbClr val="00B050"/>
                </a:solidFill>
                <a:effectLst/>
                <a:latin typeface="Times New Roman" panose="02020603050405020304" pitchFamily="18" charset="0"/>
                <a:ea typeface="MS Mincho" panose="02020609040205080304" pitchFamily="49" charset="-128"/>
              </a:rPr>
              <a:t> câu </a:t>
            </a:r>
            <a:r>
              <a:rPr lang="vi-VN" sz="2800" b="1" dirty="0" err="1">
                <a:solidFill>
                  <a:srgbClr val="00B050"/>
                </a:solidFill>
                <a:effectLst/>
                <a:latin typeface="Times New Roman" panose="02020603050405020304" pitchFamily="18" charset="0"/>
                <a:ea typeface="MS Mincho" panose="02020609040205080304" pitchFamily="49" charset="-128"/>
              </a:rPr>
              <a:t>hỏi</a:t>
            </a:r>
            <a:r>
              <a:rPr lang="vi-VN" sz="2800" b="1" dirty="0">
                <a:solidFill>
                  <a:srgbClr val="00B050"/>
                </a:solidFill>
                <a:effectLst/>
                <a:latin typeface="Times New Roman" panose="02020603050405020304" pitchFamily="18" charset="0"/>
                <a:ea typeface="MS Mincho" panose="02020609040205080304" pitchFamily="49" charset="-128"/>
              </a:rPr>
              <a:t> sau:</a:t>
            </a:r>
            <a:endParaRPr lang="en-US" sz="2800" dirty="0">
              <a:solidFill>
                <a:srgbClr val="00B050"/>
              </a:solidFill>
              <a:effectLst/>
              <a:latin typeface="Times New Roman" panose="02020603050405020304" pitchFamily="18" charset="0"/>
              <a:ea typeface="Times New Roman" panose="02020603050405020304" pitchFamily="18" charset="0"/>
            </a:endParaRPr>
          </a:p>
          <a:p>
            <a:pPr marL="0" marR="0">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1. </a:t>
            </a:r>
            <a:r>
              <a:rPr lang="vi-VN" sz="2800" dirty="0" err="1">
                <a:solidFill>
                  <a:srgbClr val="0D0D0D"/>
                </a:solidFill>
                <a:effectLst/>
                <a:latin typeface="Times New Roman" panose="02020603050405020304" pitchFamily="18" charset="0"/>
                <a:ea typeface="MS Mincho" panose="02020609040205080304" pitchFamily="49" charset="-128"/>
              </a:rPr>
              <a:t>Bài</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viết</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hình</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thức</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đoạn</a:t>
            </a:r>
            <a:r>
              <a:rPr lang="vi-VN" sz="2800" dirty="0">
                <a:solidFill>
                  <a:srgbClr val="0D0D0D"/>
                </a:solidFill>
                <a:effectLst/>
                <a:latin typeface="Times New Roman" panose="02020603050405020304" pitchFamily="18" charset="0"/>
                <a:ea typeface="MS Mincho" panose="02020609040205080304" pitchFamily="49" charset="-128"/>
              </a:rPr>
              <a:t> văn chưa? .....................................................................................................................</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2. </a:t>
            </a:r>
            <a:r>
              <a:rPr lang="vi-VN" sz="2800" dirty="0" err="1">
                <a:solidFill>
                  <a:srgbClr val="0D0D0D"/>
                </a:solidFill>
                <a:effectLst/>
                <a:latin typeface="Times New Roman" panose="02020603050405020304" pitchFamily="18" charset="0"/>
                <a:ea typeface="MS Mincho" panose="02020609040205080304" pitchFamily="49" charset="-128"/>
              </a:rPr>
              <a:t>Nội</a:t>
            </a:r>
            <a:r>
              <a:rPr lang="vi-VN" sz="2800" dirty="0">
                <a:solidFill>
                  <a:srgbClr val="0D0D0D"/>
                </a:solidFill>
                <a:effectLst/>
                <a:latin typeface="Times New Roman" panose="02020603050405020304" pitchFamily="18" charset="0"/>
                <a:ea typeface="MS Mincho" panose="02020609040205080304" pitchFamily="49" charset="-128"/>
              </a:rPr>
              <a:t> dung </a:t>
            </a:r>
            <a:r>
              <a:rPr lang="vi-VN" sz="2800" dirty="0" err="1">
                <a:solidFill>
                  <a:srgbClr val="0D0D0D"/>
                </a:solidFill>
                <a:effectLst/>
                <a:latin typeface="Times New Roman" panose="02020603050405020304" pitchFamily="18" charset="0"/>
                <a:ea typeface="MS Mincho" panose="02020609040205080304" pitchFamily="49" charset="-128"/>
              </a:rPr>
              <a:t>đã</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đảm</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bảo</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các</a:t>
            </a:r>
            <a:r>
              <a:rPr lang="vi-VN" sz="2800" dirty="0">
                <a:solidFill>
                  <a:srgbClr val="0D0D0D"/>
                </a:solidFill>
                <a:effectLst/>
                <a:latin typeface="Times New Roman" panose="02020603050405020304" pitchFamily="18" charset="0"/>
                <a:ea typeface="MS Mincho" panose="02020609040205080304" pitchFamily="49" charset="-128"/>
              </a:rPr>
              <a:t> ý chưa? </a:t>
            </a:r>
            <a:r>
              <a:rPr lang="vi-VN" sz="2800" dirty="0" err="1">
                <a:solidFill>
                  <a:srgbClr val="0D0D0D"/>
                </a:solidFill>
                <a:effectLst/>
                <a:latin typeface="Times New Roman" panose="02020603050405020304" pitchFamily="18" charset="0"/>
                <a:ea typeface="MS Mincho" panose="02020609040205080304" pitchFamily="49" charset="-128"/>
              </a:rPr>
              <a:t>Nếu</a:t>
            </a:r>
            <a:r>
              <a:rPr lang="vi-VN" sz="2800" dirty="0">
                <a:solidFill>
                  <a:srgbClr val="0D0D0D"/>
                </a:solidFill>
                <a:effectLst/>
                <a:latin typeface="Times New Roman" panose="02020603050405020304" pitchFamily="18" charset="0"/>
                <a:ea typeface="MS Mincho" panose="02020609040205080304" pitchFamily="49" charset="-128"/>
              </a:rPr>
              <a:t> chưa </a:t>
            </a:r>
            <a:r>
              <a:rPr lang="vi-VN" sz="2800" dirty="0" err="1">
                <a:solidFill>
                  <a:srgbClr val="0D0D0D"/>
                </a:solidFill>
                <a:effectLst/>
                <a:latin typeface="Times New Roman" panose="02020603050405020304" pitchFamily="18" charset="0"/>
                <a:ea typeface="MS Mincho" panose="02020609040205080304" pitchFamily="49" charset="-128"/>
              </a:rPr>
              <a:t>cần</a:t>
            </a:r>
            <a:r>
              <a:rPr lang="vi-VN" sz="2800" dirty="0">
                <a:solidFill>
                  <a:srgbClr val="0D0D0D"/>
                </a:solidFill>
                <a:effectLst/>
                <a:latin typeface="Times New Roman" panose="02020603050405020304" pitchFamily="18" charset="0"/>
                <a:ea typeface="MS Mincho" panose="02020609040205080304" pitchFamily="49" charset="-128"/>
              </a:rPr>
              <a:t> </a:t>
            </a:r>
            <a:r>
              <a:rPr lang="vi-VN" sz="2800" dirty="0" err="1">
                <a:solidFill>
                  <a:srgbClr val="0D0D0D"/>
                </a:solidFill>
                <a:effectLst/>
                <a:latin typeface="Times New Roman" panose="02020603050405020304" pitchFamily="18" charset="0"/>
                <a:ea typeface="MS Mincho" panose="02020609040205080304" pitchFamily="49" charset="-128"/>
              </a:rPr>
              <a:t>bổ</a:t>
            </a:r>
            <a:r>
              <a:rPr lang="vi-VN" sz="2800" dirty="0">
                <a:solidFill>
                  <a:srgbClr val="0D0D0D"/>
                </a:solidFill>
                <a:effectLst/>
                <a:latin typeface="Times New Roman" panose="02020603050405020304" pitchFamily="18" charset="0"/>
                <a:ea typeface="MS Mincho" panose="02020609040205080304" pitchFamily="49" charset="-128"/>
              </a:rPr>
              <a:t> sung </a:t>
            </a:r>
            <a:r>
              <a:rPr lang="vi-VN" sz="2800" dirty="0" err="1">
                <a:solidFill>
                  <a:srgbClr val="0D0D0D"/>
                </a:solidFill>
                <a:effectLst/>
                <a:latin typeface="Times New Roman" panose="02020603050405020304" pitchFamily="18" charset="0"/>
                <a:ea typeface="MS Mincho" panose="02020609040205080304" pitchFamily="49" charset="-128"/>
              </a:rPr>
              <a:t>những</a:t>
            </a:r>
            <a:r>
              <a:rPr lang="vi-VN" sz="2800" dirty="0">
                <a:solidFill>
                  <a:srgbClr val="0D0D0D"/>
                </a:solidFill>
                <a:effectLst/>
                <a:latin typeface="Times New Roman" panose="02020603050405020304" pitchFamily="18" charset="0"/>
                <a:ea typeface="MS Mincho" panose="02020609040205080304" pitchFamily="49" charset="-128"/>
              </a:rPr>
              <a:t> ý </a:t>
            </a:r>
            <a:r>
              <a:rPr lang="vi-VN" sz="2800" dirty="0" err="1">
                <a:solidFill>
                  <a:srgbClr val="0D0D0D"/>
                </a:solidFill>
                <a:effectLst/>
                <a:latin typeface="Times New Roman" panose="02020603050405020304" pitchFamily="18" charset="0"/>
                <a:ea typeface="MS Mincho" panose="02020609040205080304" pitchFamily="49" charset="-128"/>
              </a:rPr>
              <a:t>nào</a:t>
            </a: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3.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sai </a:t>
            </a:r>
            <a:r>
              <a:rPr lang="vi-VN" sz="2800" dirty="0" err="1">
                <a:effectLst/>
                <a:latin typeface="Times New Roman" panose="02020603050405020304" pitchFamily="18" charset="0"/>
                <a:ea typeface="MS Mincho" panose="02020609040205080304" pitchFamily="49" charset="-128"/>
              </a:rPr>
              <a:t>chính</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tả</a:t>
            </a:r>
            <a:r>
              <a:rPr lang="vi-VN" sz="2800" dirty="0">
                <a:effectLst/>
                <a:latin typeface="Times New Roman" panose="02020603050405020304" pitchFamily="18" charset="0"/>
                <a:ea typeface="MS Mincho" panose="02020609040205080304" pitchFamily="49" charset="-128"/>
              </a:rPr>
              <a:t> không? </a:t>
            </a:r>
            <a:r>
              <a:rPr lang="vi-VN" sz="2800" dirty="0" err="1">
                <a:effectLst/>
                <a:latin typeface="Times New Roman" panose="02020603050405020304" pitchFamily="18" charset="0"/>
                <a:ea typeface="MS Mincho" panose="02020609040205080304" pitchFamily="49" charset="-128"/>
              </a:rPr>
              <a:t>Nếu</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có</a:t>
            </a:r>
            <a:r>
              <a:rPr lang="vi-VN" sz="2800" dirty="0">
                <a:effectLst/>
                <a:latin typeface="Times New Roman" panose="02020603050405020304" pitchFamily="18" charset="0"/>
                <a:ea typeface="MS Mincho" panose="02020609040205080304" pitchFamily="49" charset="-128"/>
              </a:rPr>
              <a:t> em </a:t>
            </a:r>
            <a:r>
              <a:rPr lang="vi-VN" sz="2800" dirty="0" err="1">
                <a:effectLst/>
                <a:latin typeface="Times New Roman" panose="02020603050405020304" pitchFamily="18" charset="0"/>
                <a:ea typeface="MS Mincho" panose="02020609040205080304" pitchFamily="49" charset="-128"/>
              </a:rPr>
              <a:t>sửa</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chữa</a:t>
            </a:r>
            <a:r>
              <a:rPr lang="vi-VN" sz="2800" dirty="0">
                <a:effectLst/>
                <a:latin typeface="Times New Roman" panose="02020603050405020304" pitchFamily="18" charset="0"/>
                <a:ea typeface="MS Mincho" panose="02020609040205080304" pitchFamily="49" charset="-128"/>
              </a:rPr>
              <a:t> như </a:t>
            </a:r>
            <a:r>
              <a:rPr lang="vi-VN" sz="2800" dirty="0" err="1">
                <a:effectLst/>
                <a:latin typeface="Times New Roman" panose="02020603050405020304" pitchFamily="18" charset="0"/>
                <a:ea typeface="MS Mincho" panose="02020609040205080304" pitchFamily="49" charset="-128"/>
              </a:rPr>
              <a:t>thế</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nào</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solidFill>
                  <a:srgbClr val="0D0D0D"/>
                </a:solidFill>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tabLst>
                <a:tab pos="1386840" algn="l"/>
              </a:tabLst>
            </a:pPr>
            <a:r>
              <a:rPr lang="vi-VN" sz="2800" dirty="0">
                <a:effectLst/>
                <a:latin typeface="Times New Roman" panose="02020603050405020304" pitchFamily="18" charset="0"/>
                <a:ea typeface="MS Mincho" panose="02020609040205080304" pitchFamily="49" charset="-128"/>
              </a:rPr>
              <a:t>4. </a:t>
            </a:r>
            <a:r>
              <a:rPr lang="vi-VN" sz="2800" dirty="0" err="1">
                <a:effectLst/>
                <a:latin typeface="Times New Roman" panose="02020603050405020304" pitchFamily="18" charset="0"/>
                <a:ea typeface="MS Mincho" panose="02020609040205080304" pitchFamily="49" charset="-128"/>
              </a:rPr>
              <a:t>Bài</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viết</a:t>
            </a:r>
            <a:r>
              <a:rPr lang="vi-VN" sz="2800" dirty="0">
                <a:effectLst/>
                <a:latin typeface="Times New Roman" panose="02020603050405020304" pitchFamily="18" charset="0"/>
                <a:ea typeface="MS Mincho" panose="02020609040205080304" pitchFamily="49" charset="-128"/>
              </a:rPr>
              <a:t> </a:t>
            </a:r>
            <a:r>
              <a:rPr lang="vi-VN" sz="2800" dirty="0" err="1">
                <a:effectLst/>
                <a:latin typeface="Times New Roman" panose="02020603050405020304" pitchFamily="18" charset="0"/>
                <a:ea typeface="MS Mincho" panose="02020609040205080304" pitchFamily="49" charset="-128"/>
              </a:rPr>
              <a:t>đã</a:t>
            </a:r>
            <a:r>
              <a:rPr lang="vi-VN"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thuyết</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được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người</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đọc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vấn</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đề</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Nếu</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chưa</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hãy</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khắc</a:t>
            </a:r>
            <a:r>
              <a:rPr lang="en-US" sz="2800" dirty="0">
                <a:effectLst/>
                <a:latin typeface="Times New Roman" panose="02020603050405020304" pitchFamily="18" charset="0"/>
                <a:ea typeface="MS Mincho" panose="02020609040205080304" pitchFamily="49" charset="-128"/>
              </a:rPr>
              <a:t> </a:t>
            </a:r>
            <a:r>
              <a:rPr lang="en-US" sz="2800" dirty="0" err="1">
                <a:effectLst/>
                <a:latin typeface="Times New Roman" panose="02020603050405020304" pitchFamily="18" charset="0"/>
                <a:ea typeface="MS Mincho" panose="02020609040205080304" pitchFamily="49" charset="-128"/>
              </a:rPr>
              <a:t>phục</a:t>
            </a:r>
            <a:r>
              <a:rPr lang="vi-VN" sz="2800" dirty="0">
                <a:effectLst/>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MS Mincho" panose="02020609040205080304" pitchFamily="49" charset="-128"/>
            </a:endParaRPr>
          </a:p>
          <a:p>
            <a:pPr marL="0" marR="0" algn="just">
              <a:spcBef>
                <a:spcPts val="0"/>
              </a:spcBef>
              <a:spcAft>
                <a:spcPts val="0"/>
              </a:spcAft>
              <a:tabLst>
                <a:tab pos="1386840" algn="l"/>
              </a:tabLst>
            </a:pPr>
            <a:r>
              <a:rPr lang="en-US" sz="2800" dirty="0">
                <a:latin typeface="Times New Roman" panose="02020603050405020304" pitchFamily="18" charset="0"/>
                <a:ea typeface="MS Mincho" panose="02020609040205080304" pitchFamily="49" charset="-128"/>
              </a:rPr>
              <a:t>…………………………………………………............................................</a:t>
            </a:r>
            <a:endParaRPr lang="en-US" sz="2800" dirty="0">
              <a:effectLst/>
              <a:latin typeface="Times New Roman" panose="02020603050405020304" pitchFamily="18" charset="0"/>
              <a:ea typeface="Times New Roman" panose="02020603050405020304" pitchFamily="18" charset="0"/>
            </a:endParaRPr>
          </a:p>
        </p:txBody>
      </p:sp>
      <p:pic>
        <p:nvPicPr>
          <p:cNvPr id="11" name="Hình ảnh 10">
            <a:extLst>
              <a:ext uri="{FF2B5EF4-FFF2-40B4-BE49-F238E27FC236}">
                <a16:creationId xmlns:a16="http://schemas.microsoft.com/office/drawing/2014/main" id="{F8C2F498-CF22-6345-1E5E-082725997D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892" y="0"/>
            <a:ext cx="2045157" cy="1988683"/>
          </a:xfrm>
          <a:prstGeom prst="rect">
            <a:avLst/>
          </a:prstGeom>
        </p:spPr>
      </p:pic>
    </p:spTree>
    <p:extLst>
      <p:ext uri="{BB962C8B-B14F-4D97-AF65-F5344CB8AC3E}">
        <p14:creationId xmlns:p14="http://schemas.microsoft.com/office/powerpoint/2010/main" val="14091787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id="{147F3509-0E58-8D31-A4D3-9EE7AAAFA6E4}"/>
              </a:ext>
            </a:extLst>
          </p:cNvPr>
          <p:cNvSpPr txBox="1"/>
          <p:nvPr/>
        </p:nvSpPr>
        <p:spPr>
          <a:xfrm>
            <a:off x="1077633" y="617605"/>
            <a:ext cx="10310445" cy="6078587"/>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ea typeface="Times New Roman" panose="02020603050405020304" pitchFamily="18" charset="0"/>
            </a:endParaRPr>
          </a:p>
          <a:p>
            <a:pPr marR="0" lvl="0" algn="just">
              <a:spcBef>
                <a:spcPts val="0"/>
              </a:spcBef>
              <a:spcAft>
                <a:spcPts val="600"/>
              </a:spcAft>
              <a:buSzPts val="1400"/>
            </a:pPr>
            <a:r>
              <a:rPr lang="en-US" sz="2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Lòng biết ơn vô cùng có ý nghĩa trong cuộc sống con người:</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Biết ơn là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pPr marL="10160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356601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65994"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3" name="Hình ảnh 2">
            <a:extLst>
              <a:ext uri="{FF2B5EF4-FFF2-40B4-BE49-F238E27FC236}">
                <a16:creationId xmlns:a16="http://schemas.microsoft.com/office/drawing/2014/main" id="{5F2DFF67-5C0B-1165-7F6E-A01521150D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59" y="237559"/>
            <a:ext cx="803921" cy="821822"/>
          </a:xfrm>
          <a:prstGeom prst="rect">
            <a:avLst/>
          </a:prstGeom>
        </p:spPr>
      </p:pic>
      <p:sp>
        <p:nvSpPr>
          <p:cNvPr id="7" name="Hộp Văn bản 6">
            <a:extLst>
              <a:ext uri="{FF2B5EF4-FFF2-40B4-BE49-F238E27FC236}">
                <a16:creationId xmlns:a16="http://schemas.microsoft.com/office/drawing/2014/main" id="{147F3509-0E58-8D31-A4D3-9EE7AAAFA6E4}"/>
              </a:ext>
            </a:extLst>
          </p:cNvPr>
          <p:cNvSpPr txBox="1"/>
          <p:nvPr/>
        </p:nvSpPr>
        <p:spPr>
          <a:xfrm>
            <a:off x="1125285" y="1199012"/>
            <a:ext cx="10310445" cy="2246769"/>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Ý nghĩa của lòng biết ơn trong cuộc sống.</a:t>
            </a:r>
            <a:endParaRPr lang="en-US" sz="2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vi-VN" sz="2800" b="1" dirty="0">
                <a:effectLst/>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065070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F7B02BC-E668-0D22-62AE-7F46E969F268}"/>
              </a:ext>
            </a:extLst>
          </p:cNvPr>
          <p:cNvSpPr txBox="1"/>
          <p:nvPr/>
        </p:nvSpPr>
        <p:spPr>
          <a:xfrm>
            <a:off x="867507" y="77465"/>
            <a:ext cx="6096000" cy="548099"/>
          </a:xfrm>
          <a:prstGeom prst="rect">
            <a:avLst/>
          </a:prstGeom>
          <a:noFill/>
        </p:spPr>
        <p:txBody>
          <a:bodyPr wrap="square">
            <a:spAutoFit/>
          </a:bodyPr>
          <a:lstStyle/>
          <a:p>
            <a:pPr marL="0" marR="0" algn="just">
              <a:lnSpc>
                <a:spcPct val="115000"/>
              </a:lnSpc>
              <a:spcBef>
                <a:spcPts val="1500"/>
              </a:spcBef>
              <a:spcAft>
                <a:spcPts val="750"/>
              </a:spcAft>
            </a:pP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b="1" dirty="0">
              <a:solidFill>
                <a:srgbClr val="0066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537326EF-51D9-2DD8-D6CD-893A7744CBA3}"/>
              </a:ext>
            </a:extLst>
          </p:cNvPr>
          <p:cNvGraphicFramePr>
            <a:graphicFrameLocks noGrp="1"/>
          </p:cNvGraphicFramePr>
          <p:nvPr>
            <p:extLst>
              <p:ext uri="{D42A27DB-BD31-4B8C-83A1-F6EECF244321}">
                <p14:modId xmlns:p14="http://schemas.microsoft.com/office/powerpoint/2010/main" val="4157694360"/>
              </p:ext>
            </p:extLst>
          </p:nvPr>
        </p:nvGraphicFramePr>
        <p:xfrm>
          <a:off x="464491" y="625564"/>
          <a:ext cx="11339218" cy="6082700"/>
        </p:xfrm>
        <a:graphic>
          <a:graphicData uri="http://schemas.openxmlformats.org/drawingml/2006/table">
            <a:tbl>
              <a:tblPr firstRow="1" firstCol="1" lastRow="1" lastCol="1" bandRow="1" bandCol="1">
                <a:tableStyleId>{5C22544A-7EE6-4342-B048-85BDC9FD1C3A}</a:tableStyleId>
              </a:tblPr>
              <a:tblGrid>
                <a:gridCol w="1902141">
                  <a:extLst>
                    <a:ext uri="{9D8B030D-6E8A-4147-A177-3AD203B41FA5}">
                      <a16:colId xmlns:a16="http://schemas.microsoft.com/office/drawing/2014/main" val="3713699635"/>
                    </a:ext>
                  </a:extLst>
                </a:gridCol>
                <a:gridCol w="8322696">
                  <a:extLst>
                    <a:ext uri="{9D8B030D-6E8A-4147-A177-3AD203B41FA5}">
                      <a16:colId xmlns:a16="http://schemas.microsoft.com/office/drawing/2014/main" val="3947853056"/>
                    </a:ext>
                  </a:extLst>
                </a:gridCol>
                <a:gridCol w="1114381">
                  <a:extLst>
                    <a:ext uri="{9D8B030D-6E8A-4147-A177-3AD203B41FA5}">
                      <a16:colId xmlns:a16="http://schemas.microsoft.com/office/drawing/2014/main" val="387562608"/>
                    </a:ext>
                  </a:extLst>
                </a:gridCol>
              </a:tblGrid>
              <a:tr h="345121">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541069431"/>
                  </a:ext>
                </a:extLst>
              </a:tr>
              <a:tr h="690242">
                <a:tc rowSpan="2">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44409598"/>
                  </a:ext>
                </a:extLst>
              </a:tr>
              <a:tr h="690242">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58571053"/>
                  </a:ext>
                </a:extLst>
              </a:tr>
              <a:tr h="345121">
                <a:tc rowSpan="3">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Nội dung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thiệu vấn đề: ý nghĩa của lòng biết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0,5</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76514416"/>
                  </a:ext>
                </a:extLst>
              </a:tr>
              <a:tr h="1035363">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được ý nghĩa của lòng biết ơn một cách thuyết phục.</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Có dẫn chứng phù 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4</a:t>
                      </a:r>
                    </a:p>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vi-VN" sz="2800" dirty="0">
                          <a:effectLst/>
                          <a:latin typeface="Times New Roman" panose="02020603050405020304" pitchFamily="18" charset="0"/>
                          <a:cs typeface="Times New Roman" panose="02020603050405020304" pitchFamily="18" charset="0"/>
                        </a:rPr>
                        <a:t>2</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308150069"/>
                  </a:ext>
                </a:extLst>
              </a:tr>
              <a:tr h="522640">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Khẳng định lại vấn đề, nêu nhận thức của bản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409425223"/>
                  </a:ext>
                </a:extLst>
              </a:tr>
              <a:tr h="700514">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Đảm bảo chuẩn chính tả, ngữ pháp tiếng Việt.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0,5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1271009327"/>
                  </a:ext>
                </a:extLst>
              </a:tr>
              <a:tr h="690242">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6600"/>
                    </a:solidFill>
                  </a:tcPr>
                </a:tc>
                <a:tc>
                  <a:txBody>
                    <a:bodyPr/>
                    <a:lstStyle/>
                    <a:p>
                      <a:pPr marL="0" marR="0" algn="just">
                        <a:lnSpc>
                          <a:spcPct val="100000"/>
                        </a:lnSpc>
                        <a:spcBef>
                          <a:spcPts val="200"/>
                        </a:spcBef>
                        <a:spcAft>
                          <a:spcPts val="100"/>
                        </a:spcAft>
                      </a:pPr>
                      <a:r>
                        <a:rPr lang="vi-VN" sz="2800" b="0" dirty="0">
                          <a:solidFill>
                            <a:schemeClr val="tx1"/>
                          </a:solidFill>
                          <a:effectLst/>
                          <a:latin typeface="Times New Roman" panose="02020603050405020304" pitchFamily="18" charset="0"/>
                          <a:cs typeface="Times New Roman" panose="02020603050405020304" pitchFamily="18" charset="0"/>
                        </a:rPr>
                        <a:t>Thể hiện suy nghĩ sâu sắc về vấn đề nghị luận; có cách diễn đạt mới mẻ.</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800" dirty="0">
                          <a:effectLst/>
                          <a:latin typeface="Times New Roman" panose="02020603050405020304" pitchFamily="18" charset="0"/>
                          <a:cs typeface="Times New Roman" panose="02020603050405020304" pitchFamily="18" charset="0"/>
                        </a:rPr>
                        <a:t>1,0</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94" marR="65094"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2835580718"/>
                  </a:ext>
                </a:extLst>
              </a:tr>
            </a:tbl>
          </a:graphicData>
        </a:graphic>
      </p:graphicFrame>
    </p:spTree>
    <p:extLst>
      <p:ext uri="{BB962C8B-B14F-4D97-AF65-F5344CB8AC3E}">
        <p14:creationId xmlns:p14="http://schemas.microsoft.com/office/powerpoint/2010/main" val="171082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id="{E21B94C3-3306-4E48-D70D-3A75B8B0EBAB}"/>
              </a:ext>
            </a:extLst>
          </p:cNvPr>
          <p:cNvSpPr txBox="1"/>
          <p:nvPr/>
        </p:nvSpPr>
        <p:spPr>
          <a:xfrm>
            <a:off x="4293847" y="599682"/>
            <a:ext cx="3670300" cy="919401"/>
          </a:xfrm>
          <a:prstGeom prst="roundRect">
            <a:avLst/>
          </a:prstGeom>
          <a:gradFill>
            <a:gsLst>
              <a:gs pos="36000">
                <a:srgbClr val="00FF00"/>
              </a:gs>
              <a:gs pos="100000">
                <a:srgbClr val="00CC00"/>
              </a:gs>
            </a:gsLst>
            <a:lin ang="5400000" scaled="1"/>
          </a:gradFill>
          <a:ln w="57150">
            <a:noFill/>
          </a:ln>
        </p:spPr>
        <p:txBody>
          <a:bodyPr wrap="square" rtlCol="0">
            <a:spAutoFit/>
          </a:bodyPr>
          <a:lstStyle/>
          <a:p>
            <a:pPr algn="ctr"/>
            <a:r>
              <a:rPr lang="en-US" sz="4800" b="1" dirty="0">
                <a:solidFill>
                  <a:schemeClr val="bg1"/>
                </a:solidFill>
                <a:latin typeface="Forte" panose="03060902040502070203" pitchFamily="66" charset="0"/>
                <a:cs typeface="Times New Roman" panose="02020603050405020304" pitchFamily="18" charset="0"/>
              </a:rPr>
              <a:t>VẬN DỤNG</a:t>
            </a:r>
          </a:p>
        </p:txBody>
      </p:sp>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30795" y="-130415"/>
            <a:ext cx="1727199" cy="1727199"/>
          </a:xfrm>
          <a:prstGeom prst="rect">
            <a:avLst/>
          </a:prstGeom>
        </p:spPr>
      </p:pic>
      <p:sp>
        <p:nvSpPr>
          <p:cNvPr id="7" name="Hộp Văn bản 6">
            <a:extLst>
              <a:ext uri="{FF2B5EF4-FFF2-40B4-BE49-F238E27FC236}">
                <a16:creationId xmlns:a16="http://schemas.microsoft.com/office/drawing/2014/main" id="{87F281B3-18D1-7B74-DC78-ED6092B5A185}"/>
              </a:ext>
            </a:extLst>
          </p:cNvPr>
          <p:cNvSpPr txBox="1"/>
          <p:nvPr/>
        </p:nvSpPr>
        <p:spPr>
          <a:xfrm>
            <a:off x="1423987" y="1873080"/>
            <a:ext cx="9925885" cy="1077218"/>
          </a:xfrm>
          <a:prstGeom prst="rect">
            <a:avLst/>
          </a:prstGeom>
          <a:noFill/>
          <a:ln w="57150">
            <a:solidFill>
              <a:srgbClr val="00CC00"/>
            </a:solidFill>
          </a:ln>
        </p:spPr>
        <p:txBody>
          <a:bodyPr wrap="square">
            <a:spAutoFit/>
          </a:bodyPr>
          <a:lstStyle/>
          <a:p>
            <a:r>
              <a:rPr lang="en-US" sz="3200" b="1" dirty="0" err="1">
                <a:solidFill>
                  <a:srgbClr val="00B050"/>
                </a:solidFill>
                <a:latin typeface="Times New Roman" panose="02020603050405020304" pitchFamily="18" charset="0"/>
                <a:cs typeface="Times New Roman" panose="02020603050405020304" pitchFamily="18" charset="0"/>
              </a:rPr>
              <a:t>Bài</a:t>
            </a:r>
            <a:r>
              <a:rPr lang="en-US" sz="3200" b="1" dirty="0">
                <a:solidFill>
                  <a:srgbClr val="00B050"/>
                </a:solidFill>
                <a:latin typeface="Times New Roman" panose="02020603050405020304" pitchFamily="18" charset="0"/>
                <a:cs typeface="Times New Roman" panose="02020603050405020304" pitchFamily="18" charset="0"/>
              </a:rPr>
              <a:t> </a:t>
            </a:r>
            <a:r>
              <a:rPr lang="en-US" sz="3200" b="1" dirty="0" err="1">
                <a:solidFill>
                  <a:srgbClr val="00B050"/>
                </a:solidFill>
                <a:latin typeface="Times New Roman" panose="02020603050405020304" pitchFamily="18" charset="0"/>
                <a:cs typeface="Times New Roman" panose="02020603050405020304" pitchFamily="18" charset="0"/>
              </a:rPr>
              <a:t>tập</a:t>
            </a:r>
            <a:r>
              <a:rPr lang="en-US" sz="3200" b="1" dirty="0">
                <a:solidFill>
                  <a:srgbClr val="00B050"/>
                </a:solidFill>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Viết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một</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đoạn</a:t>
            </a:r>
            <a:r>
              <a:rPr lang="vi-VN" sz="3200" dirty="0">
                <a:latin typeface="Times New Roman" panose="02020603050405020304" pitchFamily="18" charset="0"/>
                <a:cs typeface="Times New Roman" panose="02020603050405020304" pitchFamily="18" charset="0"/>
              </a:rPr>
              <a:t> văn </a:t>
            </a:r>
            <a:r>
              <a:rPr lang="vi-VN" sz="3200" dirty="0" err="1">
                <a:latin typeface="Times New Roman" panose="02020603050405020304" pitchFamily="18" charset="0"/>
                <a:cs typeface="Times New Roman" panose="02020603050405020304" pitchFamily="18" charset="0"/>
              </a:rPr>
              <a:t>ngắn</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bày</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tỏ</a:t>
            </a:r>
            <a:r>
              <a:rPr lang="vi-VN" sz="3200" dirty="0">
                <a:latin typeface="Times New Roman" panose="02020603050405020304" pitchFamily="18" charset="0"/>
                <a:cs typeface="Times New Roman" panose="02020603050405020304" pitchFamily="18" charset="0"/>
              </a:rPr>
              <a:t> suy </a:t>
            </a:r>
            <a:r>
              <a:rPr lang="vi-VN" sz="3200" dirty="0" err="1">
                <a:latin typeface="Times New Roman" panose="02020603050405020304" pitchFamily="18" charset="0"/>
                <a:cs typeface="Times New Roman" panose="02020603050405020304" pitchFamily="18" charset="0"/>
              </a:rPr>
              <a:t>nghĩ</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em </a:t>
            </a:r>
            <a:r>
              <a:rPr lang="vi-VN" sz="3200" dirty="0" err="1">
                <a:latin typeface="Times New Roman" panose="02020603050405020304" pitchFamily="18" charset="0"/>
                <a:cs typeface="Times New Roman" panose="02020603050405020304" pitchFamily="18" charset="0"/>
              </a:rPr>
              <a:t>về</a:t>
            </a:r>
            <a:r>
              <a:rPr lang="vi-VN" sz="3200" dirty="0">
                <a:latin typeface="Times New Roman" panose="02020603050405020304" pitchFamily="18" charset="0"/>
                <a:cs typeface="Times New Roman" panose="02020603050405020304" pitchFamily="18" charset="0"/>
              </a:rPr>
              <a:t> ý </a:t>
            </a:r>
            <a:r>
              <a:rPr lang="vi-VN" sz="3200" dirty="0" err="1">
                <a:latin typeface="Times New Roman" panose="02020603050405020304" pitchFamily="18" charset="0"/>
                <a:cs typeface="Times New Roman" panose="02020603050405020304" pitchFamily="18" charset="0"/>
              </a:rPr>
              <a:t>nghĩa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của</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lòng</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biết</a:t>
            </a:r>
            <a:r>
              <a:rPr lang="vi-VN" sz="3200" dirty="0">
                <a:latin typeface="Times New Roman" panose="02020603050405020304" pitchFamily="18" charset="0"/>
                <a:cs typeface="Times New Roman" panose="02020603050405020304" pitchFamily="18" charset="0"/>
              </a:rPr>
              <a:t> ơn trong </a:t>
            </a:r>
            <a:r>
              <a:rPr lang="vi-VN" sz="3200" dirty="0" err="1">
                <a:latin typeface="Times New Roman" panose="02020603050405020304" pitchFamily="18" charset="0"/>
                <a:cs typeface="Times New Roman" panose="02020603050405020304" pitchFamily="18" charset="0"/>
              </a:rPr>
              <a:t>cuộc</a:t>
            </a:r>
            <a:r>
              <a:rPr lang="vi-VN" sz="3200" dirty="0">
                <a:latin typeface="Times New Roman" panose="02020603050405020304" pitchFamily="18" charset="0"/>
                <a:cs typeface="Times New Roman" panose="02020603050405020304" pitchFamily="18" charset="0"/>
              </a:rPr>
              <a:t> </a:t>
            </a:r>
            <a:r>
              <a:rPr lang="vi-VN" sz="3200" dirty="0" err="1">
                <a:latin typeface="Times New Roman" panose="02020603050405020304" pitchFamily="18" charset="0"/>
                <a:cs typeface="Times New Roman" panose="02020603050405020304" pitchFamily="18" charset="0"/>
              </a:rPr>
              <a:t>sống</a:t>
            </a:r>
            <a:r>
              <a:rPr lang="vi-VN" sz="3200"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8" name="Hình ảnh 7">
            <a:extLst>
              <a:ext uri="{FF2B5EF4-FFF2-40B4-BE49-F238E27FC236}">
                <a16:creationId xmlns:a16="http://schemas.microsoft.com/office/drawing/2014/main" id="{D1E865FB-DAA0-4E92-245D-8A211568F3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89" y="3607618"/>
            <a:ext cx="3713807" cy="2753340"/>
          </a:xfrm>
          <a:prstGeom prst="rect">
            <a:avLst/>
          </a:prstGeom>
        </p:spPr>
      </p:pic>
    </p:spTree>
    <p:extLst>
      <p:ext uri="{BB962C8B-B14F-4D97-AF65-F5344CB8AC3E}">
        <p14:creationId xmlns:p14="http://schemas.microsoft.com/office/powerpoint/2010/main" val="3613509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22248" y="897325"/>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050F67F5-84B9-772D-99DE-DC2AAC3A56D3}"/>
              </a:ext>
            </a:extLst>
          </p:cNvPr>
          <p:cNvSpPr txBox="1"/>
          <p:nvPr/>
        </p:nvSpPr>
        <p:spPr>
          <a:xfrm>
            <a:off x="1222248" y="1523221"/>
            <a:ext cx="10019274" cy="1532334"/>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MĐ: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nhớ</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pic>
        <p:nvPicPr>
          <p:cNvPr id="18" name="Hình ảnh 17">
            <a:extLst>
              <a:ext uri="{FF2B5EF4-FFF2-40B4-BE49-F238E27FC236}">
                <a16:creationId xmlns:a16="http://schemas.microsoft.com/office/drawing/2014/main" id="{0FF45A6D-E889-CE22-0E8D-58CC6D8C0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43897" y="3041585"/>
            <a:ext cx="4022408" cy="4030469"/>
          </a:xfrm>
          <a:prstGeom prst="rect">
            <a:avLst/>
          </a:prstGeom>
        </p:spPr>
      </p:pic>
    </p:spTree>
    <p:extLst>
      <p:ext uri="{BB962C8B-B14F-4D97-AF65-F5344CB8AC3E}">
        <p14:creationId xmlns:p14="http://schemas.microsoft.com/office/powerpoint/2010/main" val="24506583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58824" y="440576"/>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11" name="Hộp Văn bản 10">
            <a:extLst>
              <a:ext uri="{FF2B5EF4-FFF2-40B4-BE49-F238E27FC236}">
                <a16:creationId xmlns:a16="http://schemas.microsoft.com/office/drawing/2014/main" id="{C2B11B8C-B4D9-DCA1-7BE9-4353C4CC59A7}"/>
              </a:ext>
            </a:extLst>
          </p:cNvPr>
          <p:cNvSpPr txBox="1"/>
          <p:nvPr/>
        </p:nvSpPr>
        <p:spPr>
          <a:xfrm>
            <a:off x="1182624" y="1008286"/>
            <a:ext cx="10019274" cy="578882"/>
          </a:xfrm>
          <a:prstGeom prst="roundRect">
            <a:avLst/>
          </a:prstGeom>
          <a:noFill/>
          <a:ln w="38100">
            <a:solidFill>
              <a:srgbClr val="00CC00"/>
            </a:solidFill>
          </a:ln>
        </p:spPr>
        <p:txBody>
          <a:bodyPr wrap="square">
            <a:spAutoFit/>
          </a:bodyPr>
          <a:lstStyle/>
          <a:p>
            <a:pPr algn="just">
              <a:tabLst>
                <a:tab pos="1386840" algn="l"/>
              </a:tabLst>
            </a:pPr>
            <a:r>
              <a:rPr lang="en-US" sz="2800" dirty="0">
                <a:solidFill>
                  <a:srgbClr val="0D0D0D"/>
                </a:solidFill>
                <a:effectLst/>
                <a:latin typeface="Times New Roman" panose="02020603050405020304" pitchFamily="18" charset="0"/>
                <a:ea typeface="MS Mincho" panose="02020609040205080304" pitchFamily="49" charset="-128"/>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TĐ: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vô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cùng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ý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nghĩa</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trong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C89884ED-A563-6AC4-D4E4-6B4FB7903A50}"/>
              </a:ext>
            </a:extLst>
          </p:cNvPr>
          <p:cNvSpPr txBox="1"/>
          <p:nvPr/>
        </p:nvSpPr>
        <p:spPr>
          <a:xfrm>
            <a:off x="1316985" y="1805175"/>
            <a:ext cx="9750552" cy="523220"/>
          </a:xfrm>
          <a:prstGeom prst="rect">
            <a:avLst/>
          </a:prstGeom>
          <a:noFill/>
        </p:spPr>
        <p:txBody>
          <a:bodyPr wrap="square">
            <a:spAutoFit/>
          </a:bodyPr>
          <a:lstStyle/>
          <a:p>
            <a:pPr marL="0" marR="0" algn="just">
              <a:spcBef>
                <a:spcPts val="0"/>
              </a:spcBef>
              <a:spcAft>
                <a:spcPts val="6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cơ</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F8F66105-A9B3-51EC-D5B6-4F8C12FB9E4A}"/>
              </a:ext>
            </a:extLst>
          </p:cNvPr>
          <p:cNvSpPr txBox="1"/>
          <p:nvPr/>
        </p:nvSpPr>
        <p:spPr>
          <a:xfrm>
            <a:off x="1220724" y="2358652"/>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ơn </a:t>
            </a:r>
            <a:r>
              <a:rPr lang="vi-VN"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truyền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tín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liên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suốt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chiều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dài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lịch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5" name="Hộp Văn bản 14">
            <a:extLst>
              <a:ext uri="{FF2B5EF4-FFF2-40B4-BE49-F238E27FC236}">
                <a16:creationId xmlns:a16="http://schemas.microsoft.com/office/drawing/2014/main" id="{025F3DA1-1F51-1BDA-10F6-40818DD5729F}"/>
              </a:ext>
            </a:extLst>
          </p:cNvPr>
          <p:cNvSpPr txBox="1"/>
          <p:nvPr/>
        </p:nvSpPr>
        <p:spPr>
          <a:xfrm>
            <a:off x="1258824" y="3282056"/>
            <a:ext cx="9750552" cy="954107"/>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chuẩn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mực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dân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ea typeface="Times New Roman" panose="02020603050405020304" pitchFamily="18" charset="0"/>
            </a:endParaRPr>
          </a:p>
        </p:txBody>
      </p:sp>
      <p:sp>
        <p:nvSpPr>
          <p:cNvPr id="16" name="Hộp Văn bản 15">
            <a:extLst>
              <a:ext uri="{FF2B5EF4-FFF2-40B4-BE49-F238E27FC236}">
                <a16:creationId xmlns:a16="http://schemas.microsoft.com/office/drawing/2014/main" id="{D18F76E5-6A6A-1422-1280-AF88B2059F2B}"/>
              </a:ext>
            </a:extLst>
          </p:cNvPr>
          <p:cNvSpPr txBox="1"/>
          <p:nvPr/>
        </p:nvSpPr>
        <p:spPr>
          <a:xfrm>
            <a:off x="1182624" y="4154138"/>
            <a:ext cx="10436352" cy="1384995"/>
          </a:xfrm>
          <a:prstGeom prst="rect">
            <a:avLst/>
          </a:prstGeom>
          <a:noFill/>
        </p:spPr>
        <p:txBody>
          <a:bodyPr wrap="square">
            <a:spAutoFit/>
          </a:bodyPr>
          <a:lstStyle/>
          <a:p>
            <a:pPr marL="101600" marR="0" algn="just">
              <a:spcBef>
                <a:spcPts val="0"/>
              </a:spcBef>
              <a:spcAft>
                <a:spcPts val="600"/>
              </a:spcAft>
            </a:pP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huy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ngày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hằng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giờ</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nhỏ</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lẻ</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hoạt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id="{44F8BDB9-0F80-A1B5-7A05-6132B0FC16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29435" y="5034429"/>
            <a:ext cx="1959881" cy="1963809"/>
          </a:xfrm>
          <a:prstGeom prst="rect">
            <a:avLst/>
          </a:prstGeom>
        </p:spPr>
      </p:pic>
    </p:spTree>
    <p:extLst>
      <p:ext uri="{BB962C8B-B14F-4D97-AF65-F5344CB8AC3E}">
        <p14:creationId xmlns:p14="http://schemas.microsoft.com/office/powerpoint/2010/main" val="4205078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1000"/>
                                        <p:tgtEl>
                                          <p:spTgt spid="13"/>
                                        </p:tgtEl>
                                      </p:cBhvr>
                                    </p:animEffect>
                                    <p:anim calcmode="lin" valueType="num">
                                      <p:cBhvr>
                                        <p:cTn id="18" dur="1000" fill="hold"/>
                                        <p:tgtEl>
                                          <p:spTgt spid="13"/>
                                        </p:tgtEl>
                                        <p:attrNameLst>
                                          <p:attrName>ppt_x</p:attrName>
                                        </p:attrNameLst>
                                      </p:cBhvr>
                                      <p:tavLst>
                                        <p:tav tm="0">
                                          <p:val>
                                            <p:strVal val="#ppt_x"/>
                                          </p:val>
                                        </p:tav>
                                        <p:tav tm="100000">
                                          <p:val>
                                            <p:strVal val="#ppt_x"/>
                                          </p:val>
                                        </p:tav>
                                      </p:tavLst>
                                    </p:anim>
                                    <p:anim calcmode="lin" valueType="num">
                                      <p:cBhvr>
                                        <p:cTn id="1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1000"/>
                                        <p:tgtEl>
                                          <p:spTgt spid="15"/>
                                        </p:tgtEl>
                                      </p:cBhvr>
                                    </p:animEffect>
                                    <p:anim calcmode="lin" valueType="num">
                                      <p:cBhvr>
                                        <p:cTn id="32" dur="1000" fill="hold"/>
                                        <p:tgtEl>
                                          <p:spTgt spid="15"/>
                                        </p:tgtEl>
                                        <p:attrNameLst>
                                          <p:attrName>ppt_x</p:attrName>
                                        </p:attrNameLst>
                                      </p:cBhvr>
                                      <p:tavLst>
                                        <p:tav tm="0">
                                          <p:val>
                                            <p:strVal val="#ppt_x"/>
                                          </p:val>
                                        </p:tav>
                                        <p:tav tm="100000">
                                          <p:val>
                                            <p:strVal val="#ppt_x"/>
                                          </p:val>
                                        </p:tav>
                                      </p:tavLst>
                                    </p:anim>
                                    <p:anim calcmode="lin" valueType="num">
                                      <p:cBhvr>
                                        <p:cTn id="3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fade">
                                      <p:cBhvr>
                                        <p:cTn id="38" dur="1000"/>
                                        <p:tgtEl>
                                          <p:spTgt spid="16"/>
                                        </p:tgtEl>
                                      </p:cBhvr>
                                    </p:animEffect>
                                    <p:anim calcmode="lin" valueType="num">
                                      <p:cBhvr>
                                        <p:cTn id="39" dur="1000" fill="hold"/>
                                        <p:tgtEl>
                                          <p:spTgt spid="16"/>
                                        </p:tgtEl>
                                        <p:attrNameLst>
                                          <p:attrName>ppt_x</p:attrName>
                                        </p:attrNameLst>
                                      </p:cBhvr>
                                      <p:tavLst>
                                        <p:tav tm="0">
                                          <p:val>
                                            <p:strVal val="#ppt_x"/>
                                          </p:val>
                                        </p:tav>
                                        <p:tav tm="100000">
                                          <p:val>
                                            <p:strVal val="#ppt_x"/>
                                          </p:val>
                                        </p:tav>
                                      </p:tavLst>
                                    </p:anim>
                                    <p:anim calcmode="lin" valueType="num">
                                      <p:cBhvr>
                                        <p:cTn id="4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p:bldP spid="14" grpId="0"/>
      <p:bldP spid="15" grpId="0"/>
      <p:bldP spid="16"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tebook Powerpoint Template | Notebook paper template, Notebook paper,  Powerpoint template free">
            <a:extLst>
              <a:ext uri="{FF2B5EF4-FFF2-40B4-BE49-F238E27FC236}">
                <a16:creationId xmlns:a16="http://schemas.microsoft.com/office/drawing/2014/main" id="{A5B50F30-39BC-A9D4-56DE-A5EE4B2C15F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pic>
        <p:nvPicPr>
          <p:cNvPr id="2" name="Hình ảnh 1">
            <a:extLst>
              <a:ext uri="{FF2B5EF4-FFF2-40B4-BE49-F238E27FC236}">
                <a16:creationId xmlns:a16="http://schemas.microsoft.com/office/drawing/2014/main" id="{FC3ED896-7772-5F7D-FCAB-276C026EFB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6095" y="-63819"/>
            <a:ext cx="1455882" cy="1455882"/>
          </a:xfrm>
          <a:prstGeom prst="rect">
            <a:avLst/>
          </a:prstGeom>
        </p:spPr>
      </p:pic>
      <p:sp>
        <p:nvSpPr>
          <p:cNvPr id="5" name="Hộp Văn bản 4">
            <a:extLst>
              <a:ext uri="{FF2B5EF4-FFF2-40B4-BE49-F238E27FC236}">
                <a16:creationId xmlns:a16="http://schemas.microsoft.com/office/drawing/2014/main" id="{54C33013-0F74-E61A-8F10-18CEF030D4C5}"/>
              </a:ext>
            </a:extLst>
          </p:cNvPr>
          <p:cNvSpPr txBox="1"/>
          <p:nvPr/>
        </p:nvSpPr>
        <p:spPr>
          <a:xfrm>
            <a:off x="1258824" y="664122"/>
            <a:ext cx="6702552" cy="523220"/>
          </a:xfrm>
          <a:prstGeom prst="rect">
            <a:avLst/>
          </a:prstGeom>
          <a:noFill/>
        </p:spPr>
        <p:txBody>
          <a:bodyPr wrap="square">
            <a:spAutoFit/>
          </a:bodyPr>
          <a:lstStyle/>
          <a:p>
            <a:pPr marL="0" marR="0" algn="just">
              <a:spcBef>
                <a:spcPts val="65"/>
              </a:spcBef>
              <a:spcAft>
                <a:spcPts val="0"/>
              </a:spcAft>
            </a:pPr>
            <a:r>
              <a:rPr lang="vi-VN" sz="2800" b="1" dirty="0">
                <a:effectLst/>
                <a:latin typeface="Times New Roman" panose="02020603050405020304" pitchFamily="18" charset="0"/>
                <a:ea typeface="Times New Roman" panose="02020603050405020304" pitchFamily="18" charset="0"/>
              </a:rPr>
              <a:t>Ý </a:t>
            </a:r>
            <a:r>
              <a:rPr lang="vi-VN" sz="2800" b="1" dirty="0" err="1">
                <a:effectLst/>
                <a:latin typeface="Times New Roman" panose="02020603050405020304" pitchFamily="18" charset="0"/>
                <a:ea typeface="Times New Roman" panose="02020603050405020304" pitchFamily="18" charset="0"/>
              </a:rPr>
              <a:t>nghĩa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của</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lòng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biết</a:t>
            </a:r>
            <a:r>
              <a:rPr lang="vi-VN" sz="2800" b="1" dirty="0">
                <a:effectLst/>
                <a:latin typeface="Times New Roman" panose="02020603050405020304" pitchFamily="18" charset="0"/>
                <a:ea typeface="Times New Roman" panose="02020603050405020304" pitchFamily="18" charset="0"/>
              </a:rPr>
              <a:t> ơn trong </a:t>
            </a:r>
            <a:r>
              <a:rPr lang="vi-VN" sz="2800" b="1" dirty="0" err="1">
                <a:effectLst/>
                <a:latin typeface="Times New Roman" panose="02020603050405020304" pitchFamily="18" charset="0"/>
                <a:ea typeface="Times New Roman" panose="02020603050405020304" pitchFamily="18" charset="0"/>
              </a:rPr>
              <a:t>cuộc</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3" name="Hộp Văn bản 2">
            <a:extLst>
              <a:ext uri="{FF2B5EF4-FFF2-40B4-BE49-F238E27FC236}">
                <a16:creationId xmlns:a16="http://schemas.microsoft.com/office/drawing/2014/main" id="{664A4423-F20D-CF79-E567-BC52B964A12F}"/>
              </a:ext>
            </a:extLst>
          </p:cNvPr>
          <p:cNvSpPr txBox="1"/>
          <p:nvPr/>
        </p:nvSpPr>
        <p:spPr>
          <a:xfrm>
            <a:off x="1353561" y="1392063"/>
            <a:ext cx="10019274" cy="1815882"/>
          </a:xfrm>
          <a:prstGeom prst="rect">
            <a:avLst/>
          </a:prstGeom>
          <a:noFill/>
          <a:ln w="38100">
            <a:solidFill>
              <a:srgbClr val="00CC00"/>
            </a:solidFill>
          </a:ln>
        </p:spPr>
        <p:txBody>
          <a:bodyPr wrap="square">
            <a:spAutoFit/>
          </a:bodyPr>
          <a:lstStyle/>
          <a:p>
            <a:pPr algn="just">
              <a:spcAft>
                <a:spcPts val="600"/>
              </a:spcAft>
            </a:pP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ea typeface="Times New Roman" panose="02020603050405020304" pitchFamily="18" charset="0"/>
                <a:cs typeface="Times New Roman" panose="02020603050405020304" pitchFamily="18" charset="0"/>
              </a:rPr>
              <a:t>KĐ:</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chúng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ta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ơn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bà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cha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Phấn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đấu</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phụ</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kì</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vọng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pic>
        <p:nvPicPr>
          <p:cNvPr id="4" name="Hình ảnh 3">
            <a:extLst>
              <a:ext uri="{FF2B5EF4-FFF2-40B4-BE49-F238E27FC236}">
                <a16:creationId xmlns:a16="http://schemas.microsoft.com/office/drawing/2014/main" id="{7ABF8A6C-DDC9-2A28-D3C1-774815996F9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8968" y="3255798"/>
            <a:ext cx="4022408" cy="4030469"/>
          </a:xfrm>
          <a:prstGeom prst="rect">
            <a:avLst/>
          </a:prstGeom>
        </p:spPr>
      </p:pic>
    </p:spTree>
    <p:extLst>
      <p:ext uri="{BB962C8B-B14F-4D97-AF65-F5344CB8AC3E}">
        <p14:creationId xmlns:p14="http://schemas.microsoft.com/office/powerpoint/2010/main" val="3462859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9501A136-2E2C-60E9-9747-924152CBC153}"/>
              </a:ext>
            </a:extLst>
          </p:cNvPr>
          <p:cNvSpPr txBox="1"/>
          <p:nvPr/>
        </p:nvSpPr>
        <p:spPr>
          <a:xfrm>
            <a:off x="3309256" y="0"/>
            <a:ext cx="6096000" cy="584775"/>
          </a:xfrm>
          <a:prstGeom prst="rect">
            <a:avLst/>
          </a:prstGeom>
          <a:noFill/>
        </p:spPr>
        <p:txBody>
          <a:bodyPr wrap="square">
            <a:spAutoFit/>
          </a:bodyPr>
          <a:lstStyle/>
          <a:p>
            <a:pPr marL="0" marR="0" algn="just">
              <a:spcBef>
                <a:spcPts val="1500"/>
              </a:spcBef>
              <a:spcAft>
                <a:spcPts val="750"/>
              </a:spcAft>
            </a:pP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Rubrics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32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dirty="0">
              <a:solidFill>
                <a:srgbClr val="00B05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8" name="Bảng 7">
            <a:extLst>
              <a:ext uri="{FF2B5EF4-FFF2-40B4-BE49-F238E27FC236}">
                <a16:creationId xmlns:a16="http://schemas.microsoft.com/office/drawing/2014/main" id="{D0A87A43-72B4-984E-6FA4-07D54A5F8864}"/>
              </a:ext>
            </a:extLst>
          </p:cNvPr>
          <p:cNvGraphicFramePr>
            <a:graphicFrameLocks noGrp="1"/>
          </p:cNvGraphicFramePr>
          <p:nvPr>
            <p:extLst>
              <p:ext uri="{D42A27DB-BD31-4B8C-83A1-F6EECF244321}">
                <p14:modId xmlns:p14="http://schemas.microsoft.com/office/powerpoint/2010/main" val="837811932"/>
              </p:ext>
            </p:extLst>
          </p:nvPr>
        </p:nvGraphicFramePr>
        <p:xfrm>
          <a:off x="580882" y="757360"/>
          <a:ext cx="11030235" cy="5986780"/>
        </p:xfrm>
        <a:graphic>
          <a:graphicData uri="http://schemas.openxmlformats.org/drawingml/2006/table">
            <a:tbl>
              <a:tblPr firstRow="1" firstCol="1" lastRow="1" lastCol="1" bandRow="1" bandCol="1">
                <a:tableStyleId>{5C22544A-7EE6-4342-B048-85BDC9FD1C3A}</a:tableStyleId>
              </a:tblPr>
              <a:tblGrid>
                <a:gridCol w="1625289">
                  <a:extLst>
                    <a:ext uri="{9D8B030D-6E8A-4147-A177-3AD203B41FA5}">
                      <a16:colId xmlns:a16="http://schemas.microsoft.com/office/drawing/2014/main" val="3918880402"/>
                    </a:ext>
                  </a:extLst>
                </a:gridCol>
                <a:gridCol w="8244115">
                  <a:extLst>
                    <a:ext uri="{9D8B030D-6E8A-4147-A177-3AD203B41FA5}">
                      <a16:colId xmlns:a16="http://schemas.microsoft.com/office/drawing/2014/main" val="2291310936"/>
                    </a:ext>
                  </a:extLst>
                </a:gridCol>
                <a:gridCol w="1160831">
                  <a:extLst>
                    <a:ext uri="{9D8B030D-6E8A-4147-A177-3AD203B41FA5}">
                      <a16:colId xmlns:a16="http://schemas.microsoft.com/office/drawing/2014/main" val="2551992080"/>
                    </a:ext>
                  </a:extLst>
                </a:gridCol>
              </a:tblGrid>
              <a:tr h="223754">
                <a:tc>
                  <a:txBody>
                    <a:bodyPr/>
                    <a:lstStyle/>
                    <a:p>
                      <a:pPr marL="0" marR="0" algn="ctr">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Tiêu chí</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Mô</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Điểm</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3693878377"/>
                  </a:ext>
                </a:extLst>
              </a:tr>
              <a:tr h="463693">
                <a:tc rowSpan="2">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Hình thức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khoảng</a:t>
                      </a:r>
                      <a:r>
                        <a:rPr lang="en-US" sz="2800" b="0" dirty="0">
                          <a:solidFill>
                            <a:schemeClr val="tx1"/>
                          </a:solidFill>
                          <a:effectLst/>
                          <a:latin typeface="Times New Roman" panose="02020603050405020304" pitchFamily="18" charset="0"/>
                          <a:cs typeface="Times New Roman" panose="02020603050405020304" pitchFamily="18" charset="0"/>
                        </a:rPr>
                        <a:t> 150 </a:t>
                      </a:r>
                      <a:r>
                        <a:rPr lang="en-US" sz="2800" b="0" dirty="0" err="1">
                          <a:solidFill>
                            <a:schemeClr val="tx1"/>
                          </a:solidFill>
                          <a:effectLst/>
                          <a:latin typeface="Times New Roman" panose="02020603050405020304" pitchFamily="18" charset="0"/>
                          <a:cs typeface="Times New Roman" panose="02020603050405020304" pitchFamily="18" charset="0"/>
                        </a:rPr>
                        <a:t>chữ</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1722888"/>
                  </a:ext>
                </a:extLst>
              </a:tr>
              <a:tr h="463693">
                <a:tc vMerge="1">
                  <a:txBody>
                    <a:bodyPr/>
                    <a:lstStyle/>
                    <a:p>
                      <a:endParaRPr lang="en-US"/>
                    </a:p>
                  </a:txBody>
                  <a:tcPr/>
                </a:tc>
                <a:tc>
                  <a:txBody>
                    <a:bodyPr/>
                    <a:lstStyle/>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dung </a:t>
                      </a:r>
                      <a:r>
                        <a:rPr lang="en-US" sz="2800" b="0" dirty="0" err="1">
                          <a:solidFill>
                            <a:schemeClr val="tx1"/>
                          </a:solidFill>
                          <a:effectLst/>
                          <a:latin typeface="Times New Roman" panose="02020603050405020304" pitchFamily="18" charset="0"/>
                          <a:cs typeface="Times New Roman" panose="02020603050405020304" pitchFamily="18" charset="0"/>
                        </a:rPr>
                        <a:t>lượng</a:t>
                      </a:r>
                      <a:r>
                        <a:rPr lang="en-US" sz="2800" b="0" dirty="0">
                          <a:solidFill>
                            <a:schemeClr val="tx1"/>
                          </a:solidFill>
                          <a:effectLst/>
                          <a:latin typeface="Times New Roman" panose="02020603050405020304" pitchFamily="18" charset="0"/>
                          <a:cs typeface="Times New Roman" panose="02020603050405020304" pitchFamily="18" charset="0"/>
                        </a:rPr>
                        <a:t> </a:t>
                      </a:r>
                    </a:p>
                    <a:p>
                      <a:pPr marL="0" marR="0" algn="just">
                        <a:lnSpc>
                          <a:spcPct val="100000"/>
                        </a:lnSpc>
                        <a:spcBef>
                          <a:spcPts val="0"/>
                        </a:spcBef>
                        <a:spcAft>
                          <a:spcPts val="0"/>
                        </a:spcAft>
                      </a:pP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đoạn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văn</a:t>
                      </a: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1734385"/>
                  </a:ext>
                </a:extLst>
              </a:tr>
              <a:tr h="223754">
                <a:tc rowSpan="4">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0"/>
                        </a:spcBef>
                        <a:spcAft>
                          <a:spcPts val="0"/>
                        </a:spcAft>
                      </a:pPr>
                      <a:r>
                        <a:rPr lang="vi-VN" sz="2800" b="0" dirty="0" err="1">
                          <a:solidFill>
                            <a:schemeClr val="tx1"/>
                          </a:solidFill>
                          <a:effectLst/>
                          <a:latin typeface="Times New Roman" panose="02020603050405020304" pitchFamily="18" charset="0"/>
                          <a:cs typeface="Times New Roman" panose="02020603050405020304" pitchFamily="18" charset="0"/>
                        </a:rPr>
                        <a:t>MĐ:Giới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0,5</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919990709"/>
                  </a:ext>
                </a:extLst>
              </a:tr>
              <a:tr h="495095">
                <a:tc vMerge="1">
                  <a:txBody>
                    <a:bodyPr/>
                    <a:lstStyle/>
                    <a:p>
                      <a:endParaRPr lang="en-US"/>
                    </a:p>
                  </a:txBody>
                  <a:tcPr/>
                </a:tc>
                <a:tc>
                  <a:txBody>
                    <a:bodyPr/>
                    <a:lstStyle/>
                    <a:p>
                      <a:pPr marL="0" marR="0"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TĐ: Nêu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ý </a:t>
                      </a:r>
                      <a:r>
                        <a:rPr lang="vi-VN" sz="2800" b="0" dirty="0" err="1">
                          <a:solidFill>
                            <a:schemeClr val="tx1"/>
                          </a:solidFill>
                          <a:effectLst/>
                          <a:latin typeface="Times New Roman" panose="02020603050405020304" pitchFamily="18" charset="0"/>
                          <a:cs typeface="Times New Roman" panose="02020603050405020304" pitchFamily="18" charset="0"/>
                        </a:rPr>
                        <a:t>nghĩa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lòng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ơn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thuyết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phục</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4</a:t>
                      </a: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24423774"/>
                  </a:ext>
                </a:extLst>
              </a:tr>
              <a:tr h="237203">
                <a:tc vMerge="1">
                  <a:txBody>
                    <a:bodyPr/>
                    <a:lstStyle/>
                    <a:p>
                      <a:endParaRPr lang="en-US"/>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dẫn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chứng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phù</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hợp</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vi-VN"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84390852"/>
                  </a:ext>
                </a:extLst>
              </a:tr>
              <a:tr h="294415">
                <a:tc vMerge="1">
                  <a:txBody>
                    <a:bodyPr/>
                    <a:lstStyle/>
                    <a:p>
                      <a:endParaRPr lang="en-US"/>
                    </a:p>
                  </a:txBody>
                  <a:tcPr/>
                </a:tc>
                <a:tc>
                  <a:txBody>
                    <a:bodyPr/>
                    <a:lstStyle/>
                    <a:p>
                      <a:pPr marL="0" marR="0" algn="just">
                        <a:lnSpc>
                          <a:spcPct val="100000"/>
                        </a:lnSpc>
                        <a:spcBef>
                          <a:spcPts val="0"/>
                        </a:spcBef>
                        <a:spcAft>
                          <a:spcPts val="0"/>
                        </a:spcAft>
                      </a:pPr>
                      <a:r>
                        <a:rPr lang="vi-VN" sz="2800" b="0" dirty="0">
                          <a:solidFill>
                            <a:schemeClr val="tx1"/>
                          </a:solidFill>
                          <a:effectLst/>
                          <a:latin typeface="Times New Roman" panose="02020603050405020304" pitchFamily="18" charset="0"/>
                          <a:cs typeface="Times New Roman" panose="02020603050405020304" pitchFamily="18" charset="0"/>
                        </a:rPr>
                        <a:t>KĐ: </a:t>
                      </a:r>
                      <a:r>
                        <a:rPr lang="vi-VN" sz="2800" b="0" dirty="0" err="1">
                          <a:solidFill>
                            <a:schemeClr val="tx1"/>
                          </a:solidFill>
                          <a:effectLst/>
                          <a:latin typeface="Times New Roman" panose="02020603050405020304" pitchFamily="18" charset="0"/>
                          <a:cs typeface="Times New Roman" panose="02020603050405020304" pitchFamily="18" charset="0"/>
                        </a:rPr>
                        <a:t>Khẳng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lại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nêu </a:t>
                      </a:r>
                      <a:r>
                        <a:rPr lang="vi-VN" sz="2800" b="0" dirty="0" err="1">
                          <a:solidFill>
                            <a:schemeClr val="tx1"/>
                          </a:solidFill>
                          <a:effectLst/>
                          <a:latin typeface="Times New Roman" panose="02020603050405020304" pitchFamily="18" charset="0"/>
                          <a:cs typeface="Times New Roman" panose="02020603050405020304" pitchFamily="18" charset="0"/>
                        </a:rPr>
                        <a:t>nhận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bản</a:t>
                      </a:r>
                      <a:r>
                        <a:rPr lang="vi-VN" sz="2800" b="0" dirty="0">
                          <a:solidFill>
                            <a:schemeClr val="tx1"/>
                          </a:solidFill>
                          <a:effectLst/>
                          <a:latin typeface="Times New Roman" panose="02020603050405020304" pitchFamily="18" charset="0"/>
                          <a:cs typeface="Times New Roman" panose="02020603050405020304" pitchFamily="18" charset="0"/>
                        </a:rPr>
                        <a:t> thân</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66859929"/>
                  </a:ext>
                </a:extLst>
              </a:tr>
              <a:tr h="470368">
                <a:tc>
                  <a:txBody>
                    <a:bodyPr/>
                    <a:lstStyle/>
                    <a:p>
                      <a:pPr marL="0" marR="0" algn="just">
                        <a:lnSpc>
                          <a:spcPct val="100000"/>
                        </a:lnSpc>
                        <a:spcBef>
                          <a:spcPts val="0"/>
                        </a:spcBef>
                        <a:spcAft>
                          <a:spcPts val="0"/>
                        </a:spcAft>
                      </a:pPr>
                      <a:r>
                        <a:rPr lang="en-US" sz="2800">
                          <a:effectLst/>
                          <a:latin typeface="Times New Roman" panose="02020603050405020304" pitchFamily="18" charset="0"/>
                          <a:cs typeface="Times New Roman" panose="02020603050405020304" pitchFamily="18" charset="0"/>
                        </a:rPr>
                        <a:t>Chính tả, ngữ pháp</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Đảm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bảo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chuẩn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chính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ngữ</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pháp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tiếng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Việt</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marL="0" marR="0" algn="just">
                        <a:lnSpc>
                          <a:spcPct val="100000"/>
                        </a:lnSpc>
                        <a:spcBef>
                          <a:spcPts val="0"/>
                        </a:spcBef>
                        <a:spcAft>
                          <a:spcPts val="0"/>
                        </a:spcAft>
                      </a:pPr>
                      <a:r>
                        <a:rPr lang="en-US"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0,5</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230435502"/>
                  </a:ext>
                </a:extLst>
              </a:tr>
              <a:tr h="463693">
                <a:tc>
                  <a:txBody>
                    <a:bodyPr/>
                    <a:lstStyle/>
                    <a:p>
                      <a:pPr marL="0" marR="0" algn="just">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Sáng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a:txBody>
                    <a:bodyPr/>
                    <a:lstStyle/>
                    <a:p>
                      <a:pPr marL="0" marR="0" algn="just">
                        <a:lnSpc>
                          <a:spcPct val="100000"/>
                        </a:lnSpc>
                        <a:spcBef>
                          <a:spcPts val="200"/>
                        </a:spcBef>
                        <a:spcAft>
                          <a:spcPts val="100"/>
                        </a:spcAft>
                      </a:pPr>
                      <a:r>
                        <a:rPr lang="vi-VN" sz="2800" b="0" dirty="0" err="1">
                          <a:solidFill>
                            <a:schemeClr val="tx1"/>
                          </a:solidFill>
                          <a:effectLst/>
                          <a:latin typeface="Times New Roman" panose="02020603050405020304" pitchFamily="18" charset="0"/>
                          <a:cs typeface="Times New Roman" panose="02020603050405020304" pitchFamily="18" charset="0"/>
                        </a:rPr>
                        <a:t>Thể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hiện</a:t>
                      </a:r>
                      <a:r>
                        <a:rPr lang="vi-VN" sz="2800" b="0" dirty="0">
                          <a:solidFill>
                            <a:schemeClr val="tx1"/>
                          </a:solidFill>
                          <a:effectLst/>
                          <a:latin typeface="Times New Roman" panose="02020603050405020304" pitchFamily="18" charset="0"/>
                          <a:cs typeface="Times New Roman" panose="02020603050405020304" pitchFamily="18" charset="0"/>
                        </a:rPr>
                        <a:t> suy </a:t>
                      </a:r>
                      <a:r>
                        <a:rPr lang="vi-VN" sz="2800" b="0" dirty="0" err="1">
                          <a:solidFill>
                            <a:schemeClr val="tx1"/>
                          </a:solidFill>
                          <a:effectLst/>
                          <a:latin typeface="Times New Roman" panose="02020603050405020304" pitchFamily="18" charset="0"/>
                          <a:cs typeface="Times New Roman" panose="02020603050405020304" pitchFamily="18" charset="0"/>
                        </a:rPr>
                        <a:t>nghĩ</a:t>
                      </a:r>
                      <a:r>
                        <a:rPr lang="vi-VN" sz="2800" b="0" dirty="0">
                          <a:solidFill>
                            <a:schemeClr val="tx1"/>
                          </a:solidFill>
                          <a:effectLst/>
                          <a:latin typeface="Times New Roman" panose="02020603050405020304" pitchFamily="18" charset="0"/>
                          <a:cs typeface="Times New Roman" panose="02020603050405020304" pitchFamily="18" charset="0"/>
                        </a:rPr>
                        <a:t> sâu </a:t>
                      </a:r>
                      <a:r>
                        <a:rPr lang="vi-VN" sz="2800" b="0" dirty="0" err="1">
                          <a:solidFill>
                            <a:schemeClr val="tx1"/>
                          </a:solidFill>
                          <a:effectLst/>
                          <a:latin typeface="Times New Roman" panose="02020603050405020304" pitchFamily="18" charset="0"/>
                          <a:cs typeface="Times New Roman" panose="02020603050405020304" pitchFamily="18" charset="0"/>
                        </a:rPr>
                        <a:t>sắc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diễn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đạt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mẻ</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lnSpc>
                          <a:spcPct val="100000"/>
                        </a:lnSpc>
                        <a:spcBef>
                          <a:spcPts val="0"/>
                        </a:spcBef>
                        <a:spcAft>
                          <a:spcPts val="0"/>
                        </a:spcAft>
                      </a:pPr>
                      <a:r>
                        <a:rPr lang="en-US" sz="2800" dirty="0">
                          <a:solidFill>
                            <a:schemeClr val="tx1"/>
                          </a:solidFill>
                          <a:effectLst/>
                          <a:latin typeface="Times New Roman" panose="02020603050405020304" pitchFamily="18" charset="0"/>
                          <a:cs typeface="Times New Roman" panose="02020603050405020304" pitchFamily="18" charset="0"/>
                        </a:rPr>
                        <a:t>1,0</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0449" marR="6044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14792576"/>
                  </a:ext>
                </a:extLst>
              </a:tr>
            </a:tbl>
          </a:graphicData>
        </a:graphic>
      </p:graphicFrame>
      <p:pic>
        <p:nvPicPr>
          <p:cNvPr id="9" name="Hình ảnh 8">
            <a:extLst>
              <a:ext uri="{FF2B5EF4-FFF2-40B4-BE49-F238E27FC236}">
                <a16:creationId xmlns:a16="http://schemas.microsoft.com/office/drawing/2014/main" id="{03B54426-9640-0BFC-DB21-7597B79779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4847" y="-139368"/>
            <a:ext cx="1366867" cy="911245"/>
          </a:xfrm>
          <a:prstGeom prst="rect">
            <a:avLst/>
          </a:prstGeom>
        </p:spPr>
      </p:pic>
    </p:spTree>
    <p:extLst>
      <p:ext uri="{BB962C8B-B14F-4D97-AF65-F5344CB8AC3E}">
        <p14:creationId xmlns:p14="http://schemas.microsoft.com/office/powerpoint/2010/main" val="14977995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3" name="Hình ảnh 2">
            <a:extLst>
              <a:ext uri="{FF2B5EF4-FFF2-40B4-BE49-F238E27FC236}">
                <a16:creationId xmlns:a16="http://schemas.microsoft.com/office/drawing/2014/main" id="{B9C159BE-DEEE-92F6-3C93-463D86627C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6827" y="2674822"/>
            <a:ext cx="6248400" cy="3619500"/>
          </a:xfrm>
          <a:prstGeom prst="rect">
            <a:avLst/>
          </a:prstGeom>
        </p:spPr>
      </p:pic>
      <p:sp>
        <p:nvSpPr>
          <p:cNvPr id="5" name="Bong bóng Ý nghĩ: Hình đám mây 4">
            <a:extLst>
              <a:ext uri="{FF2B5EF4-FFF2-40B4-BE49-F238E27FC236}">
                <a16:creationId xmlns:a16="http://schemas.microsoft.com/office/drawing/2014/main" id="{E4A622D2-E889-6F4F-0F3B-7C84759A15C8}"/>
              </a:ext>
            </a:extLst>
          </p:cNvPr>
          <p:cNvSpPr/>
          <p:nvPr/>
        </p:nvSpPr>
        <p:spPr>
          <a:xfrm>
            <a:off x="4073698" y="745855"/>
            <a:ext cx="7715531" cy="3738717"/>
          </a:xfrm>
          <a:prstGeom prst="cloudCallout">
            <a:avLst>
              <a:gd name="adj1" fmla="val -62077"/>
              <a:gd name="adj2" fmla="val 23753"/>
            </a:avLst>
          </a:prstGeom>
          <a:noFill/>
          <a:ln w="57150">
            <a:solidFill>
              <a:srgbClr val="00CC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800" i="1" dirty="0">
                <a:solidFill>
                  <a:schemeClr val="tx1"/>
                </a:solidFill>
                <a:latin typeface="Times New Roman" panose="02020603050405020304" pitchFamily="18" charset="0"/>
                <a:cs typeface="Times New Roman" panose="02020603050405020304" pitchFamily="18" charset="0"/>
              </a:rPr>
              <a:t>Qua tìm hiểu các nguồn tài liệu ở nhà, nêu </a:t>
            </a:r>
            <a:r>
              <a:rPr lang="pt-BR" sz="2800" b="1" i="1" dirty="0">
                <a:solidFill>
                  <a:schemeClr val="tx1"/>
                </a:solidFill>
                <a:latin typeface="Times New Roman" panose="02020603050405020304" pitchFamily="18" charset="0"/>
                <a:cs typeface="Times New Roman" panose="02020603050405020304" pitchFamily="18" charset="0"/>
              </a:rPr>
              <a:t>ngắn gọn</a:t>
            </a:r>
            <a:r>
              <a:rPr lang="pt-BR" sz="2800" i="1" dirty="0">
                <a:solidFill>
                  <a:schemeClr val="tx1"/>
                </a:solidFill>
                <a:latin typeface="Times New Roman" panose="02020603050405020304" pitchFamily="18" charset="0"/>
                <a:cs typeface="Times New Roman" panose="02020603050405020304" pitchFamily="18" charset="0"/>
              </a:rPr>
              <a:t> những hiểu biết của em về tác giả </a:t>
            </a:r>
            <a:r>
              <a:rPr lang="pt-BR" sz="2800" dirty="0">
                <a:solidFill>
                  <a:schemeClr val="tx1"/>
                </a:solidFill>
                <a:latin typeface="Times New Roman" panose="02020603050405020304" pitchFamily="18" charset="0"/>
                <a:cs typeface="Times New Roman" panose="02020603050405020304" pitchFamily="18" charset="0"/>
              </a:rPr>
              <a:t>Huỳnh Như Phương </a:t>
            </a:r>
            <a:r>
              <a:rPr lang="pt-BR" sz="2800" i="1" dirty="0">
                <a:solidFill>
                  <a:schemeClr val="tx1"/>
                </a:solidFill>
                <a:latin typeface="Times New Roman" panose="02020603050405020304" pitchFamily="18" charset="0"/>
                <a:cs typeface="Times New Roman" panose="02020603050405020304" pitchFamily="18" charset="0"/>
              </a:rPr>
              <a:t>(tên khai sinh, bút danh, quê quán, năm sinh, tác phẩm chính,...).</a:t>
            </a:r>
            <a:endParaRPr lang="en-US" sz="2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88162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down)">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5"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FF66CC">
            <a:alpha val="33000"/>
          </a:srgbClr>
        </a:solidFill>
        <a:effectLst/>
      </p:bgPr>
    </p:bg>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id="{1C10EBC1-D8BD-9ABE-4F9B-588818094559}"/>
              </a:ext>
            </a:extLst>
          </p:cNvPr>
          <p:cNvSpPr txBox="1"/>
          <p:nvPr/>
        </p:nvSpPr>
        <p:spPr>
          <a:xfrm>
            <a:off x="1377738" y="965516"/>
            <a:ext cx="9436523" cy="1815882"/>
          </a:xfrm>
          <a:prstGeom prst="rect">
            <a:avLst/>
          </a:prstGeom>
          <a:noFill/>
          <a:ln w="38100">
            <a:solidFill>
              <a:schemeClr val="tx1"/>
            </a:solidFill>
          </a:ln>
        </p:spPr>
        <p:txBody>
          <a:bodyPr wrap="square">
            <a:spAutoFit/>
          </a:bodyPr>
          <a:lstStyle/>
          <a:p>
            <a:pPr marL="0" marR="0" algn="ctr">
              <a:spcBef>
                <a:spcPts val="0"/>
              </a:spcBef>
              <a:spcAft>
                <a:spcPts val="0"/>
              </a:spcAft>
            </a:pPr>
            <a:r>
              <a:rPr lang="en-US" sz="2800" b="1" dirty="0">
                <a:solidFill>
                  <a:srgbClr val="008000"/>
                </a:solidFill>
                <a:effectLst/>
                <a:latin typeface="Times New Roman" panose="02020603050405020304" pitchFamily="18" charset="0"/>
                <a:ea typeface="Times New Roman" panose="02020603050405020304" pitchFamily="18" charset="0"/>
              </a:rPr>
              <a:t>HƯỚNG DẪN TỰ HỌC</a:t>
            </a:r>
            <a:endParaRPr lang="en-US" sz="2800" dirty="0">
              <a:solidFill>
                <a:srgbClr val="008000"/>
              </a:solidFill>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Vẽ sơ đồ tư duy về các đơn vị kiến thức của bài học hoặc vẽ tranh hình ảnh ấn tượng về bài học.</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pt-BR" sz="2800" dirty="0">
                <a:effectLst/>
                <a:latin typeface="Times New Roman" panose="02020603050405020304" pitchFamily="18" charset="0"/>
                <a:ea typeface="Times New Roman" panose="02020603050405020304" pitchFamily="18" charset="0"/>
              </a:rPr>
              <a:t>- Chuẩn bị: Thực hành tiếng Việt về từ Hán Việt, trang 62 SGK</a:t>
            </a:r>
            <a:endParaRPr lang="en-US" sz="2800" dirty="0">
              <a:effectLst/>
              <a:latin typeface="Times New Roman" panose="02020603050405020304" pitchFamily="18" charset="0"/>
              <a:ea typeface="Times New Roman" panose="02020603050405020304" pitchFamily="18" charset="0"/>
            </a:endParaRPr>
          </a:p>
        </p:txBody>
      </p:sp>
      <p:pic>
        <p:nvPicPr>
          <p:cNvPr id="10" name="Hình ảnh 9">
            <a:extLst>
              <a:ext uri="{FF2B5EF4-FFF2-40B4-BE49-F238E27FC236}">
                <a16:creationId xmlns:a16="http://schemas.microsoft.com/office/drawing/2014/main" id="{AD7C50E5-0390-DC1B-3724-F83B8B9813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9172" y="3207743"/>
            <a:ext cx="5715000" cy="3190875"/>
          </a:xfrm>
          <a:prstGeom prst="rect">
            <a:avLst/>
          </a:prstGeom>
        </p:spPr>
      </p:pic>
    </p:spTree>
    <p:extLst>
      <p:ext uri="{BB962C8B-B14F-4D97-AF65-F5344CB8AC3E}">
        <p14:creationId xmlns:p14="http://schemas.microsoft.com/office/powerpoint/2010/main" val="28297259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Hộp Văn bản 1">
            <a:extLst>
              <a:ext uri="{FF2B5EF4-FFF2-40B4-BE49-F238E27FC236}">
                <a16:creationId xmlns:a16="http://schemas.microsoft.com/office/drawing/2014/main" id="{61C01AC9-B95D-E50E-515E-4DFBB9E5581B}"/>
              </a:ext>
            </a:extLst>
          </p:cNvPr>
          <p:cNvSpPr txBox="1"/>
          <p:nvPr/>
        </p:nvSpPr>
        <p:spPr>
          <a:xfrm>
            <a:off x="402771" y="232429"/>
            <a:ext cx="7035800" cy="646331"/>
          </a:xfrm>
          <a:prstGeom prst="rect">
            <a:avLst/>
          </a:prstGeom>
          <a:noFill/>
        </p:spPr>
        <p:txBody>
          <a:bodyPr wrap="square">
            <a:spAutoFit/>
          </a:bodyPr>
          <a:lstStyle/>
          <a:p>
            <a:pPr marL="0" marR="0" algn="just">
              <a:spcBef>
                <a:spcPts val="0"/>
              </a:spcBef>
              <a:spcAft>
                <a:spcPts val="0"/>
              </a:spcAft>
            </a:pPr>
            <a:r>
              <a:rPr lang="de-DE" sz="3600" b="1" dirty="0">
                <a:solidFill>
                  <a:schemeClr val="bg1"/>
                </a:solidFill>
                <a:highlight>
                  <a:srgbClr val="339933"/>
                </a:highlight>
                <a:latin typeface="Times New Roman" panose="02020603050405020304" pitchFamily="18" charset="0"/>
                <a:ea typeface="Calibri" panose="020F0502020204030204" pitchFamily="34" charset="0"/>
                <a:cs typeface="Times New Roman" panose="02020603050405020304" pitchFamily="18" charset="0"/>
              </a:rPr>
              <a:t>I. Đọc – tìm hiểu chung</a:t>
            </a:r>
            <a:endParaRPr lang="en-US" sz="3600" dirty="0">
              <a:solidFill>
                <a:schemeClr val="bg1"/>
              </a:solidFill>
              <a:effectLst/>
              <a:highlight>
                <a:srgbClr val="339933"/>
              </a:highlight>
              <a:latin typeface="Calibri" panose="020F0502020204030204" pitchFamily="34"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id="{A2D4B24C-AC07-1824-AE58-E09CF8F65BA0}"/>
              </a:ext>
            </a:extLst>
          </p:cNvPr>
          <p:cNvSpPr txBox="1"/>
          <p:nvPr/>
        </p:nvSpPr>
        <p:spPr>
          <a:xfrm>
            <a:off x="402771" y="912505"/>
            <a:ext cx="6096000" cy="584775"/>
          </a:xfrm>
          <a:prstGeom prst="rect">
            <a:avLst/>
          </a:prstGeom>
          <a:noFill/>
        </p:spPr>
        <p:txBody>
          <a:bodyPr wrap="square">
            <a:spAutoFit/>
          </a:bodyPr>
          <a:lstStyle/>
          <a:p>
            <a:pPr marL="0" marR="0" algn="just">
              <a:spcBef>
                <a:spcPts val="0"/>
              </a:spcBef>
              <a:spcAft>
                <a:spcPts val="0"/>
              </a:spcAft>
            </a:pPr>
            <a:r>
              <a:rPr lang="vi-VN" sz="3200" b="1" dirty="0">
                <a:solidFill>
                  <a:srgbClr val="339933"/>
                </a:solidFill>
                <a:effectLst/>
                <a:latin typeface="Times New Roman" panose="02020603050405020304" pitchFamily="18" charset="0"/>
                <a:ea typeface="Times New Roman" panose="02020603050405020304" pitchFamily="18" charset="0"/>
                <a:cs typeface="Times New Roman" panose="02020603050405020304" pitchFamily="18" charset="0"/>
              </a:rPr>
              <a:t>1. Tác giả:</a:t>
            </a:r>
            <a:endParaRPr lang="en-US" sz="2800" dirty="0">
              <a:effectLst/>
              <a:latin typeface="Times New Roman" panose="02020603050405020304" pitchFamily="18" charset="0"/>
              <a:ea typeface="Times New Roman" panose="02020603050405020304" pitchFamily="18" charset="0"/>
            </a:endParaRPr>
          </a:p>
        </p:txBody>
      </p:sp>
      <p:pic>
        <p:nvPicPr>
          <p:cNvPr id="6" name="Picture 19">
            <a:extLst>
              <a:ext uri="{FF2B5EF4-FFF2-40B4-BE49-F238E27FC236}">
                <a16:creationId xmlns:a16="http://schemas.microsoft.com/office/drawing/2014/main" id="{2DFB005C-DFC5-A2E0-44DF-D2D6FE68BD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37" y="1861372"/>
            <a:ext cx="3263545" cy="4198644"/>
          </a:xfrm>
          <a:prstGeom prst="rect">
            <a:avLst/>
          </a:prstGeom>
          <a:noFill/>
          <a:ln>
            <a:noFill/>
          </a:ln>
        </p:spPr>
      </p:pic>
      <p:sp>
        <p:nvSpPr>
          <p:cNvPr id="7" name="Hộp Văn bản 6">
            <a:extLst>
              <a:ext uri="{FF2B5EF4-FFF2-40B4-BE49-F238E27FC236}">
                <a16:creationId xmlns:a16="http://schemas.microsoft.com/office/drawing/2014/main" id="{3B81CB34-285F-F84F-7E84-83D9D36E1C4B}"/>
              </a:ext>
            </a:extLst>
          </p:cNvPr>
          <p:cNvSpPr txBox="1"/>
          <p:nvPr/>
        </p:nvSpPr>
        <p:spPr>
          <a:xfrm>
            <a:off x="4312972" y="1207839"/>
            <a:ext cx="7341145" cy="578882"/>
          </a:xfrm>
          <a:prstGeom prst="roundRect">
            <a:avLst/>
          </a:prstGeom>
          <a:noFill/>
          <a:ln w="38100">
            <a:solidFill>
              <a:srgbClr val="00CC00"/>
            </a:solidFill>
          </a:ln>
        </p:spPr>
        <p:txBody>
          <a:bodyPr wrap="square">
            <a:spAutoFit/>
          </a:bodyPr>
          <a:lstStyle/>
          <a:p>
            <a:pPr algn="just"/>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Tên</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 thật</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800" dirty="0">
                <a:latin typeface="Times New Roman" panose="02020603050405020304" pitchFamily="18" charset="0"/>
                <a:ea typeface="Times New Roman" panose="02020603050405020304" pitchFamily="18" charset="0"/>
                <a:cs typeface="Times New Roman" panose="02020603050405020304" pitchFamily="18" charset="0"/>
              </a:rPr>
              <a:t>Huỳnh Như Phương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quê</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Quảng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Ngãi</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2" name="Hộp Văn bản 11">
            <a:extLst>
              <a:ext uri="{FF2B5EF4-FFF2-40B4-BE49-F238E27FC236}">
                <a16:creationId xmlns:a16="http://schemas.microsoft.com/office/drawing/2014/main" id="{82A4B589-ED76-743B-0B56-992D6C54344B}"/>
              </a:ext>
            </a:extLst>
          </p:cNvPr>
          <p:cNvSpPr txBox="1"/>
          <p:nvPr/>
        </p:nvSpPr>
        <p:spPr>
          <a:xfrm>
            <a:off x="4312971" y="1969747"/>
            <a:ext cx="7448723" cy="1532334"/>
          </a:xfrm>
          <a:prstGeom prst="roundRect">
            <a:avLst/>
          </a:prstGeom>
          <a:noFill/>
          <a:ln w="38100">
            <a:solidFill>
              <a:srgbClr val="00CC00"/>
            </a:solidFill>
          </a:ln>
        </p:spPr>
        <p:txBody>
          <a:bodyPr wrap="square">
            <a:spAutoFit/>
          </a:bodyPr>
          <a:lstStyle/>
          <a:p>
            <a:pPr algn="just"/>
            <a:r>
              <a:rPr lang="vi-VN" sz="2800" dirty="0">
                <a:latin typeface="Times New Roman" panose="02020603050405020304" pitchFamily="18" charset="0"/>
                <a:ea typeface="Times New Roman" panose="02020603050405020304" pitchFamily="18" charset="0"/>
                <a:cs typeface="Times New Roman" panose="02020603050405020304" pitchFamily="18" charset="0"/>
              </a:rPr>
              <a:t>- Năm sinh </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1955;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TP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Hồ</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Chí</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Minh,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Khoa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Xã</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hội</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 ĐHQG TP. HCM.</a:t>
            </a:r>
            <a:endParaRPr lang="en-US" sz="2400" dirty="0">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id="{03C9D3AE-CA5C-866A-FDE8-3ACDA40D617D}"/>
              </a:ext>
            </a:extLst>
          </p:cNvPr>
          <p:cNvSpPr txBox="1"/>
          <p:nvPr/>
        </p:nvSpPr>
        <p:spPr>
          <a:xfrm>
            <a:off x="4312970" y="3691583"/>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Ông</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cs typeface="Times New Roman" panose="02020603050405020304" pitchFamily="18" charset="0"/>
              </a:rPr>
              <a:t>chuyến</a:t>
            </a:r>
            <a:r>
              <a:rPr lang="en-US" sz="28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nghiên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cứu</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giảng</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dạy</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học</a:t>
            </a:r>
            <a:r>
              <a:rPr lang="vi-VN"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Times New Roman" panose="02020603050405020304" pitchFamily="18" charset="0"/>
            </a:endParaRPr>
          </a:p>
        </p:txBody>
      </p:sp>
      <p:sp>
        <p:nvSpPr>
          <p:cNvPr id="14" name="Hộp Văn bản 13">
            <a:extLst>
              <a:ext uri="{FF2B5EF4-FFF2-40B4-BE49-F238E27FC236}">
                <a16:creationId xmlns:a16="http://schemas.microsoft.com/office/drawing/2014/main" id="{919FBE2F-8566-E8C3-B916-037C454557F2}"/>
              </a:ext>
            </a:extLst>
          </p:cNvPr>
          <p:cNvSpPr txBox="1"/>
          <p:nvPr/>
        </p:nvSpPr>
        <p:spPr>
          <a:xfrm>
            <a:off x="4312970" y="4433470"/>
            <a:ext cx="7448723"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22162839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100+ hình nền powerpoint màu xanh dương nhạt - hinhanhsieudep.net">
            <a:extLst>
              <a:ext uri="{FF2B5EF4-FFF2-40B4-BE49-F238E27FC236}">
                <a16:creationId xmlns:a16="http://schemas.microsoft.com/office/drawing/2014/main" id="{463E2984-0DD0-3698-4BC0-0E4FE7F0D7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4" name="Hộp Văn bản 13">
            <a:extLst>
              <a:ext uri="{FF2B5EF4-FFF2-40B4-BE49-F238E27FC236}">
                <a16:creationId xmlns:a16="http://schemas.microsoft.com/office/drawing/2014/main" id="{919FBE2F-8566-E8C3-B916-037C454557F2}"/>
              </a:ext>
            </a:extLst>
          </p:cNvPr>
          <p:cNvSpPr txBox="1"/>
          <p:nvPr/>
        </p:nvSpPr>
        <p:spPr>
          <a:xfrm>
            <a:off x="4289444" y="190467"/>
            <a:ext cx="3002230" cy="578882"/>
          </a:xfrm>
          <a:prstGeom prst="roundRect">
            <a:avLst/>
          </a:prstGeom>
          <a:noFill/>
          <a:ln w="38100">
            <a:solidFill>
              <a:srgbClr val="00CC00"/>
            </a:solidFill>
          </a:ln>
        </p:spPr>
        <p:txBody>
          <a:bodyPr wrap="square">
            <a:spAutoFit/>
          </a:bodyPr>
          <a:lstStyle/>
          <a:p>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phẩm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chính</a:t>
            </a:r>
            <a:r>
              <a:rPr lang="en-US" sz="2800" dirty="0">
                <a:latin typeface="Times New Roman" panose="02020603050405020304" pitchFamily="18" charset="0"/>
                <a:ea typeface="Times New Roman" panose="02020603050405020304" pitchFamily="18" charset="0"/>
              </a:rPr>
              <a:t>: </a:t>
            </a:r>
            <a:endParaRPr lang="en-US" sz="2800" dirty="0"/>
          </a:p>
        </p:txBody>
      </p:sp>
      <p:pic>
        <p:nvPicPr>
          <p:cNvPr id="1026" name="Picture 2" descr="Tác phẩm và thể loại văn học by Huỳnh Như Phương">
            <a:extLst>
              <a:ext uri="{FF2B5EF4-FFF2-40B4-BE49-F238E27FC236}">
                <a16:creationId xmlns:a16="http://schemas.microsoft.com/office/drawing/2014/main" id="{926A18BC-42BE-D2A0-AAE2-6515876165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50" y="1221029"/>
            <a:ext cx="3028950" cy="4352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ác phẩm mới, cái nhìn riêng của Huỳnh Như Phương - Báo Người lao động">
            <a:extLst>
              <a:ext uri="{FF2B5EF4-FFF2-40B4-BE49-F238E27FC236}">
                <a16:creationId xmlns:a16="http://schemas.microsoft.com/office/drawing/2014/main" id="{7134C7A0-94F4-641B-6EFC-24311498B3B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6490" y="1134817"/>
            <a:ext cx="3308138" cy="45253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ây Giờ Mà Có Về Quê (NXB Phụ Nữ 2011) - Huỳnh Như Phương, 197 Trang | Sách  Việt Nam">
            <a:extLst>
              <a:ext uri="{FF2B5EF4-FFF2-40B4-BE49-F238E27FC236}">
                <a16:creationId xmlns:a16="http://schemas.microsoft.com/office/drawing/2014/main" id="{F7FAA388-BBDF-3D44-611D-C5E17775BF1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1448" y="1221028"/>
            <a:ext cx="2953590" cy="4484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655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par>
                                <p:cTn id="13" presetID="16" presetClass="entr" presetSubtype="21"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animEffect transition="in" filter="barn(inVertical)">
                                      <p:cBhvr>
                                        <p:cTn id="15" dur="500"/>
                                        <p:tgtEl>
                                          <p:spTgt spid="1028"/>
                                        </p:tgtEl>
                                      </p:cBhvr>
                                    </p:animEffect>
                                  </p:childTnLst>
                                </p:cTn>
                              </p:par>
                              <p:par>
                                <p:cTn id="16" presetID="16" presetClass="entr" presetSubtype="21" fill="hold" nodeType="with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barn(inVertical)">
                                      <p:cBhvr>
                                        <p:cTn id="18"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329</TotalTime>
  <Words>4747</Words>
  <Application>Microsoft Office PowerPoint</Application>
  <PresentationFormat>Widescreen</PresentationFormat>
  <Paragraphs>417</Paragraphs>
  <Slides>70</Slides>
  <Notes>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70</vt:i4>
      </vt:variant>
    </vt:vector>
  </HeadingPairs>
  <TitlesOfParts>
    <vt:vector size="80" baseType="lpstr">
      <vt:lpstr>Algerian</vt:lpstr>
      <vt:lpstr>Arial</vt:lpstr>
      <vt:lpstr>Calibri</vt:lpstr>
      <vt:lpstr>Calibri Light</vt:lpstr>
      <vt:lpstr>Forte</vt:lpstr>
      <vt:lpstr>Matura MT Script Capitals</vt:lpstr>
      <vt:lpstr>Tahoma</vt:lpstr>
      <vt:lpstr>Times New Roman</vt:lpstr>
      <vt:lpstr>Wingdings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TBC</cp:lastModifiedBy>
  <cp:revision>157</cp:revision>
  <dcterms:created xsi:type="dcterms:W3CDTF">2022-12-03T13:08:08Z</dcterms:created>
  <dcterms:modified xsi:type="dcterms:W3CDTF">2023-01-21T01:36:59Z</dcterms:modified>
</cp:coreProperties>
</file>