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8"/>
  </p:notesMasterIdLst>
  <p:sldIdLst>
    <p:sldId id="256" r:id="rId2"/>
    <p:sldId id="257" r:id="rId3"/>
    <p:sldId id="263" r:id="rId4"/>
    <p:sldId id="285" r:id="rId5"/>
    <p:sldId id="258" r:id="rId6"/>
    <p:sldId id="259" r:id="rId7"/>
    <p:sldId id="261" r:id="rId8"/>
    <p:sldId id="265" r:id="rId9"/>
    <p:sldId id="280" r:id="rId10"/>
    <p:sldId id="286" r:id="rId11"/>
    <p:sldId id="287" r:id="rId12"/>
    <p:sldId id="290" r:id="rId13"/>
    <p:sldId id="273" r:id="rId14"/>
    <p:sldId id="288" r:id="rId15"/>
    <p:sldId id="289" r:id="rId16"/>
    <p:sldId id="27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660066"/>
    <a:srgbClr val="6DFFAF"/>
    <a:srgbClr val="F5A3EF"/>
    <a:srgbClr val="F8FA98"/>
    <a:srgbClr val="CEE1F2"/>
    <a:srgbClr val="C0E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7DA07-7F12-4AE4-B502-33CC22C71BEE}" type="datetimeFigureOut">
              <a:rPr lang="en-US" smtClean="0"/>
              <a:pPr/>
              <a:t>7/2/2022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BC8D5-BFA8-44E8-B861-3A13298D97A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BC8D5-BFA8-44E8-B861-3A13298D97A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03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945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119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967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193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00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413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528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479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819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06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8FA98"/>
            </a:gs>
            <a:gs pos="37000">
              <a:srgbClr val="6DFFAF"/>
            </a:gs>
            <a:gs pos="70000">
              <a:srgbClr val="C0E399"/>
            </a:gs>
            <a:gs pos="100000">
              <a:srgbClr val="F5A3E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608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160504Barres_divers__20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8574"/>
            <a:ext cx="12115800" cy="4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BARRE  JP5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7" y="5486401"/>
            <a:ext cx="7924800" cy="146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160504Barres_divers__20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828800" y="6353174"/>
            <a:ext cx="8839200" cy="4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séparateu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347" y="5821679"/>
            <a:ext cx="3696653" cy="91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séparateu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548" y="5852160"/>
            <a:ext cx="3696653" cy="91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"/>
          <p:cNvGrpSpPr>
            <a:grpSpLocks/>
          </p:cNvGrpSpPr>
          <p:nvPr/>
        </p:nvGrpSpPr>
        <p:grpSpPr bwMode="auto">
          <a:xfrm>
            <a:off x="2561651" y="492269"/>
            <a:ext cx="7373498" cy="1298325"/>
            <a:chOff x="1868953" y="828184"/>
            <a:chExt cx="6288505" cy="1164902"/>
          </a:xfrm>
          <a:solidFill>
            <a:srgbClr val="FFFF00"/>
          </a:solidFill>
        </p:grpSpPr>
        <p:pic>
          <p:nvPicPr>
            <p:cNvPr id="15" name="Picture 2" descr="Banner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5411"/>
            <a:stretch>
              <a:fillRect/>
            </a:stretch>
          </p:blipFill>
          <p:spPr bwMode="auto">
            <a:xfrm>
              <a:off x="1868953" y="828184"/>
              <a:ext cx="1225688" cy="116490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WordArt 23"/>
            <p:cNvSpPr>
              <a:spLocks noChangeArrowheads="1" noChangeShapeType="1" noTextEdit="1"/>
            </p:cNvSpPr>
            <p:nvPr/>
          </p:nvSpPr>
          <p:spPr bwMode="auto">
            <a:xfrm>
              <a:off x="3291770" y="964764"/>
              <a:ext cx="4865688" cy="685800"/>
            </a:xfrm>
            <a:prstGeom prst="rect">
              <a:avLst/>
            </a:prstGeom>
            <a:noFill/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1" hangingPunct="1">
                <a:defRPr/>
              </a:pPr>
              <a:r>
                <a:rPr lang="en-US" sz="3600" kern="10" dirty="0"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solidFill>
                    <a:srgbClr val="DE129A"/>
                  </a:solidFill>
                </a:rPr>
                <a:t>TRƯỜNG THCS TRẦN HƯNG ĐẠO</a:t>
              </a:r>
            </a:p>
            <a:p>
              <a:pPr algn="ctr" eaLnBrk="1" hangingPunct="1">
                <a:defRPr/>
              </a:pPr>
              <a:r>
                <a:rPr lang="en-US" sz="3600" kern="10" dirty="0"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solidFill>
                    <a:srgbClr val="DE129A"/>
                  </a:solidFill>
                </a:rPr>
                <a:t>MĨ THUẬT 8</a:t>
              </a:r>
            </a:p>
          </p:txBody>
        </p:sp>
      </p:grpSp>
      <p:sp>
        <p:nvSpPr>
          <p:cNvPr id="17" name="WordArt 4"/>
          <p:cNvSpPr>
            <a:spLocks noChangeArrowheads="1" noChangeShapeType="1" noTextEdit="1"/>
          </p:cNvSpPr>
          <p:nvPr/>
        </p:nvSpPr>
        <p:spPr bwMode="auto">
          <a:xfrm>
            <a:off x="1562100" y="2071947"/>
            <a:ext cx="9067800" cy="2514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1" hangingPunct="1">
              <a:defRPr/>
            </a:pPr>
            <a:r>
              <a:rPr lang="en-US" sz="3600" b="1" kern="10" dirty="0">
                <a:ln w="15875" cap="rnd">
                  <a:solidFill>
                    <a:srgbClr val="FFCC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66FF33">
                        <a:alpha val="39999"/>
                      </a:srgbClr>
                    </a:gs>
                  </a:gsLst>
                  <a:lin ang="0" scaled="1"/>
                </a:gradFill>
                <a:effectLst>
                  <a:outerShdw dist="45791" dir="2021404" algn="ctr" rotWithShape="0">
                    <a:schemeClr val="tx1"/>
                  </a:outerShdw>
                </a:effectLst>
                <a:latin typeface=".VnTime" panose="020B7200000000000000" pitchFamily="34" charset="0"/>
              </a:rPr>
              <a:t> C</a:t>
            </a:r>
            <a:r>
              <a:rPr lang="en-US" sz="3600" b="1" kern="10" dirty="0">
                <a:ln w="15875" cap="rnd">
                  <a:solidFill>
                    <a:srgbClr val="FFCC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66FF33">
                        <a:alpha val="39999"/>
                      </a:srgbClr>
                    </a:gs>
                  </a:gsLst>
                  <a:lin ang="0" scaled="1"/>
                </a:gradFill>
                <a:effectLst>
                  <a:outerShdw dist="45791" dir="2021404" algn="ctr" rotWithShape="0">
                    <a:schemeClr val="tx1"/>
                  </a:outerShdw>
                </a:effectLst>
                <a:cs typeface="Times New Roman" panose="02020603050405020304" pitchFamily="18" charset="0"/>
              </a:rPr>
              <a:t>HÀO MỪNG</a:t>
            </a:r>
          </a:p>
          <a:p>
            <a:pPr algn="ctr" eaLnBrk="1" hangingPunct="1">
              <a:defRPr/>
            </a:pPr>
            <a:r>
              <a:rPr lang="en-US" sz="3600" b="1" kern="10" dirty="0">
                <a:ln w="15875" cap="rnd">
                  <a:solidFill>
                    <a:srgbClr val="FFCC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66FF33">
                        <a:alpha val="39999"/>
                      </a:srgbClr>
                    </a:gs>
                  </a:gsLst>
                  <a:lin ang="0" scaled="1"/>
                </a:gradFill>
                <a:effectLst>
                  <a:outerShdw dist="45791" dir="2021404" algn="ctr" rotWithShape="0">
                    <a:schemeClr val="tx1"/>
                  </a:outerShdw>
                </a:effectLst>
                <a:cs typeface="Times New Roman" panose="02020603050405020304" pitchFamily="18" charset="0"/>
              </a:rPr>
              <a:t>CÁC 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70365" y="1066801"/>
            <a:ext cx="8257309" cy="2140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1.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Phác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thảo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sơ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lược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mảng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hình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chính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,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phụ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>
              <a:spcBef>
                <a:spcPct val="0"/>
              </a:spcBef>
              <a:defRPr/>
            </a:pP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2.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Vẽ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chi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hình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ảnh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động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.</a:t>
            </a:r>
          </a:p>
          <a:p>
            <a:pPr>
              <a:spcBef>
                <a:spcPct val="0"/>
              </a:spcBef>
              <a:defRPr/>
            </a:pP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3.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Vẽ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màu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tạo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cảm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vui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tươi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khí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nhộn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nhịp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lễ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hội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66800" y="3886200"/>
            <a:ext cx="9982200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*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Kết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hợp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vẽ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dáng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cảnh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vật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màu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sắc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tươi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sang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tranh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diễn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tả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khí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vui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tươi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nhộn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nhịp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lễ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hội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. </a:t>
            </a:r>
            <a:endParaRPr lang="en-US" sz="280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05000" y="258597"/>
            <a:ext cx="5593198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lễ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81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28800" y="381001"/>
            <a:ext cx="85218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III .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bức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tài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lễ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14400" y="1143000"/>
            <a:ext cx="9982200" cy="3352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57200" indent="-457200">
              <a:spcBef>
                <a:spcPct val="0"/>
              </a:spcBef>
              <a:buFontTx/>
              <a:buChar char="-"/>
              <a:defRPr/>
            </a:pP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Lựa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chọn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hoạt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động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tiêu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biểu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khung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cảnh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lễ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hội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marL="457200" indent="-457200">
              <a:spcBef>
                <a:spcPct val="0"/>
              </a:spcBef>
              <a:buFontTx/>
              <a:buChar char="-"/>
              <a:defRPr/>
            </a:pP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Thực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hiện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bức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tranh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theo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ý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thích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cảm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nhận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riêng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</a:p>
          <a:p>
            <a:pPr marL="457200" indent="-457200">
              <a:spcBef>
                <a:spcPct val="0"/>
              </a:spcBef>
              <a:buFontTx/>
              <a:buChar char="-"/>
              <a:defRPr/>
            </a:pP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thể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tùy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chọn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chất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liệu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để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thể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hiện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bức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tranh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35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ạo bức tranh đề tài lễ hội quê hương - trang 45 - SGK Mĩ thuật 6 - Chân  trời sáng tạo | Mĩ thuật lớp 6 - Chân trời sáng tạ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"/>
            <a:ext cx="9296400" cy="634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31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1" y="228601"/>
            <a:ext cx="63263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IV.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33600" y="1371601"/>
            <a:ext cx="7543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nl-NL" sz="3600" dirty="0">
                <a:latin typeface="Times New Roman" pitchFamily="18" charset="0"/>
                <a:cs typeface="Times New Roman" pitchFamily="18" charset="0"/>
              </a:rPr>
              <a:t>Nêu cảm nhận phân tích </a:t>
            </a:r>
          </a:p>
          <a:p>
            <a:r>
              <a:rPr lang="nl-NL" sz="3600" dirty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nl-NL" sz="3600" dirty="0" smtClean="0">
                <a:latin typeface="Times New Roman" pitchFamily="18" charset="0"/>
                <a:cs typeface="Times New Roman" pitchFamily="18" charset="0"/>
              </a:rPr>
              <a:t>Bức </a:t>
            </a:r>
            <a:r>
              <a:rPr lang="nl-NL" sz="3600" dirty="0">
                <a:latin typeface="Times New Roman" pitchFamily="18" charset="0"/>
                <a:cs typeface="Times New Roman" pitchFamily="18" charset="0"/>
              </a:rPr>
              <a:t>tranh em yêu thích ?</a:t>
            </a:r>
          </a:p>
          <a:p>
            <a:r>
              <a:rPr lang="nl-NL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3600" dirty="0">
                <a:latin typeface="Times New Roman" pitchFamily="18" charset="0"/>
                <a:cs typeface="Times New Roman" pitchFamily="18" charset="0"/>
              </a:rPr>
              <a:t> - Nội dung hoạt động của lễ hội </a:t>
            </a:r>
          </a:p>
          <a:p>
            <a:r>
              <a:rPr lang="nl-NL" sz="3600" dirty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nl-NL" sz="3600" dirty="0" smtClean="0">
                <a:latin typeface="Times New Roman" pitchFamily="18" charset="0"/>
                <a:cs typeface="Times New Roman" pitchFamily="18" charset="0"/>
              </a:rPr>
              <a:t>Hình </a:t>
            </a:r>
            <a:r>
              <a:rPr lang="nl-NL" sz="3600" dirty="0">
                <a:latin typeface="Times New Roman" pitchFamily="18" charset="0"/>
                <a:cs typeface="Times New Roman" pitchFamily="18" charset="0"/>
              </a:rPr>
              <a:t>ảnh </a:t>
            </a:r>
            <a:r>
              <a:rPr lang="nl-NL" sz="3600" dirty="0" smtClean="0">
                <a:latin typeface="Times New Roman" pitchFamily="18" charset="0"/>
                <a:cs typeface="Times New Roman" pitchFamily="18" charset="0"/>
              </a:rPr>
              <a:t>chính, phụ </a:t>
            </a:r>
            <a:r>
              <a:rPr lang="nl-NL" sz="3600" dirty="0">
                <a:latin typeface="Times New Roman" pitchFamily="18" charset="0"/>
                <a:cs typeface="Times New Roman" pitchFamily="18" charset="0"/>
              </a:rPr>
              <a:t>trong tranh?</a:t>
            </a:r>
          </a:p>
          <a:p>
            <a:r>
              <a:rPr lang="nl-NL" sz="3600" dirty="0">
                <a:latin typeface="Times New Roman" pitchFamily="18" charset="0"/>
                <a:cs typeface="Times New Roman" pitchFamily="18" charset="0"/>
              </a:rPr>
              <a:t>  - Bố </a:t>
            </a:r>
            <a:r>
              <a:rPr lang="nl-NL" sz="3600" dirty="0" smtClean="0">
                <a:latin typeface="Times New Roman" pitchFamily="18" charset="0"/>
                <a:cs typeface="Times New Roman" pitchFamily="18" charset="0"/>
              </a:rPr>
              <a:t>cục, </a:t>
            </a:r>
            <a:r>
              <a:rPr lang="nl-NL" sz="3600" dirty="0">
                <a:latin typeface="Times New Roman" pitchFamily="18" charset="0"/>
                <a:cs typeface="Times New Roman" pitchFamily="18" charset="0"/>
              </a:rPr>
              <a:t>màu sắc ?</a:t>
            </a:r>
            <a:endParaRPr lang="nl-NL" sz="40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766454" y="204522"/>
            <a:ext cx="8242902" cy="6577278"/>
            <a:chOff x="242454" y="204522"/>
            <a:chExt cx="8242902" cy="6577278"/>
          </a:xfrm>
        </p:grpSpPr>
        <p:sp>
          <p:nvSpPr>
            <p:cNvPr id="4" name="TextBox 3"/>
            <p:cNvSpPr txBox="1"/>
            <p:nvPr/>
          </p:nvSpPr>
          <p:spPr>
            <a:xfrm>
              <a:off x="284018" y="204522"/>
              <a:ext cx="7543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V.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Việt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Nam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tài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lễ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.</a:t>
              </a:r>
              <a:endPara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4018" y="990601"/>
              <a:ext cx="2906095" cy="1879523"/>
            </a:xfrm>
            <a:prstGeom prst="rect">
              <a:avLst/>
            </a:prstGeom>
          </p:spPr>
        </p:pic>
        <p:pic>
          <p:nvPicPr>
            <p:cNvPr id="6" name="Picture 7" descr="C:\Users\Admin\Desktop\images (2)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2454" y="3108237"/>
              <a:ext cx="2906095" cy="1692364"/>
            </a:xfrm>
            <a:prstGeom prst="rect">
              <a:avLst/>
            </a:prstGeom>
            <a:noFill/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1400" y="1026467"/>
              <a:ext cx="2047240" cy="251459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0800" y="990600"/>
              <a:ext cx="2084556" cy="258633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454" y="5059496"/>
              <a:ext cx="2906095" cy="1722304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41" r="3226"/>
            <a:stretch/>
          </p:blipFill>
          <p:spPr>
            <a:xfrm>
              <a:off x="3581400" y="4114800"/>
              <a:ext cx="4572000" cy="2209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5968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766455" y="143733"/>
            <a:ext cx="8825345" cy="6638067"/>
            <a:chOff x="242454" y="143733"/>
            <a:chExt cx="8825345" cy="6638067"/>
          </a:xfrm>
        </p:grpSpPr>
        <p:sp>
          <p:nvSpPr>
            <p:cNvPr id="4" name="TextBox 3"/>
            <p:cNvSpPr txBox="1"/>
            <p:nvPr/>
          </p:nvSpPr>
          <p:spPr>
            <a:xfrm>
              <a:off x="284018" y="143733"/>
              <a:ext cx="7543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V.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Việt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Nam 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tài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lễ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.</a:t>
              </a:r>
              <a:endPara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4018" y="990601"/>
              <a:ext cx="2906095" cy="1879523"/>
            </a:xfrm>
            <a:prstGeom prst="rect">
              <a:avLst/>
            </a:prstGeom>
          </p:spPr>
        </p:pic>
        <p:pic>
          <p:nvPicPr>
            <p:cNvPr id="6" name="Picture 7" descr="C:\Users\Admin\Desktop\images (2)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2454" y="3108237"/>
              <a:ext cx="2906095" cy="1692364"/>
            </a:xfrm>
            <a:prstGeom prst="rect">
              <a:avLst/>
            </a:prstGeom>
            <a:noFill/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1400" y="1026467"/>
              <a:ext cx="2047240" cy="251459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0800" y="990600"/>
              <a:ext cx="2084556" cy="258633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454" y="5059496"/>
              <a:ext cx="2906095" cy="1722304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3595255" y="3684536"/>
              <a:ext cx="234834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-   Đấu vật</a:t>
              </a:r>
            </a:p>
            <a:p>
              <a:pPr marL="285750" indent="-285750">
                <a:buFontTx/>
                <a:buChar char="-"/>
              </a:pPr>
              <a:r>
                <a:rPr 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Bịt mắt bắt dê</a:t>
              </a:r>
            </a:p>
            <a:p>
              <a:pPr marL="285750" indent="-285750">
                <a:buFontTx/>
                <a:buChar char="-"/>
              </a:pPr>
              <a:r>
                <a:rPr 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Rước trống </a:t>
              </a:r>
            </a:p>
            <a:p>
              <a:pPr marL="285750" indent="-285750">
                <a:buFontTx/>
                <a:buChar char="-"/>
              </a:pPr>
              <a:r>
                <a:rPr 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Múa Rồng</a:t>
              </a:r>
            </a:p>
            <a:p>
              <a:pPr marL="285750" indent="-285750">
                <a:buFontTx/>
                <a:buChar char="-"/>
              </a:pPr>
              <a:r>
                <a:rPr 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Múa Lân  </a:t>
              </a:r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30"/>
            <a:stretch/>
          </p:blipFill>
          <p:spPr>
            <a:xfrm>
              <a:off x="6629399" y="3885673"/>
              <a:ext cx="2438400" cy="27437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062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ranh-phong-canh-mua-xu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828800" y="381000"/>
            <a:ext cx="9144001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Chúc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 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các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em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học</a:t>
            </a:r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tốt</a:t>
            </a:r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 !!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ranh ngày tết và mùa xuân\bo-suu-tap-nhung-hinh-anh-hoa-dao-ngay-xuan-dep-nhat-giup-ban-cam-nhan-khong-khi-tet-dang-ve-phan-2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7924800" cy="6857999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7294418" y="838200"/>
            <a:ext cx="4876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vi-VN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Mùa gì ấm áp</a:t>
            </a:r>
            <a:br>
              <a:rPr lang="vi-VN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Mưa phùn nhẹ bay</a:t>
            </a:r>
            <a:br>
              <a:rPr lang="vi-VN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Khắp chốn cỏ cây</a:t>
            </a:r>
            <a:br>
              <a:rPr lang="vi-VN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vi-VN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Đâm chồi nảy lộc?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endParaRPr lang="en-US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oa Mai - 1 loại hoa đặc trưng cho ngày tết cổ truyền Việ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4636"/>
            <a:ext cx="7968993" cy="682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52600" y="228600"/>
            <a:ext cx="8382000" cy="16303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 3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HỘI XUÂN QUÊ HƯƠNG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1)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14400" y="2615530"/>
            <a:ext cx="10668000" cy="342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660066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Câu</a:t>
            </a:r>
            <a:r>
              <a:rPr lang="en-US" sz="2800" b="1" dirty="0" smtClean="0">
                <a:solidFill>
                  <a:srgbClr val="660066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1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tết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mùa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xuân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thường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diễn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ra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những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hoạt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động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nào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?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660066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Tìm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hiểu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lễ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hội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diễn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ra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vào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mùa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xuân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trên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quê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hương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Việt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Nam ?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660066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Sưu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tầm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tranh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vẽ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về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hội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xuân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quê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hương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nêu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cảm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nhận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về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ảnh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màu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sắc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?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21873" y="2300821"/>
            <a:ext cx="5319020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I. </a:t>
            </a: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Tạo dáng theo hoạt động lễ hội.</a:t>
            </a:r>
            <a:endParaRPr lang="en-US" sz="280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1371600"/>
            <a:ext cx="9296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6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dọn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dẹp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chợ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cành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đào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quất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nấu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tét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đón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tết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du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chùa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</a:p>
          <a:p>
            <a:pPr algn="just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5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52401"/>
            <a:ext cx="9220200" cy="685800"/>
          </a:xfrm>
        </p:spPr>
        <p:txBody>
          <a:bodyPr>
            <a:normAutofit/>
          </a:bodyPr>
          <a:lstStyle/>
          <a:p>
            <a:r>
              <a:rPr lang="en-US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 2: Tìm hiểu một số lễ hội trên quê hương Việt Nam.</a:t>
            </a:r>
          </a:p>
          <a:p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tranh ngày tết và mùa xuân\nhung-le-hoi-dau-xua-noi-tieng-o-viet-nam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914400"/>
            <a:ext cx="9144000" cy="59436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304800" y="2685871"/>
            <a:ext cx="11152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Chùa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endParaRPr lang="en-US" sz="24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9600" y="0"/>
            <a:ext cx="6400800" cy="9445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esktop\tranh ngày tết và mùa xuân\1302748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295400"/>
            <a:ext cx="4038600" cy="2438400"/>
          </a:xfrm>
          <a:prstGeom prst="rect">
            <a:avLst/>
          </a:prstGeom>
          <a:noFill/>
        </p:spPr>
      </p:pic>
      <p:pic>
        <p:nvPicPr>
          <p:cNvPr id="2051" name="Picture 3" descr="C:\Users\Admin\Desktop\tranh ngày tết và mùa xuân\tải xuống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3962400"/>
            <a:ext cx="4343400" cy="2590800"/>
          </a:xfrm>
          <a:prstGeom prst="rect">
            <a:avLst/>
          </a:prstGeom>
          <a:noFill/>
        </p:spPr>
      </p:pic>
      <p:pic>
        <p:nvPicPr>
          <p:cNvPr id="2052" name="Picture 4" descr="C:\Users\Admin\Desktop\tranh ngày tết và mùa xuân\tải xuốn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2600" y="3962400"/>
            <a:ext cx="4038600" cy="2590800"/>
          </a:xfrm>
          <a:prstGeom prst="rect">
            <a:avLst/>
          </a:prstGeom>
          <a:noFill/>
        </p:spPr>
      </p:pic>
      <p:pic>
        <p:nvPicPr>
          <p:cNvPr id="2053" name="Picture 5" descr="C:\Users\Admin\Desktop\tranh ngày tết và mùa xuân\tải xuống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9800" y="1295400"/>
            <a:ext cx="43434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752600" y="0"/>
            <a:ext cx="3276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Lễ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hội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Lim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51" name="Picture 3" descr="C:\Users\Admin\Desktop\tranh ngày tết và mùa xuân\9 (2)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685800"/>
            <a:ext cx="4191000" cy="2590800"/>
          </a:xfrm>
          <a:prstGeom prst="rect">
            <a:avLst/>
          </a:prstGeom>
          <a:noFill/>
        </p:spPr>
      </p:pic>
      <p:pic>
        <p:nvPicPr>
          <p:cNvPr id="2053" name="Picture 5" descr="C:\Users\Admin\Desktop\tranh ngày tết và mùa xuân\images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685800"/>
            <a:ext cx="4038600" cy="2514600"/>
          </a:xfrm>
          <a:prstGeom prst="rect">
            <a:avLst/>
          </a:prstGeom>
          <a:noFill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676400" y="3200400"/>
            <a:ext cx="3276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>
              <a:spcBef>
                <a:spcPct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Lễ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hội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Chúa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Kho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8" name="Picture 2" descr="C:\Users\Admin\Desktop\tranh ngày tết và mùa xuân\ThumbnailImag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3962401"/>
            <a:ext cx="4114800" cy="2666999"/>
          </a:xfrm>
          <a:prstGeom prst="rect">
            <a:avLst/>
          </a:prstGeom>
          <a:noFill/>
        </p:spPr>
      </p:pic>
      <p:pic>
        <p:nvPicPr>
          <p:cNvPr id="3074" name="Picture 2" descr="C:\Users\Admin\Desktop\tải xuốn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2200" y="3886200"/>
            <a:ext cx="41910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276600" y="228600"/>
            <a:ext cx="70104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Câu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3: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Một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tranh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vẽ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đề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tài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lễ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hội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en-US" sz="2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762000"/>
            <a:ext cx="8382000" cy="563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715424" y="644104"/>
            <a:ext cx="8257309" cy="1173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spcBef>
                <a:spcPct val="0"/>
              </a:spcBef>
              <a:defRPr/>
            </a:pPr>
            <a:r>
              <a:rPr 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   </a:t>
            </a:r>
            <a:r>
              <a:rPr lang="en-US" sz="3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HS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quan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sát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trang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44 SGK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Mĩ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thuật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6,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thảo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luận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ghi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nhớ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cách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vẽ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tranh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theo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đề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tài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lễ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hội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quê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hương</a:t>
            </a:r>
            <a:endParaRPr lang="en-US" sz="280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441" y="1923302"/>
            <a:ext cx="2737689" cy="19623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889" y="1923302"/>
            <a:ext cx="2834314" cy="19623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93" y="1937158"/>
            <a:ext cx="2690751" cy="19484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08513" y="238099"/>
            <a:ext cx="5593198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lễ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0" y="4495800"/>
            <a:ext cx="838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285750" indent="-285750"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marL="285750" indent="-285750"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2850</TotalTime>
  <Words>514</Words>
  <Application>Microsoft Office PowerPoint</Application>
  <PresentationFormat>Widescreen</PresentationFormat>
  <Paragraphs>50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.VnTime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 CHỦ ĐỀ 3 Bài 4: HỘI XUÂN QUÊ HƯƠNG  (Tiết 1)   </vt:lpstr>
      <vt:lpstr>PowerPoint Presentation</vt:lpstr>
      <vt:lpstr>PowerPoint Presentation</vt:lpstr>
      <vt:lpstr>Lễ hội đền Hùng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ASUS</dc:creator>
  <cp:lastModifiedBy>Admin</cp:lastModifiedBy>
  <cp:revision>147</cp:revision>
  <dcterms:created xsi:type="dcterms:W3CDTF">2006-08-16T00:00:00Z</dcterms:created>
  <dcterms:modified xsi:type="dcterms:W3CDTF">2022-02-07T03:11:26Z</dcterms:modified>
</cp:coreProperties>
</file>