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wav"/>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1" r:id="rId2"/>
    <p:sldId id="256" r:id="rId3"/>
    <p:sldId id="264" r:id="rId4"/>
    <p:sldId id="258" r:id="rId5"/>
    <p:sldId id="259" r:id="rId6"/>
    <p:sldId id="260" r:id="rId7"/>
    <p:sldId id="261" r:id="rId8"/>
    <p:sldId id="262" r:id="rId9"/>
    <p:sldId id="263" r:id="rId10"/>
    <p:sldId id="265" r:id="rId11"/>
    <p:sldId id="266" r:id="rId12"/>
    <p:sldId id="267" r:id="rId13"/>
    <p:sldId id="268" r:id="rId14"/>
    <p:sldId id="269" r:id="rId15"/>
    <p:sldId id="270"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04C2BA3-4455-4009-9116-78BC458C032B}" type="datetimeFigureOut">
              <a:rPr lang="en-US" smtClean="0"/>
              <a:t>18/04/2023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09FEF99-8071-47FD-B58C-CE038A82B083}" type="slidenum">
              <a:rPr lang="en-US" smtClean="0"/>
              <a:t>‹#›</a:t>
            </a:fld>
            <a:endParaRPr lang="en-US"/>
          </a:p>
        </p:txBody>
      </p:sp>
    </p:spTree>
    <p:extLst>
      <p:ext uri="{BB962C8B-B14F-4D97-AF65-F5344CB8AC3E}">
        <p14:creationId xmlns:p14="http://schemas.microsoft.com/office/powerpoint/2010/main" val="35836631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04C2BA3-4455-4009-9116-78BC458C032B}" type="datetimeFigureOut">
              <a:rPr lang="en-US" smtClean="0"/>
              <a:t>18/04/2023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09FEF99-8071-47FD-B58C-CE038A82B083}" type="slidenum">
              <a:rPr lang="en-US" smtClean="0"/>
              <a:t>‹#›</a:t>
            </a:fld>
            <a:endParaRPr lang="en-US"/>
          </a:p>
        </p:txBody>
      </p:sp>
    </p:spTree>
    <p:extLst>
      <p:ext uri="{BB962C8B-B14F-4D97-AF65-F5344CB8AC3E}">
        <p14:creationId xmlns:p14="http://schemas.microsoft.com/office/powerpoint/2010/main" val="4222235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04C2BA3-4455-4009-9116-78BC458C032B}" type="datetimeFigureOut">
              <a:rPr lang="en-US" smtClean="0"/>
              <a:t>18/04/2023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09FEF99-8071-47FD-B58C-CE038A82B083}" type="slidenum">
              <a:rPr lang="en-US" smtClean="0"/>
              <a:t>‹#›</a:t>
            </a:fld>
            <a:endParaRPr lang="en-US"/>
          </a:p>
        </p:txBody>
      </p:sp>
    </p:spTree>
    <p:extLst>
      <p:ext uri="{BB962C8B-B14F-4D97-AF65-F5344CB8AC3E}">
        <p14:creationId xmlns:p14="http://schemas.microsoft.com/office/powerpoint/2010/main" val="4381971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04C2BA3-4455-4009-9116-78BC458C032B}" type="datetimeFigureOut">
              <a:rPr lang="en-US" smtClean="0"/>
              <a:t>18/04/2023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09FEF99-8071-47FD-B58C-CE038A82B083}" type="slidenum">
              <a:rPr lang="en-US" smtClean="0"/>
              <a:t>‹#›</a:t>
            </a:fld>
            <a:endParaRPr lang="en-US"/>
          </a:p>
        </p:txBody>
      </p:sp>
    </p:spTree>
    <p:extLst>
      <p:ext uri="{BB962C8B-B14F-4D97-AF65-F5344CB8AC3E}">
        <p14:creationId xmlns:p14="http://schemas.microsoft.com/office/powerpoint/2010/main" val="13584649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04C2BA3-4455-4009-9116-78BC458C032B}" type="datetimeFigureOut">
              <a:rPr lang="en-US" smtClean="0"/>
              <a:t>18/04/2023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09FEF99-8071-47FD-B58C-CE038A82B083}" type="slidenum">
              <a:rPr lang="en-US" smtClean="0"/>
              <a:t>‹#›</a:t>
            </a:fld>
            <a:endParaRPr lang="en-US"/>
          </a:p>
        </p:txBody>
      </p:sp>
    </p:spTree>
    <p:extLst>
      <p:ext uri="{BB962C8B-B14F-4D97-AF65-F5344CB8AC3E}">
        <p14:creationId xmlns:p14="http://schemas.microsoft.com/office/powerpoint/2010/main" val="23854638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04C2BA3-4455-4009-9116-78BC458C032B}" type="datetimeFigureOut">
              <a:rPr lang="en-US" smtClean="0"/>
              <a:t>18/04/2023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09FEF99-8071-47FD-B58C-CE038A82B083}" type="slidenum">
              <a:rPr lang="en-US" smtClean="0"/>
              <a:t>‹#›</a:t>
            </a:fld>
            <a:endParaRPr lang="en-US"/>
          </a:p>
        </p:txBody>
      </p:sp>
    </p:spTree>
    <p:extLst>
      <p:ext uri="{BB962C8B-B14F-4D97-AF65-F5344CB8AC3E}">
        <p14:creationId xmlns:p14="http://schemas.microsoft.com/office/powerpoint/2010/main" val="18749651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04C2BA3-4455-4009-9116-78BC458C032B}" type="datetimeFigureOut">
              <a:rPr lang="en-US" smtClean="0"/>
              <a:t>18/04/2023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09FEF99-8071-47FD-B58C-CE038A82B083}" type="slidenum">
              <a:rPr lang="en-US" smtClean="0"/>
              <a:t>‹#›</a:t>
            </a:fld>
            <a:endParaRPr lang="en-US"/>
          </a:p>
        </p:txBody>
      </p:sp>
    </p:spTree>
    <p:extLst>
      <p:ext uri="{BB962C8B-B14F-4D97-AF65-F5344CB8AC3E}">
        <p14:creationId xmlns:p14="http://schemas.microsoft.com/office/powerpoint/2010/main" val="24311214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04C2BA3-4455-4009-9116-78BC458C032B}" type="datetimeFigureOut">
              <a:rPr lang="en-US" smtClean="0"/>
              <a:t>18/04/2023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09FEF99-8071-47FD-B58C-CE038A82B083}" type="slidenum">
              <a:rPr lang="en-US" smtClean="0"/>
              <a:t>‹#›</a:t>
            </a:fld>
            <a:endParaRPr lang="en-US"/>
          </a:p>
        </p:txBody>
      </p:sp>
    </p:spTree>
    <p:extLst>
      <p:ext uri="{BB962C8B-B14F-4D97-AF65-F5344CB8AC3E}">
        <p14:creationId xmlns:p14="http://schemas.microsoft.com/office/powerpoint/2010/main" val="18958284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04C2BA3-4455-4009-9116-78BC458C032B}" type="datetimeFigureOut">
              <a:rPr lang="en-US" smtClean="0"/>
              <a:t>18/04/2023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09FEF99-8071-47FD-B58C-CE038A82B083}" type="slidenum">
              <a:rPr lang="en-US" smtClean="0"/>
              <a:t>‹#›</a:t>
            </a:fld>
            <a:endParaRPr lang="en-US"/>
          </a:p>
        </p:txBody>
      </p:sp>
    </p:spTree>
    <p:extLst>
      <p:ext uri="{BB962C8B-B14F-4D97-AF65-F5344CB8AC3E}">
        <p14:creationId xmlns:p14="http://schemas.microsoft.com/office/powerpoint/2010/main" val="22089690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04C2BA3-4455-4009-9116-78BC458C032B}" type="datetimeFigureOut">
              <a:rPr lang="en-US" smtClean="0"/>
              <a:t>18/04/2023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09FEF99-8071-47FD-B58C-CE038A82B083}" type="slidenum">
              <a:rPr lang="en-US" smtClean="0"/>
              <a:t>‹#›</a:t>
            </a:fld>
            <a:endParaRPr lang="en-US"/>
          </a:p>
        </p:txBody>
      </p:sp>
    </p:spTree>
    <p:extLst>
      <p:ext uri="{BB962C8B-B14F-4D97-AF65-F5344CB8AC3E}">
        <p14:creationId xmlns:p14="http://schemas.microsoft.com/office/powerpoint/2010/main" val="3674149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04C2BA3-4455-4009-9116-78BC458C032B}" type="datetimeFigureOut">
              <a:rPr lang="en-US" smtClean="0"/>
              <a:t>18/04/2023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09FEF99-8071-47FD-B58C-CE038A82B083}" type="slidenum">
              <a:rPr lang="en-US" smtClean="0"/>
              <a:t>‹#›</a:t>
            </a:fld>
            <a:endParaRPr lang="en-US"/>
          </a:p>
        </p:txBody>
      </p:sp>
    </p:spTree>
    <p:extLst>
      <p:ext uri="{BB962C8B-B14F-4D97-AF65-F5344CB8AC3E}">
        <p14:creationId xmlns:p14="http://schemas.microsoft.com/office/powerpoint/2010/main" val="28533076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33000" b="-33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04C2BA3-4455-4009-9116-78BC458C032B}" type="datetimeFigureOut">
              <a:rPr lang="en-US" smtClean="0"/>
              <a:t>18/04/2023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09FEF99-8071-47FD-B58C-CE038A82B083}" type="slidenum">
              <a:rPr lang="en-US" smtClean="0"/>
              <a:t>‹#›</a:t>
            </a:fld>
            <a:endParaRPr lang="en-US"/>
          </a:p>
        </p:txBody>
      </p:sp>
    </p:spTree>
    <p:extLst>
      <p:ext uri="{BB962C8B-B14F-4D97-AF65-F5344CB8AC3E}">
        <p14:creationId xmlns:p14="http://schemas.microsoft.com/office/powerpoint/2010/main" val="35798863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jpeg"/><Relationship Id="rId7" Type="http://schemas.openxmlformats.org/officeDocument/2006/relationships/image" Target="../media/image20.jpeg"/><Relationship Id="rId2" Type="http://schemas.openxmlformats.org/officeDocument/2006/relationships/image" Target="../media/image15.jpeg"/><Relationship Id="rId1" Type="http://schemas.openxmlformats.org/officeDocument/2006/relationships/slideLayout" Target="../slideLayouts/slideLayout2.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7" Type="http://schemas.openxmlformats.org/officeDocument/2006/relationships/image" Target="../media/image10.jpeg"/><Relationship Id="rId2" Type="http://schemas.openxmlformats.org/officeDocument/2006/relationships/hyperlink" Target="T&#225;i%20ch&#7871;%20chai%20nh&#7921;a%20th&#224;nh%20b&#236;nh%20hoa%20&#273;&#417;n%20gi&#7843;n%20v&#224;%20&#273;&#7865;p.webm" TargetMode="External"/><Relationship Id="rId1" Type="http://schemas.openxmlformats.org/officeDocument/2006/relationships/slideLayout" Target="../slideLayouts/slideLayout1.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7" name="Picture 14" descr="967977eyyq78pmbq"/>
          <p:cNvPicPr>
            <a:picLocks noChangeAspect="1" noChangeArrowheads="1" noCrop="1"/>
          </p:cNvPicPr>
          <p:nvPr/>
        </p:nvPicPr>
        <p:blipFill>
          <a:blip r:embed="rId3"/>
          <a:srcRect/>
          <a:stretch>
            <a:fillRect/>
          </a:stretch>
        </p:blipFill>
        <p:spPr bwMode="auto">
          <a:xfrm rot="-5400000">
            <a:off x="858044" y="5466556"/>
            <a:ext cx="1030288" cy="1679575"/>
          </a:xfrm>
          <a:prstGeom prst="rect">
            <a:avLst/>
          </a:prstGeom>
          <a:noFill/>
          <a:ln w="9525">
            <a:noFill/>
            <a:miter lim="800000"/>
            <a:headEnd/>
            <a:tailEnd/>
          </a:ln>
        </p:spPr>
      </p:pic>
      <p:pic>
        <p:nvPicPr>
          <p:cNvPr id="16388" name="Picture 14" descr="967977eyyq78pmbq"/>
          <p:cNvPicPr>
            <a:picLocks noChangeAspect="1" noChangeArrowheads="1" noCrop="1"/>
          </p:cNvPicPr>
          <p:nvPr/>
        </p:nvPicPr>
        <p:blipFill>
          <a:blip r:embed="rId3"/>
          <a:srcRect/>
          <a:stretch>
            <a:fillRect/>
          </a:stretch>
        </p:blipFill>
        <p:spPr bwMode="auto">
          <a:xfrm rot="-5400000">
            <a:off x="4064794" y="5466556"/>
            <a:ext cx="1030288" cy="1679575"/>
          </a:xfrm>
          <a:prstGeom prst="rect">
            <a:avLst/>
          </a:prstGeom>
          <a:noFill/>
          <a:ln w="9525">
            <a:noFill/>
            <a:miter lim="800000"/>
            <a:headEnd/>
            <a:tailEnd/>
          </a:ln>
        </p:spPr>
      </p:pic>
      <p:pic>
        <p:nvPicPr>
          <p:cNvPr id="16389" name="Picture 14" descr="967977eyyq78pmbq"/>
          <p:cNvPicPr>
            <a:picLocks noChangeAspect="1" noChangeArrowheads="1" noCrop="1"/>
          </p:cNvPicPr>
          <p:nvPr/>
        </p:nvPicPr>
        <p:blipFill>
          <a:blip r:embed="rId3"/>
          <a:srcRect/>
          <a:stretch>
            <a:fillRect/>
          </a:stretch>
        </p:blipFill>
        <p:spPr bwMode="auto">
          <a:xfrm rot="-5400000">
            <a:off x="5630863" y="5465762"/>
            <a:ext cx="1030288" cy="1681163"/>
          </a:xfrm>
          <a:prstGeom prst="rect">
            <a:avLst/>
          </a:prstGeom>
          <a:noFill/>
          <a:ln w="9525">
            <a:noFill/>
            <a:miter lim="800000"/>
            <a:headEnd/>
            <a:tailEnd/>
          </a:ln>
        </p:spPr>
      </p:pic>
      <p:pic>
        <p:nvPicPr>
          <p:cNvPr id="16390" name="Picture 14" descr="967977eyyq78pmbq"/>
          <p:cNvPicPr>
            <a:picLocks noChangeAspect="1" noChangeArrowheads="1" noCrop="1"/>
          </p:cNvPicPr>
          <p:nvPr/>
        </p:nvPicPr>
        <p:blipFill>
          <a:blip r:embed="rId3"/>
          <a:srcRect/>
          <a:stretch>
            <a:fillRect/>
          </a:stretch>
        </p:blipFill>
        <p:spPr bwMode="auto">
          <a:xfrm rot="-5400000">
            <a:off x="2538413" y="5465762"/>
            <a:ext cx="1030288" cy="1681163"/>
          </a:xfrm>
          <a:prstGeom prst="rect">
            <a:avLst/>
          </a:prstGeom>
          <a:noFill/>
          <a:ln w="9525">
            <a:noFill/>
            <a:miter lim="800000"/>
            <a:headEnd/>
            <a:tailEnd/>
          </a:ln>
        </p:spPr>
      </p:pic>
      <p:pic>
        <p:nvPicPr>
          <p:cNvPr id="16391" name="Picture 14" descr="967977eyyq78pmbq"/>
          <p:cNvPicPr>
            <a:picLocks noChangeAspect="1" noChangeArrowheads="1" noCrop="1"/>
          </p:cNvPicPr>
          <p:nvPr/>
        </p:nvPicPr>
        <p:blipFill>
          <a:blip r:embed="rId3"/>
          <a:srcRect/>
          <a:stretch>
            <a:fillRect/>
          </a:stretch>
        </p:blipFill>
        <p:spPr bwMode="auto">
          <a:xfrm rot="-5400000">
            <a:off x="7311232" y="5466556"/>
            <a:ext cx="1030288" cy="1679575"/>
          </a:xfrm>
          <a:prstGeom prst="rect">
            <a:avLst/>
          </a:prstGeom>
          <a:noFill/>
          <a:ln w="9525">
            <a:noFill/>
            <a:miter lim="800000"/>
            <a:headEnd/>
            <a:tailEnd/>
          </a:ln>
        </p:spPr>
      </p:pic>
      <p:sp>
        <p:nvSpPr>
          <p:cNvPr id="3075" name="Text Box 3"/>
          <p:cNvSpPr txBox="1">
            <a:spLocks noChangeArrowheads="1"/>
          </p:cNvSpPr>
          <p:nvPr/>
        </p:nvSpPr>
        <p:spPr bwMode="auto">
          <a:xfrm>
            <a:off x="2324100" y="228599"/>
            <a:ext cx="4038600" cy="461665"/>
          </a:xfrm>
          <a:prstGeom prst="rect">
            <a:avLst/>
          </a:prstGeom>
          <a:noFill/>
          <a:ln w="9525">
            <a:noFill/>
            <a:miter lim="800000"/>
            <a:headEnd/>
            <a:tailEnd/>
          </a:ln>
        </p:spPr>
        <p:txBody>
          <a:bodyPr wrap="square">
            <a:spAutoFit/>
          </a:bodyPr>
          <a:lstStyle/>
          <a:p>
            <a:pPr algn="ctr">
              <a:spcBef>
                <a:spcPct val="50000"/>
              </a:spcBef>
            </a:pPr>
            <a:r>
              <a:rPr lang="en-US" sz="2400" b="1">
                <a:solidFill>
                  <a:srgbClr val="00B0F0"/>
                </a:solidFill>
              </a:rPr>
              <a:t>TRƯỜNG THCS </a:t>
            </a:r>
            <a:r>
              <a:rPr lang="en-US" sz="2400" b="1" smtClean="0">
                <a:solidFill>
                  <a:srgbClr val="00B0F0"/>
                </a:solidFill>
              </a:rPr>
              <a:t>THÁI HÒA</a:t>
            </a:r>
            <a:endParaRPr lang="en-US" sz="2400" b="1">
              <a:solidFill>
                <a:srgbClr val="00B0F0"/>
              </a:solidFill>
            </a:endParaRPr>
          </a:p>
        </p:txBody>
      </p:sp>
      <p:sp>
        <p:nvSpPr>
          <p:cNvPr id="3077" name="Text Box 5"/>
          <p:cNvSpPr txBox="1">
            <a:spLocks noChangeArrowheads="1"/>
          </p:cNvSpPr>
          <p:nvPr/>
        </p:nvSpPr>
        <p:spPr bwMode="auto">
          <a:xfrm>
            <a:off x="1783080" y="762000"/>
            <a:ext cx="5303520" cy="461665"/>
          </a:xfrm>
          <a:prstGeom prst="rect">
            <a:avLst/>
          </a:prstGeom>
          <a:noFill/>
          <a:ln w="9525">
            <a:noFill/>
            <a:miter lim="800000"/>
            <a:headEnd/>
            <a:tailEnd/>
          </a:ln>
        </p:spPr>
        <p:txBody>
          <a:bodyPr wrap="square">
            <a:spAutoFit/>
          </a:bodyPr>
          <a:lstStyle/>
          <a:p>
            <a:pPr algn="ctr">
              <a:spcBef>
                <a:spcPct val="50000"/>
              </a:spcBef>
            </a:pPr>
            <a:r>
              <a:rPr lang="en-US" sz="2400" b="1" smtClean="0">
                <a:solidFill>
                  <a:srgbClr val="00B0F0"/>
                </a:solidFill>
              </a:rPr>
              <a:t>TỔ: ÂM NHẠC – MỸ THUẬT</a:t>
            </a:r>
          </a:p>
        </p:txBody>
      </p:sp>
      <p:sp>
        <p:nvSpPr>
          <p:cNvPr id="3078" name="Text Box 6"/>
          <p:cNvSpPr txBox="1">
            <a:spLocks noChangeArrowheads="1"/>
          </p:cNvSpPr>
          <p:nvPr/>
        </p:nvSpPr>
        <p:spPr bwMode="auto">
          <a:xfrm>
            <a:off x="1600200" y="1838980"/>
            <a:ext cx="5486400" cy="523220"/>
          </a:xfrm>
          <a:prstGeom prst="rect">
            <a:avLst/>
          </a:prstGeom>
          <a:noFill/>
          <a:ln w="9525">
            <a:noFill/>
            <a:miter lim="800000"/>
            <a:headEnd/>
            <a:tailEnd/>
          </a:ln>
        </p:spPr>
        <p:txBody>
          <a:bodyPr>
            <a:spAutoFit/>
          </a:bodyPr>
          <a:lstStyle/>
          <a:p>
            <a:pPr algn="ctr">
              <a:spcBef>
                <a:spcPct val="50000"/>
              </a:spcBef>
            </a:pPr>
            <a:r>
              <a:rPr lang="en-US" sz="2800" b="1" smtClean="0">
                <a:solidFill>
                  <a:srgbClr val="FF0000"/>
                </a:solidFill>
              </a:rPr>
              <a:t>BÀI 1</a:t>
            </a:r>
            <a:endParaRPr lang="en-US" sz="2800" b="1">
              <a:solidFill>
                <a:srgbClr val="FF0000"/>
              </a:solidFill>
            </a:endParaRPr>
          </a:p>
        </p:txBody>
      </p:sp>
      <p:sp>
        <p:nvSpPr>
          <p:cNvPr id="3080" name="Text Box 8"/>
          <p:cNvSpPr txBox="1">
            <a:spLocks noChangeArrowheads="1"/>
          </p:cNvSpPr>
          <p:nvPr/>
        </p:nvSpPr>
        <p:spPr bwMode="auto">
          <a:xfrm>
            <a:off x="4407801" y="5029199"/>
            <a:ext cx="4724400" cy="461665"/>
          </a:xfrm>
          <a:prstGeom prst="rect">
            <a:avLst/>
          </a:prstGeom>
          <a:noFill/>
          <a:ln w="9525">
            <a:noFill/>
            <a:miter lim="800000"/>
            <a:headEnd/>
            <a:tailEnd/>
          </a:ln>
        </p:spPr>
        <p:txBody>
          <a:bodyPr>
            <a:spAutoFit/>
            <a:scene3d>
              <a:camera prst="orthographicFront"/>
              <a:lightRig rig="threePt" dir="t"/>
            </a:scene3d>
            <a:sp3d/>
          </a:bodyPr>
          <a:lstStyle/>
          <a:p>
            <a:pPr algn="ctr">
              <a:spcBef>
                <a:spcPct val="50000"/>
              </a:spcBef>
            </a:pPr>
            <a:r>
              <a:rPr lang="en-US" sz="2400" b="1">
                <a:solidFill>
                  <a:srgbClr val="FF0000"/>
                </a:solidFill>
              </a:rPr>
              <a:t>GVGD: </a:t>
            </a:r>
            <a:r>
              <a:rPr lang="en-US" sz="2400" b="1" smtClean="0">
                <a:solidFill>
                  <a:srgbClr val="FF0000"/>
                </a:solidFill>
              </a:rPr>
              <a:t>TRẦN VĂN TUẤN</a:t>
            </a:r>
            <a:endParaRPr lang="en-US" sz="2400" b="1" smtClean="0">
              <a:solidFill>
                <a:srgbClr val="FF0000"/>
              </a:solidFill>
            </a:endParaRPr>
          </a:p>
        </p:txBody>
      </p:sp>
      <p:sp>
        <p:nvSpPr>
          <p:cNvPr id="16432" name="WordArt 48"/>
          <p:cNvSpPr>
            <a:spLocks noChangeArrowheads="1" noChangeShapeType="1" noTextEdit="1"/>
          </p:cNvSpPr>
          <p:nvPr/>
        </p:nvSpPr>
        <p:spPr bwMode="auto">
          <a:xfrm>
            <a:off x="304800" y="2514600"/>
            <a:ext cx="8610600" cy="1828800"/>
          </a:xfrm>
          <a:prstGeom prst="rect">
            <a:avLst/>
          </a:prstGeom>
        </p:spPr>
        <p:txBody>
          <a:bodyPr wrap="none" fromWordArt="1">
            <a:prstTxWarp prst="textPlain">
              <a:avLst>
                <a:gd name="adj" fmla="val 50000"/>
              </a:avLst>
            </a:prstTxWarp>
          </a:bodyPr>
          <a:lstStyle/>
          <a:p>
            <a:pPr algn="ctr"/>
            <a:r>
              <a:rPr lang="en-US" sz="3600" b="1" kern="10" smtClean="0">
                <a:ln w="9525">
                  <a:solidFill>
                    <a:srgbClr val="FFCC00"/>
                  </a:solidFill>
                  <a:round/>
                  <a:headEnd/>
                  <a:tailEnd/>
                </a:ln>
                <a:solidFill>
                  <a:srgbClr val="FF0000"/>
                </a:solidFill>
                <a:latin typeface="Arial"/>
                <a:cs typeface="Arial"/>
              </a:rPr>
              <a:t>VẬT LIỆU HỮU ÍCH</a:t>
            </a:r>
            <a:endParaRPr lang="en-US" sz="3600" b="1" kern="10">
              <a:ln w="9525">
                <a:solidFill>
                  <a:srgbClr val="FFCC00"/>
                </a:solidFill>
                <a:round/>
                <a:headEnd/>
                <a:tailEnd/>
              </a:ln>
              <a:solidFill>
                <a:srgbClr val="FF0000"/>
              </a:solidFill>
              <a:latin typeface="Arial"/>
              <a:cs typeface="Arial"/>
            </a:endParaRPr>
          </a:p>
        </p:txBody>
      </p:sp>
    </p:spTree>
    <p:extLst>
      <p:ext uri="{BB962C8B-B14F-4D97-AF65-F5344CB8AC3E}">
        <p14:creationId xmlns:p14="http://schemas.microsoft.com/office/powerpoint/2010/main" val="2328157582"/>
      </p:ext>
    </p:extLst>
  </p:cSld>
  <p:clrMapOvr>
    <a:masterClrMapping/>
  </p:clrMapOvr>
  <p:transition spd="slow">
    <p:sndAc>
      <p:stSnd>
        <p:snd r:embed="rId2" name="chimes.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afterEffect">
                                  <p:stCondLst>
                                    <p:cond delay="0"/>
                                  </p:stCondLst>
                                  <p:childTnLst>
                                    <p:set>
                                      <p:cBhvr>
                                        <p:cTn id="6" dur="1" fill="hold">
                                          <p:stCondLst>
                                            <p:cond delay="0"/>
                                          </p:stCondLst>
                                        </p:cTn>
                                        <p:tgtEl>
                                          <p:spTgt spid="3075"/>
                                        </p:tgtEl>
                                        <p:attrNameLst>
                                          <p:attrName>style.visibility</p:attrName>
                                        </p:attrNameLst>
                                      </p:cBhvr>
                                      <p:to>
                                        <p:strVal val="visible"/>
                                      </p:to>
                                    </p:set>
                                    <p:anim calcmode="lin" valueType="num">
                                      <p:cBhvr>
                                        <p:cTn id="7" dur="1000" fill="hold"/>
                                        <p:tgtEl>
                                          <p:spTgt spid="3075"/>
                                        </p:tgtEl>
                                        <p:attrNameLst>
                                          <p:attrName>ppt_w</p:attrName>
                                        </p:attrNameLst>
                                      </p:cBhvr>
                                      <p:tavLst>
                                        <p:tav tm="0">
                                          <p:val>
                                            <p:strVal val="#ppt_w*0.70"/>
                                          </p:val>
                                        </p:tav>
                                        <p:tav tm="100000">
                                          <p:val>
                                            <p:strVal val="#ppt_w"/>
                                          </p:val>
                                        </p:tav>
                                      </p:tavLst>
                                    </p:anim>
                                    <p:anim calcmode="lin" valueType="num">
                                      <p:cBhvr>
                                        <p:cTn id="8" dur="1000" fill="hold"/>
                                        <p:tgtEl>
                                          <p:spTgt spid="3075"/>
                                        </p:tgtEl>
                                        <p:attrNameLst>
                                          <p:attrName>ppt_h</p:attrName>
                                        </p:attrNameLst>
                                      </p:cBhvr>
                                      <p:tavLst>
                                        <p:tav tm="0">
                                          <p:val>
                                            <p:strVal val="#ppt_h"/>
                                          </p:val>
                                        </p:tav>
                                        <p:tav tm="100000">
                                          <p:val>
                                            <p:strVal val="#ppt_h"/>
                                          </p:val>
                                        </p:tav>
                                      </p:tavLst>
                                    </p:anim>
                                    <p:animEffect transition="in" filter="fade">
                                      <p:cBhvr>
                                        <p:cTn id="9" dur="1000"/>
                                        <p:tgtEl>
                                          <p:spTgt spid="3075"/>
                                        </p:tgtEl>
                                      </p:cBhvr>
                                    </p:animEffect>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par>
                          <p:cTn id="10" fill="hold">
                            <p:stCondLst>
                              <p:cond delay="1000"/>
                            </p:stCondLst>
                            <p:childTnLst>
                              <p:par>
                                <p:cTn id="11" presetID="55" presetClass="entr" presetSubtype="0" fill="hold" grpId="0" nodeType="afterEffect">
                                  <p:stCondLst>
                                    <p:cond delay="0"/>
                                  </p:stCondLst>
                                  <p:childTnLst>
                                    <p:set>
                                      <p:cBhvr>
                                        <p:cTn id="12" dur="1" fill="hold">
                                          <p:stCondLst>
                                            <p:cond delay="0"/>
                                          </p:stCondLst>
                                        </p:cTn>
                                        <p:tgtEl>
                                          <p:spTgt spid="3077"/>
                                        </p:tgtEl>
                                        <p:attrNameLst>
                                          <p:attrName>style.visibility</p:attrName>
                                        </p:attrNameLst>
                                      </p:cBhvr>
                                      <p:to>
                                        <p:strVal val="visible"/>
                                      </p:to>
                                    </p:set>
                                    <p:anim calcmode="lin" valueType="num">
                                      <p:cBhvr>
                                        <p:cTn id="13" dur="1000" fill="hold"/>
                                        <p:tgtEl>
                                          <p:spTgt spid="3077"/>
                                        </p:tgtEl>
                                        <p:attrNameLst>
                                          <p:attrName>ppt_w</p:attrName>
                                        </p:attrNameLst>
                                      </p:cBhvr>
                                      <p:tavLst>
                                        <p:tav tm="0">
                                          <p:val>
                                            <p:strVal val="#ppt_w*0.70"/>
                                          </p:val>
                                        </p:tav>
                                        <p:tav tm="100000">
                                          <p:val>
                                            <p:strVal val="#ppt_w"/>
                                          </p:val>
                                        </p:tav>
                                      </p:tavLst>
                                    </p:anim>
                                    <p:anim calcmode="lin" valueType="num">
                                      <p:cBhvr>
                                        <p:cTn id="14" dur="1000" fill="hold"/>
                                        <p:tgtEl>
                                          <p:spTgt spid="3077"/>
                                        </p:tgtEl>
                                        <p:attrNameLst>
                                          <p:attrName>ppt_h</p:attrName>
                                        </p:attrNameLst>
                                      </p:cBhvr>
                                      <p:tavLst>
                                        <p:tav tm="0">
                                          <p:val>
                                            <p:strVal val="#ppt_h"/>
                                          </p:val>
                                        </p:tav>
                                        <p:tav tm="100000">
                                          <p:val>
                                            <p:strVal val="#ppt_h"/>
                                          </p:val>
                                        </p:tav>
                                      </p:tavLst>
                                    </p:anim>
                                    <p:animEffect transition="in" filter="fade">
                                      <p:cBhvr>
                                        <p:cTn id="15" dur="1000"/>
                                        <p:tgtEl>
                                          <p:spTgt spid="3077"/>
                                        </p:tgtEl>
                                      </p:cBhvr>
                                    </p:animEffect>
                                  </p:childTnLst>
                                </p:cTn>
                              </p:par>
                            </p:childTnLst>
                          </p:cTn>
                        </p:par>
                        <p:par>
                          <p:cTn id="16" fill="hold">
                            <p:stCondLst>
                              <p:cond delay="2000"/>
                            </p:stCondLst>
                            <p:childTnLst>
                              <p:par>
                                <p:cTn id="17" presetID="55" presetClass="entr" presetSubtype="0" fill="hold" grpId="0" nodeType="afterEffect">
                                  <p:stCondLst>
                                    <p:cond delay="0"/>
                                  </p:stCondLst>
                                  <p:childTnLst>
                                    <p:set>
                                      <p:cBhvr>
                                        <p:cTn id="18" dur="1" fill="hold">
                                          <p:stCondLst>
                                            <p:cond delay="0"/>
                                          </p:stCondLst>
                                        </p:cTn>
                                        <p:tgtEl>
                                          <p:spTgt spid="3078"/>
                                        </p:tgtEl>
                                        <p:attrNameLst>
                                          <p:attrName>style.visibility</p:attrName>
                                        </p:attrNameLst>
                                      </p:cBhvr>
                                      <p:to>
                                        <p:strVal val="visible"/>
                                      </p:to>
                                    </p:set>
                                    <p:anim calcmode="lin" valueType="num">
                                      <p:cBhvr>
                                        <p:cTn id="19" dur="1000" fill="hold"/>
                                        <p:tgtEl>
                                          <p:spTgt spid="3078"/>
                                        </p:tgtEl>
                                        <p:attrNameLst>
                                          <p:attrName>ppt_w</p:attrName>
                                        </p:attrNameLst>
                                      </p:cBhvr>
                                      <p:tavLst>
                                        <p:tav tm="0">
                                          <p:val>
                                            <p:strVal val="#ppt_w*0.70"/>
                                          </p:val>
                                        </p:tav>
                                        <p:tav tm="100000">
                                          <p:val>
                                            <p:strVal val="#ppt_w"/>
                                          </p:val>
                                        </p:tav>
                                      </p:tavLst>
                                    </p:anim>
                                    <p:anim calcmode="lin" valueType="num">
                                      <p:cBhvr>
                                        <p:cTn id="20" dur="1000" fill="hold"/>
                                        <p:tgtEl>
                                          <p:spTgt spid="3078"/>
                                        </p:tgtEl>
                                        <p:attrNameLst>
                                          <p:attrName>ppt_h</p:attrName>
                                        </p:attrNameLst>
                                      </p:cBhvr>
                                      <p:tavLst>
                                        <p:tav tm="0">
                                          <p:val>
                                            <p:strVal val="#ppt_h"/>
                                          </p:val>
                                        </p:tav>
                                        <p:tav tm="100000">
                                          <p:val>
                                            <p:strVal val="#ppt_h"/>
                                          </p:val>
                                        </p:tav>
                                      </p:tavLst>
                                    </p:anim>
                                    <p:animEffect transition="in" filter="fade">
                                      <p:cBhvr>
                                        <p:cTn id="21" dur="1000"/>
                                        <p:tgtEl>
                                          <p:spTgt spid="3078"/>
                                        </p:tgtEl>
                                      </p:cBhvr>
                                    </p:animEffect>
                                  </p:childTnLst>
                                </p:cTn>
                              </p:par>
                            </p:childTnLst>
                          </p:cTn>
                        </p:par>
                        <p:par>
                          <p:cTn id="22" fill="hold">
                            <p:stCondLst>
                              <p:cond delay="3000"/>
                            </p:stCondLst>
                            <p:childTnLst>
                              <p:par>
                                <p:cTn id="23" presetID="3" presetClass="entr" presetSubtype="10" fill="hold" grpId="0" nodeType="afterEffect">
                                  <p:stCondLst>
                                    <p:cond delay="0"/>
                                  </p:stCondLst>
                                  <p:childTnLst>
                                    <p:set>
                                      <p:cBhvr>
                                        <p:cTn id="24" dur="1" fill="hold">
                                          <p:stCondLst>
                                            <p:cond delay="0"/>
                                          </p:stCondLst>
                                        </p:cTn>
                                        <p:tgtEl>
                                          <p:spTgt spid="16432"/>
                                        </p:tgtEl>
                                        <p:attrNameLst>
                                          <p:attrName>style.visibility</p:attrName>
                                        </p:attrNameLst>
                                      </p:cBhvr>
                                      <p:to>
                                        <p:strVal val="visible"/>
                                      </p:to>
                                    </p:set>
                                    <p:animEffect transition="in" filter="blinds(horizontal)">
                                      <p:cBhvr>
                                        <p:cTn id="25" dur="500"/>
                                        <p:tgtEl>
                                          <p:spTgt spid="16432"/>
                                        </p:tgtEl>
                                      </p:cBhvr>
                                    </p:animEffect>
                                  </p:childTnLst>
                                  <p:subTnLst>
                                    <p:audio>
                                      <p:cMediaNode>
                                        <p:cTn display="0" masterRel="sameClick">
                                          <p:stCondLst>
                                            <p:cond evt="begin" delay="0">
                                              <p:tn val="23"/>
                                            </p:cond>
                                          </p:stCondLst>
                                          <p:endCondLst>
                                            <p:cond evt="onStopAudio" delay="0">
                                              <p:tgtEl>
                                                <p:sldTgt/>
                                              </p:tgtEl>
                                            </p:cond>
                                          </p:endCondLst>
                                        </p:cTn>
                                        <p:tgtEl>
                                          <p:sndTgt r:embed="rId2" name="chimes.wav"/>
                                        </p:tgtEl>
                                      </p:cMediaNode>
                                    </p:audio>
                                  </p:subTnLst>
                                </p:cTn>
                              </p:par>
                            </p:childTnLst>
                          </p:cTn>
                        </p:par>
                        <p:par>
                          <p:cTn id="26" fill="hold">
                            <p:stCondLst>
                              <p:cond delay="3500"/>
                            </p:stCondLst>
                            <p:childTnLst>
                              <p:par>
                                <p:cTn id="27" presetID="3" presetClass="entr" presetSubtype="10" fill="hold" grpId="0" nodeType="afterEffect">
                                  <p:stCondLst>
                                    <p:cond delay="0"/>
                                  </p:stCondLst>
                                  <p:childTnLst>
                                    <p:set>
                                      <p:cBhvr>
                                        <p:cTn id="28" dur="1" fill="hold">
                                          <p:stCondLst>
                                            <p:cond delay="0"/>
                                          </p:stCondLst>
                                        </p:cTn>
                                        <p:tgtEl>
                                          <p:spTgt spid="3080"/>
                                        </p:tgtEl>
                                        <p:attrNameLst>
                                          <p:attrName>style.visibility</p:attrName>
                                        </p:attrNameLst>
                                      </p:cBhvr>
                                      <p:to>
                                        <p:strVal val="visible"/>
                                      </p:to>
                                    </p:set>
                                    <p:animEffect transition="in" filter="blinds(horizontal)">
                                      <p:cBhvr>
                                        <p:cTn id="29" dur="500"/>
                                        <p:tgtEl>
                                          <p:spTgt spid="30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5" grpId="0"/>
      <p:bldP spid="3077" grpId="0"/>
      <p:bldP spid="3078" grpId="0"/>
      <p:bldP spid="3080" grpId="0"/>
      <p:bldP spid="1643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09600" y="304800"/>
            <a:ext cx="7391400" cy="1384995"/>
          </a:xfrm>
          <a:prstGeom prst="rect">
            <a:avLst/>
          </a:prstGeom>
        </p:spPr>
        <p:txBody>
          <a:bodyPr wrap="square">
            <a:spAutoFit/>
          </a:bodyPr>
          <a:lstStyle/>
          <a:p>
            <a:r>
              <a:rPr lang="fr-FR" sz="2800" smtClean="0">
                <a:solidFill>
                  <a:srgbClr val="FF0000"/>
                </a:solidFill>
              </a:rPr>
              <a:t>+ Kĩ thuật tạo hình và cách xử lí, điểu chỉnh hình khối vật liệu đã qua sử dụng trong quá trình sáng tạo và trang trí sản phẩm mới.</a:t>
            </a:r>
            <a:endParaRPr lang="en-US" sz="2800">
              <a:solidFill>
                <a:srgbClr val="FF0000"/>
              </a:solidFill>
            </a:endParaRPr>
          </a:p>
        </p:txBody>
      </p:sp>
      <p:pic>
        <p:nvPicPr>
          <p:cNvPr id="4098" name="Picture 2" descr="D:\2021 - 2022\ALL KHỐI 6\Hình\cach-tai-che-chai-nhua-trong-cay - Copy.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1752600"/>
            <a:ext cx="6181725" cy="1285875"/>
          </a:xfrm>
          <a:prstGeom prst="rect">
            <a:avLst/>
          </a:prstGeom>
          <a:noFill/>
          <a:extLst>
            <a:ext uri="{909E8E84-426E-40DD-AFC4-6F175D3DCCD1}">
              <a14:hiddenFill xmlns:a14="http://schemas.microsoft.com/office/drawing/2010/main">
                <a:solidFill>
                  <a:srgbClr val="FFFFFF"/>
                </a:solidFill>
              </a14:hiddenFill>
            </a:ext>
          </a:extLst>
        </p:spPr>
      </p:pic>
      <p:pic>
        <p:nvPicPr>
          <p:cNvPr id="4099" name="Picture 3" descr="D:\2021 - 2022\ALL KHỐI 6\Hình\cach-tai-che-chai-nhua-trong-cay.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24125" y="3200400"/>
            <a:ext cx="5476875" cy="34675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4025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2"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2)">
                                      <p:cBhvr>
                                        <p:cTn id="7" dur="1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098"/>
                                        </p:tgtEl>
                                        <p:attrNameLst>
                                          <p:attrName>style.visibility</p:attrName>
                                        </p:attrNameLst>
                                      </p:cBhvr>
                                      <p:to>
                                        <p:strVal val="visible"/>
                                      </p:to>
                                    </p:set>
                                    <p:animEffect transition="in" filter="barn(inVertical)">
                                      <p:cBhvr>
                                        <p:cTn id="12" dur="1000"/>
                                        <p:tgtEl>
                                          <p:spTgt spid="409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4099"/>
                                        </p:tgtEl>
                                        <p:attrNameLst>
                                          <p:attrName>style.visibility</p:attrName>
                                        </p:attrNameLst>
                                      </p:cBhvr>
                                      <p:to>
                                        <p:strVal val="visible"/>
                                      </p:to>
                                    </p:set>
                                    <p:animEffect transition="in" filter="barn(inVertical)">
                                      <p:cBhvr>
                                        <p:cTn id="17" dur="500"/>
                                        <p:tgtEl>
                                          <p:spTgt spid="40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5800" y="304800"/>
            <a:ext cx="7620000" cy="6247864"/>
          </a:xfrm>
          <a:prstGeom prst="rect">
            <a:avLst/>
          </a:prstGeom>
        </p:spPr>
        <p:txBody>
          <a:bodyPr wrap="square">
            <a:spAutoFit/>
          </a:bodyPr>
          <a:lstStyle/>
          <a:p>
            <a:r>
              <a:rPr lang="fr-FR" sz="4000" i="1">
                <a:solidFill>
                  <a:srgbClr val="FFC000"/>
                </a:solidFill>
              </a:rPr>
              <a:t>- Các nhóm giới thiệu, phân tích, chia sẻ cảm nhận về sản phẩm của mình, của bạn và của các nhóm, theo các gợi ý :</a:t>
            </a:r>
            <a:endParaRPr lang="en-US" sz="4000">
              <a:solidFill>
                <a:srgbClr val="FFC000"/>
              </a:solidFill>
            </a:endParaRPr>
          </a:p>
          <a:p>
            <a:r>
              <a:rPr lang="fr-FR" sz="4000">
                <a:solidFill>
                  <a:srgbClr val="FF0000"/>
                </a:solidFill>
              </a:rPr>
              <a:t>+ Sản phẩm em yêu thích</a:t>
            </a:r>
            <a:endParaRPr lang="en-US" sz="4000">
              <a:solidFill>
                <a:srgbClr val="FF0000"/>
              </a:solidFill>
            </a:endParaRPr>
          </a:p>
          <a:p>
            <a:r>
              <a:rPr lang="fr-FR" sz="4000">
                <a:solidFill>
                  <a:srgbClr val="FF0000"/>
                </a:solidFill>
              </a:rPr>
              <a:t>+ Các tạo hình sản phẩm và trang trí sản phẩm</a:t>
            </a:r>
            <a:endParaRPr lang="en-US" sz="4000">
              <a:solidFill>
                <a:srgbClr val="FF0000"/>
              </a:solidFill>
            </a:endParaRPr>
          </a:p>
          <a:p>
            <a:r>
              <a:rPr lang="fr-FR" sz="4000">
                <a:solidFill>
                  <a:srgbClr val="FF0000"/>
                </a:solidFill>
              </a:rPr>
              <a:t>+ Vật liệu được tái sử dụng trong sản phẩm</a:t>
            </a:r>
            <a:endParaRPr lang="en-US" sz="4000">
              <a:solidFill>
                <a:srgbClr val="FF0000"/>
              </a:solidFill>
            </a:endParaRPr>
          </a:p>
          <a:p>
            <a:r>
              <a:rPr lang="fr-FR" sz="4000">
                <a:solidFill>
                  <a:srgbClr val="FF0000"/>
                </a:solidFill>
              </a:rPr>
              <a:t>+ Gía trị sử dụng của sản phẩm.</a:t>
            </a:r>
            <a:endParaRPr lang="en-US" sz="4000">
              <a:solidFill>
                <a:srgbClr val="FF0000"/>
              </a:solidFill>
            </a:endParaRPr>
          </a:p>
        </p:txBody>
      </p:sp>
    </p:spTree>
    <p:extLst>
      <p:ext uri="{BB962C8B-B14F-4D97-AF65-F5344CB8AC3E}">
        <p14:creationId xmlns:p14="http://schemas.microsoft.com/office/powerpoint/2010/main" val="177848987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 y="457200"/>
            <a:ext cx="7924800" cy="1077218"/>
          </a:xfrm>
          <a:prstGeom prst="rect">
            <a:avLst/>
          </a:prstGeom>
        </p:spPr>
        <p:txBody>
          <a:bodyPr wrap="square">
            <a:spAutoFit/>
          </a:bodyPr>
          <a:lstStyle/>
          <a:p>
            <a:r>
              <a:rPr lang="fr-FR" sz="3200" i="1">
                <a:solidFill>
                  <a:srgbClr val="C00000"/>
                </a:solidFill>
              </a:rPr>
              <a:t>- GV nhận xét, đánh giá, chuẩn kiến thức bài học</a:t>
            </a:r>
            <a:endParaRPr lang="en-US" sz="3200">
              <a:solidFill>
                <a:srgbClr val="C00000"/>
              </a:solidFill>
            </a:endParaRPr>
          </a:p>
        </p:txBody>
      </p:sp>
      <p:sp>
        <p:nvSpPr>
          <p:cNvPr id="5" name="Rectangle 4"/>
          <p:cNvSpPr/>
          <p:nvPr/>
        </p:nvSpPr>
        <p:spPr>
          <a:xfrm>
            <a:off x="594852" y="1371600"/>
            <a:ext cx="7482348" cy="1077218"/>
          </a:xfrm>
          <a:prstGeom prst="rect">
            <a:avLst/>
          </a:prstGeom>
        </p:spPr>
        <p:txBody>
          <a:bodyPr wrap="square">
            <a:spAutoFit/>
          </a:bodyPr>
          <a:lstStyle/>
          <a:p>
            <a:r>
              <a:rPr lang="fr-FR" sz="3200"/>
              <a:t>+ Em ấn tượng với sản phẩn của tác phẩm nào?</a:t>
            </a:r>
            <a:endParaRPr lang="en-US" sz="3200"/>
          </a:p>
        </p:txBody>
      </p:sp>
      <p:sp>
        <p:nvSpPr>
          <p:cNvPr id="6" name="Rectangle 5"/>
          <p:cNvSpPr/>
          <p:nvPr/>
        </p:nvSpPr>
        <p:spPr>
          <a:xfrm>
            <a:off x="609600" y="2321005"/>
            <a:ext cx="7696200" cy="1077218"/>
          </a:xfrm>
          <a:prstGeom prst="rect">
            <a:avLst/>
          </a:prstGeom>
        </p:spPr>
        <p:txBody>
          <a:bodyPr wrap="square">
            <a:spAutoFit/>
          </a:bodyPr>
          <a:lstStyle/>
          <a:p>
            <a:r>
              <a:rPr lang="fr-FR" sz="3200"/>
              <a:t>+ Sản phẩm/tác phẩm đó được tạo ra từ vật liệu đã qua sử dụng nào?</a:t>
            </a:r>
            <a:endParaRPr lang="en-US" sz="3200"/>
          </a:p>
        </p:txBody>
      </p:sp>
      <p:sp>
        <p:nvSpPr>
          <p:cNvPr id="7" name="Rectangle 6"/>
          <p:cNvSpPr/>
          <p:nvPr/>
        </p:nvSpPr>
        <p:spPr>
          <a:xfrm>
            <a:off x="594852" y="3276600"/>
            <a:ext cx="7863348" cy="1077218"/>
          </a:xfrm>
          <a:prstGeom prst="rect">
            <a:avLst/>
          </a:prstGeom>
        </p:spPr>
        <p:txBody>
          <a:bodyPr wrap="square">
            <a:spAutoFit/>
          </a:bodyPr>
          <a:lstStyle/>
          <a:p>
            <a:r>
              <a:rPr lang="fr-FR" sz="3200"/>
              <a:t>+ Em liên tưởng đến hình ảnh, đồ vật gì qua sản phẩm/tác phẩm đó?</a:t>
            </a:r>
            <a:endParaRPr lang="en-US" sz="3200"/>
          </a:p>
        </p:txBody>
      </p:sp>
      <p:sp>
        <p:nvSpPr>
          <p:cNvPr id="8" name="Rectangle 7"/>
          <p:cNvSpPr/>
          <p:nvPr/>
        </p:nvSpPr>
        <p:spPr>
          <a:xfrm>
            <a:off x="626808" y="4267200"/>
            <a:ext cx="7678992" cy="1077218"/>
          </a:xfrm>
          <a:prstGeom prst="rect">
            <a:avLst/>
          </a:prstGeom>
        </p:spPr>
        <p:txBody>
          <a:bodyPr wrap="square">
            <a:spAutoFit/>
          </a:bodyPr>
          <a:lstStyle/>
          <a:p>
            <a:r>
              <a:rPr lang="fr-FR" sz="3200"/>
              <a:t>+ Em có ý tưởng gì khác với những vật liệu đã qua sử dụng đó?</a:t>
            </a:r>
            <a:endParaRPr lang="en-US" sz="3200"/>
          </a:p>
        </p:txBody>
      </p:sp>
    </p:spTree>
    <p:extLst>
      <p:ext uri="{BB962C8B-B14F-4D97-AF65-F5344CB8AC3E}">
        <p14:creationId xmlns:p14="http://schemas.microsoft.com/office/powerpoint/2010/main" val="17784898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42"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outHorizontal)">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1000" fill="hold"/>
                                        <p:tgtEl>
                                          <p:spTgt spid="5"/>
                                        </p:tgtEl>
                                        <p:attrNameLst>
                                          <p:attrName>ppt_x</p:attrName>
                                        </p:attrNameLst>
                                      </p:cBhvr>
                                      <p:tavLst>
                                        <p:tav tm="0">
                                          <p:val>
                                            <p:strVal val="0-#ppt_w/2"/>
                                          </p:val>
                                        </p:tav>
                                        <p:tav tm="100000">
                                          <p:val>
                                            <p:strVal val="#ppt_x"/>
                                          </p:val>
                                        </p:tav>
                                      </p:tavLst>
                                    </p:anim>
                                    <p:anim calcmode="lin" valueType="num">
                                      <p:cBhvr additive="base">
                                        <p:cTn id="13" dur="1000" fill="hold"/>
                                        <p:tgtEl>
                                          <p:spTgt spid="5"/>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8" fill="hold" grpId="0" nodeType="after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1000" fill="hold"/>
                                        <p:tgtEl>
                                          <p:spTgt spid="6"/>
                                        </p:tgtEl>
                                        <p:attrNameLst>
                                          <p:attrName>ppt_x</p:attrName>
                                        </p:attrNameLst>
                                      </p:cBhvr>
                                      <p:tavLst>
                                        <p:tav tm="0">
                                          <p:val>
                                            <p:strVal val="0-#ppt_w/2"/>
                                          </p:val>
                                        </p:tav>
                                        <p:tav tm="100000">
                                          <p:val>
                                            <p:strVal val="#ppt_x"/>
                                          </p:val>
                                        </p:tav>
                                      </p:tavLst>
                                    </p:anim>
                                    <p:anim calcmode="lin" valueType="num">
                                      <p:cBhvr additive="base">
                                        <p:cTn id="18" dur="1000" fill="hold"/>
                                        <p:tgtEl>
                                          <p:spTgt spid="6"/>
                                        </p:tgtEl>
                                        <p:attrNameLst>
                                          <p:attrName>ppt_y</p:attrName>
                                        </p:attrNameLst>
                                      </p:cBhvr>
                                      <p:tavLst>
                                        <p:tav tm="0">
                                          <p:val>
                                            <p:strVal val="#ppt_y"/>
                                          </p:val>
                                        </p:tav>
                                        <p:tav tm="100000">
                                          <p:val>
                                            <p:strVal val="#ppt_y"/>
                                          </p:val>
                                        </p:tav>
                                      </p:tavLst>
                                    </p:anim>
                                  </p:childTnLst>
                                </p:cTn>
                              </p:par>
                            </p:childTnLst>
                          </p:cTn>
                        </p:par>
                        <p:par>
                          <p:cTn id="19" fill="hold">
                            <p:stCondLst>
                              <p:cond delay="2000"/>
                            </p:stCondLst>
                            <p:childTnLst>
                              <p:par>
                                <p:cTn id="20" presetID="2" presetClass="entr" presetSubtype="8" fill="hold" grpId="0" nodeType="afterEffect">
                                  <p:stCondLst>
                                    <p:cond delay="0"/>
                                  </p:stCondLst>
                                  <p:childTnLst>
                                    <p:set>
                                      <p:cBhvr>
                                        <p:cTn id="21" dur="1" fill="hold">
                                          <p:stCondLst>
                                            <p:cond delay="0"/>
                                          </p:stCondLst>
                                        </p:cTn>
                                        <p:tgtEl>
                                          <p:spTgt spid="7"/>
                                        </p:tgtEl>
                                        <p:attrNameLst>
                                          <p:attrName>style.visibility</p:attrName>
                                        </p:attrNameLst>
                                      </p:cBhvr>
                                      <p:to>
                                        <p:strVal val="visible"/>
                                      </p:to>
                                    </p:set>
                                    <p:anim calcmode="lin" valueType="num">
                                      <p:cBhvr additive="base">
                                        <p:cTn id="22" dur="1000" fill="hold"/>
                                        <p:tgtEl>
                                          <p:spTgt spid="7"/>
                                        </p:tgtEl>
                                        <p:attrNameLst>
                                          <p:attrName>ppt_x</p:attrName>
                                        </p:attrNameLst>
                                      </p:cBhvr>
                                      <p:tavLst>
                                        <p:tav tm="0">
                                          <p:val>
                                            <p:strVal val="0-#ppt_w/2"/>
                                          </p:val>
                                        </p:tav>
                                        <p:tav tm="100000">
                                          <p:val>
                                            <p:strVal val="#ppt_x"/>
                                          </p:val>
                                        </p:tav>
                                      </p:tavLst>
                                    </p:anim>
                                    <p:anim calcmode="lin" valueType="num">
                                      <p:cBhvr additive="base">
                                        <p:cTn id="23" dur="1000" fill="hold"/>
                                        <p:tgtEl>
                                          <p:spTgt spid="7"/>
                                        </p:tgtEl>
                                        <p:attrNameLst>
                                          <p:attrName>ppt_y</p:attrName>
                                        </p:attrNameLst>
                                      </p:cBhvr>
                                      <p:tavLst>
                                        <p:tav tm="0">
                                          <p:val>
                                            <p:strVal val="#ppt_y"/>
                                          </p:val>
                                        </p:tav>
                                        <p:tav tm="100000">
                                          <p:val>
                                            <p:strVal val="#ppt_y"/>
                                          </p:val>
                                        </p:tav>
                                      </p:tavLst>
                                    </p:anim>
                                  </p:childTnLst>
                                </p:cTn>
                              </p:par>
                            </p:childTnLst>
                          </p:cTn>
                        </p:par>
                        <p:par>
                          <p:cTn id="24" fill="hold">
                            <p:stCondLst>
                              <p:cond delay="3000"/>
                            </p:stCondLst>
                            <p:childTnLst>
                              <p:par>
                                <p:cTn id="25" presetID="2" presetClass="entr" presetSubtype="8" fill="hold" grpId="0" nodeType="afterEffect">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cBhvr additive="base">
                                        <p:cTn id="27" dur="1000" fill="hold"/>
                                        <p:tgtEl>
                                          <p:spTgt spid="8"/>
                                        </p:tgtEl>
                                        <p:attrNameLst>
                                          <p:attrName>ppt_x</p:attrName>
                                        </p:attrNameLst>
                                      </p:cBhvr>
                                      <p:tavLst>
                                        <p:tav tm="0">
                                          <p:val>
                                            <p:strVal val="0-#ppt_w/2"/>
                                          </p:val>
                                        </p:tav>
                                        <p:tav tm="100000">
                                          <p:val>
                                            <p:strVal val="#ppt_x"/>
                                          </p:val>
                                        </p:tav>
                                      </p:tavLst>
                                    </p:anim>
                                    <p:anim calcmode="lin" valueType="num">
                                      <p:cBhvr additive="base">
                                        <p:cTn id="28" dur="10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P spid="7" grpId="0"/>
      <p:bldP spid="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p:nvPr/>
        </p:nvPicPr>
        <p:blipFill>
          <a:blip r:embed="rId2">
            <a:extLst>
              <a:ext uri="{28A0092B-C50C-407E-A947-70E740481C1C}">
                <a14:useLocalDpi xmlns:a14="http://schemas.microsoft.com/office/drawing/2010/main" val="0"/>
              </a:ext>
            </a:extLst>
          </a:blip>
          <a:srcRect/>
          <a:stretch>
            <a:fillRect/>
          </a:stretch>
        </p:blipFill>
        <p:spPr bwMode="auto">
          <a:xfrm>
            <a:off x="2057400" y="3200400"/>
            <a:ext cx="6477000" cy="3286125"/>
          </a:xfrm>
          <a:prstGeom prst="rect">
            <a:avLst/>
          </a:prstGeom>
          <a:noFill/>
          <a:ln>
            <a:noFill/>
          </a:ln>
        </p:spPr>
      </p:pic>
      <p:sp>
        <p:nvSpPr>
          <p:cNvPr id="6" name="Rectangle 5"/>
          <p:cNvSpPr/>
          <p:nvPr/>
        </p:nvSpPr>
        <p:spPr>
          <a:xfrm>
            <a:off x="609600" y="533400"/>
            <a:ext cx="8077200" cy="2554545"/>
          </a:xfrm>
          <a:prstGeom prst="rect">
            <a:avLst/>
          </a:prstGeom>
        </p:spPr>
        <p:txBody>
          <a:bodyPr wrap="square">
            <a:spAutoFit/>
          </a:bodyPr>
          <a:lstStyle/>
          <a:p>
            <a:r>
              <a:rPr lang="fr-FR" sz="3200">
                <a:solidFill>
                  <a:srgbClr val="C00000"/>
                </a:solidFill>
              </a:rPr>
              <a:t>- GV chiếu cho HS xem hình ảnh, </a:t>
            </a:r>
            <a:r>
              <a:rPr lang="fr-FR" sz="3200" smtClean="0">
                <a:solidFill>
                  <a:srgbClr val="C00000"/>
                </a:solidFill>
              </a:rPr>
              <a:t>về </a:t>
            </a:r>
            <a:r>
              <a:rPr lang="fr-FR" sz="3200">
                <a:solidFill>
                  <a:srgbClr val="C00000"/>
                </a:solidFill>
              </a:rPr>
              <a:t>một số tác phẩm điêu khắc được làm từ các vật liệu đã qua sử dụng để các em biết thêm các hình thức sáng tạo sản phẩm, tác phẩm mĩ thuật với nhiều chất liệu phong phú và sẵn có ở mọi nơi.</a:t>
            </a:r>
            <a:endParaRPr lang="en-US" sz="3200">
              <a:solidFill>
                <a:srgbClr val="C00000"/>
              </a:solidFill>
            </a:endParaRPr>
          </a:p>
        </p:txBody>
      </p:sp>
    </p:spTree>
    <p:extLst>
      <p:ext uri="{BB962C8B-B14F-4D97-AF65-F5344CB8AC3E}">
        <p14:creationId xmlns:p14="http://schemas.microsoft.com/office/powerpoint/2010/main" val="177848987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D:\2021 - 2022\ALL KHỐI 6\Hình\huong-dan-tai-che-chai-nhua-thanh-chau-trong-hoa-doc-dao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81800" y="3048000"/>
            <a:ext cx="2095500" cy="1408176"/>
          </a:xfrm>
          <a:prstGeom prst="rect">
            <a:avLst/>
          </a:prstGeom>
          <a:noFill/>
          <a:extLst>
            <a:ext uri="{909E8E84-426E-40DD-AFC4-6F175D3DCCD1}">
              <a14:hiddenFill xmlns:a14="http://schemas.microsoft.com/office/drawing/2010/main">
                <a:solidFill>
                  <a:srgbClr val="FFFFFF"/>
                </a:solidFill>
              </a14:hiddenFill>
            </a:ext>
          </a:extLst>
        </p:spPr>
      </p:pic>
      <p:pic>
        <p:nvPicPr>
          <p:cNvPr id="5123" name="Picture 3" descr="D:\2021 - 2022\ALL KHỐI 6\Hình\image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98210" y="152400"/>
            <a:ext cx="4083790" cy="2692934"/>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D:\2021 - 2022\ALL KHỐI 6\Hình\tai-che-chai-nhua-6.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205527" y="2971800"/>
            <a:ext cx="2405079" cy="1484376"/>
          </a:xfrm>
          <a:prstGeom prst="rect">
            <a:avLst/>
          </a:prstGeom>
          <a:noFill/>
          <a:extLst>
            <a:ext uri="{909E8E84-426E-40DD-AFC4-6F175D3DCCD1}">
              <a14:hiddenFill xmlns:a14="http://schemas.microsoft.com/office/drawing/2010/main">
                <a:solidFill>
                  <a:srgbClr val="FFFFFF"/>
                </a:solidFill>
              </a14:hiddenFill>
            </a:ext>
          </a:extLst>
        </p:spPr>
      </p:pic>
      <p:pic>
        <p:nvPicPr>
          <p:cNvPr id="5125" name="Picture 5" descr="D:\2021 - 2022\ALL KHỐI 6\Hình\6.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95850" y="4618408"/>
            <a:ext cx="2933700" cy="2095500"/>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D:\2021 - 2022\ALL KHỐI 6\Hình\7.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8600" y="152400"/>
            <a:ext cx="3911600" cy="2794000"/>
          </a:xfrm>
          <a:prstGeom prst="rect">
            <a:avLst/>
          </a:prstGeom>
          <a:noFill/>
          <a:extLst>
            <a:ext uri="{909E8E84-426E-40DD-AFC4-6F175D3DCCD1}">
              <a14:hiddenFill xmlns:a14="http://schemas.microsoft.com/office/drawing/2010/main">
                <a:solidFill>
                  <a:srgbClr val="FFFFFF"/>
                </a:solidFill>
              </a14:hiddenFill>
            </a:ext>
          </a:extLst>
        </p:spPr>
      </p:pic>
      <p:pic>
        <p:nvPicPr>
          <p:cNvPr id="5127" name="Picture 7" descr="D:\2021 - 2022\ALL KHỐI 6\Hình\8.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12955" y="3156154"/>
            <a:ext cx="3397045" cy="33970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2390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122"/>
                                        </p:tgtEl>
                                        <p:attrNameLst>
                                          <p:attrName>style.visibility</p:attrName>
                                        </p:attrNameLst>
                                      </p:cBhvr>
                                      <p:to>
                                        <p:strVal val="visible"/>
                                      </p:to>
                                    </p:set>
                                    <p:animEffect transition="in" filter="wipe(down)">
                                      <p:cBhvr>
                                        <p:cTn id="7" dur="1000"/>
                                        <p:tgtEl>
                                          <p:spTgt spid="5122"/>
                                        </p:tgtEl>
                                      </p:cBhvr>
                                    </p:animEffect>
                                  </p:childTnLst>
                                </p:cTn>
                              </p:par>
                              <p:par>
                                <p:cTn id="8" presetID="22" presetClass="entr" presetSubtype="4" fill="hold" nodeType="withEffect">
                                  <p:stCondLst>
                                    <p:cond delay="0"/>
                                  </p:stCondLst>
                                  <p:childTnLst>
                                    <p:set>
                                      <p:cBhvr>
                                        <p:cTn id="9" dur="1" fill="hold">
                                          <p:stCondLst>
                                            <p:cond delay="0"/>
                                          </p:stCondLst>
                                        </p:cTn>
                                        <p:tgtEl>
                                          <p:spTgt spid="5123"/>
                                        </p:tgtEl>
                                        <p:attrNameLst>
                                          <p:attrName>style.visibility</p:attrName>
                                        </p:attrNameLst>
                                      </p:cBhvr>
                                      <p:to>
                                        <p:strVal val="visible"/>
                                      </p:to>
                                    </p:set>
                                    <p:animEffect transition="in" filter="wipe(down)">
                                      <p:cBhvr>
                                        <p:cTn id="10" dur="1000"/>
                                        <p:tgtEl>
                                          <p:spTgt spid="5123"/>
                                        </p:tgtEl>
                                      </p:cBhvr>
                                    </p:animEffect>
                                  </p:childTnLst>
                                </p:cTn>
                              </p:par>
                              <p:par>
                                <p:cTn id="11" presetID="22" presetClass="entr" presetSubtype="4" fill="hold" nodeType="withEffect">
                                  <p:stCondLst>
                                    <p:cond delay="0"/>
                                  </p:stCondLst>
                                  <p:childTnLst>
                                    <p:set>
                                      <p:cBhvr>
                                        <p:cTn id="12" dur="1" fill="hold">
                                          <p:stCondLst>
                                            <p:cond delay="0"/>
                                          </p:stCondLst>
                                        </p:cTn>
                                        <p:tgtEl>
                                          <p:spTgt spid="5124"/>
                                        </p:tgtEl>
                                        <p:attrNameLst>
                                          <p:attrName>style.visibility</p:attrName>
                                        </p:attrNameLst>
                                      </p:cBhvr>
                                      <p:to>
                                        <p:strVal val="visible"/>
                                      </p:to>
                                    </p:set>
                                    <p:animEffect transition="in" filter="wipe(down)">
                                      <p:cBhvr>
                                        <p:cTn id="13" dur="1000"/>
                                        <p:tgtEl>
                                          <p:spTgt spid="5124"/>
                                        </p:tgtEl>
                                      </p:cBhvr>
                                    </p:animEffect>
                                  </p:childTnLst>
                                </p:cTn>
                              </p:par>
                              <p:par>
                                <p:cTn id="14" presetID="22" presetClass="entr" presetSubtype="4" fill="hold" nodeType="withEffect">
                                  <p:stCondLst>
                                    <p:cond delay="0"/>
                                  </p:stCondLst>
                                  <p:childTnLst>
                                    <p:set>
                                      <p:cBhvr>
                                        <p:cTn id="15" dur="1" fill="hold">
                                          <p:stCondLst>
                                            <p:cond delay="0"/>
                                          </p:stCondLst>
                                        </p:cTn>
                                        <p:tgtEl>
                                          <p:spTgt spid="5125"/>
                                        </p:tgtEl>
                                        <p:attrNameLst>
                                          <p:attrName>style.visibility</p:attrName>
                                        </p:attrNameLst>
                                      </p:cBhvr>
                                      <p:to>
                                        <p:strVal val="visible"/>
                                      </p:to>
                                    </p:set>
                                    <p:animEffect transition="in" filter="wipe(down)">
                                      <p:cBhvr>
                                        <p:cTn id="16" dur="1000"/>
                                        <p:tgtEl>
                                          <p:spTgt spid="5125"/>
                                        </p:tgtEl>
                                      </p:cBhvr>
                                    </p:animEffect>
                                  </p:childTnLst>
                                </p:cTn>
                              </p:par>
                              <p:par>
                                <p:cTn id="17" presetID="22" presetClass="entr" presetSubtype="4" fill="hold" nodeType="withEffect">
                                  <p:stCondLst>
                                    <p:cond delay="0"/>
                                  </p:stCondLst>
                                  <p:childTnLst>
                                    <p:set>
                                      <p:cBhvr>
                                        <p:cTn id="18" dur="1" fill="hold">
                                          <p:stCondLst>
                                            <p:cond delay="0"/>
                                          </p:stCondLst>
                                        </p:cTn>
                                        <p:tgtEl>
                                          <p:spTgt spid="5126"/>
                                        </p:tgtEl>
                                        <p:attrNameLst>
                                          <p:attrName>style.visibility</p:attrName>
                                        </p:attrNameLst>
                                      </p:cBhvr>
                                      <p:to>
                                        <p:strVal val="visible"/>
                                      </p:to>
                                    </p:set>
                                    <p:animEffect transition="in" filter="wipe(down)">
                                      <p:cBhvr>
                                        <p:cTn id="19" dur="1000"/>
                                        <p:tgtEl>
                                          <p:spTgt spid="5126"/>
                                        </p:tgtEl>
                                      </p:cBhvr>
                                    </p:animEffect>
                                  </p:childTnLst>
                                </p:cTn>
                              </p:par>
                              <p:par>
                                <p:cTn id="20" presetID="22" presetClass="entr" presetSubtype="4" fill="hold" nodeType="withEffect">
                                  <p:stCondLst>
                                    <p:cond delay="0"/>
                                  </p:stCondLst>
                                  <p:childTnLst>
                                    <p:set>
                                      <p:cBhvr>
                                        <p:cTn id="21" dur="1" fill="hold">
                                          <p:stCondLst>
                                            <p:cond delay="0"/>
                                          </p:stCondLst>
                                        </p:cTn>
                                        <p:tgtEl>
                                          <p:spTgt spid="5127"/>
                                        </p:tgtEl>
                                        <p:attrNameLst>
                                          <p:attrName>style.visibility</p:attrName>
                                        </p:attrNameLst>
                                      </p:cBhvr>
                                      <p:to>
                                        <p:strVal val="visible"/>
                                      </p:to>
                                    </p:set>
                                    <p:animEffect transition="in" filter="wipe(down)">
                                      <p:cBhvr>
                                        <p:cTn id="22" dur="1000"/>
                                        <p:tgtEl>
                                          <p:spTgt spid="51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81000" y="381000"/>
            <a:ext cx="8305800" cy="1323439"/>
          </a:xfrm>
          <a:prstGeom prst="rect">
            <a:avLst/>
          </a:prstGeom>
        </p:spPr>
        <p:txBody>
          <a:bodyPr wrap="square">
            <a:spAutoFit/>
          </a:bodyPr>
          <a:lstStyle/>
          <a:p>
            <a:r>
              <a:rPr lang="fr-FR" sz="4000" i="1" smtClean="0">
                <a:solidFill>
                  <a:srgbClr val="C00000"/>
                </a:solidFill>
              </a:rPr>
              <a:t>- HS tiếp nhận nhiệm vụ, trả lời câu hỏi, đưa ra đáp án.</a:t>
            </a:r>
            <a:endParaRPr lang="en-US" sz="4000">
              <a:solidFill>
                <a:srgbClr val="C00000"/>
              </a:solidFill>
            </a:endParaRPr>
          </a:p>
        </p:txBody>
      </p:sp>
      <p:sp>
        <p:nvSpPr>
          <p:cNvPr id="5" name="Rectangle 4"/>
          <p:cNvSpPr/>
          <p:nvPr/>
        </p:nvSpPr>
        <p:spPr>
          <a:xfrm>
            <a:off x="304800" y="1752600"/>
            <a:ext cx="8229600" cy="584775"/>
          </a:xfrm>
          <a:prstGeom prst="rect">
            <a:avLst/>
          </a:prstGeom>
        </p:spPr>
        <p:txBody>
          <a:bodyPr wrap="square">
            <a:spAutoFit/>
          </a:bodyPr>
          <a:lstStyle/>
          <a:p>
            <a:r>
              <a:rPr lang="en-US" sz="3200" smtClean="0"/>
              <a:t>+ Em ấn tượng với sản phẩm tạo hình ?</a:t>
            </a:r>
          </a:p>
        </p:txBody>
      </p:sp>
      <p:sp>
        <p:nvSpPr>
          <p:cNvPr id="6" name="Rectangle 5"/>
          <p:cNvSpPr/>
          <p:nvPr/>
        </p:nvSpPr>
        <p:spPr>
          <a:xfrm>
            <a:off x="304800" y="2296418"/>
            <a:ext cx="8382000" cy="584775"/>
          </a:xfrm>
          <a:prstGeom prst="rect">
            <a:avLst/>
          </a:prstGeom>
        </p:spPr>
        <p:txBody>
          <a:bodyPr wrap="square">
            <a:spAutoFit/>
          </a:bodyPr>
          <a:lstStyle/>
          <a:p>
            <a:r>
              <a:rPr lang="en-US" sz="3200" smtClean="0"/>
              <a:t>+ Những vật liệu nào được sử dụng để tạo hình:</a:t>
            </a:r>
          </a:p>
        </p:txBody>
      </p:sp>
      <p:sp>
        <p:nvSpPr>
          <p:cNvPr id="7" name="Rectangle 6"/>
          <p:cNvSpPr/>
          <p:nvPr/>
        </p:nvSpPr>
        <p:spPr>
          <a:xfrm>
            <a:off x="304800" y="2829818"/>
            <a:ext cx="8229600" cy="2062103"/>
          </a:xfrm>
          <a:prstGeom prst="rect">
            <a:avLst/>
          </a:prstGeom>
        </p:spPr>
        <p:txBody>
          <a:bodyPr wrap="square">
            <a:spAutoFit/>
          </a:bodyPr>
          <a:lstStyle/>
          <a:p>
            <a:r>
              <a:rPr lang="en-US" sz="3200" smtClean="0"/>
              <a:t>+  Hình dáng, màu sắc của mỗi sản phẩm tạo hình: rất đa dạng, nhiều màu sắc, thể hiện được sự sáng tạo, ý tưởng và khả năng tái sử dụng của người làm.</a:t>
            </a:r>
            <a:endParaRPr lang="en-US" sz="3200"/>
          </a:p>
        </p:txBody>
      </p:sp>
      <p:sp>
        <p:nvSpPr>
          <p:cNvPr id="8" name="Rectangle 7"/>
          <p:cNvSpPr/>
          <p:nvPr/>
        </p:nvSpPr>
        <p:spPr>
          <a:xfrm>
            <a:off x="381000" y="4800600"/>
            <a:ext cx="8153400" cy="1692771"/>
          </a:xfrm>
          <a:prstGeom prst="rect">
            <a:avLst/>
          </a:prstGeom>
        </p:spPr>
        <p:txBody>
          <a:bodyPr wrap="square">
            <a:spAutoFit/>
          </a:bodyPr>
          <a:lstStyle/>
          <a:p>
            <a:pPr algn="ctr"/>
            <a:r>
              <a:rPr lang="fr-FR" sz="6000" i="1" smtClean="0">
                <a:solidFill>
                  <a:srgbClr val="FF0000"/>
                </a:solidFill>
              </a:rPr>
              <a:t>*</a:t>
            </a:r>
            <a:r>
              <a:rPr lang="fr-FR" sz="4400" i="1" smtClean="0">
                <a:solidFill>
                  <a:srgbClr val="FF0000"/>
                </a:solidFill>
              </a:rPr>
              <a:t>GV </a:t>
            </a:r>
            <a:r>
              <a:rPr lang="fr-FR" sz="4400" i="1">
                <a:solidFill>
                  <a:srgbClr val="FF0000"/>
                </a:solidFill>
              </a:rPr>
              <a:t>nhận xét, đánh giá, chuẩn kiến thức bài học</a:t>
            </a:r>
            <a:endParaRPr lang="en-US" sz="4400">
              <a:solidFill>
                <a:srgbClr val="FF0000"/>
              </a:solidFill>
            </a:endParaRPr>
          </a:p>
        </p:txBody>
      </p:sp>
    </p:spTree>
    <p:extLst>
      <p:ext uri="{BB962C8B-B14F-4D97-AF65-F5344CB8AC3E}">
        <p14:creationId xmlns:p14="http://schemas.microsoft.com/office/powerpoint/2010/main" val="41865554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1000"/>
                                        <p:tgtEl>
                                          <p:spTgt spid="5"/>
                                        </p:tgtEl>
                                      </p:cBhvr>
                                    </p:animEffect>
                                  </p:childTnLst>
                                </p:cTn>
                              </p:par>
                            </p:childTnLst>
                          </p:cTn>
                        </p:par>
                        <p:par>
                          <p:cTn id="12" fill="hold">
                            <p:stCondLst>
                              <p:cond delay="2000"/>
                            </p:stCondLst>
                            <p:childTnLst>
                              <p:par>
                                <p:cTn id="13" presetID="10" presetClass="entr" presetSubtype="0"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1000"/>
                                        <p:tgtEl>
                                          <p:spTgt spid="6"/>
                                        </p:tgtEl>
                                      </p:cBhvr>
                                    </p:animEffect>
                                  </p:childTnLst>
                                </p:cTn>
                              </p:par>
                            </p:childTnLst>
                          </p:cTn>
                        </p:par>
                        <p:par>
                          <p:cTn id="16" fill="hold">
                            <p:stCondLst>
                              <p:cond delay="3000"/>
                            </p:stCondLst>
                            <p:childTnLst>
                              <p:par>
                                <p:cTn id="17" presetID="10" presetClass="entr" presetSubtype="0" fill="hold" grpId="0"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10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wipe(up)">
                                      <p:cBhvr>
                                        <p:cTn id="2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2">
            <a:extLst>
              <a:ext uri="{28A0092B-C50C-407E-A947-70E740481C1C}">
                <a14:useLocalDpi xmlns:a14="http://schemas.microsoft.com/office/drawing/2010/main" val="0"/>
              </a:ext>
            </a:extLst>
          </a:blip>
          <a:srcRect/>
          <a:stretch>
            <a:fillRect/>
          </a:stretch>
        </p:blipFill>
        <p:spPr bwMode="auto">
          <a:xfrm>
            <a:off x="990600" y="1905000"/>
            <a:ext cx="6858000" cy="4518094"/>
          </a:xfrm>
          <a:prstGeom prst="rect">
            <a:avLst/>
          </a:prstGeom>
          <a:noFill/>
          <a:ln>
            <a:noFill/>
          </a:ln>
        </p:spPr>
      </p:pic>
      <p:sp>
        <p:nvSpPr>
          <p:cNvPr id="6" name="Title 1"/>
          <p:cNvSpPr txBox="1">
            <a:spLocks/>
          </p:cNvSpPr>
          <p:nvPr/>
        </p:nvSpPr>
        <p:spPr>
          <a:xfrm>
            <a:off x="546919" y="609600"/>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2400" i="1" smtClean="0"/>
              <a:t>GV cho HS quan sát và khám phá một số sản phẩm được làm từ vật liệu đã qua sử dụng thông qua ảnh, bài mẫu dưới đây :</a:t>
            </a:r>
            <a:r>
              <a:rPr lang="en-US" sz="2400" smtClean="0"/>
              <a:t/>
            </a:r>
            <a:br>
              <a:rPr lang="en-US" sz="2400" smtClean="0"/>
            </a:br>
            <a:endParaRPr lang="en-US" sz="2400"/>
          </a:p>
        </p:txBody>
      </p:sp>
    </p:spTree>
    <p:extLst>
      <p:ext uri="{BB962C8B-B14F-4D97-AF65-F5344CB8AC3E}">
        <p14:creationId xmlns:p14="http://schemas.microsoft.com/office/powerpoint/2010/main" val="32729629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533400" y="381000"/>
            <a:ext cx="8229600" cy="1323439"/>
          </a:xfrm>
          <a:prstGeom prst="rect">
            <a:avLst/>
          </a:prstGeom>
          <a:noFill/>
        </p:spPr>
        <p:txBody>
          <a:bodyPr wrap="square" rtlCol="0">
            <a:spAutoFit/>
          </a:bodyPr>
          <a:lstStyle/>
          <a:p>
            <a:r>
              <a:rPr lang="fr-FR" sz="2000" i="1" dirty="0"/>
              <a:t>- </a:t>
            </a:r>
            <a:r>
              <a:rPr lang="fr-FR" sz="2000" i="1" dirty="0" err="1" smtClean="0"/>
              <a:t>Đặt</a:t>
            </a:r>
            <a:r>
              <a:rPr lang="fr-FR" sz="2000" i="1" dirty="0" smtClean="0"/>
              <a:t> </a:t>
            </a:r>
            <a:r>
              <a:rPr lang="fr-FR" sz="2000" i="1" dirty="0" err="1"/>
              <a:t>câu</a:t>
            </a:r>
            <a:r>
              <a:rPr lang="fr-FR" sz="2000" i="1" dirty="0"/>
              <a:t> </a:t>
            </a:r>
            <a:r>
              <a:rPr lang="fr-FR" sz="2000" i="1" dirty="0" err="1"/>
              <a:t>hỏi</a:t>
            </a:r>
            <a:r>
              <a:rPr lang="fr-FR" sz="2000" i="1" dirty="0"/>
              <a:t> </a:t>
            </a:r>
            <a:r>
              <a:rPr lang="fr-FR" sz="2000" i="1" dirty="0" err="1"/>
              <a:t>gợi</a:t>
            </a:r>
            <a:r>
              <a:rPr lang="fr-FR" sz="2000" i="1" dirty="0"/>
              <a:t> ý </a:t>
            </a:r>
            <a:r>
              <a:rPr lang="fr-FR" sz="2000" i="1" dirty="0" err="1"/>
              <a:t>để</a:t>
            </a:r>
            <a:r>
              <a:rPr lang="fr-FR" sz="2000" i="1" dirty="0"/>
              <a:t> HS </a:t>
            </a:r>
            <a:r>
              <a:rPr lang="fr-FR" sz="2000" i="1" dirty="0" err="1"/>
              <a:t>mở</a:t>
            </a:r>
            <a:r>
              <a:rPr lang="fr-FR" sz="2000" i="1" dirty="0"/>
              <a:t> </a:t>
            </a:r>
            <a:r>
              <a:rPr lang="fr-FR" sz="2000" i="1" dirty="0" err="1"/>
              <a:t>rộng</a:t>
            </a:r>
            <a:r>
              <a:rPr lang="fr-FR" sz="2000" i="1" dirty="0"/>
              <a:t> </a:t>
            </a:r>
            <a:r>
              <a:rPr lang="fr-FR" sz="2000" i="1" dirty="0" err="1"/>
              <a:t>kiến</a:t>
            </a:r>
            <a:r>
              <a:rPr lang="fr-FR" sz="2000" i="1" dirty="0"/>
              <a:t> </a:t>
            </a:r>
            <a:r>
              <a:rPr lang="fr-FR" sz="2000" i="1" dirty="0" err="1"/>
              <a:t>thức</a:t>
            </a:r>
            <a:r>
              <a:rPr lang="fr-FR" sz="2000" i="1" dirty="0"/>
              <a:t> </a:t>
            </a:r>
            <a:r>
              <a:rPr lang="fr-FR" sz="2000" i="1" dirty="0" err="1"/>
              <a:t>về</a:t>
            </a:r>
            <a:r>
              <a:rPr lang="fr-FR" sz="2000" i="1" dirty="0"/>
              <a:t> </a:t>
            </a:r>
            <a:r>
              <a:rPr lang="fr-FR" sz="2000" i="1" dirty="0" err="1"/>
              <a:t>các</a:t>
            </a:r>
            <a:r>
              <a:rPr lang="fr-FR" sz="2000" i="1" dirty="0"/>
              <a:t> </a:t>
            </a:r>
            <a:r>
              <a:rPr lang="fr-FR" sz="2000" i="1" dirty="0" err="1"/>
              <a:t>loại</a:t>
            </a:r>
            <a:r>
              <a:rPr lang="fr-FR" sz="2000" i="1" dirty="0"/>
              <a:t> </a:t>
            </a:r>
            <a:r>
              <a:rPr lang="fr-FR" sz="2000" i="1" dirty="0" err="1"/>
              <a:t>vật</a:t>
            </a:r>
            <a:r>
              <a:rPr lang="fr-FR" sz="2000" i="1" dirty="0"/>
              <a:t> </a:t>
            </a:r>
            <a:r>
              <a:rPr lang="fr-FR" sz="2000" i="1" dirty="0" err="1"/>
              <a:t>liệu</a:t>
            </a:r>
            <a:r>
              <a:rPr lang="fr-FR" sz="2000" i="1" dirty="0"/>
              <a:t> </a:t>
            </a:r>
            <a:r>
              <a:rPr lang="fr-FR" sz="2000" i="1" dirty="0" err="1"/>
              <a:t>có</a:t>
            </a:r>
            <a:r>
              <a:rPr lang="fr-FR" sz="2000" i="1" dirty="0"/>
              <a:t> </a:t>
            </a:r>
            <a:r>
              <a:rPr lang="fr-FR" sz="2000" i="1" dirty="0" err="1"/>
              <a:t>thể</a:t>
            </a:r>
            <a:r>
              <a:rPr lang="fr-FR" sz="2000" i="1" dirty="0"/>
              <a:t> </a:t>
            </a:r>
            <a:r>
              <a:rPr lang="fr-FR" sz="2000" i="1" dirty="0" err="1"/>
              <a:t>tái</a:t>
            </a:r>
            <a:r>
              <a:rPr lang="fr-FR" sz="2000" i="1" dirty="0"/>
              <a:t> </a:t>
            </a:r>
            <a:r>
              <a:rPr lang="fr-FR" sz="2000" i="1" dirty="0" err="1"/>
              <a:t>sử</a:t>
            </a:r>
            <a:r>
              <a:rPr lang="fr-FR" sz="2000" i="1" dirty="0"/>
              <a:t> </a:t>
            </a:r>
            <a:r>
              <a:rPr lang="fr-FR" sz="2000" i="1" dirty="0" err="1"/>
              <a:t>dụng</a:t>
            </a:r>
            <a:r>
              <a:rPr lang="fr-FR" sz="2000" i="1" dirty="0"/>
              <a:t> </a:t>
            </a:r>
            <a:r>
              <a:rPr lang="fr-FR" sz="2000" i="1" dirty="0" err="1"/>
              <a:t>trong</a:t>
            </a:r>
            <a:r>
              <a:rPr lang="fr-FR" sz="2000" i="1" dirty="0"/>
              <a:t> </a:t>
            </a:r>
            <a:r>
              <a:rPr lang="fr-FR" sz="2000" i="1" dirty="0" err="1"/>
              <a:t>sáng</a:t>
            </a:r>
            <a:r>
              <a:rPr lang="fr-FR" sz="2000" i="1" dirty="0"/>
              <a:t> </a:t>
            </a:r>
            <a:r>
              <a:rPr lang="fr-FR" sz="2000" i="1" dirty="0" err="1"/>
              <a:t>tạo</a:t>
            </a:r>
            <a:r>
              <a:rPr lang="fr-FR" sz="2000" i="1" dirty="0"/>
              <a:t> </a:t>
            </a:r>
            <a:r>
              <a:rPr lang="fr-FR" sz="2000" i="1" dirty="0" err="1"/>
              <a:t>sản</a:t>
            </a:r>
            <a:r>
              <a:rPr lang="fr-FR" sz="2000" i="1" dirty="0"/>
              <a:t> </a:t>
            </a:r>
            <a:r>
              <a:rPr lang="fr-FR" sz="2000" i="1" dirty="0" err="1"/>
              <a:t>phẩm</a:t>
            </a:r>
            <a:r>
              <a:rPr lang="fr-FR" sz="2000" i="1" dirty="0"/>
              <a:t> </a:t>
            </a:r>
            <a:r>
              <a:rPr lang="fr-FR" sz="2000" i="1" dirty="0" err="1"/>
              <a:t>mĩ</a:t>
            </a:r>
            <a:r>
              <a:rPr lang="fr-FR" sz="2000" i="1" dirty="0"/>
              <a:t> </a:t>
            </a:r>
            <a:r>
              <a:rPr lang="fr-FR" sz="2000" i="1" dirty="0" err="1"/>
              <a:t>thuật</a:t>
            </a:r>
            <a:r>
              <a:rPr lang="fr-FR" sz="2000" i="1" dirty="0"/>
              <a:t> </a:t>
            </a:r>
            <a:r>
              <a:rPr lang="fr-FR" sz="2000" i="1" dirty="0" err="1"/>
              <a:t>và</a:t>
            </a:r>
            <a:r>
              <a:rPr lang="fr-FR" sz="2000" i="1" dirty="0"/>
              <a:t> </a:t>
            </a:r>
            <a:r>
              <a:rPr lang="fr-FR" sz="2000" i="1" dirty="0" err="1"/>
              <a:t>về</a:t>
            </a:r>
            <a:r>
              <a:rPr lang="fr-FR" sz="2000" i="1" dirty="0"/>
              <a:t> </a:t>
            </a:r>
            <a:r>
              <a:rPr lang="fr-FR" sz="2000" i="1" dirty="0" err="1"/>
              <a:t>một</a:t>
            </a:r>
            <a:r>
              <a:rPr lang="fr-FR" sz="2000" i="1" dirty="0"/>
              <a:t> </a:t>
            </a:r>
            <a:r>
              <a:rPr lang="fr-FR" sz="2000" i="1" dirty="0" err="1"/>
              <a:t>số</a:t>
            </a:r>
            <a:r>
              <a:rPr lang="fr-FR" sz="2000" i="1" dirty="0"/>
              <a:t> </a:t>
            </a:r>
            <a:r>
              <a:rPr lang="fr-FR" sz="2000" i="1" dirty="0" err="1"/>
              <a:t>hình</a:t>
            </a:r>
            <a:r>
              <a:rPr lang="fr-FR" sz="2000" i="1" dirty="0"/>
              <a:t> </a:t>
            </a:r>
            <a:r>
              <a:rPr lang="fr-FR" sz="2000" i="1" dirty="0" err="1"/>
              <a:t>thức</a:t>
            </a:r>
            <a:r>
              <a:rPr lang="fr-FR" sz="2000" i="1" dirty="0"/>
              <a:t> </a:t>
            </a:r>
            <a:r>
              <a:rPr lang="fr-FR" sz="2000" i="1" dirty="0" err="1"/>
              <a:t>sáng</a:t>
            </a:r>
            <a:r>
              <a:rPr lang="fr-FR" sz="2000" i="1" dirty="0"/>
              <a:t> </a:t>
            </a:r>
            <a:r>
              <a:rPr lang="fr-FR" sz="2000" i="1" dirty="0" err="1"/>
              <a:t>tạo</a:t>
            </a:r>
            <a:r>
              <a:rPr lang="fr-FR" sz="2000" i="1" dirty="0"/>
              <a:t> </a:t>
            </a:r>
            <a:r>
              <a:rPr lang="fr-FR" sz="2000" i="1" dirty="0" err="1"/>
              <a:t>sản</a:t>
            </a:r>
            <a:r>
              <a:rPr lang="fr-FR" sz="2000" i="1" dirty="0"/>
              <a:t> </a:t>
            </a:r>
            <a:r>
              <a:rPr lang="fr-FR" sz="2000" i="1" dirty="0" err="1"/>
              <a:t>phẩm</a:t>
            </a:r>
            <a:r>
              <a:rPr lang="fr-FR" sz="2000" i="1" dirty="0"/>
              <a:t> </a:t>
            </a:r>
            <a:r>
              <a:rPr lang="fr-FR" sz="2000" i="1" dirty="0" err="1"/>
              <a:t>mĩ</a:t>
            </a:r>
            <a:r>
              <a:rPr lang="fr-FR" sz="2000" i="1" dirty="0"/>
              <a:t> </a:t>
            </a:r>
            <a:r>
              <a:rPr lang="fr-FR" sz="2000" i="1" dirty="0" err="1"/>
              <a:t>thuật</a:t>
            </a:r>
            <a:r>
              <a:rPr lang="fr-FR" sz="2000" i="1" dirty="0"/>
              <a:t> </a:t>
            </a:r>
            <a:r>
              <a:rPr lang="fr-FR" sz="2000" i="1" dirty="0" err="1"/>
              <a:t>từ</a:t>
            </a:r>
            <a:r>
              <a:rPr lang="fr-FR" sz="2000" i="1" dirty="0"/>
              <a:t> </a:t>
            </a:r>
            <a:r>
              <a:rPr lang="fr-FR" sz="2000" i="1" dirty="0" err="1"/>
              <a:t>các</a:t>
            </a:r>
            <a:r>
              <a:rPr lang="fr-FR" sz="2000" i="1" dirty="0"/>
              <a:t> </a:t>
            </a:r>
            <a:r>
              <a:rPr lang="fr-FR" sz="2000" i="1" dirty="0" err="1"/>
              <a:t>vật</a:t>
            </a:r>
            <a:r>
              <a:rPr lang="fr-FR" sz="2000" i="1" dirty="0"/>
              <a:t> </a:t>
            </a:r>
            <a:r>
              <a:rPr lang="fr-FR" sz="2000" i="1" dirty="0" err="1"/>
              <a:t>liệu</a:t>
            </a:r>
            <a:r>
              <a:rPr lang="fr-FR" sz="2000" i="1" dirty="0"/>
              <a:t> </a:t>
            </a:r>
            <a:r>
              <a:rPr lang="fr-FR" sz="2000" i="1" dirty="0" err="1"/>
              <a:t>đó</a:t>
            </a:r>
            <a:r>
              <a:rPr lang="fr-FR" sz="2000" i="1" dirty="0"/>
              <a:t> :</a:t>
            </a:r>
            <a:endParaRPr lang="en-US" sz="2000" dirty="0"/>
          </a:p>
          <a:p>
            <a:endParaRPr lang="en-US" sz="2000" dirty="0"/>
          </a:p>
        </p:txBody>
      </p:sp>
      <p:sp>
        <p:nvSpPr>
          <p:cNvPr id="6" name="TextBox 5"/>
          <p:cNvSpPr txBox="1"/>
          <p:nvPr/>
        </p:nvSpPr>
        <p:spPr>
          <a:xfrm>
            <a:off x="609600" y="1418272"/>
            <a:ext cx="7848600" cy="1477328"/>
          </a:xfrm>
          <a:prstGeom prst="rect">
            <a:avLst/>
          </a:prstGeom>
          <a:noFill/>
        </p:spPr>
        <p:txBody>
          <a:bodyPr wrap="square" rtlCol="0">
            <a:spAutoFit/>
          </a:bodyPr>
          <a:lstStyle/>
          <a:p>
            <a:r>
              <a:rPr lang="fr-FR"/>
              <a:t>+ Các sản phẩm được tạo ra từ những vật liệu nào?</a:t>
            </a:r>
            <a:endParaRPr lang="en-US"/>
          </a:p>
          <a:p>
            <a:r>
              <a:rPr lang="fr-FR"/>
              <a:t>+ Có thể tìm kiếm những vật liệu này ở đâu?</a:t>
            </a:r>
            <a:endParaRPr lang="en-US"/>
          </a:p>
          <a:p>
            <a:r>
              <a:rPr lang="fr-FR"/>
              <a:t>+ Theo em, các sản phẩm trên được sáng tạo và trang trí như thế nào?</a:t>
            </a:r>
            <a:endParaRPr lang="en-US"/>
          </a:p>
          <a:p>
            <a:r>
              <a:rPr lang="fr-FR"/>
              <a:t>+ Các Sản phẩm trên có vẻ đẹp tạo hình và giá trị sử dụng như thế nào?</a:t>
            </a:r>
            <a:endParaRPr lang="en-US"/>
          </a:p>
          <a:p>
            <a:endParaRPr lang="en-US"/>
          </a:p>
        </p:txBody>
      </p:sp>
      <p:sp>
        <p:nvSpPr>
          <p:cNvPr id="7" name="TextBox 6"/>
          <p:cNvSpPr txBox="1"/>
          <p:nvPr/>
        </p:nvSpPr>
        <p:spPr>
          <a:xfrm>
            <a:off x="533400" y="2602468"/>
            <a:ext cx="5562600" cy="369332"/>
          </a:xfrm>
          <a:prstGeom prst="rect">
            <a:avLst/>
          </a:prstGeom>
          <a:noFill/>
        </p:spPr>
        <p:txBody>
          <a:bodyPr wrap="square" rtlCol="0">
            <a:spAutoFit/>
          </a:bodyPr>
          <a:lstStyle/>
          <a:p>
            <a:r>
              <a:rPr lang="fr-FR" i="1"/>
              <a:t>- HS tiếp nhận nhiệm vụ, trả lời câu hỏi </a:t>
            </a:r>
            <a:r>
              <a:rPr lang="fr-FR" i="1" smtClean="0"/>
              <a:t>:</a:t>
            </a:r>
            <a:endParaRPr lang="en-US"/>
          </a:p>
        </p:txBody>
      </p:sp>
      <p:sp>
        <p:nvSpPr>
          <p:cNvPr id="8" name="TextBox 7"/>
          <p:cNvSpPr txBox="1"/>
          <p:nvPr/>
        </p:nvSpPr>
        <p:spPr>
          <a:xfrm>
            <a:off x="626808" y="2952690"/>
            <a:ext cx="6248400" cy="400110"/>
          </a:xfrm>
          <a:prstGeom prst="rect">
            <a:avLst/>
          </a:prstGeom>
          <a:noFill/>
        </p:spPr>
        <p:txBody>
          <a:bodyPr wrap="square" rtlCol="0">
            <a:spAutoFit/>
          </a:bodyPr>
          <a:lstStyle/>
          <a:p>
            <a:r>
              <a:rPr lang="fr-FR"/>
              <a:t>+ Vật liệu tạo </a:t>
            </a:r>
            <a:r>
              <a:rPr lang="fr-FR" sz="2000"/>
              <a:t>nên</a:t>
            </a:r>
            <a:r>
              <a:rPr lang="fr-FR"/>
              <a:t> sản phẩm: Các vật liệu đã qua sử dụng </a:t>
            </a:r>
            <a:endParaRPr lang="en-US"/>
          </a:p>
        </p:txBody>
      </p:sp>
      <p:sp>
        <p:nvSpPr>
          <p:cNvPr id="9" name="TextBox 8"/>
          <p:cNvSpPr txBox="1"/>
          <p:nvPr/>
        </p:nvSpPr>
        <p:spPr>
          <a:xfrm>
            <a:off x="624348" y="3313093"/>
            <a:ext cx="7924800" cy="954107"/>
          </a:xfrm>
          <a:prstGeom prst="rect">
            <a:avLst/>
          </a:prstGeom>
          <a:noFill/>
        </p:spPr>
        <p:txBody>
          <a:bodyPr wrap="square" rtlCol="0">
            <a:spAutoFit/>
          </a:bodyPr>
          <a:lstStyle/>
          <a:p>
            <a:r>
              <a:rPr lang="fr-FR"/>
              <a:t>+ Cách điều chỉnh và trang trí vật liệu đã qua sử dụng thành sản phẩm mới: sử dụng vật liệu đã </a:t>
            </a:r>
            <a:r>
              <a:rPr lang="fr-FR" sz="2000"/>
              <a:t>qua</a:t>
            </a:r>
            <a:r>
              <a:rPr lang="fr-FR"/>
              <a:t> sử dụng, tạo hình và trang trí để tạo ra những sản phẩm thân thiện với môi trường, đảm bảo an toàn, vệ sinh</a:t>
            </a:r>
            <a:endParaRPr lang="en-US"/>
          </a:p>
        </p:txBody>
      </p:sp>
      <p:sp>
        <p:nvSpPr>
          <p:cNvPr id="10" name="TextBox 9"/>
          <p:cNvSpPr txBox="1"/>
          <p:nvPr/>
        </p:nvSpPr>
        <p:spPr>
          <a:xfrm>
            <a:off x="656304" y="4191000"/>
            <a:ext cx="7653184" cy="677108"/>
          </a:xfrm>
          <a:prstGeom prst="rect">
            <a:avLst/>
          </a:prstGeom>
          <a:noFill/>
        </p:spPr>
        <p:txBody>
          <a:bodyPr wrap="square" rtlCol="0">
            <a:spAutoFit/>
          </a:bodyPr>
          <a:lstStyle/>
          <a:p>
            <a:r>
              <a:rPr lang="fr-FR"/>
              <a:t>+ Vẻ đẹp tạo hình và giá trị sử dụng của sản phẩm: Tạo hình trở nên sống động, đặc sắc hơn, sản </a:t>
            </a:r>
            <a:r>
              <a:rPr lang="fr-FR" sz="2000"/>
              <a:t>phẩm</a:t>
            </a:r>
            <a:r>
              <a:rPr lang="fr-FR"/>
              <a:t> có giá trị được tái sử dụng</a:t>
            </a:r>
            <a:r>
              <a:rPr lang="fr-FR" smtClean="0"/>
              <a:t>.</a:t>
            </a:r>
            <a:endParaRPr lang="en-US"/>
          </a:p>
        </p:txBody>
      </p:sp>
      <p:sp>
        <p:nvSpPr>
          <p:cNvPr id="11" name="TextBox 10"/>
          <p:cNvSpPr txBox="1"/>
          <p:nvPr/>
        </p:nvSpPr>
        <p:spPr>
          <a:xfrm>
            <a:off x="656304" y="5105400"/>
            <a:ext cx="6811296" cy="523220"/>
          </a:xfrm>
          <a:prstGeom prst="rect">
            <a:avLst/>
          </a:prstGeom>
          <a:noFill/>
        </p:spPr>
        <p:txBody>
          <a:bodyPr wrap="square" rtlCol="0">
            <a:spAutoFit/>
          </a:bodyPr>
          <a:lstStyle/>
          <a:p>
            <a:r>
              <a:rPr lang="fr-FR" sz="2800" i="1">
                <a:solidFill>
                  <a:srgbClr val="FF0000"/>
                </a:solidFill>
              </a:rPr>
              <a:t>- GV đặt vấn </a:t>
            </a:r>
            <a:r>
              <a:rPr lang="fr-FR" sz="2800" i="1" smtClean="0">
                <a:solidFill>
                  <a:srgbClr val="FF0000"/>
                </a:solidFill>
              </a:rPr>
              <a:t>đề và nêu câu chuyển ý</a:t>
            </a:r>
            <a:endParaRPr lang="en-US" sz="2800">
              <a:solidFill>
                <a:srgbClr val="FF0000"/>
              </a:solidFill>
            </a:endParaRPr>
          </a:p>
        </p:txBody>
      </p:sp>
    </p:spTree>
    <p:extLst>
      <p:ext uri="{BB962C8B-B14F-4D97-AF65-F5344CB8AC3E}">
        <p14:creationId xmlns:p14="http://schemas.microsoft.com/office/powerpoint/2010/main" val="3840398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barn(inVertical)">
                                      <p:cBhvr>
                                        <p:cTn id="14" dur="10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ipe(left)">
                                      <p:cBhvr>
                                        <p:cTn id="19" dur="5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37"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barn(outVertical)">
                                      <p:cBhvr>
                                        <p:cTn id="24" dur="5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1"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wipe(up)">
                                      <p:cBhvr>
                                        <p:cTn id="29" dur="500"/>
                                        <p:tgtEl>
                                          <p:spTgt spid="9"/>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nodeType="clickEffect">
                                  <p:stCondLst>
                                    <p:cond delay="0"/>
                                  </p:stCondLst>
                                  <p:childTnLst>
                                    <p:set>
                                      <p:cBhvr>
                                        <p:cTn id="33" dur="1" fill="hold">
                                          <p:stCondLst>
                                            <p:cond delay="0"/>
                                          </p:stCondLst>
                                        </p:cTn>
                                        <p:tgtEl>
                                          <p:spTgt spid="10">
                                            <p:txEl>
                                              <p:pRg st="0" end="0"/>
                                            </p:txEl>
                                          </p:spTgt>
                                        </p:tgtEl>
                                        <p:attrNameLst>
                                          <p:attrName>style.visibility</p:attrName>
                                        </p:attrNameLst>
                                      </p:cBhvr>
                                      <p:to>
                                        <p:strVal val="visible"/>
                                      </p:to>
                                    </p:set>
                                    <p:animEffect transition="in" filter="wipe(down)">
                                      <p:cBhvr>
                                        <p:cTn id="34" dur="500"/>
                                        <p:tgtEl>
                                          <p:spTgt spid="10">
                                            <p:txEl>
                                              <p:pRg st="0" end="0"/>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6" presetClass="entr" presetSubtype="16" fill="hold" grpId="0" nodeType="click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circle(in)">
                                      <p:cBhvr>
                                        <p:cTn id="39"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09600" y="384360"/>
            <a:ext cx="7848600" cy="1200329"/>
          </a:xfrm>
          <a:prstGeom prst="rect">
            <a:avLst/>
          </a:prstGeom>
        </p:spPr>
        <p:txBody>
          <a:bodyPr wrap="square">
            <a:spAutoFit/>
          </a:bodyPr>
          <a:lstStyle/>
          <a:p>
            <a:r>
              <a:rPr lang="nl-NL" sz="2400" dirty="0">
                <a:solidFill>
                  <a:srgbClr val="FF0000"/>
                </a:solidFill>
              </a:rPr>
              <a:t>Y</a:t>
            </a:r>
            <a:r>
              <a:rPr lang="nl-NL" sz="2400" dirty="0" smtClean="0">
                <a:solidFill>
                  <a:srgbClr val="FF0000"/>
                </a:solidFill>
              </a:rPr>
              <a:t>êu </a:t>
            </a:r>
            <a:r>
              <a:rPr lang="nl-NL" sz="2400" dirty="0">
                <a:solidFill>
                  <a:srgbClr val="FF0000"/>
                </a:solidFill>
              </a:rPr>
              <a:t>cầu HS quan sát hình ở trang 60 SGK Mĩ thuật 6 để nhận biết cách tận dụng và biến đổi hình khối của đồ vật đã qua sử dụng thành sản phẩm ứng dụng mới.</a:t>
            </a:r>
            <a:endParaRPr lang="en-US" sz="2400" dirty="0">
              <a:solidFill>
                <a:srgbClr val="FF0000"/>
              </a:solidFill>
            </a:endParaRPr>
          </a:p>
        </p:txBody>
      </p:sp>
      <p:graphicFrame>
        <p:nvGraphicFramePr>
          <p:cNvPr id="4" name="Table 3"/>
          <p:cNvGraphicFramePr>
            <a:graphicFrameLocks noGrp="1"/>
          </p:cNvGraphicFramePr>
          <p:nvPr>
            <p:extLst>
              <p:ext uri="{D42A27DB-BD31-4B8C-83A1-F6EECF244321}">
                <p14:modId xmlns:p14="http://schemas.microsoft.com/office/powerpoint/2010/main" val="3158239876"/>
              </p:ext>
            </p:extLst>
          </p:nvPr>
        </p:nvGraphicFramePr>
        <p:xfrm>
          <a:off x="457200" y="1803590"/>
          <a:ext cx="8001000" cy="4395216"/>
        </p:xfrm>
        <a:graphic>
          <a:graphicData uri="http://schemas.openxmlformats.org/drawingml/2006/table">
            <a:tbl>
              <a:tblPr firstRow="1" firstCol="1" bandRow="1">
                <a:tableStyleId>{5C22544A-7EE6-4342-B048-85BDC9FD1C3A}</a:tableStyleId>
              </a:tblPr>
              <a:tblGrid>
                <a:gridCol w="8001000">
                  <a:extLst>
                    <a:ext uri="{9D8B030D-6E8A-4147-A177-3AD203B41FA5}">
                      <a16:colId xmlns:a16="http://schemas.microsoft.com/office/drawing/2014/main" xmlns="" val="20000"/>
                    </a:ext>
                  </a:extLst>
                </a:gridCol>
              </a:tblGrid>
              <a:tr h="2235454">
                <a:tc>
                  <a:txBody>
                    <a:bodyPr/>
                    <a:lstStyle/>
                    <a:p>
                      <a:pPr marL="0" marR="0" algn="just">
                        <a:lnSpc>
                          <a:spcPct val="115000"/>
                        </a:lnSpc>
                        <a:spcBef>
                          <a:spcPts val="600"/>
                        </a:spcBef>
                        <a:spcAft>
                          <a:spcPts val="600"/>
                        </a:spcAft>
                        <a:tabLst>
                          <a:tab pos="2743200" algn="ctr"/>
                          <a:tab pos="5486400" algn="r"/>
                        </a:tabLst>
                      </a:pPr>
                      <a:r>
                        <a:rPr lang="fr-FR" sz="2400">
                          <a:effectLst/>
                        </a:rPr>
                        <a:t>- Hình khối của vật liệu đã qua sử dụng có thể tạo được sản phẩm hữu ích cho cuộc sống.</a:t>
                      </a:r>
                      <a:endParaRPr lang="en-US" sz="2400">
                        <a:effectLst/>
                      </a:endParaRPr>
                    </a:p>
                    <a:p>
                      <a:pPr marL="0" marR="0" algn="just">
                        <a:lnSpc>
                          <a:spcPct val="115000"/>
                        </a:lnSpc>
                        <a:spcBef>
                          <a:spcPts val="600"/>
                        </a:spcBef>
                        <a:spcAft>
                          <a:spcPts val="600"/>
                        </a:spcAft>
                        <a:tabLst>
                          <a:tab pos="2743200" algn="ctr"/>
                          <a:tab pos="5486400" algn="r"/>
                        </a:tabLst>
                      </a:pPr>
                      <a:r>
                        <a:rPr lang="fr-FR" sz="2400">
                          <a:effectLst/>
                        </a:rPr>
                        <a:t>- Các bước tạo hình và trang trí sản phẩm từ vật liệu đã qua sử dụng :</a:t>
                      </a:r>
                      <a:endParaRPr lang="en-US" sz="2400">
                        <a:effectLst/>
                      </a:endParaRPr>
                    </a:p>
                    <a:p>
                      <a:pPr marL="0" marR="0" algn="just">
                        <a:lnSpc>
                          <a:spcPct val="115000"/>
                        </a:lnSpc>
                        <a:spcBef>
                          <a:spcPts val="600"/>
                        </a:spcBef>
                        <a:spcAft>
                          <a:spcPts val="600"/>
                        </a:spcAft>
                        <a:tabLst>
                          <a:tab pos="2743200" algn="ctr"/>
                          <a:tab pos="5486400" algn="r"/>
                        </a:tabLst>
                      </a:pPr>
                      <a:r>
                        <a:rPr lang="fr-FR" sz="2400">
                          <a:effectLst/>
                        </a:rPr>
                        <a:t>+ B1. Lựa chọn vật liệu đã qua sử dụng có hình khối phù hợp với việc tạo dáng và trang trí sản phẩm ứng dụng.</a:t>
                      </a:r>
                      <a:endParaRPr lang="en-US" sz="2400">
                        <a:effectLst/>
                      </a:endParaRPr>
                    </a:p>
                    <a:p>
                      <a:pPr marL="0" marR="0" algn="just">
                        <a:lnSpc>
                          <a:spcPct val="115000"/>
                        </a:lnSpc>
                        <a:spcBef>
                          <a:spcPts val="600"/>
                        </a:spcBef>
                        <a:spcAft>
                          <a:spcPts val="600"/>
                        </a:spcAft>
                        <a:tabLst>
                          <a:tab pos="2743200" algn="ctr"/>
                          <a:tab pos="5486400" algn="r"/>
                        </a:tabLst>
                      </a:pPr>
                      <a:r>
                        <a:rPr lang="fr-FR" sz="2400">
                          <a:effectLst/>
                        </a:rPr>
                        <a:t>+ B2, Cắt, ghép hình khối của vật liệu đã qua sử dụng cho phù hợp với mục đích của sản phẩm mới.</a:t>
                      </a:r>
                      <a:endParaRPr lang="en-US" sz="2400">
                        <a:effectLst/>
                      </a:endParaRPr>
                    </a:p>
                    <a:p>
                      <a:pPr marL="0" marR="0" algn="just">
                        <a:lnSpc>
                          <a:spcPct val="115000"/>
                        </a:lnSpc>
                        <a:spcBef>
                          <a:spcPts val="600"/>
                        </a:spcBef>
                        <a:spcAft>
                          <a:spcPts val="600"/>
                        </a:spcAft>
                        <a:tabLst>
                          <a:tab pos="2743200" algn="ctr"/>
                          <a:tab pos="5486400" algn="r"/>
                        </a:tabLst>
                      </a:pPr>
                      <a:r>
                        <a:rPr lang="fr-FR" sz="2400">
                          <a:effectLst/>
                        </a:rPr>
                        <a:t>+ B3. Trang trí cho sản phẩm thêm tính thẩm mĩ và hấp dẫn.</a:t>
                      </a:r>
                      <a:endParaRPr lang="en-US" sz="2400">
                        <a:effectLst/>
                        <a:latin typeface="Times New Roman"/>
                        <a:ea typeface="Times New Roman"/>
                        <a:cs typeface="Times New Roman"/>
                      </a:endParaRPr>
                    </a:p>
                  </a:txBody>
                  <a:tcPr marL="68580" marR="68580" marT="0" marB="0"/>
                </a:tc>
                <a:extLst>
                  <a:ext uri="{0D108BD9-81ED-4DB2-BD59-A6C34878D82A}">
                    <a16:rowId xmlns:a16="http://schemas.microsoft.com/office/drawing/2014/main" xmlns="" val="10000"/>
                  </a:ext>
                </a:extLst>
              </a:tr>
            </a:tbl>
          </a:graphicData>
        </a:graphic>
      </p:graphicFrame>
    </p:spTree>
    <p:extLst>
      <p:ext uri="{BB962C8B-B14F-4D97-AF65-F5344CB8AC3E}">
        <p14:creationId xmlns:p14="http://schemas.microsoft.com/office/powerpoint/2010/main" val="1997242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1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0-#ppt_w/2"/>
                                          </p:val>
                                        </p:tav>
                                        <p:tav tm="100000">
                                          <p:val>
                                            <p:strVal val="#ppt_x"/>
                                          </p:val>
                                        </p:tav>
                                      </p:tavLst>
                                    </p:anim>
                                    <p:anim calcmode="lin" valueType="num">
                                      <p:cBhvr additive="base">
                                        <p:cTn id="13"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a:extLst>
              <a:ext uri="{28A0092B-C50C-407E-A947-70E740481C1C}">
                <a14:useLocalDpi xmlns:a14="http://schemas.microsoft.com/office/drawing/2010/main" val="0"/>
              </a:ext>
            </a:extLst>
          </a:blip>
          <a:srcRect/>
          <a:stretch>
            <a:fillRect/>
          </a:stretch>
        </p:blipFill>
        <p:spPr bwMode="auto">
          <a:xfrm>
            <a:off x="1752600" y="762000"/>
            <a:ext cx="6705600" cy="5257800"/>
          </a:xfrm>
          <a:prstGeom prst="rect">
            <a:avLst/>
          </a:prstGeom>
          <a:noFill/>
          <a:ln>
            <a:noFill/>
          </a:ln>
        </p:spPr>
      </p:pic>
      <p:sp>
        <p:nvSpPr>
          <p:cNvPr id="3" name="TextBox 2"/>
          <p:cNvSpPr txBox="1"/>
          <p:nvPr/>
        </p:nvSpPr>
        <p:spPr>
          <a:xfrm>
            <a:off x="533400" y="609600"/>
            <a:ext cx="990600" cy="5693866"/>
          </a:xfrm>
          <a:prstGeom prst="rect">
            <a:avLst/>
          </a:prstGeom>
          <a:noFill/>
        </p:spPr>
        <p:txBody>
          <a:bodyPr wrap="square" rtlCol="0">
            <a:spAutoFit/>
          </a:bodyPr>
          <a:lstStyle/>
          <a:p>
            <a:r>
              <a:rPr lang="en-US" sz="2800" smtClean="0"/>
              <a:t>Cho các em xem 1 số đồ vật được làm từ các vật liệu</a:t>
            </a:r>
            <a:endParaRPr lang="en-US" sz="2800"/>
          </a:p>
        </p:txBody>
      </p:sp>
    </p:spTree>
    <p:extLst>
      <p:ext uri="{BB962C8B-B14F-4D97-AF65-F5344CB8AC3E}">
        <p14:creationId xmlns:p14="http://schemas.microsoft.com/office/powerpoint/2010/main" val="1997242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37"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outVertical)">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609600"/>
            <a:ext cx="8001000" cy="2246769"/>
          </a:xfrm>
          <a:prstGeom prst="rect">
            <a:avLst/>
          </a:prstGeom>
        </p:spPr>
        <p:txBody>
          <a:bodyPr wrap="square">
            <a:spAutoFit/>
          </a:bodyPr>
          <a:lstStyle/>
          <a:p>
            <a:r>
              <a:rPr lang="nl-NL" sz="2800" dirty="0">
                <a:solidFill>
                  <a:srgbClr val="FF0000"/>
                </a:solidFill>
              </a:rPr>
              <a:t>- </a:t>
            </a:r>
            <a:r>
              <a:rPr lang="nl-NL" sz="2800" dirty="0" smtClean="0">
                <a:solidFill>
                  <a:srgbClr val="FF0000"/>
                </a:solidFill>
              </a:rPr>
              <a:t>Đặt </a:t>
            </a:r>
            <a:r>
              <a:rPr lang="nl-NL" sz="2800" dirty="0">
                <a:solidFill>
                  <a:srgbClr val="FF0000"/>
                </a:solidFill>
              </a:rPr>
              <a:t>câu hỏi để HS thảo luận:</a:t>
            </a:r>
            <a:endParaRPr lang="en-US" sz="2800" dirty="0">
              <a:solidFill>
                <a:srgbClr val="FF0000"/>
              </a:solidFill>
            </a:endParaRPr>
          </a:p>
          <a:p>
            <a:r>
              <a:rPr lang="nl-NL" sz="2800" dirty="0">
                <a:solidFill>
                  <a:srgbClr val="FF0000"/>
                </a:solidFill>
              </a:rPr>
              <a:t>+ Có thể sử dụng những vật liệu gì đã qua sử dụng để tạo sản phẩm mới?</a:t>
            </a:r>
            <a:endParaRPr lang="en-US" sz="2800" dirty="0">
              <a:solidFill>
                <a:srgbClr val="FF0000"/>
              </a:solidFill>
            </a:endParaRPr>
          </a:p>
          <a:p>
            <a:r>
              <a:rPr lang="nl-NL" sz="2800" dirty="0">
                <a:solidFill>
                  <a:srgbClr val="FF0000"/>
                </a:solidFill>
              </a:rPr>
              <a:t>+ Để tạo hình và trang trí sản phẩm môi từ vật liệu đã qua sử dụng cần có các dụng cụ gì</a:t>
            </a:r>
            <a:r>
              <a:rPr lang="nl-NL" sz="2800" dirty="0" smtClean="0">
                <a:solidFill>
                  <a:srgbClr val="FF0000"/>
                </a:solidFill>
              </a:rPr>
              <a:t>?</a:t>
            </a:r>
            <a:endParaRPr lang="en-US" sz="2800" dirty="0">
              <a:solidFill>
                <a:srgbClr val="FF0000"/>
              </a:solidFill>
            </a:endParaRPr>
          </a:p>
        </p:txBody>
      </p:sp>
      <p:sp>
        <p:nvSpPr>
          <p:cNvPr id="3" name="Rectangle 2"/>
          <p:cNvSpPr/>
          <p:nvPr/>
        </p:nvSpPr>
        <p:spPr>
          <a:xfrm>
            <a:off x="609600" y="3043297"/>
            <a:ext cx="7848600" cy="1569660"/>
          </a:xfrm>
          <a:prstGeom prst="rect">
            <a:avLst/>
          </a:prstGeom>
        </p:spPr>
        <p:txBody>
          <a:bodyPr wrap="square">
            <a:spAutoFit/>
          </a:bodyPr>
          <a:lstStyle/>
          <a:p>
            <a:r>
              <a:rPr lang="nl-NL" sz="3200" b="1" dirty="0" smtClean="0">
                <a:solidFill>
                  <a:srgbClr val="00B050"/>
                </a:solidFill>
              </a:rPr>
              <a:t>Bước 2: HS thực hiện nhiệm vụ học tập</a:t>
            </a:r>
            <a:endParaRPr lang="en-US" sz="3200" dirty="0" smtClean="0">
              <a:solidFill>
                <a:srgbClr val="00B050"/>
              </a:solidFill>
            </a:endParaRPr>
          </a:p>
          <a:p>
            <a:r>
              <a:rPr lang="nl-NL" sz="3200" dirty="0" smtClean="0">
                <a:solidFill>
                  <a:srgbClr val="00B050"/>
                </a:solidFill>
              </a:rPr>
              <a:t>+ HS đọc sgk và thực hiện yêu cầu. </a:t>
            </a:r>
            <a:endParaRPr lang="en-US" sz="3200" dirty="0" smtClean="0">
              <a:solidFill>
                <a:srgbClr val="00B050"/>
              </a:solidFill>
            </a:endParaRPr>
          </a:p>
          <a:p>
            <a:r>
              <a:rPr lang="nl-NL" sz="3200" dirty="0" smtClean="0">
                <a:solidFill>
                  <a:srgbClr val="00B050"/>
                </a:solidFill>
              </a:rPr>
              <a:t>+ </a:t>
            </a:r>
            <a:r>
              <a:rPr lang="nl-NL" sz="3200" dirty="0">
                <a:solidFill>
                  <a:srgbClr val="00B050"/>
                </a:solidFill>
              </a:rPr>
              <a:t>T</a:t>
            </a:r>
            <a:r>
              <a:rPr lang="nl-NL" sz="3200" dirty="0" smtClean="0">
                <a:solidFill>
                  <a:srgbClr val="00B050"/>
                </a:solidFill>
              </a:rPr>
              <a:t>heo dõi, hỗ trợ HS nếu cần thiết. </a:t>
            </a:r>
            <a:endParaRPr lang="en-US" sz="3200" dirty="0">
              <a:solidFill>
                <a:srgbClr val="00B050"/>
              </a:solidFill>
            </a:endParaRPr>
          </a:p>
        </p:txBody>
      </p:sp>
    </p:spTree>
    <p:extLst>
      <p:ext uri="{BB962C8B-B14F-4D97-AF65-F5344CB8AC3E}">
        <p14:creationId xmlns:p14="http://schemas.microsoft.com/office/powerpoint/2010/main" val="1997242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5"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vertical)">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26026" y="457200"/>
            <a:ext cx="8077200" cy="2246769"/>
          </a:xfrm>
          <a:prstGeom prst="rect">
            <a:avLst/>
          </a:prstGeom>
        </p:spPr>
        <p:txBody>
          <a:bodyPr wrap="square">
            <a:spAutoFit/>
          </a:bodyPr>
          <a:lstStyle/>
          <a:p>
            <a:r>
              <a:rPr lang="fr-FR" sz="2000">
                <a:solidFill>
                  <a:schemeClr val="tx2"/>
                </a:solidFill>
              </a:rPr>
              <a:t>- GV hướng dẫn HS :</a:t>
            </a:r>
            <a:endParaRPr lang="en-US" sz="2000">
              <a:solidFill>
                <a:schemeClr val="tx2"/>
              </a:solidFill>
            </a:endParaRPr>
          </a:p>
          <a:p>
            <a:r>
              <a:rPr lang="fr-FR" sz="2000">
                <a:solidFill>
                  <a:schemeClr val="tx2"/>
                </a:solidFill>
              </a:rPr>
              <a:t>+ Tập hợp các vật liệu đã qua sử dụng mà từng cá nhân sưu tẩm được để tạo kho</a:t>
            </a:r>
            <a:endParaRPr lang="en-US" sz="2000">
              <a:solidFill>
                <a:schemeClr val="tx2"/>
              </a:solidFill>
            </a:endParaRPr>
          </a:p>
          <a:p>
            <a:r>
              <a:rPr lang="fr-FR" sz="2000">
                <a:solidFill>
                  <a:schemeClr val="tx2"/>
                </a:solidFill>
              </a:rPr>
              <a:t> vật liệu chung của nhóm hoặc lớp.</a:t>
            </a:r>
            <a:endParaRPr lang="en-US" sz="2000">
              <a:solidFill>
                <a:schemeClr val="tx2"/>
              </a:solidFill>
            </a:endParaRPr>
          </a:p>
          <a:p>
            <a:r>
              <a:rPr lang="fr-FR" sz="2000">
                <a:solidFill>
                  <a:schemeClr val="tx2"/>
                </a:solidFill>
              </a:rPr>
              <a:t>+ Quan sát các vật liệu tìm được để tìm ý tưởng và phác thảo hình đáng sản phẩm mới.</a:t>
            </a:r>
            <a:endParaRPr lang="en-US" sz="2000">
              <a:solidFill>
                <a:schemeClr val="tx2"/>
              </a:solidFill>
            </a:endParaRPr>
          </a:p>
          <a:p>
            <a:r>
              <a:rPr lang="fr-FR" sz="2000">
                <a:solidFill>
                  <a:schemeClr val="tx2"/>
                </a:solidFill>
              </a:rPr>
              <a:t>+ Lựa chọn vật liệu phù hợp và có tính khả thi để tạo sản phẩm mới</a:t>
            </a:r>
            <a:r>
              <a:rPr lang="fr-FR" sz="2000" smtClean="0">
                <a:solidFill>
                  <a:schemeClr val="tx2"/>
                </a:solidFill>
              </a:rPr>
              <a:t>.</a:t>
            </a:r>
            <a:endParaRPr lang="en-US" sz="2000">
              <a:solidFill>
                <a:schemeClr val="tx2"/>
              </a:solidFill>
            </a:endParaRPr>
          </a:p>
        </p:txBody>
      </p:sp>
      <p:sp>
        <p:nvSpPr>
          <p:cNvPr id="3" name="Rectangle 2"/>
          <p:cNvSpPr/>
          <p:nvPr/>
        </p:nvSpPr>
        <p:spPr>
          <a:xfrm>
            <a:off x="540774" y="2679680"/>
            <a:ext cx="3574026" cy="4093428"/>
          </a:xfrm>
          <a:prstGeom prst="rect">
            <a:avLst/>
          </a:prstGeom>
        </p:spPr>
        <p:txBody>
          <a:bodyPr wrap="square">
            <a:spAutoFit/>
          </a:bodyPr>
          <a:lstStyle/>
          <a:p>
            <a:r>
              <a:rPr lang="fr-FR" sz="2000" smtClean="0">
                <a:solidFill>
                  <a:srgbClr val="FF0000"/>
                </a:solidFill>
              </a:rPr>
              <a:t>- GV đưa ra một số câu hỏi gợi ý cho HS tạo hình sản phẩm :</a:t>
            </a:r>
            <a:endParaRPr lang="en-US" sz="2000" smtClean="0">
              <a:solidFill>
                <a:srgbClr val="FF0000"/>
              </a:solidFill>
            </a:endParaRPr>
          </a:p>
          <a:p>
            <a:r>
              <a:rPr lang="fr-FR" sz="2000" smtClean="0">
                <a:solidFill>
                  <a:srgbClr val="FF0000"/>
                </a:solidFill>
              </a:rPr>
              <a:t>+ Những vật liệu nào có thể đem lại hiệu quả thẩm mĩ và giá trị sử dụng cho sản phẩm mới?</a:t>
            </a:r>
            <a:endParaRPr lang="en-US" sz="2000" smtClean="0">
              <a:solidFill>
                <a:srgbClr val="FF0000"/>
              </a:solidFill>
            </a:endParaRPr>
          </a:p>
          <a:p>
            <a:r>
              <a:rPr lang="fr-FR" sz="2000" smtClean="0">
                <a:solidFill>
                  <a:srgbClr val="FF0000"/>
                </a:solidFill>
              </a:rPr>
              <a:t>+ Em sẽ tạo dáng sản phẩm như thế nào để phù hợp với giá trị sử dụng của nó?</a:t>
            </a:r>
            <a:endParaRPr lang="en-US" sz="2000" smtClean="0">
              <a:solidFill>
                <a:srgbClr val="FF0000"/>
              </a:solidFill>
            </a:endParaRPr>
          </a:p>
          <a:p>
            <a:r>
              <a:rPr lang="fr-FR" sz="2000" smtClean="0">
                <a:solidFill>
                  <a:srgbClr val="FF0000"/>
                </a:solidFill>
              </a:rPr>
              <a:t>+ Dụng cụ nào phù hợp để thực hiện tạo sản phẩm mới?</a:t>
            </a:r>
            <a:endParaRPr lang="en-US" sz="2000" smtClean="0">
              <a:solidFill>
                <a:srgbClr val="FF0000"/>
              </a:solidFill>
            </a:endParaRPr>
          </a:p>
          <a:p>
            <a:r>
              <a:rPr lang="fr-FR" sz="2000" smtClean="0">
                <a:solidFill>
                  <a:srgbClr val="FF0000"/>
                </a:solidFill>
              </a:rPr>
              <a:t>+ Em sẽ trang trí như thế nào để sản phẩm tới có tính thẩm mĩ hơn?</a:t>
            </a:r>
            <a:endParaRPr lang="en-US" sz="2000">
              <a:solidFill>
                <a:srgbClr val="FF0000"/>
              </a:solidFill>
            </a:endParaRPr>
          </a:p>
        </p:txBody>
      </p:sp>
      <p:pic>
        <p:nvPicPr>
          <p:cNvPr id="4" name="Picture 3"/>
          <p:cNvPicPr/>
          <p:nvPr/>
        </p:nvPicPr>
        <p:blipFill>
          <a:blip r:embed="rId2">
            <a:extLst>
              <a:ext uri="{28A0092B-C50C-407E-A947-70E740481C1C}">
                <a14:useLocalDpi xmlns:a14="http://schemas.microsoft.com/office/drawing/2010/main" val="0"/>
              </a:ext>
            </a:extLst>
          </a:blip>
          <a:srcRect/>
          <a:stretch>
            <a:fillRect/>
          </a:stretch>
        </p:blipFill>
        <p:spPr bwMode="auto">
          <a:xfrm>
            <a:off x="4122174" y="2721174"/>
            <a:ext cx="4481052" cy="3832025"/>
          </a:xfrm>
          <a:prstGeom prst="rect">
            <a:avLst/>
          </a:prstGeom>
          <a:noFill/>
          <a:ln>
            <a:noFill/>
          </a:ln>
        </p:spPr>
      </p:pic>
    </p:spTree>
    <p:extLst>
      <p:ext uri="{BB962C8B-B14F-4D97-AF65-F5344CB8AC3E}">
        <p14:creationId xmlns:p14="http://schemas.microsoft.com/office/powerpoint/2010/main" val="19972429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1" y="457200"/>
            <a:ext cx="7924800" cy="954107"/>
          </a:xfrm>
          <a:prstGeom prst="rect">
            <a:avLst/>
          </a:prstGeom>
        </p:spPr>
        <p:txBody>
          <a:bodyPr wrap="square">
            <a:spAutoFit/>
          </a:bodyPr>
          <a:lstStyle/>
          <a:p>
            <a:r>
              <a:rPr lang="fr-FR" sz="2800" smtClean="0">
                <a:solidFill>
                  <a:schemeClr val="tx2"/>
                </a:solidFill>
              </a:rPr>
              <a:t>- GV cho HS xem video giới thiệu về cách tạo 1 sản phẩm tái chế</a:t>
            </a:r>
            <a:endParaRPr lang="en-US" sz="2800">
              <a:solidFill>
                <a:schemeClr val="tx2"/>
              </a:solidFill>
            </a:endParaRPr>
          </a:p>
        </p:txBody>
      </p:sp>
      <p:sp>
        <p:nvSpPr>
          <p:cNvPr id="3" name="Rectangle 2"/>
          <p:cNvSpPr/>
          <p:nvPr/>
        </p:nvSpPr>
        <p:spPr>
          <a:xfrm>
            <a:off x="2929056" y="5941282"/>
            <a:ext cx="4572000" cy="646331"/>
          </a:xfrm>
          <a:prstGeom prst="rect">
            <a:avLst/>
          </a:prstGeom>
        </p:spPr>
        <p:txBody>
          <a:bodyPr>
            <a:spAutoFit/>
          </a:bodyPr>
          <a:lstStyle/>
          <a:p>
            <a:r>
              <a:rPr lang="en-US" smtClean="0"/>
              <a:t>( Đoạn Video: </a:t>
            </a:r>
            <a:r>
              <a:rPr lang="vi-VN" smtClean="0"/>
              <a:t>Tái chế chai nhựa thành bình hoa đơn giản </a:t>
            </a:r>
            <a:r>
              <a:rPr lang="en-US" smtClean="0"/>
              <a:t> </a:t>
            </a:r>
            <a:r>
              <a:rPr lang="vi-VN" smtClean="0"/>
              <a:t>và đẹp</a:t>
            </a:r>
            <a:r>
              <a:rPr lang="en-US" smtClean="0"/>
              <a:t> )</a:t>
            </a:r>
            <a:endParaRPr lang="en-US"/>
          </a:p>
        </p:txBody>
      </p:sp>
      <p:sp>
        <p:nvSpPr>
          <p:cNvPr id="4" name="Right Arrow 3">
            <a:hlinkClick r:id="rId2" action="ppaction://hlinkfile"/>
          </p:cNvPr>
          <p:cNvSpPr/>
          <p:nvPr/>
        </p:nvSpPr>
        <p:spPr>
          <a:xfrm>
            <a:off x="7701662" y="5867400"/>
            <a:ext cx="914400" cy="7620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D:\2021 - 2022\ALL KHỐI 6\Hình\maxresdefault.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1500" y="1433430"/>
            <a:ext cx="2971800" cy="1671638"/>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D:\2021 - 2022\ALL KHỐI 6\Hình\cach-tai-che-chai-nhua-8.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781800" y="2819400"/>
            <a:ext cx="2144235" cy="2606778"/>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D:\2021 - 2022\ALL KHỐI 6\Hình\hoa-tu-chai-nhua.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29665" y="3877598"/>
            <a:ext cx="2328333" cy="1744133"/>
          </a:xfrm>
          <a:prstGeom prst="rect">
            <a:avLst/>
          </a:prstGeom>
          <a:noFill/>
          <a:extLst>
            <a:ext uri="{909E8E84-426E-40DD-AFC4-6F175D3DCCD1}">
              <a14:hiddenFill xmlns:a14="http://schemas.microsoft.com/office/drawing/2010/main">
                <a:solidFill>
                  <a:srgbClr val="FFFFFF"/>
                </a:solidFill>
              </a14:hiddenFill>
            </a:ext>
          </a:extLst>
        </p:spPr>
      </p:pic>
      <p:pic>
        <p:nvPicPr>
          <p:cNvPr id="2053" name="Picture 5" descr="D:\2021 - 2022\ALL KHỐI 6\Hình\maxresdefault (1).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57201" y="3316060"/>
            <a:ext cx="3200400" cy="2258827"/>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D:\2021 - 2022\ALL KHỐI 6\Hình\maxresdefault (2).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657601" y="1066800"/>
            <a:ext cx="2971943" cy="27189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7242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2050"/>
                                        </p:tgtEl>
                                        <p:attrNameLst>
                                          <p:attrName>style.visibility</p:attrName>
                                        </p:attrNameLst>
                                      </p:cBhvr>
                                      <p:to>
                                        <p:strVal val="visible"/>
                                      </p:to>
                                    </p:set>
                                    <p:anim calcmode="lin" valueType="num">
                                      <p:cBhvr>
                                        <p:cTn id="12" dur="500" fill="hold"/>
                                        <p:tgtEl>
                                          <p:spTgt spid="2050"/>
                                        </p:tgtEl>
                                        <p:attrNameLst>
                                          <p:attrName>ppt_w</p:attrName>
                                        </p:attrNameLst>
                                      </p:cBhvr>
                                      <p:tavLst>
                                        <p:tav tm="0">
                                          <p:val>
                                            <p:fltVal val="0"/>
                                          </p:val>
                                        </p:tav>
                                        <p:tav tm="100000">
                                          <p:val>
                                            <p:strVal val="#ppt_w"/>
                                          </p:val>
                                        </p:tav>
                                      </p:tavLst>
                                    </p:anim>
                                    <p:anim calcmode="lin" valueType="num">
                                      <p:cBhvr>
                                        <p:cTn id="13" dur="500" fill="hold"/>
                                        <p:tgtEl>
                                          <p:spTgt spid="2050"/>
                                        </p:tgtEl>
                                        <p:attrNameLst>
                                          <p:attrName>ppt_h</p:attrName>
                                        </p:attrNameLst>
                                      </p:cBhvr>
                                      <p:tavLst>
                                        <p:tav tm="0">
                                          <p:val>
                                            <p:fltVal val="0"/>
                                          </p:val>
                                        </p:tav>
                                        <p:tav tm="100000">
                                          <p:val>
                                            <p:strVal val="#ppt_h"/>
                                          </p:val>
                                        </p:tav>
                                      </p:tavLst>
                                    </p:anim>
                                    <p:animEffect transition="in" filter="fade">
                                      <p:cBhvr>
                                        <p:cTn id="14" dur="500"/>
                                        <p:tgtEl>
                                          <p:spTgt spid="2050"/>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nodeType="clickEffect">
                                  <p:stCondLst>
                                    <p:cond delay="0"/>
                                  </p:stCondLst>
                                  <p:childTnLst>
                                    <p:set>
                                      <p:cBhvr>
                                        <p:cTn id="18" dur="1" fill="hold">
                                          <p:stCondLst>
                                            <p:cond delay="0"/>
                                          </p:stCondLst>
                                        </p:cTn>
                                        <p:tgtEl>
                                          <p:spTgt spid="2054"/>
                                        </p:tgtEl>
                                        <p:attrNameLst>
                                          <p:attrName>style.visibility</p:attrName>
                                        </p:attrNameLst>
                                      </p:cBhvr>
                                      <p:to>
                                        <p:strVal val="visible"/>
                                      </p:to>
                                    </p:set>
                                    <p:anim calcmode="lin" valueType="num">
                                      <p:cBhvr additive="base">
                                        <p:cTn id="19" dur="1000" fill="hold"/>
                                        <p:tgtEl>
                                          <p:spTgt spid="2054"/>
                                        </p:tgtEl>
                                        <p:attrNameLst>
                                          <p:attrName>ppt_x</p:attrName>
                                        </p:attrNameLst>
                                      </p:cBhvr>
                                      <p:tavLst>
                                        <p:tav tm="0">
                                          <p:val>
                                            <p:strVal val="1+#ppt_w/2"/>
                                          </p:val>
                                        </p:tav>
                                        <p:tav tm="100000">
                                          <p:val>
                                            <p:strVal val="#ppt_x"/>
                                          </p:val>
                                        </p:tav>
                                      </p:tavLst>
                                    </p:anim>
                                    <p:anim calcmode="lin" valueType="num">
                                      <p:cBhvr additive="base">
                                        <p:cTn id="20" dur="1000" fill="hold"/>
                                        <p:tgtEl>
                                          <p:spTgt spid="2054"/>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12" fill="hold" nodeType="clickEffect">
                                  <p:stCondLst>
                                    <p:cond delay="0"/>
                                  </p:stCondLst>
                                  <p:childTnLst>
                                    <p:set>
                                      <p:cBhvr>
                                        <p:cTn id="24" dur="1" fill="hold">
                                          <p:stCondLst>
                                            <p:cond delay="0"/>
                                          </p:stCondLst>
                                        </p:cTn>
                                        <p:tgtEl>
                                          <p:spTgt spid="2053"/>
                                        </p:tgtEl>
                                        <p:attrNameLst>
                                          <p:attrName>style.visibility</p:attrName>
                                        </p:attrNameLst>
                                      </p:cBhvr>
                                      <p:to>
                                        <p:strVal val="visible"/>
                                      </p:to>
                                    </p:set>
                                    <p:anim calcmode="lin" valueType="num">
                                      <p:cBhvr additive="base">
                                        <p:cTn id="25" dur="1000" fill="hold"/>
                                        <p:tgtEl>
                                          <p:spTgt spid="2053"/>
                                        </p:tgtEl>
                                        <p:attrNameLst>
                                          <p:attrName>ppt_x</p:attrName>
                                        </p:attrNameLst>
                                      </p:cBhvr>
                                      <p:tavLst>
                                        <p:tav tm="0">
                                          <p:val>
                                            <p:strVal val="0-#ppt_w/2"/>
                                          </p:val>
                                        </p:tav>
                                        <p:tav tm="100000">
                                          <p:val>
                                            <p:strVal val="#ppt_x"/>
                                          </p:val>
                                        </p:tav>
                                      </p:tavLst>
                                    </p:anim>
                                    <p:anim calcmode="lin" valueType="num">
                                      <p:cBhvr additive="base">
                                        <p:cTn id="26" dur="1000" fill="hold"/>
                                        <p:tgtEl>
                                          <p:spTgt spid="2053"/>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052"/>
                                        </p:tgtEl>
                                        <p:attrNameLst>
                                          <p:attrName>style.visibility</p:attrName>
                                        </p:attrNameLst>
                                      </p:cBhvr>
                                      <p:to>
                                        <p:strVal val="visible"/>
                                      </p:to>
                                    </p:set>
                                    <p:anim calcmode="lin" valueType="num">
                                      <p:cBhvr additive="base">
                                        <p:cTn id="31" dur="1000" fill="hold"/>
                                        <p:tgtEl>
                                          <p:spTgt spid="2052"/>
                                        </p:tgtEl>
                                        <p:attrNameLst>
                                          <p:attrName>ppt_x</p:attrName>
                                        </p:attrNameLst>
                                      </p:cBhvr>
                                      <p:tavLst>
                                        <p:tav tm="0">
                                          <p:val>
                                            <p:strVal val="#ppt_x"/>
                                          </p:val>
                                        </p:tav>
                                        <p:tav tm="100000">
                                          <p:val>
                                            <p:strVal val="#ppt_x"/>
                                          </p:val>
                                        </p:tav>
                                      </p:tavLst>
                                    </p:anim>
                                    <p:anim calcmode="lin" valueType="num">
                                      <p:cBhvr additive="base">
                                        <p:cTn id="32" dur="1000" fill="hold"/>
                                        <p:tgtEl>
                                          <p:spTgt spid="2052"/>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2051"/>
                                        </p:tgtEl>
                                        <p:attrNameLst>
                                          <p:attrName>style.visibility</p:attrName>
                                        </p:attrNameLst>
                                      </p:cBhvr>
                                      <p:to>
                                        <p:strVal val="visible"/>
                                      </p:to>
                                    </p:set>
                                    <p:animEffect transition="in" filter="barn(inVertical)">
                                      <p:cBhvr>
                                        <p:cTn id="37" dur="1000"/>
                                        <p:tgtEl>
                                          <p:spTgt spid="2051"/>
                                        </p:tgtEl>
                                      </p:cBhvr>
                                    </p:animEffect>
                                  </p:childTnLst>
                                </p:cTn>
                              </p:par>
                            </p:childTnLst>
                          </p:cTn>
                        </p:par>
                      </p:childTnLst>
                    </p:cTn>
                  </p:par>
                  <p:par>
                    <p:cTn id="38" fill="hold">
                      <p:stCondLst>
                        <p:cond delay="indefinite"/>
                      </p:stCondLst>
                      <p:childTnLst>
                        <p:par>
                          <p:cTn id="39" fill="hold">
                            <p:stCondLst>
                              <p:cond delay="0"/>
                            </p:stCondLst>
                            <p:childTnLst>
                              <p:par>
                                <p:cTn id="40" presetID="2" presetClass="entr" presetSubtype="8" fill="hold" grpId="0" nodeType="clickEffect">
                                  <p:stCondLst>
                                    <p:cond delay="0"/>
                                  </p:stCondLst>
                                  <p:childTnLst>
                                    <p:set>
                                      <p:cBhvr>
                                        <p:cTn id="41" dur="1" fill="hold">
                                          <p:stCondLst>
                                            <p:cond delay="0"/>
                                          </p:stCondLst>
                                        </p:cTn>
                                        <p:tgtEl>
                                          <p:spTgt spid="3"/>
                                        </p:tgtEl>
                                        <p:attrNameLst>
                                          <p:attrName>style.visibility</p:attrName>
                                        </p:attrNameLst>
                                      </p:cBhvr>
                                      <p:to>
                                        <p:strVal val="visible"/>
                                      </p:to>
                                    </p:set>
                                    <p:anim calcmode="lin" valueType="num">
                                      <p:cBhvr additive="base">
                                        <p:cTn id="42" dur="500" fill="hold"/>
                                        <p:tgtEl>
                                          <p:spTgt spid="3"/>
                                        </p:tgtEl>
                                        <p:attrNameLst>
                                          <p:attrName>ppt_x</p:attrName>
                                        </p:attrNameLst>
                                      </p:cBhvr>
                                      <p:tavLst>
                                        <p:tav tm="0">
                                          <p:val>
                                            <p:strVal val="0-#ppt_w/2"/>
                                          </p:val>
                                        </p:tav>
                                        <p:tav tm="100000">
                                          <p:val>
                                            <p:strVal val="#ppt_x"/>
                                          </p:val>
                                        </p:tav>
                                      </p:tavLst>
                                    </p:anim>
                                    <p:anim calcmode="lin" valueType="num">
                                      <p:cBhvr additive="base">
                                        <p:cTn id="43" dur="500" fill="hold"/>
                                        <p:tgtEl>
                                          <p:spTgt spid="3"/>
                                        </p:tgtEl>
                                        <p:attrNameLst>
                                          <p:attrName>ppt_y</p:attrName>
                                        </p:attrNameLst>
                                      </p:cBhvr>
                                      <p:tavLst>
                                        <p:tav tm="0">
                                          <p:val>
                                            <p:strVal val="#ppt_y"/>
                                          </p:val>
                                        </p:tav>
                                        <p:tav tm="100000">
                                          <p:val>
                                            <p:strVal val="#ppt_y"/>
                                          </p:val>
                                        </p:tav>
                                      </p:tavLst>
                                    </p:anim>
                                  </p:childTnLst>
                                </p:cTn>
                              </p:par>
                            </p:childTnLst>
                          </p:cTn>
                        </p:par>
                        <p:par>
                          <p:cTn id="44" fill="hold">
                            <p:stCondLst>
                              <p:cond delay="500"/>
                            </p:stCondLst>
                            <p:childTnLst>
                              <p:par>
                                <p:cTn id="45" presetID="2" presetClass="entr" presetSubtype="8" fill="hold" grpId="0" nodeType="afterEffect">
                                  <p:stCondLst>
                                    <p:cond delay="0"/>
                                  </p:stCondLst>
                                  <p:childTnLst>
                                    <p:set>
                                      <p:cBhvr>
                                        <p:cTn id="46" dur="1" fill="hold">
                                          <p:stCondLst>
                                            <p:cond delay="0"/>
                                          </p:stCondLst>
                                        </p:cTn>
                                        <p:tgtEl>
                                          <p:spTgt spid="4"/>
                                        </p:tgtEl>
                                        <p:attrNameLst>
                                          <p:attrName>style.visibility</p:attrName>
                                        </p:attrNameLst>
                                      </p:cBhvr>
                                      <p:to>
                                        <p:strVal val="visible"/>
                                      </p:to>
                                    </p:set>
                                    <p:anim calcmode="lin" valueType="num">
                                      <p:cBhvr additive="base">
                                        <p:cTn id="47" dur="1000" fill="hold"/>
                                        <p:tgtEl>
                                          <p:spTgt spid="4"/>
                                        </p:tgtEl>
                                        <p:attrNameLst>
                                          <p:attrName>ppt_x</p:attrName>
                                        </p:attrNameLst>
                                      </p:cBhvr>
                                      <p:tavLst>
                                        <p:tav tm="0">
                                          <p:val>
                                            <p:strVal val="0-#ppt_w/2"/>
                                          </p:val>
                                        </p:tav>
                                        <p:tav tm="100000">
                                          <p:val>
                                            <p:strVal val="#ppt_x"/>
                                          </p:val>
                                        </p:tav>
                                      </p:tavLst>
                                    </p:anim>
                                    <p:anim calcmode="lin" valueType="num">
                                      <p:cBhvr additive="base">
                                        <p:cTn id="48" dur="10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3400" y="304800"/>
            <a:ext cx="5927585" cy="523220"/>
          </a:xfrm>
          <a:prstGeom prst="rect">
            <a:avLst/>
          </a:prstGeom>
        </p:spPr>
        <p:txBody>
          <a:bodyPr wrap="none">
            <a:spAutoFit/>
          </a:bodyPr>
          <a:lstStyle/>
          <a:p>
            <a:r>
              <a:rPr lang="fr-FR" sz="2800"/>
              <a:t>- GV Hỗ trợ và hướng dẫn HS luyện tập:</a:t>
            </a:r>
            <a:endParaRPr lang="en-US" sz="2800"/>
          </a:p>
        </p:txBody>
      </p:sp>
      <p:sp>
        <p:nvSpPr>
          <p:cNvPr id="3" name="Rectangle 2"/>
          <p:cNvSpPr/>
          <p:nvPr/>
        </p:nvSpPr>
        <p:spPr>
          <a:xfrm>
            <a:off x="545690" y="762000"/>
            <a:ext cx="7836310" cy="954107"/>
          </a:xfrm>
          <a:prstGeom prst="rect">
            <a:avLst/>
          </a:prstGeom>
        </p:spPr>
        <p:txBody>
          <a:bodyPr wrap="square">
            <a:spAutoFit/>
          </a:bodyPr>
          <a:lstStyle/>
          <a:p>
            <a:r>
              <a:rPr lang="fr-FR" sz="2800">
                <a:solidFill>
                  <a:srgbClr val="FF0000"/>
                </a:solidFill>
              </a:rPr>
              <a:t>+ Thực hiện tạo dáng, trang trí sản phẩm theo ý thích</a:t>
            </a:r>
            <a:r>
              <a:rPr lang="fr-FR" sz="2800" smtClean="0">
                <a:solidFill>
                  <a:srgbClr val="FF0000"/>
                </a:solidFill>
              </a:rPr>
              <a:t>.</a:t>
            </a:r>
            <a:endParaRPr lang="en-US" sz="2800">
              <a:solidFill>
                <a:srgbClr val="FF0000"/>
              </a:solidFill>
            </a:endParaRPr>
          </a:p>
        </p:txBody>
      </p:sp>
      <p:pic>
        <p:nvPicPr>
          <p:cNvPr id="3074" name="Picture 2" descr="D:\2021 - 2022\ALL KHỐI 6\Hình\tai-che-chai-nhua-cu.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0" y="1413576"/>
            <a:ext cx="5486400" cy="52158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7242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1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3074"/>
                                        </p:tgtEl>
                                        <p:attrNameLst>
                                          <p:attrName>style.visibility</p:attrName>
                                        </p:attrNameLst>
                                      </p:cBhvr>
                                      <p:to>
                                        <p:strVal val="visible"/>
                                      </p:to>
                                    </p:set>
                                    <p:animEffect transition="in" filter="circle(in)">
                                      <p:cBhvr>
                                        <p:cTn id="17" dur="20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110</TotalTime>
  <Words>771</Words>
  <Application>Microsoft Office PowerPoint</Application>
  <PresentationFormat>On-screen Show (4:3)</PresentationFormat>
  <Paragraphs>60</Paragraphs>
  <Slides>15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Arial</vt:lpstr>
      <vt:lpstr>Calibri</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SCD</dc:creator>
  <cp:lastModifiedBy>anh tuan</cp:lastModifiedBy>
  <cp:revision>15</cp:revision>
  <dcterms:created xsi:type="dcterms:W3CDTF">2021-09-12T02:39:17Z</dcterms:created>
  <dcterms:modified xsi:type="dcterms:W3CDTF">2023-04-18T03:16:56Z</dcterms:modified>
</cp:coreProperties>
</file>