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4"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872" y="-4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A77FC8-B7B2-4A0E-B0CD-2808479D142F}" type="datetimeFigureOut">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512181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77FC8-B7B2-4A0E-B0CD-2808479D142F}" type="datetimeFigureOut">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3919812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77FC8-B7B2-4A0E-B0CD-2808479D142F}" type="datetimeFigureOut">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3100407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77FC8-B7B2-4A0E-B0CD-2808479D142F}" type="datetimeFigureOut">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177403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A77FC8-B7B2-4A0E-B0CD-2808479D142F}" type="datetimeFigureOut">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2435783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A77FC8-B7B2-4A0E-B0CD-2808479D142F}" type="datetimeFigureOut">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92397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A77FC8-B7B2-4A0E-B0CD-2808479D142F}" type="datetimeFigureOut">
              <a:rPr lang="en-US" smtClean="0"/>
              <a:t>10/11/2021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409763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A77FC8-B7B2-4A0E-B0CD-2808479D142F}" type="datetimeFigureOut">
              <a:rPr lang="en-US" smtClean="0"/>
              <a:t>10/11/2021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2576343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A77FC8-B7B2-4A0E-B0CD-2808479D142F}" type="datetimeFigureOut">
              <a:rPr lang="en-US" smtClean="0"/>
              <a:t>10/11/2021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2125563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A77FC8-B7B2-4A0E-B0CD-2808479D142F}" type="datetimeFigureOut">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72968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A77FC8-B7B2-4A0E-B0CD-2808479D142F}" type="datetimeFigureOut">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C37D5-B030-45EC-A17A-B5A6AC3FEEDA}" type="slidenum">
              <a:rPr lang="en-US" smtClean="0"/>
              <a:t>‹#›</a:t>
            </a:fld>
            <a:endParaRPr lang="en-US"/>
          </a:p>
        </p:txBody>
      </p:sp>
    </p:spTree>
    <p:extLst>
      <p:ext uri="{BB962C8B-B14F-4D97-AF65-F5344CB8AC3E}">
        <p14:creationId xmlns:p14="http://schemas.microsoft.com/office/powerpoint/2010/main" val="154112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5000" b="-9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A77FC8-B7B2-4A0E-B0CD-2808479D142F}" type="datetimeFigureOut">
              <a:rPr lang="en-US" smtClean="0"/>
              <a:t>10/11/2021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FC37D5-B030-45EC-A17A-B5A6AC3FEEDA}" type="slidenum">
              <a:rPr lang="en-US" smtClean="0"/>
              <a:t>‹#›</a:t>
            </a:fld>
            <a:endParaRPr lang="en-US"/>
          </a:p>
        </p:txBody>
      </p:sp>
    </p:spTree>
    <p:extLst>
      <p:ext uri="{BB962C8B-B14F-4D97-AF65-F5344CB8AC3E}">
        <p14:creationId xmlns:p14="http://schemas.microsoft.com/office/powerpoint/2010/main" val="502346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8943" y="295870"/>
            <a:ext cx="7032694" cy="923330"/>
          </a:xfrm>
          <a:prstGeom prst="rect">
            <a:avLst/>
          </a:prstGeom>
          <a:scene3d>
            <a:camera prst="orthographicFront"/>
            <a:lightRig rig="soft" dir="tl">
              <a:rot lat="0" lon="0" rev="0"/>
            </a:lightRig>
          </a:scene3d>
          <a:sp3d>
            <a:bevelT/>
          </a:sp3d>
        </p:spPr>
        <p:style>
          <a:lnRef idx="1">
            <a:schemeClr val="accent2"/>
          </a:lnRef>
          <a:fillRef idx="2">
            <a:schemeClr val="accent2"/>
          </a:fillRef>
          <a:effectRef idx="1">
            <a:schemeClr val="accent2"/>
          </a:effectRef>
          <a:fontRef idx="minor">
            <a:schemeClr val="dk1"/>
          </a:fontRef>
        </p:style>
        <p:txBody>
          <a:bodyPr wrap="none" lIns="91440" tIns="45720" rIns="91440" bIns="45720">
            <a:spAutoFit/>
            <a:sp3d contourW="25400" prstMaterial="matte">
              <a:bevelT w="25400" h="55880" prst="artDeco"/>
              <a:contourClr>
                <a:schemeClr val="accent2">
                  <a:tint val="20000"/>
                </a:schemeClr>
              </a:contourClr>
            </a:sp3d>
          </a:bodyPr>
          <a:lstStyle/>
          <a:p>
            <a:pPr algn="ctr"/>
            <a:r>
              <a:rPr lang="en-US" sz="5400" b="1" cap="none"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BÀI 2: NGÔI NHÀ 3D</a:t>
            </a:r>
            <a:endParaRPr lang="en-US" sz="54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029" name="Picture 5" descr="D:\2021 - 2022\ALL KHỐI 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76183"/>
            <a:ext cx="4467225" cy="3629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2021 - 2022\ALL KHỐI 6\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3298" y="1477892"/>
            <a:ext cx="3886200" cy="22788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D:\2021 - 2022\ALL KHỐI 6\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2056" y="3810000"/>
            <a:ext cx="3847276"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12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 calcmode="lin" valueType="num">
                                      <p:cBhvr additive="base">
                                        <p:cTn id="12" dur="1000" fill="hold"/>
                                        <p:tgtEl>
                                          <p:spTgt spid="1029"/>
                                        </p:tgtEl>
                                        <p:attrNameLst>
                                          <p:attrName>ppt_x</p:attrName>
                                        </p:attrNameLst>
                                      </p:cBhvr>
                                      <p:tavLst>
                                        <p:tav tm="0">
                                          <p:val>
                                            <p:strVal val="0-#ppt_w/2"/>
                                          </p:val>
                                        </p:tav>
                                        <p:tav tm="100000">
                                          <p:val>
                                            <p:strVal val="#ppt_x"/>
                                          </p:val>
                                        </p:tav>
                                      </p:tavLst>
                                    </p:anim>
                                    <p:anim calcmode="lin" valueType="num">
                                      <p:cBhvr additive="base">
                                        <p:cTn id="13" dur="1000" fill="hold"/>
                                        <p:tgtEl>
                                          <p:spTgt spid="102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arn(inVertical)">
                                      <p:cBhvr>
                                        <p:cTn id="18" dur="1000"/>
                                        <p:tgtEl>
                                          <p:spTgt spid="103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D:\2021 - 2022\ALL KHỐI 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219075"/>
            <a:ext cx="441960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D:\2021 - 2022\ALL KHỐI 6\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0"/>
            <a:ext cx="4343400" cy="35409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2021 - 2022\ALL KHỐI 6\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1049" y="3276600"/>
            <a:ext cx="4386263" cy="347764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D:\2021 - 2022\ALL KHỐI 6\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25" y="101084"/>
            <a:ext cx="4638675" cy="3404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fade">
                                      <p:cBhvr>
                                        <p:cTn id="7" dur="1000"/>
                                        <p:tgtEl>
                                          <p:spTgt spid="2054"/>
                                        </p:tgtEl>
                                      </p:cBhvr>
                                    </p:animEffect>
                                    <p:anim calcmode="lin" valueType="num">
                                      <p:cBhvr>
                                        <p:cTn id="8" dur="1000" fill="hold"/>
                                        <p:tgtEl>
                                          <p:spTgt spid="2054"/>
                                        </p:tgtEl>
                                        <p:attrNameLst>
                                          <p:attrName>ppt_x</p:attrName>
                                        </p:attrNameLst>
                                      </p:cBhvr>
                                      <p:tavLst>
                                        <p:tav tm="0">
                                          <p:val>
                                            <p:strVal val="#ppt_x"/>
                                          </p:val>
                                        </p:tav>
                                        <p:tav tm="100000">
                                          <p:val>
                                            <p:strVal val="#ppt_x"/>
                                          </p:val>
                                        </p:tav>
                                      </p:tavLst>
                                    </p:anim>
                                    <p:anim calcmode="lin" valueType="num">
                                      <p:cBhvr>
                                        <p:cTn id="9"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2057"/>
                                        </p:tgtEl>
                                        <p:attrNameLst>
                                          <p:attrName>style.visibility</p:attrName>
                                        </p:attrNameLst>
                                      </p:cBhvr>
                                      <p:to>
                                        <p:strVal val="visible"/>
                                      </p:to>
                                    </p:set>
                                    <p:animEffect transition="in" filter="wipe(up)">
                                      <p:cBhvr>
                                        <p:cTn id="14" dur="1000"/>
                                        <p:tgtEl>
                                          <p:spTgt spid="205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2055"/>
                                        </p:tgtEl>
                                        <p:attrNameLst>
                                          <p:attrName>style.visibility</p:attrName>
                                        </p:attrNameLst>
                                      </p:cBhvr>
                                      <p:to>
                                        <p:strVal val="visible"/>
                                      </p:to>
                                    </p:set>
                                    <p:animEffect transition="in" filter="circle(out)">
                                      <p:cBhvr>
                                        <p:cTn id="19" dur="1000"/>
                                        <p:tgtEl>
                                          <p:spTgt spid="205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056"/>
                                        </p:tgtEl>
                                        <p:attrNameLst>
                                          <p:attrName>style.visibility</p:attrName>
                                        </p:attrNameLst>
                                      </p:cBhvr>
                                      <p:to>
                                        <p:strVal val="visible"/>
                                      </p:to>
                                    </p:set>
                                    <p:anim calcmode="lin" valueType="num">
                                      <p:cBhvr>
                                        <p:cTn id="24" dur="1000" fill="hold"/>
                                        <p:tgtEl>
                                          <p:spTgt spid="2056"/>
                                        </p:tgtEl>
                                        <p:attrNameLst>
                                          <p:attrName>ppt_w</p:attrName>
                                        </p:attrNameLst>
                                      </p:cBhvr>
                                      <p:tavLst>
                                        <p:tav tm="0">
                                          <p:val>
                                            <p:fltVal val="0"/>
                                          </p:val>
                                        </p:tav>
                                        <p:tav tm="100000">
                                          <p:val>
                                            <p:strVal val="#ppt_w"/>
                                          </p:val>
                                        </p:tav>
                                      </p:tavLst>
                                    </p:anim>
                                    <p:anim calcmode="lin" valueType="num">
                                      <p:cBhvr>
                                        <p:cTn id="25" dur="1000" fill="hold"/>
                                        <p:tgtEl>
                                          <p:spTgt spid="2056"/>
                                        </p:tgtEl>
                                        <p:attrNameLst>
                                          <p:attrName>ppt_h</p:attrName>
                                        </p:attrNameLst>
                                      </p:cBhvr>
                                      <p:tavLst>
                                        <p:tav tm="0">
                                          <p:val>
                                            <p:fltVal val="0"/>
                                          </p:val>
                                        </p:tav>
                                        <p:tav tm="100000">
                                          <p:val>
                                            <p:strVal val="#ppt_h"/>
                                          </p:val>
                                        </p:tav>
                                      </p:tavLst>
                                    </p:anim>
                                    <p:animEffect transition="in" filter="fade">
                                      <p:cBhvr>
                                        <p:cTn id="26" dur="1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150" y="381000"/>
            <a:ext cx="8153400" cy="1938992"/>
          </a:xfrm>
          <a:prstGeom prst="rect">
            <a:avLst/>
          </a:prstGeom>
        </p:spPr>
        <p:txBody>
          <a:bodyPr wrap="square">
            <a:spAutoFit/>
          </a:bodyPr>
          <a:lstStyle/>
          <a:p>
            <a:r>
              <a:rPr lang="fr-FR" sz="4000">
                <a:solidFill>
                  <a:srgbClr val="C00000"/>
                </a:solidFill>
                <a:latin typeface="Times New Roman" pitchFamily="18" charset="0"/>
                <a:cs typeface="Times New Roman" pitchFamily="18" charset="0"/>
              </a:rPr>
              <a:t>- </a:t>
            </a:r>
            <a:r>
              <a:rPr lang="fr-FR" sz="4000" smtClean="0">
                <a:solidFill>
                  <a:srgbClr val="C00000"/>
                </a:solidFill>
                <a:latin typeface="Times New Roman" pitchFamily="18" charset="0"/>
                <a:cs typeface="Times New Roman" pitchFamily="18" charset="0"/>
              </a:rPr>
              <a:t>HS </a:t>
            </a:r>
            <a:r>
              <a:rPr lang="fr-FR" sz="4000">
                <a:solidFill>
                  <a:srgbClr val="C00000"/>
                </a:solidFill>
                <a:latin typeface="Times New Roman" pitchFamily="18" charset="0"/>
                <a:cs typeface="Times New Roman" pitchFamily="18" charset="0"/>
              </a:rPr>
              <a:t>hình dung về các bộ phận của ngôi nhà từ những vật liệu đã chọn, bằng cách trả lời các câu hỏi :</a:t>
            </a:r>
            <a:endParaRPr lang="en-US" sz="4000">
              <a:solidFill>
                <a:srgbClr val="C00000"/>
              </a:solidFill>
              <a:latin typeface="Times New Roman" pitchFamily="18" charset="0"/>
              <a:cs typeface="Times New Roman" pitchFamily="18" charset="0"/>
            </a:endParaRPr>
          </a:p>
        </p:txBody>
      </p:sp>
      <p:sp>
        <p:nvSpPr>
          <p:cNvPr id="3" name="Rectangle 2"/>
          <p:cNvSpPr/>
          <p:nvPr/>
        </p:nvSpPr>
        <p:spPr>
          <a:xfrm>
            <a:off x="438150" y="2551837"/>
            <a:ext cx="8153400" cy="3785652"/>
          </a:xfrm>
          <a:prstGeom prst="rect">
            <a:avLst/>
          </a:prstGeom>
        </p:spPr>
        <p:txBody>
          <a:bodyPr wrap="square">
            <a:spAutoFit/>
          </a:bodyPr>
          <a:lstStyle/>
          <a:p>
            <a:r>
              <a:rPr lang="fr-FR" sz="4000" i="1">
                <a:solidFill>
                  <a:schemeClr val="tx2">
                    <a:lumMod val="50000"/>
                  </a:schemeClr>
                </a:solidFill>
                <a:latin typeface="Times New Roman" pitchFamily="18" charset="0"/>
                <a:cs typeface="Times New Roman" pitchFamily="18" charset="0"/>
              </a:rPr>
              <a:t>+ </a:t>
            </a:r>
            <a:r>
              <a:rPr lang="fr-FR" sz="4000" i="1" smtClean="0">
                <a:solidFill>
                  <a:schemeClr val="tx2">
                    <a:lumMod val="50000"/>
                  </a:schemeClr>
                </a:solidFill>
                <a:latin typeface="Times New Roman" pitchFamily="18" charset="0"/>
                <a:cs typeface="Times New Roman" pitchFamily="18" charset="0"/>
              </a:rPr>
              <a:t>Em </a:t>
            </a:r>
            <a:r>
              <a:rPr lang="fr-FR" sz="4000" i="1">
                <a:solidFill>
                  <a:schemeClr val="tx2">
                    <a:lumMod val="50000"/>
                  </a:schemeClr>
                </a:solidFill>
                <a:latin typeface="Times New Roman" pitchFamily="18" charset="0"/>
                <a:cs typeface="Times New Roman" pitchFamily="18" charset="0"/>
              </a:rPr>
              <a:t>chọn vật liệu gì để tạo mô hình ngôi nhà?</a:t>
            </a:r>
            <a:endParaRPr lang="en-US" sz="4000">
              <a:solidFill>
                <a:schemeClr val="tx2">
                  <a:lumMod val="50000"/>
                </a:schemeClr>
              </a:solidFill>
              <a:latin typeface="Times New Roman" pitchFamily="18" charset="0"/>
              <a:cs typeface="Times New Roman" pitchFamily="18" charset="0"/>
            </a:endParaRPr>
          </a:p>
          <a:p>
            <a:r>
              <a:rPr lang="fr-FR" sz="4000" i="1">
                <a:solidFill>
                  <a:schemeClr val="tx2">
                    <a:lumMod val="50000"/>
                  </a:schemeClr>
                </a:solidFill>
                <a:latin typeface="Times New Roman" pitchFamily="18" charset="0"/>
                <a:cs typeface="Times New Roman" pitchFamily="18" charset="0"/>
              </a:rPr>
              <a:t>+ Vật liệu đó có những hình khối nào của ngôi nhà?</a:t>
            </a:r>
            <a:endParaRPr lang="en-US" sz="4000">
              <a:solidFill>
                <a:schemeClr val="tx2">
                  <a:lumMod val="50000"/>
                </a:schemeClr>
              </a:solidFill>
              <a:latin typeface="Times New Roman" pitchFamily="18" charset="0"/>
              <a:cs typeface="Times New Roman" pitchFamily="18" charset="0"/>
            </a:endParaRPr>
          </a:p>
          <a:p>
            <a:r>
              <a:rPr lang="fr-FR" sz="4000" i="1">
                <a:solidFill>
                  <a:schemeClr val="tx2">
                    <a:lumMod val="50000"/>
                  </a:schemeClr>
                </a:solidFill>
                <a:latin typeface="Times New Roman" pitchFamily="18" charset="0"/>
                <a:cs typeface="Times New Roman" pitchFamily="18" charset="0"/>
              </a:rPr>
              <a:t>+ Em sử dụng vật liệu nào để làm các chi tiết nhỏ của ngôi nhà ?</a:t>
            </a:r>
            <a:endParaRPr lang="en-US" sz="400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2021 - 2022\ALL KHỐI 6\Power Point K6\CĐ 2 còn bài 3\HD lam mo hinh nh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
            <a:ext cx="8001000" cy="649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33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out)">
                                      <p:cBhvr>
                                        <p:cTn id="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 y="112455"/>
            <a:ext cx="8420100" cy="2554545"/>
          </a:xfrm>
          <a:prstGeom prst="rect">
            <a:avLst/>
          </a:prstGeom>
        </p:spPr>
        <p:txBody>
          <a:bodyPr wrap="square">
            <a:spAutoFit/>
          </a:bodyPr>
          <a:lstStyle/>
          <a:p>
            <a:r>
              <a:rPr lang="fr-FR" sz="4000">
                <a:solidFill>
                  <a:srgbClr val="C00000"/>
                </a:solidFill>
                <a:latin typeface="Times New Roman" pitchFamily="18" charset="0"/>
                <a:cs typeface="Times New Roman" pitchFamily="18" charset="0"/>
              </a:rPr>
              <a:t>- </a:t>
            </a:r>
            <a:r>
              <a:rPr lang="fr-FR" sz="4000" smtClean="0">
                <a:solidFill>
                  <a:srgbClr val="C00000"/>
                </a:solidFill>
                <a:latin typeface="Times New Roman" pitchFamily="18" charset="0"/>
                <a:cs typeface="Times New Roman" pitchFamily="18" charset="0"/>
              </a:rPr>
              <a:t>Đặt </a:t>
            </a:r>
            <a:r>
              <a:rPr lang="fr-FR" sz="4000">
                <a:solidFill>
                  <a:srgbClr val="C00000"/>
                </a:solidFill>
                <a:latin typeface="Times New Roman" pitchFamily="18" charset="0"/>
                <a:cs typeface="Times New Roman" pitchFamily="18" charset="0"/>
              </a:rPr>
              <a:t>câu hỏi gợi mở để các em giới thiệu, chia sẻ cảm nhận, phân tích và đưa ra những đánh giá của mình hoặc của nhóm, như :</a:t>
            </a:r>
            <a:endParaRPr lang="en-US" sz="4000">
              <a:solidFill>
                <a:srgbClr val="C00000"/>
              </a:solidFill>
              <a:latin typeface="Times New Roman" pitchFamily="18" charset="0"/>
              <a:cs typeface="Times New Roman" pitchFamily="18" charset="0"/>
            </a:endParaRPr>
          </a:p>
        </p:txBody>
      </p:sp>
      <p:sp>
        <p:nvSpPr>
          <p:cNvPr id="3" name="Rectangle 2"/>
          <p:cNvSpPr/>
          <p:nvPr/>
        </p:nvSpPr>
        <p:spPr>
          <a:xfrm>
            <a:off x="419100" y="2783681"/>
            <a:ext cx="8077200" cy="3693319"/>
          </a:xfrm>
          <a:prstGeom prst="rect">
            <a:avLst/>
          </a:prstGeom>
        </p:spPr>
        <p:txBody>
          <a:bodyPr wrap="square">
            <a:spAutoFit/>
          </a:bodyPr>
          <a:lstStyle/>
          <a:p>
            <a:r>
              <a:rPr lang="fr-FR" sz="3900" i="1">
                <a:solidFill>
                  <a:srgbClr val="002060"/>
                </a:solidFill>
                <a:latin typeface="Times New Roman" pitchFamily="18" charset="0"/>
                <a:cs typeface="Times New Roman" pitchFamily="18" charset="0"/>
              </a:rPr>
              <a:t>+ Em thích mô hình ngôi nhà nào? Mô hình ngôi nhà đó có nét đặc sắc gì?</a:t>
            </a:r>
            <a:endParaRPr lang="en-US" sz="3900">
              <a:solidFill>
                <a:srgbClr val="002060"/>
              </a:solidFill>
              <a:latin typeface="Times New Roman" pitchFamily="18" charset="0"/>
              <a:cs typeface="Times New Roman" pitchFamily="18" charset="0"/>
            </a:endParaRPr>
          </a:p>
          <a:p>
            <a:r>
              <a:rPr lang="fr-FR" sz="3900" i="1">
                <a:solidFill>
                  <a:srgbClr val="002060"/>
                </a:solidFill>
                <a:latin typeface="Times New Roman" pitchFamily="18" charset="0"/>
                <a:cs typeface="Times New Roman" pitchFamily="18" charset="0"/>
              </a:rPr>
              <a:t>+ Mô hình ngôi nhà của em phù hợp với vùng địa lí nào?</a:t>
            </a:r>
            <a:endParaRPr lang="en-US" sz="3900">
              <a:solidFill>
                <a:srgbClr val="002060"/>
              </a:solidFill>
              <a:latin typeface="Times New Roman" pitchFamily="18" charset="0"/>
              <a:cs typeface="Times New Roman" pitchFamily="18" charset="0"/>
            </a:endParaRPr>
          </a:p>
          <a:p>
            <a:r>
              <a:rPr lang="fr-FR" sz="3900" i="1">
                <a:solidFill>
                  <a:srgbClr val="002060"/>
                </a:solidFill>
                <a:latin typeface="Times New Roman" pitchFamily="18" charset="0"/>
                <a:cs typeface="Times New Roman" pitchFamily="18" charset="0"/>
              </a:rPr>
              <a:t>+ Điều em thấy thú vị trong quá trình tạo mô hình ngôi nhà là gì?</a:t>
            </a:r>
            <a:endParaRPr lang="en-US" sz="390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2021 - 2022\ALL KHỐI 6\TRU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579719" cy="60198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2021 - 2022\ALL KHỐI 6\BĂ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999" y="304799"/>
            <a:ext cx="8579719" cy="601979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2021 - 2022\ALL KHỐI 6\TÂ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85748"/>
            <a:ext cx="8579719" cy="6019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D:\2021 - 2022\ALL KHỐI 6\DÂN TỘ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04800"/>
            <a:ext cx="8617819" cy="6019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2021 - 2022\ALL KHỐI 6\thuong-ngoan-ve-doc-la-cua-nha-san-o-mien-tay-nam-bo-hinh-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899" y="304800"/>
            <a:ext cx="8636869"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additive="base">
                                        <p:cTn id="7" dur="500" fill="hold"/>
                                        <p:tgtEl>
                                          <p:spTgt spid="3075"/>
                                        </p:tgtEl>
                                        <p:attrNameLst>
                                          <p:attrName>ppt_x</p:attrName>
                                        </p:attrNameLst>
                                      </p:cBhvr>
                                      <p:tavLst>
                                        <p:tav tm="0">
                                          <p:val>
                                            <p:strVal val="0-#ppt_w/2"/>
                                          </p:val>
                                        </p:tav>
                                        <p:tav tm="100000">
                                          <p:val>
                                            <p:strVal val="#ppt_x"/>
                                          </p:val>
                                        </p:tav>
                                      </p:tavLst>
                                    </p:anim>
                                    <p:anim calcmode="lin" valueType="num">
                                      <p:cBhvr additive="base">
                                        <p:cTn id="8"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3075"/>
                                        </p:tgtEl>
                                        <p:attrNameLst>
                                          <p:attrName>ppt_x</p:attrName>
                                        </p:attrNameLst>
                                      </p:cBhvr>
                                      <p:tavLst>
                                        <p:tav tm="0">
                                          <p:val>
                                            <p:strVal val="ppt_x"/>
                                          </p:val>
                                        </p:tav>
                                        <p:tav tm="100000">
                                          <p:val>
                                            <p:strVal val="ppt_x"/>
                                          </p:val>
                                        </p:tav>
                                      </p:tavLst>
                                    </p:anim>
                                    <p:anim calcmode="lin" valueType="num">
                                      <p:cBhvr additive="base">
                                        <p:cTn id="13" dur="500"/>
                                        <p:tgtEl>
                                          <p:spTgt spid="3075"/>
                                        </p:tgtEl>
                                        <p:attrNameLst>
                                          <p:attrName>ppt_y</p:attrName>
                                        </p:attrNameLst>
                                      </p:cBhvr>
                                      <p:tavLst>
                                        <p:tav tm="0">
                                          <p:val>
                                            <p:strVal val="ppt_y"/>
                                          </p:val>
                                        </p:tav>
                                        <p:tav tm="100000">
                                          <p:val>
                                            <p:strVal val="1+ppt_h/2"/>
                                          </p:val>
                                        </p:tav>
                                      </p:tavLst>
                                    </p:anim>
                                    <p:set>
                                      <p:cBhvr>
                                        <p:cTn id="14" dur="1" fill="hold">
                                          <p:stCondLst>
                                            <p:cond delay="499"/>
                                          </p:stCondLst>
                                        </p:cTn>
                                        <p:tgtEl>
                                          <p:spTgt spid="307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1000"/>
                                        <p:tgtEl>
                                          <p:spTgt spid="3076"/>
                                        </p:tgtEl>
                                      </p:cBhvr>
                                    </p:animEffect>
                                    <p:anim calcmode="lin" valueType="num">
                                      <p:cBhvr>
                                        <p:cTn id="20" dur="1000" fill="hold"/>
                                        <p:tgtEl>
                                          <p:spTgt spid="3076"/>
                                        </p:tgtEl>
                                        <p:attrNameLst>
                                          <p:attrName>ppt_x</p:attrName>
                                        </p:attrNameLst>
                                      </p:cBhvr>
                                      <p:tavLst>
                                        <p:tav tm="0">
                                          <p:val>
                                            <p:strVal val="#ppt_x"/>
                                          </p:val>
                                        </p:tav>
                                        <p:tav tm="100000">
                                          <p:val>
                                            <p:strVal val="#ppt_x"/>
                                          </p:val>
                                        </p:tav>
                                      </p:tavLst>
                                    </p:anim>
                                    <p:anim calcmode="lin" valueType="num">
                                      <p:cBhvr>
                                        <p:cTn id="21"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3076"/>
                                        </p:tgtEl>
                                        <p:attrNameLst>
                                          <p:attrName>ppt_x</p:attrName>
                                        </p:attrNameLst>
                                      </p:cBhvr>
                                      <p:tavLst>
                                        <p:tav tm="0">
                                          <p:val>
                                            <p:strVal val="ppt_x"/>
                                          </p:val>
                                        </p:tav>
                                        <p:tav tm="100000">
                                          <p:val>
                                            <p:strVal val="1+ppt_w/2"/>
                                          </p:val>
                                        </p:tav>
                                      </p:tavLst>
                                    </p:anim>
                                    <p:anim calcmode="lin" valueType="num">
                                      <p:cBhvr additive="base">
                                        <p:cTn id="26" dur="500"/>
                                        <p:tgtEl>
                                          <p:spTgt spid="3076"/>
                                        </p:tgtEl>
                                        <p:attrNameLst>
                                          <p:attrName>ppt_y</p:attrName>
                                        </p:attrNameLst>
                                      </p:cBhvr>
                                      <p:tavLst>
                                        <p:tav tm="0">
                                          <p:val>
                                            <p:strVal val="ppt_y"/>
                                          </p:val>
                                        </p:tav>
                                        <p:tav tm="100000">
                                          <p:val>
                                            <p:strVal val="ppt_y"/>
                                          </p:val>
                                        </p:tav>
                                      </p:tavLst>
                                    </p:anim>
                                    <p:set>
                                      <p:cBhvr>
                                        <p:cTn id="27" dur="1" fill="hold">
                                          <p:stCondLst>
                                            <p:cond delay="499"/>
                                          </p:stCondLst>
                                        </p:cTn>
                                        <p:tgtEl>
                                          <p:spTgt spid="307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wipe(up)">
                                      <p:cBhvr>
                                        <p:cTn id="32" dur="500"/>
                                        <p:tgtEl>
                                          <p:spTgt spid="307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nodeType="clickEffect">
                                  <p:stCondLst>
                                    <p:cond delay="0"/>
                                  </p:stCondLst>
                                  <p:childTnLst>
                                    <p:animEffect transition="out" filter="wipe(down)">
                                      <p:cBhvr>
                                        <p:cTn id="36" dur="500"/>
                                        <p:tgtEl>
                                          <p:spTgt spid="3078"/>
                                        </p:tgtEl>
                                      </p:cBhvr>
                                    </p:animEffect>
                                    <p:set>
                                      <p:cBhvr>
                                        <p:cTn id="37" dur="1" fill="hold">
                                          <p:stCondLst>
                                            <p:cond delay="499"/>
                                          </p:stCondLst>
                                        </p:cTn>
                                        <p:tgtEl>
                                          <p:spTgt spid="307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xit" presetSubtype="21" fill="hold" nodeType="clickEffect">
                                  <p:stCondLst>
                                    <p:cond delay="0"/>
                                  </p:stCondLst>
                                  <p:childTnLst>
                                    <p:animEffect transition="out" filter="barn(inVertical)">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fltVal val="0"/>
                                          </p:val>
                                        </p:tav>
                                        <p:tav tm="100000">
                                          <p:val>
                                            <p:strVal val="#ppt_w"/>
                                          </p:val>
                                        </p:tav>
                                      </p:tavLst>
                                    </p:anim>
                                    <p:anim calcmode="lin" valueType="num">
                                      <p:cBhvr>
                                        <p:cTn id="53" dur="1000" fill="hold"/>
                                        <p:tgtEl>
                                          <p:spTgt spid="10"/>
                                        </p:tgtEl>
                                        <p:attrNameLst>
                                          <p:attrName>ppt_h</p:attrName>
                                        </p:attrNameLst>
                                      </p:cBhvr>
                                      <p:tavLst>
                                        <p:tav tm="0">
                                          <p:val>
                                            <p:fltVal val="0"/>
                                          </p:val>
                                        </p:tav>
                                        <p:tav tm="100000">
                                          <p:val>
                                            <p:strVal val="#ppt_h"/>
                                          </p:val>
                                        </p:tav>
                                      </p:tavLst>
                                    </p:anim>
                                    <p:anim calcmode="lin" valueType="num">
                                      <p:cBhvr>
                                        <p:cTn id="54" dur="1000" fill="hold"/>
                                        <p:tgtEl>
                                          <p:spTgt spid="10"/>
                                        </p:tgtEl>
                                        <p:attrNameLst>
                                          <p:attrName>style.rotation</p:attrName>
                                        </p:attrNameLst>
                                      </p:cBhvr>
                                      <p:tavLst>
                                        <p:tav tm="0">
                                          <p:val>
                                            <p:fltVal val="90"/>
                                          </p:val>
                                        </p:tav>
                                        <p:tav tm="100000">
                                          <p:val>
                                            <p:fltVal val="0"/>
                                          </p:val>
                                        </p:tav>
                                      </p:tavLst>
                                    </p:anim>
                                    <p:animEffect transition="in" filter="fade">
                                      <p:cBhvr>
                                        <p:cTn id="55" dur="10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nodeType="clickEffect">
                                  <p:stCondLst>
                                    <p:cond delay="0"/>
                                  </p:stCondLst>
                                  <p:childTnLst>
                                    <p:animEffect transition="out" filter="circle(out)">
                                      <p:cBhvr>
                                        <p:cTn id="59" dur="2000"/>
                                        <p:tgtEl>
                                          <p:spTgt spid="10"/>
                                        </p:tgtEl>
                                      </p:cBhvr>
                                    </p:animEffect>
                                    <p:set>
                                      <p:cBhvr>
                                        <p:cTn id="60"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19748"/>
            <a:ext cx="8382000" cy="3785652"/>
          </a:xfrm>
          <a:prstGeom prst="rect">
            <a:avLst/>
          </a:prstGeom>
        </p:spPr>
        <p:txBody>
          <a:bodyPr wrap="square">
            <a:spAutoFit/>
          </a:bodyPr>
          <a:lstStyle/>
          <a:p>
            <a:r>
              <a:rPr lang="fr-FR" sz="4000">
                <a:latin typeface="Times New Roman" pitchFamily="18" charset="0"/>
                <a:cs typeface="Times New Roman" pitchFamily="18" charset="0"/>
              </a:rPr>
              <a:t>- </a:t>
            </a:r>
            <a:r>
              <a:rPr lang="fr-FR" sz="4000" smtClean="0">
                <a:latin typeface="Times New Roman" pitchFamily="18" charset="0"/>
                <a:cs typeface="Times New Roman" pitchFamily="18" charset="0"/>
              </a:rPr>
              <a:t>HS </a:t>
            </a:r>
            <a:r>
              <a:rPr lang="fr-FR" sz="4000">
                <a:latin typeface="Times New Roman" pitchFamily="18" charset="0"/>
                <a:cs typeface="Times New Roman" pitchFamily="18" charset="0"/>
              </a:rPr>
              <a:t>xem hình ảnh nhà ở trong thực tế và chỉ ra sự khác nhau về kiểu dáng giữa các ngôi nhà. Từ đó, gợi mở để HS chia sẻ những hiểu biết vể nét đặc trưng về địa lí và văn hoá được thể hiện qua mỗi ngôi nhà.</a:t>
            </a:r>
            <a:endParaRPr lang="en-US" sz="4000">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8686800" cy="6248400"/>
          </a:xfrm>
          <a:prstGeom prst="rect">
            <a:avLst/>
          </a:prstGeom>
          <a:noFill/>
          <a:ln>
            <a:noFill/>
          </a:ln>
        </p:spPr>
      </p:pic>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077200" cy="1323439"/>
          </a:xfrm>
          <a:prstGeom prst="rect">
            <a:avLst/>
          </a:prstGeom>
        </p:spPr>
        <p:txBody>
          <a:bodyPr wrap="square">
            <a:spAutoFit/>
          </a:bodyPr>
          <a:lstStyle/>
          <a:p>
            <a:r>
              <a:rPr lang="fr-FR" sz="4000">
                <a:solidFill>
                  <a:srgbClr val="FF0000"/>
                </a:solidFill>
                <a:latin typeface="Times New Roman" pitchFamily="18" charset="0"/>
                <a:cs typeface="Times New Roman" pitchFamily="18" charset="0"/>
              </a:rPr>
              <a:t>- C</a:t>
            </a:r>
            <a:r>
              <a:rPr lang="fr-FR" sz="4000" smtClean="0">
                <a:solidFill>
                  <a:srgbClr val="FF0000"/>
                </a:solidFill>
                <a:latin typeface="Times New Roman" pitchFamily="18" charset="0"/>
                <a:cs typeface="Times New Roman" pitchFamily="18" charset="0"/>
              </a:rPr>
              <a:t>âu </a:t>
            </a:r>
            <a:r>
              <a:rPr lang="fr-FR" sz="4000">
                <a:solidFill>
                  <a:srgbClr val="FF0000"/>
                </a:solidFill>
                <a:latin typeface="Times New Roman" pitchFamily="18" charset="0"/>
                <a:cs typeface="Times New Roman" pitchFamily="18" charset="0"/>
              </a:rPr>
              <a:t>hỏi gợi ý để HS suy nghĩ, thảo luận :</a:t>
            </a:r>
            <a:endParaRPr lang="en-US" sz="4000">
              <a:solidFill>
                <a:srgbClr val="FF0000"/>
              </a:solidFill>
              <a:latin typeface="Times New Roman" pitchFamily="18" charset="0"/>
              <a:cs typeface="Times New Roman" pitchFamily="18" charset="0"/>
            </a:endParaRPr>
          </a:p>
        </p:txBody>
      </p:sp>
      <p:sp>
        <p:nvSpPr>
          <p:cNvPr id="3" name="Rectangle 2"/>
          <p:cNvSpPr/>
          <p:nvPr/>
        </p:nvSpPr>
        <p:spPr>
          <a:xfrm>
            <a:off x="685800" y="1828800"/>
            <a:ext cx="7620000" cy="4401205"/>
          </a:xfrm>
          <a:prstGeom prst="rect">
            <a:avLst/>
          </a:prstGeom>
        </p:spPr>
        <p:txBody>
          <a:bodyPr wrap="square">
            <a:spAutoFit/>
          </a:bodyPr>
          <a:lstStyle/>
          <a:p>
            <a:r>
              <a:rPr lang="fr-FR" sz="4000" i="1">
                <a:solidFill>
                  <a:srgbClr val="002060"/>
                </a:solidFill>
                <a:latin typeface="Times New Roman" pitchFamily="18" charset="0"/>
                <a:cs typeface="Times New Roman" pitchFamily="18" charset="0"/>
              </a:rPr>
              <a:t>+ Các ngôi nhà trong thực tế thường có đặc điểm gì giống và khác nhau?</a:t>
            </a:r>
            <a:endParaRPr lang="en-US" sz="4000">
              <a:solidFill>
                <a:srgbClr val="002060"/>
              </a:solidFill>
              <a:latin typeface="Times New Roman" pitchFamily="18" charset="0"/>
              <a:cs typeface="Times New Roman" pitchFamily="18" charset="0"/>
            </a:endParaRPr>
          </a:p>
          <a:p>
            <a:r>
              <a:rPr lang="fr-FR" sz="4000" i="1">
                <a:solidFill>
                  <a:srgbClr val="002060"/>
                </a:solidFill>
                <a:latin typeface="Times New Roman" pitchFamily="18" charset="0"/>
                <a:cs typeface="Times New Roman" pitchFamily="18" charset="0"/>
              </a:rPr>
              <a:t>+ Vật liệu, kiểu dáng, cấu trúc của mỗi ngôi nhà thể hiện điều gì?</a:t>
            </a:r>
            <a:endParaRPr lang="en-US" sz="4000">
              <a:solidFill>
                <a:srgbClr val="002060"/>
              </a:solidFill>
              <a:latin typeface="Times New Roman" pitchFamily="18" charset="0"/>
              <a:cs typeface="Times New Roman" pitchFamily="18" charset="0"/>
            </a:endParaRPr>
          </a:p>
          <a:p>
            <a:r>
              <a:rPr lang="fr-FR" sz="4000" i="1">
                <a:solidFill>
                  <a:srgbClr val="002060"/>
                </a:solidFill>
                <a:latin typeface="Times New Roman" pitchFamily="18" charset="0"/>
                <a:cs typeface="Times New Roman" pitchFamily="18" charset="0"/>
              </a:rPr>
              <a:t>+ Vì sao nhà ở của cư dân các vùng miền lại có sự khác nhau?</a:t>
            </a:r>
            <a:endParaRPr lang="en-US" sz="400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2)">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382000" cy="1323439"/>
          </a:xfrm>
          <a:prstGeom prst="rect">
            <a:avLst/>
          </a:prstGeom>
        </p:spPr>
        <p:txBody>
          <a:bodyPr wrap="square">
            <a:spAutoFit/>
          </a:bodyPr>
          <a:lstStyle/>
          <a:p>
            <a:r>
              <a:rPr lang="fr-FR" sz="4000">
                <a:solidFill>
                  <a:srgbClr val="002060"/>
                </a:solidFill>
                <a:latin typeface="Times New Roman" pitchFamily="18" charset="0"/>
                <a:cs typeface="Times New Roman" pitchFamily="18" charset="0"/>
              </a:rPr>
              <a:t>N</a:t>
            </a:r>
            <a:r>
              <a:rPr lang="fr-FR" sz="4000" smtClean="0">
                <a:solidFill>
                  <a:srgbClr val="002060"/>
                </a:solidFill>
                <a:latin typeface="Times New Roman" pitchFamily="18" charset="0"/>
                <a:cs typeface="Times New Roman" pitchFamily="18" charset="0"/>
              </a:rPr>
              <a:t>hận </a:t>
            </a:r>
            <a:r>
              <a:rPr lang="fr-FR" sz="4000">
                <a:solidFill>
                  <a:srgbClr val="002060"/>
                </a:solidFill>
                <a:latin typeface="Times New Roman" pitchFamily="18" charset="0"/>
                <a:cs typeface="Times New Roman" pitchFamily="18" charset="0"/>
              </a:rPr>
              <a:t>xét, đánh giá, chuẩn kiến thức bài học</a:t>
            </a:r>
            <a:endParaRPr lang="en-US" sz="4000">
              <a:solidFill>
                <a:srgbClr val="002060"/>
              </a:solidFill>
              <a:latin typeface="Times New Roman" pitchFamily="18" charset="0"/>
              <a:cs typeface="Times New Roman" pitchFamily="18" charset="0"/>
            </a:endParaRPr>
          </a:p>
        </p:txBody>
      </p:sp>
      <p:sp>
        <p:nvSpPr>
          <p:cNvPr id="4" name="Rectangle 3"/>
          <p:cNvSpPr/>
          <p:nvPr/>
        </p:nvSpPr>
        <p:spPr>
          <a:xfrm>
            <a:off x="533400" y="1828800"/>
            <a:ext cx="7696200" cy="4524315"/>
          </a:xfrm>
          <a:prstGeom prst="rect">
            <a:avLst/>
          </a:prstGeom>
        </p:spPr>
        <p:txBody>
          <a:bodyPr wrap="square">
            <a:spAutoFit/>
          </a:bodyPr>
          <a:lstStyle/>
          <a:p>
            <a:pPr lvl="0"/>
            <a:r>
              <a:rPr lang="en-US" sz="4800" b="1" i="1" smtClean="0">
                <a:solidFill>
                  <a:srgbClr val="FF0000"/>
                </a:solidFill>
                <a:latin typeface="Times New Roman" pitchFamily="18" charset="0"/>
                <a:cs typeface="Times New Roman" pitchFamily="18" charset="0"/>
              </a:rPr>
              <a:t>- Văn </a:t>
            </a:r>
            <a:r>
              <a:rPr lang="en-US" sz="4800" b="1" i="1">
                <a:solidFill>
                  <a:srgbClr val="FF0000"/>
                </a:solidFill>
                <a:latin typeface="Times New Roman" pitchFamily="18" charset="0"/>
                <a:cs typeface="Times New Roman" pitchFamily="18" charset="0"/>
              </a:rPr>
              <a:t>hóa mỗi vùng miền khác nhau</a:t>
            </a:r>
            <a:endParaRPr lang="en-US" sz="4800" b="1">
              <a:solidFill>
                <a:srgbClr val="FF0000"/>
              </a:solidFill>
              <a:latin typeface="Times New Roman" pitchFamily="18" charset="0"/>
              <a:cs typeface="Times New Roman" pitchFamily="18" charset="0"/>
            </a:endParaRPr>
          </a:p>
          <a:p>
            <a:pPr lvl="0"/>
            <a:r>
              <a:rPr lang="en-US" sz="4800" b="1" i="1" smtClean="0">
                <a:solidFill>
                  <a:srgbClr val="FF0000"/>
                </a:solidFill>
                <a:latin typeface="Times New Roman" pitchFamily="18" charset="0"/>
                <a:cs typeface="Times New Roman" pitchFamily="18" charset="0"/>
              </a:rPr>
              <a:t>- Đặc </a:t>
            </a:r>
            <a:r>
              <a:rPr lang="en-US" sz="4800" b="1" i="1">
                <a:solidFill>
                  <a:srgbClr val="FF0000"/>
                </a:solidFill>
                <a:latin typeface="Times New Roman" pitchFamily="18" charset="0"/>
                <a:cs typeface="Times New Roman" pitchFamily="18" charset="0"/>
              </a:rPr>
              <a:t>điểm khí hậu, địa hình khác nhau</a:t>
            </a:r>
            <a:endParaRPr lang="en-US" sz="4800" b="1">
              <a:solidFill>
                <a:srgbClr val="FF0000"/>
              </a:solidFill>
              <a:latin typeface="Times New Roman" pitchFamily="18" charset="0"/>
              <a:cs typeface="Times New Roman" pitchFamily="18" charset="0"/>
            </a:endParaRPr>
          </a:p>
          <a:p>
            <a:pPr lvl="0"/>
            <a:r>
              <a:rPr lang="en-US" sz="4800" b="1" i="1" smtClean="0">
                <a:solidFill>
                  <a:srgbClr val="FF0000"/>
                </a:solidFill>
                <a:latin typeface="Times New Roman" pitchFamily="18" charset="0"/>
                <a:cs typeface="Times New Roman" pitchFamily="18" charset="0"/>
              </a:rPr>
              <a:t>- Sự </a:t>
            </a:r>
            <a:r>
              <a:rPr lang="en-US" sz="4800" b="1" i="1">
                <a:solidFill>
                  <a:srgbClr val="FF0000"/>
                </a:solidFill>
                <a:latin typeface="Times New Roman" pitchFamily="18" charset="0"/>
                <a:cs typeface="Times New Roman" pitchFamily="18" charset="0"/>
              </a:rPr>
              <a:t>phát triển kinh tế khác nhau</a:t>
            </a:r>
            <a:endParaRPr lang="en-US" sz="4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09800"/>
            <a:ext cx="8488478" cy="1754326"/>
          </a:xfrm>
          <a:prstGeom prst="rect">
            <a:avLst/>
          </a:prstGeom>
        </p:spPr>
        <p:style>
          <a:lnRef idx="2">
            <a:schemeClr val="accent6"/>
          </a:lnRef>
          <a:fillRef idx="1">
            <a:schemeClr val="lt1"/>
          </a:fillRef>
          <a:effectRef idx="0">
            <a:schemeClr val="accent6"/>
          </a:effectRef>
          <a:fontRef idx="minor">
            <a:schemeClr val="dk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HẸN </a:t>
            </a:r>
            <a:r>
              <a:rPr lang="en-US" sz="5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GẶP LẠI CÁC EM Ở</a:t>
            </a:r>
          </a:p>
          <a:p>
            <a:pPr algn="ctr"/>
            <a:r>
              <a:rPr lang="en-US" sz="5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BÀI </a:t>
            </a:r>
            <a:r>
              <a:rPr lang="en-US" sz="5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3</a:t>
            </a:r>
            <a:endParaRPr lang="en-US" sz="5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818382"/>
            <a:ext cx="8382000" cy="1323439"/>
          </a:xfrm>
          <a:prstGeom prst="rect">
            <a:avLst/>
          </a:prstGeom>
        </p:spPr>
        <p:txBody>
          <a:bodyPr wrap="square">
            <a:spAutoFit/>
          </a:bodyPr>
          <a:lstStyle/>
          <a:p>
            <a:r>
              <a:rPr lang="nl-NL" sz="4000" smtClean="0">
                <a:solidFill>
                  <a:srgbClr val="002060"/>
                </a:solidFill>
                <a:latin typeface="Times New Roman" pitchFamily="18" charset="0"/>
                <a:cs typeface="Times New Roman" pitchFamily="18" charset="0"/>
              </a:rPr>
              <a:t>I.</a:t>
            </a:r>
            <a:r>
              <a:rPr lang="en-US" sz="4000">
                <a:solidFill>
                  <a:srgbClr val="002060"/>
                </a:solidFill>
                <a:latin typeface="Times New Roman" pitchFamily="18" charset="0"/>
                <a:cs typeface="Times New Roman" pitchFamily="18" charset="0"/>
              </a:rPr>
              <a:t> Lựa chọn vật liệu và hình khối phù hợp để tạo mô hình ngôi nhà.</a:t>
            </a:r>
          </a:p>
        </p:txBody>
      </p:sp>
      <p:sp>
        <p:nvSpPr>
          <p:cNvPr id="5" name="Rectangle 4"/>
          <p:cNvSpPr/>
          <p:nvPr/>
        </p:nvSpPr>
        <p:spPr>
          <a:xfrm>
            <a:off x="718943" y="295870"/>
            <a:ext cx="7032694" cy="923330"/>
          </a:xfrm>
          <a:prstGeom prst="rect">
            <a:avLst/>
          </a:prstGeom>
          <a:scene3d>
            <a:camera prst="orthographicFront"/>
            <a:lightRig rig="soft" dir="tl">
              <a:rot lat="0" lon="0" rev="0"/>
            </a:lightRig>
          </a:scene3d>
          <a:sp3d>
            <a:bevelT/>
          </a:sp3d>
        </p:spPr>
        <p:style>
          <a:lnRef idx="1">
            <a:schemeClr val="accent2"/>
          </a:lnRef>
          <a:fillRef idx="2">
            <a:schemeClr val="accent2"/>
          </a:fillRef>
          <a:effectRef idx="1">
            <a:schemeClr val="accent2"/>
          </a:effectRef>
          <a:fontRef idx="minor">
            <a:schemeClr val="dk1"/>
          </a:fontRef>
        </p:style>
        <p:txBody>
          <a:bodyPr wrap="none" lIns="91440" tIns="45720" rIns="91440" bIns="45720">
            <a:spAutoFit/>
            <a:sp3d contourW="25400" prstMaterial="matte">
              <a:bevelT w="25400" h="55880" prst="artDeco"/>
              <a:contourClr>
                <a:schemeClr val="accent2">
                  <a:tint val="20000"/>
                </a:schemeClr>
              </a:contourClr>
            </a:sp3d>
          </a:bodyPr>
          <a:lstStyle/>
          <a:p>
            <a:pPr algn="ctr"/>
            <a:r>
              <a:rPr lang="en-US" sz="5400" b="1" cap="none"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BÀI 2: NGÔI NHÀ 3D</a:t>
            </a:r>
            <a:endParaRPr lang="en-US" sz="54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6" name="Rectangle 5"/>
          <p:cNvSpPr/>
          <p:nvPr/>
        </p:nvSpPr>
        <p:spPr>
          <a:xfrm>
            <a:off x="685800" y="3505200"/>
            <a:ext cx="7696200" cy="2308324"/>
          </a:xfrm>
          <a:prstGeom prst="rect">
            <a:avLst/>
          </a:prstGeom>
        </p:spPr>
        <p:txBody>
          <a:bodyPr wrap="square">
            <a:spAutoFit/>
          </a:bodyPr>
          <a:lstStyle/>
          <a:p>
            <a:r>
              <a:rPr lang="fr-FR" sz="3600">
                <a:latin typeface="Times New Roman" pitchFamily="18" charset="0"/>
                <a:cs typeface="Times New Roman" pitchFamily="18" charset="0"/>
              </a:rPr>
              <a:t>- </a:t>
            </a:r>
            <a:r>
              <a:rPr lang="fr-FR" sz="3600" smtClean="0">
                <a:latin typeface="Times New Roman" pitchFamily="18" charset="0"/>
                <a:cs typeface="Times New Roman" pitchFamily="18" charset="0"/>
              </a:rPr>
              <a:t>HS </a:t>
            </a:r>
            <a:r>
              <a:rPr lang="fr-FR" sz="3600">
                <a:latin typeface="Times New Roman" pitchFamily="18" charset="0"/>
                <a:cs typeface="Times New Roman" pitchFamily="18" charset="0"/>
              </a:rPr>
              <a:t>được quan sát các mô hình ngôi nhà từ vật liệu đã qua sử dụng do GV chuẩn bị hoặc trong SGK Mỹ thuật 6 trang 63.</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53059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00800"/>
          </a:xfrm>
          <a:prstGeom prst="rect">
            <a:avLst/>
          </a:prstGeom>
          <a:noFill/>
          <a:ln>
            <a:noFill/>
          </a:ln>
        </p:spPr>
      </p:pic>
    </p:spTree>
    <p:extLst>
      <p:ext uri="{BB962C8B-B14F-4D97-AF65-F5344CB8AC3E}">
        <p14:creationId xmlns:p14="http://schemas.microsoft.com/office/powerpoint/2010/main" val="187874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229600" cy="1938992"/>
          </a:xfrm>
          <a:prstGeom prst="rect">
            <a:avLst/>
          </a:prstGeom>
        </p:spPr>
        <p:txBody>
          <a:bodyPr wrap="square">
            <a:spAutoFit/>
          </a:bodyPr>
          <a:lstStyle/>
          <a:p>
            <a:r>
              <a:rPr lang="fr-FR" sz="4000">
                <a:latin typeface="Times New Roman" pitchFamily="18" charset="0"/>
                <a:cs typeface="Times New Roman" pitchFamily="18" charset="0"/>
              </a:rPr>
              <a:t>- Khuyến khích HS chia sẻ cảm nhận về hình khối, cấu trúc, màu sắc và vật liệu tạo nên mô hình ngôi nhà.</a:t>
            </a:r>
            <a:endParaRPr lang="en-US" sz="4000">
              <a:latin typeface="Times New Roman" pitchFamily="18" charset="0"/>
              <a:cs typeface="Times New Roman" pitchFamily="18" charset="0"/>
            </a:endParaRPr>
          </a:p>
        </p:txBody>
      </p:sp>
      <p:sp>
        <p:nvSpPr>
          <p:cNvPr id="6" name="Rectangle 5"/>
          <p:cNvSpPr/>
          <p:nvPr/>
        </p:nvSpPr>
        <p:spPr>
          <a:xfrm>
            <a:off x="381000" y="2468701"/>
            <a:ext cx="8229600" cy="1323439"/>
          </a:xfrm>
          <a:prstGeom prst="rect">
            <a:avLst/>
          </a:prstGeom>
        </p:spPr>
        <p:txBody>
          <a:bodyPr wrap="square">
            <a:spAutoFit/>
          </a:bodyPr>
          <a:lstStyle/>
          <a:p>
            <a:r>
              <a:rPr lang="fr-FR" sz="4000">
                <a:solidFill>
                  <a:srgbClr val="FF0000"/>
                </a:solidFill>
                <a:latin typeface="Times New Roman" pitchFamily="18" charset="0"/>
                <a:cs typeface="Times New Roman" pitchFamily="18" charset="0"/>
              </a:rPr>
              <a:t>+ Mô hình ngôi nhà được tạo nên từ những hình khối nào</a:t>
            </a:r>
            <a:r>
              <a:rPr lang="fr-FR" sz="4000" smtClean="0">
                <a:solidFill>
                  <a:srgbClr val="FF0000"/>
                </a:solidFill>
                <a:latin typeface="Times New Roman" pitchFamily="18" charset="0"/>
                <a:cs typeface="Times New Roman" pitchFamily="18" charset="0"/>
              </a:rPr>
              <a:t>?</a:t>
            </a:r>
            <a:endParaRPr lang="en-US" sz="4000">
              <a:solidFill>
                <a:srgbClr val="FF0000"/>
              </a:solidFill>
              <a:latin typeface="Times New Roman" pitchFamily="18" charset="0"/>
              <a:cs typeface="Times New Roman" pitchFamily="18" charset="0"/>
            </a:endParaRPr>
          </a:p>
        </p:txBody>
      </p:sp>
      <p:sp>
        <p:nvSpPr>
          <p:cNvPr id="9" name="Rectangle 8"/>
          <p:cNvSpPr/>
          <p:nvPr/>
        </p:nvSpPr>
        <p:spPr>
          <a:xfrm>
            <a:off x="495300" y="4038600"/>
            <a:ext cx="8001000" cy="1938992"/>
          </a:xfrm>
          <a:prstGeom prst="rect">
            <a:avLst/>
          </a:prstGeom>
        </p:spPr>
        <p:txBody>
          <a:bodyPr wrap="square">
            <a:spAutoFit/>
          </a:bodyPr>
          <a:lstStyle/>
          <a:p>
            <a:r>
              <a:rPr lang="en-US" sz="4000">
                <a:solidFill>
                  <a:srgbClr val="002060"/>
                </a:solidFill>
                <a:latin typeface="Times New Roman" pitchFamily="18" charset="0"/>
                <a:cs typeface="Times New Roman" pitchFamily="18" charset="0"/>
              </a:rPr>
              <a:t>+ Các bộ phận của ngôi nhà được tạo nên từ nhiều hình khối khác nhau: hình chữ nhật, hình tam giác.</a:t>
            </a:r>
          </a:p>
        </p:txBody>
      </p:sp>
    </p:spTree>
    <p:extLst>
      <p:ext uri="{BB962C8B-B14F-4D97-AF65-F5344CB8AC3E}">
        <p14:creationId xmlns:p14="http://schemas.microsoft.com/office/powerpoint/2010/main" val="408154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4740" y="1447800"/>
            <a:ext cx="7988710" cy="4401205"/>
          </a:xfrm>
          <a:prstGeom prst="rect">
            <a:avLst/>
          </a:prstGeom>
        </p:spPr>
        <p:txBody>
          <a:bodyPr wrap="square">
            <a:spAutoFit/>
          </a:bodyPr>
          <a:lstStyle/>
          <a:p>
            <a:r>
              <a:rPr lang="en-US" sz="4000">
                <a:solidFill>
                  <a:srgbClr val="002060"/>
                </a:solidFill>
                <a:latin typeface="Times New Roman" pitchFamily="18" charset="0"/>
                <a:cs typeface="Times New Roman" pitchFamily="18" charset="0"/>
              </a:rPr>
              <a:t>+ Đặc điểm riêng, vật liệu sử dụng để làm mô hình mỗi ngôi nhà:</a:t>
            </a:r>
          </a:p>
          <a:p>
            <a:pPr lvl="0"/>
            <a:r>
              <a:rPr lang="en-US" sz="4000">
                <a:solidFill>
                  <a:srgbClr val="002060"/>
                </a:solidFill>
                <a:latin typeface="Times New Roman" pitchFamily="18" charset="0"/>
                <a:cs typeface="Times New Roman" pitchFamily="18" charset="0"/>
              </a:rPr>
              <a:t>Mỗi ngôi nhà được làm từ các hình khối, vật liệu khác nhau: bìa cứng, vỏ hộp sữa,...</a:t>
            </a:r>
          </a:p>
          <a:p>
            <a:pPr lvl="0"/>
            <a:r>
              <a:rPr lang="en-US" sz="4000">
                <a:solidFill>
                  <a:srgbClr val="002060"/>
                </a:solidFill>
                <a:latin typeface="Times New Roman" pitchFamily="18" charset="0"/>
                <a:cs typeface="Times New Roman" pitchFamily="18" charset="0"/>
              </a:rPr>
              <a:t>Hình dáng mỗi ngôi nhà khác nhau: nhà một tầng, nhà cao tầng.</a:t>
            </a:r>
          </a:p>
        </p:txBody>
      </p:sp>
      <p:sp>
        <p:nvSpPr>
          <p:cNvPr id="6" name="Rectangle 5"/>
          <p:cNvSpPr/>
          <p:nvPr/>
        </p:nvSpPr>
        <p:spPr>
          <a:xfrm>
            <a:off x="545690" y="381000"/>
            <a:ext cx="7568354" cy="707886"/>
          </a:xfrm>
          <a:prstGeom prst="rect">
            <a:avLst/>
          </a:prstGeom>
        </p:spPr>
        <p:txBody>
          <a:bodyPr wrap="none">
            <a:spAutoFit/>
          </a:bodyPr>
          <a:lstStyle/>
          <a:p>
            <a:r>
              <a:rPr lang="fr-FR" sz="4000">
                <a:solidFill>
                  <a:srgbClr val="C00000"/>
                </a:solidFill>
                <a:latin typeface="Times New Roman" pitchFamily="18" charset="0"/>
                <a:cs typeface="Times New Roman" pitchFamily="18" charset="0"/>
              </a:rPr>
              <a:t>+ Mô hình ngôi nhà có đặc điểm gì?</a:t>
            </a:r>
            <a:endParaRPr lang="en-US" sz="400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1873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763000" cy="6324600"/>
          </a:xfrm>
          <a:prstGeom prst="rect">
            <a:avLst/>
          </a:prstGeom>
          <a:noFill/>
          <a:ln>
            <a:noFill/>
          </a:ln>
        </p:spPr>
      </p:pic>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153400" cy="1446550"/>
          </a:xfrm>
          <a:prstGeom prst="rect">
            <a:avLst/>
          </a:prstGeom>
        </p:spPr>
        <p:txBody>
          <a:bodyPr wrap="square">
            <a:spAutoFit/>
          </a:bodyPr>
          <a:lstStyle/>
          <a:p>
            <a:r>
              <a:rPr lang="nl-NL" sz="4400" smtClean="0">
                <a:solidFill>
                  <a:srgbClr val="FF0000"/>
                </a:solidFill>
                <a:latin typeface="Times New Roman" pitchFamily="18" charset="0"/>
                <a:cs typeface="Times New Roman" pitchFamily="18" charset="0"/>
              </a:rPr>
              <a:t>- </a:t>
            </a:r>
            <a:r>
              <a:rPr lang="nl-NL" sz="4400">
                <a:solidFill>
                  <a:srgbClr val="FF0000"/>
                </a:solidFill>
                <a:latin typeface="Times New Roman" pitchFamily="18" charset="0"/>
                <a:cs typeface="Times New Roman" pitchFamily="18" charset="0"/>
              </a:rPr>
              <a:t>C</a:t>
            </a:r>
            <a:r>
              <a:rPr lang="nl-NL" sz="4400" smtClean="0">
                <a:solidFill>
                  <a:srgbClr val="FF0000"/>
                </a:solidFill>
                <a:latin typeface="Times New Roman" pitchFamily="18" charset="0"/>
                <a:cs typeface="Times New Roman" pitchFamily="18" charset="0"/>
              </a:rPr>
              <a:t>âu hỏi gợi ý để HS suy nghĩ, thảo luận.</a:t>
            </a:r>
            <a:endParaRPr lang="en-US" sz="4400">
              <a:solidFill>
                <a:srgbClr val="FF0000"/>
              </a:solidFill>
              <a:latin typeface="Times New Roman" pitchFamily="18" charset="0"/>
              <a:cs typeface="Times New Roman" pitchFamily="18" charset="0"/>
            </a:endParaRPr>
          </a:p>
        </p:txBody>
      </p:sp>
      <p:sp>
        <p:nvSpPr>
          <p:cNvPr id="3" name="Rectangle 2"/>
          <p:cNvSpPr/>
          <p:nvPr/>
        </p:nvSpPr>
        <p:spPr>
          <a:xfrm>
            <a:off x="400050" y="1771085"/>
            <a:ext cx="8134350" cy="1077218"/>
          </a:xfrm>
          <a:prstGeom prst="rect">
            <a:avLst/>
          </a:prstGeom>
        </p:spPr>
        <p:txBody>
          <a:bodyPr wrap="square">
            <a:spAutoFit/>
          </a:bodyPr>
          <a:lstStyle/>
          <a:p>
            <a:r>
              <a:rPr lang="nl-NL" sz="3200">
                <a:solidFill>
                  <a:srgbClr val="002060"/>
                </a:solidFill>
                <a:latin typeface="Times New Roman" pitchFamily="18" charset="0"/>
                <a:cs typeface="Times New Roman" pitchFamily="18" charset="0"/>
              </a:rPr>
              <a:t>+ Em lựa chọn vật liệu và hình khối gì để tạo mô hình ngôi nhà?</a:t>
            </a:r>
            <a:endParaRPr lang="en-US" sz="3200">
              <a:solidFill>
                <a:srgbClr val="002060"/>
              </a:solidFill>
              <a:latin typeface="Times New Roman" pitchFamily="18" charset="0"/>
              <a:cs typeface="Times New Roman" pitchFamily="18" charset="0"/>
            </a:endParaRPr>
          </a:p>
        </p:txBody>
      </p:sp>
      <p:sp>
        <p:nvSpPr>
          <p:cNvPr id="4" name="Rectangle 3"/>
          <p:cNvSpPr/>
          <p:nvPr/>
        </p:nvSpPr>
        <p:spPr>
          <a:xfrm>
            <a:off x="440344" y="2895600"/>
            <a:ext cx="6798656" cy="584775"/>
          </a:xfrm>
          <a:prstGeom prst="rect">
            <a:avLst/>
          </a:prstGeom>
        </p:spPr>
        <p:txBody>
          <a:bodyPr wrap="none">
            <a:spAutoFit/>
          </a:bodyPr>
          <a:lstStyle/>
          <a:p>
            <a:r>
              <a:rPr lang="nl-NL" sz="3200">
                <a:solidFill>
                  <a:srgbClr val="002060"/>
                </a:solidFill>
                <a:latin typeface="Times New Roman" pitchFamily="18" charset="0"/>
                <a:cs typeface="Times New Roman" pitchFamily="18" charset="0"/>
              </a:rPr>
              <a:t>+ Phần nào của ngôi nhà cần tạo trước?</a:t>
            </a:r>
            <a:endParaRPr lang="en-US" sz="3200">
              <a:solidFill>
                <a:srgbClr val="002060"/>
              </a:solidFill>
              <a:latin typeface="Times New Roman" pitchFamily="18" charset="0"/>
              <a:cs typeface="Times New Roman" pitchFamily="18" charset="0"/>
            </a:endParaRPr>
          </a:p>
        </p:txBody>
      </p:sp>
      <p:sp>
        <p:nvSpPr>
          <p:cNvPr id="5" name="Rectangle 4"/>
          <p:cNvSpPr/>
          <p:nvPr/>
        </p:nvSpPr>
        <p:spPr>
          <a:xfrm>
            <a:off x="400050" y="3581400"/>
            <a:ext cx="8134350" cy="1077218"/>
          </a:xfrm>
          <a:prstGeom prst="rect">
            <a:avLst/>
          </a:prstGeom>
        </p:spPr>
        <p:txBody>
          <a:bodyPr wrap="square">
            <a:spAutoFit/>
          </a:bodyPr>
          <a:lstStyle/>
          <a:p>
            <a:r>
              <a:rPr lang="nl-NL" sz="3200">
                <a:solidFill>
                  <a:srgbClr val="002060"/>
                </a:solidFill>
                <a:latin typeface="Times New Roman" pitchFamily="18" charset="0"/>
                <a:cs typeface="Times New Roman" pitchFamily="18" charset="0"/>
              </a:rPr>
              <a:t>+ Em sẽ tạo đặc điểm riêng cho ngôi nhà bằng cách nào?</a:t>
            </a:r>
            <a:endParaRPr lang="en-US" sz="3200">
              <a:solidFill>
                <a:srgbClr val="002060"/>
              </a:solidFill>
              <a:latin typeface="Times New Roman" pitchFamily="18" charset="0"/>
              <a:cs typeface="Times New Roman" pitchFamily="18" charset="0"/>
            </a:endParaRPr>
          </a:p>
        </p:txBody>
      </p:sp>
      <p:sp>
        <p:nvSpPr>
          <p:cNvPr id="6" name="Rectangle 5"/>
          <p:cNvSpPr/>
          <p:nvPr/>
        </p:nvSpPr>
        <p:spPr>
          <a:xfrm>
            <a:off x="440344" y="4678353"/>
            <a:ext cx="8094056" cy="1077218"/>
          </a:xfrm>
          <a:prstGeom prst="rect">
            <a:avLst/>
          </a:prstGeom>
        </p:spPr>
        <p:txBody>
          <a:bodyPr wrap="square">
            <a:spAutoFit/>
          </a:bodyPr>
          <a:lstStyle/>
          <a:p>
            <a:r>
              <a:rPr lang="nl-NL" sz="3200">
                <a:solidFill>
                  <a:srgbClr val="002060"/>
                </a:solidFill>
                <a:latin typeface="Times New Roman" pitchFamily="18" charset="0"/>
                <a:cs typeface="Times New Roman" pitchFamily="18" charset="0"/>
              </a:rPr>
              <a:t>+ Để tạo mô hình ngôi nhà, em cần thực hiện các bước cơ bản nào?</a:t>
            </a:r>
            <a:endParaRPr lang="en-US" sz="320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2000"/>
                                        <p:tgtEl>
                                          <p:spTgt spid="3">
                                            <p:txEl>
                                              <p:pRg st="0" end="0"/>
                                            </p:txEl>
                                          </p:spTgt>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2000"/>
                                        <p:tgtEl>
                                          <p:spTgt spid="4"/>
                                        </p:tgtEl>
                                      </p:cBhvr>
                                    </p:animEffect>
                                  </p:childTnLst>
                                </p:cTn>
                              </p:par>
                            </p:childTnLst>
                          </p:cTn>
                        </p:par>
                        <p:par>
                          <p:cTn id="18" fill="hold">
                            <p:stCondLst>
                              <p:cond delay="40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2000"/>
                                        <p:tgtEl>
                                          <p:spTgt spid="5"/>
                                        </p:tgtEl>
                                      </p:cBhvr>
                                    </p:animEffect>
                                  </p:childTnLst>
                                </p:cTn>
                              </p:par>
                            </p:childTnLst>
                          </p:cTn>
                        </p:par>
                        <p:par>
                          <p:cTn id="22" fill="hold">
                            <p:stCondLst>
                              <p:cond delay="60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001000" cy="1569660"/>
          </a:xfrm>
          <a:prstGeom prst="rect">
            <a:avLst/>
          </a:prstGeom>
        </p:spPr>
        <p:txBody>
          <a:bodyPr wrap="square">
            <a:spAutoFit/>
          </a:bodyPr>
          <a:lstStyle/>
          <a:p>
            <a:r>
              <a:rPr lang="nl-NL" sz="4800" b="1" smtClean="0">
                <a:latin typeface="Times New Roman" pitchFamily="18" charset="0"/>
                <a:cs typeface="Times New Roman" pitchFamily="18" charset="0"/>
              </a:rPr>
              <a:t>II. HS </a:t>
            </a:r>
            <a:r>
              <a:rPr lang="nl-NL" sz="4800" b="1">
                <a:latin typeface="Times New Roman" pitchFamily="18" charset="0"/>
                <a:cs typeface="Times New Roman" pitchFamily="18" charset="0"/>
              </a:rPr>
              <a:t>thực hiện nhiệm vụ học tập</a:t>
            </a:r>
            <a:endParaRPr lang="en-US" sz="4800">
              <a:latin typeface="Times New Roman" pitchFamily="18" charset="0"/>
              <a:cs typeface="Times New Roman" pitchFamily="18" charset="0"/>
            </a:endParaRPr>
          </a:p>
        </p:txBody>
      </p:sp>
      <p:sp>
        <p:nvSpPr>
          <p:cNvPr id="3" name="Rectangle 2"/>
          <p:cNvSpPr/>
          <p:nvPr/>
        </p:nvSpPr>
        <p:spPr>
          <a:xfrm>
            <a:off x="457200" y="1947208"/>
            <a:ext cx="8077200" cy="1938992"/>
          </a:xfrm>
          <a:prstGeom prst="rect">
            <a:avLst/>
          </a:prstGeom>
        </p:spPr>
        <p:txBody>
          <a:bodyPr wrap="square">
            <a:spAutoFit/>
          </a:bodyPr>
          <a:lstStyle/>
          <a:p>
            <a:r>
              <a:rPr lang="fr-FR" sz="4000">
                <a:latin typeface="Times New Roman" pitchFamily="18" charset="0"/>
                <a:cs typeface="Times New Roman" pitchFamily="18" charset="0"/>
              </a:rPr>
              <a:t>- GV nhắc HS tập hợp các vật liệu của mỗi cá nhân thành kho vật liệu chung của lớp.</a:t>
            </a:r>
            <a:endParaRPr lang="en-US" sz="4000">
              <a:latin typeface="Times New Roman" pitchFamily="18" charset="0"/>
              <a:cs typeface="Times New Roman" pitchFamily="18" charset="0"/>
            </a:endParaRPr>
          </a:p>
        </p:txBody>
      </p:sp>
      <p:sp>
        <p:nvSpPr>
          <p:cNvPr id="4" name="Rectangle 3"/>
          <p:cNvSpPr/>
          <p:nvPr/>
        </p:nvSpPr>
        <p:spPr>
          <a:xfrm>
            <a:off x="476250" y="3886200"/>
            <a:ext cx="8058150" cy="1938992"/>
          </a:xfrm>
          <a:prstGeom prst="rect">
            <a:avLst/>
          </a:prstGeom>
        </p:spPr>
        <p:txBody>
          <a:bodyPr wrap="square">
            <a:spAutoFit/>
          </a:bodyPr>
          <a:lstStyle/>
          <a:p>
            <a:r>
              <a:rPr lang="fr-FR" sz="4000">
                <a:latin typeface="Times New Roman" pitchFamily="18" charset="0"/>
                <a:cs typeface="Times New Roman" pitchFamily="18" charset="0"/>
              </a:rPr>
              <a:t>- Cho HS quan sát và lựa chọn vật liệu phù hợp với ý tưởng sáng tạo ngôi nhà của các em.</a:t>
            </a:r>
            <a:endParaRPr lang="en-US" sz="4000">
              <a:latin typeface="Times New Roman" pitchFamily="18" charset="0"/>
              <a:cs typeface="Times New Roman" pitchFamily="18" charset="0"/>
            </a:endParaRPr>
          </a:p>
        </p:txBody>
      </p:sp>
    </p:spTree>
    <p:extLst>
      <p:ext uri="{BB962C8B-B14F-4D97-AF65-F5344CB8AC3E}">
        <p14:creationId xmlns:p14="http://schemas.microsoft.com/office/powerpoint/2010/main" val="3040808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534399" cy="6172200"/>
          </a:xfrm>
          <a:prstGeom prst="rect">
            <a:avLst/>
          </a:prstGeom>
          <a:noFill/>
          <a:ln>
            <a:noFill/>
          </a:ln>
        </p:spPr>
      </p:pic>
    </p:spTree>
    <p:extLst>
      <p:ext uri="{BB962C8B-B14F-4D97-AF65-F5344CB8AC3E}">
        <p14:creationId xmlns:p14="http://schemas.microsoft.com/office/powerpoint/2010/main" val="3040808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TotalTime>
  <Words>614</Words>
  <Application>Microsoft Office PowerPoint</Application>
  <PresentationFormat>On-screen Show (4:3)</PresentationFormat>
  <Paragraphs>38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SCD</dc:creator>
  <cp:lastModifiedBy>SCD</cp:lastModifiedBy>
  <cp:revision>15</cp:revision>
  <dcterms:created xsi:type="dcterms:W3CDTF">2021-09-13T02:48:03Z</dcterms:created>
  <dcterms:modified xsi:type="dcterms:W3CDTF">2021-10-11T07:59:50Z</dcterms:modified>
</cp:coreProperties>
</file>