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8556" r:id="rId2"/>
  </p:sldMasterIdLst>
  <p:notesMasterIdLst>
    <p:notesMasterId r:id="rId18"/>
  </p:notesMasterIdLst>
  <p:sldIdLst>
    <p:sldId id="410" r:id="rId3"/>
    <p:sldId id="406" r:id="rId4"/>
    <p:sldId id="437" r:id="rId5"/>
    <p:sldId id="436" r:id="rId6"/>
    <p:sldId id="442" r:id="rId7"/>
    <p:sldId id="444" r:id="rId8"/>
    <p:sldId id="441" r:id="rId9"/>
    <p:sldId id="451" r:id="rId10"/>
    <p:sldId id="440" r:id="rId11"/>
    <p:sldId id="439" r:id="rId12"/>
    <p:sldId id="452" r:id="rId13"/>
    <p:sldId id="445" r:id="rId14"/>
    <p:sldId id="450" r:id="rId15"/>
    <p:sldId id="446" r:id="rId16"/>
    <p:sldId id="44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  <a:srgbClr val="008000"/>
    <a:srgbClr val="FFCC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980" autoAdjust="0"/>
    <p:restoredTop sz="94660"/>
  </p:normalViewPr>
  <p:slideViewPr>
    <p:cSldViewPr snapToGrid="0">
      <p:cViewPr>
        <p:scale>
          <a:sx n="60" d="100"/>
          <a:sy n="60" d="100"/>
        </p:scale>
        <p:origin x="-474" y="-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50CF77-8CC2-4973-B4B0-6AA29A646DA6}" type="datetimeFigureOut">
              <a:rPr lang="en-US" smtClean="0"/>
              <a:pPr/>
              <a:t>9/17/2022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00D4E2-0BCC-4F5D-AE1D-792F5BB881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96645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" name="Google Shape;4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12179786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" name="Google Shape;4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12179786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" name="Google Shape;4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12179786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" name="Google Shape;4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12179786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" name="Google Shape;4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12179786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" name="Google Shape;4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12179786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" name="Google Shape;4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12179786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" name="Google Shape;4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12179786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" name="Google Shape;4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12179786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" name="Google Shape;4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12179786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0132F-27AD-4901-812E-8330D5487512}" type="datetimeFigureOut">
              <a:rPr lang="en-US" smtClean="0"/>
              <a:pPr/>
              <a:t>9/17/2022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B45D-C96A-4B08-B991-7A5C429990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59115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0132F-27AD-4901-812E-8330D5487512}" type="datetimeFigureOut">
              <a:rPr lang="en-US" smtClean="0"/>
              <a:pPr/>
              <a:t>9/17/2022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B45D-C96A-4B08-B991-7A5C429990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52109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0132F-27AD-4901-812E-8330D5487512}" type="datetimeFigureOut">
              <a:rPr lang="en-US" smtClean="0"/>
              <a:pPr/>
              <a:t>9/17/2022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B45D-C96A-4B08-B991-7A5C429990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858610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192E836-F117-4A63-AC0F-5F8D42DE10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35DDDD5-1CDB-4460-AB24-4BADD3F6CE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EE247C4-D6B7-4A9E-922A-191D3793D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CDB655E-5F8D-44F1-BA06-D2EDD1B38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7E9B112-609D-448D-BFFA-6ECD997B0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EC4EA-6FC5-4DE6-A89F-9BE9420BE9D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23395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2C180A1-12DA-426C-AC44-278115582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6226B60-8ABC-4B61-9F57-B2E9C3872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8B2EF28-89B8-4530-8D8F-C034014A0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EB5488F-8264-44B9-B075-16B9338BC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5B39AD0-DD47-442F-9082-854250B1E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60DC3-1B5F-4534-949D-E61F5D7DDF28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102512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DDA977E-BAEC-4A80-83F0-3A79213C1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115CB32-2984-45EE-BB6C-A921DF3B13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CE333C9-3F6C-4674-8749-AF6617E1C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1C611B6-F542-414C-B36D-39B5A0603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999627F-3033-4432-8E23-02CB914E1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A9CD3-C45F-429F-95A8-837E324DFBF4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840764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67B1134-2C89-47E2-ADBD-3D567F66A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69C5D22-2E5D-428E-922B-42C70B7BA6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47DCE5C-545B-4E06-A445-BA4A3900AC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9CD5495-1FFE-4ABD-92F1-D7207B374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6971984-370A-4E7F-8051-A5D8023BA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DF68516-FC6A-4282-87DB-F7966F4E9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D9ACE-5CFE-4AE7-B658-6CF8073D42FF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698896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227FF43-F6B6-4F9E-AA90-5789C55C6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91E5EB1-82C7-4664-BD2D-497464FD1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9CE5624-2A51-4948-AC3D-153D42058F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009ED164-9C2D-4EB6-B0AD-17C508ADAE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40144964-CD5F-4E78-90DB-C981DB2B3C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8BDBCCED-49EE-42D1-9B59-4AA315A1D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3F68084A-01A0-4D6B-8C6C-7E7868B29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8D96E189-85E6-4005-A45C-0FEF735AA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B58A8-918D-487E-A68E-E1147EC4186D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801939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3BCD912-3180-4FF4-9FD2-83F58EFC7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01B440E1-0A5A-4D65-BB15-2504A1B03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4A36212F-0EDE-49C8-A895-7D9271720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A3D58708-3F55-4574-AB81-02D9C9791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B6E0E-12E8-4F60-AA4C-2D244E5456EC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33589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50F3DD58-9276-410C-AF6C-7D5D1EBFD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4AF32367-9DC6-460C-AB8E-A7891D725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66418EF-E8B5-4976-B327-89696CF5A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E7B28-9747-4E84-B604-46E657738A9E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520872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47BA44A-5ED3-4475-AED9-C9EA2B899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D259986-40EC-43F4-B9A3-BA9464C323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225F9401-3A32-4777-80C5-2970CC1065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93687432-0049-40BB-8096-0E3F71353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48DB4A5-8C20-463C-9636-D42B52BE0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9B6976F-B1E2-4994-8F41-545902D69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BCE46-A05B-4D33-91D8-6AE2484A13E9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44159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0132F-27AD-4901-812E-8330D5487512}" type="datetimeFigureOut">
              <a:rPr lang="en-US" smtClean="0"/>
              <a:pPr/>
              <a:t>9/17/2022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B45D-C96A-4B08-B991-7A5C429990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325711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BED0E99-C51D-4E04-AA44-5410D8C71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3F0FA9D7-92C5-4932-8BD7-C9983459F3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F25A2976-D5BB-4A41-9312-155E4E537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9815652-DFC4-444D-879B-2A6372F46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CE3DCA6-62AA-4911-9858-06FA49089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F147248-5AEE-47AB-9F7F-FAB2F396A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C8A20-F7A3-41F1-BDEB-FDFA73989A6D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537187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DD108B5-811A-4196-9CD7-0B5BCC4B2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51A6677E-F470-4938-B1A5-FB308A3110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B485A05-ACA6-4C3B-8A27-82D89B1D5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E6EF5E8-962A-42AD-A420-FE011F14D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0A104B0-F5E9-4C99-9EFA-E97BC759B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50655-6099-49A5-A5B3-294E30F1778E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57055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AD943C10-B4B0-4CC7-83CA-1E90E32DAA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618C8B11-D57D-4C8D-A4A3-53B0AC46BE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C05FE77-960F-4044-9C6F-685A5B7BC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A85B594-C5C6-479C-91AF-9764975BF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1FDE4F1-D15D-4E04-9E27-6010CE2A9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CD138-390D-42D6-A3F9-214C2077893E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159679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6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200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9234" y="268151"/>
            <a:ext cx="11513532" cy="6321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601047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0132F-27AD-4901-812E-8330D5487512}" type="datetimeFigureOut">
              <a:rPr lang="en-US" smtClean="0"/>
              <a:pPr/>
              <a:t>9/17/2022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B45D-C96A-4B08-B991-7A5C429990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95022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0132F-27AD-4901-812E-8330D5487512}" type="datetimeFigureOut">
              <a:rPr lang="en-US" smtClean="0"/>
              <a:pPr/>
              <a:t>9/17/2022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B45D-C96A-4B08-B991-7A5C429990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08781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0132F-27AD-4901-812E-8330D5487512}" type="datetimeFigureOut">
              <a:rPr lang="en-US" smtClean="0"/>
              <a:pPr/>
              <a:t>9/17/2022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B45D-C96A-4B08-B991-7A5C429990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26253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0132F-27AD-4901-812E-8330D5487512}" type="datetimeFigureOut">
              <a:rPr lang="en-US" smtClean="0"/>
              <a:pPr/>
              <a:t>9/17/2022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B45D-C96A-4B08-B991-7A5C429990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37732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0132F-27AD-4901-812E-8330D5487512}" type="datetimeFigureOut">
              <a:rPr lang="en-US" smtClean="0"/>
              <a:pPr/>
              <a:t>9/17/2022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B45D-C96A-4B08-B991-7A5C429990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81406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0132F-27AD-4901-812E-8330D5487512}" type="datetimeFigureOut">
              <a:rPr lang="en-US" smtClean="0"/>
              <a:pPr/>
              <a:t>9/17/2022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B45D-C96A-4B08-B991-7A5C429990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02701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0132F-27AD-4901-812E-8330D5487512}" type="datetimeFigureOut">
              <a:rPr lang="en-US" smtClean="0"/>
              <a:pPr/>
              <a:t>9/17/2022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DB45D-C96A-4B08-B991-7A5C429990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51681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0132F-27AD-4901-812E-8330D5487512}" type="datetimeFigureOut">
              <a:rPr lang="en-US" smtClean="0"/>
              <a:pPr/>
              <a:t>9/17/2022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0DB45D-C96A-4B08-B991-7A5C429990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4553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8FB88E0A-A312-48B2-AD45-C33801621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49F5AB2-FA1E-4D1E-B88D-468CFA9A0E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EC58F2F-0EC0-4A27-89F0-4F10D21EF8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73429DF-F118-4ED8-A695-98CA0DBD16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0923011-8E1E-4F13-86FE-11FCBA42B3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8CFE3-553D-4D67-B17E-45793350FDE1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5846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8557" r:id="rId1"/>
    <p:sldLayoutId id="2147488558" r:id="rId2"/>
    <p:sldLayoutId id="2147488559" r:id="rId3"/>
    <p:sldLayoutId id="2147488560" r:id="rId4"/>
    <p:sldLayoutId id="2147488561" r:id="rId5"/>
    <p:sldLayoutId id="2147488562" r:id="rId6"/>
    <p:sldLayoutId id="2147488563" r:id="rId7"/>
    <p:sldLayoutId id="2147488564" r:id="rId8"/>
    <p:sldLayoutId id="2147488565" r:id="rId9"/>
    <p:sldLayoutId id="2147488566" r:id="rId10"/>
    <p:sldLayoutId id="2147488567" r:id="rId11"/>
    <p:sldLayoutId id="2147488629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684" y="139817"/>
            <a:ext cx="9071811" cy="648958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16730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673391" y="597286"/>
            <a:ext cx="5064981" cy="5604731"/>
            <a:chOff x="839417" y="578106"/>
            <a:chExt cx="5064981" cy="5604731"/>
          </a:xfrm>
        </p:grpSpPr>
        <p:pic>
          <p:nvPicPr>
            <p:cNvPr id="8" name="Picture 7">
              <a:extLst>
                <a:ext uri="{FF2B5EF4-FFF2-40B4-BE49-F238E27FC236}">
                  <a16:creationId xmlns="" xmlns:a16="http://schemas.microsoft.com/office/drawing/2014/main" id="{D0BB1765-7606-44FC-8D0A-725A206946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417" y="578106"/>
              <a:ext cx="5064981" cy="5604731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79208" y="1288202"/>
              <a:ext cx="4925190" cy="4667059"/>
            </a:xfrm>
            <a:prstGeom prst="rect">
              <a:avLst/>
            </a:prstGeom>
          </p:spPr>
        </p:pic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1437903" y="2058678"/>
              <a:ext cx="3315855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SG" altLang="en-US" sz="4400" b="1" dirty="0">
                <a:solidFill>
                  <a:srgbClr val="0000FF"/>
                </a:solidFill>
                <a:latin typeface="Times" pitchFamily="18" charset="0"/>
                <a:cs typeface="Times" pitchFamily="18" charset="0"/>
              </a:endParaRP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39" y="0"/>
            <a:ext cx="1255238" cy="93752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176353" y="1076549"/>
            <a:ext cx="42437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0000FF"/>
                </a:solidFill>
              </a:rPr>
              <a:t>Hoạt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động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giáo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dục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theo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chủ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đề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17854" y="1893192"/>
            <a:ext cx="336535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>
                <a:solidFill>
                  <a:srgbClr val="FF0000"/>
                </a:solidFill>
              </a:rPr>
              <a:t>Điều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chỉnh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bản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thân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cho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phù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hợp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với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môi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trường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học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tập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mới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148137" y="398829"/>
            <a:ext cx="5642810" cy="6001643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fr-FR" sz="2400" dirty="0"/>
              <a:t>- </a:t>
            </a:r>
            <a:r>
              <a:rPr lang="nl-NL" sz="2400" dirty="0"/>
              <a:t>Những việc nên làm để điều chỉnh bản thân cho phù hợp với môi trường học tập mới:</a:t>
            </a:r>
            <a:endParaRPr lang="en-US" sz="2400" dirty="0"/>
          </a:p>
          <a:p>
            <a:r>
              <a:rPr lang="fr-FR" sz="2400" dirty="0"/>
              <a:t>+ </a:t>
            </a:r>
            <a:r>
              <a:rPr lang="fr-FR" sz="2400" dirty="0" err="1"/>
              <a:t>Chủ</a:t>
            </a:r>
            <a:r>
              <a:rPr lang="fr-FR" sz="2400" dirty="0"/>
              <a:t> </a:t>
            </a:r>
            <a:r>
              <a:rPr lang="fr-FR" sz="2400" dirty="0" err="1"/>
              <a:t>động</a:t>
            </a:r>
            <a:r>
              <a:rPr lang="fr-FR" sz="2400" dirty="0"/>
              <a:t> </a:t>
            </a:r>
            <a:r>
              <a:rPr lang="fr-FR" sz="2400" dirty="0" err="1"/>
              <a:t>làm</a:t>
            </a:r>
            <a:r>
              <a:rPr lang="fr-FR" sz="2400" dirty="0"/>
              <a:t> </a:t>
            </a:r>
            <a:r>
              <a:rPr lang="fr-FR" sz="2400" dirty="0" err="1"/>
              <a:t>quen</a:t>
            </a:r>
            <a:r>
              <a:rPr lang="fr-FR" sz="2400" dirty="0"/>
              <a:t> </a:t>
            </a:r>
            <a:r>
              <a:rPr lang="fr-FR" sz="2400" dirty="0" err="1"/>
              <a:t>với</a:t>
            </a:r>
            <a:r>
              <a:rPr lang="fr-FR" sz="2400" dirty="0"/>
              <a:t> </a:t>
            </a:r>
            <a:r>
              <a:rPr lang="fr-FR" sz="2400" dirty="0" err="1"/>
              <a:t>bạn</a:t>
            </a:r>
            <a:r>
              <a:rPr lang="fr-FR" sz="2400" dirty="0"/>
              <a:t> </a:t>
            </a:r>
            <a:r>
              <a:rPr lang="fr-FR" sz="2400" dirty="0" err="1"/>
              <a:t>bè</a:t>
            </a:r>
            <a:r>
              <a:rPr lang="fr-FR" sz="2400" dirty="0"/>
              <a:t> </a:t>
            </a:r>
            <a:r>
              <a:rPr lang="fr-FR" sz="2400" dirty="0" err="1"/>
              <a:t>mới</a:t>
            </a:r>
            <a:r>
              <a:rPr lang="fr-FR" sz="2400" dirty="0"/>
              <a:t>.</a:t>
            </a:r>
            <a:endParaRPr lang="en-US" sz="2400" dirty="0"/>
          </a:p>
          <a:p>
            <a:r>
              <a:rPr lang="fr-FR" sz="2400" dirty="0"/>
              <a:t>+ </a:t>
            </a:r>
            <a:r>
              <a:rPr lang="fr-FR" sz="2400" dirty="0" err="1"/>
              <a:t>Hỏi</a:t>
            </a:r>
            <a:r>
              <a:rPr lang="fr-FR" sz="2400" dirty="0"/>
              <a:t> </a:t>
            </a:r>
            <a:r>
              <a:rPr lang="fr-FR" sz="2400" dirty="0" err="1"/>
              <a:t>thầy</a:t>
            </a:r>
            <a:r>
              <a:rPr lang="fr-FR" sz="2400" dirty="0"/>
              <a:t> </a:t>
            </a:r>
            <a:r>
              <a:rPr lang="fr-FR" sz="2400" dirty="0" err="1"/>
              <a:t>cô</a:t>
            </a:r>
            <a:r>
              <a:rPr lang="fr-FR" sz="2400" dirty="0"/>
              <a:t>, </a:t>
            </a:r>
            <a:r>
              <a:rPr lang="fr-FR" sz="2400" dirty="0" err="1"/>
              <a:t>các</a:t>
            </a:r>
            <a:r>
              <a:rPr lang="fr-FR" sz="2400" dirty="0"/>
              <a:t> </a:t>
            </a:r>
            <a:r>
              <a:rPr lang="fr-FR" sz="2400" dirty="0" err="1"/>
              <a:t>anh</a:t>
            </a:r>
            <a:r>
              <a:rPr lang="fr-FR" sz="2400" dirty="0"/>
              <a:t> </a:t>
            </a:r>
            <a:r>
              <a:rPr lang="fr-FR" sz="2400" dirty="0" err="1"/>
              <a:t>chị</a:t>
            </a:r>
            <a:r>
              <a:rPr lang="fr-FR" sz="2400" dirty="0"/>
              <a:t> </a:t>
            </a:r>
            <a:r>
              <a:rPr lang="fr-FR" sz="2400" dirty="0" err="1"/>
              <a:t>lớp</a:t>
            </a:r>
            <a:r>
              <a:rPr lang="fr-FR" sz="2400" dirty="0"/>
              <a:t> </a:t>
            </a:r>
            <a:r>
              <a:rPr lang="fr-FR" sz="2400" dirty="0" err="1"/>
              <a:t>trên</a:t>
            </a:r>
            <a:r>
              <a:rPr lang="fr-FR" sz="2400" dirty="0"/>
              <a:t> </a:t>
            </a:r>
            <a:r>
              <a:rPr lang="fr-FR" sz="2400" dirty="0" err="1"/>
              <a:t>về</a:t>
            </a:r>
            <a:r>
              <a:rPr lang="fr-FR" sz="2400" dirty="0"/>
              <a:t> </a:t>
            </a:r>
            <a:r>
              <a:rPr lang="fr-FR" sz="2400" dirty="0" err="1"/>
              <a:t>phương</a:t>
            </a:r>
            <a:r>
              <a:rPr lang="fr-FR" sz="2400" dirty="0"/>
              <a:t> </a:t>
            </a:r>
            <a:r>
              <a:rPr lang="fr-FR" sz="2400" dirty="0" err="1"/>
              <a:t>pháp</a:t>
            </a:r>
            <a:r>
              <a:rPr lang="fr-FR" sz="2400" dirty="0"/>
              <a:t> </a:t>
            </a:r>
            <a:r>
              <a:rPr lang="fr-FR" sz="2400" dirty="0" err="1"/>
              <a:t>học</a:t>
            </a:r>
            <a:r>
              <a:rPr lang="fr-FR" sz="2400" dirty="0"/>
              <a:t> </a:t>
            </a:r>
            <a:r>
              <a:rPr lang="fr-FR" sz="2400" dirty="0" err="1"/>
              <a:t>các</a:t>
            </a:r>
            <a:r>
              <a:rPr lang="fr-FR" sz="2400" dirty="0"/>
              <a:t> môn </a:t>
            </a:r>
            <a:r>
              <a:rPr lang="fr-FR" sz="2400" dirty="0" err="1"/>
              <a:t>học</a:t>
            </a:r>
            <a:r>
              <a:rPr lang="fr-FR" sz="2400" dirty="0"/>
              <a:t> </a:t>
            </a:r>
            <a:r>
              <a:rPr lang="fr-FR" sz="2400" dirty="0" err="1"/>
              <a:t>mới</a:t>
            </a:r>
            <a:r>
              <a:rPr lang="fr-FR" sz="2400" dirty="0"/>
              <a:t>.</a:t>
            </a:r>
            <a:endParaRPr lang="en-US" sz="2400" dirty="0"/>
          </a:p>
          <a:p>
            <a:r>
              <a:rPr lang="fr-FR" sz="2400" dirty="0"/>
              <a:t>+ </a:t>
            </a:r>
            <a:r>
              <a:rPr lang="fr-FR" sz="2400" dirty="0" err="1"/>
              <a:t>Học</a:t>
            </a:r>
            <a:r>
              <a:rPr lang="fr-FR" sz="2400" dirty="0"/>
              <a:t> </a:t>
            </a:r>
            <a:r>
              <a:rPr lang="fr-FR" sz="2400" dirty="0" err="1"/>
              <a:t>hỏi</a:t>
            </a:r>
            <a:r>
              <a:rPr lang="fr-FR" sz="2400" dirty="0"/>
              <a:t> </a:t>
            </a:r>
            <a:r>
              <a:rPr lang="fr-FR" sz="2400" dirty="0" err="1"/>
              <a:t>kinh</a:t>
            </a:r>
            <a:r>
              <a:rPr lang="fr-FR" sz="2400" dirty="0"/>
              <a:t> </a:t>
            </a:r>
            <a:r>
              <a:rPr lang="fr-FR" sz="2400" dirty="0" err="1"/>
              <a:t>nghiệm</a:t>
            </a:r>
            <a:r>
              <a:rPr lang="fr-FR" sz="2400" dirty="0"/>
              <a:t> </a:t>
            </a:r>
            <a:r>
              <a:rPr lang="fr-FR" sz="2400" dirty="0" err="1"/>
              <a:t>từ</a:t>
            </a:r>
            <a:r>
              <a:rPr lang="fr-FR" sz="2400" dirty="0"/>
              <a:t> </a:t>
            </a:r>
            <a:r>
              <a:rPr lang="fr-FR" sz="2400" dirty="0" err="1"/>
              <a:t>các</a:t>
            </a:r>
            <a:r>
              <a:rPr lang="fr-FR" sz="2400" dirty="0"/>
              <a:t> </a:t>
            </a:r>
            <a:r>
              <a:rPr lang="fr-FR" sz="2400" dirty="0" err="1"/>
              <a:t>bạn</a:t>
            </a:r>
            <a:r>
              <a:rPr lang="fr-FR" sz="2400" dirty="0"/>
              <a:t> </a:t>
            </a:r>
            <a:r>
              <a:rPr lang="fr-FR" sz="2400" dirty="0" err="1"/>
              <a:t>trong</a:t>
            </a:r>
            <a:r>
              <a:rPr lang="fr-FR" sz="2400" dirty="0"/>
              <a:t> </a:t>
            </a:r>
            <a:r>
              <a:rPr lang="fr-FR" sz="2400" dirty="0" err="1"/>
              <a:t>việc</a:t>
            </a:r>
            <a:r>
              <a:rPr lang="fr-FR" sz="2400" dirty="0"/>
              <a:t> </a:t>
            </a:r>
            <a:r>
              <a:rPr lang="fr-FR" sz="2400" dirty="0" err="1"/>
              <a:t>thay</a:t>
            </a:r>
            <a:r>
              <a:rPr lang="fr-FR" sz="2400" dirty="0"/>
              <a:t> </a:t>
            </a:r>
            <a:r>
              <a:rPr lang="fr-FR" sz="2400" dirty="0" err="1"/>
              <a:t>đổi</a:t>
            </a:r>
            <a:r>
              <a:rPr lang="fr-FR" sz="2400" dirty="0"/>
              <a:t> </a:t>
            </a:r>
            <a:r>
              <a:rPr lang="fr-FR" sz="2400" dirty="0" err="1"/>
              <a:t>cho</a:t>
            </a:r>
            <a:r>
              <a:rPr lang="fr-FR" sz="2400" dirty="0"/>
              <a:t> </a:t>
            </a:r>
            <a:r>
              <a:rPr lang="fr-FR" sz="2400" dirty="0" err="1"/>
              <a:t>phù</a:t>
            </a:r>
            <a:r>
              <a:rPr lang="fr-FR" sz="2400" dirty="0"/>
              <a:t> </a:t>
            </a:r>
            <a:r>
              <a:rPr lang="fr-FR" sz="2400" dirty="0" err="1"/>
              <a:t>hợp</a:t>
            </a:r>
            <a:r>
              <a:rPr lang="fr-FR" sz="2400" dirty="0"/>
              <a:t> </a:t>
            </a:r>
            <a:r>
              <a:rPr lang="fr-FR" sz="2400" dirty="0" err="1"/>
              <a:t>với</a:t>
            </a:r>
            <a:r>
              <a:rPr lang="fr-FR" sz="2400" dirty="0"/>
              <a:t> </a:t>
            </a:r>
            <a:r>
              <a:rPr lang="fr-FR" sz="2400" dirty="0" err="1"/>
              <a:t>môi</a:t>
            </a:r>
            <a:r>
              <a:rPr lang="fr-FR" sz="2400" dirty="0"/>
              <a:t> </a:t>
            </a:r>
            <a:r>
              <a:rPr lang="fr-FR" sz="2400" dirty="0" err="1"/>
              <a:t>trường</a:t>
            </a:r>
            <a:r>
              <a:rPr lang="fr-FR" sz="2400" dirty="0"/>
              <a:t> </a:t>
            </a:r>
            <a:r>
              <a:rPr lang="fr-FR" sz="2400" dirty="0" err="1"/>
              <a:t>mới</a:t>
            </a:r>
            <a:r>
              <a:rPr lang="fr-FR" sz="2400" dirty="0"/>
              <a:t>.</a:t>
            </a:r>
            <a:endParaRPr lang="en-US" sz="2400" dirty="0"/>
          </a:p>
          <a:p>
            <a:r>
              <a:rPr lang="fr-FR" sz="2400" dirty="0"/>
              <a:t>+ </a:t>
            </a:r>
            <a:r>
              <a:rPr lang="fr-FR" sz="2400" dirty="0" err="1"/>
              <a:t>Xin</a:t>
            </a:r>
            <a:r>
              <a:rPr lang="fr-FR" sz="2400" dirty="0"/>
              <a:t> ý </a:t>
            </a:r>
            <a:r>
              <a:rPr lang="fr-FR" sz="2400" dirty="0" err="1"/>
              <a:t>kiến</a:t>
            </a:r>
            <a:r>
              <a:rPr lang="fr-FR" sz="2400" dirty="0"/>
              <a:t> </a:t>
            </a:r>
            <a:r>
              <a:rPr lang="fr-FR" sz="2400" dirty="0" err="1"/>
              <a:t>tư</a:t>
            </a:r>
            <a:r>
              <a:rPr lang="fr-FR" sz="2400" dirty="0"/>
              <a:t> </a:t>
            </a:r>
            <a:r>
              <a:rPr lang="fr-FR" sz="2400" dirty="0" err="1"/>
              <a:t>vấn</a:t>
            </a:r>
            <a:r>
              <a:rPr lang="fr-FR" sz="2400" dirty="0"/>
              <a:t> </a:t>
            </a:r>
            <a:r>
              <a:rPr lang="fr-FR" sz="2400" dirty="0" err="1"/>
              <a:t>của</a:t>
            </a:r>
            <a:r>
              <a:rPr lang="fr-FR" sz="2400" dirty="0"/>
              <a:t> </a:t>
            </a:r>
            <a:r>
              <a:rPr lang="fr-FR" sz="2400" dirty="0" err="1"/>
              <a:t>cán</a:t>
            </a:r>
            <a:r>
              <a:rPr lang="fr-FR" sz="2400" dirty="0"/>
              <a:t> </a:t>
            </a:r>
            <a:r>
              <a:rPr lang="fr-FR" sz="2400" dirty="0" err="1"/>
              <a:t>bộ</a:t>
            </a:r>
            <a:r>
              <a:rPr lang="fr-FR" sz="2400" dirty="0"/>
              <a:t> </a:t>
            </a:r>
            <a:r>
              <a:rPr lang="fr-FR" sz="2400" dirty="0" err="1"/>
              <a:t>tư</a:t>
            </a:r>
            <a:r>
              <a:rPr lang="fr-FR" sz="2400" dirty="0"/>
              <a:t> </a:t>
            </a:r>
            <a:r>
              <a:rPr lang="fr-FR" sz="2400" dirty="0" err="1"/>
              <a:t>vấn</a:t>
            </a:r>
            <a:r>
              <a:rPr lang="fr-FR" sz="2400" dirty="0"/>
              <a:t> </a:t>
            </a:r>
            <a:r>
              <a:rPr lang="fr-FR" sz="2400" dirty="0" err="1"/>
              <a:t>học</a:t>
            </a:r>
            <a:r>
              <a:rPr lang="fr-FR" sz="2400" dirty="0"/>
              <a:t> </a:t>
            </a:r>
            <a:r>
              <a:rPr lang="fr-FR" sz="2400" dirty="0" err="1"/>
              <a:t>đường</a:t>
            </a:r>
            <a:r>
              <a:rPr lang="fr-FR" sz="2400" dirty="0"/>
              <a:t> </a:t>
            </a:r>
            <a:r>
              <a:rPr lang="fr-FR" sz="2400" dirty="0" err="1"/>
              <a:t>của</a:t>
            </a:r>
            <a:r>
              <a:rPr lang="fr-FR" sz="2400" dirty="0"/>
              <a:t> </a:t>
            </a:r>
            <a:r>
              <a:rPr lang="fr-FR" sz="2400" dirty="0" err="1"/>
              <a:t>nhà</a:t>
            </a:r>
            <a:r>
              <a:rPr lang="fr-FR" sz="2400" dirty="0"/>
              <a:t> </a:t>
            </a:r>
            <a:r>
              <a:rPr lang="fr-FR" sz="2400" dirty="0" err="1"/>
              <a:t>trường</a:t>
            </a:r>
            <a:r>
              <a:rPr lang="fr-FR" sz="2400" dirty="0"/>
              <a:t>.</a:t>
            </a:r>
            <a:endParaRPr lang="en-US" sz="2400" dirty="0"/>
          </a:p>
          <a:p>
            <a:r>
              <a:rPr lang="fr-FR" sz="2400" dirty="0"/>
              <a:t>+ </a:t>
            </a:r>
            <a:r>
              <a:rPr lang="fr-FR" sz="2400" dirty="0" err="1"/>
              <a:t>Thay</a:t>
            </a:r>
            <a:r>
              <a:rPr lang="fr-FR" sz="2400" dirty="0"/>
              <a:t> </a:t>
            </a:r>
            <a:r>
              <a:rPr lang="fr-FR" sz="2400" dirty="0" err="1"/>
              <a:t>đổi</a:t>
            </a:r>
            <a:r>
              <a:rPr lang="fr-FR" sz="2400" dirty="0"/>
              <a:t> </a:t>
            </a:r>
            <a:r>
              <a:rPr lang="fr-FR" sz="2400" dirty="0" err="1"/>
              <a:t>những</a:t>
            </a:r>
            <a:r>
              <a:rPr lang="fr-FR" sz="2400" dirty="0"/>
              <a:t> </a:t>
            </a:r>
            <a:r>
              <a:rPr lang="fr-FR" sz="2400" dirty="0" err="1"/>
              <a:t>thói</a:t>
            </a:r>
            <a:r>
              <a:rPr lang="fr-FR" sz="2400" dirty="0"/>
              <a:t> </a:t>
            </a:r>
            <a:r>
              <a:rPr lang="fr-FR" sz="2400" dirty="0" err="1"/>
              <a:t>quen</a:t>
            </a:r>
            <a:r>
              <a:rPr lang="fr-FR" sz="2400" dirty="0"/>
              <a:t> </a:t>
            </a:r>
            <a:r>
              <a:rPr lang="fr-FR" sz="2400" dirty="0" err="1"/>
              <a:t>không</a:t>
            </a:r>
            <a:r>
              <a:rPr lang="fr-FR" sz="2400" dirty="0"/>
              <a:t> </a:t>
            </a:r>
            <a:r>
              <a:rPr lang="fr-FR" sz="2400" dirty="0" err="1"/>
              <a:t>phù</a:t>
            </a:r>
            <a:r>
              <a:rPr lang="fr-FR" sz="2400" dirty="0"/>
              <a:t> </a:t>
            </a:r>
            <a:r>
              <a:rPr lang="fr-FR" sz="2400" dirty="0" err="1"/>
              <a:t>hợp</a:t>
            </a:r>
            <a:r>
              <a:rPr lang="fr-FR" sz="2400" dirty="0"/>
              <a:t> </a:t>
            </a:r>
            <a:r>
              <a:rPr lang="fr-FR" sz="2400" dirty="0" err="1"/>
              <a:t>trong</a:t>
            </a:r>
            <a:r>
              <a:rPr lang="fr-FR" sz="2400" dirty="0"/>
              <a:t> </a:t>
            </a:r>
            <a:r>
              <a:rPr lang="fr-FR" sz="2400" dirty="0" err="1"/>
              <a:t>môi</a:t>
            </a:r>
            <a:r>
              <a:rPr lang="fr-FR" sz="2400" dirty="0"/>
              <a:t> </a:t>
            </a:r>
            <a:r>
              <a:rPr lang="fr-FR" sz="2400" dirty="0" err="1"/>
              <a:t>trường</a:t>
            </a:r>
            <a:r>
              <a:rPr lang="fr-FR" sz="2400" dirty="0"/>
              <a:t> </a:t>
            </a:r>
            <a:r>
              <a:rPr lang="fr-FR" sz="2400" dirty="0" err="1"/>
              <a:t>học</a:t>
            </a:r>
            <a:r>
              <a:rPr lang="fr-FR" sz="2400" dirty="0"/>
              <a:t> </a:t>
            </a:r>
            <a:r>
              <a:rPr lang="fr-FR" sz="2400" dirty="0" err="1"/>
              <a:t>tập</a:t>
            </a:r>
            <a:r>
              <a:rPr lang="fr-FR" sz="2400" dirty="0"/>
              <a:t> </a:t>
            </a:r>
            <a:r>
              <a:rPr lang="fr-FR" sz="2400" dirty="0" err="1"/>
              <a:t>mới</a:t>
            </a:r>
            <a:r>
              <a:rPr lang="fr-FR" sz="2400" dirty="0"/>
              <a:t>.</a:t>
            </a:r>
            <a:endParaRPr lang="en-US" sz="2400" dirty="0"/>
          </a:p>
          <a:p>
            <a:r>
              <a:rPr lang="fr-FR" sz="2400" dirty="0"/>
              <a:t>+ </a:t>
            </a:r>
            <a:r>
              <a:rPr lang="fr-FR" sz="2400" dirty="0" err="1"/>
              <a:t>Vượt</a:t>
            </a:r>
            <a:r>
              <a:rPr lang="fr-FR" sz="2400" dirty="0"/>
              <a:t> qua </a:t>
            </a:r>
            <a:r>
              <a:rPr lang="fr-FR" sz="2400" dirty="0" err="1"/>
              <a:t>các</a:t>
            </a:r>
            <a:r>
              <a:rPr lang="fr-FR" sz="2400" dirty="0"/>
              <a:t> </a:t>
            </a:r>
            <a:r>
              <a:rPr lang="fr-FR" sz="2400" dirty="0" err="1"/>
              <a:t>rào</a:t>
            </a:r>
            <a:r>
              <a:rPr lang="fr-FR" sz="2400" dirty="0"/>
              <a:t> </a:t>
            </a:r>
            <a:r>
              <a:rPr lang="fr-FR" sz="2400" dirty="0" err="1"/>
              <a:t>cản</a:t>
            </a:r>
            <a:r>
              <a:rPr lang="fr-FR" sz="2400" dirty="0"/>
              <a:t> </a:t>
            </a:r>
            <a:r>
              <a:rPr lang="fr-FR" sz="2400" dirty="0" err="1"/>
              <a:t>tâm</a:t>
            </a:r>
            <a:r>
              <a:rPr lang="fr-FR" sz="2400" dirty="0"/>
              <a:t> </a:t>
            </a:r>
            <a:r>
              <a:rPr lang="fr-FR" sz="2400" dirty="0" err="1"/>
              <a:t>lí</a:t>
            </a:r>
            <a:r>
              <a:rPr lang="fr-FR" sz="2400" dirty="0"/>
              <a:t>, </a:t>
            </a:r>
            <a:r>
              <a:rPr lang="fr-FR" sz="2400" dirty="0" err="1"/>
              <a:t>chủ</a:t>
            </a:r>
            <a:r>
              <a:rPr lang="fr-FR" sz="2400" dirty="0"/>
              <a:t> </a:t>
            </a:r>
            <a:r>
              <a:rPr lang="fr-FR" sz="2400" dirty="0" err="1"/>
              <a:t>động</a:t>
            </a:r>
            <a:r>
              <a:rPr lang="fr-FR" sz="2400" dirty="0"/>
              <a:t> </a:t>
            </a:r>
            <a:r>
              <a:rPr lang="fr-FR" sz="2400" dirty="0" err="1"/>
              <a:t>thích</a:t>
            </a:r>
            <a:r>
              <a:rPr lang="fr-FR" sz="2400" dirty="0"/>
              <a:t> </a:t>
            </a:r>
            <a:r>
              <a:rPr lang="fr-FR" sz="2400" dirty="0" err="1"/>
              <a:t>ứng</a:t>
            </a:r>
            <a:r>
              <a:rPr lang="fr-FR" sz="2400" dirty="0"/>
              <a:t> </a:t>
            </a:r>
            <a:r>
              <a:rPr lang="fr-FR" sz="2400" dirty="0" err="1"/>
              <a:t>với</a:t>
            </a:r>
            <a:r>
              <a:rPr lang="fr-FR" sz="2400" dirty="0"/>
              <a:t> </a:t>
            </a:r>
            <a:r>
              <a:rPr lang="fr-FR" sz="2400" dirty="0" err="1"/>
              <a:t>môi</a:t>
            </a:r>
            <a:r>
              <a:rPr lang="fr-FR" sz="2400" dirty="0"/>
              <a:t> </a:t>
            </a:r>
            <a:r>
              <a:rPr lang="fr-FR" sz="2400" dirty="0" err="1"/>
              <a:t>trường</a:t>
            </a:r>
            <a:r>
              <a:rPr lang="fr-FR" sz="2400" dirty="0"/>
              <a:t> </a:t>
            </a:r>
            <a:r>
              <a:rPr lang="fr-FR" sz="2400" dirty="0" err="1"/>
              <a:t>học</a:t>
            </a:r>
            <a:r>
              <a:rPr lang="fr-FR" sz="2400" dirty="0"/>
              <a:t> </a:t>
            </a:r>
            <a:r>
              <a:rPr lang="fr-FR" sz="2400" dirty="0" err="1"/>
              <a:t>tập</a:t>
            </a:r>
            <a:r>
              <a:rPr lang="fr-FR" sz="2400" dirty="0"/>
              <a:t> </a:t>
            </a:r>
            <a:r>
              <a:rPr lang="fr-FR" sz="2400" dirty="0" err="1"/>
              <a:t>mới</a:t>
            </a:r>
            <a:r>
              <a:rPr lang="fr-FR" sz="2400" dirty="0"/>
              <a:t>.</a:t>
            </a:r>
            <a:endParaRPr lang="en-US" sz="2400" dirty="0"/>
          </a:p>
          <a:p>
            <a:r>
              <a:rPr lang="fr-FR" sz="2400" dirty="0"/>
              <a:t>+ </a:t>
            </a:r>
            <a:r>
              <a:rPr lang="fr-FR" sz="2400" dirty="0" err="1"/>
              <a:t>Lập</a:t>
            </a:r>
            <a:r>
              <a:rPr lang="fr-FR" sz="2400" dirty="0"/>
              <a:t> </a:t>
            </a:r>
            <a:r>
              <a:rPr lang="fr-FR" sz="2400" dirty="0" err="1"/>
              <a:t>thời</a:t>
            </a:r>
            <a:r>
              <a:rPr lang="fr-FR" sz="2400" dirty="0"/>
              <a:t> </a:t>
            </a:r>
            <a:r>
              <a:rPr lang="fr-FR" sz="2400" dirty="0" err="1"/>
              <a:t>gian</a:t>
            </a:r>
            <a:r>
              <a:rPr lang="fr-FR" sz="2400" dirty="0"/>
              <a:t> </a:t>
            </a:r>
            <a:r>
              <a:rPr lang="fr-FR" sz="2400" dirty="0" err="1"/>
              <a:t>biểu</a:t>
            </a:r>
            <a:r>
              <a:rPr lang="fr-FR" sz="2400" dirty="0"/>
              <a:t> </a:t>
            </a:r>
            <a:r>
              <a:rPr lang="fr-FR" sz="2400" dirty="0" err="1"/>
              <a:t>phù</a:t>
            </a:r>
            <a:r>
              <a:rPr lang="fr-FR" sz="2400" dirty="0"/>
              <a:t> </a:t>
            </a:r>
            <a:r>
              <a:rPr lang="fr-FR" sz="2400" dirty="0" err="1"/>
              <a:t>hợp</a:t>
            </a:r>
            <a:r>
              <a:rPr lang="fr-FR" sz="2400" dirty="0"/>
              <a:t> </a:t>
            </a:r>
            <a:r>
              <a:rPr lang="fr-FR" sz="2400" dirty="0" err="1"/>
              <a:t>với</a:t>
            </a:r>
            <a:r>
              <a:rPr lang="fr-FR" sz="2400" dirty="0"/>
              <a:t> </a:t>
            </a:r>
            <a:r>
              <a:rPr lang="fr-FR" sz="2400" dirty="0" err="1"/>
              <a:t>môi</a:t>
            </a:r>
            <a:r>
              <a:rPr lang="fr-FR" sz="2400" dirty="0"/>
              <a:t> </a:t>
            </a:r>
            <a:r>
              <a:rPr lang="fr-FR" sz="2400" dirty="0" err="1"/>
              <a:t>trường</a:t>
            </a:r>
            <a:r>
              <a:rPr lang="fr-FR" sz="2400" dirty="0"/>
              <a:t> </a:t>
            </a:r>
            <a:r>
              <a:rPr lang="fr-FR" sz="2400" dirty="0" err="1"/>
              <a:t>học</a:t>
            </a:r>
            <a:r>
              <a:rPr lang="fr-FR" sz="2400" dirty="0"/>
              <a:t> </a:t>
            </a:r>
            <a:r>
              <a:rPr lang="fr-FR" sz="2400" dirty="0" err="1"/>
              <a:t>tập</a:t>
            </a:r>
            <a:r>
              <a:rPr lang="fr-FR" sz="2400" dirty="0"/>
              <a:t> </a:t>
            </a:r>
            <a:r>
              <a:rPr lang="fr-FR" sz="2400" dirty="0" err="1"/>
              <a:t>mới</a:t>
            </a:r>
            <a:r>
              <a:rPr lang="fr-FR" sz="2400"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1622196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83326" y="520262"/>
            <a:ext cx="5360276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3000" b="1" u="sng" dirty="0" smtClean="0">
                <a:solidFill>
                  <a:srgbClr val="FF0000"/>
                </a:solidFill>
                <a:latin typeface="Times New Roman"/>
                <a:ea typeface="Times New Roman"/>
              </a:rPr>
              <a:t>2</a:t>
            </a:r>
            <a:r>
              <a:rPr lang="en-US" sz="3000" b="1" u="sng" dirty="0" smtClean="0">
                <a:solidFill>
                  <a:srgbClr val="FF0000"/>
                </a:solidFill>
                <a:latin typeface="Times New Roman"/>
                <a:ea typeface="Times New Roman"/>
              </a:rPr>
              <a:t>. </a:t>
            </a:r>
            <a:r>
              <a:rPr lang="en-US" sz="3000" b="1" u="sng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Xác</a:t>
            </a:r>
            <a:r>
              <a:rPr lang="en-US" sz="3000" b="1" u="sng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3000" b="1" u="sng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định</a:t>
            </a:r>
            <a:r>
              <a:rPr lang="en-US" sz="3000" b="1" u="sng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3000" b="1" u="sng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những</a:t>
            </a:r>
            <a:r>
              <a:rPr lang="en-US" sz="3000" b="1" u="sng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3000" b="1" u="sng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việc</a:t>
            </a:r>
            <a:r>
              <a:rPr lang="en-US" sz="3000" b="1" u="sng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3000" b="1" u="sng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nên</a:t>
            </a:r>
            <a:r>
              <a:rPr lang="en-US" sz="3000" b="1" u="sng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3000" b="1" u="sng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làm</a:t>
            </a:r>
            <a:r>
              <a:rPr lang="en-US" sz="3000" b="1" u="sng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3000" b="1" u="sng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phù</a:t>
            </a:r>
            <a:r>
              <a:rPr lang="en-US" sz="3000" b="1" u="sng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3000" b="1" u="sng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hợp</a:t>
            </a:r>
            <a:r>
              <a:rPr lang="en-US" sz="3000" b="1" u="sng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3000" b="1" u="sng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với</a:t>
            </a:r>
            <a:r>
              <a:rPr lang="en-US" sz="3000" b="1" u="sng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3000" b="1" u="sng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môi</a:t>
            </a:r>
            <a:r>
              <a:rPr lang="en-US" sz="3000" b="1" u="sng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3000" b="1" u="sng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trường</a:t>
            </a:r>
            <a:r>
              <a:rPr lang="en-US" sz="3000" b="1" u="sng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3000" b="1" u="sng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học</a:t>
            </a:r>
            <a:r>
              <a:rPr lang="en-US" sz="3000" b="1" u="sng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3000" b="1" u="sng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tập</a:t>
            </a:r>
            <a:r>
              <a:rPr lang="en-US" sz="3000" b="1" u="sng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3000" b="1" u="sng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mới</a:t>
            </a:r>
            <a:endParaRPr lang="en-US" sz="3000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en-US" sz="3000" b="1" dirty="0" smtClean="0">
                <a:latin typeface="Times New Roman"/>
                <a:ea typeface="Times New Roman"/>
              </a:rPr>
              <a:t> </a:t>
            </a:r>
            <a:endParaRPr lang="en-US" sz="1200" dirty="0" smtClean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vi-VN" sz="3000" dirty="0" smtClean="0">
                <a:latin typeface="Times New Roman"/>
                <a:ea typeface="Times New Roman"/>
              </a:rPr>
              <a:t>- Những việc </a:t>
            </a:r>
            <a:r>
              <a:rPr lang="en-US" sz="3000" dirty="0" err="1" smtClean="0">
                <a:latin typeface="Times New Roman"/>
                <a:ea typeface="Times New Roman"/>
              </a:rPr>
              <a:t>giúp</a:t>
            </a:r>
            <a:r>
              <a:rPr lang="vi-VN" sz="3000" dirty="0" smtClean="0">
                <a:latin typeface="Times New Roman"/>
                <a:ea typeface="Times New Roman"/>
              </a:rPr>
              <a:t> điều chỉnh bản thân phù hợp với môi trường học tập mới:</a:t>
            </a:r>
            <a:endParaRPr lang="en-US" sz="3000" dirty="0" smtClean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vi-VN" sz="3000" dirty="0" smtClean="0">
                <a:latin typeface="Times New Roman"/>
                <a:ea typeface="Times New Roman"/>
              </a:rPr>
              <a:t>+ Chủ động làm quen với bạn bè mới.</a:t>
            </a:r>
            <a:endParaRPr lang="en-US" sz="3000" dirty="0" smtClean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vi-VN" sz="3000" dirty="0" smtClean="0">
                <a:latin typeface="Times New Roman"/>
                <a:ea typeface="Times New Roman"/>
              </a:rPr>
              <a:t>+ Hỏi thầy cô, các anh chị lớp trên về phưong pháp học các môn học mới</a:t>
            </a:r>
            <a:r>
              <a:rPr lang="vi-VN" sz="3000" dirty="0" smtClean="0">
                <a:latin typeface="Times New Roman"/>
                <a:ea typeface="Times New Roman"/>
              </a:rPr>
              <a:t>.</a:t>
            </a:r>
            <a:endParaRPr lang="en-US" sz="3000" dirty="0" smtClean="0">
              <a:latin typeface="Times New Roman"/>
              <a:ea typeface="Times New Roman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6258911" y="504497"/>
            <a:ext cx="5234151" cy="5863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ts val="600"/>
              </a:spcBef>
              <a:spcAft>
                <a:spcPct val="0"/>
              </a:spcAft>
            </a:pPr>
            <a:r>
              <a:rPr lang="vi-VN" sz="3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 Học hỏi kinh nghiệm từ các bạn trong việc thay đối cho phù hợp với môi trường mới</a:t>
            </a:r>
            <a:r>
              <a:rPr lang="vi-VN" sz="3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en-US" sz="3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ts val="600"/>
              </a:spcBef>
              <a:spcAft>
                <a:spcPct val="0"/>
              </a:spcAft>
            </a:pPr>
            <a:r>
              <a:rPr lang="vi-VN" sz="3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 Xin ý kiến tư vấn của cán bộ tư vấn học đường của nhà trường.</a:t>
            </a:r>
          </a:p>
          <a:p>
            <a:pPr algn="just" fontAlgn="base">
              <a:spcBef>
                <a:spcPts val="600"/>
              </a:spcBef>
              <a:spcAft>
                <a:spcPct val="0"/>
              </a:spcAft>
            </a:pPr>
            <a:r>
              <a:rPr lang="vi-VN" sz="3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 Thay đổi thói quen không phù hợp trong môi trường học tập mới.</a:t>
            </a:r>
          </a:p>
          <a:p>
            <a:pPr algn="just" fontAlgn="base">
              <a:spcBef>
                <a:spcPts val="600"/>
              </a:spcBef>
              <a:spcAft>
                <a:spcPct val="0"/>
              </a:spcAft>
            </a:pPr>
            <a:r>
              <a:rPr lang="vi-VN" sz="3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 Vượt qua rào cản tâm lí, chủ động thích ứng với môi trường học tập mới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charRg st="68" end="14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5">
                                            <p:txEl>
                                              <p:charRg st="68" end="14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charRg st="142" end="17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25">
                                            <p:txEl>
                                              <p:charRg st="142" end="17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charRg st="178" end="25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25">
                                            <p:txEl>
                                              <p:charRg st="178" end="25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673391" y="597286"/>
            <a:ext cx="5064981" cy="5604731"/>
            <a:chOff x="839417" y="578106"/>
            <a:chExt cx="5064981" cy="5604731"/>
          </a:xfrm>
        </p:grpSpPr>
        <p:pic>
          <p:nvPicPr>
            <p:cNvPr id="8" name="Picture 7">
              <a:extLst>
                <a:ext uri="{FF2B5EF4-FFF2-40B4-BE49-F238E27FC236}">
                  <a16:creationId xmlns="" xmlns:a16="http://schemas.microsoft.com/office/drawing/2014/main" id="{D0BB1765-7606-44FC-8D0A-725A206946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417" y="578106"/>
              <a:ext cx="5064981" cy="5604731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79208" y="1288202"/>
              <a:ext cx="4925190" cy="4667059"/>
            </a:xfrm>
            <a:prstGeom prst="rect">
              <a:avLst/>
            </a:prstGeom>
          </p:spPr>
        </p:pic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1437903" y="2058678"/>
              <a:ext cx="3315855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SG" altLang="en-US" sz="4400" b="1" dirty="0">
                <a:solidFill>
                  <a:srgbClr val="0000FF"/>
                </a:solidFill>
                <a:latin typeface="Times" pitchFamily="18" charset="0"/>
                <a:cs typeface="Times" pitchFamily="18" charset="0"/>
              </a:endParaRP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36762" y="0"/>
            <a:ext cx="1255238" cy="93752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176353" y="1076549"/>
            <a:ext cx="42437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0000FF"/>
                </a:solidFill>
              </a:rPr>
              <a:t>Hoạt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động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giáo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dục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theo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chủ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đề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17854" y="1893192"/>
            <a:ext cx="336535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>
                <a:solidFill>
                  <a:srgbClr val="FF0000"/>
                </a:solidFill>
              </a:rPr>
              <a:t>Điều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chỉnh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bản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thân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cho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phù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hợp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với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môi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trường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học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tập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mới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472990" y="1060224"/>
            <a:ext cx="4920916" cy="452431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just"/>
            <a:r>
              <a:rPr lang="vi-VN" sz="4800" b="1" u="sng" dirty="0">
                <a:solidFill>
                  <a:srgbClr val="FF0000"/>
                </a:solidFill>
                <a:latin typeface="+mj-lt"/>
              </a:rPr>
              <a:t>Hoạt động </a:t>
            </a:r>
            <a:r>
              <a:rPr lang="vi-VN" sz="4800" b="1" u="sng" dirty="0" smtClean="0">
                <a:solidFill>
                  <a:srgbClr val="FF0000"/>
                </a:solidFill>
                <a:latin typeface="+mj-lt"/>
              </a:rPr>
              <a:t>3</a:t>
            </a:r>
            <a:r>
              <a:rPr lang="en-US" sz="4800" b="1" u="sng" dirty="0" smtClean="0">
                <a:solidFill>
                  <a:srgbClr val="FF0000"/>
                </a:solidFill>
                <a:latin typeface="+mj-lt"/>
              </a:rPr>
              <a:t>. </a:t>
            </a:r>
            <a:r>
              <a:rPr lang="en-US" sz="4800" b="1" u="sng" dirty="0" err="1" smtClean="0">
                <a:solidFill>
                  <a:srgbClr val="FF0000"/>
                </a:solidFill>
                <a:latin typeface="+mj-lt"/>
              </a:rPr>
              <a:t>Luyện</a:t>
            </a:r>
            <a:r>
              <a:rPr lang="en-US" sz="4800" b="1" u="sng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4800" b="1" u="sng" dirty="0" err="1" smtClean="0">
                <a:solidFill>
                  <a:srgbClr val="FF0000"/>
                </a:solidFill>
                <a:latin typeface="+mj-lt"/>
              </a:rPr>
              <a:t>tập</a:t>
            </a:r>
            <a:endParaRPr lang="en-US" sz="4800" b="1" u="sng" dirty="0" smtClean="0">
              <a:solidFill>
                <a:srgbClr val="FF0000"/>
              </a:solidFill>
              <a:latin typeface="+mj-lt"/>
            </a:endParaRPr>
          </a:p>
          <a:p>
            <a:pPr algn="just"/>
            <a:r>
              <a:rPr lang="en-US" sz="4800" b="1" dirty="0" err="1" smtClean="0">
                <a:solidFill>
                  <a:srgbClr val="FF0000"/>
                </a:solidFill>
                <a:latin typeface="+mj-lt"/>
              </a:rPr>
              <a:t>Lập</a:t>
            </a:r>
            <a:r>
              <a:rPr lang="en-US" sz="48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+mj-lt"/>
              </a:rPr>
              <a:t>được</a:t>
            </a:r>
            <a:r>
              <a:rPr lang="en-US" sz="48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+mj-lt"/>
              </a:rPr>
              <a:t>kế</a:t>
            </a:r>
            <a:r>
              <a:rPr lang="en-US" sz="48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+mj-lt"/>
              </a:rPr>
              <a:t>hoạch</a:t>
            </a:r>
            <a:r>
              <a:rPr lang="en-US" sz="48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+mj-lt"/>
              </a:rPr>
              <a:t>rèn</a:t>
            </a:r>
            <a:r>
              <a:rPr lang="en-US" sz="48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+mj-lt"/>
              </a:rPr>
              <a:t>luyện</a:t>
            </a:r>
            <a:r>
              <a:rPr lang="en-US" sz="48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+mj-lt"/>
              </a:rPr>
              <a:t>trong</a:t>
            </a:r>
            <a:r>
              <a:rPr lang="en-US" sz="48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+mj-lt"/>
              </a:rPr>
              <a:t>môi</a:t>
            </a:r>
            <a:r>
              <a:rPr lang="en-US" sz="48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+mj-lt"/>
              </a:rPr>
              <a:t>trường</a:t>
            </a:r>
            <a:r>
              <a:rPr lang="en-US" sz="48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+mj-lt"/>
              </a:rPr>
              <a:t>học</a:t>
            </a:r>
            <a:r>
              <a:rPr lang="en-US" sz="48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+mj-lt"/>
              </a:rPr>
              <a:t>tập</a:t>
            </a:r>
            <a:r>
              <a:rPr lang="en-US" sz="48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+mj-lt"/>
              </a:rPr>
              <a:t>mới</a:t>
            </a:r>
            <a:r>
              <a:rPr lang="en-US" sz="4800" b="1" dirty="0">
                <a:solidFill>
                  <a:srgbClr val="FF0000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3494101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164;p9"/>
          <p:cNvPicPr preferRelativeResize="0"/>
          <p:nvPr/>
        </p:nvPicPr>
        <p:blipFill rotWithShape="1">
          <a:blip r:embed="rId2">
            <a:alphaModFix/>
          </a:blip>
          <a:srcRect l="15285" t="10430" r="46645" b="11190"/>
          <a:stretch/>
        </p:blipFill>
        <p:spPr>
          <a:xfrm>
            <a:off x="-1421896" y="-347305"/>
            <a:ext cx="13897706" cy="755260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0156" y="-20136"/>
            <a:ext cx="1255238" cy="937524"/>
          </a:xfrm>
          <a:prstGeom prst="rect">
            <a:avLst/>
          </a:prstGeom>
        </p:spPr>
      </p:pic>
      <p:sp>
        <p:nvSpPr>
          <p:cNvPr id="3" name="AutoShape 2" descr="Mẫu trang trí lớp học sáng tạo - Giáo viên Việt Na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4" descr="Mẫu trang trí lớp học sáng tạo - Giáo viên Việt Na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651674" y="863689"/>
            <a:ext cx="9200809" cy="1815882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0000FF"/>
                </a:solidFill>
              </a:rPr>
              <a:t>1. </a:t>
            </a:r>
            <a:r>
              <a:rPr lang="en-US" sz="2800" b="1" dirty="0" err="1" smtClean="0">
                <a:solidFill>
                  <a:srgbClr val="0000FF"/>
                </a:solidFill>
              </a:rPr>
              <a:t>Xác</a:t>
            </a:r>
            <a:r>
              <a:rPr lang="en-US" sz="2800" b="1" dirty="0" smtClean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định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những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điều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cần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tiếp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tục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điều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chỉnh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hoặc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thay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đổi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cho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phù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hợp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với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môi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trường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học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tập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mới</a:t>
            </a:r>
            <a:r>
              <a:rPr lang="en-US" sz="2800" b="1" dirty="0">
                <a:solidFill>
                  <a:srgbClr val="0000FF"/>
                </a:solidFill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2.Xây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dựng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kế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hoạch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điều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chỉnh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bản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thân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để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ù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hợp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với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môi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trường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học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tập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mới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theo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mẫu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gợi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ý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sau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5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082" y="2679570"/>
            <a:ext cx="9956160" cy="35407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2363243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673391" y="597286"/>
            <a:ext cx="5064981" cy="5604731"/>
            <a:chOff x="839417" y="578106"/>
            <a:chExt cx="5064981" cy="5604731"/>
          </a:xfrm>
        </p:grpSpPr>
        <p:pic>
          <p:nvPicPr>
            <p:cNvPr id="8" name="Picture 7">
              <a:extLst>
                <a:ext uri="{FF2B5EF4-FFF2-40B4-BE49-F238E27FC236}">
                  <a16:creationId xmlns="" xmlns:a16="http://schemas.microsoft.com/office/drawing/2014/main" id="{D0BB1765-7606-44FC-8D0A-725A206946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417" y="578106"/>
              <a:ext cx="5064981" cy="5604731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79208" y="1288202"/>
              <a:ext cx="4925190" cy="4667059"/>
            </a:xfrm>
            <a:prstGeom prst="rect">
              <a:avLst/>
            </a:prstGeom>
          </p:spPr>
        </p:pic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1437903" y="2058678"/>
              <a:ext cx="3315855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SG" altLang="en-US" sz="4400" b="1" dirty="0">
                <a:solidFill>
                  <a:srgbClr val="0000FF"/>
                </a:solidFill>
                <a:latin typeface="Times" pitchFamily="18" charset="0"/>
                <a:cs typeface="Times" pitchFamily="18" charset="0"/>
              </a:endParaRP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55238" cy="93752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176353" y="1076549"/>
            <a:ext cx="42437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0000FF"/>
                </a:solidFill>
              </a:rPr>
              <a:t>Hoạt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động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giáo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dục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theo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chủ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đề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17854" y="1893192"/>
            <a:ext cx="336535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>
                <a:solidFill>
                  <a:srgbClr val="FF0000"/>
                </a:solidFill>
              </a:rPr>
              <a:t>Điều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chỉnh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bản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thân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cho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phù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hợp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với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môi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trường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học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tập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mới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184231" y="723640"/>
            <a:ext cx="5233737" cy="526297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/>
              <a:t>GV. </a:t>
            </a:r>
            <a:r>
              <a:rPr lang="en-US" sz="2800" dirty="0" err="1" smtClean="0"/>
              <a:t>Khi</a:t>
            </a:r>
            <a:r>
              <a:rPr lang="en-US" sz="2800" dirty="0" smtClean="0"/>
              <a:t> </a:t>
            </a:r>
            <a:r>
              <a:rPr lang="en-US" sz="2800" dirty="0" err="1"/>
              <a:t>thay</a:t>
            </a:r>
            <a:r>
              <a:rPr lang="en-US" sz="2800" dirty="0"/>
              <a:t> </a:t>
            </a:r>
            <a:r>
              <a:rPr lang="en-US" sz="2800" dirty="0" err="1"/>
              <a:t>đổi</a:t>
            </a:r>
            <a:r>
              <a:rPr lang="en-US" sz="2800" dirty="0"/>
              <a:t> </a:t>
            </a:r>
            <a:r>
              <a:rPr lang="en-US" sz="2800" dirty="0" err="1"/>
              <a:t>môi</a:t>
            </a:r>
            <a:r>
              <a:rPr lang="en-US" sz="2800" dirty="0"/>
              <a:t> </a:t>
            </a:r>
            <a:r>
              <a:rPr lang="en-US" sz="2800" dirty="0" err="1"/>
              <a:t>trường</a:t>
            </a:r>
            <a:r>
              <a:rPr lang="en-US" sz="2800" dirty="0"/>
              <a:t> </a:t>
            </a:r>
            <a:r>
              <a:rPr lang="en-US" sz="2800" dirty="0" err="1"/>
              <a:t>học</a:t>
            </a:r>
            <a:r>
              <a:rPr lang="en-US" sz="2800" dirty="0"/>
              <a:t> </a:t>
            </a:r>
            <a:r>
              <a:rPr lang="en-US" sz="2800" dirty="0" err="1"/>
              <a:t>tập</a:t>
            </a:r>
            <a:r>
              <a:rPr lang="en-US" sz="2800" dirty="0"/>
              <a:t> </a:t>
            </a:r>
            <a:r>
              <a:rPr lang="en-US" sz="2800" dirty="0" err="1"/>
              <a:t>từ</a:t>
            </a:r>
            <a:r>
              <a:rPr lang="en-US" sz="2800" dirty="0"/>
              <a:t> </a:t>
            </a:r>
            <a:r>
              <a:rPr lang="en-US" sz="2800" dirty="0" err="1"/>
              <a:t>tiểu</a:t>
            </a:r>
            <a:r>
              <a:rPr lang="en-US" sz="2800" dirty="0"/>
              <a:t> </a:t>
            </a:r>
            <a:r>
              <a:rPr lang="en-US" sz="2800" dirty="0" err="1"/>
              <a:t>học</a:t>
            </a:r>
            <a:r>
              <a:rPr lang="en-US" sz="2800" dirty="0"/>
              <a:t> </a:t>
            </a:r>
            <a:r>
              <a:rPr lang="en-US" sz="2800" dirty="0" err="1"/>
              <a:t>lên</a:t>
            </a:r>
            <a:r>
              <a:rPr lang="en-US" sz="2800" dirty="0"/>
              <a:t> THCS,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thể</a:t>
            </a:r>
            <a:r>
              <a:rPr lang="en-US" sz="2800" dirty="0"/>
              <a:t> </a:t>
            </a:r>
            <a:r>
              <a:rPr lang="en-US" sz="2800" dirty="0" err="1"/>
              <a:t>gặp</a:t>
            </a:r>
            <a:r>
              <a:rPr lang="en-US" sz="2800" dirty="0"/>
              <a:t> </a:t>
            </a:r>
            <a:r>
              <a:rPr lang="en-US" sz="2800" dirty="0" err="1"/>
              <a:t>một</a:t>
            </a: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</a:t>
            </a:r>
            <a:r>
              <a:rPr lang="en-US" sz="2800" dirty="0" err="1"/>
              <a:t>khó</a:t>
            </a:r>
            <a:r>
              <a:rPr lang="en-US" sz="2800" dirty="0"/>
              <a:t> </a:t>
            </a:r>
            <a:r>
              <a:rPr lang="en-US" sz="2800" dirty="0" err="1"/>
              <a:t>khăn</a:t>
            </a:r>
            <a:r>
              <a:rPr lang="en-US" sz="2800" dirty="0"/>
              <a:t> </a:t>
            </a:r>
            <a:r>
              <a:rPr lang="en-US" sz="2800" dirty="0" err="1"/>
              <a:t>nhất</a:t>
            </a:r>
            <a:r>
              <a:rPr lang="en-US" sz="2800" dirty="0"/>
              <a:t> </a:t>
            </a:r>
            <a:r>
              <a:rPr lang="en-US" sz="2800" dirty="0" err="1"/>
              <a:t>định</a:t>
            </a:r>
            <a:r>
              <a:rPr lang="en-US" sz="2800" dirty="0"/>
              <a:t>.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cần</a:t>
            </a:r>
            <a:r>
              <a:rPr lang="en-US" sz="2800" dirty="0"/>
              <a:t> </a:t>
            </a:r>
            <a:r>
              <a:rPr lang="en-US" sz="2800" dirty="0" err="1"/>
              <a:t>thực</a:t>
            </a:r>
            <a:r>
              <a:rPr lang="en-US" sz="2800" dirty="0"/>
              <a:t> </a:t>
            </a:r>
            <a:r>
              <a:rPr lang="en-US" sz="2800" dirty="0" err="1"/>
              <a:t>hiện</a:t>
            </a:r>
            <a:r>
              <a:rPr lang="en-US" sz="2800" dirty="0"/>
              <a:t> </a:t>
            </a:r>
            <a:r>
              <a:rPr lang="en-US" sz="2800" dirty="0" err="1"/>
              <a:t>những</a:t>
            </a:r>
            <a:r>
              <a:rPr lang="en-US" sz="2800" dirty="0"/>
              <a:t> </a:t>
            </a:r>
            <a:r>
              <a:rPr lang="en-US" sz="2800" dirty="0" err="1"/>
              <a:t>việc</a:t>
            </a:r>
            <a:r>
              <a:rPr lang="en-US" sz="2800" dirty="0"/>
              <a:t> </a:t>
            </a:r>
            <a:r>
              <a:rPr lang="en-US" sz="2800" dirty="0" err="1"/>
              <a:t>nên</a:t>
            </a:r>
            <a:r>
              <a:rPr lang="en-US" sz="2800" dirty="0"/>
              <a:t> </a:t>
            </a:r>
            <a:r>
              <a:rPr lang="en-US" sz="2800" dirty="0" err="1"/>
              <a:t>làm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tự</a:t>
            </a:r>
            <a:r>
              <a:rPr lang="en-US" sz="2800" dirty="0"/>
              <a:t> </a:t>
            </a:r>
            <a:r>
              <a:rPr lang="en-US" sz="2800" dirty="0" err="1"/>
              <a:t>điều</a:t>
            </a:r>
            <a:r>
              <a:rPr lang="en-US" sz="2800" dirty="0"/>
              <a:t> </a:t>
            </a:r>
            <a:r>
              <a:rPr lang="en-US" sz="2800" dirty="0" err="1"/>
              <a:t>chỉnh</a:t>
            </a:r>
            <a:r>
              <a:rPr lang="en-US" sz="2800" dirty="0"/>
              <a:t>, </a:t>
            </a:r>
            <a:r>
              <a:rPr lang="en-US" sz="2800" dirty="0" err="1"/>
              <a:t>thay</a:t>
            </a:r>
            <a:r>
              <a:rPr lang="en-US" sz="2800" dirty="0"/>
              <a:t> </a:t>
            </a:r>
            <a:r>
              <a:rPr lang="en-US" sz="2800" dirty="0" err="1"/>
              <a:t>đổi</a:t>
            </a:r>
            <a:r>
              <a:rPr lang="en-US" sz="2800" dirty="0"/>
              <a:t> </a:t>
            </a:r>
            <a:r>
              <a:rPr lang="en-US" sz="2800" dirty="0" err="1"/>
              <a:t>bản</a:t>
            </a:r>
            <a:r>
              <a:rPr lang="en-US" sz="2800" dirty="0"/>
              <a:t> </a:t>
            </a:r>
            <a:r>
              <a:rPr lang="en-US" sz="2800" dirty="0" err="1"/>
              <a:t>thân</a:t>
            </a:r>
            <a:r>
              <a:rPr lang="en-US" sz="2800" dirty="0"/>
              <a:t> </a:t>
            </a:r>
            <a:r>
              <a:rPr lang="en-US" sz="2800" dirty="0" err="1"/>
              <a:t>để</a:t>
            </a:r>
            <a:r>
              <a:rPr lang="en-US" sz="2800" dirty="0"/>
              <a:t> </a:t>
            </a:r>
            <a:r>
              <a:rPr lang="en-US" sz="2800" dirty="0" err="1"/>
              <a:t>thích</a:t>
            </a:r>
            <a:r>
              <a:rPr lang="en-US" sz="2800" dirty="0"/>
              <a:t> </a:t>
            </a:r>
            <a:r>
              <a:rPr lang="en-US" sz="2800" dirty="0" err="1"/>
              <a:t>ứng</a:t>
            </a:r>
            <a:r>
              <a:rPr lang="en-US" sz="2800" dirty="0"/>
              <a:t> </a:t>
            </a:r>
            <a:r>
              <a:rPr lang="en-US" sz="2800" dirty="0" err="1"/>
              <a:t>với</a:t>
            </a:r>
            <a:r>
              <a:rPr lang="en-US" sz="2800" dirty="0"/>
              <a:t> </a:t>
            </a:r>
            <a:r>
              <a:rPr lang="en-US" sz="2800" dirty="0" err="1"/>
              <a:t>môi</a:t>
            </a:r>
            <a:r>
              <a:rPr lang="en-US" sz="2800" dirty="0"/>
              <a:t> </a:t>
            </a:r>
            <a:r>
              <a:rPr lang="en-US" sz="2800" dirty="0" err="1"/>
              <a:t>trường</a:t>
            </a:r>
            <a:r>
              <a:rPr lang="en-US" sz="2800" dirty="0"/>
              <a:t> </a:t>
            </a:r>
            <a:r>
              <a:rPr lang="en-US" sz="2800" dirty="0" err="1"/>
              <a:t>học</a:t>
            </a:r>
            <a:r>
              <a:rPr lang="en-US" sz="2800" dirty="0"/>
              <a:t> </a:t>
            </a:r>
            <a:r>
              <a:rPr lang="en-US" sz="2800" dirty="0" err="1"/>
              <a:t>tập</a:t>
            </a:r>
            <a:r>
              <a:rPr lang="en-US" sz="2800" dirty="0"/>
              <a:t> </a:t>
            </a:r>
            <a:r>
              <a:rPr lang="en-US" sz="2800" dirty="0" err="1"/>
              <a:t>mới</a:t>
            </a:r>
            <a:r>
              <a:rPr lang="en-US" sz="2800" dirty="0"/>
              <a:t>. </a:t>
            </a:r>
            <a:r>
              <a:rPr lang="en-US" sz="2800" dirty="0" err="1"/>
              <a:t>Với</a:t>
            </a:r>
            <a:r>
              <a:rPr lang="en-US" sz="2800" dirty="0"/>
              <a:t> </a:t>
            </a:r>
            <a:r>
              <a:rPr lang="en-US" sz="2800" dirty="0" err="1"/>
              <a:t>sự</a:t>
            </a:r>
            <a:r>
              <a:rPr lang="en-US" sz="2800" dirty="0"/>
              <a:t> </a:t>
            </a:r>
            <a:r>
              <a:rPr lang="en-US" sz="2800" dirty="0" err="1"/>
              <a:t>tự</a:t>
            </a:r>
            <a:r>
              <a:rPr lang="en-US" sz="2800" dirty="0"/>
              <a:t> tin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bản</a:t>
            </a:r>
            <a:r>
              <a:rPr lang="en-US" sz="2800" dirty="0"/>
              <a:t> </a:t>
            </a:r>
            <a:r>
              <a:rPr lang="en-US" sz="2800" dirty="0" err="1"/>
              <a:t>thân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sự</a:t>
            </a:r>
            <a:r>
              <a:rPr lang="en-US" sz="2800" dirty="0"/>
              <a:t> </a:t>
            </a:r>
            <a:r>
              <a:rPr lang="en-US" sz="2800" dirty="0" err="1"/>
              <a:t>hỗ</a:t>
            </a:r>
            <a:r>
              <a:rPr lang="en-US" sz="2800" dirty="0"/>
              <a:t> </a:t>
            </a:r>
            <a:r>
              <a:rPr lang="en-US" sz="2800" dirty="0" err="1"/>
              <a:t>trợ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bạn</a:t>
            </a:r>
            <a:r>
              <a:rPr lang="en-US" sz="2800" dirty="0"/>
              <a:t> </a:t>
            </a:r>
            <a:r>
              <a:rPr lang="en-US" sz="2800" dirty="0" err="1"/>
              <a:t>bè</a:t>
            </a:r>
            <a:r>
              <a:rPr lang="en-US" sz="2800" dirty="0"/>
              <a:t>, </a:t>
            </a:r>
            <a:r>
              <a:rPr lang="en-US" sz="2800" dirty="0" err="1"/>
              <a:t>thầy</a:t>
            </a:r>
            <a:r>
              <a:rPr lang="en-US" sz="2800" dirty="0"/>
              <a:t> </a:t>
            </a:r>
            <a:r>
              <a:rPr lang="en-US" sz="2800" dirty="0" err="1"/>
              <a:t>cô</a:t>
            </a:r>
            <a:r>
              <a:rPr lang="en-US" sz="2800" dirty="0"/>
              <a:t> </a:t>
            </a:r>
            <a:r>
              <a:rPr lang="en-US" sz="2800" dirty="0" err="1"/>
              <a:t>giáo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gia</a:t>
            </a:r>
            <a:r>
              <a:rPr lang="en-US" sz="2800" dirty="0"/>
              <a:t> </a:t>
            </a:r>
            <a:r>
              <a:rPr lang="en-US" sz="2800" dirty="0" err="1"/>
              <a:t>đình</a:t>
            </a:r>
            <a:r>
              <a:rPr lang="en-US" sz="2800" dirty="0"/>
              <a:t>, </a:t>
            </a:r>
            <a:r>
              <a:rPr lang="en-US" sz="2800" dirty="0" err="1"/>
              <a:t>nhất</a:t>
            </a:r>
            <a:r>
              <a:rPr lang="en-US" sz="2800" dirty="0"/>
              <a:t> </a:t>
            </a:r>
            <a:r>
              <a:rPr lang="en-US" sz="2800" dirty="0" err="1"/>
              <a:t>định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sẽ</a:t>
            </a:r>
            <a:r>
              <a:rPr lang="en-US" sz="2800" dirty="0"/>
              <a:t> </a:t>
            </a:r>
            <a:r>
              <a:rPr lang="en-US" sz="2800" dirty="0" err="1"/>
              <a:t>nhanh</a:t>
            </a:r>
            <a:r>
              <a:rPr lang="en-US" sz="2800" dirty="0"/>
              <a:t> </a:t>
            </a:r>
            <a:r>
              <a:rPr lang="en-US" sz="2800" dirty="0" err="1"/>
              <a:t>chóng</a:t>
            </a:r>
            <a:r>
              <a:rPr lang="en-US" sz="2800" dirty="0"/>
              <a:t> </a:t>
            </a:r>
            <a:r>
              <a:rPr lang="en-US" sz="2800" dirty="0" err="1"/>
              <a:t>vượt</a:t>
            </a:r>
            <a:r>
              <a:rPr lang="en-US" sz="2800" dirty="0"/>
              <a:t> qua </a:t>
            </a:r>
            <a:r>
              <a:rPr lang="en-US" sz="2800" dirty="0" err="1"/>
              <a:t>khó</a:t>
            </a:r>
            <a:r>
              <a:rPr lang="en-US" sz="2800" dirty="0"/>
              <a:t> </a:t>
            </a:r>
            <a:r>
              <a:rPr lang="en-US" sz="2800" dirty="0" err="1"/>
              <a:t>khăn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thích</a:t>
            </a:r>
            <a:r>
              <a:rPr lang="en-US" sz="2800" dirty="0"/>
              <a:t> ng </a:t>
            </a:r>
            <a:r>
              <a:rPr lang="en-US" sz="2800" dirty="0" err="1"/>
              <a:t>với</a:t>
            </a:r>
            <a:r>
              <a:rPr lang="en-US" sz="2800" dirty="0"/>
              <a:t> </a:t>
            </a:r>
            <a:r>
              <a:rPr lang="en-US" sz="2800" dirty="0" err="1"/>
              <a:t>môi</a:t>
            </a:r>
            <a:r>
              <a:rPr lang="en-US" sz="2800" dirty="0"/>
              <a:t> </a:t>
            </a:r>
            <a:r>
              <a:rPr lang="en-US" sz="2800" dirty="0" err="1"/>
              <a:t>trường</a:t>
            </a:r>
            <a:r>
              <a:rPr lang="en-US" sz="2800" dirty="0"/>
              <a:t> </a:t>
            </a:r>
            <a:r>
              <a:rPr lang="en-US" sz="2800" dirty="0" err="1"/>
              <a:t>học</a:t>
            </a:r>
            <a:r>
              <a:rPr lang="en-US" sz="2800" dirty="0"/>
              <a:t> </a:t>
            </a:r>
            <a:r>
              <a:rPr lang="en-US" sz="2800" dirty="0" err="1"/>
              <a:t>tập</a:t>
            </a:r>
            <a:r>
              <a:rPr lang="en-US" sz="2800" dirty="0"/>
              <a:t> </a:t>
            </a:r>
            <a:r>
              <a:rPr lang="en-US" sz="2800" dirty="0" err="1"/>
              <a:t>mới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3494101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673391" y="597286"/>
            <a:ext cx="5064981" cy="5604731"/>
            <a:chOff x="839417" y="578106"/>
            <a:chExt cx="5064981" cy="5604731"/>
          </a:xfrm>
        </p:grpSpPr>
        <p:pic>
          <p:nvPicPr>
            <p:cNvPr id="8" name="Picture 7">
              <a:extLst>
                <a:ext uri="{FF2B5EF4-FFF2-40B4-BE49-F238E27FC236}">
                  <a16:creationId xmlns="" xmlns:a16="http://schemas.microsoft.com/office/drawing/2014/main" id="{D0BB1765-7606-44FC-8D0A-725A206946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417" y="578106"/>
              <a:ext cx="5064981" cy="5604731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79208" y="1288202"/>
              <a:ext cx="4925190" cy="4667059"/>
            </a:xfrm>
            <a:prstGeom prst="rect">
              <a:avLst/>
            </a:prstGeom>
          </p:spPr>
        </p:pic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1437903" y="2058678"/>
              <a:ext cx="3315855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SG" altLang="en-US" sz="4400" b="1" dirty="0">
                <a:solidFill>
                  <a:srgbClr val="0000FF"/>
                </a:solidFill>
                <a:latin typeface="Times" pitchFamily="18" charset="0"/>
                <a:cs typeface="Times" pitchFamily="18" charset="0"/>
              </a:endParaRP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36762" y="0"/>
            <a:ext cx="1255238" cy="93752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176353" y="1076549"/>
            <a:ext cx="42437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0000FF"/>
                </a:solidFill>
              </a:rPr>
              <a:t>Hoạt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động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giáo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dục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theo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chủ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đề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17854" y="1893192"/>
            <a:ext cx="336535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>
                <a:solidFill>
                  <a:srgbClr val="FF0000"/>
                </a:solidFill>
              </a:rPr>
              <a:t>Điều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chỉnh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bản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thân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cho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phù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hợp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với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môi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trường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học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tập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mới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198810" y="920887"/>
            <a:ext cx="53655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600" b="1" u="sng" dirty="0">
                <a:solidFill>
                  <a:srgbClr val="FF0000"/>
                </a:solidFill>
              </a:rPr>
              <a:t>Hoạt động 4</a:t>
            </a:r>
            <a:r>
              <a:rPr lang="vi-VN" sz="3600" b="1" dirty="0">
                <a:solidFill>
                  <a:srgbClr val="FF0000"/>
                </a:solidFill>
              </a:rPr>
              <a:t>: Vận dụng</a:t>
            </a:r>
            <a:r>
              <a:rPr lang="vi-VN" sz="3600" dirty="0">
                <a:solidFill>
                  <a:srgbClr val="FF0000"/>
                </a:solidFill>
              </a:rPr>
              <a:t>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304547" y="1585415"/>
            <a:ext cx="5259834" cy="4031873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</a:rPr>
              <a:t>- </a:t>
            </a:r>
            <a:r>
              <a:rPr lang="en-US" sz="3200" b="1" dirty="0" err="1">
                <a:solidFill>
                  <a:srgbClr val="0000FF"/>
                </a:solidFill>
              </a:rPr>
              <a:t>Thực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hiện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được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kế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hoạch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điều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chỉnh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bản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thân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để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phù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hợp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với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môi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trường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học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tập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mới</a:t>
            </a:r>
            <a:r>
              <a:rPr lang="en-US" sz="3200" b="1" dirty="0">
                <a:solidFill>
                  <a:srgbClr val="0000FF"/>
                </a:solidFill>
              </a:rPr>
              <a:t>;</a:t>
            </a:r>
          </a:p>
          <a:p>
            <a:r>
              <a:rPr lang="en-US" sz="3200" b="1" dirty="0">
                <a:solidFill>
                  <a:srgbClr val="0000FF"/>
                </a:solidFill>
              </a:rPr>
              <a:t>- </a:t>
            </a:r>
            <a:r>
              <a:rPr lang="en-US" sz="3200" b="1" dirty="0" err="1">
                <a:solidFill>
                  <a:srgbClr val="0000FF"/>
                </a:solidFill>
              </a:rPr>
              <a:t>Biết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tìm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kiếm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sự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hỗ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trợ</a:t>
            </a:r>
            <a:r>
              <a:rPr lang="en-US" sz="3200" b="1" dirty="0">
                <a:solidFill>
                  <a:srgbClr val="0000FF"/>
                </a:solidFill>
              </a:rPr>
              <a:t>, </a:t>
            </a:r>
            <a:r>
              <a:rPr lang="en-US" sz="3200" b="1" dirty="0" err="1">
                <a:solidFill>
                  <a:srgbClr val="0000FF"/>
                </a:solidFill>
              </a:rPr>
              <a:t>tư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vấn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để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khắc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phục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khó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khăn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trong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việc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thực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hiện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kế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hoạch</a:t>
            </a:r>
            <a:r>
              <a:rPr lang="en-US" sz="3200" b="1" dirty="0">
                <a:solidFill>
                  <a:srgbClr val="0000FF"/>
                </a:solidFill>
              </a:rPr>
              <a:t>. </a:t>
            </a:r>
          </a:p>
        </p:txBody>
      </p:sp>
    </p:spTree>
    <p:extLst>
      <p:ext uri="{BB962C8B-B14F-4D97-AF65-F5344CB8AC3E}">
        <p14:creationId xmlns="" xmlns:p14="http://schemas.microsoft.com/office/powerpoint/2010/main" val="3494101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1F1473FA-45FC-4BC7-8BD0-E958366A621F}"/>
              </a:ext>
            </a:extLst>
          </p:cNvPr>
          <p:cNvSpPr/>
          <p:nvPr/>
        </p:nvSpPr>
        <p:spPr>
          <a:xfrm>
            <a:off x="1756611" y="905503"/>
            <a:ext cx="8662736" cy="155833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b="1" dirty="0" err="1">
                <a:solidFill>
                  <a:srgbClr val="0000FF"/>
                </a:solidFill>
              </a:rPr>
              <a:t>Hoạt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động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giáo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dục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theo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chủ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</a:rPr>
              <a:t>đề</a:t>
            </a:r>
            <a:endParaRPr lang="en-US" sz="3200" b="1" dirty="0">
              <a:solidFill>
                <a:srgbClr val="0000FF"/>
              </a:solidFill>
            </a:endParaRPr>
          </a:p>
          <a:p>
            <a:pPr algn="ctr"/>
            <a:r>
              <a:rPr lang="en-US" sz="3600" b="1" dirty="0" err="1">
                <a:solidFill>
                  <a:srgbClr val="FF0000"/>
                </a:solidFill>
              </a:rPr>
              <a:t>Điều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chỉnh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bản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thân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cho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phù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hợp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với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môi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trường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học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tập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mới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5" name="Rectangle: Rounded Corners 6">
            <a:extLst>
              <a:ext uri="{FF2B5EF4-FFF2-40B4-BE49-F238E27FC236}">
                <a16:creationId xmlns="" xmlns:a16="http://schemas.microsoft.com/office/drawing/2014/main" id="{1F1473FA-45FC-4BC7-8BD0-E958366A621F}"/>
              </a:ext>
            </a:extLst>
          </p:cNvPr>
          <p:cNvSpPr/>
          <p:nvPr/>
        </p:nvSpPr>
        <p:spPr>
          <a:xfrm>
            <a:off x="1242212" y="23187"/>
            <a:ext cx="10111068" cy="72522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 ĐỀ 1: EM VỚI NHÀ TRƯỜNG</a:t>
            </a:r>
            <a:endParaRPr lang="en-US" sz="3600" b="1" dirty="0">
              <a:solidFill>
                <a:srgbClr val="FF0000"/>
              </a:solidFill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Hoạt động trải nghiệm lớp 6 Kết nối tri thức - Giải bài tập Hoạt động trải  nghiệm 6 hay nhất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564" y="2752354"/>
            <a:ext cx="10178716" cy="40921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063953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0BB1765-7606-44FC-8D0A-725A206946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8507" y="769385"/>
            <a:ext cx="5049079" cy="5432632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673391" y="597286"/>
            <a:ext cx="5064981" cy="5604731"/>
            <a:chOff x="839417" y="578106"/>
            <a:chExt cx="5064981" cy="5604731"/>
          </a:xfrm>
        </p:grpSpPr>
        <p:pic>
          <p:nvPicPr>
            <p:cNvPr id="8" name="Picture 7">
              <a:extLst>
                <a:ext uri="{FF2B5EF4-FFF2-40B4-BE49-F238E27FC236}">
                  <a16:creationId xmlns="" xmlns:a16="http://schemas.microsoft.com/office/drawing/2014/main" id="{D0BB1765-7606-44FC-8D0A-725A206946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417" y="578106"/>
              <a:ext cx="5064981" cy="5604731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79208" y="1288202"/>
              <a:ext cx="4925190" cy="4667059"/>
            </a:xfrm>
            <a:prstGeom prst="rect">
              <a:avLst/>
            </a:prstGeom>
          </p:spPr>
        </p:pic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1437903" y="2058678"/>
              <a:ext cx="3315855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SG" altLang="en-US" sz="4400" b="1" dirty="0">
                <a:solidFill>
                  <a:srgbClr val="0000FF"/>
                </a:solidFill>
                <a:latin typeface="Times" pitchFamily="18" charset="0"/>
                <a:cs typeface="Times" pitchFamily="18" charset="0"/>
              </a:endParaRP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36762" y="0"/>
            <a:ext cx="1255238" cy="93752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176353" y="1076549"/>
            <a:ext cx="42437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0000FF"/>
                </a:solidFill>
              </a:rPr>
              <a:t>Hoạt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động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giáo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dục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theo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chủ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đề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448506" y="774855"/>
            <a:ext cx="4740861" cy="483209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800" b="1" u="sng" dirty="0" err="1">
                <a:solidFill>
                  <a:srgbClr val="0000FF"/>
                </a:solidFill>
              </a:rPr>
              <a:t>Về</a:t>
            </a:r>
            <a:r>
              <a:rPr lang="en-US" sz="2800" b="1" u="sng" dirty="0">
                <a:solidFill>
                  <a:srgbClr val="0000FF"/>
                </a:solidFill>
              </a:rPr>
              <a:t> </a:t>
            </a:r>
            <a:r>
              <a:rPr lang="en-US" sz="2800" b="1" u="sng" dirty="0" err="1">
                <a:solidFill>
                  <a:srgbClr val="0000FF"/>
                </a:solidFill>
              </a:rPr>
              <a:t>kiến</a:t>
            </a:r>
            <a:r>
              <a:rPr lang="en-US" sz="2800" b="1" u="sng" dirty="0">
                <a:solidFill>
                  <a:srgbClr val="0000FF"/>
                </a:solidFill>
              </a:rPr>
              <a:t> </a:t>
            </a:r>
            <a:r>
              <a:rPr lang="en-US" sz="2800" b="1" u="sng" dirty="0" err="1">
                <a:solidFill>
                  <a:srgbClr val="0000FF"/>
                </a:solidFill>
              </a:rPr>
              <a:t>thức</a:t>
            </a:r>
            <a:r>
              <a:rPr lang="vi-VN" sz="2800" b="1" dirty="0">
                <a:solidFill>
                  <a:srgbClr val="0000FF"/>
                </a:solidFill>
              </a:rPr>
              <a:t>: </a:t>
            </a:r>
            <a:endParaRPr lang="en-US" sz="2800" b="1" dirty="0">
              <a:solidFill>
                <a:srgbClr val="0000FF"/>
              </a:solidFill>
            </a:endParaRPr>
          </a:p>
          <a:p>
            <a:r>
              <a:rPr lang="en-US" sz="2800" b="1" dirty="0">
                <a:solidFill>
                  <a:srgbClr val="002060"/>
                </a:solidFill>
              </a:rPr>
              <a:t>- </a:t>
            </a:r>
            <a:r>
              <a:rPr lang="en-US" sz="2800" b="1" dirty="0" err="1">
                <a:solidFill>
                  <a:srgbClr val="002060"/>
                </a:solidFill>
              </a:rPr>
              <a:t>Kể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được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những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khó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khăn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của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bản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thân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trong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môi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trường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học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tập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mới</a:t>
            </a:r>
            <a:r>
              <a:rPr lang="en-US" sz="2800" b="1" dirty="0" smtClean="0">
                <a:solidFill>
                  <a:srgbClr val="002060"/>
                </a:solidFill>
              </a:rPr>
              <a:t>.</a:t>
            </a:r>
            <a:endParaRPr lang="en-US" sz="2800" b="1" dirty="0">
              <a:solidFill>
                <a:srgbClr val="002060"/>
              </a:solidFill>
            </a:endParaRPr>
          </a:p>
          <a:p>
            <a:r>
              <a:rPr lang="en-US" sz="2800" b="1" dirty="0">
                <a:solidFill>
                  <a:srgbClr val="002060"/>
                </a:solidFill>
              </a:rPr>
              <a:t>- </a:t>
            </a:r>
            <a:r>
              <a:rPr lang="en-US" sz="2800" b="1" dirty="0" err="1">
                <a:solidFill>
                  <a:srgbClr val="002060"/>
                </a:solidFill>
              </a:rPr>
              <a:t>Nêu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được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những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việc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đã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làm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và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nên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làm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để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điều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chỉnh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bản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thân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cho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phù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hợp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với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môi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trường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học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tập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mới</a:t>
            </a:r>
            <a:r>
              <a:rPr lang="en-US" sz="2800" b="1" dirty="0" smtClean="0">
                <a:solidFill>
                  <a:srgbClr val="002060"/>
                </a:solidFill>
              </a:rPr>
              <a:t>.</a:t>
            </a:r>
            <a:endParaRPr lang="en-US" sz="2800" b="1" dirty="0">
              <a:solidFill>
                <a:srgbClr val="002060"/>
              </a:solidFill>
            </a:endParaRPr>
          </a:p>
          <a:p>
            <a:r>
              <a:rPr lang="en-US" sz="2800" b="1" dirty="0">
                <a:solidFill>
                  <a:srgbClr val="002060"/>
                </a:solidFill>
              </a:rPr>
              <a:t>- </a:t>
            </a:r>
            <a:r>
              <a:rPr lang="en-US" sz="2800" b="1" dirty="0" err="1">
                <a:solidFill>
                  <a:srgbClr val="002060"/>
                </a:solidFill>
              </a:rPr>
              <a:t>Xây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dựng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và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thực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hiện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được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kế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hoạch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học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tập</a:t>
            </a:r>
            <a:r>
              <a:rPr lang="en-US" sz="2800" b="1" dirty="0">
                <a:solidFill>
                  <a:srgbClr val="002060"/>
                </a:solidFill>
              </a:rPr>
              <a:t>, </a:t>
            </a:r>
            <a:r>
              <a:rPr lang="en-US" sz="2800" b="1" dirty="0" err="1">
                <a:solidFill>
                  <a:srgbClr val="002060"/>
                </a:solidFill>
              </a:rPr>
              <a:t>rèn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luyện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trong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môi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trường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học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tập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mới</a:t>
            </a:r>
            <a:r>
              <a:rPr lang="en-US" sz="2800" b="1" dirty="0" smtClean="0">
                <a:solidFill>
                  <a:srgbClr val="002060"/>
                </a:solidFill>
              </a:rPr>
              <a:t>.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17854" y="1893192"/>
            <a:ext cx="336535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>
                <a:solidFill>
                  <a:srgbClr val="FF0000"/>
                </a:solidFill>
              </a:rPr>
              <a:t>Điều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chỉnh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bản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thân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cho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phù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hợp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với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môi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trường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học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tập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mới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27822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673391" y="597286"/>
            <a:ext cx="5064981" cy="5604731"/>
            <a:chOff x="839417" y="578106"/>
            <a:chExt cx="5064981" cy="5604731"/>
          </a:xfrm>
        </p:grpSpPr>
        <p:pic>
          <p:nvPicPr>
            <p:cNvPr id="8" name="Picture 7">
              <a:extLst>
                <a:ext uri="{FF2B5EF4-FFF2-40B4-BE49-F238E27FC236}">
                  <a16:creationId xmlns="" xmlns:a16="http://schemas.microsoft.com/office/drawing/2014/main" id="{D0BB1765-7606-44FC-8D0A-725A206946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417" y="578106"/>
              <a:ext cx="5064981" cy="5604731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79208" y="1288202"/>
              <a:ext cx="4925190" cy="4667059"/>
            </a:xfrm>
            <a:prstGeom prst="rect">
              <a:avLst/>
            </a:prstGeom>
          </p:spPr>
        </p:pic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1437903" y="2058678"/>
              <a:ext cx="3315855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SG" altLang="en-US" sz="4400" b="1" dirty="0">
                <a:solidFill>
                  <a:srgbClr val="0000FF"/>
                </a:solidFill>
                <a:latin typeface="Times" pitchFamily="18" charset="0"/>
                <a:cs typeface="Times" pitchFamily="18" charset="0"/>
              </a:endParaRP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36762" y="0"/>
            <a:ext cx="1255238" cy="93752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176353" y="1076549"/>
            <a:ext cx="42437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0000FF"/>
                </a:solidFill>
              </a:rPr>
              <a:t>Hoạt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động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giáo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dục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theo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chủ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đề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17854" y="1893192"/>
            <a:ext cx="336535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>
                <a:solidFill>
                  <a:srgbClr val="FF0000"/>
                </a:solidFill>
              </a:rPr>
              <a:t>Điều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chỉnh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bản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thân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cho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phù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hợp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với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môi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trường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học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tập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mới</a:t>
            </a:r>
            <a:endParaRPr lang="en-US" sz="3200" b="1" dirty="0">
              <a:solidFill>
                <a:srgbClr val="FF0000"/>
              </a:solidFill>
            </a:endParaRPr>
          </a:p>
        </p:txBody>
      </p:sp>
      <p:pic>
        <p:nvPicPr>
          <p:cNvPr id="12" name="Google Shape;125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243969" y="425542"/>
            <a:ext cx="5207535" cy="594821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文本框 15"/>
          <p:cNvSpPr txBox="1"/>
          <p:nvPr/>
        </p:nvSpPr>
        <p:spPr>
          <a:xfrm>
            <a:off x="6448506" y="3401297"/>
            <a:ext cx="52550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US" altLang="zh-CN" sz="6600" b="1" dirty="0" err="1" smtClean="0">
                <a:solidFill>
                  <a:srgbClr val="FF0000"/>
                </a:solidFill>
                <a:latin typeface="Times" pitchFamily="18" charset="0"/>
                <a:ea typeface="华康海报体W12" panose="040B0C09000000000000" pitchFamily="81" charset="-122"/>
                <a:cs typeface="Times" pitchFamily="18" charset="0"/>
              </a:rPr>
              <a:t>Khởi</a:t>
            </a:r>
            <a:r>
              <a:rPr lang="en-US" altLang="zh-CN" sz="6600" b="1" dirty="0" smtClean="0">
                <a:solidFill>
                  <a:srgbClr val="FF0000"/>
                </a:solidFill>
                <a:latin typeface="Times" pitchFamily="18" charset="0"/>
                <a:ea typeface="华康海报体W12" panose="040B0C09000000000000" pitchFamily="81" charset="-122"/>
                <a:cs typeface="Times" pitchFamily="18" charset="0"/>
              </a:rPr>
              <a:t> </a:t>
            </a:r>
            <a:r>
              <a:rPr lang="en-US" altLang="zh-CN" sz="6600" b="1" dirty="0" err="1">
                <a:solidFill>
                  <a:srgbClr val="FF0000"/>
                </a:solidFill>
                <a:latin typeface="Times" pitchFamily="18" charset="0"/>
                <a:ea typeface="华康海报体W12" panose="040B0C09000000000000" pitchFamily="81" charset="-122"/>
                <a:cs typeface="Times" pitchFamily="18" charset="0"/>
              </a:rPr>
              <a:t>động</a:t>
            </a:r>
            <a:endParaRPr lang="zh-CN" altLang="en-US" sz="6600" b="1" dirty="0">
              <a:solidFill>
                <a:srgbClr val="FF0000"/>
              </a:solidFill>
              <a:latin typeface="Times" pitchFamily="18" charset="0"/>
              <a:ea typeface="华康海报体W12" panose="040B0C09000000000000" pitchFamily="81" charset="-122"/>
              <a:cs typeface="Times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27822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1" dur="300" fill="hold"/>
                                        <p:tgtEl>
                                          <p:spTgt spid="15"/>
                                        </p:tgtEl>
                                      </p:cBhvr>
                                      <p:by x="500000" y="50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3" dur="750" fill="hold"/>
                                        <p:tgtEl>
                                          <p:spTgt spid="15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  <p:bldP spid="15" grpId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673391" y="597286"/>
            <a:ext cx="5064981" cy="5604731"/>
            <a:chOff x="839417" y="578106"/>
            <a:chExt cx="5064981" cy="5604731"/>
          </a:xfrm>
        </p:grpSpPr>
        <p:pic>
          <p:nvPicPr>
            <p:cNvPr id="8" name="Picture 7">
              <a:extLst>
                <a:ext uri="{FF2B5EF4-FFF2-40B4-BE49-F238E27FC236}">
                  <a16:creationId xmlns="" xmlns:a16="http://schemas.microsoft.com/office/drawing/2014/main" id="{D0BB1765-7606-44FC-8D0A-725A206946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417" y="578106"/>
              <a:ext cx="5064981" cy="5604731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79208" y="1288202"/>
              <a:ext cx="4925190" cy="4667059"/>
            </a:xfrm>
            <a:prstGeom prst="rect">
              <a:avLst/>
            </a:prstGeom>
          </p:spPr>
        </p:pic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1437903" y="2058678"/>
              <a:ext cx="3315855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SG" altLang="en-US" sz="4400" b="1" dirty="0">
                <a:solidFill>
                  <a:srgbClr val="0000FF"/>
                </a:solidFill>
                <a:latin typeface="Times" pitchFamily="18" charset="0"/>
                <a:cs typeface="Times" pitchFamily="18" charset="0"/>
              </a:endParaRP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36762" y="0"/>
            <a:ext cx="1255238" cy="93752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176353" y="1076549"/>
            <a:ext cx="42437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0000FF"/>
                </a:solidFill>
              </a:rPr>
              <a:t>Hoạt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động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giáo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dục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theo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chủ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đề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17854" y="1893192"/>
            <a:ext cx="336535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>
                <a:solidFill>
                  <a:srgbClr val="FF0000"/>
                </a:solidFill>
              </a:rPr>
              <a:t>Điều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chỉnh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bản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thân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cho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phù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hợp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với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môi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trường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học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tập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mới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5" name="文本框 15"/>
          <p:cNvSpPr txBox="1"/>
          <p:nvPr/>
        </p:nvSpPr>
        <p:spPr>
          <a:xfrm>
            <a:off x="6465778" y="1538214"/>
            <a:ext cx="4374676" cy="317009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C00000"/>
                </a:solidFill>
              </a:rPr>
              <a:t>Hoạt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động</a:t>
            </a:r>
            <a:r>
              <a:rPr lang="en-US" sz="4000" b="1" dirty="0">
                <a:solidFill>
                  <a:srgbClr val="C00000"/>
                </a:solidFill>
              </a:rPr>
              <a:t> 1: </a:t>
            </a:r>
            <a:endParaRPr lang="en-US" sz="4000" b="1" dirty="0" smtClean="0">
              <a:solidFill>
                <a:srgbClr val="C00000"/>
              </a:solidFill>
            </a:endParaRPr>
          </a:p>
          <a:p>
            <a:pPr algn="just"/>
            <a:r>
              <a:rPr lang="en-US" sz="4000" b="1" dirty="0" smtClean="0">
                <a:solidFill>
                  <a:srgbClr val="C00000"/>
                </a:solidFill>
              </a:rPr>
              <a:t>Chia </a:t>
            </a:r>
            <a:r>
              <a:rPr lang="en-US" sz="4000" b="1" dirty="0" err="1">
                <a:solidFill>
                  <a:srgbClr val="C00000"/>
                </a:solidFill>
              </a:rPr>
              <a:t>sẻ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những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khó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khăn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và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những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việc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đã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làm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trong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môi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trường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học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tập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mới</a:t>
            </a:r>
            <a:endParaRPr lang="en-US" sz="4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22196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1" dur="300" fill="hold"/>
                                        <p:tgtEl>
                                          <p:spTgt spid="15"/>
                                        </p:tgtEl>
                                      </p:cBhvr>
                                      <p:by x="500000" y="50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3" dur="750" fill="hold"/>
                                        <p:tgtEl>
                                          <p:spTgt spid="15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5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673391" y="597286"/>
            <a:ext cx="5064981" cy="5604731"/>
            <a:chOff x="839417" y="578106"/>
            <a:chExt cx="5064981" cy="5604731"/>
          </a:xfrm>
        </p:grpSpPr>
        <p:pic>
          <p:nvPicPr>
            <p:cNvPr id="8" name="Picture 7">
              <a:extLst>
                <a:ext uri="{FF2B5EF4-FFF2-40B4-BE49-F238E27FC236}">
                  <a16:creationId xmlns="" xmlns:a16="http://schemas.microsoft.com/office/drawing/2014/main" id="{D0BB1765-7606-44FC-8D0A-725A206946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417" y="578106"/>
              <a:ext cx="5064981" cy="5604731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79208" y="1288202"/>
              <a:ext cx="4925190" cy="4667059"/>
            </a:xfrm>
            <a:prstGeom prst="rect">
              <a:avLst/>
            </a:prstGeom>
          </p:spPr>
        </p:pic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1437903" y="2058678"/>
              <a:ext cx="3315855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SG" altLang="en-US" sz="4400" b="1" dirty="0">
                <a:solidFill>
                  <a:srgbClr val="0000FF"/>
                </a:solidFill>
                <a:latin typeface="Times" pitchFamily="18" charset="0"/>
                <a:cs typeface="Times" pitchFamily="18" charset="0"/>
              </a:endParaRP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55238" cy="93752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176353" y="1076549"/>
            <a:ext cx="42437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0000FF"/>
                </a:solidFill>
              </a:rPr>
              <a:t>Hoạt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động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giáo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dục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theo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chủ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đề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17854" y="1893192"/>
            <a:ext cx="336535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>
                <a:solidFill>
                  <a:srgbClr val="FF0000"/>
                </a:solidFill>
              </a:rPr>
              <a:t>Điều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chỉnh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bản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thân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cho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phù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hợp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với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môi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trường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học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tập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mới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36368" y="541362"/>
            <a:ext cx="5301916" cy="181588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800" dirty="0" smtClean="0"/>
              <a:t>Chia </a:t>
            </a:r>
            <a:r>
              <a:rPr lang="en-US" sz="2800" dirty="0" err="1"/>
              <a:t>sẻ</a:t>
            </a:r>
            <a:r>
              <a:rPr lang="en-US" sz="2800" dirty="0"/>
              <a:t> </a:t>
            </a:r>
            <a:r>
              <a:rPr lang="nl-NL" sz="2800" dirty="0"/>
              <a:t>những khó khăn gặp phải và những điều học được từ các bạn trong việc thay đổi cho phù hợp với môi trường học tập mới.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6236368" y="2401023"/>
            <a:ext cx="5338010" cy="4031873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nl-NL" sz="3200" dirty="0"/>
              <a:t>+ Em đã gặp những khó khăn nào trong môi trường học tập mới?</a:t>
            </a:r>
            <a:endParaRPr lang="en-US" sz="3200" dirty="0"/>
          </a:p>
          <a:p>
            <a:pPr algn="just"/>
            <a:r>
              <a:rPr lang="nl-NL" sz="3200" dirty="0"/>
              <a:t>+ Em đã tìm sự hỗ trợ, tư vấn của ai để khắc phục những khó khăn mà em gặp phải?</a:t>
            </a:r>
            <a:endParaRPr lang="en-US" sz="3200" dirty="0"/>
          </a:p>
          <a:p>
            <a:pPr algn="just"/>
            <a:r>
              <a:rPr lang="nl-NL" sz="3200" dirty="0"/>
              <a:t>+ Những việc em đã làm được trong môi trường học tập mới.</a:t>
            </a:r>
            <a:endParaRPr 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323517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673391" y="597286"/>
            <a:ext cx="5064981" cy="5604731"/>
            <a:chOff x="839417" y="578106"/>
            <a:chExt cx="5064981" cy="5604731"/>
          </a:xfrm>
        </p:grpSpPr>
        <p:pic>
          <p:nvPicPr>
            <p:cNvPr id="8" name="Picture 7">
              <a:extLst>
                <a:ext uri="{FF2B5EF4-FFF2-40B4-BE49-F238E27FC236}">
                  <a16:creationId xmlns="" xmlns:a16="http://schemas.microsoft.com/office/drawing/2014/main" id="{D0BB1765-7606-44FC-8D0A-725A206946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417" y="578106"/>
              <a:ext cx="5064981" cy="5604731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79208" y="1288202"/>
              <a:ext cx="4925190" cy="4667059"/>
            </a:xfrm>
            <a:prstGeom prst="rect">
              <a:avLst/>
            </a:prstGeom>
          </p:spPr>
        </p:pic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1437903" y="2058678"/>
              <a:ext cx="3315855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SG" altLang="en-US" sz="4400" b="1" dirty="0">
                <a:solidFill>
                  <a:srgbClr val="0000FF"/>
                </a:solidFill>
                <a:latin typeface="Times" pitchFamily="18" charset="0"/>
                <a:cs typeface="Times" pitchFamily="18" charset="0"/>
              </a:endParaRP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72" y="0"/>
            <a:ext cx="1255238" cy="93752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176353" y="1076549"/>
            <a:ext cx="42437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0000FF"/>
                </a:solidFill>
              </a:rPr>
              <a:t>Hoạt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động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giáo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dục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theo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chủ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đề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17854" y="1893192"/>
            <a:ext cx="336535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>
                <a:solidFill>
                  <a:srgbClr val="FF0000"/>
                </a:solidFill>
              </a:rPr>
              <a:t>Điều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chỉnh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bản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thân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cho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phù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hợp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với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môi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trường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học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tập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mới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136105" y="337274"/>
            <a:ext cx="5498432" cy="6124754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800" dirty="0"/>
              <a:t>- </a:t>
            </a:r>
            <a:r>
              <a:rPr lang="fr-FR" sz="2800" dirty="0" err="1"/>
              <a:t>Những</a:t>
            </a:r>
            <a:r>
              <a:rPr lang="fr-FR" sz="2800" dirty="0"/>
              <a:t> </a:t>
            </a:r>
            <a:r>
              <a:rPr lang="fr-FR" sz="2800" dirty="0" err="1"/>
              <a:t>khó</a:t>
            </a:r>
            <a:r>
              <a:rPr lang="fr-FR" sz="2800" dirty="0"/>
              <a:t> </a:t>
            </a:r>
            <a:r>
              <a:rPr lang="fr-FR" sz="2800" dirty="0" err="1"/>
              <a:t>khăn</a:t>
            </a:r>
            <a:r>
              <a:rPr lang="fr-FR" sz="2800" dirty="0"/>
              <a:t> </a:t>
            </a:r>
            <a:r>
              <a:rPr lang="fr-FR" sz="2800" dirty="0" err="1"/>
              <a:t>đối</a:t>
            </a:r>
            <a:r>
              <a:rPr lang="fr-FR" sz="2800" dirty="0"/>
              <a:t> </a:t>
            </a:r>
            <a:r>
              <a:rPr lang="fr-FR" sz="2800" dirty="0" err="1"/>
              <a:t>với</a:t>
            </a:r>
            <a:r>
              <a:rPr lang="fr-FR" sz="2800" dirty="0"/>
              <a:t> HS </a:t>
            </a:r>
            <a:r>
              <a:rPr lang="fr-FR" sz="2800" dirty="0" err="1"/>
              <a:t>có</a:t>
            </a:r>
            <a:r>
              <a:rPr lang="fr-FR" sz="2800" dirty="0"/>
              <a:t> </a:t>
            </a:r>
            <a:r>
              <a:rPr lang="fr-FR" sz="2800" dirty="0" err="1"/>
              <a:t>thể</a:t>
            </a:r>
            <a:r>
              <a:rPr lang="fr-FR" sz="2800" dirty="0"/>
              <a:t> là:</a:t>
            </a:r>
            <a:endParaRPr lang="en-US" sz="2800" dirty="0"/>
          </a:p>
          <a:p>
            <a:r>
              <a:rPr lang="fr-FR" sz="2800" dirty="0"/>
              <a:t>+ </a:t>
            </a:r>
            <a:r>
              <a:rPr lang="fr-FR" sz="2800" dirty="0" err="1"/>
              <a:t>Khối</a:t>
            </a:r>
            <a:r>
              <a:rPr lang="fr-FR" sz="2800" dirty="0"/>
              <a:t> </a:t>
            </a:r>
            <a:r>
              <a:rPr lang="fr-FR" sz="2800" dirty="0" err="1"/>
              <a:t>lượng</a:t>
            </a:r>
            <a:r>
              <a:rPr lang="fr-FR" sz="2800" dirty="0"/>
              <a:t> </a:t>
            </a:r>
            <a:r>
              <a:rPr lang="fr-FR" sz="2800" dirty="0" err="1"/>
              <a:t>kiến</a:t>
            </a:r>
            <a:r>
              <a:rPr lang="fr-FR" sz="2800" dirty="0"/>
              <a:t> </a:t>
            </a:r>
            <a:r>
              <a:rPr lang="fr-FR" sz="2800" dirty="0" err="1"/>
              <a:t>thức</a:t>
            </a:r>
            <a:r>
              <a:rPr lang="fr-FR" sz="2800" dirty="0"/>
              <a:t> </a:t>
            </a:r>
            <a:r>
              <a:rPr lang="fr-FR" sz="2800" dirty="0" err="1"/>
              <a:t>của</a:t>
            </a:r>
            <a:r>
              <a:rPr lang="fr-FR" sz="2800" dirty="0"/>
              <a:t> </a:t>
            </a:r>
            <a:r>
              <a:rPr lang="fr-FR" sz="2800" dirty="0" err="1"/>
              <a:t>các</a:t>
            </a:r>
            <a:r>
              <a:rPr lang="fr-FR" sz="2800" dirty="0"/>
              <a:t> môn </a:t>
            </a:r>
            <a:r>
              <a:rPr lang="fr-FR" sz="2800" dirty="0" err="1"/>
              <a:t>học</a:t>
            </a:r>
            <a:r>
              <a:rPr lang="fr-FR" sz="2800" dirty="0"/>
              <a:t> </a:t>
            </a:r>
            <a:r>
              <a:rPr lang="fr-FR" sz="2800" dirty="0" err="1"/>
              <a:t>tăng</a:t>
            </a:r>
            <a:r>
              <a:rPr lang="fr-FR" sz="2800" dirty="0"/>
              <a:t>; </a:t>
            </a:r>
            <a:r>
              <a:rPr lang="fr-FR" sz="2800" dirty="0" err="1"/>
              <a:t>yêu</a:t>
            </a:r>
            <a:r>
              <a:rPr lang="fr-FR" sz="2800" dirty="0"/>
              <a:t> </a:t>
            </a:r>
            <a:r>
              <a:rPr lang="fr-FR" sz="2800" dirty="0" err="1"/>
              <a:t>cầu</a:t>
            </a:r>
            <a:r>
              <a:rPr lang="fr-FR" sz="2800" dirty="0"/>
              <a:t> </a:t>
            </a:r>
            <a:r>
              <a:rPr lang="fr-FR" sz="2800" dirty="0" err="1"/>
              <a:t>cao</a:t>
            </a:r>
            <a:r>
              <a:rPr lang="fr-FR" sz="2800" dirty="0"/>
              <a:t> </a:t>
            </a:r>
            <a:r>
              <a:rPr lang="fr-FR" sz="2800" dirty="0" err="1"/>
              <a:t>hơn</a:t>
            </a:r>
            <a:r>
              <a:rPr lang="fr-FR" sz="2800" dirty="0"/>
              <a:t>;</a:t>
            </a:r>
            <a:endParaRPr lang="en-US" sz="2800" dirty="0"/>
          </a:p>
          <a:p>
            <a:r>
              <a:rPr lang="fr-FR" sz="2800" dirty="0"/>
              <a:t>+ </a:t>
            </a:r>
            <a:r>
              <a:rPr lang="fr-FR" sz="2800" dirty="0" err="1"/>
              <a:t>Nhiều</a:t>
            </a:r>
            <a:r>
              <a:rPr lang="fr-FR" sz="2800" dirty="0"/>
              <a:t> môn </a:t>
            </a:r>
            <a:r>
              <a:rPr lang="fr-FR" sz="2800" dirty="0" err="1"/>
              <a:t>học</a:t>
            </a:r>
            <a:r>
              <a:rPr lang="fr-FR" sz="2800" dirty="0"/>
              <a:t> </a:t>
            </a:r>
            <a:r>
              <a:rPr lang="fr-FR" sz="2800" dirty="0" err="1"/>
              <a:t>hơn</a:t>
            </a:r>
            <a:r>
              <a:rPr lang="fr-FR" sz="2800" dirty="0"/>
              <a:t>; </a:t>
            </a:r>
            <a:r>
              <a:rPr lang="fr-FR" sz="2800" dirty="0" err="1"/>
              <a:t>nhiều</a:t>
            </a:r>
            <a:r>
              <a:rPr lang="fr-FR" sz="2800" dirty="0"/>
              <a:t> </a:t>
            </a:r>
            <a:r>
              <a:rPr lang="fr-FR" sz="2800" dirty="0" err="1"/>
              <a:t>thầy</a:t>
            </a:r>
            <a:r>
              <a:rPr lang="fr-FR" sz="2800" dirty="0"/>
              <a:t> </a:t>
            </a:r>
            <a:r>
              <a:rPr lang="fr-FR" sz="2800" dirty="0" err="1"/>
              <a:t>cô</a:t>
            </a:r>
            <a:r>
              <a:rPr lang="fr-FR" sz="2800" dirty="0"/>
              <a:t> </a:t>
            </a:r>
            <a:r>
              <a:rPr lang="fr-FR" sz="2800" dirty="0" err="1"/>
              <a:t>dạy</a:t>
            </a:r>
            <a:r>
              <a:rPr lang="fr-FR" sz="2800" dirty="0"/>
              <a:t>;</a:t>
            </a:r>
            <a:endParaRPr lang="en-US" sz="2800" dirty="0"/>
          </a:p>
          <a:p>
            <a:r>
              <a:rPr lang="fr-FR" sz="2800" dirty="0"/>
              <a:t>+ </a:t>
            </a:r>
            <a:r>
              <a:rPr lang="fr-FR" sz="2800" dirty="0" err="1"/>
              <a:t>Bạn</a:t>
            </a:r>
            <a:r>
              <a:rPr lang="fr-FR" sz="2800" dirty="0"/>
              <a:t> </a:t>
            </a:r>
            <a:r>
              <a:rPr lang="fr-FR" sz="2800" dirty="0" err="1"/>
              <a:t>bè</a:t>
            </a:r>
            <a:r>
              <a:rPr lang="fr-FR" sz="2800" dirty="0"/>
              <a:t> </a:t>
            </a:r>
            <a:r>
              <a:rPr lang="fr-FR" sz="2800" dirty="0" err="1"/>
              <a:t>mới</a:t>
            </a:r>
            <a:r>
              <a:rPr lang="fr-FR" sz="2800" dirty="0"/>
              <a:t>, </a:t>
            </a:r>
            <a:r>
              <a:rPr lang="fr-FR" sz="2800" dirty="0" err="1"/>
              <a:t>quan</a:t>
            </a:r>
            <a:r>
              <a:rPr lang="fr-FR" sz="2800" dirty="0"/>
              <a:t> </a:t>
            </a:r>
            <a:r>
              <a:rPr lang="fr-FR" sz="2800" dirty="0" err="1"/>
              <a:t>hệ</a:t>
            </a:r>
            <a:r>
              <a:rPr lang="fr-FR" sz="2800" dirty="0"/>
              <a:t> </a:t>
            </a:r>
            <a:r>
              <a:rPr lang="fr-FR" sz="2800" dirty="0" err="1"/>
              <a:t>mới</a:t>
            </a:r>
            <a:r>
              <a:rPr lang="fr-FR" sz="2800" dirty="0"/>
              <a:t>;</a:t>
            </a:r>
            <a:endParaRPr lang="en-US" sz="2800" dirty="0"/>
          </a:p>
          <a:p>
            <a:r>
              <a:rPr lang="fr-FR" sz="2800" dirty="0"/>
              <a:t>+ </a:t>
            </a:r>
            <a:r>
              <a:rPr lang="fr-FR" sz="2800" dirty="0" err="1"/>
              <a:t>Tâm</a:t>
            </a:r>
            <a:r>
              <a:rPr lang="fr-FR" sz="2800" dirty="0"/>
              <a:t> </a:t>
            </a:r>
            <a:r>
              <a:rPr lang="fr-FR" sz="2800" dirty="0" err="1"/>
              <a:t>lí</a:t>
            </a:r>
            <a:r>
              <a:rPr lang="fr-FR" sz="2800" dirty="0"/>
              <a:t> </a:t>
            </a:r>
            <a:r>
              <a:rPr lang="fr-FR" sz="2800" dirty="0" err="1"/>
              <a:t>chưa</a:t>
            </a:r>
            <a:r>
              <a:rPr lang="fr-FR" sz="2800" dirty="0"/>
              <a:t> </a:t>
            </a:r>
            <a:r>
              <a:rPr lang="fr-FR" sz="2800" dirty="0" err="1"/>
              <a:t>quen</a:t>
            </a:r>
            <a:r>
              <a:rPr lang="fr-FR" sz="2800" dirty="0"/>
              <a:t> </a:t>
            </a:r>
            <a:r>
              <a:rPr lang="fr-FR" sz="2800" dirty="0" err="1"/>
              <a:t>với</a:t>
            </a:r>
            <a:r>
              <a:rPr lang="fr-FR" sz="2800" dirty="0"/>
              <a:t> </a:t>
            </a:r>
            <a:r>
              <a:rPr lang="fr-FR" sz="2800" dirty="0" err="1"/>
              <a:t>sự</a:t>
            </a:r>
            <a:r>
              <a:rPr lang="fr-FR" sz="2800" dirty="0"/>
              <a:t> </a:t>
            </a:r>
            <a:r>
              <a:rPr lang="fr-FR" sz="2800" dirty="0" err="1"/>
              <a:t>chuyển</a:t>
            </a:r>
            <a:r>
              <a:rPr lang="fr-FR" sz="2800" dirty="0"/>
              <a:t> </a:t>
            </a:r>
            <a:r>
              <a:rPr lang="fr-FR" sz="2800" dirty="0" err="1"/>
              <a:t>tiếp</a:t>
            </a:r>
            <a:r>
              <a:rPr lang="fr-FR" sz="2800" dirty="0"/>
              <a:t> </a:t>
            </a:r>
            <a:r>
              <a:rPr lang="fr-FR" sz="2800" dirty="0" err="1"/>
              <a:t>từ</a:t>
            </a:r>
            <a:r>
              <a:rPr lang="fr-FR" sz="2800" dirty="0"/>
              <a:t> </a:t>
            </a:r>
            <a:r>
              <a:rPr lang="fr-FR" sz="2800" dirty="0" err="1"/>
              <a:t>tiểu</a:t>
            </a:r>
            <a:r>
              <a:rPr lang="fr-FR" sz="2800" dirty="0"/>
              <a:t> </a:t>
            </a:r>
            <a:r>
              <a:rPr lang="fr-FR" sz="2800" dirty="0" err="1"/>
              <a:t>học</a:t>
            </a:r>
            <a:r>
              <a:rPr lang="fr-FR" sz="2800" dirty="0"/>
              <a:t> </a:t>
            </a:r>
            <a:r>
              <a:rPr lang="fr-FR" sz="2800" dirty="0" err="1"/>
              <a:t>lên</a:t>
            </a:r>
            <a:r>
              <a:rPr lang="fr-FR" sz="2800" dirty="0"/>
              <a:t> THCS;...</a:t>
            </a:r>
            <a:endParaRPr lang="en-US" sz="2800" dirty="0"/>
          </a:p>
          <a:p>
            <a:r>
              <a:rPr lang="fr-FR" sz="2800" dirty="0"/>
              <a:t>- </a:t>
            </a:r>
            <a:r>
              <a:rPr lang="fr-FR" sz="2800" dirty="0" err="1"/>
              <a:t>Những</a:t>
            </a:r>
            <a:r>
              <a:rPr lang="fr-FR" sz="2800" dirty="0"/>
              <a:t> </a:t>
            </a:r>
            <a:r>
              <a:rPr lang="fr-FR" sz="2800" dirty="0" err="1"/>
              <a:t>người</a:t>
            </a:r>
            <a:r>
              <a:rPr lang="fr-FR" sz="2800" dirty="0"/>
              <a:t> </a:t>
            </a:r>
            <a:r>
              <a:rPr lang="fr-FR" sz="2800" dirty="0" err="1"/>
              <a:t>có</a:t>
            </a:r>
            <a:r>
              <a:rPr lang="fr-FR" sz="2800" dirty="0"/>
              <a:t> </a:t>
            </a:r>
            <a:r>
              <a:rPr lang="fr-FR" sz="2800" dirty="0" err="1"/>
              <a:t>thể</a:t>
            </a:r>
            <a:r>
              <a:rPr lang="fr-FR" sz="2800" dirty="0"/>
              <a:t> </a:t>
            </a:r>
            <a:r>
              <a:rPr lang="fr-FR" sz="2800" dirty="0" err="1"/>
              <a:t>xin</a:t>
            </a:r>
            <a:r>
              <a:rPr lang="fr-FR" sz="2800" dirty="0"/>
              <a:t> </a:t>
            </a:r>
            <a:r>
              <a:rPr lang="fr-FR" sz="2800" dirty="0" err="1"/>
              <a:t>tư</a:t>
            </a:r>
            <a:r>
              <a:rPr lang="fr-FR" sz="2800" dirty="0"/>
              <a:t> </a:t>
            </a:r>
            <a:r>
              <a:rPr lang="fr-FR" sz="2800" dirty="0" err="1"/>
              <a:t>vấn</a:t>
            </a:r>
            <a:r>
              <a:rPr lang="fr-FR" sz="2800" dirty="0"/>
              <a:t>, </a:t>
            </a:r>
            <a:r>
              <a:rPr lang="fr-FR" sz="2800" dirty="0" err="1"/>
              <a:t>hỗ</a:t>
            </a:r>
            <a:r>
              <a:rPr lang="fr-FR" sz="2800" dirty="0"/>
              <a:t> </a:t>
            </a:r>
            <a:r>
              <a:rPr lang="fr-FR" sz="2800" dirty="0" err="1"/>
              <a:t>trợ</a:t>
            </a:r>
            <a:r>
              <a:rPr lang="fr-FR" sz="2800" dirty="0"/>
              <a:t> </a:t>
            </a:r>
            <a:r>
              <a:rPr lang="fr-FR" sz="2800" dirty="0" err="1"/>
              <a:t>để</a:t>
            </a:r>
            <a:r>
              <a:rPr lang="fr-FR" sz="2800" dirty="0"/>
              <a:t> </a:t>
            </a:r>
            <a:r>
              <a:rPr lang="fr-FR" sz="2800" dirty="0" err="1"/>
              <a:t>khác</a:t>
            </a:r>
            <a:r>
              <a:rPr lang="fr-FR" sz="2800" dirty="0"/>
              <a:t> </a:t>
            </a:r>
            <a:r>
              <a:rPr lang="fr-FR" sz="2800" dirty="0" err="1"/>
              <a:t>phục</a:t>
            </a:r>
            <a:r>
              <a:rPr lang="fr-FR" sz="2800" dirty="0"/>
              <a:t> </a:t>
            </a:r>
            <a:r>
              <a:rPr lang="fr-FR" sz="2800" dirty="0" err="1"/>
              <a:t>khó</a:t>
            </a:r>
            <a:r>
              <a:rPr lang="fr-FR" sz="2800" dirty="0"/>
              <a:t> </a:t>
            </a:r>
            <a:r>
              <a:rPr lang="fr-FR" sz="2800" dirty="0" err="1"/>
              <a:t>khăn</a:t>
            </a:r>
            <a:r>
              <a:rPr lang="fr-FR" sz="2800" dirty="0"/>
              <a:t>:</a:t>
            </a:r>
            <a:endParaRPr lang="en-US" sz="2800" dirty="0"/>
          </a:p>
          <a:p>
            <a:r>
              <a:rPr lang="fr-FR" sz="2800" dirty="0"/>
              <a:t>+ </a:t>
            </a:r>
            <a:r>
              <a:rPr lang="fr-FR" sz="2800" dirty="0" err="1"/>
              <a:t>Thầy</a:t>
            </a:r>
            <a:r>
              <a:rPr lang="fr-FR" sz="2800" dirty="0"/>
              <a:t>, </a:t>
            </a:r>
            <a:r>
              <a:rPr lang="fr-FR" sz="2800" dirty="0" err="1"/>
              <a:t>cô</a:t>
            </a:r>
            <a:r>
              <a:rPr lang="fr-FR" sz="2800" dirty="0"/>
              <a:t> </a:t>
            </a:r>
            <a:r>
              <a:rPr lang="fr-FR" sz="2800" dirty="0" err="1"/>
              <a:t>giáo</a:t>
            </a:r>
            <a:endParaRPr lang="en-US" sz="2800" dirty="0"/>
          </a:p>
          <a:p>
            <a:r>
              <a:rPr lang="fr-FR" sz="2800" dirty="0"/>
              <a:t>+ </a:t>
            </a:r>
            <a:r>
              <a:rPr lang="fr-FR" sz="2800" dirty="0" err="1"/>
              <a:t>Các</a:t>
            </a:r>
            <a:r>
              <a:rPr lang="fr-FR" sz="2800" dirty="0"/>
              <a:t> </a:t>
            </a:r>
            <a:r>
              <a:rPr lang="fr-FR" sz="2800" dirty="0" err="1"/>
              <a:t>anh</a:t>
            </a:r>
            <a:r>
              <a:rPr lang="fr-FR" sz="2800" dirty="0"/>
              <a:t>, </a:t>
            </a:r>
            <a:r>
              <a:rPr lang="fr-FR" sz="2800" dirty="0" err="1"/>
              <a:t>chị</a:t>
            </a:r>
            <a:r>
              <a:rPr lang="fr-FR" sz="2800" dirty="0"/>
              <a:t> </a:t>
            </a:r>
            <a:r>
              <a:rPr lang="fr-FR" sz="2800" dirty="0" err="1"/>
              <a:t>lớp</a:t>
            </a:r>
            <a:r>
              <a:rPr lang="fr-FR" sz="2800" dirty="0"/>
              <a:t> </a:t>
            </a:r>
            <a:r>
              <a:rPr lang="fr-FR" sz="2800" dirty="0" err="1"/>
              <a:t>trên</a:t>
            </a:r>
            <a:endParaRPr lang="en-US" sz="2800" dirty="0"/>
          </a:p>
          <a:p>
            <a:r>
              <a:rPr lang="fr-FR" sz="2800" dirty="0"/>
              <a:t>+ </a:t>
            </a:r>
            <a:r>
              <a:rPr lang="fr-FR" sz="2800" dirty="0" err="1"/>
              <a:t>Bạn</a:t>
            </a:r>
            <a:r>
              <a:rPr lang="fr-FR" sz="2800" dirty="0"/>
              <a:t> </a:t>
            </a:r>
            <a:r>
              <a:rPr lang="fr-FR" sz="2800" dirty="0" err="1"/>
              <a:t>bè</a:t>
            </a:r>
            <a:r>
              <a:rPr lang="fr-FR" sz="2800" dirty="0"/>
              <a:t> </a:t>
            </a:r>
            <a:r>
              <a:rPr lang="fr-FR" sz="2800" dirty="0" err="1"/>
              <a:t>cùng</a:t>
            </a:r>
            <a:r>
              <a:rPr lang="fr-FR" sz="2800" dirty="0"/>
              <a:t> </a:t>
            </a:r>
            <a:r>
              <a:rPr lang="fr-FR" sz="2800" dirty="0" err="1"/>
              <a:t>lớp</a:t>
            </a:r>
            <a:r>
              <a:rPr lang="fr-FR" sz="2800" dirty="0"/>
              <a:t>, </a:t>
            </a:r>
            <a:r>
              <a:rPr lang="fr-FR" sz="2800" dirty="0" err="1"/>
              <a:t>cùng</a:t>
            </a:r>
            <a:r>
              <a:rPr lang="fr-FR" sz="2800" dirty="0"/>
              <a:t> </a:t>
            </a:r>
            <a:r>
              <a:rPr lang="fr-FR" sz="2800" dirty="0" err="1"/>
              <a:t>khối</a:t>
            </a:r>
            <a:r>
              <a:rPr lang="fr-FR" sz="2800" dirty="0"/>
              <a:t>,…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1622196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83326" y="520262"/>
            <a:ext cx="5360276" cy="6017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en-US" sz="3000" b="1" i="0" u="sng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Chia</a:t>
            </a:r>
            <a:r>
              <a:rPr kumimoji="0" lang="en-US" sz="3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1" i="0" u="sng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sẻ</a:t>
            </a:r>
            <a:r>
              <a:rPr kumimoji="0" lang="en-US" sz="3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1" i="0" u="sng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những</a:t>
            </a:r>
            <a:r>
              <a:rPr kumimoji="0" lang="en-US" sz="3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1" i="0" u="sng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khó</a:t>
            </a:r>
            <a:r>
              <a:rPr kumimoji="0" lang="en-US" sz="3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1" i="0" u="sng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khăn</a:t>
            </a:r>
            <a:r>
              <a:rPr kumimoji="0" lang="en-US" sz="3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1" i="0" u="sng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và</a:t>
            </a:r>
            <a:r>
              <a:rPr kumimoji="0" lang="en-US" sz="3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1" i="0" u="sng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những</a:t>
            </a:r>
            <a:r>
              <a:rPr kumimoji="0" lang="en-US" sz="3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1" i="0" u="sng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việc</a:t>
            </a:r>
            <a:r>
              <a:rPr kumimoji="0" lang="en-US" sz="3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1" i="0" u="sng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đã</a:t>
            </a:r>
            <a:r>
              <a:rPr kumimoji="0" lang="en-US" sz="3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1" i="0" u="sng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làm</a:t>
            </a:r>
            <a:r>
              <a:rPr kumimoji="0" lang="en-US" sz="3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1" i="0" u="sng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trong</a:t>
            </a:r>
            <a:r>
              <a:rPr kumimoji="0" lang="en-US" sz="3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1" i="0" u="sng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môi</a:t>
            </a:r>
            <a:r>
              <a:rPr kumimoji="0" lang="en-US" sz="3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1" i="0" u="sng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trường</a:t>
            </a:r>
            <a:r>
              <a:rPr kumimoji="0" lang="en-US" sz="3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1" i="0" u="sng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học</a:t>
            </a:r>
            <a:r>
              <a:rPr kumimoji="0" lang="en-US" sz="3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1" i="0" u="sng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tập</a:t>
            </a:r>
            <a:r>
              <a:rPr kumimoji="0" lang="en-US" sz="3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1" i="0" u="sng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mới</a:t>
            </a:r>
            <a:endParaRPr kumimoji="0" lang="en-US" sz="3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Những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khó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khăn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đối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với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HS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là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en-US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Khối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lượng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kiến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thức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của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các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môn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học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tăng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yêu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cầu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cao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hơn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en-US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Nhiều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môn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học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nhiều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thầy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cô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dạy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en-US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Bạn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bè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mới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quan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hệ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mới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en-US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Tâm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lí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chưa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quen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với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sự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chuyển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tiếp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từ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tiểu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học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lên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THCS;... </a:t>
            </a:r>
            <a:endParaRPr kumimoji="0" lang="en-US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6258911" y="504497"/>
            <a:ext cx="5234151" cy="377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Những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người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có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thể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xin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tư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vấn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hồ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trợ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để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khắc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phục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khó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khăn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Thầy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cô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giáo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Các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anh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chị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lớp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trên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Bạn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bè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cùng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lớp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cùng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khối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,...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673391" y="597286"/>
            <a:ext cx="5064981" cy="5604731"/>
            <a:chOff x="839417" y="578106"/>
            <a:chExt cx="5064981" cy="5604731"/>
          </a:xfrm>
        </p:grpSpPr>
        <p:pic>
          <p:nvPicPr>
            <p:cNvPr id="8" name="Picture 7">
              <a:extLst>
                <a:ext uri="{FF2B5EF4-FFF2-40B4-BE49-F238E27FC236}">
                  <a16:creationId xmlns="" xmlns:a16="http://schemas.microsoft.com/office/drawing/2014/main" id="{D0BB1765-7606-44FC-8D0A-725A206946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417" y="578106"/>
              <a:ext cx="5064981" cy="5604731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79208" y="1288202"/>
              <a:ext cx="4925190" cy="4667059"/>
            </a:xfrm>
            <a:prstGeom prst="rect">
              <a:avLst/>
            </a:prstGeom>
          </p:spPr>
        </p:pic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1437903" y="2058678"/>
              <a:ext cx="3315855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SG" altLang="en-US" sz="4400" b="1" dirty="0">
                <a:solidFill>
                  <a:srgbClr val="0000FF"/>
                </a:solidFill>
                <a:latin typeface="Times" pitchFamily="18" charset="0"/>
                <a:cs typeface="Times" pitchFamily="18" charset="0"/>
              </a:endParaRP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36762" y="0"/>
            <a:ext cx="1255238" cy="93752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176353" y="1076549"/>
            <a:ext cx="42437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0000FF"/>
                </a:solidFill>
              </a:rPr>
              <a:t>Hoạt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động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giáo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dục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theo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chủ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đề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17854" y="1893192"/>
            <a:ext cx="336535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>
                <a:solidFill>
                  <a:srgbClr val="FF0000"/>
                </a:solidFill>
              </a:rPr>
              <a:t>Điều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chỉnh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bản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thân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cho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phù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hợp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với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môi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trường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học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tập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mới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400798" y="800585"/>
            <a:ext cx="5163581" cy="317009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u="sng" dirty="0" err="1">
                <a:solidFill>
                  <a:srgbClr val="FF0000"/>
                </a:solidFill>
              </a:rPr>
              <a:t>Hoạt</a:t>
            </a:r>
            <a:r>
              <a:rPr lang="en-US" sz="4000" b="1" u="sng" dirty="0">
                <a:solidFill>
                  <a:srgbClr val="FF0000"/>
                </a:solidFill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</a:rPr>
              <a:t>động</a:t>
            </a:r>
            <a:r>
              <a:rPr lang="en-US" sz="4000" b="1" u="sng" dirty="0">
                <a:solidFill>
                  <a:srgbClr val="FF0000"/>
                </a:solidFill>
              </a:rPr>
              <a:t> 2</a:t>
            </a:r>
            <a:r>
              <a:rPr lang="en-US" sz="4000" b="1" dirty="0">
                <a:solidFill>
                  <a:srgbClr val="FF0000"/>
                </a:solidFill>
              </a:rPr>
              <a:t>: </a:t>
            </a:r>
            <a:endParaRPr lang="en-US" sz="4000" b="1" dirty="0" smtClean="0">
              <a:solidFill>
                <a:srgbClr val="FF0000"/>
              </a:solidFill>
            </a:endParaRPr>
          </a:p>
          <a:p>
            <a:pPr algn="just"/>
            <a:r>
              <a:rPr lang="en-US" sz="4000" b="1" dirty="0" err="1" smtClean="0">
                <a:solidFill>
                  <a:srgbClr val="FF0000"/>
                </a:solidFill>
              </a:rPr>
              <a:t>Xác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định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những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việc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nên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làm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để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phù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hợp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với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môi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trường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học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tập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mới</a:t>
            </a:r>
            <a:r>
              <a:rPr lang="en-US" sz="4000" b="1" dirty="0">
                <a:solidFill>
                  <a:srgbClr val="FF0000"/>
                </a:solidFill>
              </a:rPr>
              <a:t>.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513151" y="3970684"/>
            <a:ext cx="4964975" cy="2308324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nl-NL" sz="3600" dirty="0"/>
              <a:t>Xác định những việc nên làm để phù hợp</a:t>
            </a:r>
            <a:endParaRPr lang="en-US" sz="3600" dirty="0"/>
          </a:p>
          <a:p>
            <a:r>
              <a:rPr lang="nl-NL" sz="3600" dirty="0"/>
              <a:t>với sự thay đổi trong môi trường THCS</a:t>
            </a:r>
            <a:endParaRPr lang="en-US" sz="3600" dirty="0"/>
          </a:p>
        </p:txBody>
      </p:sp>
    </p:spTree>
    <p:extLst>
      <p:ext uri="{BB962C8B-B14F-4D97-AF65-F5344CB8AC3E}">
        <p14:creationId xmlns="" xmlns:p14="http://schemas.microsoft.com/office/powerpoint/2010/main" val="1622196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7424</TotalTime>
  <Words>1086</Words>
  <Application>Microsoft Office PowerPoint</Application>
  <PresentationFormat>Custom</PresentationFormat>
  <Paragraphs>82</Paragraphs>
  <Slides>15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Office Theme</vt:lpstr>
      <vt:lpstr>1_Office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Administrator</cp:lastModifiedBy>
  <cp:revision>212</cp:revision>
  <dcterms:created xsi:type="dcterms:W3CDTF">2021-06-28T15:32:15Z</dcterms:created>
  <dcterms:modified xsi:type="dcterms:W3CDTF">2022-09-17T18:01:35Z</dcterms:modified>
</cp:coreProperties>
</file>