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8" r:id="rId2"/>
    <p:sldId id="259" r:id="rId3"/>
    <p:sldId id="260" r:id="rId4"/>
    <p:sldId id="261" r:id="rId5"/>
    <p:sldId id="262" r:id="rId6"/>
    <p:sldId id="263" r:id="rId7"/>
    <p:sldId id="264" r:id="rId8"/>
    <p:sldId id="265" r:id="rId9"/>
    <p:sldId id="266" r:id="rId10"/>
    <p:sldId id="267" r:id="rId11"/>
    <p:sldId id="268" r:id="rId12"/>
    <p:sldId id="270" r:id="rId13"/>
    <p:sldId id="271" r:id="rId14"/>
    <p:sldId id="272" r:id="rId15"/>
    <p:sldId id="279" r:id="rId16"/>
    <p:sldId id="280" r:id="rId17"/>
    <p:sldId id="273" r:id="rId18"/>
    <p:sldId id="278" r:id="rId19"/>
    <p:sldId id="282" r:id="rId20"/>
    <p:sldId id="283" r:id="rId21"/>
    <p:sldId id="277" r:id="rId22"/>
    <p:sldId id="286" r:id="rId23"/>
    <p:sldId id="276" r:id="rId24"/>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D37E08-20BA-4A27-9725-740F1471D0BE}" type="datetimeFigureOut">
              <a:rPr lang="vi-VN" smtClean="0"/>
              <a:pPr/>
              <a:t>07/09/2022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B6725-CFD2-4EF8-AF6C-4777587C7F51}" type="slidenum">
              <a:rPr lang="vi-VN" smtClean="0"/>
              <a:pPr/>
              <a:t>‹#›</a:t>
            </a:fld>
            <a:endParaRPr lang="vi-VN"/>
          </a:p>
        </p:txBody>
      </p:sp>
    </p:spTree>
    <p:extLst>
      <p:ext uri="{BB962C8B-B14F-4D97-AF65-F5344CB8AC3E}">
        <p14:creationId xmlns:p14="http://schemas.microsoft.com/office/powerpoint/2010/main" val="441680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ChangeArrowheads="1" noTextEdit="1"/>
          </p:cNvSpPr>
          <p:nvPr>
            <p:ph type="sldImg"/>
          </p:nvPr>
        </p:nvSpPr>
        <p:spPr>
          <a:ln/>
        </p:spPr>
      </p:sp>
      <p:sp>
        <p:nvSpPr>
          <p:cNvPr id="33997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vi-VN">
              <a:latin typeface="Arial" panose="020B0604020202020204" pitchFamily="34" charset="0"/>
              <a:cs typeface="Arial" panose="020B0604020202020204" pitchFamily="34" charset="0"/>
            </a:endParaRPr>
          </a:p>
        </p:txBody>
      </p:sp>
      <p:sp>
        <p:nvSpPr>
          <p:cNvPr id="33997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hangingPunct="1"/>
            <a:fld id="{5E42BC4A-1EBF-45EA-AF8C-2ABDDC30BA19}" type="slidenum">
              <a:rPr lang="en-US" altLang="vi-VN" sz="1200" b="0">
                <a:solidFill>
                  <a:srgbClr val="000000"/>
                </a:solidFill>
                <a:latin typeface="Calibri" panose="020F0502020204030204" pitchFamily="34" charset="0"/>
              </a:rPr>
              <a:pPr eaLnBrk="1" hangingPunct="1"/>
              <a:t>1</a:t>
            </a:fld>
            <a:endParaRPr lang="en-US" altLang="vi-VN" sz="1200" b="0">
              <a:solidFill>
                <a:srgbClr val="000000"/>
              </a:solidFill>
              <a:latin typeface="Calibri" panose="020F0502020204030204" pitchFamily="34" charset="0"/>
            </a:endParaRPr>
          </a:p>
        </p:txBody>
      </p:sp>
    </p:spTree>
    <p:extLst>
      <p:ext uri="{BB962C8B-B14F-4D97-AF65-F5344CB8AC3E}">
        <p14:creationId xmlns:p14="http://schemas.microsoft.com/office/powerpoint/2010/main" val="42061050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422780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1556027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3805962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465857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37268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1669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983477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125481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97343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126510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D06942-0AB9-4B89-84F6-977DEB744BE1}" type="datetimeFigureOut">
              <a:rPr lang="vi-VN" smtClean="0"/>
              <a:pPr/>
              <a:t>07/09/2022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45845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D06942-0AB9-4B89-84F6-977DEB744BE1}" type="datetimeFigureOut">
              <a:rPr lang="vi-VN" smtClean="0"/>
              <a:pPr/>
              <a:t>07/09/2022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5EC6D-219D-4426-962D-58DE11CAE77A}" type="slidenum">
              <a:rPr lang="vi-VN" smtClean="0"/>
              <a:pPr/>
              <a:t>‹#›</a:t>
            </a:fld>
            <a:endParaRPr lang="vi-VN"/>
          </a:p>
        </p:txBody>
      </p:sp>
    </p:spTree>
    <p:extLst>
      <p:ext uri="{BB962C8B-B14F-4D97-AF65-F5344CB8AC3E}">
        <p14:creationId xmlns:p14="http://schemas.microsoft.com/office/powerpoint/2010/main" val="613221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4.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image" Target="../media/image3.png"/><Relationship Id="rId2" Type="http://schemas.openxmlformats.org/officeDocument/2006/relationships/tags" Target="../tags/tag3.xml"/><Relationship Id="rId16"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1.wdp"/><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18" Type="http://schemas.openxmlformats.org/officeDocument/2006/relationships/image" Target="../media/image4.png"/><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image" Target="../media/image3.png"/><Relationship Id="rId2" Type="http://schemas.openxmlformats.org/officeDocument/2006/relationships/tags" Target="../tags/tag18.xml"/><Relationship Id="rId16"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5" Type="http://schemas.openxmlformats.org/officeDocument/2006/relationships/tags" Target="../tags/tag31.xml"/><Relationship Id="rId10" Type="http://schemas.openxmlformats.org/officeDocument/2006/relationships/tags" Target="../tags/tag26.xml"/><Relationship Id="rId19" Type="http://schemas.openxmlformats.org/officeDocument/2006/relationships/image" Target="../media/image6.png"/><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tags" Target="../tags/tag3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pn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pn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p:cNvSpPr>
            <a:spLocks noChangeArrowheads="1"/>
          </p:cNvSpPr>
          <p:nvPr/>
        </p:nvSpPr>
        <p:spPr bwMode="auto">
          <a:xfrm>
            <a:off x="6979151" y="3621119"/>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1" name="AutoShape 5"/>
          <p:cNvSpPr>
            <a:spLocks noChangeArrowheads="1"/>
          </p:cNvSpPr>
          <p:nvPr/>
        </p:nvSpPr>
        <p:spPr bwMode="auto">
          <a:xfrm>
            <a:off x="552893" y="594466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2" name="AutoShape 8"/>
          <p:cNvSpPr>
            <a:spLocks noChangeArrowheads="1"/>
          </p:cNvSpPr>
          <p:nvPr/>
        </p:nvSpPr>
        <p:spPr bwMode="auto">
          <a:xfrm>
            <a:off x="6164000" y="1875863"/>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3" name="AutoShape 10"/>
          <p:cNvSpPr>
            <a:spLocks noChangeArrowheads="1"/>
          </p:cNvSpPr>
          <p:nvPr/>
        </p:nvSpPr>
        <p:spPr bwMode="auto">
          <a:xfrm>
            <a:off x="8547538" y="1945379"/>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4" name="AutoShape 14"/>
          <p:cNvSpPr>
            <a:spLocks noChangeArrowheads="1"/>
          </p:cNvSpPr>
          <p:nvPr/>
        </p:nvSpPr>
        <p:spPr bwMode="auto">
          <a:xfrm>
            <a:off x="9625873" y="1576537"/>
            <a:ext cx="296388" cy="320985"/>
          </a:xfrm>
          <a:prstGeom prst="star5">
            <a:avLst/>
          </a:prstGeom>
          <a:gradFill rotWithShape="1">
            <a:gsLst>
              <a:gs pos="0">
                <a:schemeClr val="accent1"/>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5" name="AutoShape 19"/>
          <p:cNvSpPr>
            <a:spLocks noChangeArrowheads="1"/>
          </p:cNvSpPr>
          <p:nvPr/>
        </p:nvSpPr>
        <p:spPr bwMode="auto">
          <a:xfrm>
            <a:off x="2257701" y="2296261"/>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6" name="AutoShape 20"/>
          <p:cNvSpPr>
            <a:spLocks noChangeArrowheads="1"/>
          </p:cNvSpPr>
          <p:nvPr/>
        </p:nvSpPr>
        <p:spPr bwMode="auto">
          <a:xfrm>
            <a:off x="4695067" y="3623538"/>
            <a:ext cx="379329" cy="393986"/>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7" name="AutoShape 21"/>
          <p:cNvSpPr>
            <a:spLocks noChangeArrowheads="1"/>
          </p:cNvSpPr>
          <p:nvPr/>
        </p:nvSpPr>
        <p:spPr bwMode="auto">
          <a:xfrm>
            <a:off x="7447708" y="1464444"/>
            <a:ext cx="367794" cy="403033"/>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8" name="AutoShape 22"/>
          <p:cNvSpPr>
            <a:spLocks noChangeArrowheads="1"/>
          </p:cNvSpPr>
          <p:nvPr/>
        </p:nvSpPr>
        <p:spPr bwMode="auto">
          <a:xfrm>
            <a:off x="552892" y="231355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9" name="AutoShape 4"/>
          <p:cNvSpPr>
            <a:spLocks noChangeArrowheads="1"/>
          </p:cNvSpPr>
          <p:nvPr/>
        </p:nvSpPr>
        <p:spPr bwMode="auto">
          <a:xfrm>
            <a:off x="509915" y="4434938"/>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0" name="AutoShape 7"/>
          <p:cNvSpPr>
            <a:spLocks noChangeArrowheads="1"/>
          </p:cNvSpPr>
          <p:nvPr/>
        </p:nvSpPr>
        <p:spPr bwMode="auto">
          <a:xfrm>
            <a:off x="8547538" y="3669787"/>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1" name="AutoShape 9"/>
          <p:cNvSpPr>
            <a:spLocks noChangeArrowheads="1"/>
          </p:cNvSpPr>
          <p:nvPr/>
        </p:nvSpPr>
        <p:spPr bwMode="auto">
          <a:xfrm>
            <a:off x="3519287" y="1674729"/>
            <a:ext cx="510887" cy="455193"/>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2" name="AutoShape 11"/>
          <p:cNvSpPr>
            <a:spLocks noChangeArrowheads="1"/>
          </p:cNvSpPr>
          <p:nvPr/>
        </p:nvSpPr>
        <p:spPr bwMode="auto">
          <a:xfrm>
            <a:off x="10466726" y="2434700"/>
            <a:ext cx="281751"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3" name="AutoShape 13"/>
          <p:cNvSpPr>
            <a:spLocks noChangeArrowheads="1"/>
          </p:cNvSpPr>
          <p:nvPr/>
        </p:nvSpPr>
        <p:spPr bwMode="auto">
          <a:xfrm>
            <a:off x="1867396" y="1913592"/>
            <a:ext cx="390305" cy="294330"/>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4" name="AutoShape 17"/>
          <p:cNvSpPr>
            <a:spLocks noChangeArrowheads="1"/>
          </p:cNvSpPr>
          <p:nvPr/>
        </p:nvSpPr>
        <p:spPr bwMode="auto">
          <a:xfrm>
            <a:off x="2715521" y="3583361"/>
            <a:ext cx="454122" cy="512090"/>
          </a:xfrm>
          <a:prstGeom prst="star5">
            <a:avLst/>
          </a:prstGeom>
          <a:gradFill rotWithShape="1">
            <a:gsLst>
              <a:gs pos="0">
                <a:srgbClr val="1907FD"/>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2" name="TextBox 1"/>
          <p:cNvSpPr txBox="1"/>
          <p:nvPr/>
        </p:nvSpPr>
        <p:spPr>
          <a:xfrm>
            <a:off x="1072719" y="1046482"/>
            <a:ext cx="9873499" cy="2554545"/>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CHỦ ĐỀ 1</a:t>
            </a:r>
          </a:p>
          <a:p>
            <a:pPr algn="ctr"/>
            <a:r>
              <a:rPr lang="en-US" sz="4000" b="1" dirty="0">
                <a:solidFill>
                  <a:srgbClr val="FF0000"/>
                </a:solidFill>
                <a:latin typeface="Times New Roman" panose="02020603050405020304" pitchFamily="18" charset="0"/>
                <a:cs typeface="Times New Roman" panose="02020603050405020304" pitchFamily="18" charset="0"/>
              </a:rPr>
              <a:t>KHÁM PHÁ LỨA TUỔI </a:t>
            </a:r>
          </a:p>
          <a:p>
            <a:pPr algn="ctr"/>
            <a:r>
              <a:rPr lang="en-US" sz="4000" b="1" dirty="0">
                <a:solidFill>
                  <a:srgbClr val="FF0000"/>
                </a:solidFill>
                <a:latin typeface="Times New Roman" panose="02020603050405020304" pitchFamily="18" charset="0"/>
                <a:cs typeface="Times New Roman" panose="02020603050405020304" pitchFamily="18" charset="0"/>
              </a:rPr>
              <a:t>VÀ MÔI TRƯỜNG HỌC TẬP MỚI</a:t>
            </a:r>
          </a:p>
          <a:p>
            <a:pPr algn="ctr"/>
            <a:r>
              <a:rPr lang="en-US" sz="4000" b="1" dirty="0">
                <a:solidFill>
                  <a:srgbClr val="FF0000"/>
                </a:solidFill>
                <a:latin typeface="Times New Roman" panose="02020603050405020304" pitchFamily="18" charset="0"/>
                <a:cs typeface="Times New Roman" panose="02020603050405020304" pitchFamily="18" charset="0"/>
              </a:rPr>
              <a:t>(TIẾT 1)</a:t>
            </a:r>
            <a:endParaRPr lang="vi-VN" sz="4000" b="1" dirty="0">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176" y="3543178"/>
            <a:ext cx="4572457" cy="3038543"/>
          </a:xfrm>
          <a:prstGeom prst="rect">
            <a:avLst/>
          </a:prstGeom>
        </p:spPr>
      </p:pic>
    </p:spTree>
    <p:custDataLst>
      <p:tags r:id="rId1"/>
    </p:custDataLst>
    <p:extLst>
      <p:ext uri="{BB962C8B-B14F-4D97-AF65-F5344CB8AC3E}">
        <p14:creationId xmlns:p14="http://schemas.microsoft.com/office/powerpoint/2010/main" val="183313469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repeatCount="indefinite" fill="hold" grpId="0" nodeType="withEffect">
                                  <p:stCondLst>
                                    <p:cond delay="50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ppt_w</p:attrName>
                                        </p:attrNameLst>
                                      </p:cBhvr>
                                      <p:tavLst>
                                        <p:tav tm="0">
                                          <p:val>
                                            <p:fltVal val="0"/>
                                          </p:val>
                                        </p:tav>
                                        <p:tav tm="100000">
                                          <p:val>
                                            <p:strVal val="#ppt_w"/>
                                          </p:val>
                                        </p:tav>
                                      </p:tavLst>
                                    </p:anim>
                                    <p:anim calcmode="lin" valueType="num">
                                      <p:cBhvr>
                                        <p:cTn id="8" dur="1000" fill="hold"/>
                                        <p:tgtEl>
                                          <p:spTgt spid="40"/>
                                        </p:tgtEl>
                                        <p:attrNameLst>
                                          <p:attrName>ppt_h</p:attrName>
                                        </p:attrNameLst>
                                      </p:cBhvr>
                                      <p:tavLst>
                                        <p:tav tm="0">
                                          <p:val>
                                            <p:fltVal val="0"/>
                                          </p:val>
                                        </p:tav>
                                        <p:tav tm="100000">
                                          <p:val>
                                            <p:strVal val="#ppt_h"/>
                                          </p:val>
                                        </p:tav>
                                      </p:tavLst>
                                    </p:anim>
                                    <p:anim calcmode="lin" valueType="num">
                                      <p:cBhvr>
                                        <p:cTn id="9" dur="1000" fill="hold"/>
                                        <p:tgtEl>
                                          <p:spTgt spid="40"/>
                                        </p:tgtEl>
                                        <p:attrNameLst>
                                          <p:attrName>ppt_x</p:attrName>
                                        </p:attrNameLst>
                                      </p:cBhvr>
                                      <p:tavLst>
                                        <p:tav tm="0">
                                          <p:val>
                                            <p:fltVal val="0.5"/>
                                          </p:val>
                                        </p:tav>
                                        <p:tav tm="100000">
                                          <p:val>
                                            <p:strVal val="#ppt_x"/>
                                          </p:val>
                                        </p:tav>
                                      </p:tavLst>
                                    </p:anim>
                                    <p:anim calcmode="lin" valueType="num">
                                      <p:cBhvr>
                                        <p:cTn id="10" dur="1000" fill="hold"/>
                                        <p:tgtEl>
                                          <p:spTgt spid="40"/>
                                        </p:tgtEl>
                                        <p:attrNameLst>
                                          <p:attrName>ppt_y</p:attrName>
                                        </p:attrNameLst>
                                      </p:cBhvr>
                                      <p:tavLst>
                                        <p:tav tm="0">
                                          <p:val>
                                            <p:fltVal val="0.5"/>
                                          </p:val>
                                        </p:tav>
                                        <p:tav tm="100000">
                                          <p:val>
                                            <p:strVal val="#ppt_y"/>
                                          </p:val>
                                        </p:tav>
                                      </p:tavLst>
                                    </p:anim>
                                  </p:childTnLst>
                                </p:cTn>
                              </p:par>
                              <p:par>
                                <p:cTn id="11" presetID="23" presetClass="entr" presetSubtype="528" repeatCount="indefinite"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p:cTn id="13" dur="1000" fill="hold"/>
                                        <p:tgtEl>
                                          <p:spTgt spid="41"/>
                                        </p:tgtEl>
                                        <p:attrNameLst>
                                          <p:attrName>ppt_w</p:attrName>
                                        </p:attrNameLst>
                                      </p:cBhvr>
                                      <p:tavLst>
                                        <p:tav tm="0">
                                          <p:val>
                                            <p:fltVal val="0"/>
                                          </p:val>
                                        </p:tav>
                                        <p:tav tm="100000">
                                          <p:val>
                                            <p:strVal val="#ppt_w"/>
                                          </p:val>
                                        </p:tav>
                                      </p:tavLst>
                                    </p:anim>
                                    <p:anim calcmode="lin" valueType="num">
                                      <p:cBhvr>
                                        <p:cTn id="14" dur="1000" fill="hold"/>
                                        <p:tgtEl>
                                          <p:spTgt spid="41"/>
                                        </p:tgtEl>
                                        <p:attrNameLst>
                                          <p:attrName>ppt_h</p:attrName>
                                        </p:attrNameLst>
                                      </p:cBhvr>
                                      <p:tavLst>
                                        <p:tav tm="0">
                                          <p:val>
                                            <p:fltVal val="0"/>
                                          </p:val>
                                        </p:tav>
                                        <p:tav tm="100000">
                                          <p:val>
                                            <p:strVal val="#ppt_h"/>
                                          </p:val>
                                        </p:tav>
                                      </p:tavLst>
                                    </p:anim>
                                    <p:anim calcmode="lin" valueType="num">
                                      <p:cBhvr>
                                        <p:cTn id="15" dur="1000" fill="hold"/>
                                        <p:tgtEl>
                                          <p:spTgt spid="41"/>
                                        </p:tgtEl>
                                        <p:attrNameLst>
                                          <p:attrName>ppt_x</p:attrName>
                                        </p:attrNameLst>
                                      </p:cBhvr>
                                      <p:tavLst>
                                        <p:tav tm="0">
                                          <p:val>
                                            <p:fltVal val="0.5"/>
                                          </p:val>
                                        </p:tav>
                                        <p:tav tm="100000">
                                          <p:val>
                                            <p:strVal val="#ppt_x"/>
                                          </p:val>
                                        </p:tav>
                                      </p:tavLst>
                                    </p:anim>
                                    <p:anim calcmode="lin" valueType="num">
                                      <p:cBhvr>
                                        <p:cTn id="16" dur="1000" fill="hold"/>
                                        <p:tgtEl>
                                          <p:spTgt spid="41"/>
                                        </p:tgtEl>
                                        <p:attrNameLst>
                                          <p:attrName>ppt_y</p:attrName>
                                        </p:attrNameLst>
                                      </p:cBhvr>
                                      <p:tavLst>
                                        <p:tav tm="0">
                                          <p:val>
                                            <p:fltVal val="0.5"/>
                                          </p:val>
                                        </p:tav>
                                        <p:tav tm="100000">
                                          <p:val>
                                            <p:strVal val="#ppt_y"/>
                                          </p:val>
                                        </p:tav>
                                      </p:tavLst>
                                    </p:anim>
                                  </p:childTnLst>
                                </p:cTn>
                              </p:par>
                              <p:par>
                                <p:cTn id="17" presetID="23" presetClass="entr" presetSubtype="528" repeatCount="indefinite"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1000" fill="hold"/>
                                        <p:tgtEl>
                                          <p:spTgt spid="42"/>
                                        </p:tgtEl>
                                        <p:attrNameLst>
                                          <p:attrName>ppt_w</p:attrName>
                                        </p:attrNameLst>
                                      </p:cBhvr>
                                      <p:tavLst>
                                        <p:tav tm="0">
                                          <p:val>
                                            <p:fltVal val="0"/>
                                          </p:val>
                                        </p:tav>
                                        <p:tav tm="100000">
                                          <p:val>
                                            <p:strVal val="#ppt_w"/>
                                          </p:val>
                                        </p:tav>
                                      </p:tavLst>
                                    </p:anim>
                                    <p:anim calcmode="lin" valueType="num">
                                      <p:cBhvr>
                                        <p:cTn id="20" dur="1000" fill="hold"/>
                                        <p:tgtEl>
                                          <p:spTgt spid="42"/>
                                        </p:tgtEl>
                                        <p:attrNameLst>
                                          <p:attrName>ppt_h</p:attrName>
                                        </p:attrNameLst>
                                      </p:cBhvr>
                                      <p:tavLst>
                                        <p:tav tm="0">
                                          <p:val>
                                            <p:fltVal val="0"/>
                                          </p:val>
                                        </p:tav>
                                        <p:tav tm="100000">
                                          <p:val>
                                            <p:strVal val="#ppt_h"/>
                                          </p:val>
                                        </p:tav>
                                      </p:tavLst>
                                    </p:anim>
                                    <p:anim calcmode="lin" valueType="num">
                                      <p:cBhvr>
                                        <p:cTn id="21" dur="1000" fill="hold"/>
                                        <p:tgtEl>
                                          <p:spTgt spid="42"/>
                                        </p:tgtEl>
                                        <p:attrNameLst>
                                          <p:attrName>ppt_x</p:attrName>
                                        </p:attrNameLst>
                                      </p:cBhvr>
                                      <p:tavLst>
                                        <p:tav tm="0">
                                          <p:val>
                                            <p:fltVal val="0.5"/>
                                          </p:val>
                                        </p:tav>
                                        <p:tav tm="100000">
                                          <p:val>
                                            <p:strVal val="#ppt_x"/>
                                          </p:val>
                                        </p:tav>
                                      </p:tavLst>
                                    </p:anim>
                                    <p:anim calcmode="lin" valueType="num">
                                      <p:cBhvr>
                                        <p:cTn id="22" dur="1000" fill="hold"/>
                                        <p:tgtEl>
                                          <p:spTgt spid="42"/>
                                        </p:tgtEl>
                                        <p:attrNameLst>
                                          <p:attrName>ppt_y</p:attrName>
                                        </p:attrNameLst>
                                      </p:cBhvr>
                                      <p:tavLst>
                                        <p:tav tm="0">
                                          <p:val>
                                            <p:fltVal val="0.5"/>
                                          </p:val>
                                        </p:tav>
                                        <p:tav tm="100000">
                                          <p:val>
                                            <p:strVal val="#ppt_y"/>
                                          </p:val>
                                        </p:tav>
                                      </p:tavLst>
                                    </p:anim>
                                  </p:childTnLst>
                                </p:cTn>
                              </p:par>
                              <p:par>
                                <p:cTn id="23" presetID="23" presetClass="entr" presetSubtype="528" repeatCount="indefinite" fill="hold" grpId="0" nodeType="withEffect">
                                  <p:stCondLst>
                                    <p:cond delay="15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1000" fill="hold"/>
                                        <p:tgtEl>
                                          <p:spTgt spid="43"/>
                                        </p:tgtEl>
                                        <p:attrNameLst>
                                          <p:attrName>ppt_w</p:attrName>
                                        </p:attrNameLst>
                                      </p:cBhvr>
                                      <p:tavLst>
                                        <p:tav tm="0">
                                          <p:val>
                                            <p:fltVal val="0"/>
                                          </p:val>
                                        </p:tav>
                                        <p:tav tm="100000">
                                          <p:val>
                                            <p:strVal val="#ppt_w"/>
                                          </p:val>
                                        </p:tav>
                                      </p:tavLst>
                                    </p:anim>
                                    <p:anim calcmode="lin" valueType="num">
                                      <p:cBhvr>
                                        <p:cTn id="26" dur="1000" fill="hold"/>
                                        <p:tgtEl>
                                          <p:spTgt spid="43"/>
                                        </p:tgtEl>
                                        <p:attrNameLst>
                                          <p:attrName>ppt_h</p:attrName>
                                        </p:attrNameLst>
                                      </p:cBhvr>
                                      <p:tavLst>
                                        <p:tav tm="0">
                                          <p:val>
                                            <p:fltVal val="0"/>
                                          </p:val>
                                        </p:tav>
                                        <p:tav tm="100000">
                                          <p:val>
                                            <p:strVal val="#ppt_h"/>
                                          </p:val>
                                        </p:tav>
                                      </p:tavLst>
                                    </p:anim>
                                    <p:anim calcmode="lin" valueType="num">
                                      <p:cBhvr>
                                        <p:cTn id="27" dur="1000" fill="hold"/>
                                        <p:tgtEl>
                                          <p:spTgt spid="43"/>
                                        </p:tgtEl>
                                        <p:attrNameLst>
                                          <p:attrName>ppt_x</p:attrName>
                                        </p:attrNameLst>
                                      </p:cBhvr>
                                      <p:tavLst>
                                        <p:tav tm="0">
                                          <p:val>
                                            <p:fltVal val="0.5"/>
                                          </p:val>
                                        </p:tav>
                                        <p:tav tm="100000">
                                          <p:val>
                                            <p:strVal val="#ppt_x"/>
                                          </p:val>
                                        </p:tav>
                                      </p:tavLst>
                                    </p:anim>
                                    <p:anim calcmode="lin" valueType="num">
                                      <p:cBhvr>
                                        <p:cTn id="28" dur="1000" fill="hold"/>
                                        <p:tgtEl>
                                          <p:spTgt spid="43"/>
                                        </p:tgtEl>
                                        <p:attrNameLst>
                                          <p:attrName>ppt_y</p:attrName>
                                        </p:attrNameLst>
                                      </p:cBhvr>
                                      <p:tavLst>
                                        <p:tav tm="0">
                                          <p:val>
                                            <p:fltVal val="0.5"/>
                                          </p:val>
                                        </p:tav>
                                        <p:tav tm="100000">
                                          <p:val>
                                            <p:strVal val="#ppt_y"/>
                                          </p:val>
                                        </p:tav>
                                      </p:tavLst>
                                    </p:anim>
                                  </p:childTnLst>
                                </p:cTn>
                              </p:par>
                              <p:par>
                                <p:cTn id="29" presetID="23" presetClass="entr" presetSubtype="528" repeatCount="indefinite"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p:cTn id="31" dur="1000" fill="hold"/>
                                        <p:tgtEl>
                                          <p:spTgt spid="44"/>
                                        </p:tgtEl>
                                        <p:attrNameLst>
                                          <p:attrName>ppt_w</p:attrName>
                                        </p:attrNameLst>
                                      </p:cBhvr>
                                      <p:tavLst>
                                        <p:tav tm="0">
                                          <p:val>
                                            <p:fltVal val="0"/>
                                          </p:val>
                                        </p:tav>
                                        <p:tav tm="100000">
                                          <p:val>
                                            <p:strVal val="#ppt_w"/>
                                          </p:val>
                                        </p:tav>
                                      </p:tavLst>
                                    </p:anim>
                                    <p:anim calcmode="lin" valueType="num">
                                      <p:cBhvr>
                                        <p:cTn id="32" dur="1000" fill="hold"/>
                                        <p:tgtEl>
                                          <p:spTgt spid="44"/>
                                        </p:tgtEl>
                                        <p:attrNameLst>
                                          <p:attrName>ppt_h</p:attrName>
                                        </p:attrNameLst>
                                      </p:cBhvr>
                                      <p:tavLst>
                                        <p:tav tm="0">
                                          <p:val>
                                            <p:fltVal val="0"/>
                                          </p:val>
                                        </p:tav>
                                        <p:tav tm="100000">
                                          <p:val>
                                            <p:strVal val="#ppt_h"/>
                                          </p:val>
                                        </p:tav>
                                      </p:tavLst>
                                    </p:anim>
                                    <p:anim calcmode="lin" valueType="num">
                                      <p:cBhvr>
                                        <p:cTn id="33" dur="1000" fill="hold"/>
                                        <p:tgtEl>
                                          <p:spTgt spid="44"/>
                                        </p:tgtEl>
                                        <p:attrNameLst>
                                          <p:attrName>ppt_x</p:attrName>
                                        </p:attrNameLst>
                                      </p:cBhvr>
                                      <p:tavLst>
                                        <p:tav tm="0">
                                          <p:val>
                                            <p:fltVal val="0.5"/>
                                          </p:val>
                                        </p:tav>
                                        <p:tav tm="100000">
                                          <p:val>
                                            <p:strVal val="#ppt_x"/>
                                          </p:val>
                                        </p:tav>
                                      </p:tavLst>
                                    </p:anim>
                                    <p:anim calcmode="lin" valueType="num">
                                      <p:cBhvr>
                                        <p:cTn id="34" dur="1000" fill="hold"/>
                                        <p:tgtEl>
                                          <p:spTgt spid="44"/>
                                        </p:tgtEl>
                                        <p:attrNameLst>
                                          <p:attrName>ppt_y</p:attrName>
                                        </p:attrNameLst>
                                      </p:cBhvr>
                                      <p:tavLst>
                                        <p:tav tm="0">
                                          <p:val>
                                            <p:fltVal val="0.5"/>
                                          </p:val>
                                        </p:tav>
                                        <p:tav tm="100000">
                                          <p:val>
                                            <p:strVal val="#ppt_y"/>
                                          </p:val>
                                        </p:tav>
                                      </p:tavLst>
                                    </p:anim>
                                  </p:childTnLst>
                                </p:cTn>
                              </p:par>
                              <p:par>
                                <p:cTn id="35" presetID="23" presetClass="entr" presetSubtype="528" repeatCount="indefinite"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1000" fill="hold"/>
                                        <p:tgtEl>
                                          <p:spTgt spid="45"/>
                                        </p:tgtEl>
                                        <p:attrNameLst>
                                          <p:attrName>ppt_w</p:attrName>
                                        </p:attrNameLst>
                                      </p:cBhvr>
                                      <p:tavLst>
                                        <p:tav tm="0">
                                          <p:val>
                                            <p:fltVal val="0"/>
                                          </p:val>
                                        </p:tav>
                                        <p:tav tm="100000">
                                          <p:val>
                                            <p:strVal val="#ppt_w"/>
                                          </p:val>
                                        </p:tav>
                                      </p:tavLst>
                                    </p:anim>
                                    <p:anim calcmode="lin" valueType="num">
                                      <p:cBhvr>
                                        <p:cTn id="38" dur="1000" fill="hold"/>
                                        <p:tgtEl>
                                          <p:spTgt spid="45"/>
                                        </p:tgtEl>
                                        <p:attrNameLst>
                                          <p:attrName>ppt_h</p:attrName>
                                        </p:attrNameLst>
                                      </p:cBhvr>
                                      <p:tavLst>
                                        <p:tav tm="0">
                                          <p:val>
                                            <p:fltVal val="0"/>
                                          </p:val>
                                        </p:tav>
                                        <p:tav tm="100000">
                                          <p:val>
                                            <p:strVal val="#ppt_h"/>
                                          </p:val>
                                        </p:tav>
                                      </p:tavLst>
                                    </p:anim>
                                    <p:anim calcmode="lin" valueType="num">
                                      <p:cBhvr>
                                        <p:cTn id="39" dur="1000" fill="hold"/>
                                        <p:tgtEl>
                                          <p:spTgt spid="45"/>
                                        </p:tgtEl>
                                        <p:attrNameLst>
                                          <p:attrName>ppt_x</p:attrName>
                                        </p:attrNameLst>
                                      </p:cBhvr>
                                      <p:tavLst>
                                        <p:tav tm="0">
                                          <p:val>
                                            <p:fltVal val="0.5"/>
                                          </p:val>
                                        </p:tav>
                                        <p:tav tm="100000">
                                          <p:val>
                                            <p:strVal val="#ppt_x"/>
                                          </p:val>
                                        </p:tav>
                                      </p:tavLst>
                                    </p:anim>
                                    <p:anim calcmode="lin" valueType="num">
                                      <p:cBhvr>
                                        <p:cTn id="40" dur="1000" fill="hold"/>
                                        <p:tgtEl>
                                          <p:spTgt spid="45"/>
                                        </p:tgtEl>
                                        <p:attrNameLst>
                                          <p:attrName>ppt_y</p:attrName>
                                        </p:attrNameLst>
                                      </p:cBhvr>
                                      <p:tavLst>
                                        <p:tav tm="0">
                                          <p:val>
                                            <p:fltVal val="0.5"/>
                                          </p:val>
                                        </p:tav>
                                        <p:tav tm="100000">
                                          <p:val>
                                            <p:strVal val="#ppt_y"/>
                                          </p:val>
                                        </p:tav>
                                      </p:tavLst>
                                    </p:anim>
                                  </p:childTnLst>
                                </p:cTn>
                              </p:par>
                              <p:par>
                                <p:cTn id="41" presetID="23" presetClass="entr" presetSubtype="528" repeatCount="indefinite"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 calcmode="lin" valueType="num">
                                      <p:cBhvr>
                                        <p:cTn id="43" dur="1000" fill="hold"/>
                                        <p:tgtEl>
                                          <p:spTgt spid="46"/>
                                        </p:tgtEl>
                                        <p:attrNameLst>
                                          <p:attrName>ppt_w</p:attrName>
                                        </p:attrNameLst>
                                      </p:cBhvr>
                                      <p:tavLst>
                                        <p:tav tm="0">
                                          <p:val>
                                            <p:fltVal val="0"/>
                                          </p:val>
                                        </p:tav>
                                        <p:tav tm="100000">
                                          <p:val>
                                            <p:strVal val="#ppt_w"/>
                                          </p:val>
                                        </p:tav>
                                      </p:tavLst>
                                    </p:anim>
                                    <p:anim calcmode="lin" valueType="num">
                                      <p:cBhvr>
                                        <p:cTn id="44" dur="1000" fill="hold"/>
                                        <p:tgtEl>
                                          <p:spTgt spid="46"/>
                                        </p:tgtEl>
                                        <p:attrNameLst>
                                          <p:attrName>ppt_h</p:attrName>
                                        </p:attrNameLst>
                                      </p:cBhvr>
                                      <p:tavLst>
                                        <p:tav tm="0">
                                          <p:val>
                                            <p:fltVal val="0"/>
                                          </p:val>
                                        </p:tav>
                                        <p:tav tm="100000">
                                          <p:val>
                                            <p:strVal val="#ppt_h"/>
                                          </p:val>
                                        </p:tav>
                                      </p:tavLst>
                                    </p:anim>
                                    <p:anim calcmode="lin" valueType="num">
                                      <p:cBhvr>
                                        <p:cTn id="45" dur="1000" fill="hold"/>
                                        <p:tgtEl>
                                          <p:spTgt spid="46"/>
                                        </p:tgtEl>
                                        <p:attrNameLst>
                                          <p:attrName>ppt_x</p:attrName>
                                        </p:attrNameLst>
                                      </p:cBhvr>
                                      <p:tavLst>
                                        <p:tav tm="0">
                                          <p:val>
                                            <p:fltVal val="0.5"/>
                                          </p:val>
                                        </p:tav>
                                        <p:tav tm="100000">
                                          <p:val>
                                            <p:strVal val="#ppt_x"/>
                                          </p:val>
                                        </p:tav>
                                      </p:tavLst>
                                    </p:anim>
                                    <p:anim calcmode="lin" valueType="num">
                                      <p:cBhvr>
                                        <p:cTn id="46" dur="1000" fill="hold"/>
                                        <p:tgtEl>
                                          <p:spTgt spid="46"/>
                                        </p:tgtEl>
                                        <p:attrNameLst>
                                          <p:attrName>ppt_y</p:attrName>
                                        </p:attrNameLst>
                                      </p:cBhvr>
                                      <p:tavLst>
                                        <p:tav tm="0">
                                          <p:val>
                                            <p:fltVal val="0.5"/>
                                          </p:val>
                                        </p:tav>
                                        <p:tav tm="100000">
                                          <p:val>
                                            <p:strVal val="#ppt_y"/>
                                          </p:val>
                                        </p:tav>
                                      </p:tavLst>
                                    </p:anim>
                                  </p:childTnLst>
                                </p:cTn>
                              </p:par>
                              <p:par>
                                <p:cTn id="47" presetID="23" presetClass="entr" presetSubtype="528" repeatCount="indefinite" fill="hold" grpId="0" nodeType="withEffect">
                                  <p:stCondLst>
                                    <p:cond delay="1500"/>
                                  </p:stCondLst>
                                  <p:childTnLst>
                                    <p:set>
                                      <p:cBhvr>
                                        <p:cTn id="48" dur="1" fill="hold">
                                          <p:stCondLst>
                                            <p:cond delay="0"/>
                                          </p:stCondLst>
                                        </p:cTn>
                                        <p:tgtEl>
                                          <p:spTgt spid="47"/>
                                        </p:tgtEl>
                                        <p:attrNameLst>
                                          <p:attrName>style.visibility</p:attrName>
                                        </p:attrNameLst>
                                      </p:cBhvr>
                                      <p:to>
                                        <p:strVal val="visible"/>
                                      </p:to>
                                    </p:set>
                                    <p:anim calcmode="lin" valueType="num">
                                      <p:cBhvr>
                                        <p:cTn id="49" dur="1000" fill="hold"/>
                                        <p:tgtEl>
                                          <p:spTgt spid="47"/>
                                        </p:tgtEl>
                                        <p:attrNameLst>
                                          <p:attrName>ppt_w</p:attrName>
                                        </p:attrNameLst>
                                      </p:cBhvr>
                                      <p:tavLst>
                                        <p:tav tm="0">
                                          <p:val>
                                            <p:fltVal val="0"/>
                                          </p:val>
                                        </p:tav>
                                        <p:tav tm="100000">
                                          <p:val>
                                            <p:strVal val="#ppt_w"/>
                                          </p:val>
                                        </p:tav>
                                      </p:tavLst>
                                    </p:anim>
                                    <p:anim calcmode="lin" valueType="num">
                                      <p:cBhvr>
                                        <p:cTn id="50" dur="1000" fill="hold"/>
                                        <p:tgtEl>
                                          <p:spTgt spid="47"/>
                                        </p:tgtEl>
                                        <p:attrNameLst>
                                          <p:attrName>ppt_h</p:attrName>
                                        </p:attrNameLst>
                                      </p:cBhvr>
                                      <p:tavLst>
                                        <p:tav tm="0">
                                          <p:val>
                                            <p:fltVal val="0"/>
                                          </p:val>
                                        </p:tav>
                                        <p:tav tm="100000">
                                          <p:val>
                                            <p:strVal val="#ppt_h"/>
                                          </p:val>
                                        </p:tav>
                                      </p:tavLst>
                                    </p:anim>
                                    <p:anim calcmode="lin" valueType="num">
                                      <p:cBhvr>
                                        <p:cTn id="51" dur="1000" fill="hold"/>
                                        <p:tgtEl>
                                          <p:spTgt spid="47"/>
                                        </p:tgtEl>
                                        <p:attrNameLst>
                                          <p:attrName>ppt_x</p:attrName>
                                        </p:attrNameLst>
                                      </p:cBhvr>
                                      <p:tavLst>
                                        <p:tav tm="0">
                                          <p:val>
                                            <p:fltVal val="0.5"/>
                                          </p:val>
                                        </p:tav>
                                        <p:tav tm="100000">
                                          <p:val>
                                            <p:strVal val="#ppt_x"/>
                                          </p:val>
                                        </p:tav>
                                      </p:tavLst>
                                    </p:anim>
                                    <p:anim calcmode="lin" valueType="num">
                                      <p:cBhvr>
                                        <p:cTn id="52" dur="1000" fill="hold"/>
                                        <p:tgtEl>
                                          <p:spTgt spid="47"/>
                                        </p:tgtEl>
                                        <p:attrNameLst>
                                          <p:attrName>ppt_y</p:attrName>
                                        </p:attrNameLst>
                                      </p:cBhvr>
                                      <p:tavLst>
                                        <p:tav tm="0">
                                          <p:val>
                                            <p:fltVal val="0.5"/>
                                          </p:val>
                                        </p:tav>
                                        <p:tav tm="100000">
                                          <p:val>
                                            <p:strVal val="#ppt_y"/>
                                          </p:val>
                                        </p:tav>
                                      </p:tavLst>
                                    </p:anim>
                                  </p:childTnLst>
                                </p:cTn>
                              </p:par>
                              <p:par>
                                <p:cTn id="53" presetID="23" presetClass="entr" presetSubtype="528" repeatCount="indefinite" fill="hold" nodeType="withEffect">
                                  <p:stCondLst>
                                    <p:cond delay="1500"/>
                                  </p:stCondLst>
                                  <p:childTnLst>
                                    <p:set>
                                      <p:cBhvr>
                                        <p:cTn id="54" dur="1" fill="hold">
                                          <p:stCondLst>
                                            <p:cond delay="0"/>
                                          </p:stCondLst>
                                        </p:cTn>
                                        <p:tgtEl>
                                          <p:spTgt spid="48"/>
                                        </p:tgtEl>
                                        <p:attrNameLst>
                                          <p:attrName>style.visibility</p:attrName>
                                        </p:attrNameLst>
                                      </p:cBhvr>
                                      <p:to>
                                        <p:strVal val="visible"/>
                                      </p:to>
                                    </p:set>
                                    <p:anim calcmode="lin" valueType="num">
                                      <p:cBhvr>
                                        <p:cTn id="55" dur="1000" fill="hold"/>
                                        <p:tgtEl>
                                          <p:spTgt spid="48"/>
                                        </p:tgtEl>
                                        <p:attrNameLst>
                                          <p:attrName>ppt_w</p:attrName>
                                        </p:attrNameLst>
                                      </p:cBhvr>
                                      <p:tavLst>
                                        <p:tav tm="0">
                                          <p:val>
                                            <p:fltVal val="0"/>
                                          </p:val>
                                        </p:tav>
                                        <p:tav tm="100000">
                                          <p:val>
                                            <p:strVal val="#ppt_w"/>
                                          </p:val>
                                        </p:tav>
                                      </p:tavLst>
                                    </p:anim>
                                    <p:anim calcmode="lin" valueType="num">
                                      <p:cBhvr>
                                        <p:cTn id="56" dur="1000" fill="hold"/>
                                        <p:tgtEl>
                                          <p:spTgt spid="48"/>
                                        </p:tgtEl>
                                        <p:attrNameLst>
                                          <p:attrName>ppt_h</p:attrName>
                                        </p:attrNameLst>
                                      </p:cBhvr>
                                      <p:tavLst>
                                        <p:tav tm="0">
                                          <p:val>
                                            <p:fltVal val="0"/>
                                          </p:val>
                                        </p:tav>
                                        <p:tav tm="100000">
                                          <p:val>
                                            <p:strVal val="#ppt_h"/>
                                          </p:val>
                                        </p:tav>
                                      </p:tavLst>
                                    </p:anim>
                                    <p:anim calcmode="lin" valueType="num">
                                      <p:cBhvr>
                                        <p:cTn id="57" dur="1000" fill="hold"/>
                                        <p:tgtEl>
                                          <p:spTgt spid="48"/>
                                        </p:tgtEl>
                                        <p:attrNameLst>
                                          <p:attrName>ppt_x</p:attrName>
                                        </p:attrNameLst>
                                      </p:cBhvr>
                                      <p:tavLst>
                                        <p:tav tm="0">
                                          <p:val>
                                            <p:fltVal val="0.5"/>
                                          </p:val>
                                        </p:tav>
                                        <p:tav tm="100000">
                                          <p:val>
                                            <p:strVal val="#ppt_x"/>
                                          </p:val>
                                        </p:tav>
                                      </p:tavLst>
                                    </p:anim>
                                    <p:anim calcmode="lin" valueType="num">
                                      <p:cBhvr>
                                        <p:cTn id="58" dur="1000" fill="hold"/>
                                        <p:tgtEl>
                                          <p:spTgt spid="48"/>
                                        </p:tgtEl>
                                        <p:attrNameLst>
                                          <p:attrName>ppt_y</p:attrName>
                                        </p:attrNameLst>
                                      </p:cBhvr>
                                      <p:tavLst>
                                        <p:tav tm="0">
                                          <p:val>
                                            <p:fltVal val="0.5"/>
                                          </p:val>
                                        </p:tav>
                                        <p:tav tm="100000">
                                          <p:val>
                                            <p:strVal val="#ppt_y"/>
                                          </p:val>
                                        </p:tav>
                                      </p:tavLst>
                                    </p:anim>
                                  </p:childTnLst>
                                </p:cTn>
                              </p:par>
                              <p:par>
                                <p:cTn id="59" presetID="23" presetClass="entr" presetSubtype="528" repeatCount="indefinite"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anim calcmode="lin" valueType="num">
                                      <p:cBhvr>
                                        <p:cTn id="61" dur="1000" fill="hold"/>
                                        <p:tgtEl>
                                          <p:spTgt spid="49"/>
                                        </p:tgtEl>
                                        <p:attrNameLst>
                                          <p:attrName>ppt_w</p:attrName>
                                        </p:attrNameLst>
                                      </p:cBhvr>
                                      <p:tavLst>
                                        <p:tav tm="0">
                                          <p:val>
                                            <p:fltVal val="0"/>
                                          </p:val>
                                        </p:tav>
                                        <p:tav tm="100000">
                                          <p:val>
                                            <p:strVal val="#ppt_w"/>
                                          </p:val>
                                        </p:tav>
                                      </p:tavLst>
                                    </p:anim>
                                    <p:anim calcmode="lin" valueType="num">
                                      <p:cBhvr>
                                        <p:cTn id="62" dur="1000" fill="hold"/>
                                        <p:tgtEl>
                                          <p:spTgt spid="49"/>
                                        </p:tgtEl>
                                        <p:attrNameLst>
                                          <p:attrName>ppt_h</p:attrName>
                                        </p:attrNameLst>
                                      </p:cBhvr>
                                      <p:tavLst>
                                        <p:tav tm="0">
                                          <p:val>
                                            <p:fltVal val="0"/>
                                          </p:val>
                                        </p:tav>
                                        <p:tav tm="100000">
                                          <p:val>
                                            <p:strVal val="#ppt_h"/>
                                          </p:val>
                                        </p:tav>
                                      </p:tavLst>
                                    </p:anim>
                                    <p:anim calcmode="lin" valueType="num">
                                      <p:cBhvr>
                                        <p:cTn id="63" dur="1000" fill="hold"/>
                                        <p:tgtEl>
                                          <p:spTgt spid="49"/>
                                        </p:tgtEl>
                                        <p:attrNameLst>
                                          <p:attrName>ppt_x</p:attrName>
                                        </p:attrNameLst>
                                      </p:cBhvr>
                                      <p:tavLst>
                                        <p:tav tm="0">
                                          <p:val>
                                            <p:fltVal val="0.5"/>
                                          </p:val>
                                        </p:tav>
                                        <p:tav tm="100000">
                                          <p:val>
                                            <p:strVal val="#ppt_x"/>
                                          </p:val>
                                        </p:tav>
                                      </p:tavLst>
                                    </p:anim>
                                    <p:anim calcmode="lin" valueType="num">
                                      <p:cBhvr>
                                        <p:cTn id="64" dur="1000" fill="hold"/>
                                        <p:tgtEl>
                                          <p:spTgt spid="49"/>
                                        </p:tgtEl>
                                        <p:attrNameLst>
                                          <p:attrName>ppt_y</p:attrName>
                                        </p:attrNameLst>
                                      </p:cBhvr>
                                      <p:tavLst>
                                        <p:tav tm="0">
                                          <p:val>
                                            <p:fltVal val="0.5"/>
                                          </p:val>
                                        </p:tav>
                                        <p:tav tm="100000">
                                          <p:val>
                                            <p:strVal val="#ppt_y"/>
                                          </p:val>
                                        </p:tav>
                                      </p:tavLst>
                                    </p:anim>
                                  </p:childTnLst>
                                </p:cTn>
                              </p:par>
                              <p:par>
                                <p:cTn id="65" presetID="23" presetClass="entr" presetSubtype="528" repeatCount="indefinite" fill="hold" grpId="0" nodeType="withEffect">
                                  <p:stCondLst>
                                    <p:cond delay="500"/>
                                  </p:stCondLst>
                                  <p:childTnLst>
                                    <p:set>
                                      <p:cBhvr>
                                        <p:cTn id="66" dur="1" fill="hold">
                                          <p:stCondLst>
                                            <p:cond delay="0"/>
                                          </p:stCondLst>
                                        </p:cTn>
                                        <p:tgtEl>
                                          <p:spTgt spid="50"/>
                                        </p:tgtEl>
                                        <p:attrNameLst>
                                          <p:attrName>style.visibility</p:attrName>
                                        </p:attrNameLst>
                                      </p:cBhvr>
                                      <p:to>
                                        <p:strVal val="visible"/>
                                      </p:to>
                                    </p:set>
                                    <p:anim calcmode="lin" valueType="num">
                                      <p:cBhvr>
                                        <p:cTn id="67" dur="1000" fill="hold"/>
                                        <p:tgtEl>
                                          <p:spTgt spid="50"/>
                                        </p:tgtEl>
                                        <p:attrNameLst>
                                          <p:attrName>ppt_w</p:attrName>
                                        </p:attrNameLst>
                                      </p:cBhvr>
                                      <p:tavLst>
                                        <p:tav tm="0">
                                          <p:val>
                                            <p:fltVal val="0"/>
                                          </p:val>
                                        </p:tav>
                                        <p:tav tm="100000">
                                          <p:val>
                                            <p:strVal val="#ppt_w"/>
                                          </p:val>
                                        </p:tav>
                                      </p:tavLst>
                                    </p:anim>
                                    <p:anim calcmode="lin" valueType="num">
                                      <p:cBhvr>
                                        <p:cTn id="68" dur="1000" fill="hold"/>
                                        <p:tgtEl>
                                          <p:spTgt spid="50"/>
                                        </p:tgtEl>
                                        <p:attrNameLst>
                                          <p:attrName>ppt_h</p:attrName>
                                        </p:attrNameLst>
                                      </p:cBhvr>
                                      <p:tavLst>
                                        <p:tav tm="0">
                                          <p:val>
                                            <p:fltVal val="0"/>
                                          </p:val>
                                        </p:tav>
                                        <p:tav tm="100000">
                                          <p:val>
                                            <p:strVal val="#ppt_h"/>
                                          </p:val>
                                        </p:tav>
                                      </p:tavLst>
                                    </p:anim>
                                    <p:anim calcmode="lin" valueType="num">
                                      <p:cBhvr>
                                        <p:cTn id="69" dur="1000" fill="hold"/>
                                        <p:tgtEl>
                                          <p:spTgt spid="50"/>
                                        </p:tgtEl>
                                        <p:attrNameLst>
                                          <p:attrName>ppt_x</p:attrName>
                                        </p:attrNameLst>
                                      </p:cBhvr>
                                      <p:tavLst>
                                        <p:tav tm="0">
                                          <p:val>
                                            <p:fltVal val="0.5"/>
                                          </p:val>
                                        </p:tav>
                                        <p:tav tm="100000">
                                          <p:val>
                                            <p:strVal val="#ppt_x"/>
                                          </p:val>
                                        </p:tav>
                                      </p:tavLst>
                                    </p:anim>
                                    <p:anim calcmode="lin" valueType="num">
                                      <p:cBhvr>
                                        <p:cTn id="70" dur="1000" fill="hold"/>
                                        <p:tgtEl>
                                          <p:spTgt spid="50"/>
                                        </p:tgtEl>
                                        <p:attrNameLst>
                                          <p:attrName>ppt_y</p:attrName>
                                        </p:attrNameLst>
                                      </p:cBhvr>
                                      <p:tavLst>
                                        <p:tav tm="0">
                                          <p:val>
                                            <p:fltVal val="0.5"/>
                                          </p:val>
                                        </p:tav>
                                        <p:tav tm="100000">
                                          <p:val>
                                            <p:strVal val="#ppt_y"/>
                                          </p:val>
                                        </p:tav>
                                      </p:tavLst>
                                    </p:anim>
                                  </p:childTnLst>
                                </p:cTn>
                              </p:par>
                              <p:par>
                                <p:cTn id="71" presetID="23" presetClass="entr" presetSubtype="528" repeatCount="indefinite" fill="hold" nodeType="withEffect">
                                  <p:stCondLst>
                                    <p:cond delay="0"/>
                                  </p:stCondLst>
                                  <p:childTnLst>
                                    <p:set>
                                      <p:cBhvr>
                                        <p:cTn id="72" dur="1" fill="hold">
                                          <p:stCondLst>
                                            <p:cond delay="0"/>
                                          </p:stCondLst>
                                        </p:cTn>
                                        <p:tgtEl>
                                          <p:spTgt spid="51"/>
                                        </p:tgtEl>
                                        <p:attrNameLst>
                                          <p:attrName>style.visibility</p:attrName>
                                        </p:attrNameLst>
                                      </p:cBhvr>
                                      <p:to>
                                        <p:strVal val="visible"/>
                                      </p:to>
                                    </p:set>
                                    <p:anim calcmode="lin" valueType="num">
                                      <p:cBhvr>
                                        <p:cTn id="73" dur="1000" fill="hold"/>
                                        <p:tgtEl>
                                          <p:spTgt spid="51"/>
                                        </p:tgtEl>
                                        <p:attrNameLst>
                                          <p:attrName>ppt_w</p:attrName>
                                        </p:attrNameLst>
                                      </p:cBhvr>
                                      <p:tavLst>
                                        <p:tav tm="0">
                                          <p:val>
                                            <p:fltVal val="0"/>
                                          </p:val>
                                        </p:tav>
                                        <p:tav tm="100000">
                                          <p:val>
                                            <p:strVal val="#ppt_w"/>
                                          </p:val>
                                        </p:tav>
                                      </p:tavLst>
                                    </p:anim>
                                    <p:anim calcmode="lin" valueType="num">
                                      <p:cBhvr>
                                        <p:cTn id="74" dur="1000" fill="hold"/>
                                        <p:tgtEl>
                                          <p:spTgt spid="51"/>
                                        </p:tgtEl>
                                        <p:attrNameLst>
                                          <p:attrName>ppt_h</p:attrName>
                                        </p:attrNameLst>
                                      </p:cBhvr>
                                      <p:tavLst>
                                        <p:tav tm="0">
                                          <p:val>
                                            <p:fltVal val="0"/>
                                          </p:val>
                                        </p:tav>
                                        <p:tav tm="100000">
                                          <p:val>
                                            <p:strVal val="#ppt_h"/>
                                          </p:val>
                                        </p:tav>
                                      </p:tavLst>
                                    </p:anim>
                                    <p:anim calcmode="lin" valueType="num">
                                      <p:cBhvr>
                                        <p:cTn id="75" dur="1000" fill="hold"/>
                                        <p:tgtEl>
                                          <p:spTgt spid="51"/>
                                        </p:tgtEl>
                                        <p:attrNameLst>
                                          <p:attrName>ppt_x</p:attrName>
                                        </p:attrNameLst>
                                      </p:cBhvr>
                                      <p:tavLst>
                                        <p:tav tm="0">
                                          <p:val>
                                            <p:fltVal val="0.5"/>
                                          </p:val>
                                        </p:tav>
                                        <p:tav tm="100000">
                                          <p:val>
                                            <p:strVal val="#ppt_x"/>
                                          </p:val>
                                        </p:tav>
                                      </p:tavLst>
                                    </p:anim>
                                    <p:anim calcmode="lin" valueType="num">
                                      <p:cBhvr>
                                        <p:cTn id="76" dur="1000" fill="hold"/>
                                        <p:tgtEl>
                                          <p:spTgt spid="51"/>
                                        </p:tgtEl>
                                        <p:attrNameLst>
                                          <p:attrName>ppt_y</p:attrName>
                                        </p:attrNameLst>
                                      </p:cBhvr>
                                      <p:tavLst>
                                        <p:tav tm="0">
                                          <p:val>
                                            <p:fltVal val="0.5"/>
                                          </p:val>
                                        </p:tav>
                                        <p:tav tm="100000">
                                          <p:val>
                                            <p:strVal val="#ppt_y"/>
                                          </p:val>
                                        </p:tav>
                                      </p:tavLst>
                                    </p:anim>
                                  </p:childTnLst>
                                </p:cTn>
                              </p:par>
                              <p:par>
                                <p:cTn id="77" presetID="23" presetClass="entr" presetSubtype="528" repeatCount="indefinite" fill="hold" grpId="0" nodeType="withEffect">
                                  <p:stCondLst>
                                    <p:cond delay="1000"/>
                                  </p:stCondLst>
                                  <p:childTnLst>
                                    <p:set>
                                      <p:cBhvr>
                                        <p:cTn id="78" dur="1" fill="hold">
                                          <p:stCondLst>
                                            <p:cond delay="0"/>
                                          </p:stCondLst>
                                        </p:cTn>
                                        <p:tgtEl>
                                          <p:spTgt spid="52"/>
                                        </p:tgtEl>
                                        <p:attrNameLst>
                                          <p:attrName>style.visibility</p:attrName>
                                        </p:attrNameLst>
                                      </p:cBhvr>
                                      <p:to>
                                        <p:strVal val="visible"/>
                                      </p:to>
                                    </p:set>
                                    <p:anim calcmode="lin" valueType="num">
                                      <p:cBhvr>
                                        <p:cTn id="79" dur="1000" fill="hold"/>
                                        <p:tgtEl>
                                          <p:spTgt spid="52"/>
                                        </p:tgtEl>
                                        <p:attrNameLst>
                                          <p:attrName>ppt_w</p:attrName>
                                        </p:attrNameLst>
                                      </p:cBhvr>
                                      <p:tavLst>
                                        <p:tav tm="0">
                                          <p:val>
                                            <p:fltVal val="0"/>
                                          </p:val>
                                        </p:tav>
                                        <p:tav tm="100000">
                                          <p:val>
                                            <p:strVal val="#ppt_w"/>
                                          </p:val>
                                        </p:tav>
                                      </p:tavLst>
                                    </p:anim>
                                    <p:anim calcmode="lin" valueType="num">
                                      <p:cBhvr>
                                        <p:cTn id="80" dur="1000" fill="hold"/>
                                        <p:tgtEl>
                                          <p:spTgt spid="52"/>
                                        </p:tgtEl>
                                        <p:attrNameLst>
                                          <p:attrName>ppt_h</p:attrName>
                                        </p:attrNameLst>
                                      </p:cBhvr>
                                      <p:tavLst>
                                        <p:tav tm="0">
                                          <p:val>
                                            <p:fltVal val="0"/>
                                          </p:val>
                                        </p:tav>
                                        <p:tav tm="100000">
                                          <p:val>
                                            <p:strVal val="#ppt_h"/>
                                          </p:val>
                                        </p:tav>
                                      </p:tavLst>
                                    </p:anim>
                                    <p:anim calcmode="lin" valueType="num">
                                      <p:cBhvr>
                                        <p:cTn id="81" dur="1000" fill="hold"/>
                                        <p:tgtEl>
                                          <p:spTgt spid="52"/>
                                        </p:tgtEl>
                                        <p:attrNameLst>
                                          <p:attrName>ppt_x</p:attrName>
                                        </p:attrNameLst>
                                      </p:cBhvr>
                                      <p:tavLst>
                                        <p:tav tm="0">
                                          <p:val>
                                            <p:fltVal val="0.5"/>
                                          </p:val>
                                        </p:tav>
                                        <p:tav tm="100000">
                                          <p:val>
                                            <p:strVal val="#ppt_x"/>
                                          </p:val>
                                        </p:tav>
                                      </p:tavLst>
                                    </p:anim>
                                    <p:anim calcmode="lin" valueType="num">
                                      <p:cBhvr>
                                        <p:cTn id="82" dur="1000" fill="hold"/>
                                        <p:tgtEl>
                                          <p:spTgt spid="52"/>
                                        </p:tgtEl>
                                        <p:attrNameLst>
                                          <p:attrName>ppt_y</p:attrName>
                                        </p:attrNameLst>
                                      </p:cBhvr>
                                      <p:tavLst>
                                        <p:tav tm="0">
                                          <p:val>
                                            <p:fltVal val="0.5"/>
                                          </p:val>
                                        </p:tav>
                                        <p:tav tm="100000">
                                          <p:val>
                                            <p:strVal val="#ppt_y"/>
                                          </p:val>
                                        </p:tav>
                                      </p:tavLst>
                                    </p:anim>
                                  </p:childTnLst>
                                </p:cTn>
                              </p:par>
                              <p:par>
                                <p:cTn id="83" presetID="23" presetClass="entr" presetSubtype="528" repeatCount="indefinite" fill="hold" grpId="0" nodeType="withEffect">
                                  <p:stCondLst>
                                    <p:cond delay="0"/>
                                  </p:stCondLst>
                                  <p:childTnLst>
                                    <p:set>
                                      <p:cBhvr>
                                        <p:cTn id="84" dur="1" fill="hold">
                                          <p:stCondLst>
                                            <p:cond delay="0"/>
                                          </p:stCondLst>
                                        </p:cTn>
                                        <p:tgtEl>
                                          <p:spTgt spid="53"/>
                                        </p:tgtEl>
                                        <p:attrNameLst>
                                          <p:attrName>style.visibility</p:attrName>
                                        </p:attrNameLst>
                                      </p:cBhvr>
                                      <p:to>
                                        <p:strVal val="visible"/>
                                      </p:to>
                                    </p:set>
                                    <p:anim calcmode="lin" valueType="num">
                                      <p:cBhvr>
                                        <p:cTn id="85" dur="1000" fill="hold"/>
                                        <p:tgtEl>
                                          <p:spTgt spid="53"/>
                                        </p:tgtEl>
                                        <p:attrNameLst>
                                          <p:attrName>ppt_w</p:attrName>
                                        </p:attrNameLst>
                                      </p:cBhvr>
                                      <p:tavLst>
                                        <p:tav tm="0">
                                          <p:val>
                                            <p:fltVal val="0"/>
                                          </p:val>
                                        </p:tav>
                                        <p:tav tm="100000">
                                          <p:val>
                                            <p:strVal val="#ppt_w"/>
                                          </p:val>
                                        </p:tav>
                                      </p:tavLst>
                                    </p:anim>
                                    <p:anim calcmode="lin" valueType="num">
                                      <p:cBhvr>
                                        <p:cTn id="86" dur="1000" fill="hold"/>
                                        <p:tgtEl>
                                          <p:spTgt spid="53"/>
                                        </p:tgtEl>
                                        <p:attrNameLst>
                                          <p:attrName>ppt_h</p:attrName>
                                        </p:attrNameLst>
                                      </p:cBhvr>
                                      <p:tavLst>
                                        <p:tav tm="0">
                                          <p:val>
                                            <p:fltVal val="0"/>
                                          </p:val>
                                        </p:tav>
                                        <p:tav tm="100000">
                                          <p:val>
                                            <p:strVal val="#ppt_h"/>
                                          </p:val>
                                        </p:tav>
                                      </p:tavLst>
                                    </p:anim>
                                    <p:anim calcmode="lin" valueType="num">
                                      <p:cBhvr>
                                        <p:cTn id="87" dur="1000" fill="hold"/>
                                        <p:tgtEl>
                                          <p:spTgt spid="53"/>
                                        </p:tgtEl>
                                        <p:attrNameLst>
                                          <p:attrName>ppt_x</p:attrName>
                                        </p:attrNameLst>
                                      </p:cBhvr>
                                      <p:tavLst>
                                        <p:tav tm="0">
                                          <p:val>
                                            <p:fltVal val="0.5"/>
                                          </p:val>
                                        </p:tav>
                                        <p:tav tm="100000">
                                          <p:val>
                                            <p:strVal val="#ppt_x"/>
                                          </p:val>
                                        </p:tav>
                                      </p:tavLst>
                                    </p:anim>
                                    <p:anim calcmode="lin" valueType="num">
                                      <p:cBhvr>
                                        <p:cTn id="88" dur="1000" fill="hold"/>
                                        <p:tgtEl>
                                          <p:spTgt spid="53"/>
                                        </p:tgtEl>
                                        <p:attrNameLst>
                                          <p:attrName>ppt_y</p:attrName>
                                        </p:attrNameLst>
                                      </p:cBhvr>
                                      <p:tavLst>
                                        <p:tav tm="0">
                                          <p:val>
                                            <p:fltVal val="0.5"/>
                                          </p:val>
                                        </p:tav>
                                        <p:tav tm="100000">
                                          <p:val>
                                            <p:strVal val="#ppt_y"/>
                                          </p:val>
                                        </p:tav>
                                      </p:tavLst>
                                    </p:anim>
                                  </p:childTnLst>
                                </p:cTn>
                              </p:par>
                              <p:par>
                                <p:cTn id="89" presetID="23" presetClass="entr" presetSubtype="528" repeatCount="indefinite" fill="hold" nodeType="withEffect">
                                  <p:stCondLst>
                                    <p:cond delay="500"/>
                                  </p:stCondLst>
                                  <p:childTnLst>
                                    <p:set>
                                      <p:cBhvr>
                                        <p:cTn id="90" dur="1" fill="hold">
                                          <p:stCondLst>
                                            <p:cond delay="0"/>
                                          </p:stCondLst>
                                        </p:cTn>
                                        <p:tgtEl>
                                          <p:spTgt spid="54"/>
                                        </p:tgtEl>
                                        <p:attrNameLst>
                                          <p:attrName>style.visibility</p:attrName>
                                        </p:attrNameLst>
                                      </p:cBhvr>
                                      <p:to>
                                        <p:strVal val="visible"/>
                                      </p:to>
                                    </p:set>
                                    <p:anim calcmode="lin" valueType="num">
                                      <p:cBhvr>
                                        <p:cTn id="91" dur="1000" fill="hold"/>
                                        <p:tgtEl>
                                          <p:spTgt spid="54"/>
                                        </p:tgtEl>
                                        <p:attrNameLst>
                                          <p:attrName>ppt_w</p:attrName>
                                        </p:attrNameLst>
                                      </p:cBhvr>
                                      <p:tavLst>
                                        <p:tav tm="0">
                                          <p:val>
                                            <p:fltVal val="0"/>
                                          </p:val>
                                        </p:tav>
                                        <p:tav tm="100000">
                                          <p:val>
                                            <p:strVal val="#ppt_w"/>
                                          </p:val>
                                        </p:tav>
                                      </p:tavLst>
                                    </p:anim>
                                    <p:anim calcmode="lin" valueType="num">
                                      <p:cBhvr>
                                        <p:cTn id="92" dur="1000" fill="hold"/>
                                        <p:tgtEl>
                                          <p:spTgt spid="54"/>
                                        </p:tgtEl>
                                        <p:attrNameLst>
                                          <p:attrName>ppt_h</p:attrName>
                                        </p:attrNameLst>
                                      </p:cBhvr>
                                      <p:tavLst>
                                        <p:tav tm="0">
                                          <p:val>
                                            <p:fltVal val="0"/>
                                          </p:val>
                                        </p:tav>
                                        <p:tav tm="100000">
                                          <p:val>
                                            <p:strVal val="#ppt_h"/>
                                          </p:val>
                                        </p:tav>
                                      </p:tavLst>
                                    </p:anim>
                                    <p:anim calcmode="lin" valueType="num">
                                      <p:cBhvr>
                                        <p:cTn id="93" dur="1000" fill="hold"/>
                                        <p:tgtEl>
                                          <p:spTgt spid="54"/>
                                        </p:tgtEl>
                                        <p:attrNameLst>
                                          <p:attrName>ppt_x</p:attrName>
                                        </p:attrNameLst>
                                      </p:cBhvr>
                                      <p:tavLst>
                                        <p:tav tm="0">
                                          <p:val>
                                            <p:fltVal val="0.5"/>
                                          </p:val>
                                        </p:tav>
                                        <p:tav tm="100000">
                                          <p:val>
                                            <p:strVal val="#ppt_x"/>
                                          </p:val>
                                        </p:tav>
                                      </p:tavLst>
                                    </p:anim>
                                    <p:anim calcmode="lin" valueType="num">
                                      <p:cBhvr>
                                        <p:cTn id="94" dur="1000" fill="hold"/>
                                        <p:tgtEl>
                                          <p:spTgt spid="54"/>
                                        </p:tgtEl>
                                        <p:attrNameLst>
                                          <p:attrName>ppt_y</p:attrName>
                                        </p:attrNameLst>
                                      </p:cBhvr>
                                      <p:tavLst>
                                        <p:tav tm="0">
                                          <p:val>
                                            <p:fltVal val="0.5"/>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grpId="0" nodeType="clickEffect">
                                  <p:stCondLst>
                                    <p:cond delay="0"/>
                                  </p:stCondLst>
                                  <p:childTnLst>
                                    <p:set>
                                      <p:cBhvr>
                                        <p:cTn id="98" dur="1" fill="hold">
                                          <p:stCondLst>
                                            <p:cond delay="0"/>
                                          </p:stCondLst>
                                        </p:cTn>
                                        <p:tgtEl>
                                          <p:spTgt spid="2"/>
                                        </p:tgtEl>
                                        <p:attrNameLst>
                                          <p:attrName>style.visibility</p:attrName>
                                        </p:attrNameLst>
                                      </p:cBhvr>
                                      <p:to>
                                        <p:strVal val="visible"/>
                                      </p:to>
                                    </p:set>
                                    <p:animEffect transition="in" filter="circle(in)">
                                      <p:cBhvr>
                                        <p:cTn id="99" dur="2000"/>
                                        <p:tgtEl>
                                          <p:spTgt spid="2"/>
                                        </p:tgtEl>
                                      </p:cBhvr>
                                    </p:animEffect>
                                  </p:childTnLst>
                                </p:cTn>
                              </p:par>
                              <p:par>
                                <p:cTn id="100" presetID="6" presetClass="entr" presetSubtype="16" fill="hold" nodeType="withEffect">
                                  <p:stCondLst>
                                    <p:cond delay="0"/>
                                  </p:stCondLst>
                                  <p:childTnLst>
                                    <p:set>
                                      <p:cBhvr>
                                        <p:cTn id="101" dur="1" fill="hold">
                                          <p:stCondLst>
                                            <p:cond delay="0"/>
                                          </p:stCondLst>
                                        </p:cTn>
                                        <p:tgtEl>
                                          <p:spTgt spid="4"/>
                                        </p:tgtEl>
                                        <p:attrNameLst>
                                          <p:attrName>style.visibility</p:attrName>
                                        </p:attrNameLst>
                                      </p:cBhvr>
                                      <p:to>
                                        <p:strVal val="visible"/>
                                      </p:to>
                                    </p:set>
                                    <p:animEffect transition="in" filter="circle(in)">
                                      <p:cBhvr>
                                        <p:cTn id="10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3" grpId="0" animBg="1"/>
      <p:bldP spid="46" grpId="0" animBg="1"/>
      <p:bldP spid="47" grpId="0" animBg="1"/>
      <p:bldP spid="49" grpId="0" animBg="1"/>
      <p:bldP spid="50" grpId="0" animBg="1"/>
      <p:bldP spid="52" grpId="0" animBg="1"/>
      <p:bldP spid="53"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p:cNvSpPr>
            <a:spLocks noGrp="1"/>
          </p:cNvSpPr>
          <p:nvPr>
            <p:ph type="sldNum" sz="quarter" idx="12"/>
          </p:nvPr>
        </p:nvSpPr>
        <p:spPr>
          <a:xfrm>
            <a:off x="8620435" y="6339308"/>
            <a:ext cx="2723530" cy="399210"/>
          </a:xfrm>
        </p:spPr>
        <p:txBody>
          <a:bodyPr/>
          <a:lstStyle/>
          <a:p>
            <a:pPr>
              <a:defRPr/>
            </a:pPr>
            <a:fld id="{F1491191-C361-4BD8-90FB-45DF1C661FED}" type="slidenum">
              <a:rPr lang="en-US" smtClean="0">
                <a:solidFill>
                  <a:prstClr val="black">
                    <a:tint val="75000"/>
                  </a:prstClr>
                </a:solidFill>
              </a:rPr>
              <a:pPr>
                <a:defRPr/>
              </a:pPr>
              <a:t>10</a:t>
            </a:fld>
            <a:endParaRPr lang="en-US">
              <a:solidFill>
                <a:prstClr val="black">
                  <a:tint val="75000"/>
                </a:prstClr>
              </a:solidFill>
            </a:endParaRPr>
          </a:p>
        </p:txBody>
      </p:sp>
      <p:sp>
        <p:nvSpPr>
          <p:cNvPr id="4" name="Rectangle 3"/>
          <p:cNvSpPr/>
          <p:nvPr/>
        </p:nvSpPr>
        <p:spPr>
          <a:xfrm>
            <a:off x="2412516" y="357947"/>
            <a:ext cx="8401664" cy="10397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NHIỀU HOẠT ĐỘNG GIÁO DỤC HƠN</a:t>
            </a:r>
            <a:endParaRPr lang="vi-VN" sz="3600" b="1">
              <a:solidFill>
                <a:srgbClr val="FF0000"/>
              </a:solidFill>
              <a:latin typeface="Times New Roman" panose="02020603050405020304" pitchFamily="18" charset="0"/>
              <a:cs typeface="Times New Roman" panose="02020603050405020304" pitchFamily="18" charset="0"/>
            </a:endParaRPr>
          </a:p>
        </p:txBody>
      </p:sp>
      <p:pic>
        <p:nvPicPr>
          <p:cNvPr id="18"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76351" y="164592"/>
            <a:ext cx="2317266" cy="1426464"/>
          </a:xfrm>
          <a:prstGeom prst="rect">
            <a:avLst/>
          </a:prstGeom>
        </p:spPr>
      </p:pic>
      <p:pic>
        <p:nvPicPr>
          <p:cNvPr id="11" name="Picture 10" descr="57232294_129478171538898_3666546162493554688_n.jpg"/>
          <p:cNvPicPr>
            <a:picLocks noChangeAspect="1"/>
          </p:cNvPicPr>
          <p:nvPr/>
        </p:nvPicPr>
        <p:blipFill>
          <a:blip r:embed="rId4"/>
          <a:stretch>
            <a:fillRect/>
          </a:stretch>
        </p:blipFill>
        <p:spPr>
          <a:xfrm>
            <a:off x="871298" y="1524000"/>
            <a:ext cx="10857406" cy="5059680"/>
          </a:xfrm>
          <a:prstGeom prst="rect">
            <a:avLst/>
          </a:prstGeom>
        </p:spPr>
      </p:pic>
    </p:spTree>
    <p:extLst>
      <p:ext uri="{BB962C8B-B14F-4D97-AF65-F5344CB8AC3E}">
        <p14:creationId xmlns:p14="http://schemas.microsoft.com/office/powerpoint/2010/main" val="138549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23" name="Straight Connector 22"/>
          <p:cNvCxnSpPr/>
          <p:nvPr/>
        </p:nvCxnSpPr>
        <p:spPr>
          <a:xfrm flipH="1">
            <a:off x="6099048" y="3483933"/>
            <a:ext cx="3279352" cy="1856163"/>
          </a:xfrm>
          <a:prstGeom prst="line">
            <a:avLst/>
          </a:prstGeom>
        </p:spPr>
        <p:style>
          <a:lnRef idx="3">
            <a:schemeClr val="accent5"/>
          </a:lnRef>
          <a:fillRef idx="0">
            <a:schemeClr val="accent5"/>
          </a:fillRef>
          <a:effectRef idx="2">
            <a:schemeClr val="accent5"/>
          </a:effectRef>
          <a:fontRef idx="minor">
            <a:schemeClr val="tx1"/>
          </a:fontRef>
        </p:style>
      </p:cxnSp>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11</a:t>
            </a:fld>
            <a:endParaRPr lang="en-US">
              <a:solidFill>
                <a:prstClr val="black">
                  <a:tint val="75000"/>
                </a:prstClr>
              </a:solidFill>
            </a:endParaRPr>
          </a:p>
        </p:txBody>
      </p:sp>
      <p:sp>
        <p:nvSpPr>
          <p:cNvPr id="3" name="Flowchart: Connector 2"/>
          <p:cNvSpPr/>
          <p:nvPr/>
        </p:nvSpPr>
        <p:spPr>
          <a:xfrm rot="20743290">
            <a:off x="394713" y="712847"/>
            <a:ext cx="2560320" cy="3140498"/>
          </a:xfrm>
          <a:prstGeom prst="flowChartConnecto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b="1">
                <a:latin typeface="Times New Roman" panose="02020603050405020304" pitchFamily="18" charset="0"/>
                <a:cs typeface="Times New Roman" panose="02020603050405020304" pitchFamily="18" charset="0"/>
              </a:rPr>
              <a:t>Nhiều môn học hơn</a:t>
            </a:r>
            <a:endParaRPr lang="vi-VN" sz="2000" b="1">
              <a:latin typeface="Times New Roman" panose="02020603050405020304" pitchFamily="18" charset="0"/>
              <a:cs typeface="Times New Roman" panose="02020603050405020304" pitchFamily="18" charset="0"/>
            </a:endParaRPr>
          </a:p>
        </p:txBody>
      </p:sp>
      <p:sp>
        <p:nvSpPr>
          <p:cNvPr id="4" name="Flowchart: Connector 3"/>
          <p:cNvSpPr/>
          <p:nvPr/>
        </p:nvSpPr>
        <p:spPr>
          <a:xfrm rot="20796112">
            <a:off x="2367920" y="103886"/>
            <a:ext cx="2560320" cy="3039128"/>
          </a:xfrm>
          <a:prstGeom prst="flowChartConnec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Nhiều Thầy Cô giáo hơn</a:t>
            </a:r>
            <a:endParaRPr lang="vi-VN" b="1">
              <a:solidFill>
                <a:srgbClr val="FF0000"/>
              </a:solidFill>
              <a:latin typeface="Times New Roman" panose="02020603050405020304" pitchFamily="18" charset="0"/>
              <a:cs typeface="Times New Roman" panose="02020603050405020304" pitchFamily="18" charset="0"/>
            </a:endParaRPr>
          </a:p>
        </p:txBody>
      </p:sp>
      <p:sp>
        <p:nvSpPr>
          <p:cNvPr id="5" name="Flowchart: Connector 4"/>
          <p:cNvSpPr/>
          <p:nvPr/>
        </p:nvSpPr>
        <p:spPr>
          <a:xfrm rot="456728">
            <a:off x="4560778" y="-47066"/>
            <a:ext cx="2560320" cy="3086332"/>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Phương pháp học tập đa dạng hơn</a:t>
            </a:r>
            <a:endParaRPr lang="vi-VN" b="1">
              <a:solidFill>
                <a:srgbClr val="002060"/>
              </a:solidFill>
              <a:latin typeface="Times New Roman" panose="02020603050405020304" pitchFamily="18" charset="0"/>
              <a:cs typeface="Times New Roman" panose="02020603050405020304" pitchFamily="18" charset="0"/>
            </a:endParaRPr>
          </a:p>
        </p:txBody>
      </p:sp>
      <p:sp>
        <p:nvSpPr>
          <p:cNvPr id="6" name="Flowchart: Connector 5"/>
          <p:cNvSpPr/>
          <p:nvPr/>
        </p:nvSpPr>
        <p:spPr>
          <a:xfrm rot="766856">
            <a:off x="6839072" y="128934"/>
            <a:ext cx="2560320" cy="2971800"/>
          </a:xfrm>
          <a:prstGeom prst="flowChartConnec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b="1">
                <a:solidFill>
                  <a:srgbClr val="FFC000"/>
                </a:solidFill>
                <a:latin typeface="Times New Roman" panose="02020603050405020304" pitchFamily="18" charset="0"/>
                <a:cs typeface="Times New Roman" panose="02020603050405020304" pitchFamily="18" charset="0"/>
              </a:rPr>
              <a:t>Nhiều hoạt động giáo dục ở trường hơn</a:t>
            </a:r>
            <a:endParaRPr lang="vi-VN" b="1">
              <a:solidFill>
                <a:srgbClr val="FFC000"/>
              </a:solidFill>
              <a:latin typeface="Times New Roman" panose="02020603050405020304" pitchFamily="18" charset="0"/>
              <a:cs typeface="Times New Roman" panose="02020603050405020304" pitchFamily="18" charset="0"/>
            </a:endParaRPr>
          </a:p>
        </p:txBody>
      </p:sp>
      <p:cxnSp>
        <p:nvCxnSpPr>
          <p:cNvPr id="8" name="Straight Connector 7"/>
          <p:cNvCxnSpPr>
            <a:stCxn id="3" idx="4"/>
          </p:cNvCxnSpPr>
          <p:nvPr/>
        </p:nvCxnSpPr>
        <p:spPr>
          <a:xfrm>
            <a:off x="2062152" y="3804837"/>
            <a:ext cx="2951351" cy="1642203"/>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p:cNvCxnSpPr>
            <a:stCxn id="4" idx="4"/>
          </p:cNvCxnSpPr>
          <p:nvPr/>
        </p:nvCxnSpPr>
        <p:spPr>
          <a:xfrm>
            <a:off x="4000188" y="3101657"/>
            <a:ext cx="1332510" cy="2238439"/>
          </a:xfrm>
          <a:prstGeom prst="line">
            <a:avLst/>
          </a:prstGeom>
        </p:spPr>
        <p:style>
          <a:lnRef idx="3">
            <a:schemeClr val="accent5"/>
          </a:lnRef>
          <a:fillRef idx="0">
            <a:schemeClr val="accent5"/>
          </a:fillRef>
          <a:effectRef idx="2">
            <a:schemeClr val="accent5"/>
          </a:effectRef>
          <a:fontRef idx="minor">
            <a:schemeClr val="tx1"/>
          </a:fontRef>
        </p:style>
      </p:cxnSp>
      <p:cxnSp>
        <p:nvCxnSpPr>
          <p:cNvPr id="10" name="Straight Connector 9"/>
          <p:cNvCxnSpPr>
            <a:stCxn id="5" idx="4"/>
          </p:cNvCxnSpPr>
          <p:nvPr/>
        </p:nvCxnSpPr>
        <p:spPr>
          <a:xfrm>
            <a:off x="5636521" y="3025667"/>
            <a:ext cx="81722" cy="2232133"/>
          </a:xfrm>
          <a:prstGeom prst="line">
            <a:avLst/>
          </a:prstGeom>
        </p:spPr>
        <p:style>
          <a:lnRef idx="3">
            <a:schemeClr val="accent6"/>
          </a:lnRef>
          <a:fillRef idx="0">
            <a:schemeClr val="accent6"/>
          </a:fillRef>
          <a:effectRef idx="2">
            <a:schemeClr val="accent6"/>
          </a:effectRef>
          <a:fontRef idx="minor">
            <a:schemeClr val="tx1"/>
          </a:fontRef>
        </p:style>
      </p:cxnSp>
      <p:cxnSp>
        <p:nvCxnSpPr>
          <p:cNvPr id="11" name="Straight Connector 10"/>
          <p:cNvCxnSpPr>
            <a:stCxn id="6" idx="4"/>
          </p:cNvCxnSpPr>
          <p:nvPr/>
        </p:nvCxnSpPr>
        <p:spPr>
          <a:xfrm flipH="1">
            <a:off x="5870868" y="3063918"/>
            <a:ext cx="1919647" cy="2193882"/>
          </a:xfrm>
          <a:prstGeom prst="line">
            <a:avLst/>
          </a:prstGeom>
        </p:spPr>
        <p:style>
          <a:lnRef idx="3">
            <a:schemeClr val="accent3"/>
          </a:lnRef>
          <a:fillRef idx="0">
            <a:schemeClr val="accent3"/>
          </a:fillRef>
          <a:effectRef idx="2">
            <a:schemeClr val="accent3"/>
          </a:effectRef>
          <a:fontRef idx="minor">
            <a:schemeClr val="tx1"/>
          </a:fontRef>
        </p:style>
      </p:cxnSp>
      <p:sp>
        <p:nvSpPr>
          <p:cNvPr id="16" name="Explosion 2 15"/>
          <p:cNvSpPr/>
          <p:nvPr/>
        </p:nvSpPr>
        <p:spPr>
          <a:xfrm>
            <a:off x="2108282" y="3883242"/>
            <a:ext cx="7873918" cy="2682973"/>
          </a:xfrm>
          <a:prstGeom prst="irregularSeal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FF0000"/>
                </a:solidFill>
                <a:latin typeface="Times New Roman" panose="02020603050405020304" pitchFamily="18" charset="0"/>
                <a:cs typeface="Times New Roman" panose="02020603050405020304" pitchFamily="18" charset="0"/>
              </a:rPr>
              <a:t>Những điểm khác biệt cơ bản khi học THCS</a:t>
            </a:r>
            <a:endParaRPr lang="vi-VN" sz="2800" b="1">
              <a:solidFill>
                <a:srgbClr val="FF0000"/>
              </a:solidFill>
              <a:latin typeface="Times New Roman" panose="02020603050405020304" pitchFamily="18" charset="0"/>
              <a:cs typeface="Times New Roman" panose="02020603050405020304" pitchFamily="18" charset="0"/>
            </a:endParaRPr>
          </a:p>
        </p:txBody>
      </p:sp>
      <p:sp>
        <p:nvSpPr>
          <p:cNvPr id="20" name="Flowchart: Connector 19"/>
          <p:cNvSpPr/>
          <p:nvPr/>
        </p:nvSpPr>
        <p:spPr>
          <a:xfrm rot="2159124">
            <a:off x="9062100" y="774935"/>
            <a:ext cx="2560320" cy="3039128"/>
          </a:xfrm>
          <a:prstGeom prst="flowChartConnec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a:solidFill>
                  <a:srgbClr val="00B050"/>
                </a:solidFill>
                <a:latin typeface="Times New Roman" panose="02020603050405020304" pitchFamily="18" charset="0"/>
                <a:cs typeface="Times New Roman" panose="02020603050405020304" pitchFamily="18" charset="0"/>
              </a:rPr>
              <a:t>Nhiều Thầy Cô giáo hơn</a:t>
            </a:r>
            <a:endParaRPr lang="vi-VN" b="1">
              <a:solidFill>
                <a:srgbClr val="00B050"/>
              </a:solidFill>
              <a:latin typeface="Times New Roman" panose="02020603050405020304" pitchFamily="18" charset="0"/>
              <a:cs typeface="Times New Roman" panose="02020603050405020304" pitchFamily="18" charset="0"/>
            </a:endParaRPr>
          </a:p>
        </p:txBody>
      </p:sp>
      <p:sp>
        <p:nvSpPr>
          <p:cNvPr id="30" name="Right Arrow 29"/>
          <p:cNvSpPr/>
          <p:nvPr/>
        </p:nvSpPr>
        <p:spPr>
          <a:xfrm>
            <a:off x="2050653" y="2245768"/>
            <a:ext cx="7377037" cy="2517299"/>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a:solidFill>
                  <a:srgbClr val="0070C0"/>
                </a:solidFill>
                <a:latin typeface="Times New Roman" panose="02020603050405020304" pitchFamily="18" charset="0"/>
                <a:cs typeface="Times New Roman" panose="02020603050405020304" pitchFamily="18" charset="0"/>
              </a:rPr>
              <a:t>Trước những điểm khác biệt ở môi trường học tập mới mình cố gắng làm quen để học tập tốt hơn</a:t>
            </a:r>
            <a:endParaRPr lang="vi-VN" sz="2400" b="1">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197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par>
                                <p:cTn id="23" presetID="6" presetClass="entr" presetSubtype="16"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par>
                                <p:cTn id="26" presetID="6" presetClass="entr" presetSubtype="16"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par>
                                <p:cTn id="29" presetID="6"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2000"/>
                                        <p:tgtEl>
                                          <p:spTgt spid="11"/>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2000"/>
                                        <p:tgtEl>
                                          <p:spTgt spid="16"/>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circle(in)">
                                      <p:cBhvr>
                                        <p:cTn id="40" dur="20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circle(in)">
                                      <p:cBhvr>
                                        <p:cTn id="45"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16" grpId="0" animBg="1"/>
      <p:bldP spid="20"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82" y="736982"/>
            <a:ext cx="8862848" cy="825172"/>
          </a:xfrm>
        </p:spPr>
        <p:txBody>
          <a:bodyPr/>
          <a:lstStyle/>
          <a:p>
            <a:pPr algn="ctr"/>
            <a:r>
              <a:rPr lang="en-US" b="1" dirty="0" err="1">
                <a:solidFill>
                  <a:srgbClr val="FF0000"/>
                </a:solidFill>
                <a:latin typeface="Times New Roman" panose="02020603050405020304" pitchFamily="18" charset="0"/>
                <a:cs typeface="Times New Roman" panose="02020603050405020304" pitchFamily="18" charset="0"/>
              </a:rPr>
              <a:t>Thảo</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luận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nhóm</a:t>
            </a:r>
            <a:r>
              <a:rPr lang="en-US" b="1" dirty="0">
                <a:solidFill>
                  <a:srgbClr val="FF0000"/>
                </a:solidFill>
                <a:latin typeface="Times New Roman" panose="02020603050405020304" pitchFamily="18" charset="0"/>
                <a:cs typeface="Times New Roman" panose="02020603050405020304" pitchFamily="18" charset="0"/>
              </a:rPr>
              <a:t> (3 </a:t>
            </a:r>
            <a:r>
              <a:rPr lang="en-US" b="1" dirty="0" err="1">
                <a:solidFill>
                  <a:srgbClr val="FF0000"/>
                </a:solidFill>
                <a:latin typeface="Times New Roman" panose="02020603050405020304" pitchFamily="18" charset="0"/>
                <a:cs typeface="Times New Roman" panose="02020603050405020304" pitchFamily="18" charset="0"/>
              </a:rPr>
              <a:t>phút</a:t>
            </a:r>
            <a:r>
              <a:rPr lang="en-US" b="1" dirty="0">
                <a:solidFill>
                  <a:srgbClr val="FF0000"/>
                </a:solidFill>
                <a:latin typeface="Times New Roman" panose="02020603050405020304" pitchFamily="18" charset="0"/>
                <a:cs typeface="Times New Roman" panose="02020603050405020304" pitchFamily="18" charset="0"/>
              </a:rPr>
              <a:t>)</a:t>
            </a:r>
            <a:endParaRPr lang="vi-VN" b="1" dirty="0">
              <a:solidFill>
                <a:srgbClr val="FF0000"/>
              </a:solidFill>
              <a:latin typeface="Times New Roman" panose="02020603050405020304" pitchFamily="18" charset="0"/>
              <a:cs typeface="Times New Roman" panose="02020603050405020304" pitchFamily="18" charset="0"/>
            </a:endParaRPr>
          </a:p>
        </p:txBody>
      </p:sp>
      <p:pic>
        <p:nvPicPr>
          <p:cNvPr id="4" name="Đồng hồ đếm ngược 3 phút gây sốc 3 Minut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1061820" y="-36946"/>
            <a:ext cx="1130180" cy="635726"/>
          </a:xfrm>
          <a:prstGeom prst="rect">
            <a:avLst/>
          </a:prstGeom>
        </p:spPr>
      </p:pic>
      <p:sp>
        <p:nvSpPr>
          <p:cNvPr id="3" name="TextBox 2"/>
          <p:cNvSpPr txBox="1"/>
          <p:nvPr/>
        </p:nvSpPr>
        <p:spPr>
          <a:xfrm>
            <a:off x="1104004" y="1390040"/>
            <a:ext cx="10316852" cy="1569660"/>
          </a:xfrm>
          <a:prstGeom prst="rect">
            <a:avLst/>
          </a:prstGeom>
          <a:noFill/>
        </p:spPr>
        <p:txBody>
          <a:bodyPr wrap="square" rtlCol="0">
            <a:spAutoFit/>
          </a:bodyPr>
          <a:lstStyle/>
          <a:p>
            <a:pPr algn="just"/>
            <a:r>
              <a:rPr lang="en-US" sz="3200"/>
              <a:t>    </a:t>
            </a:r>
            <a:r>
              <a:rPr lang="en-US" sz="3200">
                <a:solidFill>
                  <a:srgbClr val="002060"/>
                </a:solidFill>
                <a:latin typeface="Times New Roman" panose="02020603050405020304" pitchFamily="18" charset="0"/>
                <a:cs typeface="Times New Roman" panose="02020603050405020304" pitchFamily="18" charset="0"/>
              </a:rPr>
              <a:t>Các nhóm thảo luận và viết ra tất những băn khoăn của các bạn trong nhóm khi bước vào môi trường mới và hoàn thành phiếu học tập sau</a:t>
            </a:r>
            <a:endParaRPr lang="vi-VN" sz="320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66928" y="180148"/>
            <a:ext cx="10360152"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2. Chia sẻ băn khoăn của học sinh khi vào môi trường mới</a:t>
            </a:r>
            <a:endParaRPr lang="vi-VN" sz="3200" b="1">
              <a:solidFill>
                <a:srgbClr val="FF0000"/>
              </a:solidFill>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142705147"/>
              </p:ext>
            </p:extLst>
          </p:nvPr>
        </p:nvGraphicFramePr>
        <p:xfrm>
          <a:off x="1024128" y="2956560"/>
          <a:ext cx="10396728" cy="3779520"/>
        </p:xfrm>
        <a:graphic>
          <a:graphicData uri="http://schemas.openxmlformats.org/drawingml/2006/table">
            <a:tbl>
              <a:tblPr firstRow="1" bandRow="1">
                <a:tableStyleId>{93296810-A885-4BE3-A3E7-6D5BEEA58F35}</a:tableStyleId>
              </a:tblPr>
              <a:tblGrid>
                <a:gridCol w="7790359">
                  <a:extLst>
                    <a:ext uri="{9D8B030D-6E8A-4147-A177-3AD203B41FA5}">
                      <a16:colId xmlns:a16="http://schemas.microsoft.com/office/drawing/2014/main" val="411262782"/>
                    </a:ext>
                  </a:extLst>
                </a:gridCol>
                <a:gridCol w="2606369">
                  <a:extLst>
                    <a:ext uri="{9D8B030D-6E8A-4147-A177-3AD203B41FA5}">
                      <a16:colId xmlns:a16="http://schemas.microsoft.com/office/drawing/2014/main" val="2471816803"/>
                    </a:ext>
                  </a:extLst>
                </a:gridCol>
              </a:tblGrid>
              <a:tr h="701040">
                <a:tc>
                  <a:txBody>
                    <a:bodyPr/>
                    <a:lstStyle/>
                    <a:p>
                      <a:pPr algn="ctr"/>
                      <a:r>
                        <a:rPr lang="en-US" sz="2400">
                          <a:latin typeface="Times New Roman" panose="02020603050405020304" pitchFamily="18" charset="0"/>
                          <a:cs typeface="Times New Roman" panose="02020603050405020304" pitchFamily="18" charset="0"/>
                        </a:rPr>
                        <a:t>Băn</a:t>
                      </a:r>
                      <a:r>
                        <a:rPr lang="en-US" sz="2400" baseline="0">
                          <a:latin typeface="Times New Roman" panose="02020603050405020304" pitchFamily="18" charset="0"/>
                          <a:cs typeface="Times New Roman" panose="02020603050405020304" pitchFamily="18" charset="0"/>
                        </a:rPr>
                        <a:t> khoăn của em</a:t>
                      </a:r>
                      <a:endParaRPr lang="vi-VN" sz="2400">
                        <a:latin typeface="Times New Roman" panose="02020603050405020304" pitchFamily="18" charset="0"/>
                        <a:cs typeface="Times New Roman" panose="02020603050405020304" pitchFamily="18" charset="0"/>
                      </a:endParaRPr>
                    </a:p>
                  </a:txBody>
                  <a:tcPr anchor="ctr"/>
                </a:tc>
                <a:tc>
                  <a:txBody>
                    <a:bodyPr/>
                    <a:lstStyle/>
                    <a:p>
                      <a:pPr algn="l"/>
                      <a:r>
                        <a:rPr lang="en-US" sz="2400">
                          <a:latin typeface="Times New Roman" panose="02020603050405020304" pitchFamily="18" charset="0"/>
                          <a:cs typeface="Times New Roman" panose="02020603050405020304" pitchFamily="18" charset="0"/>
                        </a:rPr>
                        <a:t>Người</a:t>
                      </a:r>
                      <a:r>
                        <a:rPr lang="en-US" sz="2400" baseline="0">
                          <a:latin typeface="Times New Roman" panose="02020603050405020304" pitchFamily="18" charset="0"/>
                          <a:cs typeface="Times New Roman" panose="02020603050405020304" pitchFamily="18" charset="0"/>
                        </a:rPr>
                        <a:t> em chia sẻ</a:t>
                      </a:r>
                      <a:endParaRPr lang="vi-VN" sz="24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58813158"/>
                  </a:ext>
                </a:extLst>
              </a:tr>
              <a:tr h="376738">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chưa</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nhớ hết được tên các môn học.</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351780302"/>
                  </a:ext>
                </a:extLst>
              </a:tr>
              <a:tr h="376738">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không</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nhớ hết được những gì Thầy Cô dạy vì học nhiều môn.</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012475581"/>
                  </a:ext>
                </a:extLst>
              </a:tr>
              <a:tr h="376738">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khó</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làm quen với các bạn à lo bị bắt nạt.</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880178742"/>
                  </a:ext>
                </a:extLst>
              </a:tr>
              <a:tr h="376738">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khó</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diễn đạt suy nghĩ của mình.</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384425188"/>
                  </a:ext>
                </a:extLst>
              </a:tr>
              <a:tr h="376738">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lo lắng</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vì sợ không hoàn thành nhiệm vụ học tập.</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747979844"/>
                  </a:ext>
                </a:extLst>
              </a:tr>
              <a:tr h="376738">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chưa</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có bạn thân trong lớp.</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93456451"/>
                  </a:ext>
                </a:extLst>
              </a:tr>
              <a:tr h="666536">
                <a:tc>
                  <a:txBody>
                    <a:bodyPr/>
                    <a:lstStyle/>
                    <a:p>
                      <a:pPr algn="l"/>
                      <a:r>
                        <a:rPr lang="en-US"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băn khoăn của em:</a:t>
                      </a:r>
                    </a:p>
                    <a:p>
                      <a:pPr algn="l"/>
                      <a:r>
                        <a:rPr lang="en-US" sz="2000" b="0" baseline="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000" b="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nchor="ctr"/>
                </a:tc>
                <a:tc>
                  <a:txBody>
                    <a:bodyPr/>
                    <a:lstStyle/>
                    <a:p>
                      <a:pPr algn="l"/>
                      <a:endParaRPr lang="vi-VN" sz="20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425651043"/>
                  </a:ext>
                </a:extLst>
              </a:tr>
            </a:tbl>
          </a:graphicData>
        </a:graphic>
      </p:graphicFrame>
    </p:spTree>
    <p:extLst>
      <p:ext uri="{BB962C8B-B14F-4D97-AF65-F5344CB8AC3E}">
        <p14:creationId xmlns:p14="http://schemas.microsoft.com/office/powerpoint/2010/main" val="276255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13</a:t>
            </a:fld>
            <a:endParaRPr lang="en-US">
              <a:solidFill>
                <a:prstClr val="black">
                  <a:tint val="75000"/>
                </a:prstClr>
              </a:solidFill>
            </a:endParaRPr>
          </a:p>
        </p:txBody>
      </p:sp>
      <p:sp>
        <p:nvSpPr>
          <p:cNvPr id="3" name="TextBox 2"/>
          <p:cNvSpPr txBox="1"/>
          <p:nvPr/>
        </p:nvSpPr>
        <p:spPr>
          <a:xfrm>
            <a:off x="914400" y="512064"/>
            <a:ext cx="10360152"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2. Chia sẻ băn khoăn của học sinh khi vào môi trường mới</a:t>
            </a:r>
            <a:endParaRPr lang="vi-VN" sz="3200" b="1">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024128" y="1773936"/>
            <a:ext cx="4517136" cy="4062651"/>
          </a:xfrm>
          <a:prstGeom prst="rect">
            <a:avLst/>
          </a:prstGeom>
          <a:noFill/>
        </p:spPr>
        <p:txBody>
          <a:bodyPr wrap="square" rtlCol="0">
            <a:spAutoFit/>
          </a:bodyPr>
          <a:lstStyle/>
          <a:p>
            <a:pPr algn="just"/>
            <a:r>
              <a:rPr lang="nl-NL" sz="4000">
                <a:latin typeface="Times New Roman" panose="02020603050405020304" pitchFamily="18" charset="0"/>
                <a:cs typeface="Times New Roman" panose="02020603050405020304" pitchFamily="18" charset="0"/>
              </a:rPr>
              <a:t> Nên cởi mở, chia sẻ khi gặp khó khăn để nhận được sự hỗ trợ kịp thời</a:t>
            </a:r>
            <a:r>
              <a:rPr lang="en-US" sz="4000">
                <a:latin typeface="Times New Roman" panose="02020603050405020304" pitchFamily="18" charset="0"/>
                <a:cs typeface="Times New Roman" panose="02020603050405020304" pitchFamily="18" charset="0"/>
              </a:rPr>
              <a:t> </a:t>
            </a:r>
            <a:r>
              <a:rPr lang="nl-NL" sz="4000">
                <a:latin typeface="Times New Roman" panose="02020603050405020304" pitchFamily="18" charset="0"/>
                <a:cs typeface="Times New Roman" panose="02020603050405020304" pitchFamily="18" charset="0"/>
              </a:rPr>
              <a:t>từ người thân, thầy cô hay bạn bè.</a:t>
            </a:r>
            <a:endParaRPr lang="vi-VN" sz="4000">
              <a:latin typeface="Times New Roman" panose="02020603050405020304" pitchFamily="18" charset="0"/>
              <a:cs typeface="Times New Roman" panose="02020603050405020304" pitchFamily="18" charset="0"/>
            </a:endParaRPr>
          </a:p>
          <a:p>
            <a:endParaRPr lang="vi-VN"/>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8213" y="1773936"/>
            <a:ext cx="5464774" cy="3934634"/>
          </a:xfrm>
          <a:prstGeom prst="rect">
            <a:avLst/>
          </a:prstGeom>
        </p:spPr>
      </p:pic>
    </p:spTree>
    <p:extLst>
      <p:ext uri="{BB962C8B-B14F-4D97-AF65-F5344CB8AC3E}">
        <p14:creationId xmlns:p14="http://schemas.microsoft.com/office/powerpoint/2010/main" val="420411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组合 11"/>
          <p:cNvGrpSpPr/>
          <p:nvPr/>
        </p:nvGrpSpPr>
        <p:grpSpPr>
          <a:xfrm rot="16824814">
            <a:off x="3024438" y="-2945170"/>
            <a:ext cx="6928700" cy="12620321"/>
            <a:chOff x="-558688" y="0"/>
            <a:chExt cx="9107943" cy="6858000"/>
          </a:xfrm>
        </p:grpSpPr>
        <p:pic>
          <p:nvPicPr>
            <p:cNvPr id="7" name="图片 10"/>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14</a:t>
            </a:fld>
            <a:endParaRPr lang="en-US">
              <a:solidFill>
                <a:prstClr val="black">
                  <a:tint val="75000"/>
                </a:prstClr>
              </a:solidFill>
            </a:endParaRPr>
          </a:p>
        </p:txBody>
      </p:sp>
      <p:sp>
        <p:nvSpPr>
          <p:cNvPr id="3" name="TextBox 2"/>
          <p:cNvSpPr txBox="1"/>
          <p:nvPr/>
        </p:nvSpPr>
        <p:spPr>
          <a:xfrm>
            <a:off x="1194678" y="990435"/>
            <a:ext cx="9509760" cy="1323439"/>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NHIỆM VỤ II</a:t>
            </a:r>
          </a:p>
          <a:p>
            <a:pPr algn="ctr"/>
            <a:r>
              <a:rPr lang="en-US" sz="4000" b="1">
                <a:solidFill>
                  <a:srgbClr val="002060"/>
                </a:solidFill>
                <a:latin typeface="Times New Roman" panose="02020603050405020304" pitchFamily="18" charset="0"/>
                <a:cs typeface="Times New Roman" panose="02020603050405020304" pitchFamily="18" charset="0"/>
              </a:rPr>
              <a:t>TÌM HIỂU BẢN THÂN</a:t>
            </a:r>
            <a:endParaRPr lang="vi-VN" sz="4000" b="1">
              <a:solidFill>
                <a:srgbClr val="002060"/>
              </a:solidFill>
              <a:latin typeface="Times New Roman" panose="02020603050405020304" pitchFamily="18" charset="0"/>
              <a:cs typeface="Times New Roman" panose="02020603050405020304" pitchFamily="18" charset="0"/>
            </a:endParaRPr>
          </a:p>
        </p:txBody>
      </p:sp>
      <p:pic>
        <p:nvPicPr>
          <p:cNvPr id="4"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724" y="4643399"/>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p:cNvPicPr>
          <p:nvPr/>
        </p:nvPicPr>
        <p:blipFill rotWithShape="1">
          <a:blip r:embed="rId7" cstate="print">
            <a:extLst>
              <a:ext uri="{28A0092B-C50C-407E-A947-70E740481C1C}">
                <a14:useLocalDpi xmlns:a14="http://schemas.microsoft.com/office/drawing/2010/main" val="0"/>
              </a:ext>
            </a:extLst>
          </a:blip>
          <a:srcRect l="32760" r="8347"/>
          <a:stretch>
            <a:fillRect/>
          </a:stretch>
        </p:blipFill>
        <p:spPr>
          <a:xfrm flipH="1">
            <a:off x="726324" y="886760"/>
            <a:ext cx="2687293" cy="1548203"/>
          </a:xfrm>
          <a:prstGeom prst="rect">
            <a:avLst/>
          </a:prstGeom>
        </p:spPr>
      </p:pic>
      <p:sp>
        <p:nvSpPr>
          <p:cNvPr id="10" name="Rectangle 9"/>
          <p:cNvSpPr/>
          <p:nvPr/>
        </p:nvSpPr>
        <p:spPr>
          <a:xfrm>
            <a:off x="2277769" y="3107688"/>
            <a:ext cx="3227832" cy="7955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a:solidFill>
                  <a:srgbClr val="FF0000"/>
                </a:solidFill>
                <a:latin typeface="Times New Roman" panose="02020603050405020304" pitchFamily="18" charset="0"/>
                <a:cs typeface="Times New Roman" panose="02020603050405020304" pitchFamily="18" charset="0"/>
              </a:rPr>
              <a:t>Tìm hiểu sự thay đổi về dóc dáng</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587184" y="2886343"/>
            <a:ext cx="3227832" cy="79552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Tìm hiểu về nhu cầu của bản thân</a:t>
            </a:r>
            <a:endParaRPr lang="vi-VN" sz="2400" b="1">
              <a:solidFill>
                <a:srgbClr val="00206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4779720" y="4575601"/>
            <a:ext cx="3227832" cy="79552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a:solidFill>
                  <a:srgbClr val="7030A0"/>
                </a:solidFill>
                <a:latin typeface="Times New Roman" panose="02020603050405020304" pitchFamily="18" charset="0"/>
                <a:cs typeface="Times New Roman" panose="02020603050405020304" pitchFamily="18" charset="0"/>
              </a:rPr>
              <a:t>Gọi tên các tính cách của bản thân</a:t>
            </a:r>
            <a:endParaRPr lang="vi-VN" sz="2400" b="1">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567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circle(in)">
                                      <p:cBhvr>
                                        <p:cTn id="3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p:cNvGrpSpPr/>
          <p:nvPr/>
        </p:nvGrpSpPr>
        <p:grpSpPr>
          <a:xfrm>
            <a:off x="0" y="3790076"/>
            <a:ext cx="2980531" cy="3067924"/>
            <a:chOff x="835689" y="2871982"/>
            <a:chExt cx="3460077" cy="366693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689" y="2871982"/>
              <a:ext cx="3460077" cy="3666930"/>
            </a:xfrm>
            <a:prstGeom prst="rect">
              <a:avLst/>
            </a:prstGeom>
          </p:spPr>
        </p:pic>
        <p:sp>
          <p:nvSpPr>
            <p:cNvPr id="4" name="Rectangle 3"/>
            <p:cNvSpPr/>
            <p:nvPr/>
          </p:nvSpPr>
          <p:spPr>
            <a:xfrm rot="21086610">
              <a:off x="2842615" y="5794477"/>
              <a:ext cx="425008" cy="1369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6" name="Cloud Callout 5"/>
          <p:cNvSpPr/>
          <p:nvPr/>
        </p:nvSpPr>
        <p:spPr>
          <a:xfrm>
            <a:off x="5302182" y="688039"/>
            <a:ext cx="6763139" cy="4021494"/>
          </a:xfrm>
          <a:prstGeom prst="cloudCallout">
            <a:avLst>
              <a:gd name="adj1" fmla="val -87650"/>
              <a:gd name="adj2" fmla="val 51052"/>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2300">
                <a:latin typeface="Times New Roman" panose="02020603050405020304" pitchFamily="18" charset="0"/>
                <a:cs typeface="Times New Roman" panose="02020603050405020304" pitchFamily="18" charset="0"/>
              </a:rPr>
              <a:t>Em có nhận xét gì về hình dáng của các bạn qua 2 tấm ảnh? </a:t>
            </a:r>
            <a:r>
              <a:rPr lang="en-US" sz="2300">
                <a:latin typeface="Times New Roman" panose="02020603050405020304" pitchFamily="18" charset="0"/>
                <a:cs typeface="Times New Roman" panose="02020603050405020304" pitchFamily="18" charset="0"/>
              </a:rPr>
              <a:t>Em hãy mô tả sự thay đổi của bản thân ở thời điểm hiện tại so với một năm trước</a:t>
            </a:r>
            <a:endParaRPr lang="vi-VN" sz="230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15</a:t>
            </a:fld>
            <a:endParaRPr lang="en-US">
              <a:solidFill>
                <a:prstClr val="black">
                  <a:tint val="75000"/>
                </a:prstClr>
              </a:solidFill>
            </a:endParaRPr>
          </a:p>
        </p:txBody>
      </p:sp>
      <p:pic>
        <p:nvPicPr>
          <p:cNvPr id="8"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0631" y="4201731"/>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778152" y="483360"/>
            <a:ext cx="5403192" cy="7955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a:solidFill>
                  <a:srgbClr val="FF0000"/>
                </a:solidFill>
                <a:latin typeface="Times New Roman" panose="02020603050405020304" pitchFamily="18" charset="0"/>
                <a:cs typeface="Times New Roman" panose="02020603050405020304" pitchFamily="18" charset="0"/>
              </a:rPr>
              <a:t>1. Tìm hiểu sự thay đổi về dóc dáng</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969264" y="1536192"/>
            <a:ext cx="3557016"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u="sng">
                <a:solidFill>
                  <a:srgbClr val="FF0000"/>
                </a:solidFill>
                <a:latin typeface="Times New Roman" panose="02020603050405020304" pitchFamily="18" charset="0"/>
                <a:cs typeface="Times New Roman" panose="02020603050405020304" pitchFamily="18" charset="0"/>
              </a:rPr>
              <a:t>Gợi ý:</a:t>
            </a:r>
          </a:p>
          <a:p>
            <a:pPr marL="285750" indent="-285750">
              <a:buFontTx/>
              <a:buChar char="-"/>
            </a:pPr>
            <a:r>
              <a:rPr lang="en-US" sz="2800">
                <a:solidFill>
                  <a:srgbClr val="FF0000"/>
                </a:solidFill>
                <a:latin typeface="Times New Roman" panose="02020603050405020304" pitchFamily="18" charset="0"/>
                <a:cs typeface="Times New Roman" panose="02020603050405020304" pitchFamily="18" charset="0"/>
              </a:rPr>
              <a:t>Về chiều cao</a:t>
            </a:r>
          </a:p>
          <a:p>
            <a:pPr marL="285750" indent="-285750">
              <a:buFontTx/>
              <a:buChar char="-"/>
            </a:pPr>
            <a:r>
              <a:rPr lang="en-US" sz="2800">
                <a:solidFill>
                  <a:srgbClr val="FF0000"/>
                </a:solidFill>
                <a:latin typeface="Times New Roman" panose="02020603050405020304" pitchFamily="18" charset="0"/>
                <a:cs typeface="Times New Roman" panose="02020603050405020304" pitchFamily="18" charset="0"/>
              </a:rPr>
              <a:t>Về cân nặng</a:t>
            </a:r>
          </a:p>
          <a:p>
            <a:pPr marL="285750" indent="-285750">
              <a:buFontTx/>
              <a:buChar char="-"/>
            </a:pPr>
            <a:r>
              <a:rPr lang="en-US" sz="2800">
                <a:solidFill>
                  <a:srgbClr val="FF0000"/>
                </a:solidFill>
                <a:latin typeface="Times New Roman" panose="02020603050405020304" pitchFamily="18" charset="0"/>
                <a:cs typeface="Times New Roman" panose="02020603050405020304" pitchFamily="18" charset="0"/>
              </a:rPr>
              <a:t>Về giọng nói</a:t>
            </a:r>
          </a:p>
          <a:p>
            <a:pPr marL="285750" indent="-285750">
              <a:buFontTx/>
              <a:buChar char="-"/>
            </a:pPr>
            <a:r>
              <a:rPr lang="en-US" sz="2800">
                <a:solidFill>
                  <a:srgbClr val="FF0000"/>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3366516" y="4894443"/>
            <a:ext cx="545896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a:latin typeface="Times New Roman" panose="02020603050405020304" pitchFamily="18" charset="0"/>
                <a:cs typeface="Times New Roman" panose="02020603050405020304" pitchFamily="18" charset="0"/>
              </a:rPr>
              <a:t>Trước những thay đổi em hãy đề xuất một số việc để  để phát triển vóc dáng của bản thân.</a:t>
            </a:r>
            <a:endParaRPr 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5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16</a:t>
            </a:fld>
            <a:endParaRPr lang="en-US">
              <a:solidFill>
                <a:prstClr val="black">
                  <a:tint val="75000"/>
                </a:prstClr>
              </a:solidFill>
            </a:endParaRPr>
          </a:p>
        </p:txBody>
      </p:sp>
      <p:sp>
        <p:nvSpPr>
          <p:cNvPr id="5" name="Rectangle 4"/>
          <p:cNvSpPr/>
          <p:nvPr/>
        </p:nvSpPr>
        <p:spPr>
          <a:xfrm>
            <a:off x="778152" y="483360"/>
            <a:ext cx="5403192" cy="7955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a:solidFill>
                  <a:srgbClr val="FF0000"/>
                </a:solidFill>
                <a:latin typeface="Times New Roman" panose="02020603050405020304" pitchFamily="18" charset="0"/>
                <a:cs typeface="Times New Roman" panose="02020603050405020304" pitchFamily="18" charset="0"/>
              </a:rPr>
              <a:t>1. Tìm hiểu sự thay đổi về dóc dáng</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055620" y="2359152"/>
            <a:ext cx="6042660" cy="34838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fr-FR" sz="2800">
                <a:latin typeface="Times New Roman" panose="02020603050405020304" pitchFamily="18" charset="0"/>
                <a:cs typeface="Times New Roman" panose="02020603050405020304" pitchFamily="18" charset="0"/>
              </a:rPr>
              <a:t>Các em đang bước vào tuổi thiếu niên, là giai đoạn phát triển đặc biệt và sẽ phát triển nhanh trong những năm tiếp theo. Mỗi người có sự phát triển riêng theo hoàn cảnh và mong muốn của bản thân.  Chúng ta hãy biết yêu thương bản thân và tôn trọng sự khác biệt.</a:t>
            </a:r>
            <a:endParaRPr lang="vi-VN" sz="2800">
              <a:latin typeface="Times New Roman" panose="02020603050405020304" pitchFamily="18" charset="0"/>
              <a:cs typeface="Times New Roman" panose="02020603050405020304" pitchFamily="18" charset="0"/>
            </a:endParaRPr>
          </a:p>
          <a:p>
            <a:pPr algn="ctr"/>
            <a:endParaRPr lang="vi-VN">
              <a:latin typeface="Times New Roman" panose="02020603050405020304" pitchFamily="18" charset="0"/>
            </a:endParaRPr>
          </a:p>
        </p:txBody>
      </p:sp>
      <p:sp>
        <p:nvSpPr>
          <p:cNvPr id="8" name="TextBox 7"/>
          <p:cNvSpPr txBox="1"/>
          <p:nvPr/>
        </p:nvSpPr>
        <p:spPr>
          <a:xfrm>
            <a:off x="3055620" y="1528155"/>
            <a:ext cx="6042660" cy="830997"/>
          </a:xfrm>
          <a:prstGeom prst="rect">
            <a:avLst/>
          </a:prstGeom>
          <a:noFill/>
        </p:spPr>
        <p:txBody>
          <a:bodyPr wrap="square" rtlCol="0">
            <a:spAutoFit/>
          </a:bodyPr>
          <a:lstStyle/>
          <a:p>
            <a:pPr algn="ctr"/>
            <a:r>
              <a:rPr lang="en-US" sz="4800" b="1">
                <a:latin typeface="Times New Roman" panose="02020603050405020304" pitchFamily="18" charset="0"/>
                <a:cs typeface="Times New Roman" panose="02020603050405020304" pitchFamily="18" charset="0"/>
              </a:rPr>
              <a:t>Lí do…</a:t>
            </a:r>
            <a:endParaRPr lang="vi-VN" sz="4800" b="1">
              <a:latin typeface="Times New Roman" panose="02020603050405020304" pitchFamily="18" charset="0"/>
              <a:cs typeface="Times New Roman" panose="02020603050405020304" pitchFamily="18" charset="0"/>
            </a:endParaRPr>
          </a:p>
        </p:txBody>
      </p:sp>
      <p:pic>
        <p:nvPicPr>
          <p:cNvPr id="13"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9191" y="4338891"/>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551207" y="1583019"/>
            <a:ext cx="2687293" cy="1548203"/>
          </a:xfrm>
          <a:prstGeom prst="rect">
            <a:avLst/>
          </a:prstGeom>
        </p:spPr>
      </p:pic>
    </p:spTree>
    <p:extLst>
      <p:ext uri="{BB962C8B-B14F-4D97-AF65-F5344CB8AC3E}">
        <p14:creationId xmlns:p14="http://schemas.microsoft.com/office/powerpoint/2010/main" val="283055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88"/>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17</a:t>
            </a:fld>
            <a:endParaRPr lang="en-US">
              <a:solidFill>
                <a:prstClr val="black">
                  <a:tint val="75000"/>
                </a:prstClr>
              </a:solidFill>
            </a:endParaRPr>
          </a:p>
        </p:txBody>
      </p:sp>
      <p:sp>
        <p:nvSpPr>
          <p:cNvPr id="5" name="Rectangle 4"/>
          <p:cNvSpPr/>
          <p:nvPr/>
        </p:nvSpPr>
        <p:spPr>
          <a:xfrm>
            <a:off x="778152" y="483360"/>
            <a:ext cx="5403192" cy="7955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a:solidFill>
                  <a:srgbClr val="FF0000"/>
                </a:solidFill>
                <a:latin typeface="Times New Roman" panose="02020603050405020304" pitchFamily="18" charset="0"/>
                <a:cs typeface="Times New Roman" panose="02020603050405020304" pitchFamily="18" charset="0"/>
              </a:rPr>
              <a:t>1. Tìm hiểu sự thay đổi về dóc dáng</a:t>
            </a:r>
            <a:endParaRPr lang="vi-VN" sz="2400" b="1">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2088" y="1444752"/>
            <a:ext cx="3961357" cy="4103904"/>
          </a:xfrm>
          <a:prstGeom prst="rect">
            <a:avLst/>
          </a:prstGeom>
        </p:spPr>
      </p:pic>
      <p:sp>
        <p:nvSpPr>
          <p:cNvPr id="10" name="Rectangle 9"/>
          <p:cNvSpPr/>
          <p:nvPr/>
        </p:nvSpPr>
        <p:spPr>
          <a:xfrm>
            <a:off x="7562088" y="5548656"/>
            <a:ext cx="3961357" cy="63244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Thấp - Cao</a:t>
            </a:r>
            <a:endParaRPr lang="vi-VN" b="1">
              <a:solidFill>
                <a:srgbClr val="00206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44202" y="5129784"/>
            <a:ext cx="6606990" cy="148132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a:solidFill>
                  <a:srgbClr val="FF0000"/>
                </a:solidFill>
                <a:latin typeface="Times New Roman" panose="02020603050405020304" pitchFamily="18" charset="0"/>
                <a:cs typeface="Times New Roman" panose="02020603050405020304" pitchFamily="18" charset="0"/>
              </a:rPr>
              <a:t>Quan sát các bức ảnh trên và các em hãy cho biết nguyên nhân vì sao lại có những sự khác biệt đó?</a:t>
            </a:r>
            <a:endParaRPr lang="vi-VN" sz="2400">
              <a:solidFill>
                <a:srgbClr val="FF0000"/>
              </a:solidFill>
              <a:latin typeface="Times New Roman" panose="02020603050405020304" pitchFamily="18" charset="0"/>
              <a:cs typeface="Times New Roman" panose="02020603050405020304" pitchFamily="18" charset="0"/>
            </a:endParaRPr>
          </a:p>
        </p:txBody>
      </p:sp>
      <p:pic>
        <p:nvPicPr>
          <p:cNvPr id="12" name="Picture 11"/>
          <p:cNvPicPr/>
          <p:nvPr/>
        </p:nvPicPr>
        <p:blipFill>
          <a:blip r:embed="rId4"/>
          <a:stretch>
            <a:fillRect/>
          </a:stretch>
        </p:blipFill>
        <p:spPr>
          <a:xfrm>
            <a:off x="557784" y="1444752"/>
            <a:ext cx="6714553" cy="3419857"/>
          </a:xfrm>
          <a:prstGeom prst="rect">
            <a:avLst/>
          </a:prstGeom>
        </p:spPr>
      </p:pic>
      <p:sp>
        <p:nvSpPr>
          <p:cNvPr id="8" name="Rectangle 7"/>
          <p:cNvSpPr/>
          <p:nvPr/>
        </p:nvSpPr>
        <p:spPr>
          <a:xfrm>
            <a:off x="7272337" y="1444752"/>
            <a:ext cx="4322255" cy="516636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fr-FR" sz="2400" b="1">
                <a:solidFill>
                  <a:schemeClr val="tx1"/>
                </a:solidFill>
                <a:latin typeface="Times New Roman" panose="02020603050405020304" pitchFamily="18" charset="0"/>
                <a:cs typeface="Times New Roman" panose="02020603050405020304" pitchFamily="18" charset="0"/>
              </a:rPr>
              <a:t> Nguyên nhân có thể là: dậy thì sớm hoặc muộn, di truyền, chế độ ăn uống, chế độ ngủ nghỉ, tập thể dục, thể thao,...</a:t>
            </a:r>
            <a:endParaRPr lang="vi-VN" sz="2400" b="1">
              <a:solidFill>
                <a:schemeClr val="tx1"/>
              </a:solidFill>
              <a:latin typeface="Times New Roman" panose="02020603050405020304" pitchFamily="18" charset="0"/>
              <a:cs typeface="Times New Roman" panose="02020603050405020304" pitchFamily="18" charset="0"/>
            </a:endParaRPr>
          </a:p>
          <a:p>
            <a:pPr algn="just"/>
            <a:r>
              <a:rPr lang="fr-FR" sz="2400" b="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 </a:t>
            </a:r>
            <a:r>
              <a:rPr lang="fr-FR" sz="2400" b="1">
                <a:solidFill>
                  <a:schemeClr val="tx1"/>
                </a:solidFill>
                <a:latin typeface="Times New Roman" panose="02020603050405020304" pitchFamily="18" charset="0"/>
                <a:cs typeface="Times New Roman" panose="02020603050405020304" pitchFamily="18" charset="0"/>
              </a:rPr>
              <a:t>Sự khác biệt tạo nên bức tranh sinh động: chúng ta có thể hỗ trợ, giúp đỡ nhau những việc làm phù hợp với đặc điểm cá nhân; cần biết tôn trọng sự khác biệt, hình thức không tạo nên giá trị thực của nhân cách...</a:t>
            </a:r>
            <a:endParaRPr lang="vi-VN" sz="2400" b="1">
              <a:solidFill>
                <a:schemeClr val="tx1"/>
              </a:solidFill>
              <a:latin typeface="Times New Roman" panose="02020603050405020304" pitchFamily="18" charset="0"/>
              <a:cs typeface="Times New Roman" panose="02020603050405020304" pitchFamily="18" charset="0"/>
            </a:endParaRPr>
          </a:p>
          <a:p>
            <a:r>
              <a:rPr lang="fr-FR" b="1"/>
              <a:t> </a:t>
            </a:r>
            <a:endParaRPr lang="vi-VN"/>
          </a:p>
          <a:p>
            <a:pPr algn="ctr"/>
            <a:endParaRPr lang="vi-VN"/>
          </a:p>
        </p:txBody>
      </p:sp>
    </p:spTree>
    <p:extLst>
      <p:ext uri="{BB962C8B-B14F-4D97-AF65-F5344CB8AC3E}">
        <p14:creationId xmlns:p14="http://schemas.microsoft.com/office/powerpoint/2010/main" val="11155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6"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18</a:t>
            </a:fld>
            <a:endParaRPr lang="en-US">
              <a:solidFill>
                <a:prstClr val="black">
                  <a:tint val="75000"/>
                </a:prstClr>
              </a:solidFill>
            </a:endParaRPr>
          </a:p>
        </p:txBody>
      </p:sp>
      <p:sp>
        <p:nvSpPr>
          <p:cNvPr id="5" name="Rectangle 4"/>
          <p:cNvSpPr/>
          <p:nvPr/>
        </p:nvSpPr>
        <p:spPr>
          <a:xfrm>
            <a:off x="588720" y="138303"/>
            <a:ext cx="5263440" cy="79552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2. Tìm hiểu về nhu cầu của bản thân</a:t>
            </a:r>
            <a:endParaRPr lang="vi-VN" sz="2400" b="1">
              <a:solidFill>
                <a:srgbClr val="002060"/>
              </a:solidFill>
              <a:latin typeface="Times New Roman" panose="02020603050405020304" pitchFamily="18" charset="0"/>
              <a:cs typeface="Times New Roman" panose="02020603050405020304" pitchFamily="18" charset="0"/>
            </a:endParaRPr>
          </a:p>
        </p:txBody>
      </p:sp>
      <p:pic>
        <p:nvPicPr>
          <p:cNvPr id="6" name="Picture 5"/>
          <p:cNvPicPr/>
          <p:nvPr/>
        </p:nvPicPr>
        <p:blipFill>
          <a:blip r:embed="rId3"/>
          <a:stretch>
            <a:fillRect/>
          </a:stretch>
        </p:blipFill>
        <p:spPr>
          <a:xfrm>
            <a:off x="4363212" y="2344038"/>
            <a:ext cx="7397495" cy="4012312"/>
          </a:xfrm>
          <a:prstGeom prst="rect">
            <a:avLst/>
          </a:prstGeom>
        </p:spPr>
      </p:pic>
      <p:sp>
        <p:nvSpPr>
          <p:cNvPr id="3" name="Rectangle 2"/>
          <p:cNvSpPr/>
          <p:nvPr/>
        </p:nvSpPr>
        <p:spPr>
          <a:xfrm>
            <a:off x="722376" y="1591056"/>
            <a:ext cx="3483864" cy="47652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a:solidFill>
                  <a:srgbClr val="FF0000"/>
                </a:solidFill>
                <a:latin typeface="Times New Roman" panose="02020603050405020304" pitchFamily="18" charset="0"/>
                <a:cs typeface="Times New Roman" panose="02020603050405020304" pitchFamily="18" charset="0"/>
              </a:rPr>
              <a:t>HƯỚNG DẪN</a:t>
            </a:r>
          </a:p>
          <a:p>
            <a:pPr algn="just"/>
            <a:r>
              <a:rPr lang="nl-NL" sz="2000">
                <a:latin typeface="Times New Roman" panose="02020603050405020304" pitchFamily="18" charset="0"/>
                <a:cs typeface="Times New Roman" panose="02020603050405020304" pitchFamily="18" charset="0"/>
              </a:rPr>
              <a:t>Cả lớp tự do tiếp cận các bạn trong lớp để tìm xem bạn nào có nhụ cầu trong danh sách nhu cầu của mình. Viết tên của người bạn vào ô nhu cầu tương ứng. Mỗi ô chỉ được viết tên một người. Bạn nào điển đủ 9 ô với 9 người khác nhau thì sẽ hô to Bingo và viết tên mình lên bảng. Những bạn về sau viết sau tên bạn trước để biết thứ tự Bingo.</a:t>
            </a:r>
            <a:endParaRPr lang="en-US" altLang="en-US" sz="2000" b="1">
              <a:solidFill>
                <a:srgbClr val="5F5F5F"/>
              </a:solidFill>
              <a:latin typeface="Times New Roman" panose="02020603050405020304" pitchFamily="18" charset="0"/>
              <a:ea typeface="Calibri" panose="020F0502020204030204" pitchFamily="34" charset="0"/>
              <a:cs typeface="Times New Roman" panose="02020603050405020304" pitchFamily="18" charset="0"/>
            </a:endParaRPr>
          </a:p>
          <a:p>
            <a:pPr algn="ctr"/>
            <a:endParaRPr lang="vi-VN"/>
          </a:p>
        </p:txBody>
      </p:sp>
      <p:pic>
        <p:nvPicPr>
          <p:cNvPr id="7" name="Picture 2" descr="F:\1-原创素材\1_mm1102\PPT\PPT_014\materaials\pageimg_g1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3048" y="933831"/>
            <a:ext cx="7947659"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4608576" y="1172971"/>
            <a:ext cx="60579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33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TRÒ CHƠI: BINGO </a:t>
            </a:r>
            <a:endParaRPr lang="it-IT" altLang="en-US" sz="24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5" cstate="print">
            <a:extLst>
              <a:ext uri="{28A0092B-C50C-407E-A947-70E740481C1C}">
                <a14:useLocalDpi xmlns:a14="http://schemas.microsoft.com/office/drawing/2010/main" val="0"/>
              </a:ext>
            </a:extLst>
          </a:blip>
          <a:srcRect l="40933" t="24564" r="38580" b="26282"/>
          <a:stretch>
            <a:fillRect/>
          </a:stretch>
        </p:blipFill>
        <p:spPr bwMode="auto">
          <a:xfrm>
            <a:off x="4817338" y="1281238"/>
            <a:ext cx="1034822" cy="123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97802" y="735520"/>
            <a:ext cx="1073894" cy="63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61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1500"/>
                                        <p:tgtEl>
                                          <p:spTgt spid="7"/>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2" presetClass="entr" presetSubtype="4" fill="hold" nodeType="withEffect">
                                  <p:stCondLst>
                                    <p:cond delay="100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1000"/>
                                        <p:tgtEl>
                                          <p:spTgt spid="9"/>
                                        </p:tgtEl>
                                      </p:cBhvr>
                                    </p:animEffect>
                                  </p:childTnLst>
                                </p:cTn>
                              </p:par>
                              <p:par>
                                <p:cTn id="15" presetID="3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 calcmode="lin" valueType="num">
                                      <p:cBhvr>
                                        <p:cTn id="19" dur="1000" fill="hold"/>
                                        <p:tgtEl>
                                          <p:spTgt spid="10"/>
                                        </p:tgtEl>
                                        <p:attrNameLst>
                                          <p:attrName>style.rotation</p:attrName>
                                        </p:attrNameLst>
                                      </p:cBhvr>
                                      <p:tavLst>
                                        <p:tav tm="0">
                                          <p:val>
                                            <p:fltVal val="90"/>
                                          </p:val>
                                        </p:tav>
                                        <p:tav tm="100000">
                                          <p:val>
                                            <p:fltVal val="0"/>
                                          </p:val>
                                        </p:tav>
                                      </p:tavLst>
                                    </p:anim>
                                    <p:animEffect transition="in" filter="fade">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ircle(in)">
                                      <p:cBhvr>
                                        <p:cTn id="3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561288" y="412623"/>
            <a:ext cx="5263440" cy="79552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2. Tìm hiểu về nhu cầu của bản thân</a:t>
            </a:r>
            <a:endParaRPr lang="vi-VN" sz="2400" b="1">
              <a:solidFill>
                <a:srgbClr val="002060"/>
              </a:solidFill>
              <a:latin typeface="Times New Roman" panose="02020603050405020304" pitchFamily="18" charset="0"/>
              <a:cs typeface="Times New Roman" panose="02020603050405020304" pitchFamily="18" charset="0"/>
            </a:endParaRPr>
          </a:p>
        </p:txBody>
      </p:sp>
      <p:pic>
        <p:nvPicPr>
          <p:cNvPr id="4" name="Picture 3"/>
          <p:cNvPicPr/>
          <p:nvPr/>
        </p:nvPicPr>
        <p:blipFill>
          <a:blip r:embed="rId3"/>
          <a:stretch>
            <a:fillRect/>
          </a:stretch>
        </p:blipFill>
        <p:spPr>
          <a:xfrm>
            <a:off x="772668" y="2057401"/>
            <a:ext cx="10104120" cy="4096512"/>
          </a:xfrm>
          <a:prstGeom prst="rect">
            <a:avLst/>
          </a:prstGeom>
        </p:spPr>
      </p:pic>
      <p:sp>
        <p:nvSpPr>
          <p:cNvPr id="5" name="Rectangle 4"/>
          <p:cNvSpPr/>
          <p:nvPr/>
        </p:nvSpPr>
        <p:spPr>
          <a:xfrm>
            <a:off x="1554480" y="1346453"/>
            <a:ext cx="8174736" cy="621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BẢNG THỐNG KÊ CÁC NHU CẦU BẢN THÂN CỦA LỚP…</a:t>
            </a:r>
            <a:endParaRPr lang="vi-VN"/>
          </a:p>
        </p:txBody>
      </p:sp>
      <p:sp>
        <p:nvSpPr>
          <p:cNvPr id="6" name="Rectangle 5"/>
          <p:cNvSpPr/>
          <p:nvPr/>
        </p:nvSpPr>
        <p:spPr>
          <a:xfrm>
            <a:off x="9381744" y="2578608"/>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7" name="Rectangle 6"/>
          <p:cNvSpPr/>
          <p:nvPr/>
        </p:nvSpPr>
        <p:spPr>
          <a:xfrm>
            <a:off x="9381744" y="2963800"/>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8" name="Rectangle 7"/>
          <p:cNvSpPr/>
          <p:nvPr/>
        </p:nvSpPr>
        <p:spPr>
          <a:xfrm>
            <a:off x="9381744" y="3347848"/>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9" name="Rectangle 8"/>
          <p:cNvSpPr/>
          <p:nvPr/>
        </p:nvSpPr>
        <p:spPr>
          <a:xfrm>
            <a:off x="9381744" y="3731896"/>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10" name="Rectangle 9"/>
          <p:cNvSpPr/>
          <p:nvPr/>
        </p:nvSpPr>
        <p:spPr>
          <a:xfrm>
            <a:off x="9386316" y="4136519"/>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11" name="Rectangle 10"/>
          <p:cNvSpPr/>
          <p:nvPr/>
        </p:nvSpPr>
        <p:spPr>
          <a:xfrm>
            <a:off x="9386316" y="4529709"/>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12" name="Rectangle 11"/>
          <p:cNvSpPr/>
          <p:nvPr/>
        </p:nvSpPr>
        <p:spPr>
          <a:xfrm>
            <a:off x="9395460" y="4914901"/>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13" name="Rectangle 12"/>
          <p:cNvSpPr/>
          <p:nvPr/>
        </p:nvSpPr>
        <p:spPr>
          <a:xfrm>
            <a:off x="9395460" y="5298949"/>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
        <p:nvSpPr>
          <p:cNvPr id="14" name="Rectangle 13"/>
          <p:cNvSpPr/>
          <p:nvPr/>
        </p:nvSpPr>
        <p:spPr>
          <a:xfrm>
            <a:off x="9395460" y="5682997"/>
            <a:ext cx="1472184" cy="384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0</a:t>
            </a:r>
            <a:endParaRPr lang="vi-VN"/>
          </a:p>
        </p:txBody>
      </p:sp>
    </p:spTree>
    <p:extLst>
      <p:ext uri="{BB962C8B-B14F-4D97-AF65-F5344CB8AC3E}">
        <p14:creationId xmlns:p14="http://schemas.microsoft.com/office/powerpoint/2010/main" val="1290873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2</a:t>
            </a:fld>
            <a:endParaRPr lang="en-US">
              <a:solidFill>
                <a:prstClr val="black">
                  <a:tint val="75000"/>
                </a:prstClr>
              </a:solidFill>
            </a:endParaRPr>
          </a:p>
        </p:txBody>
      </p:sp>
      <p:sp>
        <p:nvSpPr>
          <p:cNvPr id="3" name="矩形 4"/>
          <p:cNvSpPr/>
          <p:nvPr/>
        </p:nvSpPr>
        <p:spPr>
          <a:xfrm>
            <a:off x="28106" y="0"/>
            <a:ext cx="4235450" cy="7025640"/>
          </a:xfrm>
          <a:prstGeom prst="rect">
            <a:avLst/>
          </a:prstGeom>
          <a:solidFill>
            <a:srgbClr val="1D9BB8">
              <a:alpha val="37000"/>
            </a:srgbClr>
          </a:solidFill>
          <a:ln w="12700" cap="flat" cmpd="sng" algn="ctr">
            <a:solidFill>
              <a:srgbClr val="1D9BB8">
                <a:shade val="50000"/>
              </a:srgbClr>
            </a:solidFill>
            <a:prstDash val="solid"/>
            <a:miter lim="800000"/>
          </a:ln>
          <a:effectLst/>
        </p:spPr>
        <p:txBody>
          <a:bodyPr rtlCol="0" anchor="ctr"/>
          <a:lstStyle/>
          <a:p>
            <a:pPr algn="ctr"/>
            <a:endParaRPr lang="zh-CN" altLang="en-US" kern="0">
              <a:solidFill>
                <a:prstClr val="white"/>
              </a:solidFill>
              <a:latin typeface="Lato Light"/>
            </a:endParaRPr>
          </a:p>
        </p:txBody>
      </p:sp>
      <p:sp>
        <p:nvSpPr>
          <p:cNvPr id="4" name="矩形 2"/>
          <p:cNvSpPr/>
          <p:nvPr/>
        </p:nvSpPr>
        <p:spPr>
          <a:xfrm>
            <a:off x="3733800" y="16395"/>
            <a:ext cx="1751514" cy="6858000"/>
          </a:xfrm>
          <a:prstGeom prst="rect">
            <a:avLst/>
          </a:prstGeom>
          <a:solidFill>
            <a:srgbClr val="1D9BB8"/>
          </a:solidFill>
          <a:ln w="12700" cap="flat" cmpd="sng" algn="ctr">
            <a:noFill/>
            <a:prstDash val="solid"/>
            <a:miter lim="800000"/>
          </a:ln>
          <a:effectLst/>
        </p:spPr>
        <p:txBody>
          <a:bodyPr rtlCol="0" anchor="ctr"/>
          <a:lstStyle/>
          <a:p>
            <a:pPr algn="ctr"/>
            <a:endParaRPr lang="zh-CN" altLang="en-US" kern="0">
              <a:solidFill>
                <a:prstClr val="white"/>
              </a:solidFill>
              <a:latin typeface="Lato Light"/>
            </a:endParaRPr>
          </a:p>
        </p:txBody>
      </p:sp>
      <p:sp>
        <p:nvSpPr>
          <p:cNvPr id="5" name="PA_菱形 1"/>
          <p:cNvSpPr/>
          <p:nvPr>
            <p:custDataLst>
              <p:tags r:id="rId1"/>
            </p:custDataLst>
          </p:nvPr>
        </p:nvSpPr>
        <p:spPr>
          <a:xfrm>
            <a:off x="104292" y="1186524"/>
            <a:ext cx="3406471"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6" name="PA_菱形 1"/>
          <p:cNvSpPr/>
          <p:nvPr>
            <p:custDataLst>
              <p:tags r:id="rId2"/>
            </p:custDataLst>
          </p:nvPr>
        </p:nvSpPr>
        <p:spPr>
          <a:xfrm>
            <a:off x="619797" y="1736818"/>
            <a:ext cx="2375459" cy="2375459"/>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dirty="0">
              <a:solidFill>
                <a:prstClr val="white"/>
              </a:solidFill>
              <a:latin typeface="Georgia" panose="02040502050405020303" pitchFamily="18" charset="0"/>
            </a:endParaRPr>
          </a:p>
        </p:txBody>
      </p:sp>
      <p:grpSp>
        <p:nvGrpSpPr>
          <p:cNvPr id="7" name="组合 33"/>
          <p:cNvGrpSpPr/>
          <p:nvPr/>
        </p:nvGrpSpPr>
        <p:grpSpPr>
          <a:xfrm rot="16200000" flipH="1">
            <a:off x="3741435" y="2579523"/>
            <a:ext cx="1442024" cy="719424"/>
            <a:chOff x="2467503" y="4400363"/>
            <a:chExt cx="1442024" cy="719424"/>
          </a:xfrm>
        </p:grpSpPr>
        <p:cxnSp>
          <p:nvCxnSpPr>
            <p:cNvPr id="8" name="PA_直接连接符 30"/>
            <p:cNvCxnSpPr/>
            <p:nvPr>
              <p:custDataLst>
                <p:tags r:id="rId14"/>
              </p:custDataLst>
            </p:nvPr>
          </p:nvCxnSpPr>
          <p:spPr>
            <a:xfrm flipH="1">
              <a:off x="3190897" y="4401156"/>
              <a:ext cx="718630" cy="718631"/>
            </a:xfrm>
            <a:prstGeom prst="line">
              <a:avLst/>
            </a:prstGeom>
            <a:noFill/>
            <a:ln w="38100" cap="rnd" cmpd="sng" algn="ctr">
              <a:solidFill>
                <a:sysClr val="window" lastClr="FFFFFF"/>
              </a:solidFill>
              <a:prstDash val="solid"/>
              <a:miter lim="800000"/>
            </a:ln>
            <a:effectLst/>
          </p:spPr>
        </p:cxnSp>
        <p:cxnSp>
          <p:nvCxnSpPr>
            <p:cNvPr id="9" name="PA_直接连接符 30"/>
            <p:cNvCxnSpPr/>
            <p:nvPr>
              <p:custDataLst>
                <p:tags r:id="rId15"/>
              </p:custDataLst>
            </p:nvPr>
          </p:nvCxnSpPr>
          <p:spPr>
            <a:xfrm rot="5400000" flipH="1">
              <a:off x="2467504" y="4400362"/>
              <a:ext cx="718630" cy="718631"/>
            </a:xfrm>
            <a:prstGeom prst="line">
              <a:avLst/>
            </a:prstGeom>
            <a:noFill/>
            <a:ln w="38100" cap="rnd" cmpd="sng" algn="ctr">
              <a:solidFill>
                <a:sysClr val="window" lastClr="FFFFFF"/>
              </a:solidFill>
              <a:prstDash val="solid"/>
              <a:miter lim="800000"/>
            </a:ln>
            <a:effectLst/>
          </p:spPr>
        </p:cxnSp>
      </p:grpSp>
      <p:grpSp>
        <p:nvGrpSpPr>
          <p:cNvPr id="10" name="PA_组合 58"/>
          <p:cNvGrpSpPr/>
          <p:nvPr>
            <p:custDataLst>
              <p:tags r:id="rId3"/>
            </p:custDataLst>
          </p:nvPr>
        </p:nvGrpSpPr>
        <p:grpSpPr>
          <a:xfrm>
            <a:off x="5182600" y="5727457"/>
            <a:ext cx="369806" cy="856603"/>
            <a:chOff x="6697441" y="5773974"/>
            <a:chExt cx="439960" cy="1019104"/>
          </a:xfrm>
        </p:grpSpPr>
        <p:grpSp>
          <p:nvGrpSpPr>
            <p:cNvPr id="11" name="PA_组合 49"/>
            <p:cNvGrpSpPr/>
            <p:nvPr>
              <p:custDataLst>
                <p:tags r:id="rId5"/>
              </p:custDataLst>
            </p:nvPr>
          </p:nvGrpSpPr>
          <p:grpSpPr>
            <a:xfrm>
              <a:off x="6698167" y="6159623"/>
              <a:ext cx="439234" cy="219131"/>
              <a:chOff x="2467501" y="4444780"/>
              <a:chExt cx="1442026" cy="719417"/>
            </a:xfrm>
          </p:grpSpPr>
          <p:cxnSp>
            <p:nvCxnSpPr>
              <p:cNvPr id="18" name="PA_直接连接符 30"/>
              <p:cNvCxnSpPr/>
              <p:nvPr>
                <p:custDataLst>
                  <p:tags r:id="rId12"/>
                </p:custDataLst>
              </p:nvPr>
            </p:nvCxnSpPr>
            <p:spPr>
              <a:xfrm flipH="1">
                <a:off x="3190895" y="4445567"/>
                <a:ext cx="718632" cy="718630"/>
              </a:xfrm>
              <a:prstGeom prst="line">
                <a:avLst/>
              </a:prstGeom>
              <a:noFill/>
              <a:ln w="38100" cap="rnd" cmpd="sng" algn="ctr">
                <a:solidFill>
                  <a:sysClr val="window" lastClr="FFFFFF"/>
                </a:solidFill>
                <a:prstDash val="solid"/>
                <a:miter lim="800000"/>
              </a:ln>
              <a:effectLst/>
            </p:spPr>
          </p:cxnSp>
          <p:cxnSp>
            <p:nvCxnSpPr>
              <p:cNvPr id="19" name="PA_直接连接符 30"/>
              <p:cNvCxnSpPr/>
              <p:nvPr>
                <p:custDataLst>
                  <p:tags r:id="rId13"/>
                </p:custDataLst>
              </p:nvPr>
            </p:nvCxnSpPr>
            <p:spPr>
              <a:xfrm rot="5400000" flipH="1">
                <a:off x="2467503" y="4444778"/>
                <a:ext cx="718630" cy="718633"/>
              </a:xfrm>
              <a:prstGeom prst="line">
                <a:avLst/>
              </a:prstGeom>
              <a:noFill/>
              <a:ln w="38100" cap="rnd" cmpd="sng" algn="ctr">
                <a:solidFill>
                  <a:sysClr val="window" lastClr="FFFFFF"/>
                </a:solidFill>
                <a:prstDash val="solid"/>
                <a:miter lim="800000"/>
              </a:ln>
              <a:effectLst/>
            </p:spPr>
          </p:cxnSp>
        </p:grpSp>
        <p:grpSp>
          <p:nvGrpSpPr>
            <p:cNvPr id="12" name="PA_组合 49"/>
            <p:cNvGrpSpPr/>
            <p:nvPr>
              <p:custDataLst>
                <p:tags r:id="rId6"/>
              </p:custDataLst>
            </p:nvPr>
          </p:nvGrpSpPr>
          <p:grpSpPr>
            <a:xfrm>
              <a:off x="6698167" y="5773974"/>
              <a:ext cx="439233" cy="219133"/>
              <a:chOff x="2467503" y="4400363"/>
              <a:chExt cx="1442024" cy="719424"/>
            </a:xfrm>
          </p:grpSpPr>
          <p:cxnSp>
            <p:nvCxnSpPr>
              <p:cNvPr id="16" name="PA_直接连接符 30"/>
              <p:cNvCxnSpPr/>
              <p:nvPr>
                <p:custDataLst>
                  <p:tags r:id="rId10"/>
                </p:custDataLst>
              </p:nvPr>
            </p:nvCxnSpPr>
            <p:spPr>
              <a:xfrm flipH="1">
                <a:off x="3190897" y="4401156"/>
                <a:ext cx="718630" cy="718631"/>
              </a:xfrm>
              <a:prstGeom prst="line">
                <a:avLst/>
              </a:prstGeom>
              <a:noFill/>
              <a:ln w="38100" cap="rnd" cmpd="sng" algn="ctr">
                <a:solidFill>
                  <a:sysClr val="window" lastClr="FFFFFF"/>
                </a:solidFill>
                <a:prstDash val="solid"/>
                <a:miter lim="800000"/>
              </a:ln>
              <a:effectLst/>
            </p:spPr>
          </p:cxnSp>
          <p:cxnSp>
            <p:nvCxnSpPr>
              <p:cNvPr id="17" name="PA_直接连接符 30"/>
              <p:cNvCxnSpPr/>
              <p:nvPr>
                <p:custDataLst>
                  <p:tags r:id="rId11"/>
                </p:custDataLst>
              </p:nvPr>
            </p:nvCxnSpPr>
            <p:spPr>
              <a:xfrm rot="5400000" flipH="1">
                <a:off x="2467504" y="4400362"/>
                <a:ext cx="718630" cy="718631"/>
              </a:xfrm>
              <a:prstGeom prst="line">
                <a:avLst/>
              </a:prstGeom>
              <a:noFill/>
              <a:ln w="38100" cap="rnd" cmpd="sng" algn="ctr">
                <a:solidFill>
                  <a:sysClr val="window" lastClr="FFFFFF"/>
                </a:solidFill>
                <a:prstDash val="solid"/>
                <a:miter lim="800000"/>
              </a:ln>
              <a:effectLst/>
            </p:spPr>
          </p:cxnSp>
        </p:grpSp>
        <p:grpSp>
          <p:nvGrpSpPr>
            <p:cNvPr id="13" name="PA_组合 49"/>
            <p:cNvGrpSpPr/>
            <p:nvPr>
              <p:custDataLst>
                <p:tags r:id="rId7"/>
              </p:custDataLst>
            </p:nvPr>
          </p:nvGrpSpPr>
          <p:grpSpPr>
            <a:xfrm>
              <a:off x="6697441" y="6573945"/>
              <a:ext cx="439233" cy="219133"/>
              <a:chOff x="2467503" y="4400363"/>
              <a:chExt cx="1442024" cy="719424"/>
            </a:xfrm>
          </p:grpSpPr>
          <p:cxnSp>
            <p:nvCxnSpPr>
              <p:cNvPr id="14" name="PA_直接连接符 30"/>
              <p:cNvCxnSpPr/>
              <p:nvPr>
                <p:custDataLst>
                  <p:tags r:id="rId8"/>
                </p:custDataLst>
              </p:nvPr>
            </p:nvCxnSpPr>
            <p:spPr>
              <a:xfrm flipH="1">
                <a:off x="3190897" y="4401156"/>
                <a:ext cx="718630" cy="718631"/>
              </a:xfrm>
              <a:prstGeom prst="line">
                <a:avLst/>
              </a:prstGeom>
              <a:noFill/>
              <a:ln w="38100" cap="rnd" cmpd="sng" algn="ctr">
                <a:solidFill>
                  <a:sysClr val="window" lastClr="FFFFFF"/>
                </a:solidFill>
                <a:prstDash val="solid"/>
                <a:miter lim="800000"/>
              </a:ln>
              <a:effectLst/>
            </p:spPr>
          </p:cxnSp>
          <p:cxnSp>
            <p:nvCxnSpPr>
              <p:cNvPr id="15" name="PA_直接连接符 30"/>
              <p:cNvCxnSpPr/>
              <p:nvPr>
                <p:custDataLst>
                  <p:tags r:id="rId9"/>
                </p:custDataLst>
              </p:nvPr>
            </p:nvCxnSpPr>
            <p:spPr>
              <a:xfrm rot="5400000" flipH="1">
                <a:off x="2467504" y="4400362"/>
                <a:ext cx="718630" cy="718631"/>
              </a:xfrm>
              <a:prstGeom prst="line">
                <a:avLst/>
              </a:prstGeom>
              <a:noFill/>
              <a:ln w="38100" cap="rnd" cmpd="sng" algn="ctr">
                <a:solidFill>
                  <a:sysClr val="window" lastClr="FFFFFF"/>
                </a:solidFill>
                <a:prstDash val="solid"/>
                <a:miter lim="800000"/>
              </a:ln>
              <a:effectLst/>
            </p:spPr>
          </p:cxnSp>
        </p:grpSp>
      </p:grpSp>
      <p:sp>
        <p:nvSpPr>
          <p:cNvPr id="20" name="文本框 6"/>
          <p:cNvSpPr txBox="1"/>
          <p:nvPr/>
        </p:nvSpPr>
        <p:spPr>
          <a:xfrm>
            <a:off x="4448420" y="2092845"/>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KHỞI ĐỘNG</a:t>
            </a:r>
            <a:endParaRPr lang="zh-CN" altLang="en-US"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sp>
        <p:nvSpPr>
          <p:cNvPr id="21" name="PA_菱形 23"/>
          <p:cNvSpPr/>
          <p:nvPr>
            <p:custDataLst>
              <p:tags r:id="rId4"/>
            </p:custDataLst>
          </p:nvPr>
        </p:nvSpPr>
        <p:spPr>
          <a:xfrm flipH="1">
            <a:off x="9253457" y="1329233"/>
            <a:ext cx="422417" cy="422417"/>
          </a:xfrm>
          <a:prstGeom prst="diamond">
            <a:avLst/>
          </a:prstGeom>
          <a:solidFill>
            <a:srgbClr val="F3D3BC"/>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22" name="文本框 10"/>
          <p:cNvSpPr txBox="1"/>
          <p:nvPr/>
        </p:nvSpPr>
        <p:spPr>
          <a:xfrm>
            <a:off x="1231637" y="2361239"/>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a:t>
            </a:r>
            <a:endParaRPr lang="zh-CN" altLang="en-US" sz="8800" dirty="0">
              <a:solidFill>
                <a:prstClr val="white"/>
              </a:solidFill>
              <a:latin typeface="Times New Roman" pitchFamily="18" charset="0"/>
              <a:cs typeface="Times New Roman" pitchFamily="18" charset="0"/>
            </a:endParaRPr>
          </a:p>
        </p:txBody>
      </p:sp>
      <p:pic>
        <p:nvPicPr>
          <p:cNvPr id="23" name="图片 2"/>
          <p:cNvPicPr>
            <a:picLocks noChangeAspect="1"/>
          </p:cNvPicPr>
          <p:nvPr/>
        </p:nvPicPr>
        <p:blipFill>
          <a:blip r:embed="rId17">
            <a:extLst>
              <a:ext uri="{28A0092B-C50C-407E-A947-70E740481C1C}">
                <a14:useLocalDpi xmlns:a14="http://schemas.microsoft.com/office/drawing/2010/main" val="0"/>
              </a:ext>
            </a:extLst>
          </a:blip>
          <a:srcRect l="50168" t="20952" r="548" b="27864"/>
          <a:stretch>
            <a:fillRect/>
          </a:stretch>
        </p:blipFill>
        <p:spPr bwMode="auto">
          <a:xfrm>
            <a:off x="6069014" y="2819400"/>
            <a:ext cx="5886450" cy="437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5" descr="b00f0a891b96caa050f493ee863d966a.png"/>
          <p:cNvPicPr>
            <a:picLocks noChangeAspect="1"/>
          </p:cNvPicPr>
          <p:nvPr/>
        </p:nvPicPr>
        <p:blipFill>
          <a:blip r:embed="rId18">
            <a:extLst>
              <a:ext uri="{28A0092B-C50C-407E-A947-70E740481C1C}">
                <a14:useLocalDpi xmlns:a14="http://schemas.microsoft.com/office/drawing/2010/main" val="0"/>
              </a:ext>
            </a:extLst>
          </a:blip>
          <a:srcRect l="24313" t="12427" r="9872" b="3661"/>
          <a:stretch>
            <a:fillRect/>
          </a:stretch>
        </p:blipFill>
        <p:spPr bwMode="auto">
          <a:xfrm>
            <a:off x="1963138" y="3429000"/>
            <a:ext cx="3259137" cy="365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311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1000"/>
                            </p:stCondLst>
                            <p:childTnLst>
                              <p:par>
                                <p:cTn id="16" presetID="26" presetClass="emph" presetSubtype="0" fill="hold" grpId="1" nodeType="afterEffect">
                                  <p:stCondLst>
                                    <p:cond delay="0"/>
                                  </p:stCondLst>
                                  <p:childTnLst>
                                    <p:animEffect transition="out" filter="fade">
                                      <p:cBhvr>
                                        <p:cTn id="17" dur="500" tmFilter="0, 0; .2, .5; .8, .5; 1, 0"/>
                                        <p:tgtEl>
                                          <p:spTgt spid="5"/>
                                        </p:tgtEl>
                                      </p:cBhvr>
                                    </p:animEffect>
                                    <p:animScale>
                                      <p:cBhvr>
                                        <p:cTn id="18" dur="250" autoRev="1" fill="hold"/>
                                        <p:tgtEl>
                                          <p:spTgt spid="5"/>
                                        </p:tgtEl>
                                      </p:cBhvr>
                                      <p:by x="105000" y="105000"/>
                                    </p:animScale>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2500"/>
                            </p:stCondLst>
                            <p:childTnLst>
                              <p:par>
                                <p:cTn id="29" presetID="26" presetClass="emph" presetSubtype="0" repeatCount="indefinite" fill="hold" nodeType="afterEffect">
                                  <p:stCondLst>
                                    <p:cond delay="0"/>
                                  </p:stCondLst>
                                  <p:endCondLst>
                                    <p:cond evt="onNext" delay="0">
                                      <p:tgtEl>
                                        <p:sldTgt/>
                                      </p:tgtEl>
                                    </p:cond>
                                  </p:endCondLst>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par>
                                <p:cTn id="32" presetID="26" presetClass="entr" presetSubtype="0" fill="hold" grpId="0" nodeType="withEffect">
                                  <p:stCondLst>
                                    <p:cond delay="75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290">
                                          <p:stCondLst>
                                            <p:cond delay="0"/>
                                          </p:stCondLst>
                                        </p:cTn>
                                        <p:tgtEl>
                                          <p:spTgt spid="21"/>
                                        </p:tgtEl>
                                      </p:cBhvr>
                                    </p:animEffect>
                                    <p:anim calcmode="lin" valueType="num">
                                      <p:cBhvr>
                                        <p:cTn id="35" dur="911"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6" dur="332"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7" dur="332" tmFilter="0, 0; 0.125,0.2665; 0.25,0.4; 0.375,0.465; 0.5,0.5;  0.625,0.535; 0.75,0.6; 0.875,0.7335; 1,1">
                                          <p:stCondLst>
                                            <p:cond delay="332"/>
                                          </p:stCondLst>
                                        </p:cTn>
                                        <p:tgtEl>
                                          <p:spTgt spid="21"/>
                                        </p:tgtEl>
                                        <p:attrNameLst>
                                          <p:attrName>ppt_y</p:attrName>
                                        </p:attrNameLst>
                                      </p:cBhvr>
                                      <p:tavLst>
                                        <p:tav tm="0" fmla="#ppt_y-sin(pi*$)/9">
                                          <p:val>
                                            <p:fltVal val="0"/>
                                          </p:val>
                                        </p:tav>
                                        <p:tav tm="100000">
                                          <p:val>
                                            <p:fltVal val="1"/>
                                          </p:val>
                                        </p:tav>
                                      </p:tavLst>
                                    </p:anim>
                                    <p:anim calcmode="lin" valueType="num">
                                      <p:cBhvr>
                                        <p:cTn id="38" dur="166" tmFilter="0, 0; 0.125,0.2665; 0.25,0.4; 0.375,0.465; 0.5,0.5;  0.625,0.535; 0.75,0.6; 0.875,0.7335; 1,1">
                                          <p:stCondLst>
                                            <p:cond delay="662"/>
                                          </p:stCondLst>
                                        </p:cTn>
                                        <p:tgtEl>
                                          <p:spTgt spid="21"/>
                                        </p:tgtEl>
                                        <p:attrNameLst>
                                          <p:attrName>ppt_y</p:attrName>
                                        </p:attrNameLst>
                                      </p:cBhvr>
                                      <p:tavLst>
                                        <p:tav tm="0" fmla="#ppt_y-sin(pi*$)/27">
                                          <p:val>
                                            <p:fltVal val="0"/>
                                          </p:val>
                                        </p:tav>
                                        <p:tav tm="100000">
                                          <p:val>
                                            <p:fltVal val="1"/>
                                          </p:val>
                                        </p:tav>
                                      </p:tavLst>
                                    </p:anim>
                                    <p:anim calcmode="lin" valueType="num">
                                      <p:cBhvr>
                                        <p:cTn id="39" dur="82" tmFilter="0, 0; 0.125,0.2665; 0.25,0.4; 0.375,0.465; 0.5,0.5;  0.625,0.535; 0.75,0.6; 0.875,0.7335; 1,1">
                                          <p:stCondLst>
                                            <p:cond delay="828"/>
                                          </p:stCondLst>
                                        </p:cTn>
                                        <p:tgtEl>
                                          <p:spTgt spid="21"/>
                                        </p:tgtEl>
                                        <p:attrNameLst>
                                          <p:attrName>ppt_y</p:attrName>
                                        </p:attrNameLst>
                                      </p:cBhvr>
                                      <p:tavLst>
                                        <p:tav tm="0" fmla="#ppt_y-sin(pi*$)/81">
                                          <p:val>
                                            <p:fltVal val="0"/>
                                          </p:val>
                                        </p:tav>
                                        <p:tav tm="100000">
                                          <p:val>
                                            <p:fltVal val="1"/>
                                          </p:val>
                                        </p:tav>
                                      </p:tavLst>
                                    </p:anim>
                                    <p:animScale>
                                      <p:cBhvr>
                                        <p:cTn id="40" dur="13">
                                          <p:stCondLst>
                                            <p:cond delay="325"/>
                                          </p:stCondLst>
                                        </p:cTn>
                                        <p:tgtEl>
                                          <p:spTgt spid="21"/>
                                        </p:tgtEl>
                                      </p:cBhvr>
                                      <p:to x="100000" y="60000"/>
                                    </p:animScale>
                                    <p:animScale>
                                      <p:cBhvr>
                                        <p:cTn id="41" dur="83" decel="50000">
                                          <p:stCondLst>
                                            <p:cond delay="338"/>
                                          </p:stCondLst>
                                        </p:cTn>
                                        <p:tgtEl>
                                          <p:spTgt spid="21"/>
                                        </p:tgtEl>
                                      </p:cBhvr>
                                      <p:to x="100000" y="100000"/>
                                    </p:animScale>
                                    <p:animScale>
                                      <p:cBhvr>
                                        <p:cTn id="42" dur="13">
                                          <p:stCondLst>
                                            <p:cond delay="656"/>
                                          </p:stCondLst>
                                        </p:cTn>
                                        <p:tgtEl>
                                          <p:spTgt spid="21"/>
                                        </p:tgtEl>
                                      </p:cBhvr>
                                      <p:to x="100000" y="80000"/>
                                    </p:animScale>
                                    <p:animScale>
                                      <p:cBhvr>
                                        <p:cTn id="43" dur="83" decel="50000">
                                          <p:stCondLst>
                                            <p:cond delay="669"/>
                                          </p:stCondLst>
                                        </p:cTn>
                                        <p:tgtEl>
                                          <p:spTgt spid="21"/>
                                        </p:tgtEl>
                                      </p:cBhvr>
                                      <p:to x="100000" y="100000"/>
                                    </p:animScale>
                                    <p:animScale>
                                      <p:cBhvr>
                                        <p:cTn id="44" dur="13">
                                          <p:stCondLst>
                                            <p:cond delay="821"/>
                                          </p:stCondLst>
                                        </p:cTn>
                                        <p:tgtEl>
                                          <p:spTgt spid="21"/>
                                        </p:tgtEl>
                                      </p:cBhvr>
                                      <p:to x="100000" y="90000"/>
                                    </p:animScale>
                                    <p:animScale>
                                      <p:cBhvr>
                                        <p:cTn id="45" dur="83" decel="50000">
                                          <p:stCondLst>
                                            <p:cond delay="834"/>
                                          </p:stCondLst>
                                        </p:cTn>
                                        <p:tgtEl>
                                          <p:spTgt spid="21"/>
                                        </p:tgtEl>
                                      </p:cBhvr>
                                      <p:to x="100000" y="100000"/>
                                    </p:animScale>
                                    <p:animScale>
                                      <p:cBhvr>
                                        <p:cTn id="46" dur="13">
                                          <p:stCondLst>
                                            <p:cond delay="904"/>
                                          </p:stCondLst>
                                        </p:cTn>
                                        <p:tgtEl>
                                          <p:spTgt spid="21"/>
                                        </p:tgtEl>
                                      </p:cBhvr>
                                      <p:to x="100000" y="95000"/>
                                    </p:animScale>
                                    <p:animScale>
                                      <p:cBhvr>
                                        <p:cTn id="47" dur="83" decel="50000">
                                          <p:stCondLst>
                                            <p:cond delay="917"/>
                                          </p:stCondLst>
                                        </p:cTn>
                                        <p:tgtEl>
                                          <p:spTgt spid="21"/>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linds(horizontal)">
                                      <p:cBhvr>
                                        <p:cTn id="52" dur="500"/>
                                        <p:tgtEl>
                                          <p:spTgt spid="20"/>
                                        </p:tgtEl>
                                      </p:cBhvr>
                                    </p:animEffect>
                                  </p:childTnLst>
                                </p:cTn>
                              </p:par>
                            </p:childTnLst>
                          </p:cTn>
                        </p:par>
                        <p:par>
                          <p:cTn id="53" fill="hold">
                            <p:stCondLst>
                              <p:cond delay="500"/>
                            </p:stCondLst>
                            <p:childTnLst>
                              <p:par>
                                <p:cTn id="54" presetID="31" presetClass="entr" presetSubtype="0" fill="hold" nodeType="after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p:cTn id="56" dur="1000" fill="hold"/>
                                        <p:tgtEl>
                                          <p:spTgt spid="23"/>
                                        </p:tgtEl>
                                        <p:attrNameLst>
                                          <p:attrName>ppt_w</p:attrName>
                                        </p:attrNameLst>
                                      </p:cBhvr>
                                      <p:tavLst>
                                        <p:tav tm="0">
                                          <p:val>
                                            <p:fltVal val="0"/>
                                          </p:val>
                                        </p:tav>
                                        <p:tav tm="100000">
                                          <p:val>
                                            <p:strVal val="#ppt_w"/>
                                          </p:val>
                                        </p:tav>
                                      </p:tavLst>
                                    </p:anim>
                                    <p:anim calcmode="lin" valueType="num">
                                      <p:cBhvr>
                                        <p:cTn id="57" dur="1000" fill="hold"/>
                                        <p:tgtEl>
                                          <p:spTgt spid="23"/>
                                        </p:tgtEl>
                                        <p:attrNameLst>
                                          <p:attrName>ppt_h</p:attrName>
                                        </p:attrNameLst>
                                      </p:cBhvr>
                                      <p:tavLst>
                                        <p:tav tm="0">
                                          <p:val>
                                            <p:fltVal val="0"/>
                                          </p:val>
                                        </p:tav>
                                        <p:tav tm="100000">
                                          <p:val>
                                            <p:strVal val="#ppt_h"/>
                                          </p:val>
                                        </p:tav>
                                      </p:tavLst>
                                    </p:anim>
                                    <p:anim calcmode="lin" valueType="num">
                                      <p:cBhvr>
                                        <p:cTn id="58" dur="1000" fill="hold"/>
                                        <p:tgtEl>
                                          <p:spTgt spid="23"/>
                                        </p:tgtEl>
                                        <p:attrNameLst>
                                          <p:attrName>style.rotation</p:attrName>
                                        </p:attrNameLst>
                                      </p:cBhvr>
                                      <p:tavLst>
                                        <p:tav tm="0">
                                          <p:val>
                                            <p:fltVal val="90"/>
                                          </p:val>
                                        </p:tav>
                                        <p:tav tm="100000">
                                          <p:val>
                                            <p:fltVal val="0"/>
                                          </p:val>
                                        </p:tav>
                                      </p:tavLst>
                                    </p:anim>
                                    <p:animEffect transition="in" filter="fade">
                                      <p:cBhvr>
                                        <p:cTn id="5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P spid="6" grpId="0" bldLvl="0" animBg="1"/>
      <p:bldP spid="20" grpId="0"/>
      <p:bldP spid="21"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20</a:t>
            </a:fld>
            <a:endParaRPr lang="en-US">
              <a:solidFill>
                <a:prstClr val="black">
                  <a:tint val="75000"/>
                </a:prstClr>
              </a:solidFill>
            </a:endParaRPr>
          </a:p>
        </p:txBody>
      </p:sp>
      <p:sp>
        <p:nvSpPr>
          <p:cNvPr id="6" name="Rectangle 5"/>
          <p:cNvSpPr/>
          <p:nvPr/>
        </p:nvSpPr>
        <p:spPr>
          <a:xfrm>
            <a:off x="3055620" y="2359152"/>
            <a:ext cx="6042660" cy="348386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fr-FR" sz="2400">
                <a:latin typeface="Times New Roman" panose="02020603050405020304" pitchFamily="18" charset="0"/>
                <a:cs typeface="Times New Roman" panose="02020603050405020304" pitchFamily="18" charset="0"/>
              </a:rPr>
              <a:t> Chúng ta có những nhu cầu khác nhau nhưng cũng có rất nhiêu nhu cầu giống nhau. Ai cũng truốn ñược yêu thưởng, vậy chúng ta nên luôn yêu thương nhau để tất cả đều được hạnh phúc.</a:t>
            </a:r>
            <a:endParaRPr lang="vi-VN" sz="2400">
              <a:latin typeface="Times New Roman" panose="02020603050405020304" pitchFamily="18" charset="0"/>
              <a:cs typeface="Times New Roman" panose="02020603050405020304" pitchFamily="18" charset="0"/>
            </a:endParaRPr>
          </a:p>
          <a:p>
            <a:pPr algn="just"/>
            <a:r>
              <a:rPr lang="fr-FR" sz="2400">
                <a:latin typeface="Times New Roman" panose="02020603050405020304" pitchFamily="18" charset="0"/>
                <a:cs typeface="Times New Roman" panose="02020603050405020304" pitchFamily="18" charset="0"/>
              </a:rPr>
              <a:t> =&gt; Mỗi người có nhu cầu của mình. Hãy cố gắng chia sẻ điều mình muốn để bạn có thể hiểu mình hơn, từ đó chúng ta có mối quan hệ thân thiện với nhau hơn.</a:t>
            </a:r>
            <a:endParaRPr lang="vi-VN" sz="2400">
              <a:latin typeface="Times New Roman" panose="02020603050405020304" pitchFamily="18" charset="0"/>
              <a:cs typeface="Times New Roman" panose="02020603050405020304" pitchFamily="18" charset="0"/>
            </a:endParaRPr>
          </a:p>
          <a:p>
            <a:pPr algn="ctr"/>
            <a:endParaRPr lang="vi-VN">
              <a:latin typeface="Times New Roman" panose="02020603050405020304" pitchFamily="18" charset="0"/>
            </a:endParaRPr>
          </a:p>
        </p:txBody>
      </p:sp>
      <p:sp>
        <p:nvSpPr>
          <p:cNvPr id="8" name="TextBox 7"/>
          <p:cNvSpPr txBox="1"/>
          <p:nvPr/>
        </p:nvSpPr>
        <p:spPr>
          <a:xfrm>
            <a:off x="3055620" y="1528155"/>
            <a:ext cx="6042660" cy="830997"/>
          </a:xfrm>
          <a:prstGeom prst="rect">
            <a:avLst/>
          </a:prstGeom>
          <a:noFill/>
        </p:spPr>
        <p:txBody>
          <a:bodyPr wrap="square" rtlCol="0">
            <a:spAutoFit/>
          </a:bodyPr>
          <a:lstStyle/>
          <a:p>
            <a:pPr algn="ctr"/>
            <a:r>
              <a:rPr lang="en-US" sz="4800" b="1">
                <a:latin typeface="Times New Roman" panose="02020603050405020304" pitchFamily="18" charset="0"/>
                <a:cs typeface="Times New Roman" panose="02020603050405020304" pitchFamily="18" charset="0"/>
              </a:rPr>
              <a:t>KẾT LUẬN</a:t>
            </a:r>
            <a:endParaRPr lang="vi-VN" sz="4800" b="1">
              <a:latin typeface="Times New Roman" panose="02020603050405020304" pitchFamily="18" charset="0"/>
              <a:cs typeface="Times New Roman" panose="02020603050405020304" pitchFamily="18" charset="0"/>
            </a:endParaRPr>
          </a:p>
        </p:txBody>
      </p:sp>
      <p:pic>
        <p:nvPicPr>
          <p:cNvPr id="13"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9191" y="4338891"/>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551207" y="1583019"/>
            <a:ext cx="2687293" cy="1548203"/>
          </a:xfrm>
          <a:prstGeom prst="rect">
            <a:avLst/>
          </a:prstGeom>
        </p:spPr>
      </p:pic>
      <p:sp>
        <p:nvSpPr>
          <p:cNvPr id="9" name="Rectangle 8"/>
          <p:cNvSpPr/>
          <p:nvPr/>
        </p:nvSpPr>
        <p:spPr>
          <a:xfrm>
            <a:off x="561288" y="412623"/>
            <a:ext cx="5263440" cy="79552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2. Tìm hiểu về nhu cầu của bản thân</a:t>
            </a:r>
            <a:endParaRPr lang="vi-VN" sz="2400" b="1">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325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 y="9144"/>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21</a:t>
            </a:fld>
            <a:endParaRPr lang="en-US">
              <a:solidFill>
                <a:prstClr val="black">
                  <a:tint val="75000"/>
                </a:prstClr>
              </a:solidFill>
            </a:endParaRPr>
          </a:p>
        </p:txBody>
      </p:sp>
      <p:sp>
        <p:nvSpPr>
          <p:cNvPr id="6" name="Rectangle 5"/>
          <p:cNvSpPr/>
          <p:nvPr/>
        </p:nvSpPr>
        <p:spPr>
          <a:xfrm>
            <a:off x="408888" y="222330"/>
            <a:ext cx="6403392" cy="79552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a:solidFill>
                  <a:srgbClr val="7030A0"/>
                </a:solidFill>
                <a:latin typeface="Times New Roman" panose="02020603050405020304" pitchFamily="18" charset="0"/>
                <a:cs typeface="Times New Roman" panose="02020603050405020304" pitchFamily="18" charset="0"/>
              </a:rPr>
              <a:t>3. Gọi tên các tính cách của bản thân</a:t>
            </a:r>
            <a:endParaRPr lang="vi-VN" sz="2400" b="1">
              <a:solidFill>
                <a:srgbClr val="7030A0"/>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a:stretch>
            <a:fillRect/>
          </a:stretch>
        </p:blipFill>
        <p:spPr>
          <a:xfrm>
            <a:off x="3941064" y="2624328"/>
            <a:ext cx="7743825" cy="4097147"/>
          </a:xfrm>
          <a:prstGeom prst="rect">
            <a:avLst/>
          </a:prstGeom>
        </p:spPr>
      </p:pic>
      <p:pic>
        <p:nvPicPr>
          <p:cNvPr id="7" name="Picture 2" descr="F:\1-原创素材\1_mm1102\PPT\PPT_014\materaials\pageimg_g1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6680" y="1265473"/>
            <a:ext cx="913606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4563500" y="1632629"/>
            <a:ext cx="6057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24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MỘT SỐ TÍNH CÁCH CỦA BẢN THÂN</a:t>
            </a:r>
            <a:endParaRPr lang="it-IT" altLang="en-US" sz="16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5" cstate="print">
            <a:extLst>
              <a:ext uri="{28A0092B-C50C-407E-A947-70E740481C1C}">
                <a14:useLocalDpi xmlns:a14="http://schemas.microsoft.com/office/drawing/2010/main" val="0"/>
              </a:ext>
            </a:extLst>
          </a:blip>
          <a:srcRect l="40933" t="24564" r="38580" b="26282"/>
          <a:stretch>
            <a:fillRect/>
          </a:stretch>
        </p:blipFill>
        <p:spPr bwMode="auto">
          <a:xfrm>
            <a:off x="4021810" y="1531048"/>
            <a:ext cx="1034822" cy="123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82738" y="1040094"/>
            <a:ext cx="1073894" cy="63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Callout 2"/>
          <p:cNvSpPr/>
          <p:nvPr/>
        </p:nvSpPr>
        <p:spPr>
          <a:xfrm>
            <a:off x="1" y="1212756"/>
            <a:ext cx="4104394" cy="2728308"/>
          </a:xfrm>
          <a:prstGeom prst="cloudCallout">
            <a:avLst>
              <a:gd name="adj1" fmla="val -19622"/>
              <a:gd name="adj2" fmla="val 9501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a:latin typeface="Times New Roman" panose="02020603050405020304" pitchFamily="18" charset="0"/>
                <a:cs typeface="Times New Roman" panose="02020603050405020304" pitchFamily="18" charset="0"/>
              </a:rPr>
              <a:t>Em hãy phân loại những tính cách nào tạo thuận lợi, tính cách nào tạo khó khăn trong đời sống hằng ngày? Em làm gì để rèn luyện tính cách tốt?</a:t>
            </a:r>
            <a:endParaRPr lang="vi-VN">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backgroundRemoval t="0" b="100000" l="8970" r="92691"/>
                    </a14:imgEffect>
                  </a14:imgLayer>
                </a14:imgProps>
              </a:ext>
              <a:ext uri="{28A0092B-C50C-407E-A947-70E740481C1C}">
                <a14:useLocalDpi xmlns:a14="http://schemas.microsoft.com/office/drawing/2010/main" val="0"/>
              </a:ext>
            </a:extLst>
          </a:blip>
          <a:stretch>
            <a:fillRect/>
          </a:stretch>
        </p:blipFill>
        <p:spPr>
          <a:xfrm>
            <a:off x="-1070801" y="4879126"/>
            <a:ext cx="3791798" cy="2103755"/>
          </a:xfrm>
          <a:prstGeom prst="rect">
            <a:avLst/>
          </a:prstGeom>
        </p:spPr>
      </p:pic>
    </p:spTree>
    <p:extLst>
      <p:ext uri="{BB962C8B-B14F-4D97-AF65-F5344CB8AC3E}">
        <p14:creationId xmlns:p14="http://schemas.microsoft.com/office/powerpoint/2010/main" val="159122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1500"/>
                                        <p:tgtEl>
                                          <p:spTgt spid="7"/>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2" presetClass="entr" presetSubtype="4" fill="hold" nodeType="withEffect">
                                  <p:stCondLst>
                                    <p:cond delay="100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1000"/>
                                        <p:tgtEl>
                                          <p:spTgt spid="9"/>
                                        </p:tgtEl>
                                      </p:cBhvr>
                                    </p:animEffect>
                                  </p:childTnLst>
                                </p:cTn>
                              </p:par>
                              <p:par>
                                <p:cTn id="15" presetID="3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 calcmode="lin" valueType="num">
                                      <p:cBhvr>
                                        <p:cTn id="19" dur="1000" fill="hold"/>
                                        <p:tgtEl>
                                          <p:spTgt spid="10"/>
                                        </p:tgtEl>
                                        <p:attrNameLst>
                                          <p:attrName>style.rotation</p:attrName>
                                        </p:attrNameLst>
                                      </p:cBhvr>
                                      <p:tavLst>
                                        <p:tav tm="0">
                                          <p:val>
                                            <p:fltVal val="90"/>
                                          </p:val>
                                        </p:tav>
                                        <p:tav tm="100000">
                                          <p:val>
                                            <p:fltVal val="0"/>
                                          </p:val>
                                        </p:tav>
                                      </p:tavLst>
                                    </p:anim>
                                    <p:animEffect transition="in" filter="fade">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Vertical)">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 y="9144"/>
            <a:ext cx="12192000" cy="6858000"/>
          </a:xfrm>
          <a:prstGeom prst="rect">
            <a:avLst/>
          </a:prstGeom>
        </p:spPr>
      </p:pic>
      <p:sp>
        <p:nvSpPr>
          <p:cNvPr id="2" name="TextBox 1"/>
          <p:cNvSpPr txBox="1"/>
          <p:nvPr/>
        </p:nvSpPr>
        <p:spPr>
          <a:xfrm>
            <a:off x="1341120" y="1069848"/>
            <a:ext cx="476402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400" b="1">
                <a:solidFill>
                  <a:srgbClr val="FF0000"/>
                </a:solidFill>
                <a:latin typeface="Times New Roman" panose="02020603050405020304" pitchFamily="18" charset="0"/>
                <a:cs typeface="Times New Roman" panose="02020603050405020304" pitchFamily="18" charset="0"/>
              </a:rPr>
              <a:t>TÍNH CÁCH TẠO THUẬN LỢI</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6105144" y="1069848"/>
            <a:ext cx="4718304"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b="1">
                <a:solidFill>
                  <a:srgbClr val="002060"/>
                </a:solidFill>
                <a:latin typeface="Times New Roman" panose="02020603050405020304" pitchFamily="18" charset="0"/>
                <a:cs typeface="Times New Roman" panose="02020603050405020304" pitchFamily="18" charset="0"/>
              </a:rPr>
              <a:t>TÍNH CÁCH TẠO KHÓ KHĂN</a:t>
            </a:r>
            <a:endParaRPr lang="vi-VN" sz="2400" b="1">
              <a:solidFill>
                <a:srgbClr val="00206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341120" y="1719072"/>
            <a:ext cx="4764024"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4000">
                <a:latin typeface="Times New Roman" panose="02020603050405020304" pitchFamily="18" charset="0"/>
                <a:cs typeface="Times New Roman" panose="02020603050405020304" pitchFamily="18" charset="0"/>
              </a:rPr>
              <a:t>+ Vui vẻ</a:t>
            </a:r>
            <a:endParaRPr lang="vi-VN"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 Tự tin</a:t>
            </a:r>
            <a:endParaRPr lang="vi-VN"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 Thân thiện</a:t>
            </a:r>
            <a:endParaRPr lang="vi-VN"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 Thông minh</a:t>
            </a:r>
            <a:endParaRPr lang="vi-VN"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 Nhanh nhẹn</a:t>
            </a:r>
            <a:endParaRPr lang="vi-VN"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 Cẩn thận,…</a:t>
            </a:r>
            <a:endParaRPr lang="vi-VN" sz="4000">
              <a:latin typeface="Times New Roman" panose="02020603050405020304" pitchFamily="18" charset="0"/>
              <a:cs typeface="Times New Roman" panose="02020603050405020304" pitchFamily="18" charset="0"/>
            </a:endParaRPr>
          </a:p>
        </p:txBody>
      </p:sp>
      <p:sp>
        <p:nvSpPr>
          <p:cNvPr id="6" name="TextBox 5"/>
          <p:cNvSpPr txBox="1"/>
          <p:nvPr/>
        </p:nvSpPr>
        <p:spPr>
          <a:xfrm>
            <a:off x="6105144" y="1719071"/>
            <a:ext cx="4718304" cy="258532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5400">
                <a:latin typeface="Times New Roman" panose="02020603050405020304" pitchFamily="18" charset="0"/>
                <a:cs typeface="Times New Roman" panose="02020603050405020304" pitchFamily="18" charset="0"/>
              </a:rPr>
              <a:t>+ Khó tính</a:t>
            </a:r>
            <a:endParaRPr lang="vi-VN" sz="5400">
              <a:latin typeface="Times New Roman" panose="02020603050405020304" pitchFamily="18" charset="0"/>
              <a:cs typeface="Times New Roman" panose="02020603050405020304" pitchFamily="18" charset="0"/>
            </a:endParaRPr>
          </a:p>
          <a:p>
            <a:r>
              <a:rPr lang="fr-FR" sz="5400">
                <a:latin typeface="Times New Roman" panose="02020603050405020304" pitchFamily="18" charset="0"/>
                <a:cs typeface="Times New Roman" panose="02020603050405020304" pitchFamily="18" charset="0"/>
              </a:rPr>
              <a:t>+ Lầm lì, ít nói</a:t>
            </a:r>
            <a:endParaRPr lang="vi-VN" sz="5400">
              <a:latin typeface="Times New Roman" panose="02020603050405020304" pitchFamily="18" charset="0"/>
              <a:cs typeface="Times New Roman" panose="02020603050405020304" pitchFamily="18" charset="0"/>
            </a:endParaRPr>
          </a:p>
          <a:p>
            <a:r>
              <a:rPr lang="fr-FR" sz="5400">
                <a:latin typeface="Times New Roman" panose="02020603050405020304" pitchFamily="18" charset="0"/>
                <a:cs typeface="Times New Roman" panose="02020603050405020304" pitchFamily="18" charset="0"/>
              </a:rPr>
              <a:t>+ Chậm chạp,…</a:t>
            </a:r>
            <a:endParaRPr lang="vi-VN" sz="5400">
              <a:latin typeface="Times New Roman" panose="02020603050405020304" pitchFamily="18" charset="0"/>
              <a:cs typeface="Times New Roman" panose="02020603050405020304" pitchFamily="18" charset="0"/>
            </a:endParaRPr>
          </a:p>
        </p:txBody>
      </p:sp>
      <p:pic>
        <p:nvPicPr>
          <p:cNvPr id="7"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216" y="4304393"/>
            <a:ext cx="3286868" cy="265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792936" y="178308"/>
            <a:ext cx="6403392" cy="79552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a:solidFill>
                  <a:srgbClr val="7030A0"/>
                </a:solidFill>
                <a:latin typeface="Times New Roman" panose="02020603050405020304" pitchFamily="18" charset="0"/>
                <a:cs typeface="Times New Roman" panose="02020603050405020304" pitchFamily="18" charset="0"/>
              </a:rPr>
              <a:t>3. Gọi tên các tính cách của bản thân</a:t>
            </a:r>
            <a:endParaRPr lang="vi-VN" sz="2400" b="1">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79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1"/>
          <p:cNvGrpSpPr/>
          <p:nvPr/>
        </p:nvGrpSpPr>
        <p:grpSpPr>
          <a:xfrm rot="15380181">
            <a:off x="3137416" y="-683043"/>
            <a:ext cx="4786107" cy="6881212"/>
            <a:chOff x="1100490" y="0"/>
            <a:chExt cx="7448764" cy="6858000"/>
          </a:xfrm>
        </p:grpSpPr>
        <p:pic>
          <p:nvPicPr>
            <p:cNvPr id="4" name="图片 10"/>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100490" y="0"/>
              <a:ext cx="7448764" cy="6858000"/>
            </a:xfrm>
            <a:prstGeom prst="rect">
              <a:avLst/>
            </a:prstGeom>
          </p:spPr>
        </p:pic>
        <p:pic>
          <p:nvPicPr>
            <p:cNvPr id="5"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1678" y="320674"/>
              <a:ext cx="6548644" cy="6299199"/>
            </a:xfrm>
            <a:prstGeom prst="rect">
              <a:avLst/>
            </a:prstGeom>
            <a:effectLst>
              <a:innerShdw blurRad="114300">
                <a:prstClr val="black"/>
              </a:innerShdw>
            </a:effectLst>
          </p:spPr>
        </p:pic>
      </p:grpSp>
      <p:sp>
        <p:nvSpPr>
          <p:cNvPr id="6" name="文本框 15"/>
          <p:cNvSpPr txBox="1"/>
          <p:nvPr/>
        </p:nvSpPr>
        <p:spPr>
          <a:xfrm>
            <a:off x="3087822" y="1743062"/>
            <a:ext cx="5255015" cy="2123658"/>
          </a:xfrm>
          <a:prstGeom prst="rect">
            <a:avLst/>
          </a:prstGeom>
          <a:noFill/>
        </p:spPr>
        <p:txBody>
          <a:bodyPr wrap="square" rtlCol="0">
            <a:spAutoFit/>
          </a:bodyPr>
          <a:lstStyle/>
          <a:p>
            <a:pPr algn="ctr" defTabSz="457200"/>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Xin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chào</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và</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hẹn</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gặp</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lại</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pic>
        <p:nvPicPr>
          <p:cNvPr id="7"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38781">
            <a:off x="8035074" y="143886"/>
            <a:ext cx="1063853" cy="1355319"/>
          </a:xfrm>
          <a:prstGeom prst="rect">
            <a:avLst/>
          </a:prstGeom>
        </p:spPr>
      </p:pic>
      <p:pic>
        <p:nvPicPr>
          <p:cNvPr id="8" name="Picture 7"/>
          <p:cNvPicPr>
            <a:picLocks noChangeAspect="1"/>
          </p:cNvPicPr>
          <p:nvPr/>
        </p:nvPicPr>
        <p:blipFill>
          <a:blip r:embed="rId6"/>
          <a:stretch>
            <a:fillRect/>
          </a:stretch>
        </p:blipFill>
        <p:spPr>
          <a:xfrm>
            <a:off x="8745051" y="1775835"/>
            <a:ext cx="3853006" cy="4359018"/>
          </a:xfrm>
          <a:prstGeom prst="rect">
            <a:avLst/>
          </a:prstGeom>
        </p:spPr>
      </p:pic>
      <p:pic>
        <p:nvPicPr>
          <p:cNvPr id="10"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4915" y="4436379"/>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726324" y="886760"/>
            <a:ext cx="2687293" cy="1548203"/>
          </a:xfrm>
          <a:prstGeom prst="rect">
            <a:avLst/>
          </a:prstGeom>
        </p:spPr>
      </p:pic>
    </p:spTree>
    <p:extLst>
      <p:ext uri="{BB962C8B-B14F-4D97-AF65-F5344CB8AC3E}">
        <p14:creationId xmlns:p14="http://schemas.microsoft.com/office/powerpoint/2010/main" val="195886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900" decel="100000" fill="hold"/>
                                        <p:tgtEl>
                                          <p:spTgt spid="1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750"/>
                                        <p:tgtEl>
                                          <p:spTgt spid="7"/>
                                        </p:tgtEl>
                                      </p:cBhvr>
                                    </p:animEffect>
                                  </p:childTnLst>
                                </p:cTn>
                              </p:par>
                              <p:par>
                                <p:cTn id="22" presetID="42" presetClass="path" presetSubtype="0" fill="hold" nodeType="withEffect">
                                  <p:stCondLst>
                                    <p:cond delay="0"/>
                                  </p:stCondLst>
                                  <p:childTnLst>
                                    <p:animMotion origin="layout" path="M -0.12708 0.14745 L -0.07617 -0.04005 " pathEditMode="relative" rAng="0" ptsTypes="AA">
                                      <p:cBhvr>
                                        <p:cTn id="23" dur="750" fill="hold"/>
                                        <p:tgtEl>
                                          <p:spTgt spid="7"/>
                                        </p:tgtEl>
                                        <p:attrNameLst>
                                          <p:attrName>ppt_x</p:attrName>
                                          <p:attrName>ppt_y</p:attrName>
                                        </p:attrNameLst>
                                      </p:cBhvr>
                                      <p:rCtr x="2539" y="-9375"/>
                                    </p:animMotion>
                                  </p:childTnLst>
                                </p:cTn>
                              </p:par>
                            </p:childTnLst>
                          </p:cTn>
                        </p:par>
                        <p:par>
                          <p:cTn id="24" fill="hold">
                            <p:stCondLst>
                              <p:cond delay="2750"/>
                            </p:stCondLst>
                            <p:childTnLst>
                              <p:par>
                                <p:cTn id="25" presetID="45" presetClass="entr" presetSubtype="0" fill="hold" grpId="0" nodeType="afterEffect">
                                  <p:stCondLst>
                                    <p:cond delay="0"/>
                                  </p:stCondLst>
                                  <p:iterate type="lt">
                                    <p:tmPct val="10000"/>
                                  </p:iterate>
                                  <p:childTnLst>
                                    <p:set>
                                      <p:cBhvr>
                                        <p:cTn id="26" dur="1" fill="hold">
                                          <p:stCondLst>
                                            <p:cond delay="0"/>
                                          </p:stCondLst>
                                        </p:cTn>
                                        <p:tgtEl>
                                          <p:spTgt spid="6"/>
                                        </p:tgtEl>
                                        <p:attrNameLst>
                                          <p:attrName>style.visibility</p:attrName>
                                        </p:attrNameLst>
                                      </p:cBhvr>
                                      <p:to>
                                        <p:strVal val="visible"/>
                                      </p:to>
                                    </p:set>
                                    <p:animEffect transition="in" filter="fade">
                                      <p:cBhvr>
                                        <p:cTn id="27" dur="750"/>
                                        <p:tgtEl>
                                          <p:spTgt spid="6"/>
                                        </p:tgtEl>
                                      </p:cBhvr>
                                    </p:animEffect>
                                    <p:anim calcmode="lin" valueType="num">
                                      <p:cBhvr>
                                        <p:cTn id="28" dur="750" fill="hold"/>
                                        <p:tgtEl>
                                          <p:spTgt spid="6"/>
                                        </p:tgtEl>
                                        <p:attrNameLst>
                                          <p:attrName>ppt_w</p:attrName>
                                        </p:attrNameLst>
                                      </p:cBhvr>
                                      <p:tavLst>
                                        <p:tav tm="0" fmla="#ppt_w*sin(2.5*pi*$)">
                                          <p:val>
                                            <p:fltVal val="0"/>
                                          </p:val>
                                        </p:tav>
                                        <p:tav tm="100000">
                                          <p:val>
                                            <p:fltVal val="1"/>
                                          </p:val>
                                        </p:tav>
                                      </p:tavLst>
                                    </p:anim>
                                    <p:anim calcmode="lin" valueType="num">
                                      <p:cBhvr>
                                        <p:cTn id="29" dur="750" fill="hold"/>
                                        <p:tgtEl>
                                          <p:spTgt spid="6"/>
                                        </p:tgtEl>
                                        <p:attrNameLst>
                                          <p:attrName>ppt_h</p:attrName>
                                        </p:attrNameLst>
                                      </p:cBhvr>
                                      <p:tavLst>
                                        <p:tav tm="0">
                                          <p:val>
                                            <p:strVal val="#ppt_h"/>
                                          </p:val>
                                        </p:tav>
                                        <p:tav tm="100000">
                                          <p:val>
                                            <p:strVal val="#ppt_h"/>
                                          </p:val>
                                        </p:tav>
                                      </p:tavLst>
                                    </p:anim>
                                  </p:childTnLst>
                                </p:cTn>
                              </p:par>
                              <p:par>
                                <p:cTn id="30" presetID="6" presetClass="emph" presetSubtype="0" fill="hold" grpId="1" nodeType="withEffect">
                                  <p:stCondLst>
                                    <p:cond delay="0"/>
                                  </p:stCondLst>
                                  <p:iterate type="lt">
                                    <p:tmPct val="10000"/>
                                  </p:iterate>
                                  <p:childTnLst>
                                    <p:animScale>
                                      <p:cBhvr>
                                        <p:cTn id="31" dur="300" fill="hold"/>
                                        <p:tgtEl>
                                          <p:spTgt spid="6"/>
                                        </p:tgtEl>
                                      </p:cBhvr>
                                      <p:by x="500000" y="500000"/>
                                    </p:animScale>
                                  </p:childTnLst>
                                </p:cTn>
                              </p:par>
                              <p:par>
                                <p:cTn id="32" presetID="6" presetClass="emph" presetSubtype="0" fill="hold" grpId="2" nodeType="withEffect">
                                  <p:stCondLst>
                                    <p:cond delay="0"/>
                                  </p:stCondLst>
                                  <p:iterate type="lt">
                                    <p:tmPct val="10000"/>
                                  </p:iterate>
                                  <p:childTnLst>
                                    <p:animScale>
                                      <p:cBhvr>
                                        <p:cTn id="33" dur="750" fill="hold"/>
                                        <p:tgtEl>
                                          <p:spTgt spid="6"/>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3</a:t>
            </a:fld>
            <a:endParaRPr lang="en-US">
              <a:solidFill>
                <a:prstClr val="black">
                  <a:tint val="75000"/>
                </a:prstClr>
              </a:solidFill>
            </a:endParaRPr>
          </a:p>
        </p:txBody>
      </p:sp>
      <p:pic>
        <p:nvPicPr>
          <p:cNvPr id="4" name="Bài 8 - Em Yêu Trường Em - Âm Nhạc Lớp 3 -- Tập Hát Theo Lời - CD Bộ Giáo Dục">
            <a:hlinkClick r:id="" action="ppaction://media"/>
          </p:cNvPr>
          <p:cNvPicPr>
            <a:picLocks noChangeAspect="1"/>
          </p:cNvPicPr>
          <p:nvPr>
            <a:videoFile r:link="rId1"/>
            <p:extLst>
              <p:ext uri="{DAA4B4D4-6D71-4841-9C94-3DE7FCFB9230}">
                <p14:media xmlns:p14="http://schemas.microsoft.com/office/powerpoint/2010/main" r:embed="rId2">
                  <p14:trim st="10674"/>
                </p14:media>
              </p:ext>
            </p:extLst>
          </p:nvPr>
        </p:nvPicPr>
        <p:blipFill>
          <a:blip r:embed="rId4"/>
          <a:stretch>
            <a:fillRect/>
          </a:stretch>
        </p:blipFill>
        <p:spPr>
          <a:xfrm>
            <a:off x="0" y="0"/>
            <a:ext cx="12192000" cy="6858000"/>
          </a:xfrm>
          <a:prstGeom prst="rect">
            <a:avLst/>
          </a:prstGeom>
        </p:spPr>
      </p:pic>
      <p:sp>
        <p:nvSpPr>
          <p:cNvPr id="6" name="Rectangle 5"/>
          <p:cNvSpPr/>
          <p:nvPr/>
        </p:nvSpPr>
        <p:spPr>
          <a:xfrm>
            <a:off x="0" y="0"/>
            <a:ext cx="5431536" cy="31729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a:solidFill>
                  <a:srgbClr val="FF0000"/>
                </a:solidFill>
                <a:latin typeface="Times New Roman" panose="02020603050405020304" pitchFamily="18" charset="0"/>
                <a:cs typeface="Times New Roman" panose="02020603050405020304" pitchFamily="18" charset="0"/>
              </a:rPr>
              <a:t>Mời các em cùng nghe và hát theo bài hát</a:t>
            </a:r>
          </a:p>
          <a:p>
            <a:pPr algn="ctr"/>
            <a:r>
              <a:rPr lang="en-US" sz="2000">
                <a:solidFill>
                  <a:srgbClr val="FF0000"/>
                </a:solidFill>
                <a:latin typeface="Times New Roman" panose="02020603050405020304" pitchFamily="18" charset="0"/>
                <a:cs typeface="Times New Roman" panose="02020603050405020304" pitchFamily="18" charset="0"/>
              </a:rPr>
              <a:t>“EM YÊU TRƯỜNG EM” – NHẠC SĨ HOÀNG VÂN</a:t>
            </a:r>
            <a:endParaRPr lang="vi-VN" sz="20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659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4</a:t>
            </a:fld>
            <a:endParaRPr lang="en-US">
              <a:solidFill>
                <a:prstClr val="black">
                  <a:tint val="75000"/>
                </a:prstClr>
              </a:solidFill>
            </a:endParaRPr>
          </a:p>
        </p:txBody>
      </p:sp>
      <p:sp>
        <p:nvSpPr>
          <p:cNvPr id="3" name="矩形 4"/>
          <p:cNvSpPr/>
          <p:nvPr/>
        </p:nvSpPr>
        <p:spPr>
          <a:xfrm>
            <a:off x="28106" y="0"/>
            <a:ext cx="4235450" cy="7025640"/>
          </a:xfrm>
          <a:prstGeom prst="rect">
            <a:avLst/>
          </a:prstGeom>
          <a:solidFill>
            <a:srgbClr val="1D9BB8">
              <a:alpha val="37000"/>
            </a:srgbClr>
          </a:solidFill>
          <a:ln w="12700" cap="flat" cmpd="sng" algn="ctr">
            <a:solidFill>
              <a:srgbClr val="1D9BB8">
                <a:shade val="50000"/>
              </a:srgbClr>
            </a:solidFill>
            <a:prstDash val="solid"/>
            <a:miter lim="800000"/>
          </a:ln>
          <a:effectLst/>
        </p:spPr>
        <p:txBody>
          <a:bodyPr rtlCol="0" anchor="ctr"/>
          <a:lstStyle/>
          <a:p>
            <a:pPr algn="ctr"/>
            <a:endParaRPr lang="zh-CN" altLang="en-US" kern="0">
              <a:solidFill>
                <a:prstClr val="white"/>
              </a:solidFill>
              <a:latin typeface="Lato Light"/>
            </a:endParaRPr>
          </a:p>
        </p:txBody>
      </p:sp>
      <p:sp>
        <p:nvSpPr>
          <p:cNvPr id="4" name="矩形 2"/>
          <p:cNvSpPr/>
          <p:nvPr/>
        </p:nvSpPr>
        <p:spPr>
          <a:xfrm>
            <a:off x="3733800" y="16395"/>
            <a:ext cx="1751514" cy="6858000"/>
          </a:xfrm>
          <a:prstGeom prst="rect">
            <a:avLst/>
          </a:prstGeom>
          <a:solidFill>
            <a:srgbClr val="1D9BB8"/>
          </a:solidFill>
          <a:ln w="12700" cap="flat" cmpd="sng" algn="ctr">
            <a:noFill/>
            <a:prstDash val="solid"/>
            <a:miter lim="800000"/>
          </a:ln>
          <a:effectLst/>
        </p:spPr>
        <p:txBody>
          <a:bodyPr rtlCol="0" anchor="ctr"/>
          <a:lstStyle/>
          <a:p>
            <a:pPr algn="ctr"/>
            <a:endParaRPr lang="zh-CN" altLang="en-US" kern="0">
              <a:solidFill>
                <a:prstClr val="white"/>
              </a:solidFill>
              <a:latin typeface="Lato Light"/>
            </a:endParaRPr>
          </a:p>
        </p:txBody>
      </p:sp>
      <p:sp>
        <p:nvSpPr>
          <p:cNvPr id="5" name="PA_菱形 1"/>
          <p:cNvSpPr/>
          <p:nvPr>
            <p:custDataLst>
              <p:tags r:id="rId1"/>
            </p:custDataLst>
          </p:nvPr>
        </p:nvSpPr>
        <p:spPr>
          <a:xfrm>
            <a:off x="104292" y="1186524"/>
            <a:ext cx="3406471"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6" name="PA_菱形 1"/>
          <p:cNvSpPr/>
          <p:nvPr>
            <p:custDataLst>
              <p:tags r:id="rId2"/>
            </p:custDataLst>
          </p:nvPr>
        </p:nvSpPr>
        <p:spPr>
          <a:xfrm>
            <a:off x="619797" y="1736818"/>
            <a:ext cx="2375459" cy="2375459"/>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dirty="0">
              <a:solidFill>
                <a:prstClr val="white"/>
              </a:solidFill>
              <a:latin typeface="Georgia" panose="02040502050405020303" pitchFamily="18" charset="0"/>
            </a:endParaRPr>
          </a:p>
        </p:txBody>
      </p:sp>
      <p:grpSp>
        <p:nvGrpSpPr>
          <p:cNvPr id="7" name="组合 33"/>
          <p:cNvGrpSpPr/>
          <p:nvPr/>
        </p:nvGrpSpPr>
        <p:grpSpPr>
          <a:xfrm rot="16200000" flipH="1">
            <a:off x="3741435" y="2579523"/>
            <a:ext cx="1442024" cy="719424"/>
            <a:chOff x="2467503" y="4400363"/>
            <a:chExt cx="1442024" cy="719424"/>
          </a:xfrm>
        </p:grpSpPr>
        <p:cxnSp>
          <p:nvCxnSpPr>
            <p:cNvPr id="8" name="PA_直接连接符 30"/>
            <p:cNvCxnSpPr/>
            <p:nvPr>
              <p:custDataLst>
                <p:tags r:id="rId14"/>
              </p:custDataLst>
            </p:nvPr>
          </p:nvCxnSpPr>
          <p:spPr>
            <a:xfrm flipH="1">
              <a:off x="3190897" y="4401156"/>
              <a:ext cx="718630" cy="718631"/>
            </a:xfrm>
            <a:prstGeom prst="line">
              <a:avLst/>
            </a:prstGeom>
            <a:noFill/>
            <a:ln w="38100" cap="rnd" cmpd="sng" algn="ctr">
              <a:solidFill>
                <a:sysClr val="window" lastClr="FFFFFF"/>
              </a:solidFill>
              <a:prstDash val="solid"/>
              <a:miter lim="800000"/>
            </a:ln>
            <a:effectLst/>
          </p:spPr>
        </p:cxnSp>
        <p:cxnSp>
          <p:nvCxnSpPr>
            <p:cNvPr id="9" name="PA_直接连接符 30"/>
            <p:cNvCxnSpPr/>
            <p:nvPr>
              <p:custDataLst>
                <p:tags r:id="rId15"/>
              </p:custDataLst>
            </p:nvPr>
          </p:nvCxnSpPr>
          <p:spPr>
            <a:xfrm rot="5400000" flipH="1">
              <a:off x="2467504" y="4400362"/>
              <a:ext cx="718630" cy="718631"/>
            </a:xfrm>
            <a:prstGeom prst="line">
              <a:avLst/>
            </a:prstGeom>
            <a:noFill/>
            <a:ln w="38100" cap="rnd" cmpd="sng" algn="ctr">
              <a:solidFill>
                <a:sysClr val="window" lastClr="FFFFFF"/>
              </a:solidFill>
              <a:prstDash val="solid"/>
              <a:miter lim="800000"/>
            </a:ln>
            <a:effectLst/>
          </p:spPr>
        </p:cxnSp>
      </p:grpSp>
      <p:grpSp>
        <p:nvGrpSpPr>
          <p:cNvPr id="10" name="PA_组合 58"/>
          <p:cNvGrpSpPr/>
          <p:nvPr>
            <p:custDataLst>
              <p:tags r:id="rId3"/>
            </p:custDataLst>
          </p:nvPr>
        </p:nvGrpSpPr>
        <p:grpSpPr>
          <a:xfrm>
            <a:off x="5182600" y="5727457"/>
            <a:ext cx="369806" cy="856603"/>
            <a:chOff x="6697441" y="5773974"/>
            <a:chExt cx="439960" cy="1019104"/>
          </a:xfrm>
        </p:grpSpPr>
        <p:grpSp>
          <p:nvGrpSpPr>
            <p:cNvPr id="11" name="PA_组合 49"/>
            <p:cNvGrpSpPr/>
            <p:nvPr>
              <p:custDataLst>
                <p:tags r:id="rId5"/>
              </p:custDataLst>
            </p:nvPr>
          </p:nvGrpSpPr>
          <p:grpSpPr>
            <a:xfrm>
              <a:off x="6698167" y="6159623"/>
              <a:ext cx="439234" cy="219131"/>
              <a:chOff x="2467501" y="4444780"/>
              <a:chExt cx="1442026" cy="719417"/>
            </a:xfrm>
          </p:grpSpPr>
          <p:cxnSp>
            <p:nvCxnSpPr>
              <p:cNvPr id="18" name="PA_直接连接符 30"/>
              <p:cNvCxnSpPr/>
              <p:nvPr>
                <p:custDataLst>
                  <p:tags r:id="rId12"/>
                </p:custDataLst>
              </p:nvPr>
            </p:nvCxnSpPr>
            <p:spPr>
              <a:xfrm flipH="1">
                <a:off x="3190895" y="4445567"/>
                <a:ext cx="718632" cy="718630"/>
              </a:xfrm>
              <a:prstGeom prst="line">
                <a:avLst/>
              </a:prstGeom>
              <a:noFill/>
              <a:ln w="38100" cap="rnd" cmpd="sng" algn="ctr">
                <a:solidFill>
                  <a:sysClr val="window" lastClr="FFFFFF"/>
                </a:solidFill>
                <a:prstDash val="solid"/>
                <a:miter lim="800000"/>
              </a:ln>
              <a:effectLst/>
            </p:spPr>
          </p:cxnSp>
          <p:cxnSp>
            <p:nvCxnSpPr>
              <p:cNvPr id="19" name="PA_直接连接符 30"/>
              <p:cNvCxnSpPr/>
              <p:nvPr>
                <p:custDataLst>
                  <p:tags r:id="rId13"/>
                </p:custDataLst>
              </p:nvPr>
            </p:nvCxnSpPr>
            <p:spPr>
              <a:xfrm rot="5400000" flipH="1">
                <a:off x="2467503" y="4444778"/>
                <a:ext cx="718630" cy="718633"/>
              </a:xfrm>
              <a:prstGeom prst="line">
                <a:avLst/>
              </a:prstGeom>
              <a:noFill/>
              <a:ln w="38100" cap="rnd" cmpd="sng" algn="ctr">
                <a:solidFill>
                  <a:sysClr val="window" lastClr="FFFFFF"/>
                </a:solidFill>
                <a:prstDash val="solid"/>
                <a:miter lim="800000"/>
              </a:ln>
              <a:effectLst/>
            </p:spPr>
          </p:cxnSp>
        </p:grpSp>
        <p:grpSp>
          <p:nvGrpSpPr>
            <p:cNvPr id="12" name="PA_组合 49"/>
            <p:cNvGrpSpPr/>
            <p:nvPr>
              <p:custDataLst>
                <p:tags r:id="rId6"/>
              </p:custDataLst>
            </p:nvPr>
          </p:nvGrpSpPr>
          <p:grpSpPr>
            <a:xfrm>
              <a:off x="6698167" y="5773974"/>
              <a:ext cx="439233" cy="219133"/>
              <a:chOff x="2467503" y="4400363"/>
              <a:chExt cx="1442024" cy="719424"/>
            </a:xfrm>
          </p:grpSpPr>
          <p:cxnSp>
            <p:nvCxnSpPr>
              <p:cNvPr id="16" name="PA_直接连接符 30"/>
              <p:cNvCxnSpPr/>
              <p:nvPr>
                <p:custDataLst>
                  <p:tags r:id="rId10"/>
                </p:custDataLst>
              </p:nvPr>
            </p:nvCxnSpPr>
            <p:spPr>
              <a:xfrm flipH="1">
                <a:off x="3190897" y="4401156"/>
                <a:ext cx="718630" cy="718631"/>
              </a:xfrm>
              <a:prstGeom prst="line">
                <a:avLst/>
              </a:prstGeom>
              <a:noFill/>
              <a:ln w="38100" cap="rnd" cmpd="sng" algn="ctr">
                <a:solidFill>
                  <a:sysClr val="window" lastClr="FFFFFF"/>
                </a:solidFill>
                <a:prstDash val="solid"/>
                <a:miter lim="800000"/>
              </a:ln>
              <a:effectLst/>
            </p:spPr>
          </p:cxnSp>
          <p:cxnSp>
            <p:nvCxnSpPr>
              <p:cNvPr id="17" name="PA_直接连接符 30"/>
              <p:cNvCxnSpPr/>
              <p:nvPr>
                <p:custDataLst>
                  <p:tags r:id="rId11"/>
                </p:custDataLst>
              </p:nvPr>
            </p:nvCxnSpPr>
            <p:spPr>
              <a:xfrm rot="5400000" flipH="1">
                <a:off x="2467504" y="4400362"/>
                <a:ext cx="718630" cy="718631"/>
              </a:xfrm>
              <a:prstGeom prst="line">
                <a:avLst/>
              </a:prstGeom>
              <a:noFill/>
              <a:ln w="38100" cap="rnd" cmpd="sng" algn="ctr">
                <a:solidFill>
                  <a:sysClr val="window" lastClr="FFFFFF"/>
                </a:solidFill>
                <a:prstDash val="solid"/>
                <a:miter lim="800000"/>
              </a:ln>
              <a:effectLst/>
            </p:spPr>
          </p:cxnSp>
        </p:grpSp>
        <p:grpSp>
          <p:nvGrpSpPr>
            <p:cNvPr id="13" name="PA_组合 49"/>
            <p:cNvGrpSpPr/>
            <p:nvPr>
              <p:custDataLst>
                <p:tags r:id="rId7"/>
              </p:custDataLst>
            </p:nvPr>
          </p:nvGrpSpPr>
          <p:grpSpPr>
            <a:xfrm>
              <a:off x="6697441" y="6573945"/>
              <a:ext cx="439233" cy="219133"/>
              <a:chOff x="2467503" y="4400363"/>
              <a:chExt cx="1442024" cy="719424"/>
            </a:xfrm>
          </p:grpSpPr>
          <p:cxnSp>
            <p:nvCxnSpPr>
              <p:cNvPr id="14" name="PA_直接连接符 30"/>
              <p:cNvCxnSpPr/>
              <p:nvPr>
                <p:custDataLst>
                  <p:tags r:id="rId8"/>
                </p:custDataLst>
              </p:nvPr>
            </p:nvCxnSpPr>
            <p:spPr>
              <a:xfrm flipH="1">
                <a:off x="3190897" y="4401156"/>
                <a:ext cx="718630" cy="718631"/>
              </a:xfrm>
              <a:prstGeom prst="line">
                <a:avLst/>
              </a:prstGeom>
              <a:noFill/>
              <a:ln w="38100" cap="rnd" cmpd="sng" algn="ctr">
                <a:solidFill>
                  <a:sysClr val="window" lastClr="FFFFFF"/>
                </a:solidFill>
                <a:prstDash val="solid"/>
                <a:miter lim="800000"/>
              </a:ln>
              <a:effectLst/>
            </p:spPr>
          </p:cxnSp>
          <p:cxnSp>
            <p:nvCxnSpPr>
              <p:cNvPr id="15" name="PA_直接连接符 30"/>
              <p:cNvCxnSpPr/>
              <p:nvPr>
                <p:custDataLst>
                  <p:tags r:id="rId9"/>
                </p:custDataLst>
              </p:nvPr>
            </p:nvCxnSpPr>
            <p:spPr>
              <a:xfrm rot="5400000" flipH="1">
                <a:off x="2467504" y="4400362"/>
                <a:ext cx="718630" cy="718631"/>
              </a:xfrm>
              <a:prstGeom prst="line">
                <a:avLst/>
              </a:prstGeom>
              <a:noFill/>
              <a:ln w="38100" cap="rnd" cmpd="sng" algn="ctr">
                <a:solidFill>
                  <a:sysClr val="window" lastClr="FFFFFF"/>
                </a:solidFill>
                <a:prstDash val="solid"/>
                <a:miter lim="800000"/>
              </a:ln>
              <a:effectLst/>
            </p:spPr>
          </p:cxnSp>
        </p:grpSp>
      </p:grpSp>
      <p:sp>
        <p:nvSpPr>
          <p:cNvPr id="20" name="文本框 6"/>
          <p:cNvSpPr txBox="1"/>
          <p:nvPr/>
        </p:nvSpPr>
        <p:spPr>
          <a:xfrm>
            <a:off x="4448420" y="2092845"/>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KHÁM PHÁ</a:t>
            </a:r>
            <a:endParaRPr lang="zh-CN" altLang="en-US"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sp>
        <p:nvSpPr>
          <p:cNvPr id="21" name="PA_菱形 23"/>
          <p:cNvSpPr/>
          <p:nvPr>
            <p:custDataLst>
              <p:tags r:id="rId4"/>
            </p:custDataLst>
          </p:nvPr>
        </p:nvSpPr>
        <p:spPr>
          <a:xfrm flipH="1">
            <a:off x="9253457" y="1329233"/>
            <a:ext cx="422417" cy="422417"/>
          </a:xfrm>
          <a:prstGeom prst="diamond">
            <a:avLst/>
          </a:prstGeom>
          <a:solidFill>
            <a:srgbClr val="F3D3BC"/>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22" name="文本框 10"/>
          <p:cNvSpPr txBox="1"/>
          <p:nvPr/>
        </p:nvSpPr>
        <p:spPr>
          <a:xfrm>
            <a:off x="1231637" y="2361239"/>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II.</a:t>
            </a:r>
            <a:endParaRPr lang="zh-CN" altLang="en-US" sz="8800" dirty="0">
              <a:solidFill>
                <a:prstClr val="white"/>
              </a:solidFill>
              <a:latin typeface="Times New Roman" pitchFamily="18" charset="0"/>
              <a:cs typeface="Times New Roman" pitchFamily="18" charset="0"/>
            </a:endParaRPr>
          </a:p>
        </p:txBody>
      </p:sp>
      <p:pic>
        <p:nvPicPr>
          <p:cNvPr id="23" name="图片 2"/>
          <p:cNvPicPr>
            <a:picLocks noChangeAspect="1"/>
          </p:cNvPicPr>
          <p:nvPr/>
        </p:nvPicPr>
        <p:blipFill>
          <a:blip r:embed="rId17">
            <a:extLst>
              <a:ext uri="{28A0092B-C50C-407E-A947-70E740481C1C}">
                <a14:useLocalDpi xmlns:a14="http://schemas.microsoft.com/office/drawing/2010/main" val="0"/>
              </a:ext>
            </a:extLst>
          </a:blip>
          <a:srcRect l="50168" t="20952" r="548" b="27864"/>
          <a:stretch>
            <a:fillRect/>
          </a:stretch>
        </p:blipFill>
        <p:spPr bwMode="auto">
          <a:xfrm>
            <a:off x="6069014" y="2819400"/>
            <a:ext cx="5886450" cy="437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5" descr="b00f0a891b96caa050f493ee863d966a.png"/>
          <p:cNvPicPr>
            <a:picLocks noChangeAspect="1"/>
          </p:cNvPicPr>
          <p:nvPr/>
        </p:nvPicPr>
        <p:blipFill>
          <a:blip r:embed="rId18">
            <a:extLst>
              <a:ext uri="{28A0092B-C50C-407E-A947-70E740481C1C}">
                <a14:useLocalDpi xmlns:a14="http://schemas.microsoft.com/office/drawing/2010/main" val="0"/>
              </a:ext>
            </a:extLst>
          </a:blip>
          <a:srcRect l="24313" t="12427" r="9872" b="3661"/>
          <a:stretch>
            <a:fillRect/>
          </a:stretch>
        </p:blipFill>
        <p:spPr bwMode="auto">
          <a:xfrm>
            <a:off x="1963138" y="3429000"/>
            <a:ext cx="3259137" cy="365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899775" y="16395"/>
            <a:ext cx="129222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78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1000"/>
                            </p:stCondLst>
                            <p:childTnLst>
                              <p:par>
                                <p:cTn id="16" presetID="26" presetClass="emph" presetSubtype="0" fill="hold" grpId="1" nodeType="afterEffect">
                                  <p:stCondLst>
                                    <p:cond delay="0"/>
                                  </p:stCondLst>
                                  <p:childTnLst>
                                    <p:animEffect transition="out" filter="fade">
                                      <p:cBhvr>
                                        <p:cTn id="17" dur="500" tmFilter="0, 0; .2, .5; .8, .5; 1, 0"/>
                                        <p:tgtEl>
                                          <p:spTgt spid="5"/>
                                        </p:tgtEl>
                                      </p:cBhvr>
                                    </p:animEffect>
                                    <p:animScale>
                                      <p:cBhvr>
                                        <p:cTn id="18" dur="250" autoRev="1" fill="hold"/>
                                        <p:tgtEl>
                                          <p:spTgt spid="5"/>
                                        </p:tgtEl>
                                      </p:cBhvr>
                                      <p:by x="105000" y="105000"/>
                                    </p:animScale>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2500"/>
                            </p:stCondLst>
                            <p:childTnLst>
                              <p:par>
                                <p:cTn id="29" presetID="26" presetClass="emph" presetSubtype="0" repeatCount="indefinite" fill="hold" nodeType="afterEffect">
                                  <p:stCondLst>
                                    <p:cond delay="0"/>
                                  </p:stCondLst>
                                  <p:endCondLst>
                                    <p:cond evt="onNext" delay="0">
                                      <p:tgtEl>
                                        <p:sldTgt/>
                                      </p:tgtEl>
                                    </p:cond>
                                  </p:endCondLst>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par>
                                <p:cTn id="32" presetID="26" presetClass="entr" presetSubtype="0" fill="hold" grpId="0" nodeType="withEffect">
                                  <p:stCondLst>
                                    <p:cond delay="75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290">
                                          <p:stCondLst>
                                            <p:cond delay="0"/>
                                          </p:stCondLst>
                                        </p:cTn>
                                        <p:tgtEl>
                                          <p:spTgt spid="21"/>
                                        </p:tgtEl>
                                      </p:cBhvr>
                                    </p:animEffect>
                                    <p:anim calcmode="lin" valueType="num">
                                      <p:cBhvr>
                                        <p:cTn id="35" dur="911"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6" dur="332"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7" dur="332" tmFilter="0, 0; 0.125,0.2665; 0.25,0.4; 0.375,0.465; 0.5,0.5;  0.625,0.535; 0.75,0.6; 0.875,0.7335; 1,1">
                                          <p:stCondLst>
                                            <p:cond delay="332"/>
                                          </p:stCondLst>
                                        </p:cTn>
                                        <p:tgtEl>
                                          <p:spTgt spid="21"/>
                                        </p:tgtEl>
                                        <p:attrNameLst>
                                          <p:attrName>ppt_y</p:attrName>
                                        </p:attrNameLst>
                                      </p:cBhvr>
                                      <p:tavLst>
                                        <p:tav tm="0" fmla="#ppt_y-sin(pi*$)/9">
                                          <p:val>
                                            <p:fltVal val="0"/>
                                          </p:val>
                                        </p:tav>
                                        <p:tav tm="100000">
                                          <p:val>
                                            <p:fltVal val="1"/>
                                          </p:val>
                                        </p:tav>
                                      </p:tavLst>
                                    </p:anim>
                                    <p:anim calcmode="lin" valueType="num">
                                      <p:cBhvr>
                                        <p:cTn id="38" dur="166" tmFilter="0, 0; 0.125,0.2665; 0.25,0.4; 0.375,0.465; 0.5,0.5;  0.625,0.535; 0.75,0.6; 0.875,0.7335; 1,1">
                                          <p:stCondLst>
                                            <p:cond delay="662"/>
                                          </p:stCondLst>
                                        </p:cTn>
                                        <p:tgtEl>
                                          <p:spTgt spid="21"/>
                                        </p:tgtEl>
                                        <p:attrNameLst>
                                          <p:attrName>ppt_y</p:attrName>
                                        </p:attrNameLst>
                                      </p:cBhvr>
                                      <p:tavLst>
                                        <p:tav tm="0" fmla="#ppt_y-sin(pi*$)/27">
                                          <p:val>
                                            <p:fltVal val="0"/>
                                          </p:val>
                                        </p:tav>
                                        <p:tav tm="100000">
                                          <p:val>
                                            <p:fltVal val="1"/>
                                          </p:val>
                                        </p:tav>
                                      </p:tavLst>
                                    </p:anim>
                                    <p:anim calcmode="lin" valueType="num">
                                      <p:cBhvr>
                                        <p:cTn id="39" dur="82" tmFilter="0, 0; 0.125,0.2665; 0.25,0.4; 0.375,0.465; 0.5,0.5;  0.625,0.535; 0.75,0.6; 0.875,0.7335; 1,1">
                                          <p:stCondLst>
                                            <p:cond delay="828"/>
                                          </p:stCondLst>
                                        </p:cTn>
                                        <p:tgtEl>
                                          <p:spTgt spid="21"/>
                                        </p:tgtEl>
                                        <p:attrNameLst>
                                          <p:attrName>ppt_y</p:attrName>
                                        </p:attrNameLst>
                                      </p:cBhvr>
                                      <p:tavLst>
                                        <p:tav tm="0" fmla="#ppt_y-sin(pi*$)/81">
                                          <p:val>
                                            <p:fltVal val="0"/>
                                          </p:val>
                                        </p:tav>
                                        <p:tav tm="100000">
                                          <p:val>
                                            <p:fltVal val="1"/>
                                          </p:val>
                                        </p:tav>
                                      </p:tavLst>
                                    </p:anim>
                                    <p:animScale>
                                      <p:cBhvr>
                                        <p:cTn id="40" dur="13">
                                          <p:stCondLst>
                                            <p:cond delay="325"/>
                                          </p:stCondLst>
                                        </p:cTn>
                                        <p:tgtEl>
                                          <p:spTgt spid="21"/>
                                        </p:tgtEl>
                                      </p:cBhvr>
                                      <p:to x="100000" y="60000"/>
                                    </p:animScale>
                                    <p:animScale>
                                      <p:cBhvr>
                                        <p:cTn id="41" dur="83" decel="50000">
                                          <p:stCondLst>
                                            <p:cond delay="338"/>
                                          </p:stCondLst>
                                        </p:cTn>
                                        <p:tgtEl>
                                          <p:spTgt spid="21"/>
                                        </p:tgtEl>
                                      </p:cBhvr>
                                      <p:to x="100000" y="100000"/>
                                    </p:animScale>
                                    <p:animScale>
                                      <p:cBhvr>
                                        <p:cTn id="42" dur="13">
                                          <p:stCondLst>
                                            <p:cond delay="656"/>
                                          </p:stCondLst>
                                        </p:cTn>
                                        <p:tgtEl>
                                          <p:spTgt spid="21"/>
                                        </p:tgtEl>
                                      </p:cBhvr>
                                      <p:to x="100000" y="80000"/>
                                    </p:animScale>
                                    <p:animScale>
                                      <p:cBhvr>
                                        <p:cTn id="43" dur="83" decel="50000">
                                          <p:stCondLst>
                                            <p:cond delay="669"/>
                                          </p:stCondLst>
                                        </p:cTn>
                                        <p:tgtEl>
                                          <p:spTgt spid="21"/>
                                        </p:tgtEl>
                                      </p:cBhvr>
                                      <p:to x="100000" y="100000"/>
                                    </p:animScale>
                                    <p:animScale>
                                      <p:cBhvr>
                                        <p:cTn id="44" dur="13">
                                          <p:stCondLst>
                                            <p:cond delay="821"/>
                                          </p:stCondLst>
                                        </p:cTn>
                                        <p:tgtEl>
                                          <p:spTgt spid="21"/>
                                        </p:tgtEl>
                                      </p:cBhvr>
                                      <p:to x="100000" y="90000"/>
                                    </p:animScale>
                                    <p:animScale>
                                      <p:cBhvr>
                                        <p:cTn id="45" dur="83" decel="50000">
                                          <p:stCondLst>
                                            <p:cond delay="834"/>
                                          </p:stCondLst>
                                        </p:cTn>
                                        <p:tgtEl>
                                          <p:spTgt spid="21"/>
                                        </p:tgtEl>
                                      </p:cBhvr>
                                      <p:to x="100000" y="100000"/>
                                    </p:animScale>
                                    <p:animScale>
                                      <p:cBhvr>
                                        <p:cTn id="46" dur="13">
                                          <p:stCondLst>
                                            <p:cond delay="904"/>
                                          </p:stCondLst>
                                        </p:cTn>
                                        <p:tgtEl>
                                          <p:spTgt spid="21"/>
                                        </p:tgtEl>
                                      </p:cBhvr>
                                      <p:to x="100000" y="95000"/>
                                    </p:animScale>
                                    <p:animScale>
                                      <p:cBhvr>
                                        <p:cTn id="47" dur="83" decel="50000">
                                          <p:stCondLst>
                                            <p:cond delay="917"/>
                                          </p:stCondLst>
                                        </p:cTn>
                                        <p:tgtEl>
                                          <p:spTgt spid="21"/>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linds(horizontal)">
                                      <p:cBhvr>
                                        <p:cTn id="52" dur="500"/>
                                        <p:tgtEl>
                                          <p:spTgt spid="20"/>
                                        </p:tgtEl>
                                      </p:cBhvr>
                                    </p:animEffect>
                                  </p:childTnLst>
                                </p:cTn>
                              </p:par>
                            </p:childTnLst>
                          </p:cTn>
                        </p:par>
                        <p:par>
                          <p:cTn id="53" fill="hold">
                            <p:stCondLst>
                              <p:cond delay="500"/>
                            </p:stCondLst>
                            <p:childTnLst>
                              <p:par>
                                <p:cTn id="54" presetID="31" presetClass="entr" presetSubtype="0" fill="hold" nodeType="after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p:cTn id="56" dur="1000" fill="hold"/>
                                        <p:tgtEl>
                                          <p:spTgt spid="23"/>
                                        </p:tgtEl>
                                        <p:attrNameLst>
                                          <p:attrName>ppt_w</p:attrName>
                                        </p:attrNameLst>
                                      </p:cBhvr>
                                      <p:tavLst>
                                        <p:tav tm="0">
                                          <p:val>
                                            <p:fltVal val="0"/>
                                          </p:val>
                                        </p:tav>
                                        <p:tav tm="100000">
                                          <p:val>
                                            <p:strVal val="#ppt_w"/>
                                          </p:val>
                                        </p:tav>
                                      </p:tavLst>
                                    </p:anim>
                                    <p:anim calcmode="lin" valueType="num">
                                      <p:cBhvr>
                                        <p:cTn id="57" dur="1000" fill="hold"/>
                                        <p:tgtEl>
                                          <p:spTgt spid="23"/>
                                        </p:tgtEl>
                                        <p:attrNameLst>
                                          <p:attrName>ppt_h</p:attrName>
                                        </p:attrNameLst>
                                      </p:cBhvr>
                                      <p:tavLst>
                                        <p:tav tm="0">
                                          <p:val>
                                            <p:fltVal val="0"/>
                                          </p:val>
                                        </p:tav>
                                        <p:tav tm="100000">
                                          <p:val>
                                            <p:strVal val="#ppt_h"/>
                                          </p:val>
                                        </p:tav>
                                      </p:tavLst>
                                    </p:anim>
                                    <p:anim calcmode="lin" valueType="num">
                                      <p:cBhvr>
                                        <p:cTn id="58" dur="1000" fill="hold"/>
                                        <p:tgtEl>
                                          <p:spTgt spid="23"/>
                                        </p:tgtEl>
                                        <p:attrNameLst>
                                          <p:attrName>style.rotation</p:attrName>
                                        </p:attrNameLst>
                                      </p:cBhvr>
                                      <p:tavLst>
                                        <p:tav tm="0">
                                          <p:val>
                                            <p:fltVal val="90"/>
                                          </p:val>
                                        </p:tav>
                                        <p:tav tm="100000">
                                          <p:val>
                                            <p:fltVal val="0"/>
                                          </p:val>
                                        </p:tav>
                                      </p:tavLst>
                                    </p:anim>
                                    <p:animEffect transition="in" filter="fade">
                                      <p:cBhvr>
                                        <p:cTn id="5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P spid="6" grpId="0" bldLvl="0" animBg="1"/>
      <p:bldP spid="20" grpId="0"/>
      <p:bldP spid="21"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组合 11"/>
          <p:cNvGrpSpPr/>
          <p:nvPr/>
        </p:nvGrpSpPr>
        <p:grpSpPr>
          <a:xfrm rot="16824814">
            <a:off x="3024437" y="-2945170"/>
            <a:ext cx="6928700" cy="12620321"/>
            <a:chOff x="-558688" y="0"/>
            <a:chExt cx="9107943" cy="6858000"/>
          </a:xfrm>
        </p:grpSpPr>
        <p:pic>
          <p:nvPicPr>
            <p:cNvPr id="7" name="图片 10"/>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5</a:t>
            </a:fld>
            <a:endParaRPr lang="en-US">
              <a:solidFill>
                <a:prstClr val="black">
                  <a:tint val="75000"/>
                </a:prstClr>
              </a:solidFill>
            </a:endParaRPr>
          </a:p>
        </p:txBody>
      </p:sp>
      <p:sp>
        <p:nvSpPr>
          <p:cNvPr id="3" name="TextBox 2"/>
          <p:cNvSpPr txBox="1"/>
          <p:nvPr/>
        </p:nvSpPr>
        <p:spPr>
          <a:xfrm>
            <a:off x="1106424" y="2377440"/>
            <a:ext cx="9875520" cy="1323439"/>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NHIỆM VỤ I</a:t>
            </a:r>
          </a:p>
          <a:p>
            <a:r>
              <a:rPr lang="en-US" sz="4000" b="1">
                <a:solidFill>
                  <a:srgbClr val="002060"/>
                </a:solidFill>
                <a:latin typeface="Times New Roman" panose="02020603050405020304" pitchFamily="18" charset="0"/>
                <a:cs typeface="Times New Roman" panose="02020603050405020304" pitchFamily="18" charset="0"/>
              </a:rPr>
              <a:t>KHÁM PHÁ TRƯỜNG THCS CỦA EM</a:t>
            </a:r>
            <a:endParaRPr lang="vi-VN" sz="4000" b="1">
              <a:solidFill>
                <a:srgbClr val="002060"/>
              </a:solidFill>
              <a:latin typeface="Times New Roman" panose="02020603050405020304" pitchFamily="18" charset="0"/>
              <a:cs typeface="Times New Roman" panose="02020603050405020304" pitchFamily="18" charset="0"/>
            </a:endParaRPr>
          </a:p>
        </p:txBody>
      </p:sp>
      <p:pic>
        <p:nvPicPr>
          <p:cNvPr id="4"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724" y="4643399"/>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1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oup 4"/>
          <p:cNvGrpSpPr/>
          <p:nvPr/>
        </p:nvGrpSpPr>
        <p:grpSpPr>
          <a:xfrm>
            <a:off x="0" y="3790076"/>
            <a:ext cx="2980531" cy="3067924"/>
            <a:chOff x="835689" y="2871982"/>
            <a:chExt cx="3460077" cy="366693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689" y="2871982"/>
              <a:ext cx="3460077" cy="3666930"/>
            </a:xfrm>
            <a:prstGeom prst="rect">
              <a:avLst/>
            </a:prstGeom>
          </p:spPr>
        </p:pic>
        <p:sp>
          <p:nvSpPr>
            <p:cNvPr id="4" name="Rectangle 3"/>
            <p:cNvSpPr/>
            <p:nvPr/>
          </p:nvSpPr>
          <p:spPr>
            <a:xfrm rot="21086610">
              <a:off x="2842615" y="5794477"/>
              <a:ext cx="425008" cy="1369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6" name="Cloud Callout 5"/>
          <p:cNvSpPr/>
          <p:nvPr/>
        </p:nvSpPr>
        <p:spPr>
          <a:xfrm>
            <a:off x="5229030" y="569167"/>
            <a:ext cx="6763139" cy="4021494"/>
          </a:xfrm>
          <a:prstGeom prst="cloudCallout">
            <a:avLst>
              <a:gd name="adj1" fmla="val -87650"/>
              <a:gd name="adj2" fmla="val 51052"/>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a:latin typeface="Times New Roman" panose="02020603050405020304" pitchFamily="18" charset="0"/>
                <a:cs typeface="Times New Roman" panose="02020603050405020304" pitchFamily="18" charset="0"/>
              </a:rPr>
              <a:t>Theo em, điểm khác nhau khi học ở trường THCS và trường Tiểu học là gì?</a:t>
            </a:r>
            <a:endParaRPr lang="vi-VN" sz="320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6</a:t>
            </a:fld>
            <a:endParaRPr lang="en-US">
              <a:solidFill>
                <a:prstClr val="black">
                  <a:tint val="75000"/>
                </a:prstClr>
              </a:solidFill>
            </a:endParaRPr>
          </a:p>
        </p:txBody>
      </p:sp>
      <p:pic>
        <p:nvPicPr>
          <p:cNvPr id="8"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0631" y="4201731"/>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58416" y="354300"/>
            <a:ext cx="5449078" cy="1323439"/>
          </a:xfrm>
          <a:prstGeom prst="rect">
            <a:avLst/>
          </a:prstGeom>
          <a:noFill/>
        </p:spPr>
        <p:txBody>
          <a:bodyPr wrap="square" rtlCol="0">
            <a:spAutoFit/>
          </a:bodyPr>
          <a:lstStyle/>
          <a:p>
            <a:r>
              <a:rPr lang="en-US" sz="4000" b="1">
                <a:solidFill>
                  <a:srgbClr val="FF0000"/>
                </a:solidFill>
                <a:latin typeface="Times New Roman" panose="02020603050405020304" pitchFamily="18" charset="0"/>
                <a:cs typeface="Times New Roman" panose="02020603050405020304" pitchFamily="18" charset="0"/>
              </a:rPr>
              <a:t>1. Tìm hiểu môi trường học tập mới</a:t>
            </a:r>
            <a:endParaRPr lang="vi-VN" sz="4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5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p:cNvSpPr>
            <a:spLocks noGrp="1"/>
          </p:cNvSpPr>
          <p:nvPr>
            <p:ph type="sldNum" sz="quarter" idx="12"/>
          </p:nvPr>
        </p:nvSpPr>
        <p:spPr>
          <a:xfrm>
            <a:off x="8620435" y="6339308"/>
            <a:ext cx="2723530" cy="399210"/>
          </a:xfrm>
        </p:spPr>
        <p:txBody>
          <a:bodyPr/>
          <a:lstStyle/>
          <a:p>
            <a:pPr>
              <a:defRPr/>
            </a:pPr>
            <a:fld id="{F1491191-C361-4BD8-90FB-45DF1C661FED}" type="slidenum">
              <a:rPr lang="en-US" smtClean="0">
                <a:solidFill>
                  <a:prstClr val="black">
                    <a:tint val="75000"/>
                  </a:prstClr>
                </a:solidFill>
              </a:rPr>
              <a:pPr>
                <a:defRPr/>
              </a:pPr>
              <a:t>7</a:t>
            </a:fld>
            <a:endParaRPr lang="en-US">
              <a:solidFill>
                <a:prstClr val="black">
                  <a:tint val="75000"/>
                </a:prstClr>
              </a:solidFill>
            </a:endParaRPr>
          </a:p>
        </p:txBody>
      </p:sp>
      <p:sp>
        <p:nvSpPr>
          <p:cNvPr id="4" name="Rectangle 3"/>
          <p:cNvSpPr/>
          <p:nvPr/>
        </p:nvSpPr>
        <p:spPr>
          <a:xfrm>
            <a:off x="2412516" y="357947"/>
            <a:ext cx="7181040" cy="10397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NHIỀU MÔN HỌC</a:t>
            </a:r>
            <a:endParaRPr lang="vi-VN" sz="3600" b="1">
              <a:solidFill>
                <a:srgbClr val="FF0000"/>
              </a:solidFill>
              <a:latin typeface="Times New Roman" panose="02020603050405020304" pitchFamily="18" charset="0"/>
              <a:cs typeface="Times New Roman" panose="02020603050405020304" pitchFamily="18" charset="0"/>
            </a:endParaRPr>
          </a:p>
        </p:txBody>
      </p:sp>
      <p:grpSp>
        <p:nvGrpSpPr>
          <p:cNvPr id="19" name="Group 18"/>
          <p:cNvGrpSpPr/>
          <p:nvPr/>
        </p:nvGrpSpPr>
        <p:grpSpPr>
          <a:xfrm>
            <a:off x="403819" y="1486050"/>
            <a:ext cx="11188813" cy="5061309"/>
            <a:chOff x="403819" y="1486050"/>
            <a:chExt cx="11188813" cy="5061309"/>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19" y="1486051"/>
              <a:ext cx="1662332" cy="259832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4874" y="1486051"/>
              <a:ext cx="1671128" cy="259832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6185" y="1494568"/>
              <a:ext cx="1662332" cy="2608094"/>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3026" y="1486050"/>
              <a:ext cx="1671128" cy="259832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2296" y="1489807"/>
              <a:ext cx="2240336" cy="2603734"/>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23036" y="1494568"/>
              <a:ext cx="1662332" cy="2608094"/>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99310" y="3988653"/>
              <a:ext cx="1774668" cy="2558706"/>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68877" y="3988653"/>
              <a:ext cx="1665208" cy="2558706"/>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3820" y="3988653"/>
              <a:ext cx="1662330" cy="2558706"/>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56186" y="3988653"/>
              <a:ext cx="1662330" cy="2558706"/>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84875" y="3988653"/>
              <a:ext cx="1671126" cy="2558706"/>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22905" y="3988653"/>
              <a:ext cx="1673896" cy="2558706"/>
            </a:xfrm>
            <a:prstGeom prst="rect">
              <a:avLst/>
            </a:prstGeom>
          </p:spPr>
        </p:pic>
      </p:grpSp>
      <p:pic>
        <p:nvPicPr>
          <p:cNvPr id="18" name="图片 1"/>
          <p:cNvPicPr>
            <a:picLocks noChangeAspect="1"/>
          </p:cNvPicPr>
          <p:nvPr/>
        </p:nvPicPr>
        <p:blipFill rotWithShape="1">
          <a:blip r:embed="rId15" cstate="print">
            <a:extLst>
              <a:ext uri="{28A0092B-C50C-407E-A947-70E740481C1C}">
                <a14:useLocalDpi xmlns:a14="http://schemas.microsoft.com/office/drawing/2010/main" val="0"/>
              </a:ext>
            </a:extLst>
          </a:blip>
          <a:srcRect l="32760" r="8347"/>
          <a:stretch>
            <a:fillRect/>
          </a:stretch>
        </p:blipFill>
        <p:spPr>
          <a:xfrm flipH="1">
            <a:off x="76351" y="164592"/>
            <a:ext cx="2317266" cy="1426464"/>
          </a:xfrm>
          <a:prstGeom prst="rect">
            <a:avLst/>
          </a:prstGeom>
        </p:spPr>
      </p:pic>
    </p:spTree>
    <p:extLst>
      <p:ext uri="{BB962C8B-B14F-4D97-AF65-F5344CB8AC3E}">
        <p14:creationId xmlns:p14="http://schemas.microsoft.com/office/powerpoint/2010/main" val="178292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20435" y="6339308"/>
            <a:ext cx="2723530" cy="399210"/>
          </a:xfrm>
        </p:spPr>
        <p:txBody>
          <a:bodyPr/>
          <a:lstStyle/>
          <a:p>
            <a:pPr>
              <a:defRPr/>
            </a:pPr>
            <a:fld id="{F1491191-C361-4BD8-90FB-45DF1C661FED}" type="slidenum">
              <a:rPr lang="en-US" smtClean="0">
                <a:solidFill>
                  <a:prstClr val="black">
                    <a:tint val="75000"/>
                  </a:prstClr>
                </a:solidFill>
              </a:rPr>
              <a:pPr>
                <a:defRPr/>
              </a:pPr>
              <a:t>8</a:t>
            </a:fld>
            <a:endParaRPr lang="en-US">
              <a:solidFill>
                <a:prstClr val="black">
                  <a:tint val="75000"/>
                </a:prstClr>
              </a:solidFill>
            </a:endParaRPr>
          </a:p>
        </p:txBody>
      </p:sp>
      <p:sp>
        <p:nvSpPr>
          <p:cNvPr id="4" name="Rectangle 3"/>
          <p:cNvSpPr/>
          <p:nvPr/>
        </p:nvSpPr>
        <p:spPr>
          <a:xfrm>
            <a:off x="2412516" y="357947"/>
            <a:ext cx="7181040" cy="10397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NHIỀU THẦY CÔ</a:t>
            </a:r>
            <a:endParaRPr lang="vi-VN" sz="3600" b="1">
              <a:solidFill>
                <a:srgbClr val="FF0000"/>
              </a:solidFill>
              <a:latin typeface="Times New Roman" panose="02020603050405020304" pitchFamily="18" charset="0"/>
              <a:cs typeface="Times New Roman" panose="02020603050405020304" pitchFamily="18" charset="0"/>
            </a:endParaRPr>
          </a:p>
        </p:txBody>
      </p:sp>
      <p:pic>
        <p:nvPicPr>
          <p:cNvPr id="18"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76351" y="164592"/>
            <a:ext cx="2317266" cy="1426464"/>
          </a:xfrm>
          <a:prstGeom prst="rect">
            <a:avLst/>
          </a:prstGeom>
        </p:spPr>
      </p:pic>
      <p:pic>
        <p:nvPicPr>
          <p:cNvPr id="5" name="Picture 4">
            <a:extLst>
              <a:ext uri="{FF2B5EF4-FFF2-40B4-BE49-F238E27FC236}">
                <a16:creationId xmlns:a16="http://schemas.microsoft.com/office/drawing/2014/main" id="{ED430D4B-4CAB-989B-2A00-A65A4A5D75C3}"/>
              </a:ext>
            </a:extLst>
          </p:cNvPr>
          <p:cNvPicPr>
            <a:picLocks noChangeAspect="1"/>
          </p:cNvPicPr>
          <p:nvPr/>
        </p:nvPicPr>
        <p:blipFill>
          <a:blip r:embed="rId3"/>
          <a:stretch>
            <a:fillRect/>
          </a:stretch>
        </p:blipFill>
        <p:spPr>
          <a:xfrm>
            <a:off x="5719664" y="1520889"/>
            <a:ext cx="6395985" cy="6176865"/>
          </a:xfrm>
          <a:prstGeom prst="rect">
            <a:avLst/>
          </a:prstGeom>
        </p:spPr>
      </p:pic>
      <p:pic>
        <p:nvPicPr>
          <p:cNvPr id="7" name="Picture 6">
            <a:extLst>
              <a:ext uri="{FF2B5EF4-FFF2-40B4-BE49-F238E27FC236}">
                <a16:creationId xmlns:a16="http://schemas.microsoft.com/office/drawing/2014/main" id="{BB76017D-05E9-7705-2EF4-1F62E5385CDF}"/>
              </a:ext>
            </a:extLst>
          </p:cNvPr>
          <p:cNvPicPr>
            <a:picLocks noChangeAspect="1"/>
          </p:cNvPicPr>
          <p:nvPr/>
        </p:nvPicPr>
        <p:blipFill>
          <a:blip r:embed="rId4"/>
          <a:stretch>
            <a:fillRect/>
          </a:stretch>
        </p:blipFill>
        <p:spPr>
          <a:xfrm>
            <a:off x="283029" y="1520890"/>
            <a:ext cx="5436635" cy="6300052"/>
          </a:xfrm>
          <a:prstGeom prst="rect">
            <a:avLst/>
          </a:prstGeom>
        </p:spPr>
      </p:pic>
    </p:spTree>
    <p:extLst>
      <p:ext uri="{BB962C8B-B14F-4D97-AF65-F5344CB8AC3E}">
        <p14:creationId xmlns:p14="http://schemas.microsoft.com/office/powerpoint/2010/main" val="134905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p:cNvSpPr>
            <a:spLocks noGrp="1"/>
          </p:cNvSpPr>
          <p:nvPr>
            <p:ph type="sldNum" sz="quarter" idx="12"/>
          </p:nvPr>
        </p:nvSpPr>
        <p:spPr>
          <a:xfrm>
            <a:off x="8620435" y="6339308"/>
            <a:ext cx="2723530" cy="399210"/>
          </a:xfrm>
        </p:spPr>
        <p:txBody>
          <a:bodyPr/>
          <a:lstStyle/>
          <a:p>
            <a:pPr>
              <a:defRPr/>
            </a:pPr>
            <a:fld id="{F1491191-C361-4BD8-90FB-45DF1C661FED}" type="slidenum">
              <a:rPr lang="en-US" smtClean="0">
                <a:solidFill>
                  <a:prstClr val="black">
                    <a:tint val="75000"/>
                  </a:prstClr>
                </a:solidFill>
              </a:rPr>
              <a:pPr>
                <a:defRPr/>
              </a:pPr>
              <a:t>9</a:t>
            </a:fld>
            <a:endParaRPr lang="en-US">
              <a:solidFill>
                <a:prstClr val="black">
                  <a:tint val="75000"/>
                </a:prstClr>
              </a:solidFill>
            </a:endParaRPr>
          </a:p>
        </p:txBody>
      </p:sp>
      <p:pic>
        <p:nvPicPr>
          <p:cNvPr id="18"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14395" y="164592"/>
            <a:ext cx="2317266" cy="1426464"/>
          </a:xfrm>
          <a:prstGeom prst="rect">
            <a:avLst/>
          </a:prstGeom>
        </p:spPr>
      </p:pic>
      <p:sp>
        <p:nvSpPr>
          <p:cNvPr id="13" name="Regular Pentagon 12"/>
          <p:cNvSpPr/>
          <p:nvPr/>
        </p:nvSpPr>
        <p:spPr>
          <a:xfrm rot="18873052">
            <a:off x="1099929" y="2861910"/>
            <a:ext cx="2030648" cy="1781252"/>
          </a:xfrm>
          <a:prstGeom prst="pentag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vi-VN" b="1"/>
              <a:t>Phương pháp giải quyết vấn đề</a:t>
            </a:r>
            <a:endParaRPr lang="vi-VN"/>
          </a:p>
        </p:txBody>
      </p:sp>
      <p:sp>
        <p:nvSpPr>
          <p:cNvPr id="6" name="Regular Pentagon 5"/>
          <p:cNvSpPr/>
          <p:nvPr/>
        </p:nvSpPr>
        <p:spPr>
          <a:xfrm rot="20204541">
            <a:off x="5910843" y="4260602"/>
            <a:ext cx="2492033" cy="1844215"/>
          </a:xfrm>
          <a:prstGeom prst="pen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b="1"/>
              <a:t>Kỹ thuật khăn trải bàn</a:t>
            </a:r>
            <a:endParaRPr lang="vi-VN"/>
          </a:p>
        </p:txBody>
      </p:sp>
      <p:sp>
        <p:nvSpPr>
          <p:cNvPr id="8" name="Regular Pentagon 7"/>
          <p:cNvSpPr/>
          <p:nvPr/>
        </p:nvSpPr>
        <p:spPr>
          <a:xfrm rot="1061626">
            <a:off x="8583338" y="1755648"/>
            <a:ext cx="2314148" cy="1778267"/>
          </a:xfrm>
          <a:prstGeom prst="pentag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b="1"/>
              <a:t>Kỹ thuật mảnh ghép</a:t>
            </a:r>
            <a:endParaRPr lang="vi-VN"/>
          </a:p>
        </p:txBody>
      </p:sp>
      <p:sp>
        <p:nvSpPr>
          <p:cNvPr id="9" name="Regular Pentagon 8"/>
          <p:cNvSpPr/>
          <p:nvPr/>
        </p:nvSpPr>
        <p:spPr>
          <a:xfrm rot="2593018">
            <a:off x="4590035" y="2782717"/>
            <a:ext cx="2314148" cy="1778267"/>
          </a:xfrm>
          <a:prstGeom prst="pentag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b="1"/>
              <a:t>Phương pháp dựa trên dự án</a:t>
            </a:r>
            <a:endParaRPr lang="vi-VN"/>
          </a:p>
        </p:txBody>
      </p:sp>
      <p:sp>
        <p:nvSpPr>
          <p:cNvPr id="10" name="Regular Pentagon 9"/>
          <p:cNvSpPr/>
          <p:nvPr/>
        </p:nvSpPr>
        <p:spPr>
          <a:xfrm rot="341004">
            <a:off x="6376700" y="2459293"/>
            <a:ext cx="2346977" cy="1902982"/>
          </a:xfrm>
          <a:prstGeom prst="pentagon">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b="1"/>
              <a:t>Kỹ thuật phòng tranh</a:t>
            </a:r>
            <a:endParaRPr lang="vi-VN"/>
          </a:p>
        </p:txBody>
      </p:sp>
      <p:sp>
        <p:nvSpPr>
          <p:cNvPr id="12" name="Regular Pentagon 11"/>
          <p:cNvSpPr/>
          <p:nvPr/>
        </p:nvSpPr>
        <p:spPr>
          <a:xfrm rot="2870637">
            <a:off x="8193466" y="3443945"/>
            <a:ext cx="2475835" cy="1886576"/>
          </a:xfrm>
          <a:prstGeom prst="pentag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b="1"/>
              <a:t>Kỹ thuật sơ đồ tư duy</a:t>
            </a:r>
            <a:endParaRPr lang="vi-VN"/>
          </a:p>
        </p:txBody>
      </p:sp>
      <p:sp>
        <p:nvSpPr>
          <p:cNvPr id="14" name="Regular Pentagon 13"/>
          <p:cNvSpPr/>
          <p:nvPr/>
        </p:nvSpPr>
        <p:spPr>
          <a:xfrm rot="19583070">
            <a:off x="2504229" y="3810934"/>
            <a:ext cx="2456101" cy="1855306"/>
          </a:xfrm>
          <a:prstGeom prst="pentago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vi-VN" b="1"/>
              <a:t>Phương pháp khám phá</a:t>
            </a:r>
            <a:endParaRPr lang="vi-VN"/>
          </a:p>
        </p:txBody>
      </p:sp>
      <p:sp>
        <p:nvSpPr>
          <p:cNvPr id="15" name="Regular Pentagon 14"/>
          <p:cNvSpPr/>
          <p:nvPr/>
        </p:nvSpPr>
        <p:spPr>
          <a:xfrm rot="21400576">
            <a:off x="2708153" y="2121419"/>
            <a:ext cx="2314148" cy="1778267"/>
          </a:xfrm>
          <a:prstGeom prst="pent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vi-VN" b="1"/>
              <a:t>Phương pháp hợp tác</a:t>
            </a:r>
            <a:endParaRPr lang="vi-VN"/>
          </a:p>
        </p:txBody>
      </p:sp>
      <p:sp>
        <p:nvSpPr>
          <p:cNvPr id="35" name="Rectangle 34"/>
          <p:cNvSpPr/>
          <p:nvPr/>
        </p:nvSpPr>
        <p:spPr>
          <a:xfrm>
            <a:off x="2564967" y="457116"/>
            <a:ext cx="8401664" cy="10397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NHIỀU PHƯƠNG PHÁP DẠY HỌC </a:t>
            </a:r>
            <a:endParaRPr lang="vi-VN" sz="3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82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8" grpId="0" animBg="1"/>
      <p:bldP spid="9" grpId="0" animBg="1"/>
      <p:bldP spid="10" grpId="0" animBg="1"/>
      <p:bldP spid="12" grpId="0" animBg="1"/>
      <p:bldP spid="14" grpId="0" animBg="1"/>
      <p:bldP spid="15" grpId="0" animBg="1"/>
      <p:bldP spid="3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TITLE" val="Tên bài"/>
  <p:tag name="ISPRING_SLIDE_INDENT_LEVEL" val="0"/>
  <p:tag name="ISPRING_PRESENTER_ID" val="{C2888B76-A251-4C62-904B-D2132BF9B8EA}"/>
  <p:tag name="ISPRING_CUSTOM_TIMING_USED" val="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PA" val="v3.2.0"/>
</p:tagLst>
</file>

<file path=ppt/tags/tag22.xml><?xml version="1.0" encoding="utf-8"?>
<p:tagLst xmlns:a="http://schemas.openxmlformats.org/drawingml/2006/main" xmlns:r="http://schemas.openxmlformats.org/officeDocument/2006/relationships" xmlns:p="http://schemas.openxmlformats.org/presentationml/2006/main">
  <p:tag name="PA" val="v3.2.0"/>
</p:tagLst>
</file>

<file path=ppt/tags/tag23.xml><?xml version="1.0" encoding="utf-8"?>
<p:tagLst xmlns:a="http://schemas.openxmlformats.org/drawingml/2006/main" xmlns:r="http://schemas.openxmlformats.org/officeDocument/2006/relationships" xmlns:p="http://schemas.openxmlformats.org/presentationml/2006/main">
  <p:tag name="PA" val="v3.2.0"/>
</p:tagLst>
</file>

<file path=ppt/tags/tag24.xml><?xml version="1.0" encoding="utf-8"?>
<p:tagLst xmlns:a="http://schemas.openxmlformats.org/drawingml/2006/main" xmlns:r="http://schemas.openxmlformats.org/officeDocument/2006/relationships" xmlns:p="http://schemas.openxmlformats.org/presentationml/2006/main">
  <p:tag name="PA" val="v3.2.0"/>
</p:tagLst>
</file>

<file path=ppt/tags/tag25.xml><?xml version="1.0" encoding="utf-8"?>
<p:tagLst xmlns:a="http://schemas.openxmlformats.org/drawingml/2006/main" xmlns:r="http://schemas.openxmlformats.org/officeDocument/2006/relationships" xmlns:p="http://schemas.openxmlformats.org/presentationml/2006/main">
  <p:tag name="PA" val="v3.2.0"/>
</p:tagLst>
</file>

<file path=ppt/tags/tag26.xml><?xml version="1.0" encoding="utf-8"?>
<p:tagLst xmlns:a="http://schemas.openxmlformats.org/drawingml/2006/main" xmlns:r="http://schemas.openxmlformats.org/officeDocument/2006/relationships" xmlns:p="http://schemas.openxmlformats.org/presentationml/2006/main">
  <p:tag name="PA" val="v3.2.0"/>
</p:tagLst>
</file>

<file path=ppt/tags/tag27.xml><?xml version="1.0" encoding="utf-8"?>
<p:tagLst xmlns:a="http://schemas.openxmlformats.org/drawingml/2006/main" xmlns:r="http://schemas.openxmlformats.org/officeDocument/2006/relationships" xmlns:p="http://schemas.openxmlformats.org/presentationml/2006/main">
  <p:tag name="PA" val="v3.2.0"/>
</p:tagLst>
</file>

<file path=ppt/tags/tag28.xml><?xml version="1.0" encoding="utf-8"?>
<p:tagLst xmlns:a="http://schemas.openxmlformats.org/drawingml/2006/main" xmlns:r="http://schemas.openxmlformats.org/officeDocument/2006/relationships" xmlns:p="http://schemas.openxmlformats.org/presentationml/2006/main">
  <p:tag name="PA" val="v3.2.0"/>
</p:tagLst>
</file>

<file path=ppt/tags/tag29.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30.xml><?xml version="1.0" encoding="utf-8"?>
<p:tagLst xmlns:a="http://schemas.openxmlformats.org/drawingml/2006/main" xmlns:r="http://schemas.openxmlformats.org/officeDocument/2006/relationships" xmlns:p="http://schemas.openxmlformats.org/presentationml/2006/main">
  <p:tag name="PA" val="v3.2.0"/>
</p:tagLst>
</file>

<file path=ppt/tags/tag31.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1035</Words>
  <Application>Microsoft Office PowerPoint</Application>
  <PresentationFormat>Widescreen</PresentationFormat>
  <Paragraphs>124</Paragraphs>
  <Slides>23</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Georgia</vt:lpstr>
      <vt:lpstr>Lato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 nhóm (3 phút)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cong vu</cp:lastModifiedBy>
  <cp:revision>67</cp:revision>
  <dcterms:created xsi:type="dcterms:W3CDTF">2021-08-12T08:22:11Z</dcterms:created>
  <dcterms:modified xsi:type="dcterms:W3CDTF">2022-09-07T02:25:34Z</dcterms:modified>
</cp:coreProperties>
</file>