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7" r:id="rId2"/>
    <p:sldId id="257" r:id="rId3"/>
    <p:sldId id="258" r:id="rId4"/>
    <p:sldId id="260" r:id="rId5"/>
    <p:sldId id="278" r:id="rId6"/>
    <p:sldId id="263" r:id="rId7"/>
    <p:sldId id="261" r:id="rId8"/>
    <p:sldId id="259" r:id="rId9"/>
    <p:sldId id="265" r:id="rId10"/>
    <p:sldId id="262" r:id="rId11"/>
    <p:sldId id="264" r:id="rId12"/>
    <p:sldId id="271" r:id="rId13"/>
    <p:sldId id="266" r:id="rId14"/>
    <p:sldId id="267" r:id="rId15"/>
    <p:sldId id="280" r:id="rId16"/>
    <p:sldId id="281" r:id="rId17"/>
    <p:sldId id="282" r:id="rId18"/>
    <p:sldId id="268" r:id="rId19"/>
    <p:sldId id="269" r:id="rId20"/>
    <p:sldId id="272" r:id="rId21"/>
    <p:sldId id="273" r:id="rId22"/>
    <p:sldId id="274" r:id="rId23"/>
    <p:sldId id="279" r:id="rId24"/>
    <p:sldId id="283" r:id="rId25"/>
    <p:sldId id="284" r:id="rId26"/>
    <p:sldId id="275" r:id="rId27"/>
  </p:sldIdLst>
  <p:sldSz cx="18288000" cy="10287000"/>
  <p:notesSz cx="6858000" cy="9144000"/>
  <p:embeddedFontLst>
    <p:embeddedFont>
      <p:font typeface="Calibri" panose="020F050202020403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9" autoAdjust="0"/>
    <p:restoredTop sz="86364" autoAdjust="0"/>
  </p:normalViewPr>
  <p:slideViewPr>
    <p:cSldViewPr>
      <p:cViewPr varScale="1">
        <p:scale>
          <a:sx n="41" d="100"/>
          <a:sy n="41" d="100"/>
        </p:scale>
        <p:origin x="282" y="66"/>
      </p:cViewPr>
      <p:guideLst>
        <p:guide orient="horz" pos="2160"/>
        <p:guide pos="2880"/>
      </p:guideLst>
    </p:cSldViewPr>
  </p:slideViewPr>
  <p:outlineViewPr>
    <p:cViewPr>
      <p:scale>
        <a:sx n="33" d="100"/>
        <a:sy n="33" d="100"/>
      </p:scale>
      <p:origin x="0" y="-74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18/11/2021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7.xml"/><Relationship Id="rId7" Type="http://schemas.openxmlformats.org/officeDocument/2006/relationships/image" Target="../media/image40.sv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24.png"/><Relationship Id="rId5" Type="http://schemas.openxmlformats.org/officeDocument/2006/relationships/image" Target="../media/image38.sv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44.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9.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0.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6.svg"/><Relationship Id="rId5" Type="http://schemas.openxmlformats.org/officeDocument/2006/relationships/image" Target="../media/image18.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22.sv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56.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svg"/><Relationship Id="rId7" Type="http://schemas.openxmlformats.org/officeDocument/2006/relationships/image" Target="../media/image12.sv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6.svg"/><Relationship Id="rId5" Type="http://schemas.openxmlformats.org/officeDocument/2006/relationships/image" Target="../media/image10.sv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3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1.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7" Type="http://schemas.openxmlformats.org/officeDocument/2006/relationships/image" Target="../media/image52.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65.svg"/></Relationships>
</file>

<file path=ppt/slides/_rels/slide2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8.svg"/><Relationship Id="rId7" Type="http://schemas.openxmlformats.org/officeDocument/2006/relationships/image" Target="../media/image21.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0.svg"/><Relationship Id="rId10" Type="http://schemas.openxmlformats.org/officeDocument/2006/relationships/image" Target="../media/image52.svg"/><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9.sv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69.svg"/><Relationship Id="rId7" Type="http://schemas.openxmlformats.org/officeDocument/2006/relationships/image" Target="../media/image6.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71.sv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6.svg"/><Relationship Id="rId5" Type="http://schemas.openxmlformats.org/officeDocument/2006/relationships/image" Target="../media/image18.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0.svg"/><Relationship Id="rId4" Type="http://schemas.openxmlformats.org/officeDocument/2006/relationships/image" Target="../media/image17.png"/><Relationship Id="rId9" Type="http://schemas.openxmlformats.org/officeDocument/2006/relationships/image" Target="../media/image34.sv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0.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4.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2.svg"/><Relationship Id="rId7" Type="http://schemas.openxmlformats.org/officeDocument/2006/relationships/image" Target="../media/image40.sv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44.sv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6.svg"/><Relationship Id="rId5" Type="http://schemas.openxmlformats.org/officeDocument/2006/relationships/image" Target="../media/image18.sv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26448">
            <a:off x="-5578716" y="-2084430"/>
            <a:ext cx="22146455" cy="26026817"/>
          </a:xfrm>
          <a:prstGeom prst="rect">
            <a:avLst/>
          </a:prstGeom>
        </p:spPr>
      </p:pic>
      <p:sp>
        <p:nvSpPr>
          <p:cNvPr id="3" name="TextBox 3"/>
          <p:cNvSpPr txBox="1"/>
          <p:nvPr/>
        </p:nvSpPr>
        <p:spPr>
          <a:xfrm>
            <a:off x="2789384" y="2417687"/>
            <a:ext cx="7511300" cy="1213922"/>
          </a:xfrm>
          <a:prstGeom prst="rect">
            <a:avLst/>
          </a:prstGeom>
        </p:spPr>
        <p:txBody>
          <a:bodyPr lIns="0" tIns="0" rIns="0" bIns="0" rtlCol="0" anchor="t">
            <a:spAutoFit/>
          </a:bodyPr>
          <a:lstStyle/>
          <a:p>
            <a:pPr algn="just">
              <a:lnSpc>
                <a:spcPct val="150000"/>
              </a:lnSpc>
            </a:pPr>
            <a:r>
              <a:rPr lang="en-US" sz="6000" b="1" smtClean="0">
                <a:solidFill>
                  <a:srgbClr val="FA7A4A"/>
                </a:solidFill>
                <a:latin typeface="Arial" pitchFamily="34" charset="0"/>
                <a:cs typeface="Arial" pitchFamily="34" charset="0"/>
              </a:rPr>
              <a:t>KHỞI ĐỘNG</a:t>
            </a:r>
            <a:endParaRPr lang="en-US" sz="6000" b="1">
              <a:solidFill>
                <a:srgbClr val="FA7A4A"/>
              </a:solidFill>
              <a:latin typeface="Arial" pitchFamily="34" charset="0"/>
              <a:cs typeface="Arial" pitchFamily="34" charset="0"/>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991899" y="1438550"/>
            <a:ext cx="3691555" cy="7492085"/>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90614" flipH="1">
            <a:off x="11754608" y="1530342"/>
            <a:ext cx="934381" cy="1117195"/>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311576" flipH="1">
            <a:off x="16429545" y="3148575"/>
            <a:ext cx="841522" cy="1006168"/>
          </a:xfrm>
          <a:prstGeom prst="rect">
            <a:avLst/>
          </a:prstGeom>
        </p:spPr>
      </p:pic>
      <p:sp>
        <p:nvSpPr>
          <p:cNvPr id="8" name="TextBox 7"/>
          <p:cNvSpPr txBox="1"/>
          <p:nvPr/>
        </p:nvSpPr>
        <p:spPr>
          <a:xfrm>
            <a:off x="-2145908" y="4215096"/>
            <a:ext cx="13792200" cy="1938992"/>
          </a:xfrm>
          <a:prstGeom prst="rect">
            <a:avLst/>
          </a:prstGeom>
          <a:noFill/>
        </p:spPr>
        <p:txBody>
          <a:bodyPr wrap="square" rtlCol="0">
            <a:spAutoFit/>
          </a:bodyPr>
          <a:lstStyle/>
          <a:p>
            <a:pPr algn="just">
              <a:lnSpc>
                <a:spcPct val="150000"/>
              </a:lnSpc>
            </a:pPr>
            <a:r>
              <a:rPr lang="en-US" sz="4000" b="1" smtClean="0">
                <a:latin typeface="Arial" pitchFamily="34" charset="0"/>
                <a:cs typeface="Arial" pitchFamily="34" charset="0"/>
              </a:rPr>
              <a:t>- Chia sẻ về những hoạt động trong ngày nghỉ của em</a:t>
            </a:r>
          </a:p>
          <a:p>
            <a:pPr algn="just">
              <a:lnSpc>
                <a:spcPct val="150000"/>
              </a:lnSpc>
            </a:pPr>
            <a:r>
              <a:rPr lang="en-US" sz="4000" b="1" smtClean="0">
                <a:latin typeface="Arial" pitchFamily="34" charset="0"/>
                <a:cs typeface="Arial" pitchFamily="34" charset="0"/>
              </a:rPr>
              <a:t>- Những hoạt động đó khiến tâm trạng em như thế nào?</a:t>
            </a:r>
            <a:endParaRPr lang="vi-VN" sz="4000" b="1">
              <a:latin typeface="Arial" pitchFamily="34" charset="0"/>
              <a:cs typeface="Arial" pitchFamily="34" charset="0"/>
            </a:endParaRPr>
          </a:p>
        </p:txBody>
      </p:sp>
    </p:spTree>
    <p:extLst>
      <p:ext uri="{BB962C8B-B14F-4D97-AF65-F5344CB8AC3E}">
        <p14:creationId xmlns:p14="http://schemas.microsoft.com/office/powerpoint/2010/main" val="2001957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5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934583" y="85503"/>
            <a:ext cx="6353417" cy="6117272"/>
          </a:xfrm>
          <a:prstGeom prst="rect">
            <a:avLst/>
          </a:prstGeom>
        </p:spPr>
      </p:pic>
      <p:sp>
        <p:nvSpPr>
          <p:cNvPr id="6" name="TextBox 6"/>
          <p:cNvSpPr txBox="1"/>
          <p:nvPr/>
        </p:nvSpPr>
        <p:spPr>
          <a:xfrm>
            <a:off x="12428546" y="1217265"/>
            <a:ext cx="5365490" cy="3046988"/>
          </a:xfrm>
          <a:prstGeom prst="rect">
            <a:avLst/>
          </a:prstGeom>
        </p:spPr>
        <p:txBody>
          <a:bodyPr wrap="square" lIns="0" tIns="0" rIns="0" bIns="0" rtlCol="0" anchor="t">
            <a:spAutoFit/>
          </a:bodyPr>
          <a:lstStyle/>
          <a:p>
            <a:pPr algn="ctr">
              <a:lnSpc>
                <a:spcPct val="150000"/>
              </a:lnSpc>
            </a:pPr>
            <a:r>
              <a:rPr lang="en-US" sz="4400" b="1" smtClean="0">
                <a:solidFill>
                  <a:srgbClr val="F8F5EF"/>
                </a:solidFill>
                <a:latin typeface="Arial" pitchFamily="34" charset="0"/>
                <a:cs typeface="Arial" pitchFamily="34" charset="0"/>
              </a:rPr>
              <a:t>Nhảy dân vũ bài Việt Nam đánh bay Corona</a:t>
            </a:r>
            <a:endParaRPr lang="en-US" sz="4400" b="1">
              <a:solidFill>
                <a:srgbClr val="F8F5EF"/>
              </a:solidFill>
              <a:latin typeface="Arial" pitchFamily="34" charset="0"/>
              <a:cs typeface="Arial" pitchFamily="34" charset="0"/>
            </a:endParaRPr>
          </a:p>
        </p:txBody>
      </p:sp>
      <p:pic>
        <p:nvPicPr>
          <p:cNvPr id="9" name="Picture 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4578" flipH="1">
            <a:off x="10300832" y="574085"/>
            <a:ext cx="1075865" cy="128636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93812">
            <a:off x="16808559" y="5869351"/>
            <a:ext cx="1075865" cy="1286361"/>
          </a:xfrm>
          <a:prstGeom prst="rect">
            <a:avLst/>
          </a:prstGeom>
        </p:spPr>
      </p:pic>
      <p:pic>
        <p:nvPicPr>
          <p:cNvPr id="14" name="viet-nam-oi-danh-bay-covid-minh-beta-zumba-dance-version-abaila-dance-fitness.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58147" y="919363"/>
            <a:ext cx="11376435" cy="734512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693"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2681485" y="1063234"/>
            <a:ext cx="22146455" cy="26026817"/>
          </a:xfrm>
          <a:prstGeom prst="rect">
            <a:avLst/>
          </a:prstGeom>
        </p:spPr>
      </p:pic>
      <p:sp>
        <p:nvSpPr>
          <p:cNvPr id="3" name="TextBox 3"/>
          <p:cNvSpPr txBox="1"/>
          <p:nvPr/>
        </p:nvSpPr>
        <p:spPr>
          <a:xfrm>
            <a:off x="4724400" y="608720"/>
            <a:ext cx="12859872" cy="1661993"/>
          </a:xfrm>
          <a:prstGeom prst="rect">
            <a:avLst/>
          </a:prstGeom>
        </p:spPr>
        <p:txBody>
          <a:bodyPr wrap="square" lIns="0" tIns="0" rIns="0" bIns="0" rtlCol="0" anchor="t">
            <a:spAutoFit/>
          </a:bodyPr>
          <a:lstStyle/>
          <a:p>
            <a:pPr algn="just">
              <a:lnSpc>
                <a:spcPct val="150000"/>
              </a:lnSpc>
            </a:pPr>
            <a:r>
              <a:rPr lang="nl-NL" sz="3600">
                <a:latin typeface="Arial" pitchFamily="34" charset="0"/>
                <a:cs typeface="Arial" pitchFamily="34" charset="0"/>
              </a:rPr>
              <a:t>Q</a:t>
            </a:r>
            <a:r>
              <a:rPr lang="nl-NL" sz="3600" smtClean="0">
                <a:latin typeface="Arial" pitchFamily="34" charset="0"/>
                <a:cs typeface="Arial" pitchFamily="34" charset="0"/>
              </a:rPr>
              <a:t>uan </a:t>
            </a:r>
            <a:r>
              <a:rPr lang="nl-NL" sz="3600">
                <a:latin typeface="Arial" pitchFamily="34" charset="0"/>
                <a:cs typeface="Arial" pitchFamily="34" charset="0"/>
              </a:rPr>
              <a:t>sát các hình </a:t>
            </a:r>
            <a:r>
              <a:rPr lang="nl-NL" sz="3600" smtClean="0">
                <a:latin typeface="Arial" pitchFamily="34" charset="0"/>
                <a:cs typeface="Arial" pitchFamily="34" charset="0"/>
              </a:rPr>
              <a:t>ảnh, vận dụng kinh </a:t>
            </a:r>
            <a:r>
              <a:rPr lang="nl-NL" sz="3600">
                <a:latin typeface="Arial" pitchFamily="34" charset="0"/>
                <a:cs typeface="Arial" pitchFamily="34" charset="0"/>
              </a:rPr>
              <a:t>nghiệm của bản thân để nêu cách chăm sóc sức khoẻ thể chất.</a:t>
            </a:r>
            <a:endParaRPr lang="vi-VN" sz="3600">
              <a:latin typeface="Arial" pitchFamily="34" charset="0"/>
              <a:cs typeface="Arial" pitchFamily="34" charset="0"/>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830981" y="1349302"/>
            <a:ext cx="3228639" cy="762125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4718535" y="3438086"/>
            <a:ext cx="951870" cy="66630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192345">
            <a:off x="825978" y="3418842"/>
            <a:ext cx="951870" cy="666309"/>
          </a:xfrm>
          <a:prstGeom prst="rect">
            <a:avLst/>
          </a:prstGeom>
        </p:spPr>
      </p:pic>
      <p:pic>
        <p:nvPicPr>
          <p:cNvPr id="2050"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6695" t="75082" r="15583" b="10970"/>
          <a:stretch/>
        </p:blipFill>
        <p:spPr bwMode="auto">
          <a:xfrm>
            <a:off x="6763872" y="2999055"/>
            <a:ext cx="11371728" cy="3287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barn(inVertical)">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0D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12370158" y="760358"/>
            <a:ext cx="22146455" cy="26026817"/>
          </a:xfrm>
          <a:prstGeom prst="rect">
            <a:avLst/>
          </a:prstGeom>
        </p:spPr>
      </p:pic>
      <p:sp>
        <p:nvSpPr>
          <p:cNvPr id="3" name="TextBox 3"/>
          <p:cNvSpPr txBox="1"/>
          <p:nvPr/>
        </p:nvSpPr>
        <p:spPr>
          <a:xfrm>
            <a:off x="533401" y="1374108"/>
            <a:ext cx="12301078" cy="3693319"/>
          </a:xfrm>
          <a:prstGeom prst="rect">
            <a:avLst/>
          </a:prstGeom>
        </p:spPr>
        <p:txBody>
          <a:bodyPr wrap="square" lIns="0" tIns="0" rIns="0" bIns="0" rtlCol="0" anchor="t">
            <a:spAutoFit/>
          </a:bodyPr>
          <a:lstStyle/>
          <a:p>
            <a:pPr marL="377823" lvl="1" algn="just">
              <a:lnSpc>
                <a:spcPct val="150000"/>
              </a:lnSpc>
            </a:pPr>
            <a:r>
              <a:rPr lang="en-US" sz="4000" b="1" smtClean="0">
                <a:solidFill>
                  <a:srgbClr val="262A55"/>
                </a:solidFill>
                <a:latin typeface="Arial" pitchFamily="34" charset="0"/>
                <a:cs typeface="Arial" pitchFamily="34" charset="0"/>
              </a:rPr>
              <a:t>Gợi ý:</a:t>
            </a:r>
          </a:p>
          <a:p>
            <a:pPr marL="949323" lvl="1" indent="-571500" algn="just">
              <a:lnSpc>
                <a:spcPct val="150000"/>
              </a:lnSpc>
              <a:buFontTx/>
              <a:buChar char="-"/>
            </a:pPr>
            <a:r>
              <a:rPr lang="en-US" sz="4000" b="1" smtClean="0">
                <a:solidFill>
                  <a:srgbClr val="262A55"/>
                </a:solidFill>
                <a:latin typeface="Arial" pitchFamily="34" charset="0"/>
                <a:cs typeface="Arial" pitchFamily="34" charset="0"/>
              </a:rPr>
              <a:t>Cách tập luyện thể dục, thể thao</a:t>
            </a:r>
          </a:p>
          <a:p>
            <a:pPr marL="949323" lvl="1" indent="-571500" algn="just">
              <a:lnSpc>
                <a:spcPct val="150000"/>
              </a:lnSpc>
              <a:buFontTx/>
              <a:buChar char="-"/>
            </a:pPr>
            <a:r>
              <a:rPr lang="en-US" sz="4000" b="1" smtClean="0">
                <a:solidFill>
                  <a:srgbClr val="262A55"/>
                </a:solidFill>
                <a:latin typeface="Arial" pitchFamily="34" charset="0"/>
                <a:cs typeface="Arial" pitchFamily="34" charset="0"/>
              </a:rPr>
              <a:t>Cách ăn uống, nghỉ ngơi</a:t>
            </a:r>
          </a:p>
          <a:p>
            <a:pPr marL="949323" lvl="1" indent="-571500" algn="just">
              <a:lnSpc>
                <a:spcPct val="150000"/>
              </a:lnSpc>
              <a:buFontTx/>
              <a:buChar char="-"/>
            </a:pPr>
            <a:r>
              <a:rPr lang="en-US" sz="4000" b="1" smtClean="0">
                <a:solidFill>
                  <a:srgbClr val="262A55"/>
                </a:solidFill>
                <a:latin typeface="Arial" pitchFamily="34" charset="0"/>
                <a:cs typeface="Arial" pitchFamily="34" charset="0"/>
              </a:rPr>
              <a:t>…</a:t>
            </a:r>
            <a:endParaRPr lang="en-US" sz="4000" b="1">
              <a:solidFill>
                <a:srgbClr val="262A55"/>
              </a:solidFill>
              <a:latin typeface="Arial" pitchFamily="34" charset="0"/>
              <a:cs typeface="Arial"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2627681" y="1425553"/>
            <a:ext cx="3799066" cy="7435893"/>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90614" flipH="1">
            <a:off x="11744204" y="1735150"/>
            <a:ext cx="970759" cy="1160690"/>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40341">
            <a:off x="16633430" y="3764312"/>
            <a:ext cx="823329" cy="984416"/>
          </a:xfrm>
          <a:prstGeom prst="rect">
            <a:avLst/>
          </a:prstGeom>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5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738113"/>
            <a:ext cx="5239456" cy="8810773"/>
          </a:xfrm>
          <a:prstGeom prst="rect">
            <a:avLst/>
          </a:prstGeom>
        </p:spPr>
      </p:pic>
      <p:grpSp>
        <p:nvGrpSpPr>
          <p:cNvPr id="3" name="Group 3"/>
          <p:cNvGrpSpPr/>
          <p:nvPr/>
        </p:nvGrpSpPr>
        <p:grpSpPr>
          <a:xfrm>
            <a:off x="5657169" y="1943100"/>
            <a:ext cx="12402231" cy="5092813"/>
            <a:chOff x="-696592" y="-1983675"/>
            <a:chExt cx="16536307" cy="6790415"/>
          </a:xfrm>
        </p:grpSpPr>
        <p:sp>
          <p:nvSpPr>
            <p:cNvPr id="4" name="TextBox 4"/>
            <p:cNvSpPr txBox="1"/>
            <p:nvPr/>
          </p:nvSpPr>
          <p:spPr>
            <a:xfrm>
              <a:off x="1664437" y="-1983675"/>
              <a:ext cx="8839200" cy="1470488"/>
            </a:xfrm>
            <a:prstGeom prst="rect">
              <a:avLst/>
            </a:prstGeom>
          </p:spPr>
          <p:txBody>
            <a:bodyPr wrap="square" lIns="0" tIns="0" rIns="0" bIns="0" rtlCol="0" anchor="t">
              <a:spAutoFit/>
            </a:bodyPr>
            <a:lstStyle/>
            <a:p>
              <a:pPr>
                <a:lnSpc>
                  <a:spcPts val="8640"/>
                </a:lnSpc>
              </a:pPr>
              <a:r>
                <a:rPr lang="en-US" sz="5400" b="1">
                  <a:solidFill>
                    <a:srgbClr val="53A272"/>
                  </a:solidFill>
                  <a:latin typeface="Arial" pitchFamily="34" charset="0"/>
                  <a:cs typeface="Arial" pitchFamily="34" charset="0"/>
                </a:rPr>
                <a:t>THẢO LUẬN NHÓM</a:t>
              </a:r>
            </a:p>
          </p:txBody>
        </p:sp>
        <p:sp>
          <p:nvSpPr>
            <p:cNvPr id="5" name="TextBox 5"/>
            <p:cNvSpPr txBox="1"/>
            <p:nvPr/>
          </p:nvSpPr>
          <p:spPr>
            <a:xfrm>
              <a:off x="-696592" y="-117684"/>
              <a:ext cx="16536307" cy="4924424"/>
            </a:xfrm>
            <a:prstGeom prst="rect">
              <a:avLst/>
            </a:prstGeom>
          </p:spPr>
          <p:txBody>
            <a:bodyPr wrap="square" lIns="0" tIns="0" rIns="0" bIns="0" rtlCol="0" anchor="t">
              <a:spAutoFit/>
            </a:bodyPr>
            <a:lstStyle/>
            <a:p>
              <a:pPr algn="just">
                <a:lnSpc>
                  <a:spcPct val="200000"/>
                </a:lnSpc>
              </a:pPr>
              <a:r>
                <a:rPr lang="en-US" sz="4000" b="1">
                  <a:latin typeface="Arial" pitchFamily="34" charset="0"/>
                  <a:cs typeface="Arial" pitchFamily="34" charset="0"/>
                </a:rPr>
                <a:t>- Thời gian: </a:t>
              </a:r>
              <a:r>
                <a:rPr lang="en-US" sz="4000">
                  <a:latin typeface="Arial" pitchFamily="34" charset="0"/>
                  <a:cs typeface="Arial" pitchFamily="34" charset="0"/>
                </a:rPr>
                <a:t>5 phút</a:t>
              </a:r>
            </a:p>
            <a:p>
              <a:pPr algn="just">
                <a:lnSpc>
                  <a:spcPct val="200000"/>
                </a:lnSpc>
              </a:pPr>
              <a:r>
                <a:rPr lang="en-US" sz="4000" b="1">
                  <a:latin typeface="Arial" pitchFamily="34" charset="0"/>
                  <a:cs typeface="Arial" pitchFamily="34" charset="0"/>
                </a:rPr>
                <a:t>- Nhiệm vụ: </a:t>
              </a:r>
              <a:r>
                <a:rPr lang="nl-NL" sz="4000">
                  <a:latin typeface="Arial" pitchFamily="34" charset="0"/>
                  <a:cs typeface="Arial" pitchFamily="34" charset="0"/>
                </a:rPr>
                <a:t>Thảo luận nhóm về cách chăm sóc </a:t>
              </a:r>
              <a:r>
                <a:rPr lang="nl-NL" sz="4000" smtClean="0">
                  <a:latin typeface="Arial" pitchFamily="34" charset="0"/>
                  <a:cs typeface="Arial" pitchFamily="34" charset="0"/>
                </a:rPr>
                <a:t>sức khỏe thể chất phù hợp với lứa tuổi các em</a:t>
              </a:r>
              <a:endParaRPr lang="vi-VN" sz="4000">
                <a:latin typeface="Arial" pitchFamily="34" charset="0"/>
                <a:cs typeface="Arial" pitchFamily="34" charset="0"/>
              </a:endParaRPr>
            </a:p>
          </p:txBody>
        </p:sp>
      </p:gr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75974" y="2765357"/>
            <a:ext cx="3856916" cy="47562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524263">
            <a:off x="4433480" y="2715079"/>
            <a:ext cx="951870" cy="66630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480614">
            <a:off x="303584" y="7598425"/>
            <a:ext cx="951870" cy="6663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4781" y="-1144686"/>
            <a:ext cx="19717562" cy="11507886"/>
          </a:xfrm>
          <a:prstGeom prst="rect">
            <a:avLst/>
          </a:prstGeom>
        </p:spPr>
      </p:pic>
      <p:sp>
        <p:nvSpPr>
          <p:cNvPr id="3" name="TextBox 3"/>
          <p:cNvSpPr txBox="1"/>
          <p:nvPr/>
        </p:nvSpPr>
        <p:spPr>
          <a:xfrm>
            <a:off x="2530489" y="412519"/>
            <a:ext cx="13443512" cy="823944"/>
          </a:xfrm>
          <a:prstGeom prst="rect">
            <a:avLst/>
          </a:prstGeom>
        </p:spPr>
        <p:txBody>
          <a:bodyPr lIns="0" tIns="0" rIns="0" bIns="0" rtlCol="0" anchor="t">
            <a:spAutoFit/>
          </a:bodyPr>
          <a:lstStyle/>
          <a:p>
            <a:pPr algn="ctr">
              <a:lnSpc>
                <a:spcPct val="150000"/>
              </a:lnSpc>
            </a:pPr>
            <a:r>
              <a:rPr lang="nl-NL" sz="4000" b="1" smtClean="0">
                <a:solidFill>
                  <a:schemeClr val="accent6">
                    <a:lumMod val="75000"/>
                  </a:schemeClr>
                </a:solidFill>
                <a:latin typeface="Arial" pitchFamily="34" charset="0"/>
                <a:cs typeface="Arial" pitchFamily="34" charset="0"/>
              </a:rPr>
              <a:t>TỰ CHĂM SÓC SỨC KHỎE THỂ CHẤT</a:t>
            </a:r>
            <a:endParaRPr lang="en-US" sz="4000" b="1">
              <a:solidFill>
                <a:schemeClr val="accent6">
                  <a:lumMod val="75000"/>
                </a:schemeClr>
              </a:solidFill>
              <a:latin typeface="Arial" pitchFamily="34" charset="0"/>
              <a:cs typeface="Arial" pitchFamily="34" charset="0"/>
            </a:endParaRPr>
          </a:p>
        </p:txBody>
      </p:sp>
      <p:sp>
        <p:nvSpPr>
          <p:cNvPr id="5" name="TextBox 5"/>
          <p:cNvSpPr txBox="1"/>
          <p:nvPr/>
        </p:nvSpPr>
        <p:spPr>
          <a:xfrm>
            <a:off x="-1" y="1839268"/>
            <a:ext cx="10376973" cy="4431983"/>
          </a:xfrm>
          <a:prstGeom prst="rect">
            <a:avLst/>
          </a:prstGeom>
        </p:spPr>
        <p:txBody>
          <a:bodyPr wrap="square" lIns="0" tIns="0" rIns="0" bIns="0" rtlCol="0" anchor="t">
            <a:spAutoFit/>
          </a:bodyPr>
          <a:lstStyle/>
          <a:p>
            <a:pPr algn="just">
              <a:lnSpc>
                <a:spcPct val="200000"/>
              </a:lnSpc>
            </a:pPr>
            <a:r>
              <a:rPr lang="nl-NL" sz="3600">
                <a:latin typeface="Arial" pitchFamily="34" charset="0"/>
                <a:cs typeface="Arial" pitchFamily="34" charset="0"/>
              </a:rPr>
              <a:t>Ở lứa tuổi các em, muốn có được sức khoẻ thể chất tốt, các em cần phải: </a:t>
            </a:r>
            <a:endParaRPr lang="vi-VN" sz="3600">
              <a:latin typeface="Arial" pitchFamily="34" charset="0"/>
              <a:cs typeface="Arial" pitchFamily="34" charset="0"/>
            </a:endParaRPr>
          </a:p>
          <a:p>
            <a:pPr algn="just">
              <a:lnSpc>
                <a:spcPct val="200000"/>
              </a:lnSpc>
            </a:pPr>
            <a:r>
              <a:rPr lang="nl-NL" sz="3600">
                <a:latin typeface="Arial" pitchFamily="34" charset="0"/>
                <a:cs typeface="Arial" pitchFamily="34" charset="0"/>
              </a:rPr>
              <a:t>+ Ăn đủ 3 bữa, chú ý ăn đủ chất, đảm bảo an toàn thực phẩm </a:t>
            </a:r>
            <a:r>
              <a:rPr lang="nl-NL" sz="3600" smtClean="0">
                <a:latin typeface="Arial" pitchFamily="34" charset="0"/>
                <a:cs typeface="Arial" pitchFamily="34" charset="0"/>
              </a:rPr>
              <a:t>và tránh </a:t>
            </a:r>
            <a:r>
              <a:rPr lang="nl-NL" sz="3600">
                <a:latin typeface="Arial" pitchFamily="34" charset="0"/>
                <a:cs typeface="Arial" pitchFamily="34" charset="0"/>
              </a:rPr>
              <a:t>ăn những chất gây béo phì; </a:t>
            </a:r>
            <a:endParaRPr lang="vi-VN" sz="3600">
              <a:latin typeface="Arial" pitchFamily="34" charset="0"/>
              <a:cs typeface="Arial" pitchFamily="34" charset="0"/>
            </a:endParaRP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76973" y="1839268"/>
            <a:ext cx="7250397" cy="6904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4781" y="-1144686"/>
            <a:ext cx="19717562" cy="11507886"/>
          </a:xfrm>
          <a:prstGeom prst="rect">
            <a:avLst/>
          </a:prstGeom>
        </p:spPr>
      </p:pic>
      <p:sp>
        <p:nvSpPr>
          <p:cNvPr id="3" name="TextBox 3"/>
          <p:cNvSpPr txBox="1"/>
          <p:nvPr/>
        </p:nvSpPr>
        <p:spPr>
          <a:xfrm>
            <a:off x="2530489" y="412519"/>
            <a:ext cx="13443512" cy="823944"/>
          </a:xfrm>
          <a:prstGeom prst="rect">
            <a:avLst/>
          </a:prstGeom>
        </p:spPr>
        <p:txBody>
          <a:bodyPr lIns="0" tIns="0" rIns="0" bIns="0" rtlCol="0" anchor="t">
            <a:spAutoFit/>
          </a:bodyPr>
          <a:lstStyle/>
          <a:p>
            <a:pPr algn="ctr">
              <a:lnSpc>
                <a:spcPct val="150000"/>
              </a:lnSpc>
            </a:pPr>
            <a:r>
              <a:rPr lang="nl-NL" sz="4000" b="1" smtClean="0">
                <a:solidFill>
                  <a:schemeClr val="accent6">
                    <a:lumMod val="75000"/>
                  </a:schemeClr>
                </a:solidFill>
                <a:latin typeface="Arial" pitchFamily="34" charset="0"/>
                <a:cs typeface="Arial" pitchFamily="34" charset="0"/>
              </a:rPr>
              <a:t>TỰ CHĂM SÓC SỨC KHỎE THỂ CHẤT</a:t>
            </a:r>
            <a:endParaRPr lang="en-US" sz="4000" b="1">
              <a:solidFill>
                <a:schemeClr val="accent6">
                  <a:lumMod val="75000"/>
                </a:schemeClr>
              </a:solidFill>
              <a:latin typeface="Arial" pitchFamily="34" charset="0"/>
              <a:cs typeface="Arial" pitchFamily="34" charset="0"/>
            </a:endParaRPr>
          </a:p>
        </p:txBody>
      </p:sp>
      <p:sp>
        <p:nvSpPr>
          <p:cNvPr id="4" name="TextBox 5"/>
          <p:cNvSpPr txBox="1"/>
          <p:nvPr/>
        </p:nvSpPr>
        <p:spPr>
          <a:xfrm>
            <a:off x="0" y="2534841"/>
            <a:ext cx="10668000" cy="3323987"/>
          </a:xfrm>
          <a:prstGeom prst="rect">
            <a:avLst/>
          </a:prstGeom>
        </p:spPr>
        <p:txBody>
          <a:bodyPr wrap="square" lIns="0" tIns="0" rIns="0" bIns="0" rtlCol="0" anchor="t">
            <a:spAutoFit/>
          </a:bodyPr>
          <a:lstStyle/>
          <a:p>
            <a:pPr algn="just">
              <a:lnSpc>
                <a:spcPct val="200000"/>
              </a:lnSpc>
            </a:pPr>
            <a:r>
              <a:rPr lang="nl-NL" sz="3600">
                <a:latin typeface="Arial" pitchFamily="34" charset="0"/>
                <a:cs typeface="Arial" pitchFamily="34" charset="0"/>
              </a:rPr>
              <a:t>Ở lứa tuổi các em, muốn có được sức khoẻ thể chất tốt, các em cần phải: </a:t>
            </a:r>
            <a:endParaRPr lang="vi-VN" sz="3600">
              <a:latin typeface="Arial" pitchFamily="34" charset="0"/>
              <a:cs typeface="Arial" pitchFamily="34" charset="0"/>
            </a:endParaRPr>
          </a:p>
          <a:p>
            <a:pPr algn="just">
              <a:lnSpc>
                <a:spcPct val="200000"/>
              </a:lnSpc>
            </a:pPr>
            <a:r>
              <a:rPr lang="nl-NL" sz="3600" smtClean="0">
                <a:latin typeface="Arial" pitchFamily="34" charset="0"/>
                <a:cs typeface="Arial" pitchFamily="34" charset="0"/>
              </a:rPr>
              <a:t>+ </a:t>
            </a:r>
            <a:r>
              <a:rPr lang="nl-NL" sz="3600">
                <a:latin typeface="Arial" pitchFamily="34" charset="0"/>
                <a:cs typeface="Arial" pitchFamily="34" charset="0"/>
              </a:rPr>
              <a:t>Ngủ đủ từ 7 - 8 tiếng/ ngày, phải ngủ trước 23 giờ, </a:t>
            </a:r>
            <a:endParaRPr lang="vi-VN" sz="3600">
              <a:latin typeface="Arial" pitchFamily="34" charset="0"/>
              <a:cs typeface="Arial"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96600" y="1714500"/>
            <a:ext cx="7391400" cy="7315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064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circle(in)">
                                      <p:cBhvr>
                                        <p:cTn id="19"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4781" y="-1144686"/>
            <a:ext cx="19717562" cy="11507886"/>
          </a:xfrm>
          <a:prstGeom prst="rect">
            <a:avLst/>
          </a:prstGeom>
        </p:spPr>
      </p:pic>
      <p:sp>
        <p:nvSpPr>
          <p:cNvPr id="3" name="TextBox 3"/>
          <p:cNvSpPr txBox="1"/>
          <p:nvPr/>
        </p:nvSpPr>
        <p:spPr>
          <a:xfrm>
            <a:off x="2530489" y="412519"/>
            <a:ext cx="13443512" cy="823944"/>
          </a:xfrm>
          <a:prstGeom prst="rect">
            <a:avLst/>
          </a:prstGeom>
        </p:spPr>
        <p:txBody>
          <a:bodyPr lIns="0" tIns="0" rIns="0" bIns="0" rtlCol="0" anchor="t">
            <a:spAutoFit/>
          </a:bodyPr>
          <a:lstStyle/>
          <a:p>
            <a:pPr algn="ctr">
              <a:lnSpc>
                <a:spcPct val="150000"/>
              </a:lnSpc>
            </a:pPr>
            <a:r>
              <a:rPr lang="nl-NL" sz="4000" b="1" smtClean="0">
                <a:solidFill>
                  <a:schemeClr val="accent6">
                    <a:lumMod val="75000"/>
                  </a:schemeClr>
                </a:solidFill>
                <a:latin typeface="Arial" pitchFamily="34" charset="0"/>
                <a:cs typeface="Arial" pitchFamily="34" charset="0"/>
              </a:rPr>
              <a:t>TỰ CHĂM SÓC SỨC KHỎE THỂ CHẤT</a:t>
            </a:r>
            <a:endParaRPr lang="en-US" sz="4000" b="1">
              <a:solidFill>
                <a:schemeClr val="accent6">
                  <a:lumMod val="75000"/>
                </a:schemeClr>
              </a:solidFill>
              <a:latin typeface="Arial" pitchFamily="34" charset="0"/>
              <a:cs typeface="Arial" pitchFamily="34" charset="0"/>
            </a:endParaRPr>
          </a:p>
        </p:txBody>
      </p:sp>
      <p:sp>
        <p:nvSpPr>
          <p:cNvPr id="4" name="TextBox 5"/>
          <p:cNvSpPr txBox="1"/>
          <p:nvPr/>
        </p:nvSpPr>
        <p:spPr>
          <a:xfrm>
            <a:off x="0" y="1943100"/>
            <a:ext cx="8915400" cy="4431983"/>
          </a:xfrm>
          <a:prstGeom prst="rect">
            <a:avLst/>
          </a:prstGeom>
        </p:spPr>
        <p:txBody>
          <a:bodyPr wrap="square" lIns="0" tIns="0" rIns="0" bIns="0" rtlCol="0" anchor="t">
            <a:spAutoFit/>
          </a:bodyPr>
          <a:lstStyle/>
          <a:p>
            <a:pPr algn="just">
              <a:lnSpc>
                <a:spcPct val="200000"/>
              </a:lnSpc>
            </a:pPr>
            <a:r>
              <a:rPr lang="nl-NL" sz="3600">
                <a:latin typeface="Arial" pitchFamily="34" charset="0"/>
                <a:cs typeface="Arial" pitchFamily="34" charset="0"/>
              </a:rPr>
              <a:t>Ở lứa tuổi các em, muốn có được sức khoẻ thể chất tốt, các em cần phải: </a:t>
            </a:r>
            <a:endParaRPr lang="vi-VN" sz="3600">
              <a:latin typeface="Arial" pitchFamily="34" charset="0"/>
              <a:cs typeface="Arial" pitchFamily="34" charset="0"/>
            </a:endParaRPr>
          </a:p>
          <a:p>
            <a:pPr algn="just">
              <a:lnSpc>
                <a:spcPct val="200000"/>
              </a:lnSpc>
            </a:pPr>
            <a:r>
              <a:rPr lang="nl-NL" sz="3600" smtClean="0">
                <a:latin typeface="Arial" pitchFamily="34" charset="0"/>
                <a:cs typeface="Arial" pitchFamily="34" charset="0"/>
              </a:rPr>
              <a:t>+ </a:t>
            </a:r>
            <a:r>
              <a:rPr lang="nl-NL" sz="3600">
                <a:latin typeface="Arial" pitchFamily="34" charset="0"/>
                <a:cs typeface="Arial" pitchFamily="34" charset="0"/>
              </a:rPr>
              <a:t>Dành tối thiểu 30 phút cho tập luyện thể dục, thể thao hằng ngày; </a:t>
            </a:r>
            <a:endParaRPr lang="vi-VN" sz="3600">
              <a:latin typeface="Arial" pitchFamily="34" charset="0"/>
              <a:cs typeface="Arial" pitchFamily="34" charset="0"/>
            </a:endParaRP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3394" y="1714500"/>
            <a:ext cx="8924606" cy="723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328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4781" y="-1144686"/>
            <a:ext cx="19717562" cy="11507886"/>
          </a:xfrm>
          <a:prstGeom prst="rect">
            <a:avLst/>
          </a:prstGeom>
        </p:spPr>
      </p:pic>
      <p:sp>
        <p:nvSpPr>
          <p:cNvPr id="3" name="TextBox 3"/>
          <p:cNvSpPr txBox="1"/>
          <p:nvPr/>
        </p:nvSpPr>
        <p:spPr>
          <a:xfrm>
            <a:off x="2530489" y="412519"/>
            <a:ext cx="13443512" cy="823944"/>
          </a:xfrm>
          <a:prstGeom prst="rect">
            <a:avLst/>
          </a:prstGeom>
        </p:spPr>
        <p:txBody>
          <a:bodyPr lIns="0" tIns="0" rIns="0" bIns="0" rtlCol="0" anchor="t">
            <a:spAutoFit/>
          </a:bodyPr>
          <a:lstStyle/>
          <a:p>
            <a:pPr algn="ctr">
              <a:lnSpc>
                <a:spcPct val="150000"/>
              </a:lnSpc>
            </a:pPr>
            <a:r>
              <a:rPr lang="nl-NL" sz="4000" b="1" smtClean="0">
                <a:solidFill>
                  <a:schemeClr val="accent6">
                    <a:lumMod val="75000"/>
                  </a:schemeClr>
                </a:solidFill>
                <a:latin typeface="Arial" pitchFamily="34" charset="0"/>
                <a:cs typeface="Arial" pitchFamily="34" charset="0"/>
              </a:rPr>
              <a:t>TỰ CHĂM SÓC SỨC KHỎE THỂ CHẤT</a:t>
            </a:r>
            <a:endParaRPr lang="en-US" sz="4000" b="1">
              <a:solidFill>
                <a:schemeClr val="accent6">
                  <a:lumMod val="75000"/>
                </a:schemeClr>
              </a:solidFill>
              <a:latin typeface="Arial" pitchFamily="34" charset="0"/>
              <a:cs typeface="Arial" pitchFamily="34" charset="0"/>
            </a:endParaRPr>
          </a:p>
        </p:txBody>
      </p:sp>
      <p:sp>
        <p:nvSpPr>
          <p:cNvPr id="4" name="TextBox 5"/>
          <p:cNvSpPr txBox="1"/>
          <p:nvPr/>
        </p:nvSpPr>
        <p:spPr>
          <a:xfrm>
            <a:off x="152400" y="1790700"/>
            <a:ext cx="9829800" cy="5539978"/>
          </a:xfrm>
          <a:prstGeom prst="rect">
            <a:avLst/>
          </a:prstGeom>
        </p:spPr>
        <p:txBody>
          <a:bodyPr wrap="square" lIns="0" tIns="0" rIns="0" bIns="0" rtlCol="0" anchor="t">
            <a:spAutoFit/>
          </a:bodyPr>
          <a:lstStyle/>
          <a:p>
            <a:pPr algn="just">
              <a:lnSpc>
                <a:spcPct val="200000"/>
              </a:lnSpc>
            </a:pPr>
            <a:r>
              <a:rPr lang="nl-NL" sz="3600">
                <a:latin typeface="Arial" pitchFamily="34" charset="0"/>
                <a:cs typeface="Arial" pitchFamily="34" charset="0"/>
              </a:rPr>
              <a:t>Ở lứa tuổi các em, muốn có được sức khoẻ thể chất tốt, các em cần phải: </a:t>
            </a:r>
            <a:endParaRPr lang="vi-VN" sz="3600">
              <a:latin typeface="Arial" pitchFamily="34" charset="0"/>
              <a:cs typeface="Arial" pitchFamily="34" charset="0"/>
            </a:endParaRPr>
          </a:p>
          <a:p>
            <a:pPr algn="just">
              <a:lnSpc>
                <a:spcPct val="200000"/>
              </a:lnSpc>
            </a:pPr>
            <a:r>
              <a:rPr lang="nl-NL" sz="3600" smtClean="0">
                <a:latin typeface="Arial" pitchFamily="34" charset="0"/>
                <a:cs typeface="Arial" pitchFamily="34" charset="0"/>
              </a:rPr>
              <a:t>+ </a:t>
            </a:r>
            <a:r>
              <a:rPr lang="nl-NL" sz="3600">
                <a:latin typeface="Arial" pitchFamily="34" charset="0"/>
                <a:cs typeface="Arial" pitchFamily="34" charset="0"/>
              </a:rPr>
              <a:t>Giữ gìn vệ sinh cá nhân, rửa tay trước khi ăn, áp dụng những biện pháp phòng tránh các bệnh lây nhiễm,...</a:t>
            </a:r>
            <a:endParaRPr lang="en-US" sz="3600" i="1">
              <a:solidFill>
                <a:srgbClr val="000000"/>
              </a:solidFill>
              <a:latin typeface="Arial" pitchFamily="34" charset="0"/>
              <a:cs typeface="Arial" pitchFamily="34" charset="0"/>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1790700"/>
            <a:ext cx="7620000"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116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wheel(1)">
                                      <p:cBhvr>
                                        <p:cTn id="19"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145774" y="5936120"/>
            <a:ext cx="30579547" cy="152897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05260" y="625825"/>
            <a:ext cx="13077480" cy="903535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62625" y="3086770"/>
            <a:ext cx="2151064" cy="4909066"/>
          </a:xfrm>
          <a:prstGeom prst="rect">
            <a:avLst/>
          </a:prstGeom>
        </p:spPr>
      </p:pic>
      <p:grpSp>
        <p:nvGrpSpPr>
          <p:cNvPr id="5" name="Group 5"/>
          <p:cNvGrpSpPr/>
          <p:nvPr/>
        </p:nvGrpSpPr>
        <p:grpSpPr>
          <a:xfrm>
            <a:off x="4768051" y="1088236"/>
            <a:ext cx="8751898" cy="5861310"/>
            <a:chOff x="0" y="0"/>
            <a:chExt cx="1366503" cy="915172"/>
          </a:xfrm>
        </p:grpSpPr>
        <p:sp>
          <p:nvSpPr>
            <p:cNvPr id="6" name="Freeform 6"/>
            <p:cNvSpPr/>
            <p:nvPr/>
          </p:nvSpPr>
          <p:spPr>
            <a:xfrm>
              <a:off x="0" y="0"/>
              <a:ext cx="1366503" cy="915172"/>
            </a:xfrm>
            <a:custGeom>
              <a:avLst/>
              <a:gdLst/>
              <a:ahLst/>
              <a:cxnLst/>
              <a:rect l="l" t="t" r="r" b="b"/>
              <a:pathLst>
                <a:path w="1366503" h="915172">
                  <a:moveTo>
                    <a:pt x="1242043" y="915172"/>
                  </a:moveTo>
                  <a:lnTo>
                    <a:pt x="124460" y="915172"/>
                  </a:lnTo>
                  <a:cubicBezTo>
                    <a:pt x="55880" y="915172"/>
                    <a:pt x="0" y="859292"/>
                    <a:pt x="0" y="790712"/>
                  </a:cubicBezTo>
                  <a:lnTo>
                    <a:pt x="0" y="124460"/>
                  </a:lnTo>
                  <a:cubicBezTo>
                    <a:pt x="0" y="55880"/>
                    <a:pt x="55880" y="0"/>
                    <a:pt x="124460" y="0"/>
                  </a:cubicBezTo>
                  <a:lnTo>
                    <a:pt x="1242043" y="0"/>
                  </a:lnTo>
                  <a:cubicBezTo>
                    <a:pt x="1310623" y="0"/>
                    <a:pt x="1366503" y="55880"/>
                    <a:pt x="1366503" y="124460"/>
                  </a:cubicBezTo>
                  <a:lnTo>
                    <a:pt x="1366503" y="790712"/>
                  </a:lnTo>
                  <a:cubicBezTo>
                    <a:pt x="1366503" y="859292"/>
                    <a:pt x="1310623" y="915172"/>
                    <a:pt x="1242043" y="915172"/>
                  </a:cubicBezTo>
                  <a:close/>
                </a:path>
              </a:pathLst>
            </a:custGeom>
            <a:solidFill>
              <a:srgbClr val="FFD0DA"/>
            </a:solidFill>
          </p:spPr>
        </p:sp>
      </p:grpSp>
      <p:sp>
        <p:nvSpPr>
          <p:cNvPr id="7" name="TextBox 7"/>
          <p:cNvSpPr txBox="1"/>
          <p:nvPr/>
        </p:nvSpPr>
        <p:spPr>
          <a:xfrm>
            <a:off x="5528350" y="2399169"/>
            <a:ext cx="7231299" cy="2598917"/>
          </a:xfrm>
          <a:prstGeom prst="rect">
            <a:avLst/>
          </a:prstGeom>
        </p:spPr>
        <p:txBody>
          <a:bodyPr wrap="square" lIns="0" tIns="0" rIns="0" bIns="0" rtlCol="0" anchor="t">
            <a:spAutoFit/>
          </a:bodyPr>
          <a:lstStyle/>
          <a:p>
            <a:pPr algn="just">
              <a:lnSpc>
                <a:spcPct val="150000"/>
              </a:lnSpc>
            </a:pPr>
            <a:r>
              <a:rPr lang="en-US" sz="6000" b="1" smtClean="0">
                <a:solidFill>
                  <a:srgbClr val="262A55"/>
                </a:solidFill>
                <a:latin typeface="Arial" pitchFamily="34" charset="0"/>
                <a:cs typeface="Arial" pitchFamily="34" charset="0"/>
              </a:rPr>
              <a:t>3. CHĂM SÓC SỨC KHỎE TINH THẦN</a:t>
            </a:r>
            <a:endParaRPr lang="en-US" sz="6000" b="1">
              <a:solidFill>
                <a:srgbClr val="262A55"/>
              </a:solidFill>
              <a:latin typeface="Arial" pitchFamily="34" charset="0"/>
              <a:cs typeface="Arial" pitchFamily="34" charset="0"/>
            </a:endParaRPr>
          </a:p>
        </p:txBody>
      </p:sp>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682740" y="3317981"/>
            <a:ext cx="6663910" cy="4446645"/>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04400">
            <a:off x="14144451" y="966510"/>
            <a:ext cx="864175" cy="1033252"/>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3414" flipH="1">
            <a:off x="3143188" y="4368184"/>
            <a:ext cx="895712" cy="1070960"/>
          </a:xfrm>
          <a:prstGeom prst="rect">
            <a:avLst/>
          </a:prstGeom>
        </p:spPr>
      </p:pic>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59946">
            <a:off x="-11830331" y="3869401"/>
            <a:ext cx="20724169" cy="2435532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73901" y="2805648"/>
            <a:ext cx="5088213" cy="411682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21217" flipH="1">
            <a:off x="5327340" y="5751598"/>
            <a:ext cx="595121" cy="71155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21217">
            <a:off x="731140" y="7829985"/>
            <a:ext cx="595121" cy="711557"/>
          </a:xfrm>
          <a:prstGeom prst="rect">
            <a:avLst/>
          </a:prstGeom>
        </p:spPr>
      </p:pic>
      <p:sp>
        <p:nvSpPr>
          <p:cNvPr id="7" name="TextBox 7"/>
          <p:cNvSpPr txBox="1"/>
          <p:nvPr/>
        </p:nvSpPr>
        <p:spPr>
          <a:xfrm>
            <a:off x="1600200" y="1096260"/>
            <a:ext cx="15621000" cy="890180"/>
          </a:xfrm>
          <a:prstGeom prst="rect">
            <a:avLst/>
          </a:prstGeom>
        </p:spPr>
        <p:txBody>
          <a:bodyPr wrap="square" lIns="0" tIns="0" rIns="0" bIns="0" rtlCol="0" anchor="t">
            <a:spAutoFit/>
          </a:bodyPr>
          <a:lstStyle/>
          <a:p>
            <a:pPr algn="just">
              <a:lnSpc>
                <a:spcPct val="150000"/>
              </a:lnSpc>
            </a:pPr>
            <a:r>
              <a:rPr lang="nl-NL" sz="4400" b="1" smtClean="0">
                <a:latin typeface="Arial" pitchFamily="34" charset="0"/>
                <a:cs typeface="Arial" pitchFamily="34" charset="0"/>
              </a:rPr>
              <a:t>Chia sẻ việc em đã làm để tự chăm sóc sức khỏe tinh thần</a:t>
            </a:r>
          </a:p>
        </p:txBody>
      </p:sp>
      <p:sp>
        <p:nvSpPr>
          <p:cNvPr id="6" name="Rectangle 5"/>
          <p:cNvSpPr/>
          <p:nvPr/>
        </p:nvSpPr>
        <p:spPr>
          <a:xfrm>
            <a:off x="6553199" y="2805648"/>
            <a:ext cx="11466183" cy="4154984"/>
          </a:xfrm>
          <a:prstGeom prst="rect">
            <a:avLst/>
          </a:prstGeom>
        </p:spPr>
        <p:txBody>
          <a:bodyPr wrap="square">
            <a:spAutoFit/>
          </a:bodyPr>
          <a:lstStyle/>
          <a:p>
            <a:pPr lvl="0" algn="just">
              <a:lnSpc>
                <a:spcPct val="150000"/>
              </a:lnSpc>
            </a:pPr>
            <a:r>
              <a:rPr lang="nl-NL" sz="4400" i="1">
                <a:solidFill>
                  <a:prstClr val="black"/>
                </a:solidFill>
                <a:latin typeface="Arial" pitchFamily="34" charset="0"/>
                <a:cs typeface="Arial" pitchFamily="34" charset="0"/>
              </a:rPr>
              <a:t> </a:t>
            </a:r>
            <a:r>
              <a:rPr lang="nl-NL" sz="4400" i="1" smtClean="0">
                <a:solidFill>
                  <a:prstClr val="black"/>
                </a:solidFill>
                <a:latin typeface="Arial" pitchFamily="34" charset="0"/>
                <a:cs typeface="Arial" pitchFamily="34" charset="0"/>
              </a:rPr>
              <a:t>1. Em </a:t>
            </a:r>
            <a:r>
              <a:rPr lang="nl-NL" sz="4400" i="1">
                <a:solidFill>
                  <a:prstClr val="black"/>
                </a:solidFill>
                <a:latin typeface="Arial" pitchFamily="34" charset="0"/>
                <a:cs typeface="Arial" pitchFamily="34" charset="0"/>
              </a:rPr>
              <a:t>đã phân bổ thời gian cho các hoạt động học tập, lao động giúp gia đình, rèn luyện sức khoẻ và vui chơi giải trí như thế nào?</a:t>
            </a:r>
            <a:endParaRPr lang="vi-VN" sz="4400" i="1">
              <a:solidFill>
                <a:prstClr val="black"/>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0D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2708358" y="3594902"/>
            <a:ext cx="22146455" cy="2602681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743956" y="1028700"/>
            <a:ext cx="13119007" cy="6418443"/>
          </a:xfrm>
          <a:prstGeom prst="rect">
            <a:avLst/>
          </a:prstGeom>
        </p:spPr>
      </p:pic>
      <p:sp>
        <p:nvSpPr>
          <p:cNvPr id="4" name="TextBox 4"/>
          <p:cNvSpPr txBox="1"/>
          <p:nvPr/>
        </p:nvSpPr>
        <p:spPr>
          <a:xfrm>
            <a:off x="4509901" y="2247900"/>
            <a:ext cx="8678118" cy="903389"/>
          </a:xfrm>
          <a:prstGeom prst="rect">
            <a:avLst/>
          </a:prstGeom>
        </p:spPr>
        <p:txBody>
          <a:bodyPr lIns="0" tIns="0" rIns="0" bIns="0" rtlCol="0" anchor="t">
            <a:spAutoFit/>
          </a:bodyPr>
          <a:lstStyle/>
          <a:p>
            <a:pPr marL="0" lvl="0" indent="0" algn="ctr">
              <a:lnSpc>
                <a:spcPts val="8317"/>
              </a:lnSpc>
              <a:spcBef>
                <a:spcPct val="0"/>
              </a:spcBef>
            </a:pPr>
            <a:r>
              <a:rPr lang="en-US" sz="3600" b="1">
                <a:solidFill>
                  <a:srgbClr val="FF0000"/>
                </a:solidFill>
                <a:latin typeface="Arial" pitchFamily="34" charset="0"/>
                <a:cs typeface="Arial" pitchFamily="34" charset="0"/>
              </a:rPr>
              <a:t>TUẦN </a:t>
            </a:r>
            <a:r>
              <a:rPr lang="en-US" sz="3600" b="1" smtClean="0">
                <a:solidFill>
                  <a:srgbClr val="FF0000"/>
                </a:solidFill>
                <a:latin typeface="Arial" pitchFamily="34" charset="0"/>
                <a:cs typeface="Arial" pitchFamily="34" charset="0"/>
              </a:rPr>
              <a:t>9. TIẾT 26.</a:t>
            </a:r>
            <a:endParaRPr lang="en-US" sz="3600" b="1">
              <a:solidFill>
                <a:srgbClr val="FF0000"/>
              </a:solidFill>
              <a:latin typeface="Arial" pitchFamily="34" charset="0"/>
              <a:cs typeface="Arial" pitchFamily="34" charset="0"/>
            </a:endParaRPr>
          </a:p>
        </p:txBody>
      </p:sp>
      <p:sp>
        <p:nvSpPr>
          <p:cNvPr id="5" name="TextBox 5"/>
          <p:cNvSpPr txBox="1"/>
          <p:nvPr/>
        </p:nvSpPr>
        <p:spPr>
          <a:xfrm>
            <a:off x="4260477" y="3453867"/>
            <a:ext cx="10598523" cy="2451633"/>
          </a:xfrm>
          <a:prstGeom prst="rect">
            <a:avLst/>
          </a:prstGeom>
        </p:spPr>
        <p:txBody>
          <a:bodyPr wrap="square" lIns="0" tIns="0" rIns="0" bIns="0" rtlCol="0" anchor="t">
            <a:spAutoFit/>
          </a:bodyPr>
          <a:lstStyle/>
          <a:p>
            <a:pPr marL="457200" indent="-457200" algn="just">
              <a:lnSpc>
                <a:spcPct val="200000"/>
              </a:lnSpc>
              <a:buFontTx/>
              <a:buChar char="-"/>
            </a:pPr>
            <a:r>
              <a:rPr lang="en-US" sz="2800" b="1" smtClean="0">
                <a:solidFill>
                  <a:srgbClr val="262A55"/>
                </a:solidFill>
                <a:latin typeface="Arial" pitchFamily="34" charset="0"/>
                <a:cs typeface="Arial" pitchFamily="34" charset="0"/>
              </a:rPr>
              <a:t>HOẠT ĐỘNG 1: TỰ CHĂM SÓC DÁNG VẺ BỀ NGOÀI</a:t>
            </a:r>
          </a:p>
          <a:p>
            <a:pPr marL="457200" indent="-457200" algn="just">
              <a:lnSpc>
                <a:spcPct val="200000"/>
              </a:lnSpc>
              <a:buFontTx/>
              <a:buChar char="-"/>
            </a:pPr>
            <a:r>
              <a:rPr lang="en-US" sz="2800" b="1" smtClean="0">
                <a:solidFill>
                  <a:srgbClr val="262A55"/>
                </a:solidFill>
                <a:latin typeface="Arial" pitchFamily="34" charset="0"/>
                <a:cs typeface="Arial" pitchFamily="34" charset="0"/>
              </a:rPr>
              <a:t>HOẠT ĐỘNG 2: TỰ CHĂM SÓC SỨC KHỎE THỂ CHẤT</a:t>
            </a:r>
          </a:p>
          <a:p>
            <a:pPr marL="457200" indent="-457200" algn="just">
              <a:lnSpc>
                <a:spcPct val="200000"/>
              </a:lnSpc>
              <a:buFontTx/>
              <a:buChar char="-"/>
            </a:pPr>
            <a:r>
              <a:rPr lang="en-US" sz="2800" b="1" smtClean="0">
                <a:solidFill>
                  <a:srgbClr val="262A55"/>
                </a:solidFill>
                <a:latin typeface="Arial" pitchFamily="34" charset="0"/>
                <a:cs typeface="Arial" pitchFamily="34" charset="0"/>
              </a:rPr>
              <a:t>HOẠT ĐỘNG 3: TỰ CHĂM SÓC SỨC KHỎE TINH THẦN</a:t>
            </a:r>
            <a:endParaRPr lang="en-US" sz="2800" b="1">
              <a:solidFill>
                <a:srgbClr val="262A55"/>
              </a:solidFill>
              <a:latin typeface="Arial" pitchFamily="34" charset="0"/>
              <a:cs typeface="Arial" pitchFamily="34" charset="0"/>
            </a:endParaRPr>
          </a:p>
        </p:txBody>
      </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191584" y="4421041"/>
            <a:ext cx="3683310" cy="5416632"/>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777397" y="4237921"/>
            <a:ext cx="1959836" cy="5416632"/>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68370" flipH="1">
            <a:off x="2366916" y="1446198"/>
            <a:ext cx="930025" cy="1111986"/>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34288">
            <a:off x="14999992" y="4013267"/>
            <a:ext cx="944696" cy="1129527"/>
          </a:xfrm>
          <a:prstGeom prst="rect">
            <a:avLst/>
          </a:prstGeom>
        </p:spPr>
      </p:pic>
      <p:sp>
        <p:nvSpPr>
          <p:cNvPr id="10" name="TextBox 4"/>
          <p:cNvSpPr txBox="1"/>
          <p:nvPr/>
        </p:nvSpPr>
        <p:spPr>
          <a:xfrm>
            <a:off x="4114800" y="1333500"/>
            <a:ext cx="9926741" cy="1064394"/>
          </a:xfrm>
          <a:prstGeom prst="rect">
            <a:avLst/>
          </a:prstGeom>
        </p:spPr>
        <p:txBody>
          <a:bodyPr wrap="square" lIns="0" tIns="0" rIns="0" bIns="0" rtlCol="0" anchor="t">
            <a:spAutoFit/>
          </a:bodyPr>
          <a:lstStyle/>
          <a:p>
            <a:pPr marL="0" lvl="0" indent="0" algn="ctr">
              <a:lnSpc>
                <a:spcPts val="8317"/>
              </a:lnSpc>
              <a:spcBef>
                <a:spcPct val="0"/>
              </a:spcBef>
            </a:pPr>
            <a:r>
              <a:rPr lang="en-US" sz="3600" b="1" smtClean="0">
                <a:solidFill>
                  <a:srgbClr val="FF0000"/>
                </a:solidFill>
                <a:latin typeface="Arial" pitchFamily="34" charset="0"/>
                <a:cs typeface="Arial" pitchFamily="34" charset="0"/>
              </a:rPr>
              <a:t>CHỦ ĐỀ 3: TRÁCH NHIỆM VỚI BẢN THÂN</a:t>
            </a:r>
            <a:endParaRPr lang="en-US" sz="3600" b="1">
              <a:solidFill>
                <a:srgbClr val="FF0000"/>
              </a:solidFill>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3947822" y="2130839"/>
            <a:ext cx="22146455" cy="26026817"/>
          </a:xfrm>
          <a:prstGeom prst="rect">
            <a:avLst/>
          </a:prstGeom>
        </p:spPr>
      </p:pic>
      <p:sp>
        <p:nvSpPr>
          <p:cNvPr id="5" name="TextBox 5"/>
          <p:cNvSpPr txBox="1"/>
          <p:nvPr/>
        </p:nvSpPr>
        <p:spPr>
          <a:xfrm>
            <a:off x="6096000" y="800157"/>
            <a:ext cx="11887200" cy="3693319"/>
          </a:xfrm>
          <a:prstGeom prst="rect">
            <a:avLst/>
          </a:prstGeom>
        </p:spPr>
        <p:txBody>
          <a:bodyPr wrap="square" lIns="0" tIns="0" rIns="0" bIns="0" rtlCol="0" anchor="t">
            <a:spAutoFit/>
          </a:bodyPr>
          <a:lstStyle/>
          <a:p>
            <a:pPr algn="just">
              <a:lnSpc>
                <a:spcPct val="150000"/>
              </a:lnSpc>
            </a:pPr>
            <a:r>
              <a:rPr lang="en-US" sz="4000" b="1" smtClean="0">
                <a:solidFill>
                  <a:schemeClr val="bg1"/>
                </a:solidFill>
                <a:latin typeface="Arial" pitchFamily="34" charset="0"/>
                <a:cs typeface="Arial" pitchFamily="34" charset="0"/>
              </a:rPr>
              <a:t>2. Em đã lạc quan, suy nghĩ theo chiều tích cực như thế nào?</a:t>
            </a:r>
          </a:p>
          <a:p>
            <a:pPr algn="just">
              <a:lnSpc>
                <a:spcPct val="150000"/>
              </a:lnSpc>
            </a:pPr>
            <a:r>
              <a:rPr lang="en-US" sz="4000" b="1" smtClean="0">
                <a:solidFill>
                  <a:schemeClr val="bg1"/>
                </a:solidFill>
                <a:latin typeface="Arial" pitchFamily="34" charset="0"/>
                <a:cs typeface="Arial" pitchFamily="34" charset="0"/>
              </a:rPr>
              <a:t>3. Cách giải tỏa sự căng thẳng những lúc giận dỗi, buồn bực như thế nào?</a:t>
            </a:r>
            <a:endParaRPr lang="en-US" sz="4000" b="1">
              <a:solidFill>
                <a:schemeClr val="bg1"/>
              </a:solidFill>
              <a:latin typeface="Arial" pitchFamily="34" charset="0"/>
              <a:cs typeface="Arial" pitchFamily="34"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84607" y="1628413"/>
            <a:ext cx="4940378" cy="765410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236316">
            <a:off x="4941962" y="1854818"/>
            <a:ext cx="951870" cy="666309"/>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388495">
            <a:off x="886095" y="3703573"/>
            <a:ext cx="951870" cy="6663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5EF"/>
        </a:solidFill>
        <a:effectLst/>
      </p:bgPr>
    </p:bg>
    <p:spTree>
      <p:nvGrpSpPr>
        <p:cNvPr id="1" name=""/>
        <p:cNvGrpSpPr/>
        <p:nvPr/>
      </p:nvGrpSpPr>
      <p:grpSpPr>
        <a:xfrm>
          <a:off x="0" y="0"/>
          <a:ext cx="0" cy="0"/>
          <a:chOff x="0" y="0"/>
          <a:chExt cx="0" cy="0"/>
        </a:xfrm>
      </p:grpSpPr>
      <p:sp>
        <p:nvSpPr>
          <p:cNvPr id="4" name="TextBox 4"/>
          <p:cNvSpPr txBox="1"/>
          <p:nvPr/>
        </p:nvSpPr>
        <p:spPr>
          <a:xfrm>
            <a:off x="533400" y="571500"/>
            <a:ext cx="10618454" cy="5816977"/>
          </a:xfrm>
          <a:prstGeom prst="rect">
            <a:avLst/>
          </a:prstGeom>
        </p:spPr>
        <p:txBody>
          <a:bodyPr wrap="square" lIns="0" tIns="0" rIns="0" bIns="0" rtlCol="0" anchor="t">
            <a:spAutoFit/>
          </a:bodyPr>
          <a:lstStyle/>
          <a:p>
            <a:pPr algn="just">
              <a:lnSpc>
                <a:spcPct val="150000"/>
              </a:lnSpc>
            </a:pPr>
            <a:r>
              <a:rPr lang="nl-NL" sz="3600">
                <a:latin typeface="Arial" pitchFamily="34" charset="0"/>
                <a:cs typeface="Arial" pitchFamily="34" charset="0"/>
              </a:rPr>
              <a:t>- Chăm sóc sức khoẻ t</a:t>
            </a:r>
            <a:r>
              <a:rPr lang="vi-VN" sz="3600">
                <a:latin typeface="Arial" pitchFamily="34" charset="0"/>
                <a:cs typeface="Arial" pitchFamily="34" charset="0"/>
              </a:rPr>
              <a:t>i</a:t>
            </a:r>
            <a:r>
              <a:rPr lang="nl-NL" sz="3600">
                <a:latin typeface="Arial" pitchFamily="34" charset="0"/>
                <a:cs typeface="Arial" pitchFamily="34" charset="0"/>
              </a:rPr>
              <a:t>nh thần rất quan trọng vì nó ảnh hưởng đến sức khoẻ thể chất. </a:t>
            </a:r>
            <a:endParaRPr lang="vi-VN" sz="3600">
              <a:latin typeface="Arial" pitchFamily="34" charset="0"/>
              <a:cs typeface="Arial" pitchFamily="34" charset="0"/>
            </a:endParaRPr>
          </a:p>
          <a:p>
            <a:pPr algn="just">
              <a:lnSpc>
                <a:spcPct val="150000"/>
              </a:lnSpc>
            </a:pPr>
            <a:r>
              <a:rPr lang="nl-NL" sz="3600">
                <a:latin typeface="Arial" pitchFamily="34" charset="0"/>
                <a:cs typeface="Arial" pitchFamily="34" charset="0"/>
              </a:rPr>
              <a:t>- Để có sức khoẻ </a:t>
            </a:r>
            <a:r>
              <a:rPr lang="nl-NL" sz="3600" smtClean="0">
                <a:latin typeface="Arial" pitchFamily="34" charset="0"/>
                <a:cs typeface="Arial" pitchFamily="34" charset="0"/>
              </a:rPr>
              <a:t>t</a:t>
            </a:r>
            <a:r>
              <a:rPr lang="vi-VN" sz="3600" smtClean="0">
                <a:latin typeface="Arial" pitchFamily="34" charset="0"/>
                <a:cs typeface="Arial" pitchFamily="34" charset="0"/>
              </a:rPr>
              <a:t>i</a:t>
            </a:r>
            <a:r>
              <a:rPr lang="nl-NL" sz="3600" smtClean="0">
                <a:latin typeface="Arial" pitchFamily="34" charset="0"/>
                <a:cs typeface="Arial" pitchFamily="34" charset="0"/>
              </a:rPr>
              <a:t>nh </a:t>
            </a:r>
            <a:r>
              <a:rPr lang="nl-NL" sz="3600">
                <a:latin typeface="Arial" pitchFamily="34" charset="0"/>
                <a:cs typeface="Arial" pitchFamily="34" charset="0"/>
              </a:rPr>
              <a:t>thần tốt, các em cần phân bổ thời gian hợp lí cho các hoạt động học tập, lao động, vui chơi giải trí, luôn lạc quan, suy nghĩ tích cực và biết cách giải toả nỗi bu</a:t>
            </a:r>
            <a:r>
              <a:rPr lang="vi-VN" sz="3600">
                <a:latin typeface="Arial" pitchFamily="34" charset="0"/>
                <a:cs typeface="Arial" pitchFamily="34" charset="0"/>
              </a:rPr>
              <a:t>ồ</a:t>
            </a:r>
            <a:r>
              <a:rPr lang="nl-NL" sz="3600">
                <a:latin typeface="Arial" pitchFamily="34" charset="0"/>
                <a:cs typeface="Arial" pitchFamily="34" charset="0"/>
              </a:rPr>
              <a:t>n, sự khó chịu theo cách phù hợp với mình.</a:t>
            </a:r>
            <a:endParaRPr lang="vi-VN" sz="3600">
              <a:latin typeface="Arial" pitchFamily="34" charset="0"/>
              <a:cs typeface="Arial" pitchFamily="34" charset="0"/>
            </a:endParaR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658601" y="1325878"/>
            <a:ext cx="6629400" cy="47854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524263">
            <a:off x="16608423" y="3192617"/>
            <a:ext cx="951870" cy="66630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635895">
            <a:off x="10122600" y="6068458"/>
            <a:ext cx="951870" cy="6663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1C3F8"/>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106407">
            <a:off x="14480064" y="7730720"/>
            <a:ext cx="924060" cy="1104855"/>
          </a:xfrm>
          <a:prstGeom prst="rect">
            <a:avLst/>
          </a:prstGeom>
        </p:spPr>
      </p:pic>
      <p:sp>
        <p:nvSpPr>
          <p:cNvPr id="2" name="Rectangle 1"/>
          <p:cNvSpPr/>
          <p:nvPr/>
        </p:nvSpPr>
        <p:spPr>
          <a:xfrm>
            <a:off x="6940359" y="1925409"/>
            <a:ext cx="11119041" cy="5632311"/>
          </a:xfrm>
          <a:prstGeom prst="rect">
            <a:avLst/>
          </a:prstGeom>
        </p:spPr>
        <p:txBody>
          <a:bodyPr wrap="square">
            <a:spAutoFit/>
          </a:bodyPr>
          <a:lstStyle/>
          <a:p>
            <a:pPr algn="just">
              <a:lnSpc>
                <a:spcPct val="150000"/>
              </a:lnSpc>
            </a:pPr>
            <a:r>
              <a:rPr lang="nl-NL" sz="4000">
                <a:latin typeface="Arial" pitchFamily="34" charset="0"/>
                <a:cs typeface="Arial" pitchFamily="34" charset="0"/>
              </a:rPr>
              <a:t>Chăm sóc bản thân là việc làm c</a:t>
            </a:r>
            <a:r>
              <a:rPr lang="vi-VN" sz="4000">
                <a:latin typeface="Arial" pitchFamily="34" charset="0"/>
                <a:cs typeface="Arial" pitchFamily="34" charset="0"/>
              </a:rPr>
              <a:t>ầ</a:t>
            </a:r>
            <a:r>
              <a:rPr lang="nl-NL" sz="4000">
                <a:latin typeface="Arial" pitchFamily="34" charset="0"/>
                <a:cs typeface="Arial" pitchFamily="34" charset="0"/>
              </a:rPr>
              <a:t>n thiết vừa thể hiện sự yêu quý, tôn trọng bản thân vừa đảm bảo chất lượng cuộc sống của mỗi cá nhân. Vì vậy, mỗi người cần quan tâm chăm sóc cả dáng vẻ bên ngoài, sức khoẻ thể chất, sức khoẻ t</a:t>
            </a:r>
            <a:r>
              <a:rPr lang="vi-VN" sz="4000">
                <a:latin typeface="Arial" pitchFamily="34" charset="0"/>
                <a:cs typeface="Arial" pitchFamily="34" charset="0"/>
              </a:rPr>
              <a:t>i</a:t>
            </a:r>
            <a:r>
              <a:rPr lang="nl-NL" sz="4000">
                <a:latin typeface="Arial" pitchFamily="34" charset="0"/>
                <a:cs typeface="Arial" pitchFamily="34" charset="0"/>
              </a:rPr>
              <a:t>nh thần bằng các biện pháp phù hợp với lứa tuổi.</a:t>
            </a:r>
            <a:endParaRPr lang="vi-VN" sz="4000">
              <a:latin typeface="Arial" pitchFamily="34" charset="0"/>
              <a:cs typeface="Arial" pitchFamily="34" charset="0"/>
            </a:endParaRPr>
          </a:p>
        </p:txBody>
      </p:sp>
      <p:pic>
        <p:nvPicPr>
          <p:cNvPr id="7"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797843"/>
            <a:ext cx="6705600" cy="7927058"/>
          </a:xfrm>
          <a:prstGeom prst="rect">
            <a:avLst/>
          </a:prstGeom>
        </p:spPr>
      </p:pic>
      <p:pic>
        <p:nvPicPr>
          <p:cNvPr id="8"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75974" y="2765357"/>
            <a:ext cx="3856916" cy="4756286"/>
          </a:xfrm>
          <a:prstGeom prst="rect">
            <a:avLst/>
          </a:prstGeom>
        </p:spPr>
      </p:pic>
      <p:pic>
        <p:nvPicPr>
          <p:cNvPr id="9"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2524263">
            <a:off x="4433480" y="2715079"/>
            <a:ext cx="951870" cy="666309"/>
          </a:xfrm>
          <a:prstGeom prst="rect">
            <a:avLst/>
          </a:prstGeom>
        </p:spPr>
      </p:pic>
      <p:pic>
        <p:nvPicPr>
          <p:cNvPr id="10"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7480614">
            <a:off x="303584" y="7598425"/>
            <a:ext cx="951870" cy="666309"/>
          </a:xfrm>
          <a:prstGeom prst="rect">
            <a:avLst/>
          </a:prstGeom>
        </p:spPr>
      </p:pic>
      <p:sp>
        <p:nvSpPr>
          <p:cNvPr id="3" name="Rectangle 2"/>
          <p:cNvSpPr/>
          <p:nvPr/>
        </p:nvSpPr>
        <p:spPr>
          <a:xfrm>
            <a:off x="10573060" y="760609"/>
            <a:ext cx="331793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smtClean="0"/>
              <a:t>KẾT LUẬN</a:t>
            </a:r>
            <a:endParaRPr lang="vi-VN" sz="3600" b="1"/>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702653"/>
            <a:ext cx="17139628" cy="646331"/>
          </a:xfrm>
          <a:prstGeom prst="rect">
            <a:avLst/>
          </a:prstGeom>
          <a:noFill/>
        </p:spPr>
        <p:txBody>
          <a:bodyPr wrap="none" rtlCol="0">
            <a:spAutoFit/>
          </a:bodyPr>
          <a:lstStyle/>
          <a:p>
            <a:r>
              <a:rPr lang="vi-VN" sz="3600" smtClean="0">
                <a:solidFill>
                  <a:srgbClr val="FF0000"/>
                </a:solidFill>
              </a:rPr>
              <a:t>Em thường xuyên thực hiện những hoạt động nào để chăm sóc sức khỏe tinh thần</a:t>
            </a:r>
            <a:endParaRPr lang="vi-VN" sz="3600">
              <a:solidFill>
                <a:srgbClr val="FF0000"/>
              </a:solidFill>
            </a:endParaRPr>
          </a:p>
        </p:txBody>
      </p:sp>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38300"/>
            <a:ext cx="5867400" cy="3711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638300"/>
            <a:ext cx="5639740" cy="3711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40540" y="1638300"/>
            <a:ext cx="5942660" cy="3711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5638634"/>
            <a:ext cx="5867400" cy="4457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5638634"/>
            <a:ext cx="5639740" cy="4457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040540" y="5638634"/>
            <a:ext cx="5942660" cy="4457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96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additive="base">
                                        <p:cTn id="12" dur="500" fill="hold"/>
                                        <p:tgtEl>
                                          <p:spTgt spid="3076"/>
                                        </p:tgtEl>
                                        <p:attrNameLst>
                                          <p:attrName>ppt_x</p:attrName>
                                        </p:attrNameLst>
                                      </p:cBhvr>
                                      <p:tavLst>
                                        <p:tav tm="0">
                                          <p:val>
                                            <p:strVal val="#ppt_x"/>
                                          </p:val>
                                        </p:tav>
                                        <p:tav tm="100000">
                                          <p:val>
                                            <p:strVal val="#ppt_x"/>
                                          </p:val>
                                        </p:tav>
                                      </p:tavLst>
                                    </p:anim>
                                    <p:anim calcmode="lin" valueType="num">
                                      <p:cBhvr additive="base">
                                        <p:cTn id="13"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77"/>
                                        </p:tgtEl>
                                        <p:attrNameLst>
                                          <p:attrName>style.visibility</p:attrName>
                                        </p:attrNameLst>
                                      </p:cBhvr>
                                      <p:to>
                                        <p:strVal val="visible"/>
                                      </p:to>
                                    </p:set>
                                    <p:anim calcmode="lin" valueType="num">
                                      <p:cBhvr additive="base">
                                        <p:cTn id="18" dur="500" fill="hold"/>
                                        <p:tgtEl>
                                          <p:spTgt spid="3077"/>
                                        </p:tgtEl>
                                        <p:attrNameLst>
                                          <p:attrName>ppt_x</p:attrName>
                                        </p:attrNameLst>
                                      </p:cBhvr>
                                      <p:tavLst>
                                        <p:tav tm="0">
                                          <p:val>
                                            <p:strVal val="#ppt_x"/>
                                          </p:val>
                                        </p:tav>
                                        <p:tav tm="100000">
                                          <p:val>
                                            <p:strVal val="#ppt_x"/>
                                          </p:val>
                                        </p:tav>
                                      </p:tavLst>
                                    </p:anim>
                                    <p:anim calcmode="lin" valueType="num">
                                      <p:cBhvr additive="base">
                                        <p:cTn id="19"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078"/>
                                        </p:tgtEl>
                                        <p:attrNameLst>
                                          <p:attrName>style.visibility</p:attrName>
                                        </p:attrNameLst>
                                      </p:cBhvr>
                                      <p:to>
                                        <p:strVal val="visible"/>
                                      </p:to>
                                    </p:set>
                                    <p:anim calcmode="lin" valueType="num">
                                      <p:cBhvr additive="base">
                                        <p:cTn id="24" dur="500" fill="hold"/>
                                        <p:tgtEl>
                                          <p:spTgt spid="3078"/>
                                        </p:tgtEl>
                                        <p:attrNameLst>
                                          <p:attrName>ppt_x</p:attrName>
                                        </p:attrNameLst>
                                      </p:cBhvr>
                                      <p:tavLst>
                                        <p:tav tm="0">
                                          <p:val>
                                            <p:strVal val="#ppt_x"/>
                                          </p:val>
                                        </p:tav>
                                        <p:tav tm="100000">
                                          <p:val>
                                            <p:strVal val="#ppt_x"/>
                                          </p:val>
                                        </p:tav>
                                      </p:tavLst>
                                    </p:anim>
                                    <p:anim calcmode="lin" valueType="num">
                                      <p:cBhvr additive="base">
                                        <p:cTn id="25"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079"/>
                                        </p:tgtEl>
                                        <p:attrNameLst>
                                          <p:attrName>style.visibility</p:attrName>
                                        </p:attrNameLst>
                                      </p:cBhvr>
                                      <p:to>
                                        <p:strVal val="visible"/>
                                      </p:to>
                                    </p:set>
                                    <p:anim calcmode="lin" valueType="num">
                                      <p:cBhvr additive="base">
                                        <p:cTn id="30" dur="500" fill="hold"/>
                                        <p:tgtEl>
                                          <p:spTgt spid="3079"/>
                                        </p:tgtEl>
                                        <p:attrNameLst>
                                          <p:attrName>ppt_x</p:attrName>
                                        </p:attrNameLst>
                                      </p:cBhvr>
                                      <p:tavLst>
                                        <p:tav tm="0">
                                          <p:val>
                                            <p:strVal val="#ppt_x"/>
                                          </p:val>
                                        </p:tav>
                                        <p:tav tm="100000">
                                          <p:val>
                                            <p:strVal val="#ppt_x"/>
                                          </p:val>
                                        </p:tav>
                                      </p:tavLst>
                                    </p:anim>
                                    <p:anim calcmode="lin" valueType="num">
                                      <p:cBhvr additive="base">
                                        <p:cTn id="31"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080"/>
                                        </p:tgtEl>
                                        <p:attrNameLst>
                                          <p:attrName>style.visibility</p:attrName>
                                        </p:attrNameLst>
                                      </p:cBhvr>
                                      <p:to>
                                        <p:strVal val="visible"/>
                                      </p:to>
                                    </p:set>
                                    <p:anim calcmode="lin" valueType="num">
                                      <p:cBhvr additive="base">
                                        <p:cTn id="36" dur="500" fill="hold"/>
                                        <p:tgtEl>
                                          <p:spTgt spid="3080"/>
                                        </p:tgtEl>
                                        <p:attrNameLst>
                                          <p:attrName>ppt_x</p:attrName>
                                        </p:attrNameLst>
                                      </p:cBhvr>
                                      <p:tavLst>
                                        <p:tav tm="0">
                                          <p:val>
                                            <p:strVal val="#ppt_x"/>
                                          </p:val>
                                        </p:tav>
                                        <p:tav tm="100000">
                                          <p:val>
                                            <p:strVal val="#ppt_x"/>
                                          </p:val>
                                        </p:tav>
                                      </p:tavLst>
                                    </p:anim>
                                    <p:anim calcmode="lin" valueType="num">
                                      <p:cBhvr additive="base">
                                        <p:cTn id="37"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081"/>
                                        </p:tgtEl>
                                        <p:attrNameLst>
                                          <p:attrName>style.visibility</p:attrName>
                                        </p:attrNameLst>
                                      </p:cBhvr>
                                      <p:to>
                                        <p:strVal val="visible"/>
                                      </p:to>
                                    </p:set>
                                    <p:anim calcmode="lin" valueType="num">
                                      <p:cBhvr additive="base">
                                        <p:cTn id="42" dur="500" fill="hold"/>
                                        <p:tgtEl>
                                          <p:spTgt spid="3081"/>
                                        </p:tgtEl>
                                        <p:attrNameLst>
                                          <p:attrName>ppt_x</p:attrName>
                                        </p:attrNameLst>
                                      </p:cBhvr>
                                      <p:tavLst>
                                        <p:tav tm="0">
                                          <p:val>
                                            <p:strVal val="#ppt_x"/>
                                          </p:val>
                                        </p:tav>
                                        <p:tav tm="100000">
                                          <p:val>
                                            <p:strVal val="#ppt_x"/>
                                          </p:val>
                                        </p:tav>
                                      </p:tavLst>
                                    </p:anim>
                                    <p:anim calcmode="lin" valueType="num">
                                      <p:cBhvr additive="base">
                                        <p:cTn id="43" dur="500" fill="hold"/>
                                        <p:tgtEl>
                                          <p:spTgt spid="30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70C0">
            <a:alpha val="44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59946">
            <a:off x="-11830331" y="3869401"/>
            <a:ext cx="20724169" cy="2435532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54100" y="3771900"/>
            <a:ext cx="5088213" cy="4116827"/>
          </a:xfrm>
          <a:prstGeom prst="rect">
            <a:avLst/>
          </a:prstGeom>
        </p:spPr>
      </p:pic>
      <p:sp>
        <p:nvSpPr>
          <p:cNvPr id="4" name="Rectangle 3"/>
          <p:cNvSpPr/>
          <p:nvPr/>
        </p:nvSpPr>
        <p:spPr>
          <a:xfrm>
            <a:off x="6705600" y="2245804"/>
            <a:ext cx="11277600" cy="3416320"/>
          </a:xfrm>
          <a:prstGeom prst="rect">
            <a:avLst/>
          </a:prstGeom>
        </p:spPr>
        <p:txBody>
          <a:bodyPr wrap="square">
            <a:spAutoFit/>
          </a:bodyPr>
          <a:lstStyle/>
          <a:p>
            <a:pPr algn="just">
              <a:lnSpc>
                <a:spcPct val="150000"/>
              </a:lnSpc>
            </a:pPr>
            <a:r>
              <a:rPr lang="nl-NL" sz="4800" smtClean="0">
                <a:solidFill>
                  <a:schemeClr val="bg1"/>
                </a:solidFill>
                <a:latin typeface="Arial" pitchFamily="34" charset="0"/>
                <a:cs typeface="Arial" pitchFamily="34" charset="0"/>
              </a:rPr>
              <a:t>Chia sẻ những điều thu hoạch/kinh nghiệm học được sau khi tham gia các hoạt động.</a:t>
            </a:r>
            <a:endParaRPr lang="vi-VN" sz="4800">
              <a:solidFill>
                <a:schemeClr val="bg1"/>
              </a:solidFill>
              <a:latin typeface="Arial" pitchFamily="34" charset="0"/>
              <a:cs typeface="Arial" pitchFamily="34" charset="0"/>
            </a:endParaRPr>
          </a:p>
        </p:txBody>
      </p:sp>
      <p:sp>
        <p:nvSpPr>
          <p:cNvPr id="5" name="TextBox 4"/>
          <p:cNvSpPr txBox="1"/>
          <p:nvPr/>
        </p:nvSpPr>
        <p:spPr>
          <a:xfrm>
            <a:off x="2033496" y="1437191"/>
            <a:ext cx="4108817" cy="1184876"/>
          </a:xfrm>
          <a:prstGeom prst="rect">
            <a:avLst/>
          </a:prstGeom>
          <a:noFill/>
        </p:spPr>
        <p:txBody>
          <a:bodyPr wrap="none" rtlCol="0">
            <a:spAutoFit/>
          </a:bodyPr>
          <a:lstStyle/>
          <a:p>
            <a:pPr>
              <a:lnSpc>
                <a:spcPct val="150000"/>
              </a:lnSpc>
            </a:pPr>
            <a:r>
              <a:rPr lang="en-US" sz="5400" b="1" smtClean="0">
                <a:solidFill>
                  <a:schemeClr val="bg1"/>
                </a:solidFill>
                <a:latin typeface="Arial" pitchFamily="34" charset="0"/>
                <a:cs typeface="Arial" pitchFamily="34" charset="0"/>
              </a:rPr>
              <a:t>LUYỆN TẬP</a:t>
            </a:r>
            <a:endParaRPr lang="vi-VN" sz="5400" b="1">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131676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12370158" y="760358"/>
            <a:ext cx="22146455" cy="26026817"/>
          </a:xfrm>
          <a:prstGeom prst="rect">
            <a:avLst/>
          </a:prstGeom>
        </p:spPr>
      </p:pic>
      <p:sp>
        <p:nvSpPr>
          <p:cNvPr id="3" name="TextBox 3"/>
          <p:cNvSpPr txBox="1"/>
          <p:nvPr/>
        </p:nvSpPr>
        <p:spPr>
          <a:xfrm>
            <a:off x="1342024" y="841623"/>
            <a:ext cx="10849976" cy="4062651"/>
          </a:xfrm>
          <a:prstGeom prst="rect">
            <a:avLst/>
          </a:prstGeom>
        </p:spPr>
        <p:txBody>
          <a:bodyPr wrap="square" lIns="0" tIns="0" rIns="0" bIns="0" rtlCol="0" anchor="t">
            <a:spAutoFit/>
          </a:bodyPr>
          <a:lstStyle/>
          <a:p>
            <a:pPr marL="377823" lvl="1" algn="ctr">
              <a:lnSpc>
                <a:spcPct val="150000"/>
              </a:lnSpc>
            </a:pPr>
            <a:r>
              <a:rPr lang="en-US" sz="4400" b="1" smtClean="0">
                <a:solidFill>
                  <a:srgbClr val="262A55"/>
                </a:solidFill>
                <a:latin typeface="Arial" pitchFamily="34" charset="0"/>
                <a:cs typeface="Arial" pitchFamily="34" charset="0"/>
              </a:rPr>
              <a:t>VẬN DỤNG</a:t>
            </a:r>
          </a:p>
          <a:p>
            <a:pPr marL="377823" lvl="1" algn="just">
              <a:lnSpc>
                <a:spcPct val="150000"/>
              </a:lnSpc>
            </a:pPr>
            <a:r>
              <a:rPr lang="en-US" sz="4400" b="1" smtClean="0">
                <a:solidFill>
                  <a:srgbClr val="262A55"/>
                </a:solidFill>
                <a:latin typeface="Arial" pitchFamily="34" charset="0"/>
                <a:cs typeface="Arial" pitchFamily="34" charset="0"/>
              </a:rPr>
              <a:t>Xây dựng và thực hiện kế hoạch tự chăm sóc bản thân để chia sẻ vào tiết sinh hoạt lớp</a:t>
            </a:r>
            <a:endParaRPr lang="en-US" sz="4400" b="1">
              <a:solidFill>
                <a:srgbClr val="262A55"/>
              </a:solidFill>
              <a:latin typeface="Arial" pitchFamily="34" charset="0"/>
              <a:cs typeface="Arial"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3848631" y="538573"/>
            <a:ext cx="3799066" cy="7435893"/>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90614" flipH="1">
            <a:off x="11744204" y="1735150"/>
            <a:ext cx="970759" cy="1160690"/>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40341">
            <a:off x="16633430" y="3764312"/>
            <a:ext cx="823329" cy="984416"/>
          </a:xfrm>
          <a:prstGeom prst="rect">
            <a:avLst/>
          </a:prstGeom>
        </p:spPr>
      </p:pic>
    </p:spTree>
    <p:extLst>
      <p:ext uri="{BB962C8B-B14F-4D97-AF65-F5344CB8AC3E}">
        <p14:creationId xmlns:p14="http://schemas.microsoft.com/office/powerpoint/2010/main" val="41356578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D0DA"/>
        </a:solidFill>
        <a:effectLst/>
      </p:bgPr>
    </p:bg>
    <p:spTree>
      <p:nvGrpSpPr>
        <p:cNvPr id="1" name=""/>
        <p:cNvGrpSpPr/>
        <p:nvPr/>
      </p:nvGrpSpPr>
      <p:grpSpPr>
        <a:xfrm>
          <a:off x="0" y="0"/>
          <a:ext cx="0" cy="0"/>
          <a:chOff x="0" y="0"/>
          <a:chExt cx="0" cy="0"/>
        </a:xfrm>
      </p:grpSpPr>
      <p:sp>
        <p:nvSpPr>
          <p:cNvPr id="3" name="TextBox 3"/>
          <p:cNvSpPr txBox="1"/>
          <p:nvPr/>
        </p:nvSpPr>
        <p:spPr>
          <a:xfrm>
            <a:off x="1905000" y="1805844"/>
            <a:ext cx="9250223" cy="1092543"/>
          </a:xfrm>
          <a:prstGeom prst="rect">
            <a:avLst/>
          </a:prstGeom>
        </p:spPr>
        <p:txBody>
          <a:bodyPr lIns="0" tIns="0" rIns="0" bIns="0" rtlCol="0" anchor="t">
            <a:spAutoFit/>
          </a:bodyPr>
          <a:lstStyle/>
          <a:p>
            <a:pPr algn="just">
              <a:lnSpc>
                <a:spcPct val="150000"/>
              </a:lnSpc>
            </a:pPr>
            <a:r>
              <a:rPr lang="en-US" sz="5400" b="1" smtClean="0">
                <a:solidFill>
                  <a:srgbClr val="53A272"/>
                </a:solidFill>
                <a:latin typeface="Arial" pitchFamily="34" charset="0"/>
                <a:cs typeface="Arial" pitchFamily="34" charset="0"/>
              </a:rPr>
              <a:t>HƯỚNG DẪN VỀ NHÀ</a:t>
            </a:r>
            <a:endParaRPr lang="en-US" sz="5400" b="1">
              <a:solidFill>
                <a:srgbClr val="53A272"/>
              </a:solidFill>
              <a:latin typeface="Arial" pitchFamily="34" charset="0"/>
              <a:cs typeface="Arial" pitchFamily="34" charset="0"/>
            </a:endParaRPr>
          </a:p>
        </p:txBody>
      </p:sp>
      <p:sp>
        <p:nvSpPr>
          <p:cNvPr id="4" name="TextBox 4"/>
          <p:cNvSpPr txBox="1"/>
          <p:nvPr/>
        </p:nvSpPr>
        <p:spPr>
          <a:xfrm>
            <a:off x="1905000" y="3453121"/>
            <a:ext cx="10611110" cy="2031325"/>
          </a:xfrm>
          <a:prstGeom prst="rect">
            <a:avLst/>
          </a:prstGeom>
        </p:spPr>
        <p:txBody>
          <a:bodyPr wrap="square" lIns="0" tIns="0" rIns="0" bIns="0" rtlCol="0" anchor="t">
            <a:spAutoFit/>
          </a:bodyPr>
          <a:lstStyle/>
          <a:p>
            <a:pPr algn="just">
              <a:lnSpc>
                <a:spcPct val="150000"/>
              </a:lnSpc>
            </a:pPr>
            <a:r>
              <a:rPr lang="en-US" sz="4400" smtClean="0">
                <a:solidFill>
                  <a:srgbClr val="262A55"/>
                </a:solidFill>
                <a:latin typeface="Arial" pitchFamily="34" charset="0"/>
                <a:cs typeface="Arial" pitchFamily="34" charset="0"/>
              </a:rPr>
              <a:t>Chuẩn bị tiết học sau: </a:t>
            </a:r>
          </a:p>
          <a:p>
            <a:pPr algn="just">
              <a:lnSpc>
                <a:spcPct val="150000"/>
              </a:lnSpc>
            </a:pPr>
            <a:r>
              <a:rPr lang="en-US" sz="4400" smtClean="0">
                <a:solidFill>
                  <a:srgbClr val="262A55"/>
                </a:solidFill>
                <a:latin typeface="Arial" pitchFamily="34" charset="0"/>
                <a:cs typeface="Arial" pitchFamily="34" charset="0"/>
              </a:rPr>
              <a:t>Hoạt động 4: Trình diễn thời trang học trò</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533926" y="6186297"/>
            <a:ext cx="10323007" cy="993932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516110" y="1299644"/>
            <a:ext cx="4179320" cy="7687712"/>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21217" flipH="1">
            <a:off x="16492560" y="2263592"/>
            <a:ext cx="949890" cy="113573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21217">
            <a:off x="12166286" y="4275777"/>
            <a:ext cx="833933" cy="9970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145774" y="5936120"/>
            <a:ext cx="30579547" cy="152897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05260" y="625825"/>
            <a:ext cx="13077480" cy="903535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62625" y="3086770"/>
            <a:ext cx="2151064" cy="4909066"/>
          </a:xfrm>
          <a:prstGeom prst="rect">
            <a:avLst/>
          </a:prstGeom>
        </p:spPr>
      </p:pic>
      <p:grpSp>
        <p:nvGrpSpPr>
          <p:cNvPr id="5" name="Group 5"/>
          <p:cNvGrpSpPr/>
          <p:nvPr/>
        </p:nvGrpSpPr>
        <p:grpSpPr>
          <a:xfrm>
            <a:off x="4768051" y="1088236"/>
            <a:ext cx="8751898" cy="5861310"/>
            <a:chOff x="0" y="0"/>
            <a:chExt cx="1366503" cy="915172"/>
          </a:xfrm>
        </p:grpSpPr>
        <p:sp>
          <p:nvSpPr>
            <p:cNvPr id="6" name="Freeform 6"/>
            <p:cNvSpPr/>
            <p:nvPr/>
          </p:nvSpPr>
          <p:spPr>
            <a:xfrm>
              <a:off x="0" y="0"/>
              <a:ext cx="1366503" cy="915172"/>
            </a:xfrm>
            <a:custGeom>
              <a:avLst/>
              <a:gdLst/>
              <a:ahLst/>
              <a:cxnLst/>
              <a:rect l="l" t="t" r="r" b="b"/>
              <a:pathLst>
                <a:path w="1366503" h="915172">
                  <a:moveTo>
                    <a:pt x="1242043" y="915172"/>
                  </a:moveTo>
                  <a:lnTo>
                    <a:pt x="124460" y="915172"/>
                  </a:lnTo>
                  <a:cubicBezTo>
                    <a:pt x="55880" y="915172"/>
                    <a:pt x="0" y="859292"/>
                    <a:pt x="0" y="790712"/>
                  </a:cubicBezTo>
                  <a:lnTo>
                    <a:pt x="0" y="124460"/>
                  </a:lnTo>
                  <a:cubicBezTo>
                    <a:pt x="0" y="55880"/>
                    <a:pt x="55880" y="0"/>
                    <a:pt x="124460" y="0"/>
                  </a:cubicBezTo>
                  <a:lnTo>
                    <a:pt x="1242043" y="0"/>
                  </a:lnTo>
                  <a:cubicBezTo>
                    <a:pt x="1310623" y="0"/>
                    <a:pt x="1366503" y="55880"/>
                    <a:pt x="1366503" y="124460"/>
                  </a:cubicBezTo>
                  <a:lnTo>
                    <a:pt x="1366503" y="790712"/>
                  </a:lnTo>
                  <a:cubicBezTo>
                    <a:pt x="1366503" y="859292"/>
                    <a:pt x="1310623" y="915172"/>
                    <a:pt x="1242043" y="915172"/>
                  </a:cubicBezTo>
                  <a:close/>
                </a:path>
              </a:pathLst>
            </a:custGeom>
            <a:solidFill>
              <a:srgbClr val="FFD0DA"/>
            </a:solidFill>
          </p:spPr>
        </p:sp>
      </p:grpSp>
      <p:grpSp>
        <p:nvGrpSpPr>
          <p:cNvPr id="7" name="Group 7"/>
          <p:cNvGrpSpPr/>
          <p:nvPr/>
        </p:nvGrpSpPr>
        <p:grpSpPr>
          <a:xfrm>
            <a:off x="4876800" y="1790700"/>
            <a:ext cx="7909397" cy="4570482"/>
            <a:chOff x="-671613" y="-1301983"/>
            <a:chExt cx="10545862" cy="6093976"/>
          </a:xfrm>
        </p:grpSpPr>
        <p:sp>
          <p:nvSpPr>
            <p:cNvPr id="8" name="TextBox 8"/>
            <p:cNvSpPr txBox="1"/>
            <p:nvPr/>
          </p:nvSpPr>
          <p:spPr>
            <a:xfrm>
              <a:off x="-671613" y="-1301983"/>
              <a:ext cx="10545862" cy="6093976"/>
            </a:xfrm>
            <a:prstGeom prst="rect">
              <a:avLst/>
            </a:prstGeom>
          </p:spPr>
          <p:txBody>
            <a:bodyPr lIns="0" tIns="0" rIns="0" bIns="0" rtlCol="0" anchor="t">
              <a:spAutoFit/>
            </a:bodyPr>
            <a:lstStyle/>
            <a:p>
              <a:pPr marL="718330" lvl="1" algn="just">
                <a:lnSpc>
                  <a:spcPct val="150000"/>
                </a:lnSpc>
              </a:pPr>
              <a:r>
                <a:rPr lang="en-US" sz="6600" b="1" smtClean="0">
                  <a:solidFill>
                    <a:srgbClr val="262A55"/>
                  </a:solidFill>
                  <a:latin typeface="Arial" pitchFamily="34" charset="0"/>
                  <a:cs typeface="Arial" pitchFamily="34" charset="0"/>
                </a:rPr>
                <a:t>1. TỰ CHĂM SÓC </a:t>
              </a:r>
              <a:r>
                <a:rPr lang="en-US" sz="6600" b="1" smtClean="0">
                  <a:solidFill>
                    <a:srgbClr val="262A55"/>
                  </a:solidFill>
                  <a:latin typeface="Arial" pitchFamily="34" charset="0"/>
                  <a:cs typeface="Arial" pitchFamily="34" charset="0"/>
                </a:rPr>
                <a:t>DÁNG</a:t>
              </a:r>
              <a:r>
                <a:rPr lang="en-US" sz="6600" b="1" smtClean="0">
                  <a:solidFill>
                    <a:srgbClr val="262A55"/>
                  </a:solidFill>
                  <a:latin typeface="Arial" pitchFamily="34" charset="0"/>
                  <a:cs typeface="Arial" pitchFamily="34" charset="0"/>
                </a:rPr>
                <a:t> </a:t>
              </a:r>
              <a:r>
                <a:rPr lang="en-US" sz="6600" b="1" smtClean="0">
                  <a:solidFill>
                    <a:srgbClr val="262A55"/>
                  </a:solidFill>
                  <a:latin typeface="Arial" pitchFamily="34" charset="0"/>
                  <a:cs typeface="Arial" pitchFamily="34" charset="0"/>
                </a:rPr>
                <a:t>VẺ BỀ NGOÀI</a:t>
              </a:r>
              <a:endParaRPr lang="en-US" sz="6600" b="1">
                <a:solidFill>
                  <a:srgbClr val="262A55"/>
                </a:solidFill>
                <a:latin typeface="Arial" pitchFamily="34" charset="0"/>
                <a:cs typeface="Arial" pitchFamily="34" charset="0"/>
              </a:endParaRPr>
            </a:p>
          </p:txBody>
        </p:sp>
        <p:sp>
          <p:nvSpPr>
            <p:cNvPr id="9" name="TextBox 9"/>
            <p:cNvSpPr txBox="1"/>
            <p:nvPr/>
          </p:nvSpPr>
          <p:spPr>
            <a:xfrm>
              <a:off x="2371012" y="3322459"/>
              <a:ext cx="5803838" cy="745697"/>
            </a:xfrm>
            <a:prstGeom prst="rect">
              <a:avLst/>
            </a:prstGeom>
          </p:spPr>
          <p:txBody>
            <a:bodyPr lIns="0" tIns="0" rIns="0" bIns="0" rtlCol="0" anchor="t">
              <a:spAutoFit/>
            </a:bodyPr>
            <a:lstStyle/>
            <a:p>
              <a:pPr>
                <a:lnSpc>
                  <a:spcPts val="4760"/>
                </a:lnSpc>
              </a:pPr>
              <a:endParaRPr/>
            </a:p>
          </p:txBody>
        </p:sp>
      </p:grpSp>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682740" y="3317981"/>
            <a:ext cx="6663910" cy="4446645"/>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04400">
            <a:off x="14144451" y="966510"/>
            <a:ext cx="864175" cy="103325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3414" flipH="1">
            <a:off x="3143188" y="4368184"/>
            <a:ext cx="895712" cy="10709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1C3F8"/>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556123" y="8245433"/>
            <a:ext cx="30579547" cy="1528977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397297" y="2299185"/>
            <a:ext cx="4646337" cy="732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1305" r="74364"/>
          <a:stretch>
            <a:fillRect/>
          </a:stretch>
        </p:blipFill>
        <p:spPr>
          <a:xfrm>
            <a:off x="10108083" y="6731245"/>
            <a:ext cx="1811131" cy="252705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3492821">
            <a:off x="16249478" y="2546074"/>
            <a:ext cx="951870" cy="666309"/>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693098">
            <a:off x="11685252" y="5240913"/>
            <a:ext cx="951870" cy="666309"/>
          </a:xfrm>
          <a:prstGeom prst="rect">
            <a:avLst/>
          </a:prstGeom>
        </p:spPr>
      </p:pic>
      <p:sp>
        <p:nvSpPr>
          <p:cNvPr id="10" name="TextBox 2"/>
          <p:cNvSpPr txBox="1"/>
          <p:nvPr/>
        </p:nvSpPr>
        <p:spPr>
          <a:xfrm>
            <a:off x="2020957" y="2281367"/>
            <a:ext cx="7464024" cy="2079095"/>
          </a:xfrm>
          <a:prstGeom prst="rect">
            <a:avLst/>
          </a:prstGeom>
        </p:spPr>
        <p:txBody>
          <a:bodyPr wrap="square" lIns="0" tIns="0" rIns="0" bIns="0" rtlCol="0" anchor="t">
            <a:spAutoFit/>
          </a:bodyPr>
          <a:lstStyle/>
          <a:p>
            <a:pPr marL="0" lvl="0" indent="0" algn="just">
              <a:lnSpc>
                <a:spcPct val="150000"/>
              </a:lnSpc>
              <a:spcBef>
                <a:spcPct val="0"/>
              </a:spcBef>
            </a:pPr>
            <a:r>
              <a:rPr lang="en-US" sz="4800" b="1" smtClean="0">
                <a:solidFill>
                  <a:srgbClr val="262A55"/>
                </a:solidFill>
                <a:latin typeface="Arial" pitchFamily="34" charset="0"/>
                <a:cs typeface="Arial" pitchFamily="34" charset="0"/>
              </a:rPr>
              <a:t>Em đã làm gì để chăm sóc sức khỏe bản thân?</a:t>
            </a:r>
            <a:endParaRPr lang="en-US" sz="4800" b="1">
              <a:solidFill>
                <a:srgbClr val="262A55"/>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738113"/>
            <a:ext cx="5105400" cy="8810773"/>
          </a:xfrm>
          <a:prstGeom prst="rect">
            <a:avLst/>
          </a:prstGeom>
        </p:spPr>
      </p:pic>
      <p:grpSp>
        <p:nvGrpSpPr>
          <p:cNvPr id="6" name="Group 3"/>
          <p:cNvGrpSpPr/>
          <p:nvPr/>
        </p:nvGrpSpPr>
        <p:grpSpPr>
          <a:xfrm>
            <a:off x="5485940" y="552526"/>
            <a:ext cx="12573460" cy="4274371"/>
            <a:chOff x="-2585137" y="-2123526"/>
            <a:chExt cx="16764613" cy="5699160"/>
          </a:xfrm>
        </p:grpSpPr>
        <p:sp>
          <p:nvSpPr>
            <p:cNvPr id="7" name="TextBox 4"/>
            <p:cNvSpPr txBox="1"/>
            <p:nvPr/>
          </p:nvSpPr>
          <p:spPr>
            <a:xfrm>
              <a:off x="1157007" y="-2123526"/>
              <a:ext cx="12257650" cy="1359688"/>
            </a:xfrm>
            <a:prstGeom prst="rect">
              <a:avLst/>
            </a:prstGeom>
          </p:spPr>
          <p:txBody>
            <a:bodyPr lIns="0" tIns="0" rIns="0" bIns="0" rtlCol="0" anchor="t">
              <a:spAutoFit/>
            </a:bodyPr>
            <a:lstStyle/>
            <a:p>
              <a:pPr>
                <a:lnSpc>
                  <a:spcPts val="8640"/>
                </a:lnSpc>
              </a:pPr>
              <a:r>
                <a:rPr lang="en-US" sz="5400" b="1">
                  <a:solidFill>
                    <a:srgbClr val="53A272"/>
                  </a:solidFill>
                  <a:latin typeface="Arial" pitchFamily="34" charset="0"/>
                  <a:cs typeface="Arial" pitchFamily="34" charset="0"/>
                </a:rPr>
                <a:t>THẢO LUẬN NHÓM</a:t>
              </a:r>
            </a:p>
          </p:txBody>
        </p:sp>
        <p:sp>
          <p:nvSpPr>
            <p:cNvPr id="8" name="TextBox 5"/>
            <p:cNvSpPr txBox="1"/>
            <p:nvPr/>
          </p:nvSpPr>
          <p:spPr>
            <a:xfrm>
              <a:off x="-2585137" y="-117684"/>
              <a:ext cx="16764613" cy="3693318"/>
            </a:xfrm>
            <a:prstGeom prst="rect">
              <a:avLst/>
            </a:prstGeom>
          </p:spPr>
          <p:txBody>
            <a:bodyPr wrap="square" lIns="0" tIns="0" rIns="0" bIns="0" rtlCol="0" anchor="t">
              <a:spAutoFit/>
            </a:bodyPr>
            <a:lstStyle/>
            <a:p>
              <a:pPr algn="just">
                <a:lnSpc>
                  <a:spcPct val="150000"/>
                </a:lnSpc>
              </a:pPr>
              <a:r>
                <a:rPr lang="en-US" sz="4000" b="1">
                  <a:latin typeface="Arial" pitchFamily="34" charset="0"/>
                  <a:cs typeface="Arial" pitchFamily="34" charset="0"/>
                </a:rPr>
                <a:t>- Thời gian: </a:t>
              </a:r>
              <a:r>
                <a:rPr lang="en-US" sz="4000">
                  <a:latin typeface="Arial" pitchFamily="34" charset="0"/>
                  <a:cs typeface="Arial" pitchFamily="34" charset="0"/>
                </a:rPr>
                <a:t>5 phút</a:t>
              </a:r>
            </a:p>
            <a:p>
              <a:pPr algn="just">
                <a:lnSpc>
                  <a:spcPct val="150000"/>
                </a:lnSpc>
              </a:pPr>
              <a:r>
                <a:rPr lang="en-US" sz="4000" b="1">
                  <a:latin typeface="Arial" pitchFamily="34" charset="0"/>
                  <a:cs typeface="Arial" pitchFamily="34" charset="0"/>
                </a:rPr>
                <a:t>- Nhiệm vụ: </a:t>
              </a:r>
              <a:r>
                <a:rPr lang="nl-NL" sz="4000">
                  <a:latin typeface="Arial" pitchFamily="34" charset="0"/>
                  <a:cs typeface="Arial" pitchFamily="34" charset="0"/>
                </a:rPr>
                <a:t>Thảo luận nhóm về cách chăm sóc dáng vẻ bên ngoài phù hợp với lứa tuổi.</a:t>
              </a:r>
              <a:endParaRPr lang="vi-VN" sz="4000">
                <a:latin typeface="Arial" pitchFamily="34" charset="0"/>
                <a:cs typeface="Arial" pitchFamily="34" charset="0"/>
              </a:endParaRPr>
            </a:p>
          </p:txBody>
        </p:sp>
      </p:grpSp>
      <p:pic>
        <p:nvPicPr>
          <p:cNvPr id="9"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75974" y="2765357"/>
            <a:ext cx="3856916" cy="4756286"/>
          </a:xfrm>
          <a:prstGeom prst="rect">
            <a:avLst/>
          </a:prstGeom>
        </p:spPr>
      </p:pic>
      <p:pic>
        <p:nvPicPr>
          <p:cNvPr id="10"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524263">
            <a:off x="4433480" y="2715079"/>
            <a:ext cx="951870" cy="666309"/>
          </a:xfrm>
          <a:prstGeom prst="rect">
            <a:avLst/>
          </a:prstGeom>
        </p:spPr>
      </p:pic>
      <p:pic>
        <p:nvPicPr>
          <p:cNvPr id="11"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480614">
            <a:off x="303584" y="7598425"/>
            <a:ext cx="951870" cy="666309"/>
          </a:xfrm>
          <a:prstGeom prst="rect">
            <a:avLst/>
          </a:prstGeom>
        </p:spPr>
      </p:pic>
      <p:pic>
        <p:nvPicPr>
          <p:cNvPr id="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87000" y="5889173"/>
            <a:ext cx="6831496" cy="408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472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0D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26448">
            <a:off x="-10429390" y="-3682300"/>
            <a:ext cx="22146455" cy="26026817"/>
          </a:xfrm>
          <a:prstGeom prst="rect">
            <a:avLst/>
          </a:prstGeom>
        </p:spPr>
      </p:pic>
      <p:sp>
        <p:nvSpPr>
          <p:cNvPr id="3" name="TextBox 3"/>
          <p:cNvSpPr txBox="1"/>
          <p:nvPr/>
        </p:nvSpPr>
        <p:spPr>
          <a:xfrm>
            <a:off x="-4572000" y="2397271"/>
            <a:ext cx="17563899" cy="923330"/>
          </a:xfrm>
          <a:prstGeom prst="rect">
            <a:avLst/>
          </a:prstGeom>
        </p:spPr>
        <p:txBody>
          <a:bodyPr wrap="square" lIns="0" tIns="0" rIns="0" bIns="0" rtlCol="0" anchor="t">
            <a:spAutoFit/>
          </a:bodyPr>
          <a:lstStyle/>
          <a:p>
            <a:pPr algn="just">
              <a:lnSpc>
                <a:spcPct val="150000"/>
              </a:lnSpc>
            </a:pPr>
            <a:r>
              <a:rPr lang="nl-NL" sz="4000" b="1" smtClean="0">
                <a:latin typeface="Arial" pitchFamily="34" charset="0"/>
                <a:cs typeface="Arial" pitchFamily="34" charset="0"/>
              </a:rPr>
              <a:t>Thảo luận về cách chăm sóc dáng vẻ bên ngoài theo các khía cạnh:</a:t>
            </a:r>
            <a:endParaRPr lang="en-US" sz="4000" b="1">
              <a:solidFill>
                <a:srgbClr val="FA7A4A"/>
              </a:solidFill>
              <a:latin typeface="Arial" pitchFamily="34" charset="0"/>
              <a:cs typeface="Arial" pitchFamily="34" charset="0"/>
            </a:endParaRPr>
          </a:p>
        </p:txBody>
      </p:sp>
      <p:sp>
        <p:nvSpPr>
          <p:cNvPr id="4" name="TextBox 4"/>
          <p:cNvSpPr txBox="1"/>
          <p:nvPr/>
        </p:nvSpPr>
        <p:spPr>
          <a:xfrm>
            <a:off x="-4556051" y="4000500"/>
            <a:ext cx="16195622" cy="4616648"/>
          </a:xfrm>
          <a:prstGeom prst="rect">
            <a:avLst/>
          </a:prstGeom>
        </p:spPr>
        <p:txBody>
          <a:bodyPr wrap="square" lIns="0" tIns="0" rIns="0" bIns="0" rtlCol="0" anchor="t">
            <a:spAutoFit/>
          </a:bodyPr>
          <a:lstStyle/>
          <a:p>
            <a:pPr algn="just">
              <a:lnSpc>
                <a:spcPct val="150000"/>
              </a:lnSpc>
            </a:pPr>
            <a:r>
              <a:rPr lang="nl-NL" sz="4000">
                <a:latin typeface="Arial" pitchFamily="34" charset="0"/>
                <a:cs typeface="Arial" pitchFamily="34" charset="0"/>
              </a:rPr>
              <a:t>+ Quần áo, trang phục</a:t>
            </a:r>
            <a:endParaRPr lang="vi-VN" sz="4000">
              <a:latin typeface="Arial" pitchFamily="34" charset="0"/>
              <a:cs typeface="Arial" pitchFamily="34" charset="0"/>
            </a:endParaRPr>
          </a:p>
          <a:p>
            <a:pPr algn="just">
              <a:lnSpc>
                <a:spcPct val="150000"/>
              </a:lnSpc>
            </a:pPr>
            <a:r>
              <a:rPr lang="nl-NL" sz="4000">
                <a:latin typeface="Arial" pitchFamily="34" charset="0"/>
                <a:cs typeface="Arial" pitchFamily="34" charset="0"/>
              </a:rPr>
              <a:t>+ Mái tóc</a:t>
            </a:r>
            <a:endParaRPr lang="vi-VN" sz="4000">
              <a:latin typeface="Arial" pitchFamily="34" charset="0"/>
              <a:cs typeface="Arial" pitchFamily="34" charset="0"/>
            </a:endParaRPr>
          </a:p>
          <a:p>
            <a:pPr algn="just">
              <a:lnSpc>
                <a:spcPct val="150000"/>
              </a:lnSpc>
            </a:pPr>
            <a:r>
              <a:rPr lang="nl-NL" sz="4000">
                <a:latin typeface="Arial" pitchFamily="34" charset="0"/>
                <a:cs typeface="Arial" pitchFamily="34" charset="0"/>
              </a:rPr>
              <a:t>+ Tư thế (ngối, đi, đứng)</a:t>
            </a:r>
            <a:endParaRPr lang="vi-VN" sz="4000">
              <a:latin typeface="Arial" pitchFamily="34" charset="0"/>
              <a:cs typeface="Arial" pitchFamily="34" charset="0"/>
            </a:endParaRPr>
          </a:p>
          <a:p>
            <a:pPr algn="just">
              <a:lnSpc>
                <a:spcPct val="150000"/>
              </a:lnSpc>
            </a:pPr>
            <a:r>
              <a:rPr lang="nl-NL" sz="4000">
                <a:latin typeface="Arial" pitchFamily="34" charset="0"/>
                <a:cs typeface="Arial" pitchFamily="34" charset="0"/>
              </a:rPr>
              <a:t>+ Tác phong</a:t>
            </a:r>
            <a:endParaRPr lang="vi-VN" sz="4000">
              <a:latin typeface="Arial" pitchFamily="34" charset="0"/>
              <a:cs typeface="Arial" pitchFamily="34" charset="0"/>
            </a:endParaRPr>
          </a:p>
          <a:p>
            <a:pPr algn="just">
              <a:lnSpc>
                <a:spcPct val="150000"/>
              </a:lnSpc>
            </a:pPr>
            <a:r>
              <a:rPr lang="nl-NL" sz="4000">
                <a:latin typeface="Arial" pitchFamily="34" charset="0"/>
                <a:cs typeface="Arial" pitchFamily="34" charset="0"/>
              </a:rPr>
              <a:t>+...</a:t>
            </a:r>
            <a:endParaRPr lang="vi-VN" sz="4000">
              <a:latin typeface="Arial" pitchFamily="34" charset="0"/>
              <a:cs typeface="Arial" pitchFamily="34" charset="0"/>
            </a:endParaRP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991899" y="1438550"/>
            <a:ext cx="3691555" cy="7492085"/>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90614" flipH="1">
            <a:off x="11754608" y="1530342"/>
            <a:ext cx="934381" cy="1117195"/>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311576" flipH="1">
            <a:off x="16429545" y="3148575"/>
            <a:ext cx="841522" cy="10061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5E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91561" flipH="1">
            <a:off x="3380012" y="6818560"/>
            <a:ext cx="1075865" cy="1286361"/>
          </a:xfrm>
          <a:prstGeom prst="rect">
            <a:avLst/>
          </a:prstGeom>
        </p:spPr>
      </p:pic>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54578" flipH="1">
            <a:off x="599412" y="3750744"/>
            <a:ext cx="1075865" cy="1286361"/>
          </a:xfrm>
          <a:prstGeom prst="rect">
            <a:avLst/>
          </a:prstGeom>
        </p:spPr>
      </p:pic>
      <p:pic>
        <p:nvPicPr>
          <p:cNvPr id="15"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06865">
            <a:off x="-2681484" y="1063235"/>
            <a:ext cx="22146455" cy="26026817"/>
          </a:xfrm>
          <a:prstGeom prst="rect">
            <a:avLst/>
          </a:prstGeom>
        </p:spPr>
      </p:pic>
      <p:pic>
        <p:nvPicPr>
          <p:cNvPr id="16"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830981" y="1349302"/>
            <a:ext cx="3228639" cy="7621251"/>
          </a:xfrm>
          <a:prstGeom prst="rect">
            <a:avLst/>
          </a:prstGeom>
        </p:spPr>
      </p:pic>
      <p:sp>
        <p:nvSpPr>
          <p:cNvPr id="17" name="Rectangle 16"/>
          <p:cNvSpPr/>
          <p:nvPr/>
        </p:nvSpPr>
        <p:spPr>
          <a:xfrm>
            <a:off x="5059620" y="1273431"/>
            <a:ext cx="12999779" cy="3785652"/>
          </a:xfrm>
          <a:prstGeom prst="rect">
            <a:avLst/>
          </a:prstGeom>
        </p:spPr>
        <p:txBody>
          <a:bodyPr wrap="square">
            <a:spAutoFit/>
          </a:bodyPr>
          <a:lstStyle/>
          <a:p>
            <a:pPr algn="just">
              <a:lnSpc>
                <a:spcPct val="150000"/>
              </a:lnSpc>
            </a:pPr>
            <a:r>
              <a:rPr lang="nl-NL" sz="4000">
                <a:latin typeface="Arial" pitchFamily="34" charset="0"/>
                <a:cs typeface="Arial" pitchFamily="34" charset="0"/>
              </a:rPr>
              <a:t>Chăm sóc dáng vẻ bên ngoài của mình là cần thiết vì không chỉ làm cho mình đẹp hơn trong mắt mọi người mà còn tạo cho mình sự tự tin và thể hiện sự tôn trọng bản thân cũng như những người tiếp xúc với mình.</a:t>
            </a:r>
            <a:endParaRPr lang="vi-VN" sz="4000">
              <a:latin typeface="Arial" pitchFamily="34" charset="0"/>
              <a:cs typeface="Arial"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70C0">
            <a:alpha val="48000"/>
          </a:srgbClr>
        </a:solidFill>
        <a:effectLst/>
      </p:bgPr>
    </p:bg>
    <p:spTree>
      <p:nvGrpSpPr>
        <p:cNvPr id="1" name=""/>
        <p:cNvGrpSpPr/>
        <p:nvPr/>
      </p:nvGrpSpPr>
      <p:grpSpPr>
        <a:xfrm>
          <a:off x="0" y="0"/>
          <a:ext cx="0" cy="0"/>
          <a:chOff x="0" y="0"/>
          <a:chExt cx="0" cy="0"/>
        </a:xfrm>
      </p:grpSpPr>
      <p:pic>
        <p:nvPicPr>
          <p:cNvPr id="8"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59946">
            <a:off x="-11830331" y="3869401"/>
            <a:ext cx="20724169" cy="24355326"/>
          </a:xfrm>
          <a:prstGeom prst="rect">
            <a:avLst/>
          </a:prstGeom>
        </p:spPr>
      </p:pic>
      <p:pic>
        <p:nvPicPr>
          <p:cNvPr id="9"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60346" y="5343918"/>
            <a:ext cx="5600700" cy="4531476"/>
          </a:xfrm>
          <a:prstGeom prst="rect">
            <a:avLst/>
          </a:prstGeom>
        </p:spPr>
      </p:pic>
      <p:sp>
        <p:nvSpPr>
          <p:cNvPr id="6" name="Rectangle 5"/>
          <p:cNvSpPr/>
          <p:nvPr/>
        </p:nvSpPr>
        <p:spPr>
          <a:xfrm>
            <a:off x="304800" y="803013"/>
            <a:ext cx="17754600" cy="1754326"/>
          </a:xfrm>
          <a:prstGeom prst="rect">
            <a:avLst/>
          </a:prstGeom>
        </p:spPr>
        <p:txBody>
          <a:bodyPr wrap="square">
            <a:spAutoFit/>
          </a:bodyPr>
          <a:lstStyle/>
          <a:p>
            <a:pPr algn="just">
              <a:lnSpc>
                <a:spcPct val="150000"/>
              </a:lnSpc>
            </a:pPr>
            <a:r>
              <a:rPr lang="nl-NL" sz="3600">
                <a:solidFill>
                  <a:schemeClr val="bg1"/>
                </a:solidFill>
                <a:latin typeface="Arial" pitchFamily="34" charset="0"/>
                <a:cs typeface="Arial" pitchFamily="34" charset="0"/>
              </a:rPr>
              <a:t>+ Cách chăm sóc </a:t>
            </a:r>
            <a:r>
              <a:rPr lang="nl-NL" sz="3600" smtClean="0">
                <a:solidFill>
                  <a:schemeClr val="bg1"/>
                </a:solidFill>
                <a:latin typeface="Arial" pitchFamily="34" charset="0"/>
                <a:cs typeface="Arial" pitchFamily="34" charset="0"/>
              </a:rPr>
              <a:t>dáng </a:t>
            </a:r>
            <a:r>
              <a:rPr lang="nl-NL" sz="3600">
                <a:solidFill>
                  <a:schemeClr val="bg1"/>
                </a:solidFill>
                <a:latin typeface="Arial" pitchFamily="34" charset="0"/>
                <a:cs typeface="Arial" pitchFamily="34" charset="0"/>
              </a:rPr>
              <a:t>vẻ bên ngoài phù hợp với lúa tuổi: Mặc quần áo, trang phục sạch sẽ, phù hợp với từng loại hoạt </a:t>
            </a:r>
            <a:r>
              <a:rPr lang="nl-NL" sz="3600" smtClean="0">
                <a:solidFill>
                  <a:schemeClr val="bg1"/>
                </a:solidFill>
                <a:latin typeface="Arial" pitchFamily="34" charset="0"/>
                <a:cs typeface="Arial" pitchFamily="34" charset="0"/>
              </a:rPr>
              <a:t>động: học tập, </a:t>
            </a:r>
            <a:r>
              <a:rPr lang="nl-NL" sz="3600">
                <a:solidFill>
                  <a:schemeClr val="bg1"/>
                </a:solidFill>
                <a:latin typeface="Arial" pitchFamily="34" charset="0"/>
                <a:cs typeface="Arial" pitchFamily="34" charset="0"/>
              </a:rPr>
              <a:t>lao động, </a:t>
            </a:r>
            <a:r>
              <a:rPr lang="nl-NL" sz="3600" smtClean="0">
                <a:solidFill>
                  <a:schemeClr val="bg1"/>
                </a:solidFill>
                <a:latin typeface="Arial" pitchFamily="34" charset="0"/>
                <a:cs typeface="Arial" pitchFamily="34" charset="0"/>
              </a:rPr>
              <a:t>vui </a:t>
            </a:r>
            <a:r>
              <a:rPr lang="nl-NL" sz="3600">
                <a:solidFill>
                  <a:schemeClr val="bg1"/>
                </a:solidFill>
                <a:latin typeface="Arial" pitchFamily="34" charset="0"/>
                <a:cs typeface="Arial" pitchFamily="34" charset="0"/>
              </a:rPr>
              <a:t>chơi...; </a:t>
            </a:r>
          </a:p>
        </p:txBody>
      </p:sp>
      <p:sp>
        <p:nvSpPr>
          <p:cNvPr id="10" name="Rectangle 9"/>
          <p:cNvSpPr/>
          <p:nvPr/>
        </p:nvSpPr>
        <p:spPr>
          <a:xfrm>
            <a:off x="6477000" y="3362339"/>
            <a:ext cx="11582400" cy="3416320"/>
          </a:xfrm>
          <a:prstGeom prst="rect">
            <a:avLst/>
          </a:prstGeom>
        </p:spPr>
        <p:txBody>
          <a:bodyPr wrap="square">
            <a:spAutoFit/>
          </a:bodyPr>
          <a:lstStyle/>
          <a:p>
            <a:pPr lvl="0" algn="just">
              <a:lnSpc>
                <a:spcPct val="150000"/>
              </a:lnSpc>
            </a:pPr>
            <a:r>
              <a:rPr lang="nl-NL" sz="3600">
                <a:solidFill>
                  <a:schemeClr val="bg1"/>
                </a:solidFill>
                <a:latin typeface="Arial" pitchFamily="34" charset="0"/>
                <a:cs typeface="Arial" pitchFamily="34" charset="0"/>
              </a:rPr>
              <a:t>+ Luôn giữ cho cơ thể mái tóc sạch sẽ, gọn gàng, phù hợp với khuôn mặt, Tư thế ngồi, đ</a:t>
            </a:r>
            <a:r>
              <a:rPr lang="nl-NL" sz="3600" smtClean="0">
                <a:solidFill>
                  <a:schemeClr val="bg1"/>
                </a:solidFill>
                <a:latin typeface="Arial" pitchFamily="34" charset="0"/>
                <a:cs typeface="Arial" pitchFamily="34" charset="0"/>
              </a:rPr>
              <a:t>i</a:t>
            </a:r>
            <a:r>
              <a:rPr lang="nl-NL" sz="3600">
                <a:solidFill>
                  <a:schemeClr val="bg1"/>
                </a:solidFill>
                <a:latin typeface="Arial" pitchFamily="34" charset="0"/>
                <a:cs typeface="Arial" pitchFamily="34" charset="0"/>
              </a:rPr>
              <a:t>, đứng: phải luôn giữ thẳng lưng tránh làm cong vẹo cột sống, không hấp tấp; Tác phong nhanh nhẹn, đĩnh đạc, tự </a:t>
            </a:r>
            <a:r>
              <a:rPr lang="nl-NL" sz="3600" smtClean="0">
                <a:solidFill>
                  <a:schemeClr val="bg1"/>
                </a:solidFill>
                <a:latin typeface="Arial" pitchFamily="34" charset="0"/>
                <a:cs typeface="Arial" pitchFamily="34" charset="0"/>
              </a:rPr>
              <a:t>tin</a:t>
            </a:r>
            <a:r>
              <a:rPr lang="nl-NL" sz="3600">
                <a:solidFill>
                  <a:schemeClr val="bg1"/>
                </a:solidFill>
                <a:latin typeface="Arial" pitchFamily="34" charset="0"/>
                <a:cs typeface="Arial" pitchFamily="34" charset="0"/>
              </a:rPr>
              <a:t>;...</a:t>
            </a:r>
            <a:endParaRPr lang="vi-VN" sz="360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DA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145774" y="5936120"/>
            <a:ext cx="30579547" cy="152897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05260" y="625825"/>
            <a:ext cx="13077480" cy="903535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62625" y="3086770"/>
            <a:ext cx="2151064" cy="4909066"/>
          </a:xfrm>
          <a:prstGeom prst="rect">
            <a:avLst/>
          </a:prstGeom>
        </p:spPr>
      </p:pic>
      <p:grpSp>
        <p:nvGrpSpPr>
          <p:cNvPr id="5" name="Group 5"/>
          <p:cNvGrpSpPr/>
          <p:nvPr/>
        </p:nvGrpSpPr>
        <p:grpSpPr>
          <a:xfrm>
            <a:off x="4768051" y="1088236"/>
            <a:ext cx="8751898" cy="5861310"/>
            <a:chOff x="0" y="0"/>
            <a:chExt cx="1366503" cy="915172"/>
          </a:xfrm>
        </p:grpSpPr>
        <p:sp>
          <p:nvSpPr>
            <p:cNvPr id="6" name="Freeform 6"/>
            <p:cNvSpPr/>
            <p:nvPr/>
          </p:nvSpPr>
          <p:spPr>
            <a:xfrm>
              <a:off x="0" y="0"/>
              <a:ext cx="1366503" cy="915172"/>
            </a:xfrm>
            <a:custGeom>
              <a:avLst/>
              <a:gdLst/>
              <a:ahLst/>
              <a:cxnLst/>
              <a:rect l="l" t="t" r="r" b="b"/>
              <a:pathLst>
                <a:path w="1366503" h="915172">
                  <a:moveTo>
                    <a:pt x="1242043" y="915172"/>
                  </a:moveTo>
                  <a:lnTo>
                    <a:pt x="124460" y="915172"/>
                  </a:lnTo>
                  <a:cubicBezTo>
                    <a:pt x="55880" y="915172"/>
                    <a:pt x="0" y="859292"/>
                    <a:pt x="0" y="790712"/>
                  </a:cubicBezTo>
                  <a:lnTo>
                    <a:pt x="0" y="124460"/>
                  </a:lnTo>
                  <a:cubicBezTo>
                    <a:pt x="0" y="55880"/>
                    <a:pt x="55880" y="0"/>
                    <a:pt x="124460" y="0"/>
                  </a:cubicBezTo>
                  <a:lnTo>
                    <a:pt x="1242043" y="0"/>
                  </a:lnTo>
                  <a:cubicBezTo>
                    <a:pt x="1310623" y="0"/>
                    <a:pt x="1366503" y="55880"/>
                    <a:pt x="1366503" y="124460"/>
                  </a:cubicBezTo>
                  <a:lnTo>
                    <a:pt x="1366503" y="790712"/>
                  </a:lnTo>
                  <a:cubicBezTo>
                    <a:pt x="1366503" y="859292"/>
                    <a:pt x="1310623" y="915172"/>
                    <a:pt x="1242043" y="915172"/>
                  </a:cubicBezTo>
                  <a:close/>
                </a:path>
              </a:pathLst>
            </a:custGeom>
            <a:solidFill>
              <a:srgbClr val="FFD0DA"/>
            </a:solidFill>
          </p:spPr>
        </p:sp>
      </p:grpSp>
      <p:sp>
        <p:nvSpPr>
          <p:cNvPr id="7" name="TextBox 7"/>
          <p:cNvSpPr txBox="1"/>
          <p:nvPr/>
        </p:nvSpPr>
        <p:spPr>
          <a:xfrm>
            <a:off x="5642650" y="2719432"/>
            <a:ext cx="7002698" cy="2598917"/>
          </a:xfrm>
          <a:prstGeom prst="rect">
            <a:avLst/>
          </a:prstGeom>
        </p:spPr>
        <p:txBody>
          <a:bodyPr wrap="square" lIns="0" tIns="0" rIns="0" bIns="0" rtlCol="0" anchor="t">
            <a:spAutoFit/>
          </a:bodyPr>
          <a:lstStyle/>
          <a:p>
            <a:pPr algn="just">
              <a:lnSpc>
                <a:spcPct val="150000"/>
              </a:lnSpc>
            </a:pPr>
            <a:r>
              <a:rPr lang="en-US" sz="6000" b="1" smtClean="0">
                <a:solidFill>
                  <a:srgbClr val="262A55"/>
                </a:solidFill>
                <a:latin typeface="Arial" pitchFamily="34" charset="0"/>
                <a:cs typeface="Arial" pitchFamily="34" charset="0"/>
              </a:rPr>
              <a:t>2. CHĂM SÓC SỨC KHỎE THỂ CHẤT</a:t>
            </a:r>
            <a:endParaRPr lang="en-US" sz="6000" b="1">
              <a:solidFill>
                <a:srgbClr val="262A55"/>
              </a:solidFill>
              <a:latin typeface="Arial" pitchFamily="34" charset="0"/>
              <a:cs typeface="Arial" pitchFamily="34" charset="0"/>
            </a:endParaRPr>
          </a:p>
        </p:txBody>
      </p:sp>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682740" y="3317981"/>
            <a:ext cx="6663910" cy="4446645"/>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04400">
            <a:off x="14144451" y="966510"/>
            <a:ext cx="864175" cy="1033252"/>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53414" flipH="1">
            <a:off x="3143188" y="4368184"/>
            <a:ext cx="895712" cy="10709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TotalTime>
  <Words>919</Words>
  <Application>Microsoft Office PowerPoint</Application>
  <PresentationFormat>Custom</PresentationFormat>
  <Paragraphs>61</Paragraphs>
  <Slides>26</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Hoạt họa Nhiều màu sắc Kế hoạch ASXH của Doanh nghiệp Công nghệ Bản thuyết trình Giới thiệu Người mới</dc:title>
  <dc:creator>DELL</dc:creator>
  <cp:lastModifiedBy>WIN10</cp:lastModifiedBy>
  <cp:revision>37</cp:revision>
  <dcterms:created xsi:type="dcterms:W3CDTF">2006-08-16T00:00:00Z</dcterms:created>
  <dcterms:modified xsi:type="dcterms:W3CDTF">2021-11-18T02:01:12Z</dcterms:modified>
  <dc:identifier>DAEnQfZHiS0</dc:identifier>
</cp:coreProperties>
</file>