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9" r:id="rId4"/>
    <p:sldId id="260" r:id="rId5"/>
    <p:sldId id="261" r:id="rId6"/>
    <p:sldId id="276" r:id="rId7"/>
    <p:sldId id="279" r:id="rId8"/>
    <p:sldId id="277" r:id="rId9"/>
    <p:sldId id="278" r:id="rId10"/>
    <p:sldId id="264" r:id="rId11"/>
    <p:sldId id="281" r:id="rId12"/>
    <p:sldId id="265" r:id="rId13"/>
    <p:sldId id="266" r:id="rId14"/>
    <p:sldId id="263" r:id="rId15"/>
    <p:sldId id="269" r:id="rId16"/>
    <p:sldId id="280" r:id="rId17"/>
    <p:sldId id="270" r:id="rId18"/>
    <p:sldId id="267" r:id="rId19"/>
    <p:sldId id="271" r:id="rId20"/>
    <p:sldId id="272" r:id="rId21"/>
    <p:sldId id="274" r:id="rId22"/>
    <p:sldId id="275" r:id="rId23"/>
    <p:sldId id="282" r:id="rId24"/>
    <p:sldId id="27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F7D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主题样式 1 - 强调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581" autoAdjust="0"/>
    <p:restoredTop sz="86478" autoAdjust="0"/>
  </p:normalViewPr>
  <p:slideViewPr>
    <p:cSldViewPr snapToGrid="0">
      <p:cViewPr varScale="1">
        <p:scale>
          <a:sx n="66" d="100"/>
          <a:sy n="66" d="100"/>
        </p:scale>
        <p:origin x="102" y="4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A1C593-65D0-4073-BCC9-577B9352EA97}"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A1C593-65D0-4073-BCC9-577B9352EA97}"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A1C593-65D0-4073-BCC9-577B9352EA97}" type="datetimeFigureOut">
              <a:rPr lang="en-US" smtClean="0"/>
              <a:t>2/3/2023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A1C593-65D0-4073-BCC9-577B9352EA97}" type="datetimeFigureOut">
              <a:rPr lang="en-US" smtClean="0"/>
              <a:t>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A1C593-65D0-4073-BCC9-577B9352EA97}" type="datetimeFigureOut">
              <a:rPr lang="en-US" smtClean="0"/>
              <a:t>2/3/2023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A1C593-65D0-4073-BCC9-577B9352EA97}" type="datetimeFigureOut">
              <a:rPr lang="en-US" smtClean="0"/>
              <a:t>2/3/2023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A1C593-65D0-4073-BCC9-577B9352EA97}" type="datetimeFigureOut">
              <a:rPr lang="en-US" smtClean="0"/>
              <a:t>2/3/2023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A1C593-65D0-4073-BCC9-577B9352EA97}" type="datetimeFigureOut">
              <a:rPr lang="en-US" smtClean="0"/>
              <a:t>2/3/2023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B618960-8005-486C-9A75-10CB2AAC16F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A1C593-65D0-4073-BCC9-577B9352EA97}" type="datetimeFigureOut">
              <a:rPr lang="en-US" smtClean="0"/>
              <a:t>2/3/2023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618960-8005-486C-9A75-10CB2AAC16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fif"/><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Box 3"/>
          <p:cNvSpPr txBox="1"/>
          <p:nvPr/>
        </p:nvSpPr>
        <p:spPr>
          <a:xfrm>
            <a:off x="3009265" y="372745"/>
            <a:ext cx="6668135" cy="1076325"/>
          </a:xfrm>
          <a:prstGeom prst="rect">
            <a:avLst/>
          </a:prstGeom>
          <a:noFill/>
        </p:spPr>
        <p:txBody>
          <a:bodyPr wrap="square" rtlCol="0">
            <a:spAutoFit/>
          </a:bodyPr>
          <a:lstStyle/>
          <a:p>
            <a:pPr algn="ctr"/>
            <a:r>
              <a:rPr lang="en-US" sz="3200" b="1">
                <a:solidFill>
                  <a:srgbClr val="FF0000"/>
                </a:solidFill>
                <a:latin typeface="+mn-ea"/>
                <a:cs typeface="+mn-ea"/>
              </a:rPr>
              <a:t>CHỦ ĐỀ 7: EM VỚI THIÊN NHIÊN VÀ MÔI TRƯỜNG</a:t>
            </a:r>
          </a:p>
        </p:txBody>
      </p:sp>
      <p:sp>
        <p:nvSpPr>
          <p:cNvPr id="5" name="Text Box 4"/>
          <p:cNvSpPr txBox="1"/>
          <p:nvPr/>
        </p:nvSpPr>
        <p:spPr>
          <a:xfrm>
            <a:off x="1993265" y="1609725"/>
            <a:ext cx="9635490" cy="521970"/>
          </a:xfrm>
          <a:prstGeom prst="rect">
            <a:avLst/>
          </a:prstGeom>
          <a:noFill/>
        </p:spPr>
        <p:txBody>
          <a:bodyPr wrap="square" rtlCol="0">
            <a:spAutoFit/>
          </a:bodyPr>
          <a:lstStyle/>
          <a:p>
            <a:pPr algn="l"/>
            <a:r>
              <a:rPr lang="en-US" sz="2800" b="1" dirty="0">
                <a:latin typeface="+mn-ea"/>
                <a:cs typeface="+mn-ea"/>
              </a:rPr>
              <a:t>BÀI 2: BẢO TỒN CẢNH QUAN THIÊN NHIÊN</a:t>
            </a:r>
          </a:p>
        </p:txBody>
      </p:sp>
      <p:sp>
        <p:nvSpPr>
          <p:cNvPr id="6" name="Rectangles 5"/>
          <p:cNvSpPr/>
          <p:nvPr/>
        </p:nvSpPr>
        <p:spPr>
          <a:xfrm>
            <a:off x="-13335" y="5979160"/>
            <a:ext cx="12207875" cy="88836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p:txBody>
          <a:bodyPr/>
          <a:lstStyle/>
          <a:p>
            <a:endParaRPr lang="en-US" dirty="0"/>
          </a:p>
        </p:txBody>
      </p:sp>
      <p:sp>
        <p:nvSpPr>
          <p:cNvPr id="6" name="Rectangles 5"/>
          <p:cNvSpPr/>
          <p:nvPr/>
        </p:nvSpPr>
        <p:spPr>
          <a:xfrm>
            <a:off x="5715" y="6188710"/>
            <a:ext cx="12168505" cy="6591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03" name="Content Placeholder 102"/>
          <p:cNvPicPr>
            <a:picLocks noGrp="1" noChangeAspect="1"/>
          </p:cNvPicPr>
          <p:nvPr>
            <p:ph sz="half" idx="1"/>
          </p:nvPr>
        </p:nvPicPr>
        <p:blipFill>
          <a:blip r:embed="rId2"/>
          <a:stretch>
            <a:fillRect/>
          </a:stretch>
        </p:blipFill>
        <p:spPr>
          <a:xfrm>
            <a:off x="8079740" y="0"/>
            <a:ext cx="2476500" cy="1847850"/>
          </a:xfrm>
          <a:prstGeom prst="rect">
            <a:avLst/>
          </a:prstGeom>
          <a:noFill/>
          <a:ln w="9525">
            <a:noFill/>
          </a:ln>
        </p:spPr>
      </p:pic>
      <p:pic>
        <p:nvPicPr>
          <p:cNvPr id="104" name="Content Placeholder 103"/>
          <p:cNvPicPr>
            <a:picLocks noGrp="1"/>
          </p:cNvPicPr>
          <p:nvPr>
            <p:ph sz="half" idx="2"/>
          </p:nvPr>
        </p:nvPicPr>
        <p:blipFill>
          <a:blip r:embed="rId3"/>
          <a:stretch>
            <a:fillRect/>
          </a:stretch>
        </p:blipFill>
        <p:spPr>
          <a:xfrm>
            <a:off x="582295" y="288290"/>
            <a:ext cx="5440680" cy="4351655"/>
          </a:xfrm>
          <a:prstGeom prst="rect">
            <a:avLst/>
          </a:prstGeom>
          <a:noFill/>
          <a:ln w="9525">
            <a:noFill/>
          </a:ln>
        </p:spPr>
      </p:pic>
      <p:sp>
        <p:nvSpPr>
          <p:cNvPr id="15" name="Text Box 14"/>
          <p:cNvSpPr txBox="1"/>
          <p:nvPr/>
        </p:nvSpPr>
        <p:spPr>
          <a:xfrm>
            <a:off x="7306945" y="2096135"/>
            <a:ext cx="4142740" cy="521970"/>
          </a:xfrm>
          <a:prstGeom prst="rect">
            <a:avLst/>
          </a:prstGeom>
          <a:noFill/>
        </p:spPr>
        <p:txBody>
          <a:bodyPr wrap="square" rtlCol="0">
            <a:spAutoFit/>
          </a:bodyPr>
          <a:lstStyle/>
          <a:p>
            <a:pPr algn="ctr"/>
            <a:r>
              <a:rPr lang="en-US" sz="2800" b="1">
                <a:solidFill>
                  <a:schemeClr val="accent2">
                    <a:lumMod val="75000"/>
                  </a:schemeClr>
                </a:solidFill>
              </a:rPr>
              <a:t>THẢO LUẬN NHÓM</a:t>
            </a:r>
          </a:p>
        </p:txBody>
      </p:sp>
      <p:sp>
        <p:nvSpPr>
          <p:cNvPr id="16" name="Text Box 15"/>
          <p:cNvSpPr txBox="1"/>
          <p:nvPr/>
        </p:nvSpPr>
        <p:spPr>
          <a:xfrm>
            <a:off x="7810500" y="2866390"/>
            <a:ext cx="3268980" cy="173664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US" sz="2400" dirty="0" err="1"/>
              <a:t>Nêu</a:t>
            </a:r>
            <a:r>
              <a:rPr lang="en-US" sz="2400" dirty="0"/>
              <a:t> </a:t>
            </a:r>
            <a:r>
              <a:rPr lang="en-US" sz="2400" dirty="0" err="1"/>
              <a:t>những</a:t>
            </a:r>
            <a:r>
              <a:rPr lang="en-US" sz="2400" dirty="0"/>
              <a:t> </a:t>
            </a:r>
            <a:r>
              <a:rPr lang="en-US" sz="2400" dirty="0" err="1"/>
              <a:t>việc</a:t>
            </a:r>
            <a:r>
              <a:rPr lang="en-US" sz="2400" dirty="0"/>
              <a:t> </a:t>
            </a:r>
            <a:r>
              <a:rPr lang="en-US" sz="2400" dirty="0" err="1"/>
              <a:t>làm</a:t>
            </a:r>
            <a:r>
              <a:rPr lang="en-US" sz="2400" dirty="0"/>
              <a:t> </a:t>
            </a:r>
            <a:r>
              <a:rPr lang="en-US" sz="2400" dirty="0" err="1"/>
              <a:t>cụ</a:t>
            </a:r>
            <a:r>
              <a:rPr lang="en-US" sz="2400" dirty="0"/>
              <a:t> </a:t>
            </a:r>
            <a:r>
              <a:rPr lang="en-US" sz="2400" dirty="0" err="1"/>
              <a:t>thể</a:t>
            </a:r>
            <a:r>
              <a:rPr lang="en-US" sz="2400" dirty="0"/>
              <a:t> </a:t>
            </a:r>
            <a:r>
              <a:rPr lang="en-US" sz="2400" dirty="0" err="1"/>
              <a:t>em</a:t>
            </a:r>
            <a:r>
              <a:rPr lang="en-US" sz="2400" dirty="0"/>
              <a:t> </a:t>
            </a:r>
            <a:r>
              <a:rPr lang="en-US" sz="2400" dirty="0" err="1"/>
              <a:t>đã</a:t>
            </a:r>
            <a:r>
              <a:rPr lang="en-US" sz="2400" dirty="0"/>
              <a:t> </a:t>
            </a:r>
            <a:r>
              <a:rPr lang="en-US" sz="2400" dirty="0" err="1"/>
              <a:t>thực</a:t>
            </a:r>
            <a:r>
              <a:rPr lang="en-US" sz="2400" dirty="0"/>
              <a:t> </a:t>
            </a:r>
            <a:r>
              <a:rPr lang="en-US" sz="2400" dirty="0" err="1"/>
              <a:t>hiện</a:t>
            </a:r>
            <a:r>
              <a:rPr lang="en-US" sz="2400" dirty="0"/>
              <a:t> </a:t>
            </a:r>
            <a:r>
              <a:rPr lang="en-US" sz="2400" dirty="0" err="1"/>
              <a:t>để</a:t>
            </a:r>
            <a:r>
              <a:rPr lang="en-US" sz="2400" dirty="0"/>
              <a:t> </a:t>
            </a:r>
            <a:r>
              <a:rPr lang="en-US" sz="2400" dirty="0" err="1"/>
              <a:t>góp</a:t>
            </a:r>
            <a:r>
              <a:rPr lang="en-US" sz="2400" dirty="0"/>
              <a:t> </a:t>
            </a:r>
            <a:r>
              <a:rPr lang="en-US" sz="2400" dirty="0" err="1"/>
              <a:t>phần</a:t>
            </a:r>
            <a:r>
              <a:rPr lang="en-US" sz="2400" dirty="0"/>
              <a:t> </a:t>
            </a:r>
            <a:r>
              <a:rPr lang="en-US" sz="2400" dirty="0" err="1"/>
              <a:t>bảo</a:t>
            </a:r>
            <a:r>
              <a:rPr lang="en-US" sz="2400" dirty="0"/>
              <a:t> </a:t>
            </a:r>
            <a:r>
              <a:rPr lang="en-US" sz="2400" dirty="0" err="1"/>
              <a:t>tồn</a:t>
            </a:r>
            <a:r>
              <a:rPr lang="en-US" sz="2400" dirty="0"/>
              <a:t> </a:t>
            </a:r>
            <a:r>
              <a:rPr lang="en-US" sz="2400" dirty="0" err="1"/>
              <a:t>cảnh</a:t>
            </a:r>
            <a:r>
              <a:rPr lang="en-US" sz="2400" dirty="0"/>
              <a:t> </a:t>
            </a:r>
            <a:r>
              <a:rPr lang="en-US" sz="2400" dirty="0" err="1"/>
              <a:t>quan</a:t>
            </a:r>
            <a:r>
              <a:rPr lang="en-US" sz="2400" dirty="0"/>
              <a:t> </a:t>
            </a:r>
            <a:r>
              <a:rPr lang="en-US" sz="2400" dirty="0" err="1"/>
              <a:t>thiên</a:t>
            </a:r>
            <a:r>
              <a:rPr lang="en-US" sz="2400" dirty="0"/>
              <a:t> </a:t>
            </a:r>
            <a:r>
              <a:rPr lang="en-US" sz="2400" dirty="0" err="1"/>
              <a:t>nhiên</a:t>
            </a:r>
            <a:r>
              <a:rPr lang="en-US" sz="2400" dirty="0"/>
              <a:t>.</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 calcmode="lin" valueType="num">
                                      <p:cBhvr>
                                        <p:cTn id="7" dur="500" fill="hold"/>
                                        <p:tgtEl>
                                          <p:spTgt spid="103"/>
                                        </p:tgtEl>
                                        <p:attrNameLst>
                                          <p:attrName>ppt_w</p:attrName>
                                        </p:attrNameLst>
                                      </p:cBhvr>
                                      <p:tavLst>
                                        <p:tav tm="0">
                                          <p:val>
                                            <p:fltVal val="0"/>
                                          </p:val>
                                        </p:tav>
                                        <p:tav tm="100000">
                                          <p:val>
                                            <p:strVal val="#ppt_w"/>
                                          </p:val>
                                        </p:tav>
                                      </p:tavLst>
                                    </p:anim>
                                    <p:anim calcmode="lin" valueType="num">
                                      <p:cBhvr>
                                        <p:cTn id="8" dur="500" fill="hold"/>
                                        <p:tgtEl>
                                          <p:spTgt spid="10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p:cTn id="19"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22" dur="1000" fill="hold"/>
                                        <p:tgtEl>
                                          <p:spTgt spid="16"/>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P spid="16" grpId="0" animBg="1"/>
      <p:bldP spid="16"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84511-5676-FE97-D71F-2D238BA17D4D}"/>
              </a:ext>
            </a:extLst>
          </p:cNvPr>
          <p:cNvSpPr>
            <a:spLocks noGrp="1"/>
          </p:cNvSpPr>
          <p:nvPr>
            <p:ph type="title"/>
          </p:nvPr>
        </p:nvSpPr>
        <p:spPr>
          <a:xfrm>
            <a:off x="838200" y="365125"/>
            <a:ext cx="11063514" cy="1325563"/>
          </a:xfrm>
        </p:spPr>
        <p:txBody>
          <a:bodyPr>
            <a:noAutofit/>
          </a:bodyPr>
          <a:lstStyle/>
          <a:p>
            <a:pPr marL="0" marR="0" lvl="0" indent="0" algn="ctr" defTabSz="914400" rtl="0" eaLnBrk="1" fontAlgn="auto" latinLnBrk="0" hangingPunct="1">
              <a:lnSpc>
                <a:spcPct val="90000"/>
              </a:lnSpc>
              <a:spcBef>
                <a:spcPts val="1000"/>
              </a:spcBef>
              <a:spcAft>
                <a:spcPts val="0"/>
              </a:spcAft>
              <a:tabLst/>
              <a:defRPr/>
            </a:pP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srgbClr val="C00000"/>
                </a:solidFill>
                <a:effectLst/>
                <a:uLnTx/>
                <a:uFillTx/>
                <a:latin typeface="Arial" panose="020B0604020202020204" pitchFamily="34" charset="0"/>
                <a:ea typeface="+mn-ea"/>
                <a:cs typeface="+mn-cs"/>
              </a:rPr>
              <a:t>Những</a:t>
            </a: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srgbClr val="C00000"/>
                </a:solidFill>
                <a:effectLst/>
                <a:uLnTx/>
                <a:uFillTx/>
                <a:latin typeface="Arial" panose="020B0604020202020204" pitchFamily="34" charset="0"/>
                <a:ea typeface="+mn-ea"/>
                <a:cs typeface="+mn-cs"/>
              </a:rPr>
              <a:t>việc</a:t>
            </a: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srgbClr val="C00000"/>
                </a:solidFill>
                <a:effectLst/>
                <a:uLnTx/>
                <a:uFillTx/>
                <a:latin typeface="Arial" panose="020B0604020202020204" pitchFamily="34" charset="0"/>
                <a:ea typeface="+mn-ea"/>
                <a:cs typeface="+mn-cs"/>
              </a:rPr>
              <a:t>em</a:t>
            </a: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srgbClr val="C00000"/>
                </a:solidFill>
                <a:effectLst/>
                <a:uLnTx/>
                <a:uFillTx/>
                <a:latin typeface="Arial" panose="020B0604020202020204" pitchFamily="34" charset="0"/>
                <a:ea typeface="+mn-ea"/>
                <a:cs typeface="+mn-cs"/>
              </a:rPr>
              <a:t>đã</a:t>
            </a: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srgbClr val="C00000"/>
                </a:solidFill>
                <a:effectLst/>
                <a:uLnTx/>
                <a:uFillTx/>
                <a:latin typeface="Arial" panose="020B0604020202020204" pitchFamily="34" charset="0"/>
                <a:ea typeface="+mn-ea"/>
                <a:cs typeface="+mn-cs"/>
              </a:rPr>
              <a:t>làm</a:t>
            </a: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en-US" sz="3200" b="1" i="0" u="none" strike="noStrike" kern="1200" cap="none" spc="0" normalizeH="0" baseline="0" noProof="0" dirty="0" err="1">
                <a:ln>
                  <a:noFill/>
                </a:ln>
                <a:solidFill>
                  <a:srgbClr val="C00000"/>
                </a:solidFill>
                <a:effectLst/>
                <a:uLnTx/>
                <a:uFillTx/>
                <a:latin typeface="Arial" panose="020B0604020202020204" pitchFamily="34" charset="0"/>
                <a:ea typeface="+mn-ea"/>
                <a:cs typeface="+mn-cs"/>
              </a:rPr>
              <a:t>để</a:t>
            </a:r>
            <a:r>
              <a:rPr kumimoji="0" lang="en-US"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 </a:t>
            </a:r>
            <a:r>
              <a:rPr kumimoji="0" lang="vi-VN"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t>góp phần bảo tồn cảnh quan thiên nhiên:</a:t>
            </a:r>
            <a:br>
              <a:rPr kumimoji="0" lang="vi-VN" sz="3200" b="1" i="0" u="none" strike="noStrike" kern="1200" cap="none" spc="0" normalizeH="0" baseline="0" noProof="0" dirty="0">
                <a:ln>
                  <a:noFill/>
                </a:ln>
                <a:solidFill>
                  <a:srgbClr val="C00000"/>
                </a:solidFill>
                <a:effectLst/>
                <a:uLnTx/>
                <a:uFillTx/>
                <a:latin typeface="Arial" panose="020B0604020202020204" pitchFamily="34" charset="0"/>
                <a:ea typeface="+mn-ea"/>
                <a:cs typeface="+mn-cs"/>
              </a:rPr>
            </a:br>
            <a:endParaRPr lang="en-US" sz="4800" b="1" dirty="0">
              <a:solidFill>
                <a:srgbClr val="C00000"/>
              </a:solidFill>
            </a:endParaRPr>
          </a:p>
        </p:txBody>
      </p:sp>
      <p:sp>
        <p:nvSpPr>
          <p:cNvPr id="3" name="Content Placeholder 2">
            <a:extLst>
              <a:ext uri="{FF2B5EF4-FFF2-40B4-BE49-F238E27FC236}">
                <a16:creationId xmlns:a16="http://schemas.microsoft.com/office/drawing/2014/main" id="{EDBF92FF-C363-891C-542D-9621E18F0FE0}"/>
              </a:ext>
            </a:extLst>
          </p:cNvPr>
          <p:cNvSpPr>
            <a:spLocks noGrp="1"/>
          </p:cNvSpPr>
          <p:nvPr>
            <p:ph sz="half" idx="1"/>
          </p:nvPr>
        </p:nvSpPr>
        <p:spPr>
          <a:xfrm>
            <a:off x="420913" y="1753847"/>
            <a:ext cx="5598886" cy="4351338"/>
          </a:xfrm>
        </p:spPr>
        <p:txBody>
          <a:bodyPr>
            <a:normAutofit/>
          </a:bodyPr>
          <a:lstStyle/>
          <a:p>
            <a:pPr marL="0" indent="0">
              <a:buNone/>
            </a:pPr>
            <a:r>
              <a:rPr lang="vi-VN" dirty="0">
                <a:solidFill>
                  <a:srgbClr val="002060"/>
                </a:solidFill>
              </a:rPr>
              <a:t>+ Không vứt rác xuống sông, hồ và nơi công cộng.</a:t>
            </a:r>
          </a:p>
          <a:p>
            <a:pPr marL="0" indent="0">
              <a:buNone/>
            </a:pPr>
            <a:r>
              <a:rPr lang="vi-VN" dirty="0">
                <a:solidFill>
                  <a:srgbClr val="002060"/>
                </a:solidFill>
              </a:rPr>
              <a:t>+ Tham gia trồng cây, gây rừng và chăm sóc cây.</a:t>
            </a:r>
          </a:p>
          <a:p>
            <a:pPr marL="0" indent="0">
              <a:buNone/>
            </a:pPr>
            <a:r>
              <a:rPr lang="vi-VN" dirty="0">
                <a:solidFill>
                  <a:srgbClr val="002060"/>
                </a:solidFill>
              </a:rPr>
              <a:t>+ Thu gom rác, làm sạch môi trường ở những nơi công cộng.</a:t>
            </a:r>
          </a:p>
          <a:p>
            <a:pPr marL="0" indent="0">
              <a:buNone/>
            </a:pPr>
            <a:r>
              <a:rPr lang="vi-VN" dirty="0">
                <a:solidFill>
                  <a:srgbClr val="002060"/>
                </a:solidFill>
              </a:rPr>
              <a:t>+ Tuyên truyền mọi người không xả rác bừa bãi ở những nơi công cộng.</a:t>
            </a:r>
          </a:p>
          <a:p>
            <a:pPr marL="0" indent="0">
              <a:buNone/>
            </a:pPr>
            <a:endParaRPr lang="vi-VN" dirty="0"/>
          </a:p>
          <a:p>
            <a:pPr marL="0" indent="0">
              <a:buNone/>
            </a:pPr>
            <a:endParaRPr lang="en-US" dirty="0"/>
          </a:p>
        </p:txBody>
      </p:sp>
      <p:pic>
        <p:nvPicPr>
          <p:cNvPr id="6" name="Content Placeholder 5">
            <a:extLst>
              <a:ext uri="{FF2B5EF4-FFF2-40B4-BE49-F238E27FC236}">
                <a16:creationId xmlns:a16="http://schemas.microsoft.com/office/drawing/2014/main" id="{C4252D85-7731-5EB3-AEC3-566786847C5E}"/>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172202" y="1412988"/>
            <a:ext cx="5468255" cy="5239544"/>
          </a:xfrm>
        </p:spPr>
      </p:pic>
    </p:spTree>
    <p:extLst>
      <p:ext uri="{BB962C8B-B14F-4D97-AF65-F5344CB8AC3E}">
        <p14:creationId xmlns:p14="http://schemas.microsoft.com/office/powerpoint/2010/main" val="3252661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Rectangles 5"/>
          <p:cNvSpPr/>
          <p:nvPr/>
        </p:nvSpPr>
        <p:spPr>
          <a:xfrm>
            <a:off x="5715" y="6188710"/>
            <a:ext cx="12168505" cy="6591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05" name="Content Placeholder 104"/>
          <p:cNvPicPr>
            <a:picLocks noGrp="1"/>
          </p:cNvPicPr>
          <p:nvPr>
            <p:ph idx="1"/>
          </p:nvPr>
        </p:nvPicPr>
        <p:blipFill>
          <a:blip r:embed="rId2"/>
          <a:stretch>
            <a:fillRect/>
          </a:stretch>
        </p:blipFill>
        <p:spPr>
          <a:xfrm>
            <a:off x="0" y="10160"/>
            <a:ext cx="12174220" cy="6847840"/>
          </a:xfrm>
          <a:prstGeom prst="rect">
            <a:avLst/>
          </a:prstGeom>
          <a:noFill/>
          <a:ln w="9525">
            <a:noFill/>
          </a:ln>
        </p:spPr>
      </p:pic>
      <p:sp>
        <p:nvSpPr>
          <p:cNvPr id="5" name="Text Box 4"/>
          <p:cNvSpPr txBox="1"/>
          <p:nvPr/>
        </p:nvSpPr>
        <p:spPr>
          <a:xfrm>
            <a:off x="7731760" y="365125"/>
            <a:ext cx="3747135" cy="2320643"/>
          </a:xfrm>
          <a:prstGeom prst="cloudCallou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r>
              <a:rPr lang="en-US" sz="2800"/>
              <a:t>Thế nào là "bảo tồn cảnh quan thiên nhiên” ?</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Rectangles 5"/>
          <p:cNvSpPr/>
          <p:nvPr/>
        </p:nvSpPr>
        <p:spPr>
          <a:xfrm>
            <a:off x="5715" y="6188710"/>
            <a:ext cx="12168505" cy="6591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05" name="Content Placeholder 104"/>
          <p:cNvPicPr>
            <a:picLocks noGrp="1"/>
          </p:cNvPicPr>
          <p:nvPr>
            <p:ph idx="1"/>
          </p:nvPr>
        </p:nvPicPr>
        <p:blipFill>
          <a:blip r:embed="rId2"/>
          <a:stretch>
            <a:fillRect/>
          </a:stretch>
        </p:blipFill>
        <p:spPr>
          <a:xfrm>
            <a:off x="0" y="10160"/>
            <a:ext cx="12174220" cy="6847840"/>
          </a:xfrm>
          <a:prstGeom prst="rect">
            <a:avLst/>
          </a:prstGeom>
          <a:noFill/>
          <a:ln w="9525">
            <a:noFill/>
          </a:ln>
        </p:spPr>
      </p:pic>
      <p:sp>
        <p:nvSpPr>
          <p:cNvPr id="5" name="Text Box 4"/>
          <p:cNvSpPr txBox="1"/>
          <p:nvPr/>
        </p:nvSpPr>
        <p:spPr>
          <a:xfrm>
            <a:off x="5705475" y="85725"/>
            <a:ext cx="6362700" cy="4885275"/>
          </a:xfrm>
          <a:prstGeom prst="cloudCallout">
            <a:avLst/>
          </a:prstGeom>
        </p:spPr>
        <p:style>
          <a:lnRef idx="2">
            <a:schemeClr val="dk1"/>
          </a:lnRef>
          <a:fillRef idx="1">
            <a:schemeClr val="lt1"/>
          </a:fillRef>
          <a:effectRef idx="0">
            <a:schemeClr val="dk1"/>
          </a:effectRef>
          <a:fontRef idx="minor">
            <a:schemeClr val="dk1"/>
          </a:fontRef>
        </p:style>
        <p:txBody>
          <a:bodyPr wrap="square" rtlCol="0" anchor="t">
            <a:spAutoFit/>
          </a:bodyPr>
          <a:lstStyle/>
          <a:p>
            <a:r>
              <a:rPr lang="en-US" sz="2800"/>
              <a:t>Bảo tồn cảnh quan thiên nhiên được hiểu là những việc làm được thực hiện nhằm duy trì, bảo vệ sự đa dạng, phong phú, nguyên sơ của cảnh quan thiên nhiên.</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5"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s 3"/>
          <p:cNvSpPr/>
          <p:nvPr/>
        </p:nvSpPr>
        <p:spPr>
          <a:xfrm>
            <a:off x="6569075" y="-9525"/>
            <a:ext cx="5610225" cy="6847205"/>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06" name="Content Placeholder 105"/>
          <p:cNvPicPr>
            <a:picLocks noGrp="1"/>
          </p:cNvPicPr>
          <p:nvPr>
            <p:ph idx="1"/>
          </p:nvPr>
        </p:nvPicPr>
        <p:blipFill>
          <a:blip r:embed="rId2"/>
          <a:stretch>
            <a:fillRect/>
          </a:stretch>
        </p:blipFill>
        <p:spPr>
          <a:xfrm>
            <a:off x="459105" y="1496695"/>
            <a:ext cx="4855845" cy="4301490"/>
          </a:xfrm>
          <a:prstGeom prst="rect">
            <a:avLst/>
          </a:prstGeom>
          <a:noFill/>
          <a:ln w="9525">
            <a:noFill/>
          </a:ln>
        </p:spPr>
      </p:pic>
      <p:sp>
        <p:nvSpPr>
          <p:cNvPr id="6" name="Text Box 5"/>
          <p:cNvSpPr txBox="1"/>
          <p:nvPr/>
        </p:nvSpPr>
        <p:spPr>
          <a:xfrm>
            <a:off x="351155" y="622300"/>
            <a:ext cx="4522470" cy="583565"/>
          </a:xfrm>
          <a:prstGeom prst="rect">
            <a:avLst/>
          </a:prstGeom>
          <a:noFill/>
        </p:spPr>
        <p:txBody>
          <a:bodyPr wrap="square" rtlCol="0">
            <a:spAutoFit/>
          </a:bodyPr>
          <a:lstStyle/>
          <a:p>
            <a:pPr algn="ctr"/>
            <a:r>
              <a:rPr lang="en-US" sz="3200" b="1"/>
              <a:t>KẾT LUẬN</a:t>
            </a:r>
          </a:p>
        </p:txBody>
      </p:sp>
      <p:sp>
        <p:nvSpPr>
          <p:cNvPr id="8" name="Text Box 7"/>
          <p:cNvSpPr txBox="1"/>
          <p:nvPr/>
        </p:nvSpPr>
        <p:spPr>
          <a:xfrm>
            <a:off x="6003925" y="1208405"/>
            <a:ext cx="5084445" cy="4877951"/>
          </a:xfrm>
          <a:prstGeom prst="roundRect">
            <a:avLst/>
          </a:prstGeom>
          <a:solidFill>
            <a:srgbClr val="F7F7D5"/>
          </a:solidFill>
          <a:ln>
            <a:solidFill>
              <a:srgbClr val="000000">
                <a:alpha val="0"/>
              </a:srgbClr>
            </a:solidFill>
          </a:ln>
        </p:spPr>
        <p:style>
          <a:lnRef idx="2">
            <a:schemeClr val="dk1"/>
          </a:lnRef>
          <a:fillRef idx="1">
            <a:schemeClr val="lt1"/>
          </a:fillRef>
          <a:effectRef idx="0">
            <a:schemeClr val="dk1"/>
          </a:effectRef>
          <a:fontRef idx="minor">
            <a:schemeClr val="dk1"/>
          </a:fontRef>
        </p:style>
        <p:txBody>
          <a:bodyPr wrap="square" rtlCol="0" anchor="t">
            <a:spAutoFit/>
          </a:bodyPr>
          <a:lstStyle/>
          <a:p>
            <a:r>
              <a:rPr lang="en-US" sz="2800" dirty="0" err="1"/>
              <a:t>Bảo</a:t>
            </a:r>
            <a:r>
              <a:rPr lang="en-US" sz="2800" dirty="0"/>
              <a:t> </a:t>
            </a:r>
            <a:r>
              <a:rPr lang="en-US" sz="2800" dirty="0" err="1"/>
              <a:t>tồn</a:t>
            </a:r>
            <a:r>
              <a:rPr lang="en-US" sz="2800" dirty="0"/>
              <a:t> </a:t>
            </a:r>
            <a:r>
              <a:rPr lang="en-US" sz="2800" dirty="0" err="1"/>
              <a:t>cảnh</a:t>
            </a:r>
            <a:r>
              <a:rPr lang="en-US" sz="2800" dirty="0"/>
              <a:t> </a:t>
            </a:r>
            <a:r>
              <a:rPr lang="en-US" sz="2800" dirty="0" err="1"/>
              <a:t>quan</a:t>
            </a:r>
            <a:r>
              <a:rPr lang="en-US" sz="2800" dirty="0"/>
              <a:t> </a:t>
            </a:r>
            <a:r>
              <a:rPr lang="en-US" sz="2800" dirty="0" err="1"/>
              <a:t>thiên</a:t>
            </a:r>
            <a:r>
              <a:rPr lang="en-US" sz="2800" dirty="0"/>
              <a:t> </a:t>
            </a:r>
            <a:r>
              <a:rPr lang="en-US" sz="2800" dirty="0" err="1"/>
              <a:t>nhiên</a:t>
            </a:r>
            <a:r>
              <a:rPr lang="en-US" sz="2800" dirty="0"/>
              <a:t> </a:t>
            </a:r>
            <a:r>
              <a:rPr lang="en-US" sz="2800" dirty="0" err="1"/>
              <a:t>được</a:t>
            </a:r>
            <a:r>
              <a:rPr lang="en-US" sz="2800" dirty="0"/>
              <a:t> </a:t>
            </a:r>
            <a:r>
              <a:rPr lang="en-US" sz="2800" dirty="0" err="1"/>
              <a:t>thực</a:t>
            </a:r>
            <a:r>
              <a:rPr lang="en-US" sz="2800" dirty="0"/>
              <a:t> </a:t>
            </a:r>
            <a:r>
              <a:rPr lang="en-US" sz="2800" dirty="0" err="1"/>
              <a:t>hiện</a:t>
            </a:r>
            <a:r>
              <a:rPr lang="en-US" sz="2800" dirty="0"/>
              <a:t> </a:t>
            </a:r>
            <a:r>
              <a:rPr lang="en-US" sz="2800" dirty="0" err="1"/>
              <a:t>bởi</a:t>
            </a:r>
            <a:r>
              <a:rPr lang="en-US" sz="2800" dirty="0"/>
              <a:t> </a:t>
            </a:r>
            <a:r>
              <a:rPr lang="en-US" sz="2800" dirty="0" err="1"/>
              <a:t>những</a:t>
            </a:r>
            <a:r>
              <a:rPr lang="en-US" sz="2800" dirty="0"/>
              <a:t> </a:t>
            </a:r>
            <a:r>
              <a:rPr lang="en-US" sz="2800" dirty="0" err="1"/>
              <a:t>hành</a:t>
            </a:r>
            <a:r>
              <a:rPr lang="en-US" sz="2800" dirty="0"/>
              <a:t> </a:t>
            </a:r>
            <a:r>
              <a:rPr lang="en-US" sz="2800" dirty="0" err="1"/>
              <a:t>động</a:t>
            </a:r>
            <a:r>
              <a:rPr lang="en-US" sz="2800" dirty="0"/>
              <a:t>, </a:t>
            </a:r>
            <a:r>
              <a:rPr lang="en-US" sz="2800" dirty="0" err="1"/>
              <a:t>việc</a:t>
            </a:r>
            <a:r>
              <a:rPr lang="en-US" sz="2800" dirty="0"/>
              <a:t> </a:t>
            </a:r>
            <a:r>
              <a:rPr lang="en-US" sz="2800" dirty="0" err="1"/>
              <a:t>làm</a:t>
            </a:r>
            <a:r>
              <a:rPr lang="en-US" sz="2800" dirty="0"/>
              <a:t> </a:t>
            </a:r>
            <a:r>
              <a:rPr lang="en-US" sz="2800" dirty="0" err="1"/>
              <a:t>của</a:t>
            </a:r>
            <a:r>
              <a:rPr lang="en-US" sz="2800" dirty="0"/>
              <a:t> con </a:t>
            </a:r>
            <a:r>
              <a:rPr lang="en-US" sz="2800" dirty="0" err="1"/>
              <a:t>người</a:t>
            </a:r>
            <a:r>
              <a:rPr lang="en-US" sz="2800" dirty="0"/>
              <a:t> </a:t>
            </a:r>
            <a:r>
              <a:rPr lang="en-US" sz="2800" dirty="0" err="1"/>
              <a:t>nhằm</a:t>
            </a:r>
            <a:r>
              <a:rPr lang="en-US" sz="2800" dirty="0"/>
              <a:t> </a:t>
            </a:r>
            <a:r>
              <a:rPr lang="en-US" sz="2800" dirty="0" err="1"/>
              <a:t>duy</a:t>
            </a:r>
            <a:r>
              <a:rPr lang="en-US" sz="2800" dirty="0"/>
              <a:t> </a:t>
            </a:r>
            <a:r>
              <a:rPr lang="en-US" sz="2800" dirty="0" err="1"/>
              <a:t>trì</a:t>
            </a:r>
            <a:r>
              <a:rPr lang="en-US" sz="2800" dirty="0"/>
              <a:t> </a:t>
            </a:r>
            <a:r>
              <a:rPr lang="en-US" sz="2800" dirty="0" err="1"/>
              <a:t>và</a:t>
            </a:r>
            <a:r>
              <a:rPr lang="en-US" sz="2800" dirty="0"/>
              <a:t> </a:t>
            </a:r>
            <a:r>
              <a:rPr lang="en-US" sz="2800" dirty="0" err="1"/>
              <a:t>bảo</a:t>
            </a:r>
            <a:r>
              <a:rPr lang="en-US" sz="2800" dirty="0"/>
              <a:t> </a:t>
            </a:r>
            <a:r>
              <a:rPr lang="en-US" sz="2800" dirty="0" err="1"/>
              <a:t>vệ</a:t>
            </a:r>
            <a:r>
              <a:rPr lang="en-US" sz="2800" dirty="0"/>
              <a:t> </a:t>
            </a:r>
            <a:r>
              <a:rPr lang="en-US" sz="2800" dirty="0" err="1"/>
              <a:t>sự</a:t>
            </a:r>
            <a:r>
              <a:rPr lang="en-US" sz="2800" dirty="0"/>
              <a:t> </a:t>
            </a:r>
            <a:r>
              <a:rPr lang="en-US" sz="2800" dirty="0" err="1"/>
              <a:t>đa</a:t>
            </a:r>
            <a:r>
              <a:rPr lang="en-US" sz="2800" dirty="0"/>
              <a:t> </a:t>
            </a:r>
            <a:r>
              <a:rPr lang="en-US" sz="2800" dirty="0" err="1"/>
              <a:t>dạng</a:t>
            </a:r>
            <a:r>
              <a:rPr lang="en-US" sz="2800" dirty="0"/>
              <a:t>, </a:t>
            </a:r>
            <a:r>
              <a:rPr lang="en-US" sz="2800" dirty="0" err="1"/>
              <a:t>phong</a:t>
            </a:r>
            <a:r>
              <a:rPr lang="en-US" sz="2800" dirty="0"/>
              <a:t> </a:t>
            </a:r>
            <a:r>
              <a:rPr lang="en-US" sz="2800" dirty="0" err="1"/>
              <a:t>phú</a:t>
            </a:r>
            <a:r>
              <a:rPr lang="en-US" sz="2800" dirty="0"/>
              <a:t>, </a:t>
            </a:r>
            <a:r>
              <a:rPr lang="en-US" sz="2800" dirty="0" err="1"/>
              <a:t>nguyên</a:t>
            </a:r>
            <a:r>
              <a:rPr lang="en-US" sz="2800" dirty="0"/>
              <a:t> </a:t>
            </a:r>
            <a:r>
              <a:rPr lang="en-US" sz="2800" dirty="0" err="1"/>
              <a:t>sơ</a:t>
            </a:r>
            <a:r>
              <a:rPr lang="en-US" sz="2800" dirty="0"/>
              <a:t> </a:t>
            </a:r>
            <a:r>
              <a:rPr lang="en-US" sz="2800" dirty="0" err="1"/>
              <a:t>của</a:t>
            </a:r>
            <a:r>
              <a:rPr lang="en-US" sz="2800" dirty="0"/>
              <a:t> </a:t>
            </a:r>
            <a:r>
              <a:rPr lang="en-US" sz="2800" dirty="0" err="1"/>
              <a:t>cảnh</a:t>
            </a:r>
            <a:r>
              <a:rPr lang="en-US" sz="2800" dirty="0"/>
              <a:t> </a:t>
            </a:r>
            <a:r>
              <a:rPr lang="en-US" sz="2800" dirty="0" err="1"/>
              <a:t>quan</a:t>
            </a:r>
            <a:r>
              <a:rPr lang="en-US" sz="2800" dirty="0"/>
              <a:t> </a:t>
            </a:r>
            <a:r>
              <a:rPr lang="en-US" sz="2800" dirty="0" err="1"/>
              <a:t>thiên</a:t>
            </a:r>
            <a:r>
              <a:rPr lang="en-US" sz="2800" dirty="0"/>
              <a:t> </a:t>
            </a:r>
            <a:r>
              <a:rPr lang="en-US" sz="2800" dirty="0" err="1"/>
              <a:t>nhiên</a:t>
            </a:r>
            <a:r>
              <a:rPr lang="en-US" sz="2800" dirty="0"/>
              <a:t>. </a:t>
            </a:r>
            <a:r>
              <a:rPr lang="en-US" sz="2800" dirty="0" err="1"/>
              <a:t>Mỗi</a:t>
            </a:r>
            <a:r>
              <a:rPr lang="en-US" sz="2800" dirty="0"/>
              <a:t> </a:t>
            </a:r>
            <a:r>
              <a:rPr lang="en-US" sz="2800" dirty="0" err="1"/>
              <a:t>người</a:t>
            </a:r>
            <a:r>
              <a:rPr lang="en-US" sz="2800" dirty="0"/>
              <a:t> </a:t>
            </a:r>
            <a:r>
              <a:rPr lang="en-US" sz="2800" dirty="0" err="1"/>
              <a:t>đều</a:t>
            </a:r>
            <a:r>
              <a:rPr lang="en-US" sz="2800" dirty="0"/>
              <a:t> </a:t>
            </a:r>
            <a:r>
              <a:rPr lang="en-US" sz="2800" dirty="0" err="1"/>
              <a:t>có</a:t>
            </a:r>
            <a:r>
              <a:rPr lang="en-US" sz="2800" dirty="0"/>
              <a:t> </a:t>
            </a:r>
            <a:r>
              <a:rPr lang="en-US" sz="2800" dirty="0" err="1"/>
              <a:t>thể</a:t>
            </a:r>
            <a:r>
              <a:rPr lang="en-US" sz="2800" dirty="0"/>
              <a:t> </a:t>
            </a:r>
            <a:r>
              <a:rPr lang="en-US" sz="2800" dirty="0" err="1"/>
              <a:t>góp</a:t>
            </a:r>
            <a:r>
              <a:rPr lang="en-US" sz="2800" dirty="0"/>
              <a:t> </a:t>
            </a:r>
            <a:r>
              <a:rPr lang="en-US" sz="2800" dirty="0" err="1"/>
              <a:t>phần</a:t>
            </a:r>
            <a:r>
              <a:rPr lang="en-US" sz="2800" dirty="0"/>
              <a:t> </a:t>
            </a:r>
            <a:r>
              <a:rPr lang="en-US" sz="2800" dirty="0" err="1"/>
              <a:t>bảo</a:t>
            </a:r>
            <a:r>
              <a:rPr lang="en-US" sz="2800" dirty="0"/>
              <a:t> </a:t>
            </a:r>
            <a:r>
              <a:rPr lang="en-US" sz="2800" dirty="0" err="1"/>
              <a:t>tồn</a:t>
            </a:r>
            <a:r>
              <a:rPr lang="en-US" sz="2800" dirty="0"/>
              <a:t> </a:t>
            </a:r>
            <a:r>
              <a:rPr lang="en-US" sz="2800" dirty="0" err="1"/>
              <a:t>cảnh</a:t>
            </a:r>
            <a:r>
              <a:rPr lang="en-US" sz="2800" dirty="0"/>
              <a:t> </a:t>
            </a:r>
            <a:r>
              <a:rPr lang="en-US" sz="2800" dirty="0" err="1"/>
              <a:t>quan</a:t>
            </a:r>
            <a:r>
              <a:rPr lang="en-US" sz="2800" dirty="0"/>
              <a:t> </a:t>
            </a:r>
            <a:r>
              <a:rPr lang="en-US" sz="2800" dirty="0" err="1"/>
              <a:t>thiên</a:t>
            </a:r>
            <a:r>
              <a:rPr lang="en-US" sz="2800" dirty="0"/>
              <a:t> </a:t>
            </a:r>
            <a:r>
              <a:rPr lang="en-US" sz="2800" dirty="0" err="1"/>
              <a:t>nhiên</a:t>
            </a:r>
            <a:r>
              <a:rPr lang="en-US" sz="2800" dirty="0"/>
              <a:t> </a:t>
            </a:r>
            <a:r>
              <a:rPr lang="en-US" sz="2800" dirty="0" err="1"/>
              <a:t>bằng</a:t>
            </a:r>
            <a:r>
              <a:rPr lang="en-US" sz="2800" dirty="0"/>
              <a:t> </a:t>
            </a:r>
            <a:r>
              <a:rPr lang="en-US" sz="2800" dirty="0" err="1"/>
              <a:t>các</a:t>
            </a:r>
            <a:r>
              <a:rPr lang="en-US" sz="2800" dirty="0"/>
              <a:t> </a:t>
            </a:r>
            <a:r>
              <a:rPr lang="en-US" sz="2800" dirty="0" err="1"/>
              <a:t>việc</a:t>
            </a:r>
            <a:r>
              <a:rPr lang="en-US" sz="2800" dirty="0"/>
              <a:t> </a:t>
            </a:r>
            <a:r>
              <a:rPr lang="en-US" sz="2800" dirty="0" err="1"/>
              <a:t>làm</a:t>
            </a:r>
            <a:r>
              <a:rPr lang="en-US" sz="2800" dirty="0"/>
              <a:t> </a:t>
            </a:r>
            <a:r>
              <a:rPr lang="en-US" sz="2800" dirty="0" err="1"/>
              <a:t>cụ</a:t>
            </a:r>
            <a:r>
              <a:rPr lang="en-US" sz="2800" dirty="0"/>
              <a:t> </a:t>
            </a:r>
            <a:r>
              <a:rPr lang="en-US" sz="2800" dirty="0" err="1"/>
              <a:t>thể</a:t>
            </a:r>
            <a:r>
              <a:rPr lang="en-US" sz="2800" dirty="0"/>
              <a:t>.</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decel="50000" fill="hold">
                                          <p:stCondLst>
                                            <p:cond delay="0"/>
                                          </p:stCondLst>
                                        </p:cTn>
                                        <p:tgtEl>
                                          <p:spTgt spid="8"/>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8"/>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8"/>
                                        </p:tgtEl>
                                        <p:attrNameLst>
                                          <p:attrName>ppt_w</p:attrName>
                                        </p:attrNameLst>
                                      </p:cBhvr>
                                      <p:tavLst>
                                        <p:tav tm="0">
                                          <p:val>
                                            <p:strVal val="#ppt_w*.05"/>
                                          </p:val>
                                        </p:tav>
                                        <p:tav tm="100000">
                                          <p:val>
                                            <p:strVal val="#ppt_w"/>
                                          </p:val>
                                        </p:tav>
                                      </p:tavLst>
                                    </p:anim>
                                    <p:anim calcmode="lin" valueType="num">
                                      <p:cBhvr>
                                        <p:cTn id="16" dur="1000" fill="hold"/>
                                        <p:tgtEl>
                                          <p:spTgt spid="8"/>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8"/>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8"/>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8"/>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8" grpId="0" animBg="1"/>
      <p:bldP spid="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sp>
        <p:nvSpPr>
          <p:cNvPr id="6" name="Rectangles 5"/>
          <p:cNvSpPr/>
          <p:nvPr/>
        </p:nvSpPr>
        <p:spPr>
          <a:xfrm>
            <a:off x="5715" y="5644515"/>
            <a:ext cx="12168505" cy="120332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5" name="Text Box 4"/>
          <p:cNvSpPr txBox="1"/>
          <p:nvPr/>
        </p:nvSpPr>
        <p:spPr>
          <a:xfrm>
            <a:off x="5715" y="5644515"/>
            <a:ext cx="12546965" cy="953135"/>
          </a:xfrm>
          <a:prstGeom prst="rect">
            <a:avLst/>
          </a:prstGeom>
          <a:noFill/>
        </p:spPr>
        <p:txBody>
          <a:bodyPr wrap="square" rtlCol="0" anchor="t">
            <a:spAutoFit/>
          </a:bodyPr>
          <a:lstStyle/>
          <a:p>
            <a:pPr algn="ctr"/>
            <a:r>
              <a:rPr lang="en-US" sz="2800" b="1" dirty="0"/>
              <a:t>HOẠT ĐỘNG 2: NHỮNG VIỆC NÊN LÀM VÀ KHÔNG NÊN LÀM ĐỂ BẢ0 TỒN CẢNH QUAN THIÊN NHIÊN</a:t>
            </a:r>
          </a:p>
        </p:txBody>
      </p:sp>
      <p:pic>
        <p:nvPicPr>
          <p:cNvPr id="107" name="Content Placeholder 106"/>
          <p:cNvPicPr>
            <a:picLocks noGrp="1" noChangeAspect="1"/>
          </p:cNvPicPr>
          <p:nvPr>
            <p:ph idx="1"/>
          </p:nvPr>
        </p:nvPicPr>
        <p:blipFill>
          <a:blip r:embed="rId2"/>
          <a:stretch>
            <a:fillRect/>
          </a:stretch>
        </p:blipFill>
        <p:spPr>
          <a:xfrm>
            <a:off x="5715" y="0"/>
            <a:ext cx="12186920" cy="564388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s 5"/>
          <p:cNvSpPr/>
          <p:nvPr/>
        </p:nvSpPr>
        <p:spPr>
          <a:xfrm>
            <a:off x="5715" y="6243955"/>
            <a:ext cx="12168505" cy="60388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ext Box 3"/>
          <p:cNvSpPr txBox="1"/>
          <p:nvPr/>
        </p:nvSpPr>
        <p:spPr>
          <a:xfrm>
            <a:off x="4237355" y="226695"/>
            <a:ext cx="3488055" cy="521970"/>
          </a:xfrm>
          <a:prstGeom prst="rect">
            <a:avLst/>
          </a:prstGeom>
          <a:noFill/>
        </p:spPr>
        <p:txBody>
          <a:bodyPr wrap="square" rtlCol="0" anchor="t">
            <a:spAutoFit/>
          </a:bodyPr>
          <a:lstStyle/>
          <a:p>
            <a:r>
              <a:rPr lang="en-US" sz="2800" b="1"/>
              <a:t> THẢO LUẬN NHÓM</a:t>
            </a:r>
          </a:p>
        </p:txBody>
      </p:sp>
      <p:sp>
        <p:nvSpPr>
          <p:cNvPr id="7" name="Text Box 6"/>
          <p:cNvSpPr txBox="1"/>
          <p:nvPr/>
        </p:nvSpPr>
        <p:spPr>
          <a:xfrm>
            <a:off x="1934573" y="894715"/>
            <a:ext cx="7281545" cy="1198880"/>
          </a:xfrm>
          <a:prstGeom prst="rect">
            <a:avLst/>
          </a:prstGeom>
          <a:noFill/>
        </p:spPr>
        <p:txBody>
          <a:bodyPr wrap="square" rtlCol="0" anchor="t">
            <a:spAutoFit/>
          </a:bodyPr>
          <a:lstStyle/>
          <a:p>
            <a:r>
              <a:rPr lang="en-US" sz="2400" dirty="0"/>
              <a:t>- </a:t>
            </a:r>
            <a:r>
              <a:rPr lang="en-US" sz="2400" dirty="0" err="1"/>
              <a:t>Thời</a:t>
            </a:r>
            <a:r>
              <a:rPr lang="en-US" sz="2400" dirty="0"/>
              <a:t> </a:t>
            </a:r>
            <a:r>
              <a:rPr lang="en-US" sz="2400" dirty="0" err="1"/>
              <a:t>gian</a:t>
            </a:r>
            <a:r>
              <a:rPr lang="en-US" sz="2400" dirty="0"/>
              <a:t>: 5 </a:t>
            </a:r>
            <a:r>
              <a:rPr lang="en-US" sz="2400" dirty="0" err="1"/>
              <a:t>phút</a:t>
            </a:r>
            <a:endParaRPr lang="en-US" sz="2400" dirty="0"/>
          </a:p>
          <a:p>
            <a:r>
              <a:rPr lang="en-US" sz="2400" dirty="0"/>
              <a:t>- </a:t>
            </a:r>
            <a:r>
              <a:rPr lang="en-US" sz="2400" dirty="0" err="1"/>
              <a:t>Nhiệm</a:t>
            </a:r>
            <a:r>
              <a:rPr lang="en-US" sz="2400" dirty="0"/>
              <a:t> </a:t>
            </a:r>
            <a:r>
              <a:rPr lang="en-US" sz="2400" dirty="0" err="1"/>
              <a:t>vụ</a:t>
            </a:r>
            <a:r>
              <a:rPr lang="en-US" sz="2400" dirty="0"/>
              <a:t>: </a:t>
            </a:r>
            <a:r>
              <a:rPr lang="en-US" sz="2400" dirty="0" err="1"/>
              <a:t>Xác</a:t>
            </a:r>
            <a:r>
              <a:rPr lang="en-US" sz="2400" dirty="0"/>
              <a:t> </a:t>
            </a:r>
            <a:r>
              <a:rPr lang="en-US" sz="2400" dirty="0" err="1"/>
              <a:t>định</a:t>
            </a:r>
            <a:r>
              <a:rPr lang="en-US" sz="2400" dirty="0"/>
              <a:t> </a:t>
            </a:r>
            <a:r>
              <a:rPr lang="en-US" sz="2400" dirty="0" err="1"/>
              <a:t>những</a:t>
            </a:r>
            <a:r>
              <a:rPr lang="en-US" sz="2400" dirty="0"/>
              <a:t> </a:t>
            </a:r>
            <a:r>
              <a:rPr lang="en-US" sz="2400" dirty="0" err="1"/>
              <a:t>việc</a:t>
            </a:r>
            <a:r>
              <a:rPr lang="en-US" sz="2400" dirty="0"/>
              <a:t> </a:t>
            </a:r>
            <a:r>
              <a:rPr lang="en-US" sz="2400" dirty="0" err="1"/>
              <a:t>nên</a:t>
            </a:r>
            <a:r>
              <a:rPr lang="en-US" sz="2400" dirty="0"/>
              <a:t> </a:t>
            </a:r>
            <a:r>
              <a:rPr lang="en-US" sz="2400" dirty="0" err="1"/>
              <a:t>làm</a:t>
            </a:r>
            <a:r>
              <a:rPr lang="en-US" sz="2400" dirty="0"/>
              <a:t> </a:t>
            </a:r>
            <a:r>
              <a:rPr lang="en-US" sz="2400" dirty="0" err="1"/>
              <a:t>và</a:t>
            </a:r>
            <a:r>
              <a:rPr lang="en-US" sz="2400" dirty="0"/>
              <a:t> </a:t>
            </a:r>
            <a:r>
              <a:rPr lang="en-US" sz="2400" dirty="0" err="1"/>
              <a:t>không</a:t>
            </a:r>
            <a:r>
              <a:rPr lang="en-US" sz="2400" dirty="0"/>
              <a:t> </a:t>
            </a:r>
            <a:r>
              <a:rPr lang="en-US" sz="2400" dirty="0" err="1"/>
              <a:t>nên</a:t>
            </a:r>
            <a:r>
              <a:rPr lang="en-US" sz="2400" dirty="0"/>
              <a:t> </a:t>
            </a:r>
            <a:r>
              <a:rPr lang="en-US" sz="2400" dirty="0" err="1"/>
              <a:t>làm</a:t>
            </a:r>
            <a:r>
              <a:rPr lang="en-US" sz="2400" dirty="0"/>
              <a:t> </a:t>
            </a:r>
            <a:r>
              <a:rPr lang="en-US" sz="2400" dirty="0" err="1"/>
              <a:t>nhằm</a:t>
            </a:r>
            <a:r>
              <a:rPr lang="en-US" sz="2400" dirty="0"/>
              <a:t> </a:t>
            </a:r>
            <a:r>
              <a:rPr lang="en-US" sz="2400" dirty="0" err="1"/>
              <a:t>bảo</a:t>
            </a:r>
            <a:r>
              <a:rPr lang="en-US" sz="2400" dirty="0"/>
              <a:t> </a:t>
            </a:r>
            <a:r>
              <a:rPr lang="en-US" sz="2400" dirty="0" err="1"/>
              <a:t>tồn</a:t>
            </a:r>
            <a:r>
              <a:rPr lang="en-US" sz="2400" dirty="0"/>
              <a:t> </a:t>
            </a:r>
            <a:r>
              <a:rPr lang="en-US" sz="2400" dirty="0" err="1"/>
              <a:t>cảnh</a:t>
            </a:r>
            <a:r>
              <a:rPr lang="en-US" sz="2400" dirty="0"/>
              <a:t> </a:t>
            </a:r>
            <a:r>
              <a:rPr lang="en-US" sz="2400" dirty="0" err="1"/>
              <a:t>quan</a:t>
            </a:r>
            <a:r>
              <a:rPr lang="en-US" sz="2400" dirty="0"/>
              <a:t> </a:t>
            </a:r>
            <a:r>
              <a:rPr lang="en-US" sz="2400" dirty="0" err="1"/>
              <a:t>thiên</a:t>
            </a:r>
            <a:r>
              <a:rPr lang="en-US" sz="2400" dirty="0"/>
              <a:t> </a:t>
            </a:r>
            <a:r>
              <a:rPr lang="en-US" sz="2400" dirty="0" err="1"/>
              <a:t>nhiên</a:t>
            </a:r>
            <a:r>
              <a:rPr lang="en-US" sz="2400" dirty="0"/>
              <a:t>.</a:t>
            </a:r>
          </a:p>
        </p:txBody>
      </p:sp>
      <p:graphicFrame>
        <p:nvGraphicFramePr>
          <p:cNvPr id="9" name="Table 8"/>
          <p:cNvGraphicFramePr/>
          <p:nvPr/>
        </p:nvGraphicFramePr>
        <p:xfrm>
          <a:off x="1715135" y="2567305"/>
          <a:ext cx="8532495" cy="2004060"/>
        </p:xfrm>
        <a:graphic>
          <a:graphicData uri="http://schemas.openxmlformats.org/drawingml/2006/table">
            <a:tbl>
              <a:tblPr firstRow="1">
                <a:tableStyleId>{08FB837D-C827-4EFA-A057-4D05807E0F7C}</a:tableStyleId>
              </a:tblPr>
              <a:tblGrid>
                <a:gridCol w="2844165">
                  <a:extLst>
                    <a:ext uri="{9D8B030D-6E8A-4147-A177-3AD203B41FA5}">
                      <a16:colId xmlns:a16="http://schemas.microsoft.com/office/drawing/2014/main" val="20000"/>
                    </a:ext>
                  </a:extLst>
                </a:gridCol>
                <a:gridCol w="2844165">
                  <a:extLst>
                    <a:ext uri="{9D8B030D-6E8A-4147-A177-3AD203B41FA5}">
                      <a16:colId xmlns:a16="http://schemas.microsoft.com/office/drawing/2014/main" val="20001"/>
                    </a:ext>
                  </a:extLst>
                </a:gridCol>
                <a:gridCol w="2844165">
                  <a:extLst>
                    <a:ext uri="{9D8B030D-6E8A-4147-A177-3AD203B41FA5}">
                      <a16:colId xmlns:a16="http://schemas.microsoft.com/office/drawing/2014/main" val="20002"/>
                    </a:ext>
                  </a:extLst>
                </a:gridCol>
              </a:tblGrid>
              <a:tr h="501015">
                <a:tc>
                  <a:txBody>
                    <a:bodyPr/>
                    <a:lstStyle/>
                    <a:p>
                      <a:pPr algn="ctr">
                        <a:buNone/>
                      </a:pPr>
                      <a:r>
                        <a:rPr lang="en-US"/>
                        <a:t>Cảnh quan thiên nhiên</a:t>
                      </a:r>
                    </a:p>
                  </a:txBody>
                  <a:tcPr/>
                </a:tc>
                <a:tc>
                  <a:txBody>
                    <a:bodyPr/>
                    <a:lstStyle/>
                    <a:p>
                      <a:pPr algn="ctr">
                        <a:buNone/>
                      </a:pPr>
                      <a:r>
                        <a:rPr lang="en-US"/>
                        <a:t>Những việc nên làm</a:t>
                      </a:r>
                    </a:p>
                  </a:txBody>
                  <a:tcPr/>
                </a:tc>
                <a:tc>
                  <a:txBody>
                    <a:bodyPr/>
                    <a:lstStyle/>
                    <a:p>
                      <a:pPr algn="ctr">
                        <a:buNone/>
                      </a:pPr>
                      <a:r>
                        <a:rPr lang="en-US"/>
                        <a:t>Những việc không nên làm</a:t>
                      </a:r>
                    </a:p>
                  </a:txBody>
                  <a:tcPr/>
                </a:tc>
                <a:extLst>
                  <a:ext uri="{0D108BD9-81ED-4DB2-BD59-A6C34878D82A}">
                    <a16:rowId xmlns:a16="http://schemas.microsoft.com/office/drawing/2014/main" val="10000"/>
                  </a:ext>
                </a:extLst>
              </a:tr>
              <a:tr h="501015">
                <a:tc>
                  <a:txBody>
                    <a:bodyPr/>
                    <a:lstStyle/>
                    <a:p>
                      <a:pPr>
                        <a:buNone/>
                      </a:pPr>
                      <a:r>
                        <a:rPr lang="en-US"/>
                        <a:t>Biển và bãi biển</a:t>
                      </a:r>
                    </a:p>
                  </a:txBody>
                  <a:tcPr/>
                </a:tc>
                <a:tc>
                  <a:txBody>
                    <a:bodyPr/>
                    <a:lstStyle/>
                    <a:p>
                      <a:pPr>
                        <a:buNone/>
                      </a:pPr>
                      <a:endParaRPr lang="en-US"/>
                    </a:p>
                  </a:txBody>
                  <a:tcPr/>
                </a:tc>
                <a:tc>
                  <a:txBody>
                    <a:bodyPr/>
                    <a:lstStyle/>
                    <a:p>
                      <a:pPr>
                        <a:buNone/>
                      </a:pPr>
                      <a:endParaRPr lang="en-US"/>
                    </a:p>
                  </a:txBody>
                  <a:tcPr/>
                </a:tc>
                <a:extLst>
                  <a:ext uri="{0D108BD9-81ED-4DB2-BD59-A6C34878D82A}">
                    <a16:rowId xmlns:a16="http://schemas.microsoft.com/office/drawing/2014/main" val="10001"/>
                  </a:ext>
                </a:extLst>
              </a:tr>
              <a:tr h="501015">
                <a:tc>
                  <a:txBody>
                    <a:bodyPr/>
                    <a:lstStyle/>
                    <a:p>
                      <a:pPr>
                        <a:buNone/>
                      </a:pPr>
                      <a:r>
                        <a:rPr lang="en-US"/>
                        <a:t>Sông, hồ, suối</a:t>
                      </a:r>
                    </a:p>
                  </a:txBody>
                  <a:tcPr/>
                </a:tc>
                <a:tc>
                  <a:txBody>
                    <a:bodyPr/>
                    <a:lstStyle/>
                    <a:p>
                      <a:pPr>
                        <a:buNone/>
                      </a:pPr>
                      <a:endParaRPr lang="en-US"/>
                    </a:p>
                  </a:txBody>
                  <a:tcPr/>
                </a:tc>
                <a:tc>
                  <a:txBody>
                    <a:bodyPr/>
                    <a:lstStyle/>
                    <a:p>
                      <a:pPr>
                        <a:buNone/>
                      </a:pPr>
                      <a:endParaRPr lang="en-US"/>
                    </a:p>
                  </a:txBody>
                  <a:tcPr/>
                </a:tc>
                <a:extLst>
                  <a:ext uri="{0D108BD9-81ED-4DB2-BD59-A6C34878D82A}">
                    <a16:rowId xmlns:a16="http://schemas.microsoft.com/office/drawing/2014/main" val="10002"/>
                  </a:ext>
                </a:extLst>
              </a:tr>
              <a:tr h="501015">
                <a:tc>
                  <a:txBody>
                    <a:bodyPr/>
                    <a:lstStyle/>
                    <a:p>
                      <a:pPr>
                        <a:buNone/>
                      </a:pPr>
                      <a:r>
                        <a:rPr lang="en-US"/>
                        <a:t>Núi, rừng</a:t>
                      </a:r>
                    </a:p>
                  </a:txBody>
                  <a:tcPr/>
                </a:tc>
                <a:tc>
                  <a:txBody>
                    <a:bodyPr/>
                    <a:lstStyle/>
                    <a:p>
                      <a:pPr>
                        <a:buNone/>
                      </a:pPr>
                      <a:endParaRPr lang="en-US"/>
                    </a:p>
                  </a:txBody>
                  <a:tcPr/>
                </a:tc>
                <a:tc>
                  <a:txBody>
                    <a:bodyPr/>
                    <a:lstStyle/>
                    <a:p>
                      <a:pPr>
                        <a:buNone/>
                      </a:pPr>
                      <a:endParaRPr lang="en-US"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60824170"/>
      </p:ext>
    </p:extLst>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5"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6" dur="1000" fill="hold"/>
                                        <p:tgtEl>
                                          <p:spTgt spid="7"/>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p:cTn id="25" dur="500" fill="hold"/>
                                        <p:tgtEl>
                                          <p:spTgt spid="9"/>
                                        </p:tgtEl>
                                        <p:attrNameLst>
                                          <p:attrName>ppt_w</p:attrName>
                                        </p:attrNameLst>
                                      </p:cBhvr>
                                      <p:tavLst>
                                        <p:tav tm="0">
                                          <p:val>
                                            <p:fltVal val="0"/>
                                          </p:val>
                                        </p:tav>
                                        <p:tav tm="100000">
                                          <p:val>
                                            <p:strVal val="#ppt_w"/>
                                          </p:val>
                                        </p:tav>
                                      </p:tavLst>
                                    </p:anim>
                                    <p:anim calcmode="lin" valueType="num">
                                      <p:cBhvr>
                                        <p:cTn id="26"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p:bldP spid="7" grpId="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s 5"/>
          <p:cNvSpPr/>
          <p:nvPr/>
        </p:nvSpPr>
        <p:spPr>
          <a:xfrm>
            <a:off x="5715" y="6243955"/>
            <a:ext cx="12168505" cy="60388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graphicFrame>
        <p:nvGraphicFramePr>
          <p:cNvPr id="9" name="Table 8"/>
          <p:cNvGraphicFramePr/>
          <p:nvPr>
            <p:extLst>
              <p:ext uri="{D42A27DB-BD31-4B8C-83A1-F6EECF244321}">
                <p14:modId xmlns:p14="http://schemas.microsoft.com/office/powerpoint/2010/main" val="2149087930"/>
              </p:ext>
            </p:extLst>
          </p:nvPr>
        </p:nvGraphicFramePr>
        <p:xfrm>
          <a:off x="333829" y="40780"/>
          <a:ext cx="11611428" cy="6768011"/>
        </p:xfrm>
        <a:graphic>
          <a:graphicData uri="http://schemas.openxmlformats.org/drawingml/2006/table">
            <a:tbl>
              <a:tblPr firstRow="1">
                <a:tableStyleId>{5940675A-B579-460E-94D1-54222C63F5DA}</a:tableStyleId>
              </a:tblPr>
              <a:tblGrid>
                <a:gridCol w="1553028">
                  <a:extLst>
                    <a:ext uri="{9D8B030D-6E8A-4147-A177-3AD203B41FA5}">
                      <a16:colId xmlns:a16="http://schemas.microsoft.com/office/drawing/2014/main" val="20000"/>
                    </a:ext>
                  </a:extLst>
                </a:gridCol>
                <a:gridCol w="6720114">
                  <a:extLst>
                    <a:ext uri="{9D8B030D-6E8A-4147-A177-3AD203B41FA5}">
                      <a16:colId xmlns:a16="http://schemas.microsoft.com/office/drawing/2014/main" val="20001"/>
                    </a:ext>
                  </a:extLst>
                </a:gridCol>
                <a:gridCol w="3338286">
                  <a:extLst>
                    <a:ext uri="{9D8B030D-6E8A-4147-A177-3AD203B41FA5}">
                      <a16:colId xmlns:a16="http://schemas.microsoft.com/office/drawing/2014/main" val="20002"/>
                    </a:ext>
                  </a:extLst>
                </a:gridCol>
              </a:tblGrid>
              <a:tr h="1007291">
                <a:tc>
                  <a:txBody>
                    <a:bodyPr/>
                    <a:lstStyle/>
                    <a:p>
                      <a:pPr algn="ctr">
                        <a:buNone/>
                      </a:pPr>
                      <a:r>
                        <a:rPr lang="en-US" sz="2400" b="1" dirty="0" err="1">
                          <a:latin typeface="Times New Roman" panose="02020603050405020304" pitchFamily="18" charset="0"/>
                          <a:cs typeface="Times New Roman" panose="02020603050405020304" pitchFamily="18" charset="0"/>
                        </a:rPr>
                        <a:t>Cảnh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quan</a:t>
                      </a:r>
                      <a:r>
                        <a:rPr lang="en-US" sz="2400" b="1" dirty="0">
                          <a:latin typeface="Times New Roman" panose="02020603050405020304" pitchFamily="18" charset="0"/>
                          <a:cs typeface="Times New Roman" panose="02020603050405020304" pitchFamily="18" charset="0"/>
                        </a:rPr>
                        <a:t> TN</a:t>
                      </a:r>
                    </a:p>
                  </a:txBody>
                  <a:tcPr/>
                </a:tc>
                <a:tc>
                  <a:txBody>
                    <a:bodyPr/>
                    <a:lstStyle/>
                    <a:p>
                      <a:pPr algn="ctr">
                        <a:buNone/>
                      </a:pPr>
                      <a:r>
                        <a:rPr lang="en-US" sz="2400" b="1" dirty="0" err="1">
                          <a:latin typeface="Times New Roman" panose="02020603050405020304" pitchFamily="18" charset="0"/>
                          <a:cs typeface="Times New Roman" panose="02020603050405020304" pitchFamily="18" charset="0"/>
                        </a:rPr>
                        <a:t>Những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endParaRPr lang="en-US" sz="2400" b="1" dirty="0">
                        <a:latin typeface="Times New Roman" panose="02020603050405020304" pitchFamily="18" charset="0"/>
                        <a:cs typeface="Times New Roman" panose="02020603050405020304" pitchFamily="18" charset="0"/>
                      </a:endParaRPr>
                    </a:p>
                  </a:txBody>
                  <a:tcPr/>
                </a:tc>
                <a:tc>
                  <a:txBody>
                    <a:bodyPr/>
                    <a:lstStyle/>
                    <a:p>
                      <a:pPr algn="ctr">
                        <a:buNone/>
                      </a:pPr>
                      <a:r>
                        <a:rPr lang="en-US" sz="2400" b="1" dirty="0" err="1">
                          <a:latin typeface="Times New Roman" panose="02020603050405020304" pitchFamily="18" charset="0"/>
                          <a:cs typeface="Times New Roman" panose="02020603050405020304" pitchFamily="18" charset="0"/>
                        </a:rPr>
                        <a:t>Những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việc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không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nên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làm</a:t>
                      </a:r>
                      <a:endParaRPr lang="en-US" sz="2400" b="1"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501015">
                <a:tc>
                  <a:txBody>
                    <a:bodyPr/>
                    <a:lstStyle/>
                    <a:p>
                      <a:pPr algn="ctr">
                        <a:buNone/>
                      </a:pPr>
                      <a:r>
                        <a:rPr lang="en-US" sz="2400" b="1" dirty="0" err="1">
                          <a:latin typeface="Times New Roman" panose="02020603050405020304" pitchFamily="18" charset="0"/>
                          <a:cs typeface="Times New Roman" panose="02020603050405020304" pitchFamily="18" charset="0"/>
                        </a:rPr>
                        <a:t>Biển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bãi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biển</a:t>
                      </a:r>
                      <a:endParaRPr lang="en-US" sz="2400" b="1" dirty="0">
                        <a:latin typeface="Times New Roman" panose="02020603050405020304" pitchFamily="18" charset="0"/>
                        <a:cs typeface="Times New Roman" panose="02020603050405020304" pitchFamily="18" charset="0"/>
                      </a:endParaRPr>
                    </a:p>
                  </a:txBody>
                  <a:tcPr/>
                </a:tc>
                <a:tc>
                  <a:txBody>
                    <a:bodyPr/>
                    <a:lstStyle/>
                    <a:p>
                      <a:r>
                        <a:rPr lang="vi-VN" sz="2400" b="0" kern="1200" dirty="0">
                          <a:solidFill>
                            <a:schemeClr val="dk1"/>
                          </a:solidFill>
                          <a:effectLst/>
                          <a:latin typeface="Times New Roman" panose="02020603050405020304" pitchFamily="18" charset="0"/>
                          <a:cs typeface="Times New Roman" panose="02020603050405020304" pitchFamily="18" charset="0"/>
                        </a:rPr>
                        <a:t>- Vứt rác đúng nơi quy định.</a:t>
                      </a:r>
                    </a:p>
                    <a:p>
                      <a:r>
                        <a:rPr lang="vi-VN" sz="2400" b="0" kern="1200" dirty="0">
                          <a:solidFill>
                            <a:schemeClr val="dk1"/>
                          </a:solidFill>
                          <a:effectLst/>
                          <a:latin typeface="Times New Roman" panose="02020603050405020304" pitchFamily="18" charset="0"/>
                          <a:cs typeface="Times New Roman" panose="02020603050405020304" pitchFamily="18" charset="0"/>
                        </a:rPr>
                        <a:t>- Không dùng kem chống nắng có chất gây ô nhiễm biển.</a:t>
                      </a:r>
                    </a:p>
                    <a:p>
                      <a:r>
                        <a:rPr lang="vi-VN" sz="2400" b="0" kern="1200" dirty="0">
                          <a:solidFill>
                            <a:schemeClr val="dk1"/>
                          </a:solidFill>
                          <a:effectLst/>
                          <a:latin typeface="Times New Roman" panose="02020603050405020304" pitchFamily="18" charset="0"/>
                          <a:cs typeface="Times New Roman" panose="02020603050405020304" pitchFamily="18" charset="0"/>
                        </a:rPr>
                        <a:t>- Không tự ý săn bắt, động chạm động vật biển quý hiếm.</a:t>
                      </a:r>
                    </a:p>
                    <a:p>
                      <a:r>
                        <a:rPr lang="vi-VN" sz="2400" b="0" kern="1200" dirty="0">
                          <a:solidFill>
                            <a:schemeClr val="dk1"/>
                          </a:solidFill>
                          <a:effectLst/>
                          <a:latin typeface="Times New Roman" panose="02020603050405020304" pitchFamily="18" charset="0"/>
                          <a:cs typeface="Times New Roman" panose="02020603050405020304" pitchFamily="18" charset="0"/>
                        </a:rPr>
                        <a:t>- Tuyên truyền bảo vệ cảnh quan biển, bãi biển.</a:t>
                      </a:r>
                      <a:endParaRPr lang="vi-VN" sz="24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a:tc>
                <a:tc>
                  <a:txBody>
                    <a:bodyPr/>
                    <a:lstStyle/>
                    <a:p>
                      <a:r>
                        <a:rPr lang="vi-VN" sz="2400" b="0" kern="1200" dirty="0">
                          <a:solidFill>
                            <a:schemeClr val="dk1"/>
                          </a:solidFill>
                          <a:effectLst/>
                          <a:latin typeface="Times New Roman" panose="02020603050405020304" pitchFamily="18" charset="0"/>
                          <a:cs typeface="Times New Roman" panose="02020603050405020304" pitchFamily="18" charset="0"/>
                        </a:rPr>
                        <a:t>- Vứt rác bừa bãi.</a:t>
                      </a:r>
                    </a:p>
                    <a:p>
                      <a:r>
                        <a:rPr lang="vi-VN" sz="2400" b="0" kern="1200" dirty="0">
                          <a:solidFill>
                            <a:schemeClr val="dk1"/>
                          </a:solidFill>
                          <a:effectLst/>
                          <a:latin typeface="Times New Roman" panose="02020603050405020304" pitchFamily="18" charset="0"/>
                          <a:cs typeface="Times New Roman" panose="02020603050405020304" pitchFamily="18" charset="0"/>
                        </a:rPr>
                        <a:t>- Dùng kem chống nắng có hại cho môi trường.</a:t>
                      </a:r>
                    </a:p>
                    <a:p>
                      <a:r>
                        <a:rPr lang="vi-VN" sz="2400" b="0" kern="1200" dirty="0">
                          <a:solidFill>
                            <a:schemeClr val="dk1"/>
                          </a:solidFill>
                          <a:effectLst/>
                          <a:latin typeface="Times New Roman" panose="02020603050405020304" pitchFamily="18" charset="0"/>
                          <a:cs typeface="Times New Roman" panose="02020603050405020304" pitchFamily="18" charset="0"/>
                        </a:rPr>
                        <a:t>- Săn bắt động vật quý hiểm, bẻ san hô,...</a:t>
                      </a:r>
                      <a:endParaRPr lang="vi-VN" sz="24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10001"/>
                  </a:ext>
                </a:extLst>
              </a:tr>
              <a:tr h="501015">
                <a:tc>
                  <a:txBody>
                    <a:bodyPr/>
                    <a:lstStyle/>
                    <a:p>
                      <a:pPr algn="ctr">
                        <a:buNone/>
                      </a:pPr>
                      <a:r>
                        <a:rPr lang="en-US" sz="2400" b="1" dirty="0" err="1">
                          <a:latin typeface="Times New Roman" panose="02020603050405020304" pitchFamily="18" charset="0"/>
                          <a:cs typeface="Times New Roman" panose="02020603050405020304" pitchFamily="18" charset="0"/>
                        </a:rPr>
                        <a:t>Sông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hồ</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suối</a:t>
                      </a:r>
                      <a:endParaRPr lang="en-US" sz="2400" b="1" dirty="0">
                        <a:latin typeface="Times New Roman" panose="02020603050405020304" pitchFamily="18" charset="0"/>
                        <a:cs typeface="Times New Roman" panose="02020603050405020304" pitchFamily="18" charset="0"/>
                      </a:endParaRPr>
                    </a:p>
                  </a:txBody>
                  <a:tcPr/>
                </a:tc>
                <a:tc>
                  <a:txBody>
                    <a:bodyPr/>
                    <a:lstStyle/>
                    <a:p>
                      <a:r>
                        <a:rPr lang="vi-VN" sz="2400" b="0" kern="1200" dirty="0">
                          <a:solidFill>
                            <a:schemeClr val="dk1"/>
                          </a:solidFill>
                          <a:effectLst/>
                          <a:latin typeface="Times New Roman" panose="02020603050405020304" pitchFamily="18" charset="0"/>
                          <a:cs typeface="Times New Roman" panose="02020603050405020304" pitchFamily="18" charset="0"/>
                        </a:rPr>
                        <a:t>- Vứt rác đúng nơi quy định.</a:t>
                      </a:r>
                    </a:p>
                    <a:p>
                      <a:r>
                        <a:rPr lang="vi-VN" sz="2400" b="0" kern="1200" dirty="0">
                          <a:solidFill>
                            <a:schemeClr val="dk1"/>
                          </a:solidFill>
                          <a:effectLst/>
                          <a:latin typeface="Times New Roman" panose="02020603050405020304" pitchFamily="18" charset="0"/>
                          <a:cs typeface="Times New Roman" panose="02020603050405020304" pitchFamily="18" charset="0"/>
                        </a:rPr>
                        <a:t>- Không giặt quần áo nơi sông, hồ, suối.</a:t>
                      </a:r>
                    </a:p>
                    <a:p>
                      <a:r>
                        <a:rPr lang="vi-VN" sz="2400" b="0" kern="1200" dirty="0">
                          <a:solidFill>
                            <a:schemeClr val="dk1"/>
                          </a:solidFill>
                          <a:effectLst/>
                          <a:latin typeface="Times New Roman" panose="02020603050405020304" pitchFamily="18" charset="0"/>
                          <a:cs typeface="Times New Roman" panose="02020603050405020304" pitchFamily="18" charset="0"/>
                        </a:rPr>
                        <a:t>- Tuyên truyền bảo vệ cảnh quan sông, hồ, suối.</a:t>
                      </a:r>
                      <a:endParaRPr lang="vi-VN" sz="24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a:tc>
                <a:tc>
                  <a:txBody>
                    <a:bodyPr/>
                    <a:lstStyle/>
                    <a:p>
                      <a:r>
                        <a:rPr lang="vi-VN" sz="2400" b="0" kern="1200" dirty="0">
                          <a:solidFill>
                            <a:schemeClr val="dk1"/>
                          </a:solidFill>
                          <a:effectLst/>
                          <a:latin typeface="Times New Roman" panose="02020603050405020304" pitchFamily="18" charset="0"/>
                          <a:cs typeface="Times New Roman" panose="02020603050405020304" pitchFamily="18" charset="0"/>
                        </a:rPr>
                        <a:t>- Vứt rác bừa bãi.</a:t>
                      </a:r>
                    </a:p>
                    <a:p>
                      <a:r>
                        <a:rPr lang="vi-VN" sz="2400" b="0" kern="1200" dirty="0">
                          <a:solidFill>
                            <a:schemeClr val="dk1"/>
                          </a:solidFill>
                          <a:effectLst/>
                          <a:latin typeface="Times New Roman" panose="02020603050405020304" pitchFamily="18" charset="0"/>
                          <a:cs typeface="Times New Roman" panose="02020603050405020304" pitchFamily="18" charset="0"/>
                        </a:rPr>
                        <a:t>- Giặt đồ, rửa bát,... nơi sông, hồ, suối.</a:t>
                      </a:r>
                      <a:endParaRPr lang="vi-VN" sz="24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10002"/>
                  </a:ext>
                </a:extLst>
              </a:tr>
              <a:tr h="501015">
                <a:tc>
                  <a:txBody>
                    <a:bodyPr/>
                    <a:lstStyle/>
                    <a:p>
                      <a:pPr algn="ctr">
                        <a:buNone/>
                      </a:pPr>
                      <a:r>
                        <a:rPr lang="en-US" sz="2400" b="1" dirty="0" err="1">
                          <a:latin typeface="Times New Roman" panose="02020603050405020304" pitchFamily="18" charset="0"/>
                          <a:cs typeface="Times New Roman" panose="02020603050405020304" pitchFamily="18" charset="0"/>
                        </a:rPr>
                        <a:t>Núi</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rừng</a:t>
                      </a:r>
                      <a:endParaRPr lang="en-US" sz="2400" b="1" dirty="0">
                        <a:latin typeface="Times New Roman" panose="02020603050405020304" pitchFamily="18" charset="0"/>
                        <a:cs typeface="Times New Roman" panose="02020603050405020304" pitchFamily="18" charset="0"/>
                      </a:endParaRPr>
                    </a:p>
                  </a:txBody>
                  <a:tcPr/>
                </a:tc>
                <a:tc>
                  <a:txBody>
                    <a:bodyPr/>
                    <a:lstStyle/>
                    <a:p>
                      <a:r>
                        <a:rPr lang="vi-VN" sz="2400" b="0" kern="1200" dirty="0">
                          <a:solidFill>
                            <a:schemeClr val="dk1"/>
                          </a:solidFill>
                          <a:effectLst/>
                          <a:latin typeface="Times New Roman" panose="02020603050405020304" pitchFamily="18" charset="0"/>
                          <a:cs typeface="Times New Roman" panose="02020603050405020304" pitchFamily="18" charset="0"/>
                        </a:rPr>
                        <a:t>- Không đốt rừng làm nương rẫy.</a:t>
                      </a:r>
                    </a:p>
                    <a:p>
                      <a:r>
                        <a:rPr lang="vi-VN" sz="2400" b="0" kern="1200" dirty="0">
                          <a:solidFill>
                            <a:schemeClr val="dk1"/>
                          </a:solidFill>
                          <a:effectLst/>
                          <a:latin typeface="Times New Roman" panose="02020603050405020304" pitchFamily="18" charset="0"/>
                          <a:cs typeface="Times New Roman" panose="02020603050405020304" pitchFamily="18" charset="0"/>
                        </a:rPr>
                        <a:t>- Vứt rác đúng nơi quy định.</a:t>
                      </a:r>
                    </a:p>
                    <a:p>
                      <a:r>
                        <a:rPr lang="vi-VN" sz="2400" b="0" kern="1200" dirty="0">
                          <a:solidFill>
                            <a:schemeClr val="dk1"/>
                          </a:solidFill>
                          <a:effectLst/>
                          <a:latin typeface="Times New Roman" panose="02020603050405020304" pitchFamily="18" charset="0"/>
                          <a:cs typeface="Times New Roman" panose="02020603050405020304" pitchFamily="18" charset="0"/>
                        </a:rPr>
                        <a:t>- Không chặt phá rừng bừa bãi.</a:t>
                      </a:r>
                    </a:p>
                    <a:p>
                      <a:r>
                        <a:rPr lang="vi-VN" sz="2400" b="0" kern="1200" dirty="0">
                          <a:solidFill>
                            <a:schemeClr val="dk1"/>
                          </a:solidFill>
                          <a:effectLst/>
                          <a:latin typeface="Times New Roman" panose="02020603050405020304" pitchFamily="18" charset="0"/>
                          <a:cs typeface="Times New Roman" panose="02020603050405020304" pitchFamily="18" charset="0"/>
                        </a:rPr>
                        <a:t>- Trồng cây, gây rừng.</a:t>
                      </a:r>
                    </a:p>
                    <a:p>
                      <a:r>
                        <a:rPr lang="vi-VN" sz="2400" b="0" kern="1200" dirty="0">
                          <a:solidFill>
                            <a:schemeClr val="dk1"/>
                          </a:solidFill>
                          <a:effectLst/>
                          <a:latin typeface="Times New Roman" panose="02020603050405020304" pitchFamily="18" charset="0"/>
                          <a:cs typeface="Times New Roman" panose="02020603050405020304" pitchFamily="18" charset="0"/>
                        </a:rPr>
                        <a:t>- Không săn bắt thú rừng bừa bãi.</a:t>
                      </a:r>
                    </a:p>
                    <a:p>
                      <a:r>
                        <a:rPr lang="vi-VN" sz="2400" b="0" kern="1200" dirty="0">
                          <a:solidFill>
                            <a:schemeClr val="dk1"/>
                          </a:solidFill>
                          <a:effectLst/>
                          <a:latin typeface="Times New Roman" panose="02020603050405020304" pitchFamily="18" charset="0"/>
                          <a:cs typeface="Times New Roman" panose="02020603050405020304" pitchFamily="18" charset="0"/>
                        </a:rPr>
                        <a:t>- Tuyên truyền bảo vệ cảnh quan núi rừng.</a:t>
                      </a:r>
                      <a:endParaRPr lang="vi-VN" sz="24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a:tc>
                <a:tc>
                  <a:txBody>
                    <a:bodyPr/>
                    <a:lstStyle/>
                    <a:p>
                      <a:r>
                        <a:rPr lang="vi-VN" sz="2400" b="0" kern="1200" dirty="0">
                          <a:solidFill>
                            <a:schemeClr val="dk1"/>
                          </a:solidFill>
                          <a:effectLst/>
                          <a:latin typeface="Times New Roman" panose="02020603050405020304" pitchFamily="18" charset="0"/>
                          <a:cs typeface="Times New Roman" panose="02020603050405020304" pitchFamily="18" charset="0"/>
                        </a:rPr>
                        <a:t>- Đốt rừng làm nương rẫy.</a:t>
                      </a:r>
                    </a:p>
                    <a:p>
                      <a:r>
                        <a:rPr lang="vi-VN" sz="2400" b="0" kern="1200" dirty="0">
                          <a:solidFill>
                            <a:schemeClr val="dk1"/>
                          </a:solidFill>
                          <a:effectLst/>
                          <a:latin typeface="Times New Roman" panose="02020603050405020304" pitchFamily="18" charset="0"/>
                          <a:cs typeface="Times New Roman" panose="02020603050405020304" pitchFamily="18" charset="0"/>
                        </a:rPr>
                        <a:t>- Vứt rác bừa bãi.</a:t>
                      </a:r>
                    </a:p>
                    <a:p>
                      <a:r>
                        <a:rPr lang="vi-VN" sz="2400" b="0" kern="1200" dirty="0">
                          <a:solidFill>
                            <a:schemeClr val="dk1"/>
                          </a:solidFill>
                          <a:effectLst/>
                          <a:latin typeface="Times New Roman" panose="02020603050405020304" pitchFamily="18" charset="0"/>
                          <a:cs typeface="Times New Roman" panose="02020603050405020304" pitchFamily="18" charset="0"/>
                        </a:rPr>
                        <a:t>- Chặt phá rừng.</a:t>
                      </a:r>
                    </a:p>
                    <a:p>
                      <a:r>
                        <a:rPr lang="vi-VN" sz="2400" b="0" kern="1200" dirty="0">
                          <a:solidFill>
                            <a:schemeClr val="dk1"/>
                          </a:solidFill>
                          <a:effectLst/>
                          <a:latin typeface="Times New Roman" panose="02020603050405020304" pitchFamily="18" charset="0"/>
                          <a:cs typeface="Times New Roman" panose="02020603050405020304" pitchFamily="18" charset="0"/>
                        </a:rPr>
                        <a:t>- Săn bắt thú rừng quý hiếm.</a:t>
                      </a:r>
                      <a:endParaRPr lang="vi-VN" sz="2400" b="0" i="0" kern="1200" dirty="0">
                        <a:solidFill>
                          <a:schemeClr val="dk1"/>
                        </a:solidFill>
                        <a:effectLst/>
                        <a:latin typeface="Times New Roman" panose="02020603050405020304" pitchFamily="18" charset="0"/>
                        <a:ea typeface="+mn-ea"/>
                        <a:cs typeface="Times New Roman" panose="02020603050405020304" pitchFamily="18" charset="0"/>
                      </a:endParaRPr>
                    </a:p>
                  </a:txBody>
                  <a:tcP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4" name="Text Box 3"/>
          <p:cNvSpPr txBox="1"/>
          <p:nvPr/>
        </p:nvSpPr>
        <p:spPr>
          <a:xfrm>
            <a:off x="607695" y="200025"/>
            <a:ext cx="11205210" cy="953135"/>
          </a:xfrm>
          <a:prstGeom prst="rect">
            <a:avLst/>
          </a:prstGeom>
          <a:noFill/>
        </p:spPr>
        <p:txBody>
          <a:bodyPr wrap="square" rtlCol="0" anchor="t">
            <a:spAutoFit/>
          </a:bodyPr>
          <a:lstStyle/>
          <a:p>
            <a:r>
              <a:rPr lang="en-US" sz="2800" b="1"/>
              <a:t>Bảo tồn cảnh quan thiên nhiên là trách nhiệm của tất cả mọi người nhằm duy trì, bảo vệ sự đa dạng, phong phú, nguyên sơ của thiên nhiên</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endParaRPr lang="en-US"/>
          </a:p>
        </p:txBody>
      </p:sp>
      <p:pic>
        <p:nvPicPr>
          <p:cNvPr id="108" name="Content Placeholder 107"/>
          <p:cNvPicPr>
            <a:picLocks noGrp="1" noChangeAspect="1"/>
          </p:cNvPicPr>
          <p:nvPr>
            <p:ph sz="half" idx="1"/>
          </p:nvPr>
        </p:nvPicPr>
        <p:blipFill>
          <a:blip r:embed="rId2"/>
          <a:stretch>
            <a:fillRect/>
          </a:stretch>
        </p:blipFill>
        <p:spPr>
          <a:xfrm>
            <a:off x="6647815" y="241300"/>
            <a:ext cx="4333240" cy="3249930"/>
          </a:xfrm>
          <a:prstGeom prst="rect">
            <a:avLst/>
          </a:prstGeom>
          <a:noFill/>
          <a:ln w="9525">
            <a:noFill/>
          </a:ln>
        </p:spPr>
      </p:pic>
      <p:sp>
        <p:nvSpPr>
          <p:cNvPr id="5" name="Text Box 4"/>
          <p:cNvSpPr txBox="1"/>
          <p:nvPr/>
        </p:nvSpPr>
        <p:spPr>
          <a:xfrm>
            <a:off x="544195" y="365125"/>
            <a:ext cx="4319270" cy="230695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endParaRPr lang="en-US" sz="2400" dirty="0">
              <a:cs typeface="+mn-lt"/>
            </a:endParaRPr>
          </a:p>
          <a:p>
            <a:r>
              <a:rPr lang="en-US" sz="2400" dirty="0" err="1">
                <a:cs typeface="+mn-lt"/>
              </a:rPr>
              <a:t>Không</a:t>
            </a:r>
            <a:r>
              <a:rPr lang="en-US" sz="2400" dirty="0">
                <a:cs typeface="+mn-lt"/>
              </a:rPr>
              <a:t> </a:t>
            </a:r>
            <a:r>
              <a:rPr lang="en-US" sz="2400" dirty="0" err="1">
                <a:cs typeface="+mn-lt"/>
              </a:rPr>
              <a:t>xả</a:t>
            </a:r>
            <a:r>
              <a:rPr lang="en-US" sz="2400" dirty="0">
                <a:cs typeface="+mn-lt"/>
              </a:rPr>
              <a:t> </a:t>
            </a:r>
            <a:r>
              <a:rPr lang="en-US" sz="2400" dirty="0" err="1">
                <a:cs typeface="+mn-lt"/>
              </a:rPr>
              <a:t>rác</a:t>
            </a:r>
            <a:r>
              <a:rPr lang="en-US" sz="2400" dirty="0">
                <a:cs typeface="+mn-lt"/>
              </a:rPr>
              <a:t> </a:t>
            </a:r>
            <a:r>
              <a:rPr lang="en-US" sz="2400" dirty="0" err="1">
                <a:cs typeface="+mn-lt"/>
              </a:rPr>
              <a:t>bừa</a:t>
            </a:r>
            <a:r>
              <a:rPr lang="en-US" sz="2400" dirty="0">
                <a:cs typeface="+mn-lt"/>
              </a:rPr>
              <a:t> </a:t>
            </a:r>
            <a:r>
              <a:rPr lang="en-US" sz="2400" dirty="0" err="1">
                <a:cs typeface="+mn-lt"/>
              </a:rPr>
              <a:t>bãi</a:t>
            </a:r>
            <a:r>
              <a:rPr lang="en-US" sz="2400" dirty="0">
                <a:cs typeface="+mn-lt"/>
              </a:rPr>
              <a:t> </a:t>
            </a:r>
            <a:r>
              <a:rPr lang="en-US" sz="2400" dirty="0" err="1">
                <a:cs typeface="+mn-lt"/>
              </a:rPr>
              <a:t>xuống</a:t>
            </a:r>
            <a:r>
              <a:rPr lang="en-US" sz="2400" dirty="0">
                <a:cs typeface="+mn-lt"/>
              </a:rPr>
              <a:t> </a:t>
            </a:r>
            <a:r>
              <a:rPr lang="en-US" sz="2400" dirty="0" err="1">
                <a:cs typeface="+mn-lt"/>
              </a:rPr>
              <a:t>sông</a:t>
            </a:r>
            <a:r>
              <a:rPr lang="en-US" sz="2400" dirty="0">
                <a:cs typeface="+mn-lt"/>
              </a:rPr>
              <a:t>, </a:t>
            </a:r>
            <a:r>
              <a:rPr lang="en-US" sz="2400" dirty="0" err="1">
                <a:cs typeface="+mn-lt"/>
              </a:rPr>
              <a:t>hồ</a:t>
            </a:r>
            <a:r>
              <a:rPr lang="en-US" sz="2400" dirty="0">
                <a:cs typeface="+mn-lt"/>
              </a:rPr>
              <a:t>, </a:t>
            </a:r>
            <a:r>
              <a:rPr lang="en-US" sz="2400" dirty="0" err="1">
                <a:cs typeface="+mn-lt"/>
              </a:rPr>
              <a:t>bãi</a:t>
            </a:r>
            <a:r>
              <a:rPr lang="en-US" sz="2400" dirty="0">
                <a:cs typeface="+mn-lt"/>
              </a:rPr>
              <a:t> </a:t>
            </a:r>
            <a:r>
              <a:rPr lang="en-US" sz="2400" dirty="0" err="1">
                <a:cs typeface="+mn-lt"/>
              </a:rPr>
              <a:t>biển</a:t>
            </a:r>
            <a:r>
              <a:rPr lang="en-US" sz="2400" dirty="0">
                <a:cs typeface="+mn-lt"/>
              </a:rPr>
              <a:t>, </a:t>
            </a:r>
            <a:r>
              <a:rPr lang="en-US" sz="2400" dirty="0" err="1">
                <a:cs typeface="+mn-lt"/>
              </a:rPr>
              <a:t>nhất</a:t>
            </a:r>
            <a:r>
              <a:rPr lang="en-US" sz="2400" dirty="0">
                <a:cs typeface="+mn-lt"/>
              </a:rPr>
              <a:t> </a:t>
            </a:r>
            <a:r>
              <a:rPr lang="en-US" sz="2400" dirty="0" err="1">
                <a:cs typeface="+mn-lt"/>
              </a:rPr>
              <a:t>là</a:t>
            </a:r>
            <a:r>
              <a:rPr lang="en-US" sz="2400" dirty="0">
                <a:cs typeface="+mn-lt"/>
              </a:rPr>
              <a:t> </a:t>
            </a:r>
            <a:r>
              <a:rPr lang="en-US" sz="2400" dirty="0" err="1">
                <a:cs typeface="+mn-lt"/>
              </a:rPr>
              <a:t>những</a:t>
            </a:r>
            <a:r>
              <a:rPr lang="en-US" sz="2400" dirty="0">
                <a:cs typeface="+mn-lt"/>
              </a:rPr>
              <a:t> </a:t>
            </a:r>
            <a:r>
              <a:rPr lang="en-US" sz="2400" dirty="0" err="1">
                <a:cs typeface="+mn-lt"/>
              </a:rPr>
              <a:t>rác</a:t>
            </a:r>
            <a:r>
              <a:rPr lang="en-US" sz="2400" dirty="0">
                <a:cs typeface="+mn-lt"/>
              </a:rPr>
              <a:t> </a:t>
            </a:r>
            <a:r>
              <a:rPr lang="en-US" sz="2400" dirty="0" err="1">
                <a:cs typeface="+mn-lt"/>
              </a:rPr>
              <a:t>thải</a:t>
            </a:r>
            <a:r>
              <a:rPr lang="en-US" sz="2400" dirty="0">
                <a:cs typeface="+mn-lt"/>
              </a:rPr>
              <a:t> </a:t>
            </a:r>
            <a:r>
              <a:rPr lang="en-US" sz="2400" dirty="0" err="1">
                <a:cs typeface="+mn-lt"/>
              </a:rPr>
              <a:t>không</a:t>
            </a:r>
            <a:r>
              <a:rPr lang="en-US" sz="2400" dirty="0">
                <a:cs typeface="+mn-lt"/>
              </a:rPr>
              <a:t> </a:t>
            </a:r>
            <a:r>
              <a:rPr lang="en-US" sz="2400" dirty="0" err="1">
                <a:cs typeface="+mn-lt"/>
              </a:rPr>
              <a:t>phân</a:t>
            </a:r>
            <a:r>
              <a:rPr lang="en-US" sz="2400" dirty="0">
                <a:cs typeface="+mn-lt"/>
              </a:rPr>
              <a:t> </a:t>
            </a:r>
            <a:r>
              <a:rPr lang="en-US" sz="2400" dirty="0" err="1">
                <a:cs typeface="+mn-lt"/>
              </a:rPr>
              <a:t>huỷ</a:t>
            </a:r>
            <a:r>
              <a:rPr lang="en-US" sz="2400" dirty="0">
                <a:cs typeface="+mn-lt"/>
              </a:rPr>
              <a:t> </a:t>
            </a:r>
            <a:r>
              <a:rPr lang="en-US" sz="2400" dirty="0" err="1">
                <a:cs typeface="+mn-lt"/>
              </a:rPr>
              <a:t>được</a:t>
            </a:r>
            <a:r>
              <a:rPr lang="en-US" sz="2400" dirty="0">
                <a:cs typeface="+mn-lt"/>
              </a:rPr>
              <a:t> </a:t>
            </a:r>
          </a:p>
          <a:p>
            <a:r>
              <a:rPr lang="en-US" sz="2400" dirty="0">
                <a:cs typeface="+mn-lt"/>
              </a:rPr>
              <a:t>(</a:t>
            </a:r>
            <a:r>
              <a:rPr lang="en-US" sz="2400" dirty="0" err="1">
                <a:cs typeface="+mn-lt"/>
              </a:rPr>
              <a:t>túi</a:t>
            </a:r>
            <a:r>
              <a:rPr lang="en-US" sz="2400" dirty="0">
                <a:cs typeface="+mn-lt"/>
              </a:rPr>
              <a:t> </a:t>
            </a:r>
            <a:r>
              <a:rPr lang="en-US" sz="2400" dirty="0" err="1">
                <a:cs typeface="+mn-lt"/>
              </a:rPr>
              <a:t>nilon</a:t>
            </a:r>
            <a:r>
              <a:rPr lang="en-US" sz="2400" dirty="0">
                <a:cs typeface="+mn-lt"/>
              </a:rPr>
              <a:t>, </a:t>
            </a:r>
            <a:r>
              <a:rPr lang="en-US" sz="2400" dirty="0" err="1">
                <a:cs typeface="+mn-lt"/>
              </a:rPr>
              <a:t>vỏ</a:t>
            </a:r>
            <a:r>
              <a:rPr lang="en-US" sz="2400" dirty="0">
                <a:cs typeface="+mn-lt"/>
              </a:rPr>
              <a:t> chai </a:t>
            </a:r>
            <a:r>
              <a:rPr lang="en-US" sz="2400" dirty="0" err="1">
                <a:cs typeface="+mn-lt"/>
              </a:rPr>
              <a:t>nhựa</a:t>
            </a:r>
            <a:r>
              <a:rPr lang="en-US" sz="2400" dirty="0">
                <a:cs typeface="+mn-lt"/>
              </a:rPr>
              <a:t>,...)</a:t>
            </a:r>
          </a:p>
          <a:p>
            <a:endParaRPr lang="en-US" sz="2400" dirty="0">
              <a:cs typeface="+mn-lt"/>
            </a:endParaRPr>
          </a:p>
        </p:txBody>
      </p:sp>
      <p:sp>
        <p:nvSpPr>
          <p:cNvPr id="6" name="Text Box 5"/>
          <p:cNvSpPr txBox="1"/>
          <p:nvPr/>
        </p:nvSpPr>
        <p:spPr>
          <a:xfrm>
            <a:off x="6268720" y="3757930"/>
            <a:ext cx="4542790" cy="193802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endParaRPr lang="en-US" sz="2400"/>
          </a:p>
          <a:p>
            <a:r>
              <a:rPr lang="en-US" sz="2400"/>
              <a:t>Tuyên truyền, nhắc nhở mọi người cùng thực hiện; tích cực tham gia bảo vệ và chăm sóc cây</a:t>
            </a:r>
          </a:p>
          <a:p>
            <a:endParaRPr lang="en-US" sz="2400"/>
          </a:p>
        </p:txBody>
      </p:sp>
      <p:pic>
        <p:nvPicPr>
          <p:cNvPr id="109" name="Content Placeholder 108"/>
          <p:cNvPicPr>
            <a:picLocks noGrp="1"/>
          </p:cNvPicPr>
          <p:nvPr>
            <p:ph sz="half" idx="2"/>
          </p:nvPr>
        </p:nvPicPr>
        <p:blipFill>
          <a:blip r:embed="rId3"/>
          <a:stretch>
            <a:fillRect/>
          </a:stretch>
        </p:blipFill>
        <p:spPr>
          <a:xfrm>
            <a:off x="981710" y="3189605"/>
            <a:ext cx="4292600" cy="2884805"/>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9"/>
                                        </p:tgtEl>
                                        <p:attrNameLst>
                                          <p:attrName>style.visibility</p:attrName>
                                        </p:attrNameLst>
                                      </p:cBhvr>
                                      <p:to>
                                        <p:strVal val="visible"/>
                                      </p:to>
                                    </p:set>
                                    <p:anim calcmode="lin" valueType="num">
                                      <p:cBhvr additive="base">
                                        <p:cTn id="19" dur="500" fill="hold"/>
                                        <p:tgtEl>
                                          <p:spTgt spid="109"/>
                                        </p:tgtEl>
                                        <p:attrNameLst>
                                          <p:attrName>ppt_x</p:attrName>
                                        </p:attrNameLst>
                                      </p:cBhvr>
                                      <p:tavLst>
                                        <p:tav tm="0">
                                          <p:val>
                                            <p:strVal val="#ppt_x"/>
                                          </p:val>
                                        </p:tav>
                                        <p:tav tm="100000">
                                          <p:val>
                                            <p:strVal val="#ppt_x"/>
                                          </p:val>
                                        </p:tav>
                                      </p:tavLst>
                                    </p:anim>
                                    <p:anim calcmode="lin" valueType="num">
                                      <p:cBhvr additive="base">
                                        <p:cTn id="20" dur="500" fill="hold"/>
                                        <p:tgtEl>
                                          <p:spTgt spid="10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s 5"/>
          <p:cNvSpPr/>
          <p:nvPr/>
        </p:nvSpPr>
        <p:spPr>
          <a:xfrm>
            <a:off x="5715" y="6078855"/>
            <a:ext cx="12168505" cy="76898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7" name="Text Box 6"/>
          <p:cNvSpPr txBox="1"/>
          <p:nvPr/>
        </p:nvSpPr>
        <p:spPr>
          <a:xfrm>
            <a:off x="2162175" y="428625"/>
            <a:ext cx="7187565" cy="583565"/>
          </a:xfrm>
          <a:prstGeom prst="rect">
            <a:avLst/>
          </a:prstGeom>
          <a:noFill/>
        </p:spPr>
        <p:txBody>
          <a:bodyPr wrap="square" rtlCol="0">
            <a:spAutoFit/>
          </a:bodyPr>
          <a:lstStyle/>
          <a:p>
            <a:pPr algn="ctr"/>
            <a:r>
              <a:rPr lang="en-US" sz="3200" b="1"/>
              <a:t>NỘI DUNG BÀI HỌC</a:t>
            </a:r>
          </a:p>
        </p:txBody>
      </p:sp>
      <p:sp>
        <p:nvSpPr>
          <p:cNvPr id="8" name="Text Box 7"/>
          <p:cNvSpPr txBox="1"/>
          <p:nvPr/>
        </p:nvSpPr>
        <p:spPr>
          <a:xfrm>
            <a:off x="455295" y="1806575"/>
            <a:ext cx="2275840" cy="2455044"/>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2000">
                <a:latin typeface="+mn-ea"/>
                <a:cs typeface="+mn-ea"/>
              </a:rPr>
              <a:t>1</a:t>
            </a:r>
          </a:p>
          <a:p>
            <a:pPr algn="ctr"/>
            <a:r>
              <a:rPr lang="en-US" sz="2000">
                <a:latin typeface="+mn-ea"/>
                <a:cs typeface="+mn-ea"/>
              </a:rPr>
              <a:t>Chia sẻ hiểu biết về bảo tồn cảnh quan </a:t>
            </a:r>
          </a:p>
          <a:p>
            <a:pPr algn="ctr"/>
            <a:r>
              <a:rPr lang="en-US" sz="2000">
                <a:latin typeface="+mn-ea"/>
                <a:cs typeface="+mn-ea"/>
              </a:rPr>
              <a:t>thiên nhiên</a:t>
            </a:r>
          </a:p>
          <a:p>
            <a:pPr algn="ctr"/>
            <a:endParaRPr lang="en-US" sz="2000">
              <a:latin typeface="+mn-ea"/>
              <a:cs typeface="+mn-ea"/>
            </a:endParaRPr>
          </a:p>
          <a:p>
            <a:endParaRPr lang="en-US" sz="2000">
              <a:latin typeface="+mn-ea"/>
              <a:cs typeface="+mn-ea"/>
            </a:endParaRPr>
          </a:p>
        </p:txBody>
      </p:sp>
      <p:sp>
        <p:nvSpPr>
          <p:cNvPr id="9" name="Text Box 8"/>
          <p:cNvSpPr txBox="1"/>
          <p:nvPr/>
        </p:nvSpPr>
        <p:spPr>
          <a:xfrm>
            <a:off x="4620895" y="1757045"/>
            <a:ext cx="2270125" cy="2466996"/>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r>
              <a:rPr lang="en-US" sz="2000" dirty="0"/>
              <a:t>2</a:t>
            </a:r>
          </a:p>
          <a:p>
            <a:pPr algn="ctr"/>
            <a:r>
              <a:rPr lang="en-US" sz="2000" dirty="0" err="1"/>
              <a:t>Xác</a:t>
            </a:r>
            <a:r>
              <a:rPr lang="en-US" sz="2000" dirty="0"/>
              <a:t> </a:t>
            </a:r>
            <a:r>
              <a:rPr lang="en-US" sz="2000" dirty="0" err="1"/>
              <a:t>định</a:t>
            </a:r>
            <a:r>
              <a:rPr lang="en-US" sz="2000" dirty="0"/>
              <a:t> </a:t>
            </a:r>
            <a:r>
              <a:rPr lang="en-US" sz="2000" dirty="0" err="1"/>
              <a:t>những</a:t>
            </a:r>
            <a:r>
              <a:rPr lang="en-US" sz="2000" dirty="0"/>
              <a:t> </a:t>
            </a:r>
            <a:r>
              <a:rPr lang="en-US" sz="2000" dirty="0" err="1"/>
              <a:t>việc</a:t>
            </a:r>
            <a:r>
              <a:rPr lang="en-US" sz="2000" dirty="0"/>
              <a:t> </a:t>
            </a:r>
            <a:r>
              <a:rPr lang="en-US" sz="2000" dirty="0" err="1"/>
              <a:t>nên</a:t>
            </a:r>
            <a:r>
              <a:rPr lang="en-US" sz="2000" dirty="0"/>
              <a:t> </a:t>
            </a:r>
            <a:r>
              <a:rPr lang="en-US" sz="2000" dirty="0" err="1"/>
              <a:t>làm</a:t>
            </a:r>
            <a:r>
              <a:rPr lang="en-US" sz="2000" dirty="0"/>
              <a:t> </a:t>
            </a:r>
            <a:r>
              <a:rPr lang="en-US" sz="2000" dirty="0" err="1"/>
              <a:t>và</a:t>
            </a:r>
            <a:r>
              <a:rPr lang="en-US" sz="2000" dirty="0"/>
              <a:t> </a:t>
            </a:r>
            <a:r>
              <a:rPr lang="en-US" sz="2000" dirty="0" err="1"/>
              <a:t>không</a:t>
            </a:r>
            <a:r>
              <a:rPr lang="en-US" sz="2000" dirty="0"/>
              <a:t> </a:t>
            </a:r>
            <a:r>
              <a:rPr lang="en-US" sz="2000" dirty="0" err="1"/>
              <a:t>nên</a:t>
            </a:r>
            <a:r>
              <a:rPr lang="en-US" sz="2000" dirty="0"/>
              <a:t> </a:t>
            </a:r>
            <a:r>
              <a:rPr lang="en-US" sz="2000" dirty="0" err="1"/>
              <a:t>làm</a:t>
            </a:r>
            <a:r>
              <a:rPr lang="en-US" sz="2000" dirty="0"/>
              <a:t> </a:t>
            </a:r>
            <a:r>
              <a:rPr lang="en-US" sz="2000" dirty="0" err="1"/>
              <a:t>để</a:t>
            </a:r>
            <a:r>
              <a:rPr lang="en-US" sz="2000" dirty="0"/>
              <a:t> </a:t>
            </a:r>
            <a:r>
              <a:rPr lang="en-US" sz="2000" dirty="0" err="1"/>
              <a:t>bảo</a:t>
            </a:r>
            <a:r>
              <a:rPr lang="en-US" sz="2000" dirty="0"/>
              <a:t> </a:t>
            </a:r>
            <a:r>
              <a:rPr lang="en-US" sz="2000" dirty="0" err="1"/>
              <a:t>tồn</a:t>
            </a:r>
            <a:r>
              <a:rPr lang="en-US" sz="2000" dirty="0"/>
              <a:t> </a:t>
            </a:r>
            <a:r>
              <a:rPr lang="en-US" sz="2000" dirty="0" err="1"/>
              <a:t>cảnh</a:t>
            </a:r>
            <a:r>
              <a:rPr lang="en-US" sz="2000" dirty="0"/>
              <a:t> </a:t>
            </a:r>
            <a:r>
              <a:rPr lang="en-US" sz="2000" dirty="0" err="1"/>
              <a:t>quan</a:t>
            </a:r>
            <a:r>
              <a:rPr lang="en-US" sz="2000" dirty="0"/>
              <a:t> </a:t>
            </a:r>
            <a:r>
              <a:rPr lang="en-US" sz="2000" dirty="0" err="1"/>
              <a:t>thiên</a:t>
            </a:r>
            <a:r>
              <a:rPr lang="en-US" sz="2000" dirty="0"/>
              <a:t> </a:t>
            </a:r>
            <a:r>
              <a:rPr lang="en-US" sz="2000" dirty="0" err="1"/>
              <a:t>nhiên</a:t>
            </a:r>
            <a:endParaRPr lang="en-US" sz="2000" dirty="0"/>
          </a:p>
          <a:p>
            <a:pPr algn="ctr"/>
            <a:endParaRPr lang="en-US" sz="2000" dirty="0"/>
          </a:p>
        </p:txBody>
      </p:sp>
      <p:sp>
        <p:nvSpPr>
          <p:cNvPr id="10" name="Text Box 9"/>
          <p:cNvSpPr txBox="1"/>
          <p:nvPr/>
        </p:nvSpPr>
        <p:spPr>
          <a:xfrm>
            <a:off x="8781415" y="1806575"/>
            <a:ext cx="2427605" cy="2482370"/>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r>
              <a:rPr lang="en-US" sz="2000"/>
              <a:t>  3</a:t>
            </a:r>
          </a:p>
          <a:p>
            <a:pPr algn="ctr"/>
            <a:r>
              <a:rPr lang="en-US" sz="2000"/>
              <a:t>Xây dựng và thể hiện tiểu phẩm "Bảo tồn cảnh quan thiên nhiên"</a:t>
            </a:r>
          </a:p>
          <a:p>
            <a:pPr algn="ctr"/>
            <a:endParaRPr lang="en-US" sz="2000"/>
          </a:p>
          <a:p>
            <a:pPr algn="ctr"/>
            <a:endParaRPr lang="en-US" sz="2000"/>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500" fill="hold"/>
                                        <p:tgtEl>
                                          <p:spTgt spid="8"/>
                                        </p:tgtEl>
                                        <p:attrNameLst>
                                          <p:attrName>ppt_w</p:attrName>
                                        </p:attrNameLst>
                                      </p:cBhvr>
                                      <p:tavLst>
                                        <p:tav tm="0">
                                          <p:val>
                                            <p:fltVal val="0"/>
                                          </p:val>
                                        </p:tav>
                                        <p:tav tm="100000">
                                          <p:val>
                                            <p:strVal val="#ppt_w"/>
                                          </p:val>
                                        </p:tav>
                                      </p:tavLst>
                                    </p:anim>
                                    <p:anim calcmode="lin" valueType="num">
                                      <p:cBhvr>
                                        <p:cTn id="1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22" dur="1000" fill="hold"/>
                                        <p:tgtEl>
                                          <p:spTgt spid="9"/>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P spid="8" grpId="0" animBg="1"/>
      <p:bldP spid="8" grpId="1" animBg="1"/>
      <p:bldP spid="9" grpId="0" animBg="1"/>
      <p:bldP spid="9" grpId="1" animBg="1"/>
      <p:bldP spid="10" grpId="0" animBg="1"/>
      <p:bldP spid="10" grpId="1"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 name="Picture 109"/>
          <p:cNvPicPr/>
          <p:nvPr/>
        </p:nvPicPr>
        <p:blipFill>
          <a:blip r:embed="rId2"/>
          <a:stretch>
            <a:fillRect/>
          </a:stretch>
        </p:blipFill>
        <p:spPr>
          <a:xfrm>
            <a:off x="6251575" y="342900"/>
            <a:ext cx="5160645" cy="3375660"/>
          </a:xfrm>
          <a:prstGeom prst="rect">
            <a:avLst/>
          </a:prstGeom>
          <a:noFill/>
          <a:ln w="9525">
            <a:noFill/>
          </a:ln>
        </p:spPr>
      </p:pic>
      <p:sp>
        <p:nvSpPr>
          <p:cNvPr id="5" name="Text Box 4"/>
          <p:cNvSpPr txBox="1"/>
          <p:nvPr/>
        </p:nvSpPr>
        <p:spPr>
          <a:xfrm>
            <a:off x="494030" y="535305"/>
            <a:ext cx="5184775" cy="267652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gn="ctr"/>
            <a:endParaRPr lang="en-US" sz="2800"/>
          </a:p>
          <a:p>
            <a:pPr algn="ctr"/>
            <a:r>
              <a:rPr lang="en-US" sz="2800"/>
              <a:t>Không chặt, phá rừng bừa bãi; tham gia làm tuyên truyền viên nhỏ tuổi về bảo vệ môi trường và động vật hoang dã</a:t>
            </a:r>
          </a:p>
          <a:p>
            <a:pPr algn="ctr"/>
            <a:endParaRPr lang="en-US" sz="2800"/>
          </a:p>
        </p:txBody>
      </p:sp>
      <p:sp>
        <p:nvSpPr>
          <p:cNvPr id="6" name="Text Box 5"/>
          <p:cNvSpPr txBox="1"/>
          <p:nvPr/>
        </p:nvSpPr>
        <p:spPr>
          <a:xfrm>
            <a:off x="6363335" y="4245610"/>
            <a:ext cx="4745990" cy="156845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endParaRPr lang="en-US" sz="2400"/>
          </a:p>
          <a:p>
            <a:r>
              <a:rPr lang="en-US" sz="2400"/>
              <a:t>Gương mẫu trong việc giữ gìn cảnh quan thiên nhiên xanh, sạch, đẹp,...</a:t>
            </a:r>
          </a:p>
          <a:p>
            <a:endParaRPr lang="en-US" sz="2400"/>
          </a:p>
        </p:txBody>
      </p:sp>
      <p:pic>
        <p:nvPicPr>
          <p:cNvPr id="111" name="Picture 110"/>
          <p:cNvPicPr/>
          <p:nvPr/>
        </p:nvPicPr>
        <p:blipFill>
          <a:blip r:embed="rId3"/>
          <a:stretch>
            <a:fillRect/>
          </a:stretch>
        </p:blipFill>
        <p:spPr>
          <a:xfrm>
            <a:off x="850900" y="3604895"/>
            <a:ext cx="4270375" cy="241427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plus(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5" presetClass="entr" presetSubtype="0" fill="hold" nodeType="clickEffect">
                                  <p:stCondLst>
                                    <p:cond delay="0"/>
                                  </p:stCondLst>
                                  <p:childTnLst>
                                    <p:set>
                                      <p:cBhvr>
                                        <p:cTn id="17" dur="1" fill="hold">
                                          <p:stCondLst>
                                            <p:cond delay="0"/>
                                          </p:stCondLst>
                                        </p:cTn>
                                        <p:tgtEl>
                                          <p:spTgt spid="111"/>
                                        </p:tgtEl>
                                        <p:attrNameLst>
                                          <p:attrName>style.visibility</p:attrName>
                                        </p:attrNameLst>
                                      </p:cBhvr>
                                      <p:to>
                                        <p:strVal val="visible"/>
                                      </p:to>
                                    </p:set>
                                    <p:anim calcmode="lin" valueType="num">
                                      <p:cBhvr>
                                        <p:cTn id="18" dur="500" decel="50000" fill="hold">
                                          <p:stCondLst>
                                            <p:cond delay="0"/>
                                          </p:stCondLst>
                                        </p:cTn>
                                        <p:tgtEl>
                                          <p:spTgt spid="111"/>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111"/>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111"/>
                                        </p:tgtEl>
                                        <p:attrNameLst>
                                          <p:attrName>ppt_w</p:attrName>
                                        </p:attrNameLst>
                                      </p:cBhvr>
                                      <p:tavLst>
                                        <p:tav tm="0">
                                          <p:val>
                                            <p:strVal val="#ppt_w*.05"/>
                                          </p:val>
                                        </p:tav>
                                        <p:tav tm="100000">
                                          <p:val>
                                            <p:strVal val="#ppt_w"/>
                                          </p:val>
                                        </p:tav>
                                      </p:tavLst>
                                    </p:anim>
                                    <p:anim calcmode="lin" valueType="num">
                                      <p:cBhvr>
                                        <p:cTn id="21" dur="1000" fill="hold"/>
                                        <p:tgtEl>
                                          <p:spTgt spid="111"/>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111"/>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111"/>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111"/>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s 3"/>
          <p:cNvSpPr/>
          <p:nvPr/>
        </p:nvSpPr>
        <p:spPr>
          <a:xfrm>
            <a:off x="6569710" y="0"/>
            <a:ext cx="5610225" cy="6847205"/>
          </a:xfrm>
          <a:prstGeom prst="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 name="Text Box 2"/>
          <p:cNvSpPr txBox="1"/>
          <p:nvPr/>
        </p:nvSpPr>
        <p:spPr>
          <a:xfrm>
            <a:off x="838200" y="1830705"/>
            <a:ext cx="4745355" cy="2245360"/>
          </a:xfrm>
          <a:prstGeom prst="rect">
            <a:avLst/>
          </a:prstGeom>
          <a:noFill/>
        </p:spPr>
        <p:txBody>
          <a:bodyPr wrap="square" rtlCol="0" anchor="t">
            <a:spAutoFit/>
          </a:bodyPr>
          <a:lstStyle/>
          <a:p>
            <a:pPr algn="ctr"/>
            <a:r>
              <a:rPr lang="en-US" sz="2800" b="1">
                <a:solidFill>
                  <a:srgbClr val="FF0000"/>
                </a:solidFill>
                <a:latin typeface="+mn-ea"/>
                <a:cs typeface="+mn-ea"/>
              </a:rPr>
              <a:t>LUYỆN TẬP</a:t>
            </a:r>
            <a:endParaRPr lang="en-US" sz="2800">
              <a:latin typeface="+mn-ea"/>
              <a:cs typeface="+mn-ea"/>
            </a:endParaRPr>
          </a:p>
          <a:p>
            <a:endParaRPr lang="en-US" sz="2800">
              <a:latin typeface="+mn-ea"/>
              <a:cs typeface="+mn-ea"/>
            </a:endParaRPr>
          </a:p>
          <a:p>
            <a:pPr algn="ctr"/>
            <a:r>
              <a:rPr lang="en-US" sz="2800">
                <a:latin typeface="+mn-ea"/>
                <a:cs typeface="+mn-ea"/>
              </a:rPr>
              <a:t>Xây dựng và thể hiện tiểu phẩm “Bảo tồn cảnh quan thiên nhiên”</a:t>
            </a:r>
          </a:p>
        </p:txBody>
      </p:sp>
      <p:pic>
        <p:nvPicPr>
          <p:cNvPr id="5" name="Content Placeholder 4"/>
          <p:cNvPicPr>
            <a:picLocks noGrp="1" noChangeAspect="1"/>
          </p:cNvPicPr>
          <p:nvPr>
            <p:ph idx="1"/>
          </p:nvPr>
        </p:nvPicPr>
        <p:blipFill>
          <a:blip r:embed="rId2"/>
          <a:stretch>
            <a:fillRect/>
          </a:stretch>
        </p:blipFill>
        <p:spPr>
          <a:xfrm>
            <a:off x="6983095" y="1830705"/>
            <a:ext cx="5196840" cy="3458210"/>
          </a:xfrm>
          <a:prstGeom prst="rect">
            <a:avLst/>
          </a:prstGeom>
        </p:spPr>
      </p:pic>
      <p:sp>
        <p:nvSpPr>
          <p:cNvPr id="9" name="Text Box 8"/>
          <p:cNvSpPr txBox="1"/>
          <p:nvPr/>
        </p:nvSpPr>
        <p:spPr>
          <a:xfrm>
            <a:off x="5464810" y="424180"/>
            <a:ext cx="6715760" cy="1198880"/>
          </a:xfrm>
          <a:prstGeom prst="rect">
            <a:avLst/>
          </a:prstGeom>
          <a:solidFill>
            <a:srgbClr val="F7F7D5"/>
          </a:solidFill>
        </p:spPr>
        <p:txBody>
          <a:bodyPr wrap="square" rtlCol="0" anchor="t">
            <a:spAutoFit/>
          </a:bodyPr>
          <a:lstStyle/>
          <a:p>
            <a:r>
              <a:rPr lang="en-US" sz="2400"/>
              <a:t>                                              1</a:t>
            </a:r>
          </a:p>
          <a:p>
            <a:r>
              <a:rPr lang="en-US" sz="2400"/>
              <a:t>Quan sát hình và thảo luận để xây dựng một tiểu phẩm về bảo tồn cảnh quan thiên nhiên</a:t>
            </a:r>
          </a:p>
        </p:txBody>
      </p:sp>
      <p:sp>
        <p:nvSpPr>
          <p:cNvPr id="10" name="Text Box 9"/>
          <p:cNvSpPr txBox="1"/>
          <p:nvPr/>
        </p:nvSpPr>
        <p:spPr>
          <a:xfrm>
            <a:off x="5464810" y="1966595"/>
            <a:ext cx="6715125" cy="829945"/>
          </a:xfrm>
          <a:prstGeom prst="rect">
            <a:avLst/>
          </a:prstGeom>
          <a:solidFill>
            <a:srgbClr val="F7F7D5"/>
          </a:solidFill>
        </p:spPr>
        <p:txBody>
          <a:bodyPr wrap="square" rtlCol="0" anchor="t">
            <a:spAutoFit/>
          </a:bodyPr>
          <a:lstStyle/>
          <a:p>
            <a:pPr algn="ctr"/>
            <a:r>
              <a:rPr lang="en-US" sz="2400"/>
              <a:t>2</a:t>
            </a:r>
          </a:p>
          <a:p>
            <a:pPr algn="ctr"/>
            <a:r>
              <a:rPr lang="en-US" sz="2400"/>
              <a:t>Thể hiện tiểu phẩm</a:t>
            </a:r>
          </a:p>
        </p:txBody>
      </p:sp>
      <p:sp>
        <p:nvSpPr>
          <p:cNvPr id="11" name="Text Box 10"/>
          <p:cNvSpPr txBox="1"/>
          <p:nvPr/>
        </p:nvSpPr>
        <p:spPr>
          <a:xfrm>
            <a:off x="5464175" y="2967990"/>
            <a:ext cx="6715760" cy="1198880"/>
          </a:xfrm>
          <a:prstGeom prst="rect">
            <a:avLst/>
          </a:prstGeom>
          <a:solidFill>
            <a:srgbClr val="F7F7D5"/>
          </a:solidFill>
        </p:spPr>
        <p:txBody>
          <a:bodyPr wrap="square" rtlCol="0" anchor="t">
            <a:spAutoFit/>
          </a:bodyPr>
          <a:lstStyle/>
          <a:p>
            <a:r>
              <a:rPr lang="en-US" sz="2400"/>
              <a:t>                                               3</a:t>
            </a:r>
          </a:p>
          <a:p>
            <a:pPr algn="ctr"/>
            <a:r>
              <a:rPr lang="en-US" sz="2400"/>
              <a:t>Chia sẻ cảm xúc và những điều học được qua </a:t>
            </a:r>
          </a:p>
          <a:p>
            <a:pPr algn="ctr"/>
            <a:r>
              <a:rPr lang="en-US" sz="2400"/>
              <a:t>tiểu phẩm</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xit" presetSubtype="4" fill="hold" nodeType="clickEffect">
                                  <p:stCondLst>
                                    <p:cond delay="0"/>
                                  </p:stCondLst>
                                  <p:childTnLst>
                                    <p:animEffect transition="out" filter="wipe(down)">
                                      <p:cBhvr>
                                        <p:cTn id="12" dur="500"/>
                                        <p:tgtEl>
                                          <p:spTgt spid="5"/>
                                        </p:tgtEl>
                                      </p:cBhvr>
                                    </p:animEffect>
                                    <p:set>
                                      <p:cBhvr>
                                        <p:cTn id="13" dur="1" fill="hold">
                                          <p:stCondLst>
                                            <p:cond delay="499"/>
                                          </p:stCondLst>
                                        </p:cTn>
                                        <p:tgtEl>
                                          <p:spTgt spid="5"/>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5"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9"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20"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21" dur="1000" fill="hold"/>
                                        <p:tgtEl>
                                          <p:spTgt spid="9"/>
                                        </p:tgtEl>
                                        <p:attrNameLst>
                                          <p:attrName>ppt_h</p:attrName>
                                        </p:attrNameLst>
                                      </p:cBhvr>
                                      <p:tavLst>
                                        <p:tav tm="0">
                                          <p:val>
                                            <p:strVal val="#ppt_h"/>
                                          </p:val>
                                        </p:tav>
                                        <p:tav tm="100000">
                                          <p:val>
                                            <p:strVal val="#ppt_h"/>
                                          </p:val>
                                        </p:tav>
                                      </p:tavLst>
                                    </p:anim>
                                    <p:anim calcmode="lin" valueType="num">
                                      <p:cBhvr>
                                        <p:cTn id="22"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3"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4"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25" dur="1000" decel="50000">
                                          <p:stCondLst>
                                            <p:cond delay="0"/>
                                          </p:stCondLst>
                                        </p:cTn>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5"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p:cTn id="36" dur="500" decel="50000" fill="hold">
                                          <p:stCondLst>
                                            <p:cond delay="0"/>
                                          </p:stCondLst>
                                        </p:cTn>
                                        <p:tgtEl>
                                          <p:spTgt spid="11"/>
                                        </p:tgtEl>
                                        <p:attrNameLst>
                                          <p:attrName>style.rotation</p:attrName>
                                        </p:attrNameLst>
                                      </p:cBhvr>
                                      <p:tavLst>
                                        <p:tav tm="0">
                                          <p:val>
                                            <p:fltVal val="-90"/>
                                          </p:val>
                                        </p:tav>
                                        <p:tav tm="100000">
                                          <p:val>
                                            <p:fltVal val="0"/>
                                          </p:val>
                                        </p:tav>
                                      </p:tavLst>
                                    </p:anim>
                                    <p:anim calcmode="lin" valueType="num">
                                      <p:cBhvr>
                                        <p:cTn id="37" dur="500" decel="50000" fill="hold">
                                          <p:stCondLst>
                                            <p:cond delay="0"/>
                                          </p:stCondLst>
                                        </p:cTn>
                                        <p:tgtEl>
                                          <p:spTgt spid="11"/>
                                        </p:tgtEl>
                                        <p:attrNameLst>
                                          <p:attrName>ppt_w</p:attrName>
                                        </p:attrNameLst>
                                      </p:cBhvr>
                                      <p:tavLst>
                                        <p:tav tm="0">
                                          <p:val>
                                            <p:strVal val="#ppt_w"/>
                                          </p:val>
                                        </p:tav>
                                        <p:tav tm="100000">
                                          <p:val>
                                            <p:strVal val="#ppt_w*.05"/>
                                          </p:val>
                                        </p:tav>
                                      </p:tavLst>
                                    </p:anim>
                                    <p:anim calcmode="lin" valueType="num">
                                      <p:cBhvr>
                                        <p:cTn id="38" dur="500" accel="50000" fill="hold">
                                          <p:stCondLst>
                                            <p:cond delay="500"/>
                                          </p:stCondLst>
                                        </p:cTn>
                                        <p:tgtEl>
                                          <p:spTgt spid="11"/>
                                        </p:tgtEl>
                                        <p:attrNameLst>
                                          <p:attrName>ppt_w</p:attrName>
                                        </p:attrNameLst>
                                      </p:cBhvr>
                                      <p:tavLst>
                                        <p:tav tm="0">
                                          <p:val>
                                            <p:strVal val="#ppt_w*.05"/>
                                          </p:val>
                                        </p:tav>
                                        <p:tav tm="100000">
                                          <p:val>
                                            <p:strVal val="#ppt_w"/>
                                          </p:val>
                                        </p:tav>
                                      </p:tavLst>
                                    </p:anim>
                                    <p:anim calcmode="lin" valueType="num">
                                      <p:cBhvr>
                                        <p:cTn id="39" dur="1000" fill="hold"/>
                                        <p:tgtEl>
                                          <p:spTgt spid="11"/>
                                        </p:tgtEl>
                                        <p:attrNameLst>
                                          <p:attrName>ppt_h</p:attrName>
                                        </p:attrNameLst>
                                      </p:cBhvr>
                                      <p:tavLst>
                                        <p:tav tm="0">
                                          <p:val>
                                            <p:strVal val="#ppt_h"/>
                                          </p:val>
                                        </p:tav>
                                        <p:tav tm="100000">
                                          <p:val>
                                            <p:strVal val="#ppt_h"/>
                                          </p:val>
                                        </p:tav>
                                      </p:tavLst>
                                    </p:anim>
                                    <p:anim calcmode="lin" valueType="num">
                                      <p:cBhvr>
                                        <p:cTn id="40" dur="500" decel="50000" fill="hold">
                                          <p:stCondLst>
                                            <p:cond delay="0"/>
                                          </p:stCondLst>
                                        </p:cTn>
                                        <p:tgtEl>
                                          <p:spTgt spid="11"/>
                                        </p:tgtEl>
                                        <p:attrNameLst>
                                          <p:attrName>ppt_x</p:attrName>
                                        </p:attrNameLst>
                                      </p:cBhvr>
                                      <p:tavLst>
                                        <p:tav tm="0">
                                          <p:val>
                                            <p:strVal val="#ppt_x+.4"/>
                                          </p:val>
                                        </p:tav>
                                        <p:tav tm="100000">
                                          <p:val>
                                            <p:strVal val="#ppt_x"/>
                                          </p:val>
                                        </p:tav>
                                      </p:tavLst>
                                    </p:anim>
                                    <p:anim calcmode="lin" valueType="num">
                                      <p:cBhvr>
                                        <p:cTn id="41" dur="500" decel="50000" fill="hold">
                                          <p:stCondLst>
                                            <p:cond delay="0"/>
                                          </p:stCondLst>
                                        </p:cTn>
                                        <p:tgtEl>
                                          <p:spTgt spid="11"/>
                                        </p:tgtEl>
                                        <p:attrNameLst>
                                          <p:attrName>ppt_y</p:attrName>
                                        </p:attrNameLst>
                                      </p:cBhvr>
                                      <p:tavLst>
                                        <p:tav tm="0">
                                          <p:val>
                                            <p:strVal val="#ppt_y-.2"/>
                                          </p:val>
                                        </p:tav>
                                        <p:tav tm="100000">
                                          <p:val>
                                            <p:strVal val="#ppt_y+.1"/>
                                          </p:val>
                                        </p:tav>
                                      </p:tavLst>
                                    </p:anim>
                                    <p:anim calcmode="lin" valueType="num">
                                      <p:cBhvr>
                                        <p:cTn id="42" dur="500" accel="50000" fill="hold">
                                          <p:stCondLst>
                                            <p:cond delay="500"/>
                                          </p:stCondLst>
                                        </p:cTn>
                                        <p:tgtEl>
                                          <p:spTgt spid="11"/>
                                        </p:tgtEl>
                                        <p:attrNameLst>
                                          <p:attrName>ppt_y</p:attrName>
                                        </p:attrNameLst>
                                      </p:cBhvr>
                                      <p:tavLst>
                                        <p:tav tm="0">
                                          <p:val>
                                            <p:strVal val="#ppt_y+.1"/>
                                          </p:val>
                                        </p:tav>
                                        <p:tav tm="100000">
                                          <p:val>
                                            <p:strVal val="#ppt_y"/>
                                          </p:val>
                                        </p:tav>
                                      </p:tavLst>
                                    </p:anim>
                                    <p:animEffect transition="in" filter="fade">
                                      <p:cBhvr>
                                        <p:cTn id="43" dur="1000" decel="50000">
                                          <p:stCondLst>
                                            <p:cond delay="0"/>
                                          </p:stCondLst>
                                        </p:cTn>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 grpId="1"/>
      <p:bldP spid="9" grpId="0" animBg="1"/>
      <p:bldP spid="9" grpId="1" animBg="1"/>
      <p:bldP spid="10" grpId="0" animBg="1"/>
      <p:bldP spid="10" grpId="1" animBg="1"/>
      <p:bldP spid="11" grpId="0" animBg="1"/>
      <p:bldP spid="1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s 5"/>
          <p:cNvSpPr/>
          <p:nvPr/>
        </p:nvSpPr>
        <p:spPr>
          <a:xfrm>
            <a:off x="5715" y="6243955"/>
            <a:ext cx="12168505" cy="603885"/>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4" name="Text Box 3"/>
          <p:cNvSpPr txBox="1"/>
          <p:nvPr/>
        </p:nvSpPr>
        <p:spPr>
          <a:xfrm>
            <a:off x="3658235" y="236855"/>
            <a:ext cx="4496435" cy="922020"/>
          </a:xfrm>
          <a:prstGeom prst="rect">
            <a:avLst/>
          </a:prstGeom>
          <a:noFill/>
        </p:spPr>
        <p:txBody>
          <a:bodyPr wrap="square" rtlCol="0" anchor="t">
            <a:spAutoFit/>
          </a:bodyPr>
          <a:lstStyle/>
          <a:p>
            <a:pPr algn="ctr"/>
            <a:r>
              <a:rPr lang="en-US" sz="5400" b="1">
                <a:solidFill>
                  <a:srgbClr val="FF0000"/>
                </a:solidFill>
              </a:rPr>
              <a:t> VẬN DỤNG</a:t>
            </a:r>
          </a:p>
        </p:txBody>
      </p:sp>
      <p:sp>
        <p:nvSpPr>
          <p:cNvPr id="2" name="Text Box 1"/>
          <p:cNvSpPr txBox="1"/>
          <p:nvPr/>
        </p:nvSpPr>
        <p:spPr>
          <a:xfrm>
            <a:off x="1932305" y="1564640"/>
            <a:ext cx="8327390" cy="3538220"/>
          </a:xfrm>
          <a:prstGeom prst="rect">
            <a:avLst/>
          </a:prstGeom>
          <a:noFill/>
        </p:spPr>
        <p:txBody>
          <a:bodyPr wrap="square" rtlCol="0" anchor="t">
            <a:spAutoFit/>
          </a:bodyPr>
          <a:lstStyle/>
          <a:p>
            <a:r>
              <a:rPr lang="en-US" sz="3200">
                <a:cs typeface="+mn-lt"/>
              </a:rPr>
              <a:t>- Tham gia các hoạt động bảo tồn cảnh quan thiên nhiên ở nơi em sống.</a:t>
            </a:r>
          </a:p>
          <a:p>
            <a:r>
              <a:rPr lang="en-US" sz="3200">
                <a:cs typeface="+mn-lt"/>
              </a:rPr>
              <a:t>- Tuyên truyền, vận động những người sống quanh em thực hiện những việc nên làm để bảo tồn cảnh quan thiên nhiên</a:t>
            </a:r>
          </a:p>
          <a:p>
            <a:r>
              <a:rPr lang="en-US" sz="3200">
                <a:cs typeface="+mn-lt"/>
              </a:rPr>
              <a:t>- Vận động người thân, bạn bè không sử dụng các đồ dùng có nguồn gốc từ động vật quý hiếm.</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p:cTn id="13"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2">
                                            <p:txEl>
                                              <p:pRg st="0" end="0"/>
                                            </p:txEl>
                                          </p:spTgt>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 calcmode="lin" valueType="num">
                                      <p:cBhvr additive="base">
                                        <p:cTn id="19"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 calcmode="lin" valueType="num">
                                      <p:cBhvr>
                                        <p:cTn id="25"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6" dur="500" fill="hold"/>
                                        <p:tgtEl>
                                          <p:spTgt spid="2">
                                            <p:txEl>
                                              <p:pRg st="2" end="2"/>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8A7719-635D-842F-7BE8-A1B9FFEB38B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A6165F4F-BDE8-AA5E-6DC2-6E3C82B35B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057" y="72569"/>
            <a:ext cx="5791200" cy="3356431"/>
          </a:xfrm>
        </p:spPr>
      </p:pic>
      <p:pic>
        <p:nvPicPr>
          <p:cNvPr id="7" name="Picture 6">
            <a:extLst>
              <a:ext uri="{FF2B5EF4-FFF2-40B4-BE49-F238E27FC236}">
                <a16:creationId xmlns:a16="http://schemas.microsoft.com/office/drawing/2014/main" id="{7E2B5DB8-E2EA-C102-D5BE-54BBEF9EFC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4400" y="72570"/>
            <a:ext cx="6139543" cy="3356430"/>
          </a:xfrm>
          <a:prstGeom prst="rect">
            <a:avLst/>
          </a:prstGeom>
        </p:spPr>
      </p:pic>
      <p:pic>
        <p:nvPicPr>
          <p:cNvPr id="9" name="Picture 8">
            <a:extLst>
              <a:ext uri="{FF2B5EF4-FFF2-40B4-BE49-F238E27FC236}">
                <a16:creationId xmlns:a16="http://schemas.microsoft.com/office/drawing/2014/main" id="{32754A73-8601-23A7-E49D-09C8853B0D1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2229" y="3501569"/>
            <a:ext cx="11771084" cy="3356431"/>
          </a:xfrm>
          <a:prstGeom prst="rect">
            <a:avLst/>
          </a:prstGeom>
        </p:spPr>
      </p:pic>
    </p:spTree>
    <p:extLst>
      <p:ext uri="{BB962C8B-B14F-4D97-AF65-F5344CB8AC3E}">
        <p14:creationId xmlns:p14="http://schemas.microsoft.com/office/powerpoint/2010/main" val="1510934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54535" cy="393065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a:p>
        </p:txBody>
      </p:sp>
      <p:sp>
        <p:nvSpPr>
          <p:cNvPr id="6" name="Rectangles 5"/>
          <p:cNvSpPr/>
          <p:nvPr/>
        </p:nvSpPr>
        <p:spPr>
          <a:xfrm>
            <a:off x="5715" y="6188710"/>
            <a:ext cx="12168505" cy="6591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101" name="Content Placeholder 100"/>
          <p:cNvPicPr>
            <a:picLocks noGrp="1"/>
          </p:cNvPicPr>
          <p:nvPr>
            <p:ph idx="1"/>
          </p:nvPr>
        </p:nvPicPr>
        <p:blipFill>
          <a:blip r:embed="rId2"/>
          <a:stretch>
            <a:fillRect/>
          </a:stretch>
        </p:blipFill>
        <p:spPr>
          <a:xfrm>
            <a:off x="0" y="0"/>
            <a:ext cx="12173585" cy="6188710"/>
          </a:xfrm>
          <a:prstGeom prst="rect">
            <a:avLst/>
          </a:prstGeom>
          <a:noFill/>
          <a:ln w="9525">
            <a:noFill/>
          </a:ln>
        </p:spPr>
      </p:pic>
      <p:sp>
        <p:nvSpPr>
          <p:cNvPr id="5" name="Text Box 4"/>
          <p:cNvSpPr txBox="1"/>
          <p:nvPr/>
        </p:nvSpPr>
        <p:spPr>
          <a:xfrm>
            <a:off x="504825" y="6257290"/>
            <a:ext cx="11182350" cy="521970"/>
          </a:xfrm>
          <a:prstGeom prst="rect">
            <a:avLst/>
          </a:prstGeom>
          <a:noFill/>
        </p:spPr>
        <p:txBody>
          <a:bodyPr wrap="square" rtlCol="0" anchor="t">
            <a:spAutoFit/>
          </a:bodyPr>
          <a:lstStyle/>
          <a:p>
            <a:r>
              <a:rPr lang="en-US" sz="2800" b="1"/>
              <a:t>HOẠT ĐỘNG 1: CHIA SẺ HIỂU BIẾT VỀ BẢO TỒN CẢNH QUAN THIÊN NHIÊN</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s 5"/>
          <p:cNvSpPr/>
          <p:nvPr/>
        </p:nvSpPr>
        <p:spPr>
          <a:xfrm>
            <a:off x="5715" y="6188710"/>
            <a:ext cx="12168505" cy="6591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Text Box 2"/>
          <p:cNvSpPr txBox="1"/>
          <p:nvPr/>
        </p:nvSpPr>
        <p:spPr>
          <a:xfrm>
            <a:off x="1722755" y="64135"/>
            <a:ext cx="9147810" cy="1076325"/>
          </a:xfrm>
          <a:prstGeom prst="rect">
            <a:avLst/>
          </a:prstGeom>
          <a:noFill/>
        </p:spPr>
        <p:txBody>
          <a:bodyPr wrap="square" rtlCol="0" anchor="t">
            <a:spAutoFit/>
          </a:bodyPr>
          <a:lstStyle/>
          <a:p>
            <a:pPr algn="ctr"/>
            <a:r>
              <a:rPr lang="en-US" sz="3200" b="1">
                <a:latin typeface="+mn-ea"/>
                <a:cs typeface="+mn-ea"/>
              </a:rPr>
              <a:t>Nhữnh hành động nào dưới đây góp phần     bảo tồn cảnh quan thiên nhiên?</a:t>
            </a:r>
          </a:p>
        </p:txBody>
      </p:sp>
      <p:sp>
        <p:nvSpPr>
          <p:cNvPr id="7" name="Text Box 6"/>
          <p:cNvSpPr txBox="1"/>
          <p:nvPr/>
        </p:nvSpPr>
        <p:spPr>
          <a:xfrm>
            <a:off x="704215" y="1730375"/>
            <a:ext cx="2181225" cy="214738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r>
              <a:rPr lang="en-US" sz="2000" dirty="0">
                <a:cs typeface="+mn-lt"/>
              </a:rPr>
              <a:t> </a:t>
            </a:r>
            <a:r>
              <a:rPr lang="en-US" sz="2000" b="1" dirty="0">
                <a:cs typeface="+mn-lt"/>
              </a:rPr>
              <a:t>1</a:t>
            </a:r>
          </a:p>
          <a:p>
            <a:pPr algn="ctr"/>
            <a:r>
              <a:rPr lang="en-US" sz="2000" dirty="0" err="1">
                <a:cs typeface="+mn-lt"/>
              </a:rPr>
              <a:t>Không</a:t>
            </a:r>
            <a:r>
              <a:rPr lang="en-US" sz="2000" dirty="0">
                <a:cs typeface="+mn-lt"/>
              </a:rPr>
              <a:t> </a:t>
            </a:r>
            <a:r>
              <a:rPr lang="en-US" sz="2000" dirty="0" err="1">
                <a:cs typeface="+mn-lt"/>
              </a:rPr>
              <a:t>sử</a:t>
            </a:r>
            <a:r>
              <a:rPr lang="en-US" sz="2000" dirty="0">
                <a:cs typeface="+mn-lt"/>
              </a:rPr>
              <a:t> </a:t>
            </a:r>
            <a:r>
              <a:rPr lang="en-US" sz="2000" dirty="0" err="1">
                <a:cs typeface="+mn-lt"/>
              </a:rPr>
              <a:t>dụng</a:t>
            </a:r>
            <a:r>
              <a:rPr lang="en-US" sz="2000" dirty="0">
                <a:cs typeface="+mn-lt"/>
              </a:rPr>
              <a:t> </a:t>
            </a:r>
            <a:r>
              <a:rPr lang="en-US" sz="2000" dirty="0" err="1">
                <a:cs typeface="+mn-lt"/>
              </a:rPr>
              <a:t>các</a:t>
            </a:r>
            <a:r>
              <a:rPr lang="en-US" sz="2000" dirty="0">
                <a:cs typeface="+mn-lt"/>
              </a:rPr>
              <a:t> </a:t>
            </a:r>
            <a:r>
              <a:rPr lang="en-US" sz="2000" dirty="0" err="1">
                <a:cs typeface="+mn-lt"/>
              </a:rPr>
              <a:t>đồ</a:t>
            </a:r>
            <a:r>
              <a:rPr lang="en-US" sz="2000" dirty="0">
                <a:cs typeface="+mn-lt"/>
              </a:rPr>
              <a:t> </a:t>
            </a:r>
            <a:r>
              <a:rPr lang="en-US" sz="2000" dirty="0" err="1">
                <a:cs typeface="+mn-lt"/>
              </a:rPr>
              <a:t>dùng</a:t>
            </a:r>
            <a:r>
              <a:rPr lang="en-US" sz="2000" dirty="0">
                <a:cs typeface="+mn-lt"/>
              </a:rPr>
              <a:t> </a:t>
            </a:r>
            <a:r>
              <a:rPr lang="en-US" sz="2000" dirty="0" err="1">
                <a:cs typeface="+mn-lt"/>
              </a:rPr>
              <a:t>có</a:t>
            </a:r>
            <a:r>
              <a:rPr lang="en-US" sz="2000" dirty="0">
                <a:cs typeface="+mn-lt"/>
              </a:rPr>
              <a:t> </a:t>
            </a:r>
            <a:r>
              <a:rPr lang="en-US" sz="2000" dirty="0" err="1">
                <a:cs typeface="+mn-lt"/>
              </a:rPr>
              <a:t>nguồn</a:t>
            </a:r>
            <a:r>
              <a:rPr lang="en-US" sz="2000" dirty="0">
                <a:cs typeface="+mn-lt"/>
              </a:rPr>
              <a:t> </a:t>
            </a:r>
            <a:r>
              <a:rPr lang="en-US" sz="2000" dirty="0" err="1">
                <a:cs typeface="+mn-lt"/>
              </a:rPr>
              <a:t>gốc</a:t>
            </a:r>
            <a:r>
              <a:rPr lang="en-US" sz="2000" dirty="0">
                <a:cs typeface="+mn-lt"/>
              </a:rPr>
              <a:t> </a:t>
            </a:r>
            <a:r>
              <a:rPr lang="en-US" sz="2000" dirty="0" err="1">
                <a:cs typeface="+mn-lt"/>
              </a:rPr>
              <a:t>từ</a:t>
            </a:r>
            <a:r>
              <a:rPr lang="en-US" sz="2000" dirty="0">
                <a:cs typeface="+mn-lt"/>
              </a:rPr>
              <a:t> </a:t>
            </a:r>
            <a:r>
              <a:rPr lang="en-US" sz="2000" dirty="0" err="1">
                <a:cs typeface="+mn-lt"/>
              </a:rPr>
              <a:t>động</a:t>
            </a:r>
            <a:r>
              <a:rPr lang="en-US" sz="2000" dirty="0">
                <a:cs typeface="+mn-lt"/>
              </a:rPr>
              <a:t> </a:t>
            </a:r>
            <a:r>
              <a:rPr lang="en-US" sz="2000" dirty="0" err="1">
                <a:cs typeface="+mn-lt"/>
              </a:rPr>
              <a:t>vật</a:t>
            </a:r>
            <a:r>
              <a:rPr lang="en-US" sz="2000" dirty="0">
                <a:cs typeface="+mn-lt"/>
              </a:rPr>
              <a:t> </a:t>
            </a:r>
            <a:r>
              <a:rPr lang="en-US" sz="2000" dirty="0" err="1">
                <a:cs typeface="+mn-lt"/>
              </a:rPr>
              <a:t>quý</a:t>
            </a:r>
            <a:r>
              <a:rPr lang="en-US" sz="2000" dirty="0">
                <a:cs typeface="+mn-lt"/>
              </a:rPr>
              <a:t> </a:t>
            </a:r>
            <a:r>
              <a:rPr lang="en-US" sz="2000" dirty="0" err="1">
                <a:cs typeface="+mn-lt"/>
              </a:rPr>
              <a:t>hiếm</a:t>
            </a:r>
            <a:endParaRPr lang="en-US" sz="2000" dirty="0">
              <a:cs typeface="+mn-lt"/>
            </a:endParaRPr>
          </a:p>
        </p:txBody>
      </p:sp>
      <p:sp>
        <p:nvSpPr>
          <p:cNvPr id="8" name="Text Box 7"/>
          <p:cNvSpPr txBox="1"/>
          <p:nvPr/>
        </p:nvSpPr>
        <p:spPr>
          <a:xfrm>
            <a:off x="3568065" y="1730375"/>
            <a:ext cx="1832610" cy="2116940"/>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US" sz="2000" dirty="0"/>
              <a:t>         </a:t>
            </a:r>
            <a:r>
              <a:rPr lang="en-US" sz="2000" b="1" dirty="0"/>
              <a:t>  2</a:t>
            </a:r>
          </a:p>
          <a:p>
            <a:pPr algn="ctr"/>
            <a:r>
              <a:rPr lang="en-US" sz="2000" dirty="0" err="1"/>
              <a:t>Không</a:t>
            </a:r>
            <a:r>
              <a:rPr lang="en-US" sz="2000" dirty="0"/>
              <a:t> </a:t>
            </a:r>
            <a:r>
              <a:rPr lang="en-US" sz="2000" dirty="0" err="1"/>
              <a:t>buôn</a:t>
            </a:r>
            <a:r>
              <a:rPr lang="en-US" sz="2000" dirty="0"/>
              <a:t> </a:t>
            </a:r>
            <a:r>
              <a:rPr lang="en-US" sz="2000" dirty="0" err="1"/>
              <a:t>bán</a:t>
            </a:r>
            <a:r>
              <a:rPr lang="en-US" sz="2000" dirty="0"/>
              <a:t> </a:t>
            </a:r>
            <a:r>
              <a:rPr lang="en-US" sz="2000" dirty="0" err="1"/>
              <a:t>động</a:t>
            </a:r>
            <a:r>
              <a:rPr lang="en-US" sz="2000" dirty="0"/>
              <a:t> </a:t>
            </a:r>
            <a:r>
              <a:rPr lang="en-US" sz="2000" dirty="0" err="1"/>
              <a:t>vật</a:t>
            </a:r>
            <a:r>
              <a:rPr lang="en-US" sz="2000" dirty="0"/>
              <a:t> </a:t>
            </a:r>
            <a:r>
              <a:rPr lang="en-US" sz="2000" dirty="0" err="1"/>
              <a:t>hoang</a:t>
            </a:r>
            <a:r>
              <a:rPr lang="en-US" sz="2000" dirty="0"/>
              <a:t> </a:t>
            </a:r>
            <a:r>
              <a:rPr lang="en-US" sz="2000" dirty="0" err="1"/>
              <a:t>dã</a:t>
            </a:r>
            <a:endParaRPr lang="en-US" sz="2000" dirty="0"/>
          </a:p>
          <a:p>
            <a:endParaRPr lang="en-US" sz="2000" dirty="0"/>
          </a:p>
          <a:p>
            <a:endParaRPr lang="en-US" sz="2000" dirty="0"/>
          </a:p>
        </p:txBody>
      </p:sp>
      <p:sp>
        <p:nvSpPr>
          <p:cNvPr id="9" name="Text Box 8"/>
          <p:cNvSpPr txBox="1"/>
          <p:nvPr/>
        </p:nvSpPr>
        <p:spPr>
          <a:xfrm>
            <a:off x="6014720" y="1739265"/>
            <a:ext cx="1941195" cy="212754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US" sz="2000"/>
              <a:t>              </a:t>
            </a:r>
            <a:r>
              <a:rPr lang="en-US" sz="2000" b="1"/>
              <a:t>3</a:t>
            </a:r>
            <a:endParaRPr lang="en-US" sz="2000"/>
          </a:p>
          <a:p>
            <a:pPr algn="ctr"/>
            <a:r>
              <a:rPr lang="en-US" sz="2000"/>
              <a:t>Không vứt rác xuống sông, hồ và nơi công cộng</a:t>
            </a:r>
          </a:p>
          <a:p>
            <a:endParaRPr lang="en-US" sz="2000"/>
          </a:p>
        </p:txBody>
      </p:sp>
      <p:sp>
        <p:nvSpPr>
          <p:cNvPr id="10" name="Text Box 9"/>
          <p:cNvSpPr txBox="1"/>
          <p:nvPr/>
        </p:nvSpPr>
        <p:spPr>
          <a:xfrm>
            <a:off x="8649335" y="1730375"/>
            <a:ext cx="2220595" cy="2147698"/>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US" sz="2000" dirty="0"/>
              <a:t>              4</a:t>
            </a:r>
          </a:p>
          <a:p>
            <a:pPr algn="ctr"/>
            <a:r>
              <a:rPr lang="en-US" sz="2000" dirty="0" err="1"/>
              <a:t>Thả</a:t>
            </a:r>
            <a:r>
              <a:rPr lang="en-US" sz="2000" dirty="0"/>
              <a:t> </a:t>
            </a:r>
            <a:r>
              <a:rPr lang="en-US" sz="2000" dirty="0" err="1"/>
              <a:t>cá</a:t>
            </a:r>
            <a:r>
              <a:rPr lang="en-US" sz="2000" dirty="0"/>
              <a:t> </a:t>
            </a:r>
            <a:r>
              <a:rPr lang="en-US" sz="2000" dirty="0" err="1"/>
              <a:t>và</a:t>
            </a:r>
            <a:r>
              <a:rPr lang="en-US" sz="2000" dirty="0"/>
              <a:t> bao </a:t>
            </a:r>
            <a:r>
              <a:rPr lang="en-US" sz="2000" dirty="0" err="1"/>
              <a:t>nilong</a:t>
            </a:r>
            <a:r>
              <a:rPr lang="en-US" sz="2000" dirty="0"/>
              <a:t> </a:t>
            </a:r>
            <a:r>
              <a:rPr lang="en-US" sz="2000" dirty="0" err="1"/>
              <a:t>đựng</a:t>
            </a:r>
            <a:r>
              <a:rPr lang="en-US" sz="2000" dirty="0"/>
              <a:t> </a:t>
            </a:r>
            <a:r>
              <a:rPr lang="en-US" sz="2000" dirty="0" err="1"/>
              <a:t>cá</a:t>
            </a:r>
            <a:r>
              <a:rPr lang="en-US" sz="2000" dirty="0"/>
              <a:t> </a:t>
            </a:r>
            <a:r>
              <a:rPr lang="en-US" sz="2000" dirty="0" err="1"/>
              <a:t>xuống</a:t>
            </a:r>
            <a:r>
              <a:rPr lang="en-US" sz="2000" dirty="0"/>
              <a:t> </a:t>
            </a:r>
            <a:r>
              <a:rPr lang="en-US" sz="2000" dirty="0" err="1"/>
              <a:t>sông</a:t>
            </a:r>
            <a:r>
              <a:rPr lang="en-US" sz="2000" dirty="0"/>
              <a:t>, </a:t>
            </a:r>
            <a:r>
              <a:rPr lang="en-US" sz="2000" dirty="0" err="1"/>
              <a:t>hồ</a:t>
            </a:r>
            <a:r>
              <a:rPr lang="en-US" sz="2000" dirty="0"/>
              <a:t> </a:t>
            </a:r>
            <a:r>
              <a:rPr lang="en-US" sz="2000" dirty="0" err="1"/>
              <a:t>vào</a:t>
            </a:r>
            <a:r>
              <a:rPr lang="en-US" sz="2000" dirty="0"/>
              <a:t> </a:t>
            </a:r>
            <a:r>
              <a:rPr lang="en-US" sz="2000" dirty="0" err="1"/>
              <a:t>ngày</a:t>
            </a:r>
            <a:r>
              <a:rPr lang="en-US" sz="2000" dirty="0"/>
              <a:t> 23 </a:t>
            </a:r>
            <a:r>
              <a:rPr lang="en-US" sz="2000" dirty="0" err="1"/>
              <a:t>tháng</a:t>
            </a:r>
            <a:r>
              <a:rPr lang="en-US" sz="2000" dirty="0"/>
              <a:t> </a:t>
            </a:r>
            <a:r>
              <a:rPr lang="en-US" sz="2000" dirty="0" err="1"/>
              <a:t>Chạp</a:t>
            </a:r>
            <a:endParaRPr lang="en-US" sz="2000" dirty="0"/>
          </a:p>
        </p:txBody>
      </p:sp>
      <p:sp>
        <p:nvSpPr>
          <p:cNvPr id="14" name="Multiply 13"/>
          <p:cNvSpPr/>
          <p:nvPr/>
        </p:nvSpPr>
        <p:spPr>
          <a:xfrm>
            <a:off x="9181829" y="4267014"/>
            <a:ext cx="1517015" cy="142748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L-Shape 17">
            <a:extLst>
              <a:ext uri="{FF2B5EF4-FFF2-40B4-BE49-F238E27FC236}">
                <a16:creationId xmlns:a16="http://schemas.microsoft.com/office/drawing/2014/main" id="{6F19AB14-223D-8735-89CF-0C5F06D2470C}"/>
              </a:ext>
            </a:extLst>
          </p:cNvPr>
          <p:cNvSpPr/>
          <p:nvPr/>
        </p:nvSpPr>
        <p:spPr>
          <a:xfrm rot="2250335" flipH="1">
            <a:off x="1576084" y="4288477"/>
            <a:ext cx="389041" cy="938228"/>
          </a:xfrm>
          <a:prstGeom prst="corne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US" b="1" dirty="0">
              <a:ln/>
              <a:solidFill>
                <a:schemeClr val="accent4"/>
              </a:solidFill>
            </a:endParaRPr>
          </a:p>
        </p:txBody>
      </p:sp>
      <p:sp>
        <p:nvSpPr>
          <p:cNvPr id="19" name="L-Shape 18">
            <a:extLst>
              <a:ext uri="{FF2B5EF4-FFF2-40B4-BE49-F238E27FC236}">
                <a16:creationId xmlns:a16="http://schemas.microsoft.com/office/drawing/2014/main" id="{DF3B6C62-3DB6-320D-3F77-126F09C25603}"/>
              </a:ext>
            </a:extLst>
          </p:cNvPr>
          <p:cNvSpPr/>
          <p:nvPr/>
        </p:nvSpPr>
        <p:spPr>
          <a:xfrm rot="2250335" flipH="1">
            <a:off x="4233268" y="4426152"/>
            <a:ext cx="393668" cy="932203"/>
          </a:xfrm>
          <a:prstGeom prst="corne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US" b="1">
              <a:ln/>
              <a:solidFill>
                <a:schemeClr val="accent4"/>
              </a:solidFill>
            </a:endParaRPr>
          </a:p>
        </p:txBody>
      </p:sp>
      <p:sp>
        <p:nvSpPr>
          <p:cNvPr id="20" name="L-Shape 19">
            <a:extLst>
              <a:ext uri="{FF2B5EF4-FFF2-40B4-BE49-F238E27FC236}">
                <a16:creationId xmlns:a16="http://schemas.microsoft.com/office/drawing/2014/main" id="{389D8CEB-7B54-7630-ED19-A990A40E671B}"/>
              </a:ext>
            </a:extLst>
          </p:cNvPr>
          <p:cNvSpPr/>
          <p:nvPr/>
        </p:nvSpPr>
        <p:spPr>
          <a:xfrm rot="2250335" flipH="1">
            <a:off x="6790796" y="4382667"/>
            <a:ext cx="389041" cy="938228"/>
          </a:xfrm>
          <a:prstGeom prst="corne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US" b="1">
              <a:ln/>
              <a:solidFill>
                <a:schemeClr val="accent4"/>
              </a:solidFill>
            </a:endParaRP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2"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2"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2"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2"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fade">
                                      <p:cBhvr>
                                        <p:cTn id="21" dur="1000"/>
                                        <p:tgtEl>
                                          <p:spTgt spid="18"/>
                                        </p:tgtEl>
                                      </p:cBhvr>
                                    </p:animEffect>
                                    <p:anim calcmode="lin" valueType="num">
                                      <p:cBhvr>
                                        <p:cTn id="22" dur="1000" fill="hold"/>
                                        <p:tgtEl>
                                          <p:spTgt spid="18"/>
                                        </p:tgtEl>
                                        <p:attrNameLst>
                                          <p:attrName>ppt_x</p:attrName>
                                        </p:attrNameLst>
                                      </p:cBhvr>
                                      <p:tavLst>
                                        <p:tav tm="0">
                                          <p:val>
                                            <p:strVal val="#ppt_x"/>
                                          </p:val>
                                        </p:tav>
                                        <p:tav tm="100000">
                                          <p:val>
                                            <p:strVal val="#ppt_x"/>
                                          </p:val>
                                        </p:tav>
                                      </p:tavLst>
                                    </p:anim>
                                    <p:anim calcmode="lin" valueType="num">
                                      <p:cBhvr>
                                        <p:cTn id="2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2"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7" grpId="1" animBg="1"/>
      <p:bldP spid="7" grpId="2" animBg="1"/>
      <p:bldP spid="8" grpId="1" animBg="1"/>
      <p:bldP spid="8" grpId="2" animBg="1"/>
      <p:bldP spid="9" grpId="1" animBg="1"/>
      <p:bldP spid="9" grpId="2" animBg="1"/>
      <p:bldP spid="10" grpId="1" animBg="1"/>
      <p:bldP spid="10" grpId="2" animBg="1"/>
      <p:bldP spid="14" grpId="1" animBg="1"/>
      <p:bldP spid="14" grpId="2" animBg="1"/>
      <p:bldP spid="18" grpId="0" animBg="1"/>
      <p:bldP spid="19" grpId="0" animBg="1"/>
      <p:bldP spid="2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s 5"/>
          <p:cNvSpPr/>
          <p:nvPr/>
        </p:nvSpPr>
        <p:spPr>
          <a:xfrm>
            <a:off x="5715" y="6188710"/>
            <a:ext cx="12168505" cy="65913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3" name="Text Box 2"/>
          <p:cNvSpPr txBox="1"/>
          <p:nvPr/>
        </p:nvSpPr>
        <p:spPr>
          <a:xfrm>
            <a:off x="1722755" y="64135"/>
            <a:ext cx="9147810" cy="1076325"/>
          </a:xfrm>
          <a:prstGeom prst="rect">
            <a:avLst/>
          </a:prstGeom>
          <a:noFill/>
        </p:spPr>
        <p:txBody>
          <a:bodyPr wrap="square" rtlCol="0" anchor="t">
            <a:spAutoFit/>
          </a:bodyPr>
          <a:lstStyle/>
          <a:p>
            <a:pPr algn="ctr"/>
            <a:r>
              <a:rPr lang="en-US" sz="3200" b="1">
                <a:latin typeface="+mn-ea"/>
                <a:cs typeface="+mn-ea"/>
              </a:rPr>
              <a:t>Nhữnh hành động nào dưới đây góp phần     bảo tồn cảnh quan thiên nhiên?</a:t>
            </a:r>
          </a:p>
        </p:txBody>
      </p:sp>
      <p:sp>
        <p:nvSpPr>
          <p:cNvPr id="7" name="Text Box 6"/>
          <p:cNvSpPr txBox="1"/>
          <p:nvPr/>
        </p:nvSpPr>
        <p:spPr>
          <a:xfrm>
            <a:off x="624205" y="1251585"/>
            <a:ext cx="4545965" cy="786505"/>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r>
              <a:rPr lang="en-US" sz="2000" dirty="0">
                <a:cs typeface="+mn-lt"/>
              </a:rPr>
              <a:t>5 </a:t>
            </a:r>
          </a:p>
          <a:p>
            <a:pPr algn="ctr"/>
            <a:r>
              <a:rPr lang="en-US" sz="2000" dirty="0" err="1">
                <a:cs typeface="+mn-lt"/>
              </a:rPr>
              <a:t>Chặt</a:t>
            </a:r>
            <a:r>
              <a:rPr lang="en-US" sz="2000" dirty="0">
                <a:cs typeface="+mn-lt"/>
              </a:rPr>
              <a:t> </a:t>
            </a:r>
            <a:r>
              <a:rPr lang="en-US" sz="2000" dirty="0" err="1">
                <a:cs typeface="+mn-lt"/>
              </a:rPr>
              <a:t>cây</a:t>
            </a:r>
            <a:r>
              <a:rPr lang="en-US" sz="2000" dirty="0">
                <a:cs typeface="+mn-lt"/>
              </a:rPr>
              <a:t> to, </a:t>
            </a:r>
            <a:r>
              <a:rPr lang="en-US" sz="2000" dirty="0" err="1">
                <a:cs typeface="+mn-lt"/>
              </a:rPr>
              <a:t>cổ</a:t>
            </a:r>
            <a:r>
              <a:rPr lang="en-US" sz="2000" dirty="0">
                <a:cs typeface="+mn-lt"/>
              </a:rPr>
              <a:t> </a:t>
            </a:r>
            <a:r>
              <a:rPr lang="en-US" sz="2000" dirty="0" err="1">
                <a:cs typeface="+mn-lt"/>
              </a:rPr>
              <a:t>thụ</a:t>
            </a:r>
            <a:r>
              <a:rPr lang="en-US" sz="2000" dirty="0">
                <a:cs typeface="+mn-lt"/>
              </a:rPr>
              <a:t>, </a:t>
            </a:r>
            <a:r>
              <a:rPr lang="en-US" sz="2000" dirty="0" err="1">
                <a:cs typeface="+mn-lt"/>
              </a:rPr>
              <a:t>gỗ</a:t>
            </a:r>
            <a:r>
              <a:rPr lang="en-US" sz="2000" dirty="0">
                <a:cs typeface="+mn-lt"/>
              </a:rPr>
              <a:t> </a:t>
            </a:r>
            <a:r>
              <a:rPr lang="en-US" sz="2000" dirty="0" err="1">
                <a:cs typeface="+mn-lt"/>
              </a:rPr>
              <a:t>quý</a:t>
            </a:r>
            <a:r>
              <a:rPr lang="en-US" sz="2000" dirty="0">
                <a:cs typeface="+mn-lt"/>
              </a:rPr>
              <a:t> </a:t>
            </a:r>
            <a:r>
              <a:rPr lang="en-US" sz="2000" dirty="0" err="1">
                <a:cs typeface="+mn-lt"/>
              </a:rPr>
              <a:t>trong</a:t>
            </a:r>
            <a:r>
              <a:rPr lang="en-US" sz="2000" dirty="0">
                <a:cs typeface="+mn-lt"/>
              </a:rPr>
              <a:t> </a:t>
            </a:r>
            <a:r>
              <a:rPr lang="en-US" sz="2000" dirty="0" err="1">
                <a:cs typeface="+mn-lt"/>
              </a:rPr>
              <a:t>rừng</a:t>
            </a:r>
            <a:endParaRPr lang="en-US" sz="2000" dirty="0">
              <a:cs typeface="+mn-lt"/>
            </a:endParaRPr>
          </a:p>
        </p:txBody>
      </p:sp>
      <p:sp>
        <p:nvSpPr>
          <p:cNvPr id="8" name="Text Box 7"/>
          <p:cNvSpPr txBox="1"/>
          <p:nvPr/>
        </p:nvSpPr>
        <p:spPr>
          <a:xfrm>
            <a:off x="508635" y="2293620"/>
            <a:ext cx="4807585" cy="1124234"/>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pPr algn="ctr"/>
            <a:r>
              <a:rPr lang="en-US" sz="2000" b="1"/>
              <a:t> 6</a:t>
            </a:r>
          </a:p>
          <a:p>
            <a:pPr algn="ctr"/>
            <a:r>
              <a:rPr lang="en-US" sz="2000"/>
              <a:t>Tham gia trồng cây, gây rừng và chăm sóc cây</a:t>
            </a:r>
          </a:p>
        </p:txBody>
      </p:sp>
      <p:sp>
        <p:nvSpPr>
          <p:cNvPr id="9" name="Text Box 8"/>
          <p:cNvSpPr txBox="1"/>
          <p:nvPr/>
        </p:nvSpPr>
        <p:spPr>
          <a:xfrm>
            <a:off x="424815" y="3545205"/>
            <a:ext cx="4892040" cy="1124234"/>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US" sz="2000"/>
              <a:t>                            </a:t>
            </a:r>
            <a:r>
              <a:rPr lang="en-US" sz="2000" b="1"/>
              <a:t> 7</a:t>
            </a:r>
          </a:p>
          <a:p>
            <a:r>
              <a:rPr lang="en-US" sz="2000"/>
              <a:t>Thu gom rác, làm sạch môi trường ở những nơi cộng cộng</a:t>
            </a:r>
          </a:p>
        </p:txBody>
      </p:sp>
      <p:sp>
        <p:nvSpPr>
          <p:cNvPr id="10" name="Text Box 9"/>
          <p:cNvSpPr txBox="1"/>
          <p:nvPr/>
        </p:nvSpPr>
        <p:spPr>
          <a:xfrm>
            <a:off x="305435" y="4867275"/>
            <a:ext cx="5010785" cy="1124512"/>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nchor="t">
            <a:spAutoFit/>
          </a:bodyPr>
          <a:lstStyle/>
          <a:p>
            <a:r>
              <a:rPr lang="en-US" sz="2000"/>
              <a:t>                                   </a:t>
            </a:r>
            <a:r>
              <a:rPr lang="en-US" sz="2000" b="1"/>
              <a:t>   8</a:t>
            </a:r>
          </a:p>
          <a:p>
            <a:pPr algn="ctr"/>
            <a:r>
              <a:rPr lang="en-US" sz="2000"/>
              <a:t>Sử dụng hợp lí các tài nguyên thiên nhiên như đất, nước, động vật, thực vật</a:t>
            </a:r>
          </a:p>
        </p:txBody>
      </p:sp>
      <p:sp>
        <p:nvSpPr>
          <p:cNvPr id="14" name="Multiply 13"/>
          <p:cNvSpPr/>
          <p:nvPr/>
        </p:nvSpPr>
        <p:spPr>
          <a:xfrm>
            <a:off x="5426709" y="954087"/>
            <a:ext cx="1326515" cy="1366520"/>
          </a:xfrm>
          <a:prstGeom prst="mathMultiply">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L-Shape 1">
            <a:extLst>
              <a:ext uri="{FF2B5EF4-FFF2-40B4-BE49-F238E27FC236}">
                <a16:creationId xmlns:a16="http://schemas.microsoft.com/office/drawing/2014/main" id="{26FC6481-6F3A-63A1-EB09-757E4B3B992A}"/>
              </a:ext>
            </a:extLst>
          </p:cNvPr>
          <p:cNvSpPr/>
          <p:nvPr/>
        </p:nvSpPr>
        <p:spPr>
          <a:xfrm rot="2250335" flipH="1">
            <a:off x="6042735" y="2214316"/>
            <a:ext cx="389041" cy="938228"/>
          </a:xfrm>
          <a:prstGeom prst="corne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US" b="1">
              <a:ln/>
              <a:solidFill>
                <a:schemeClr val="accent4"/>
              </a:solidFill>
            </a:endParaRPr>
          </a:p>
        </p:txBody>
      </p:sp>
      <p:sp>
        <p:nvSpPr>
          <p:cNvPr id="4" name="L-Shape 3">
            <a:extLst>
              <a:ext uri="{FF2B5EF4-FFF2-40B4-BE49-F238E27FC236}">
                <a16:creationId xmlns:a16="http://schemas.microsoft.com/office/drawing/2014/main" id="{545B38A9-6B02-4E15-5F66-7970111952A0}"/>
              </a:ext>
            </a:extLst>
          </p:cNvPr>
          <p:cNvSpPr/>
          <p:nvPr/>
        </p:nvSpPr>
        <p:spPr>
          <a:xfrm rot="2250335" flipH="1">
            <a:off x="6042735" y="3442203"/>
            <a:ext cx="389041" cy="938228"/>
          </a:xfrm>
          <a:prstGeom prst="corne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US" b="1">
              <a:ln/>
              <a:solidFill>
                <a:schemeClr val="accent4"/>
              </a:solidFill>
            </a:endParaRPr>
          </a:p>
        </p:txBody>
      </p:sp>
      <p:sp>
        <p:nvSpPr>
          <p:cNvPr id="11" name="L-Shape 10">
            <a:extLst>
              <a:ext uri="{FF2B5EF4-FFF2-40B4-BE49-F238E27FC236}">
                <a16:creationId xmlns:a16="http://schemas.microsoft.com/office/drawing/2014/main" id="{22F4564C-D2DF-1E3A-9454-FF5EA29F5C1F}"/>
              </a:ext>
            </a:extLst>
          </p:cNvPr>
          <p:cNvSpPr/>
          <p:nvPr/>
        </p:nvSpPr>
        <p:spPr>
          <a:xfrm rot="2250335" flipH="1">
            <a:off x="5994865" y="4825744"/>
            <a:ext cx="389041" cy="938228"/>
          </a:xfrm>
          <a:prstGeom prst="corne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lightRig rig="soft" dir="t">
                <a:rot lat="0" lon="0" rev="15600000"/>
              </a:lightRig>
            </a:scene3d>
            <a:sp3d extrusionH="57150" prstMaterial="softEdge">
              <a:bevelT w="25400" h="38100"/>
            </a:sp3d>
          </a:bodyPr>
          <a:lstStyle/>
          <a:p>
            <a:pPr algn="ctr"/>
            <a:endParaRPr lang="en-US" b="1">
              <a:ln/>
              <a:solidFill>
                <a:schemeClr val="accent4"/>
              </a:solidFill>
            </a:endParaRP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2"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2"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grpId="2"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par>
                                <p:cTn id="14" presetID="16" presetClass="entr" presetSubtype="21" fill="hold" grpId="2"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2"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1000"/>
                                        <p:tgtEl>
                                          <p:spTgt spid="2"/>
                                        </p:tgtEl>
                                      </p:cBhvr>
                                    </p:animEffect>
                                    <p:anim calcmode="lin" valueType="num">
                                      <p:cBhvr>
                                        <p:cTn id="29" dur="1000" fill="hold"/>
                                        <p:tgtEl>
                                          <p:spTgt spid="2"/>
                                        </p:tgtEl>
                                        <p:attrNameLst>
                                          <p:attrName>ppt_x</p:attrName>
                                        </p:attrNameLst>
                                      </p:cBhvr>
                                      <p:tavLst>
                                        <p:tav tm="0">
                                          <p:val>
                                            <p:strVal val="#ppt_x"/>
                                          </p:val>
                                        </p:tav>
                                        <p:tav tm="100000">
                                          <p:val>
                                            <p:strVal val="#ppt_x"/>
                                          </p:val>
                                        </p:tav>
                                      </p:tavLst>
                                    </p:anim>
                                    <p:anim calcmode="lin" valueType="num">
                                      <p:cBhvr>
                                        <p:cTn id="3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p:bldP spid="7" grpId="1" animBg="1"/>
      <p:bldP spid="7" grpId="2" animBg="1"/>
      <p:bldP spid="8" grpId="1" animBg="1"/>
      <p:bldP spid="8" grpId="2" animBg="1"/>
      <p:bldP spid="9" grpId="1" animBg="1"/>
      <p:bldP spid="9" grpId="2" animBg="1"/>
      <p:bldP spid="10" grpId="1" animBg="1"/>
      <p:bldP spid="10" grpId="2" animBg="1"/>
      <p:bldP spid="14" grpId="1" animBg="1"/>
      <p:bldP spid="14" grpId="2" animBg="1"/>
      <p:bldP spid="2" grpId="0" animBg="1"/>
      <p:bldP spid="4"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A85AA-FB8B-F2ED-9E6A-C0E0149E5A73}"/>
              </a:ext>
            </a:extLst>
          </p:cNvPr>
          <p:cNvSpPr>
            <a:spLocks noGrp="1"/>
          </p:cNvSpPr>
          <p:nvPr>
            <p:ph type="title"/>
          </p:nvPr>
        </p:nvSpPr>
        <p:spPr/>
        <p:txBody>
          <a:bodyPr/>
          <a:lstStyle/>
          <a:p>
            <a:endParaRPr lang="en-US" dirty="0"/>
          </a:p>
        </p:txBody>
      </p:sp>
      <p:pic>
        <p:nvPicPr>
          <p:cNvPr id="5" name="Content Placeholder 4">
            <a:extLst>
              <a:ext uri="{FF2B5EF4-FFF2-40B4-BE49-F238E27FC236}">
                <a16:creationId xmlns:a16="http://schemas.microsoft.com/office/drawing/2014/main" id="{171BF48C-4108-A11B-6459-D208058594B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7588" y="141967"/>
            <a:ext cx="5576662" cy="5576662"/>
          </a:xfrm>
        </p:spPr>
      </p:pic>
      <p:sp>
        <p:nvSpPr>
          <p:cNvPr id="6" name="TextBox 5">
            <a:extLst>
              <a:ext uri="{FF2B5EF4-FFF2-40B4-BE49-F238E27FC236}">
                <a16:creationId xmlns:a16="http://schemas.microsoft.com/office/drawing/2014/main" id="{59BE0303-7AE2-DA5D-1B70-23DAE4C3BBB8}"/>
              </a:ext>
            </a:extLst>
          </p:cNvPr>
          <p:cNvSpPr txBox="1"/>
          <p:nvPr/>
        </p:nvSpPr>
        <p:spPr>
          <a:xfrm>
            <a:off x="1215572" y="5941787"/>
            <a:ext cx="2486578" cy="584775"/>
          </a:xfrm>
          <a:prstGeom prst="rect">
            <a:avLst/>
          </a:prstGeom>
          <a:noFill/>
        </p:spPr>
        <p:txBody>
          <a:bodyPr wrap="non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Áo</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lông</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chồn</a:t>
            </a:r>
            <a:endParaRPr lang="en-US" sz="3200" b="1" dirty="0">
              <a:solidFill>
                <a:srgbClr val="FF0000"/>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FE0883C9-BF2B-1D6F-17A8-60D472B703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1240" y="141967"/>
            <a:ext cx="5941446" cy="5576662"/>
          </a:xfrm>
          <a:prstGeom prst="rect">
            <a:avLst/>
          </a:prstGeom>
        </p:spPr>
      </p:pic>
      <p:sp>
        <p:nvSpPr>
          <p:cNvPr id="9" name="TextBox 8">
            <a:extLst>
              <a:ext uri="{FF2B5EF4-FFF2-40B4-BE49-F238E27FC236}">
                <a16:creationId xmlns:a16="http://schemas.microsoft.com/office/drawing/2014/main" id="{7F9D5642-CD1E-F1F5-4402-2A6162456E59}"/>
              </a:ext>
            </a:extLst>
          </p:cNvPr>
          <p:cNvSpPr txBox="1"/>
          <p:nvPr/>
        </p:nvSpPr>
        <p:spPr>
          <a:xfrm>
            <a:off x="8142514" y="5908100"/>
            <a:ext cx="2521844" cy="584775"/>
          </a:xfrm>
          <a:prstGeom prst="rect">
            <a:avLst/>
          </a:prstGeom>
          <a:noFill/>
        </p:spPr>
        <p:txBody>
          <a:bodyPr wrap="none" rtlCol="0">
            <a:spAutoFit/>
          </a:bodyPr>
          <a:lstStyle/>
          <a:p>
            <a:r>
              <a:rPr lang="en-US" sz="3200" b="1" dirty="0" err="1">
                <a:solidFill>
                  <a:srgbClr val="FF0000"/>
                </a:solidFill>
                <a:latin typeface="Times New Roman" panose="02020603050405020304" pitchFamily="18" charset="0"/>
                <a:cs typeface="Times New Roman" panose="02020603050405020304" pitchFamily="18" charset="0"/>
              </a:rPr>
              <a:t>Túi</a:t>
            </a:r>
            <a:r>
              <a:rPr lang="en-US" sz="3200" b="1" dirty="0">
                <a:solidFill>
                  <a:srgbClr val="FF0000"/>
                </a:solidFill>
                <a:latin typeface="Times New Roman" panose="02020603050405020304" pitchFamily="18" charset="0"/>
                <a:cs typeface="Times New Roman" panose="02020603050405020304" pitchFamily="18" charset="0"/>
              </a:rPr>
              <a:t> da </a:t>
            </a:r>
            <a:r>
              <a:rPr lang="en-US" sz="3200" b="1" dirty="0" err="1">
                <a:solidFill>
                  <a:srgbClr val="FF0000"/>
                </a:solidFill>
                <a:latin typeface="Times New Roman" panose="02020603050405020304" pitchFamily="18" charset="0"/>
                <a:cs typeface="Times New Roman" panose="02020603050405020304" pitchFamily="18" charset="0"/>
              </a:rPr>
              <a:t>cá</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sấu</a:t>
            </a:r>
            <a:endParaRPr lang="en-US"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6657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0AAFCC-17FC-151F-E6B1-19C5A7DADF56}"/>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C9FF8B4-DA52-AAB2-6404-8774493BE8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657" y="130628"/>
            <a:ext cx="6545944" cy="6604001"/>
          </a:xfrm>
        </p:spPr>
      </p:pic>
      <p:pic>
        <p:nvPicPr>
          <p:cNvPr id="7" name="Picture 6">
            <a:extLst>
              <a:ext uri="{FF2B5EF4-FFF2-40B4-BE49-F238E27FC236}">
                <a16:creationId xmlns:a16="http://schemas.microsoft.com/office/drawing/2014/main" id="{A6CA0F6C-FB42-7FB8-363F-CA7DAC4AD2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6230" y="130628"/>
            <a:ext cx="5174796" cy="6604000"/>
          </a:xfrm>
          <a:prstGeom prst="rect">
            <a:avLst/>
          </a:prstGeom>
        </p:spPr>
      </p:pic>
    </p:spTree>
    <p:extLst>
      <p:ext uri="{BB962C8B-B14F-4D97-AF65-F5344CB8AC3E}">
        <p14:creationId xmlns:p14="http://schemas.microsoft.com/office/powerpoint/2010/main" val="313415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1FFD3-D908-A1C4-B0B6-9CE15AF9D892}"/>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EC6BF5B4-18BC-E6AE-8397-C59095D70E9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39493" y="149566"/>
            <a:ext cx="6286500" cy="5569063"/>
          </a:xfrm>
        </p:spPr>
      </p:pic>
      <p:pic>
        <p:nvPicPr>
          <p:cNvPr id="7" name="Picture 6">
            <a:extLst>
              <a:ext uri="{FF2B5EF4-FFF2-40B4-BE49-F238E27FC236}">
                <a16:creationId xmlns:a16="http://schemas.microsoft.com/office/drawing/2014/main" id="{FA53D515-B3F9-5FB9-BBB8-6B6352CA74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1385" y="149566"/>
            <a:ext cx="5241471" cy="5569063"/>
          </a:xfrm>
          <a:prstGeom prst="rect">
            <a:avLst/>
          </a:prstGeom>
        </p:spPr>
      </p:pic>
      <p:sp>
        <p:nvSpPr>
          <p:cNvPr id="9" name="TextBox 8">
            <a:extLst>
              <a:ext uri="{FF2B5EF4-FFF2-40B4-BE49-F238E27FC236}">
                <a16:creationId xmlns:a16="http://schemas.microsoft.com/office/drawing/2014/main" id="{A9DA30A4-E762-7CC9-750F-C6315D1E5307}"/>
              </a:ext>
            </a:extLst>
          </p:cNvPr>
          <p:cNvSpPr txBox="1"/>
          <p:nvPr/>
        </p:nvSpPr>
        <p:spPr>
          <a:xfrm>
            <a:off x="464457" y="5754327"/>
            <a:ext cx="4310743" cy="954107"/>
          </a:xfrm>
          <a:prstGeom prst="rect">
            <a:avLst/>
          </a:prstGeom>
          <a:noFill/>
        </p:spPr>
        <p:txBody>
          <a:bodyPr wrap="square">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buôn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bán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động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vật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hoang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dã</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C2DC014E-47BD-BAE9-516B-A5EDE47A566D}"/>
              </a:ext>
            </a:extLst>
          </p:cNvPr>
          <p:cNvSpPr txBox="1"/>
          <p:nvPr/>
        </p:nvSpPr>
        <p:spPr>
          <a:xfrm>
            <a:off x="7043057" y="5754327"/>
            <a:ext cx="4310743" cy="954107"/>
          </a:xfrm>
          <a:prstGeom prst="rect">
            <a:avLst/>
          </a:prstGeom>
          <a:noFill/>
        </p:spPr>
        <p:txBody>
          <a:bodyPr wrap="square">
            <a:spAutoFit/>
          </a:bodyPr>
          <a:lstStyle/>
          <a:p>
            <a:pPr algn="ctr"/>
            <a:r>
              <a:rPr lang="en-US" sz="2800" b="1" dirty="0" err="1">
                <a:solidFill>
                  <a:srgbClr val="FF0000"/>
                </a:solidFill>
                <a:latin typeface="Times New Roman" panose="02020603050405020304" pitchFamily="18" charset="0"/>
                <a:cs typeface="Times New Roman" panose="02020603050405020304" pitchFamily="18" charset="0"/>
              </a:rPr>
              <a:t>Không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chặt</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cây</a:t>
            </a:r>
            <a:r>
              <a:rPr lang="en-US" sz="2800" b="1" dirty="0">
                <a:solidFill>
                  <a:srgbClr val="FF0000"/>
                </a:solidFill>
                <a:latin typeface="Times New Roman" panose="02020603050405020304" pitchFamily="18" charset="0"/>
                <a:cs typeface="Times New Roman" panose="02020603050405020304" pitchFamily="18" charset="0"/>
              </a:rPr>
              <a:t> to, </a:t>
            </a:r>
            <a:r>
              <a:rPr lang="en-US" sz="2800" b="1" dirty="0" err="1">
                <a:solidFill>
                  <a:srgbClr val="FF0000"/>
                </a:solidFill>
                <a:latin typeface="Times New Roman" panose="02020603050405020304" pitchFamily="18" charset="0"/>
                <a:cs typeface="Times New Roman" panose="02020603050405020304" pitchFamily="18" charset="0"/>
              </a:rPr>
              <a:t>cổ</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thụ</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gỗ</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quý</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trong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rừng</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508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DE784-5485-1166-BF9A-4A65BD9FD321}"/>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F641940-386D-2BEC-6BEF-3F1DD194E64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207" y="114300"/>
            <a:ext cx="6227536" cy="5531757"/>
          </a:xfrm>
        </p:spPr>
      </p:pic>
      <p:pic>
        <p:nvPicPr>
          <p:cNvPr id="7" name="Picture 6">
            <a:extLst>
              <a:ext uri="{FF2B5EF4-FFF2-40B4-BE49-F238E27FC236}">
                <a16:creationId xmlns:a16="http://schemas.microsoft.com/office/drawing/2014/main" id="{E6C6C6BD-1FC7-9C31-6A89-C66857C27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5947" y="114301"/>
            <a:ext cx="5457371" cy="5531756"/>
          </a:xfrm>
          <a:prstGeom prst="rect">
            <a:avLst/>
          </a:prstGeom>
        </p:spPr>
      </p:pic>
      <p:sp>
        <p:nvSpPr>
          <p:cNvPr id="9" name="TextBox 8">
            <a:extLst>
              <a:ext uri="{FF2B5EF4-FFF2-40B4-BE49-F238E27FC236}">
                <a16:creationId xmlns:a16="http://schemas.microsoft.com/office/drawing/2014/main" id="{7D89ADD3-89CF-9828-6700-23AA349B8B8D}"/>
              </a:ext>
            </a:extLst>
          </p:cNvPr>
          <p:cNvSpPr txBox="1"/>
          <p:nvPr/>
        </p:nvSpPr>
        <p:spPr>
          <a:xfrm>
            <a:off x="115207" y="5693681"/>
            <a:ext cx="6096000" cy="954107"/>
          </a:xfrm>
          <a:prstGeom prst="rect">
            <a:avLst/>
          </a:prstGeom>
          <a:noFill/>
        </p:spPr>
        <p:txBody>
          <a:bodyPr wrap="square">
            <a:spAutoFit/>
          </a:bodyPr>
          <a:lstStyle/>
          <a:p>
            <a:pPr algn="ct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Không</a:t>
            </a:r>
            <a:r>
              <a:rPr kumimoji="0" lang="en-US" sz="2800" b="1" i="0" u="none" strike="noStrike" kern="1200" cap="none" spc="0" normalizeH="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noProof="0" dirty="0" err="1">
                <a:ln>
                  <a:noFill/>
                </a:ln>
                <a:solidFill>
                  <a:srgbClr val="FF0000"/>
                </a:solidFill>
                <a:effectLst/>
                <a:uLnTx/>
                <a:uFillTx/>
                <a:latin typeface="Times New Roman" panose="02020603050405020304" pitchFamily="18" charset="0"/>
                <a:cs typeface="Times New Roman" panose="02020603050405020304" pitchFamily="18" charset="0"/>
              </a:rPr>
              <a:t>t</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hả</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và</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bao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nilong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đựng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cá</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xuống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sông</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FF0000"/>
                </a:solidFill>
                <a:effectLst/>
                <a:uLnTx/>
                <a:uFillTx/>
                <a:latin typeface="Times New Roman" panose="02020603050405020304" pitchFamily="18" charset="0"/>
                <a:cs typeface="Times New Roman" panose="02020603050405020304" pitchFamily="18" charset="0"/>
              </a:rPr>
              <a:t>hồ</a:t>
            </a:r>
            <a:r>
              <a:rPr kumimoji="0" lang="en-US" sz="2800" b="1"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endParaRPr lang="en-US" sz="2800" b="1" dirty="0">
              <a:solidFill>
                <a:srgbClr val="FF000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A8763B71-488A-2E51-2ADA-5897E3113D72}"/>
              </a:ext>
            </a:extLst>
          </p:cNvPr>
          <p:cNvSpPr txBox="1"/>
          <p:nvPr/>
        </p:nvSpPr>
        <p:spPr>
          <a:xfrm>
            <a:off x="7358742" y="5693681"/>
            <a:ext cx="4126451" cy="523220"/>
          </a:xfrm>
          <a:prstGeom prst="rect">
            <a:avLst/>
          </a:prstGeom>
          <a:noFill/>
        </p:spPr>
        <p:txBody>
          <a:bodyPr wrap="none" rtlCol="0">
            <a:spAutoFit/>
          </a:bodyPr>
          <a:lstStyle/>
          <a:p>
            <a:r>
              <a:rPr lang="en-US" sz="2800" b="1" dirty="0">
                <a:solidFill>
                  <a:srgbClr val="FF0000"/>
                </a:solidFill>
                <a:latin typeface="Times New Roman" panose="02020603050405020304" pitchFamily="18" charset="0"/>
                <a:cs typeface="Times New Roman" panose="02020603050405020304" pitchFamily="18" charset="0"/>
              </a:rPr>
              <a:t>Thu </a:t>
            </a:r>
            <a:r>
              <a:rPr lang="en-US" sz="2800" b="1" dirty="0" err="1">
                <a:solidFill>
                  <a:srgbClr val="FF0000"/>
                </a:solidFill>
                <a:latin typeface="Times New Roman" panose="02020603050405020304" pitchFamily="18" charset="0"/>
                <a:cs typeface="Times New Roman" panose="02020603050405020304" pitchFamily="18" charset="0"/>
              </a:rPr>
              <a:t>gom</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và</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phân</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loại</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dirty="0" err="1">
                <a:solidFill>
                  <a:srgbClr val="FF0000"/>
                </a:solidFill>
                <a:latin typeface="Times New Roman" panose="02020603050405020304" pitchFamily="18" charset="0"/>
                <a:cs typeface="Times New Roman" panose="02020603050405020304" pitchFamily="18" charset="0"/>
              </a:rPr>
              <a:t>rác</a:t>
            </a:r>
            <a:endParaRPr lang="en-US"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594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TotalTime>
  <Words>1039</Words>
  <Application>Microsoft Office PowerPoint</Application>
  <PresentationFormat>Widescreen</PresentationFormat>
  <Paragraphs>108</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Những việc em đã làm để góp phần bảo tồn cảnh quan thiên nhiên: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Administrator</cp:lastModifiedBy>
  <cp:revision>6</cp:revision>
  <dcterms:created xsi:type="dcterms:W3CDTF">2022-03-19T09:35:02Z</dcterms:created>
  <dcterms:modified xsi:type="dcterms:W3CDTF">2023-03-02T14:41:33Z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DD98ECA76D834BDBADE40F6E2E1F4CC3</vt:lpwstr>
  </property>
  <property fmtid="{D5CDD505-2E9C-101B-9397-08002B2CF9AE}" pid="3" name="KSOProductBuildVer">
    <vt:lpwstr>1033-11.2.0.11029</vt:lpwstr>
  </property>
</Properties>
</file>