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34" r:id="rId2"/>
    <p:sldId id="328" r:id="rId3"/>
    <p:sldId id="333" r:id="rId4"/>
    <p:sldId id="335" r:id="rId5"/>
    <p:sldId id="297" r:id="rId6"/>
    <p:sldId id="294" r:id="rId7"/>
    <p:sldId id="337" r:id="rId8"/>
    <p:sldId id="350" r:id="rId9"/>
    <p:sldId id="351" r:id="rId10"/>
    <p:sldId id="352" r:id="rId11"/>
    <p:sldId id="353" r:id="rId12"/>
    <p:sldId id="346" r:id="rId13"/>
    <p:sldId id="354" r:id="rId14"/>
    <p:sldId id="338" r:id="rId15"/>
    <p:sldId id="355" r:id="rId16"/>
  </p:sldIdLst>
  <p:sldSz cx="9144000" cy="5143500" type="screen16x9"/>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118C3B"/>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26" autoAdjust="0"/>
    <p:restoredTop sz="86478" autoAdjust="0"/>
  </p:normalViewPr>
  <p:slideViewPr>
    <p:cSldViewPr>
      <p:cViewPr varScale="1">
        <p:scale>
          <a:sx n="132" d="100"/>
          <a:sy n="132" d="100"/>
        </p:scale>
        <p:origin x="636" y="12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42B909-2B53-4A70-BC70-AEF46C7ACF24}" type="datetimeFigureOut">
              <a:rPr lang="zh-CN" altLang="en-US" smtClean="0"/>
              <a:pPr/>
              <a:t>2022/9/13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79BF44-F5CE-455C-A9FE-73A15FC422D4}" type="slidenum">
              <a:rPr lang="zh-CN" altLang="en-US" smtClean="0"/>
              <a:pPr/>
              <a:t>‹#›</a:t>
            </a:fld>
            <a:endParaRPr lang="zh-CN" altLang="en-US"/>
          </a:p>
        </p:txBody>
      </p:sp>
    </p:spTree>
    <p:extLst>
      <p:ext uri="{BB962C8B-B14F-4D97-AF65-F5344CB8AC3E}">
        <p14:creationId xmlns:p14="http://schemas.microsoft.com/office/powerpoint/2010/main" val="553226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灯片编号占位符 3"/>
          <p:cNvSpPr>
            <a:spLocks noGrp="1"/>
          </p:cNvSpPr>
          <p:nvPr>
            <p:ph type="sldNum" sz="quarter" idx="10"/>
          </p:nvPr>
        </p:nvSpPr>
        <p:spPr/>
        <p:txBody>
          <a:bodyPr/>
          <a:lstStyle/>
          <a:p>
            <a:fld id="{7E79BF44-F5CE-455C-A9FE-73A15FC422D4}" type="slidenum">
              <a:rPr lang="zh-CN" altLang="en-US" smtClean="0"/>
              <a:pPr/>
              <a:t>1</a:t>
            </a:fld>
            <a:endParaRPr lang="zh-CN" altLang="en-US"/>
          </a:p>
        </p:txBody>
      </p:sp>
    </p:spTree>
    <p:extLst>
      <p:ext uri="{BB962C8B-B14F-4D97-AF65-F5344CB8AC3E}">
        <p14:creationId xmlns:p14="http://schemas.microsoft.com/office/powerpoint/2010/main" val="687007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smtClean="0">
              <a:solidFill>
                <a:srgbClr val="7030A0"/>
              </a:solidFill>
            </a:endParaRPr>
          </a:p>
          <a:p>
            <a:endParaRPr lang="en-US" dirty="0"/>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10</a:t>
            </a:fld>
            <a:endParaRPr lang="zh-CN" altLang="en-US"/>
          </a:p>
        </p:txBody>
      </p:sp>
    </p:spTree>
    <p:extLst>
      <p:ext uri="{BB962C8B-B14F-4D97-AF65-F5344CB8AC3E}">
        <p14:creationId xmlns:p14="http://schemas.microsoft.com/office/powerpoint/2010/main" val="3839285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smtClean="0">
              <a:solidFill>
                <a:srgbClr val="7030A0"/>
              </a:solidFill>
            </a:endParaRPr>
          </a:p>
          <a:p>
            <a:endParaRPr lang="zh-CN" altLang="en-US" dirty="0"/>
          </a:p>
        </p:txBody>
      </p:sp>
      <p:sp>
        <p:nvSpPr>
          <p:cNvPr id="4" name="灯片编号占位符 3"/>
          <p:cNvSpPr>
            <a:spLocks noGrp="1"/>
          </p:cNvSpPr>
          <p:nvPr>
            <p:ph type="sldNum" sz="quarter" idx="10"/>
          </p:nvPr>
        </p:nvSpPr>
        <p:spPr/>
        <p:txBody>
          <a:bodyPr/>
          <a:lstStyle/>
          <a:p>
            <a:fld id="{7E79BF44-F5CE-455C-A9FE-73A15FC422D4}" type="slidenum">
              <a:rPr lang="zh-CN" altLang="en-US" smtClean="0"/>
              <a:pPr/>
              <a:t>12</a:t>
            </a:fld>
            <a:endParaRPr lang="zh-CN" altLang="en-US"/>
          </a:p>
        </p:txBody>
      </p:sp>
    </p:spTree>
    <p:extLst>
      <p:ext uri="{BB962C8B-B14F-4D97-AF65-F5344CB8AC3E}">
        <p14:creationId xmlns:p14="http://schemas.microsoft.com/office/powerpoint/2010/main" val="3426947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79BF44-F5CE-455C-A9FE-73A15FC422D4}" type="slidenum">
              <a:rPr lang="zh-CN" altLang="en-US" smtClean="0"/>
              <a:pPr/>
              <a:t>13</a:t>
            </a:fld>
            <a:endParaRPr lang="zh-CN" altLang="en-US"/>
          </a:p>
        </p:txBody>
      </p:sp>
    </p:spTree>
    <p:extLst>
      <p:ext uri="{BB962C8B-B14F-4D97-AF65-F5344CB8AC3E}">
        <p14:creationId xmlns:p14="http://schemas.microsoft.com/office/powerpoint/2010/main" val="1734014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smtClean="0">
              <a:solidFill>
                <a:srgbClr val="7030A0"/>
              </a:solidFill>
            </a:endParaRPr>
          </a:p>
          <a:p>
            <a:endParaRPr lang="en-US" dirty="0"/>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14</a:t>
            </a:fld>
            <a:endParaRPr lang="zh-CN" altLang="en-US"/>
          </a:p>
        </p:txBody>
      </p:sp>
    </p:spTree>
    <p:extLst>
      <p:ext uri="{BB962C8B-B14F-4D97-AF65-F5344CB8AC3E}">
        <p14:creationId xmlns:p14="http://schemas.microsoft.com/office/powerpoint/2010/main" val="4294329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smtClean="0">
              <a:solidFill>
                <a:srgbClr val="7030A0"/>
              </a:solidFill>
            </a:endParaRPr>
          </a:p>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15</a:t>
            </a:fld>
            <a:endParaRPr lang="zh-CN" altLang="en-US"/>
          </a:p>
        </p:txBody>
      </p:sp>
    </p:spTree>
    <p:extLst>
      <p:ext uri="{BB962C8B-B14F-4D97-AF65-F5344CB8AC3E}">
        <p14:creationId xmlns:p14="http://schemas.microsoft.com/office/powerpoint/2010/main" val="4252846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smtClean="0">
              <a:solidFill>
                <a:srgbClr val="7030A0"/>
              </a:solidFill>
            </a:endParaRPr>
          </a:p>
          <a:p>
            <a:endParaRPr lang="zh-CN" altLang="en-US" dirty="0"/>
          </a:p>
        </p:txBody>
      </p:sp>
      <p:sp>
        <p:nvSpPr>
          <p:cNvPr id="4" name="灯片编号占位符 3"/>
          <p:cNvSpPr>
            <a:spLocks noGrp="1"/>
          </p:cNvSpPr>
          <p:nvPr>
            <p:ph type="sldNum" sz="quarter" idx="10"/>
          </p:nvPr>
        </p:nvSpPr>
        <p:spPr/>
        <p:txBody>
          <a:bodyPr/>
          <a:lstStyle/>
          <a:p>
            <a:fld id="{7E79BF44-F5CE-455C-A9FE-73A15FC422D4}" type="slidenum">
              <a:rPr lang="zh-CN" altLang="en-US" smtClean="0"/>
              <a:pPr/>
              <a:t>2</a:t>
            </a:fld>
            <a:endParaRPr lang="zh-CN" altLang="en-US"/>
          </a:p>
        </p:txBody>
      </p:sp>
    </p:spTree>
    <p:extLst>
      <p:ext uri="{BB962C8B-B14F-4D97-AF65-F5344CB8AC3E}">
        <p14:creationId xmlns:p14="http://schemas.microsoft.com/office/powerpoint/2010/main" val="3513617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灯片编号占位符 3"/>
          <p:cNvSpPr>
            <a:spLocks noGrp="1"/>
          </p:cNvSpPr>
          <p:nvPr>
            <p:ph type="sldNum" sz="quarter" idx="10"/>
          </p:nvPr>
        </p:nvSpPr>
        <p:spPr/>
        <p:txBody>
          <a:bodyPr/>
          <a:lstStyle/>
          <a:p>
            <a:fld id="{7E79BF44-F5CE-455C-A9FE-73A15FC422D4}" type="slidenum">
              <a:rPr lang="zh-CN" altLang="en-US" smtClean="0"/>
              <a:pPr/>
              <a:t>3</a:t>
            </a:fld>
            <a:endParaRPr lang="zh-CN" altLang="en-US"/>
          </a:p>
        </p:txBody>
      </p:sp>
    </p:spTree>
    <p:extLst>
      <p:ext uri="{BB962C8B-B14F-4D97-AF65-F5344CB8AC3E}">
        <p14:creationId xmlns:p14="http://schemas.microsoft.com/office/powerpoint/2010/main" val="748608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4</a:t>
            </a:fld>
            <a:endParaRPr lang="zh-CN" altLang="en-US"/>
          </a:p>
        </p:txBody>
      </p:sp>
    </p:spTree>
    <p:extLst>
      <p:ext uri="{BB962C8B-B14F-4D97-AF65-F5344CB8AC3E}">
        <p14:creationId xmlns:p14="http://schemas.microsoft.com/office/powerpoint/2010/main" val="3017710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5</a:t>
            </a:fld>
            <a:endParaRPr lang="zh-CN" altLang="en-US"/>
          </a:p>
        </p:txBody>
      </p:sp>
    </p:spTree>
    <p:extLst>
      <p:ext uri="{BB962C8B-B14F-4D97-AF65-F5344CB8AC3E}">
        <p14:creationId xmlns:p14="http://schemas.microsoft.com/office/powerpoint/2010/main" val="931461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6</a:t>
            </a:fld>
            <a:endParaRPr lang="zh-CN" altLang="en-US"/>
          </a:p>
        </p:txBody>
      </p:sp>
    </p:spTree>
    <p:extLst>
      <p:ext uri="{BB962C8B-B14F-4D97-AF65-F5344CB8AC3E}">
        <p14:creationId xmlns:p14="http://schemas.microsoft.com/office/powerpoint/2010/main" val="2581340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7</a:t>
            </a:fld>
            <a:endParaRPr lang="zh-CN" altLang="en-US"/>
          </a:p>
        </p:txBody>
      </p:sp>
    </p:spTree>
    <p:extLst>
      <p:ext uri="{BB962C8B-B14F-4D97-AF65-F5344CB8AC3E}">
        <p14:creationId xmlns:p14="http://schemas.microsoft.com/office/powerpoint/2010/main" val="727580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8</a:t>
            </a:fld>
            <a:endParaRPr lang="zh-CN" altLang="en-US"/>
          </a:p>
        </p:txBody>
      </p:sp>
    </p:spTree>
    <p:extLst>
      <p:ext uri="{BB962C8B-B14F-4D97-AF65-F5344CB8AC3E}">
        <p14:creationId xmlns:p14="http://schemas.microsoft.com/office/powerpoint/2010/main" val="3008414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solidFill>
                  <a:srgbClr val="7030A0"/>
                </a:solidFill>
              </a:rPr>
              <a:t>Email: levanbinh72qn1@gmail.com  ĐT:</a:t>
            </a:r>
            <a:r>
              <a:rPr lang="en-US" altLang="zh-CN" baseline="0" dirty="0" smtClean="0">
                <a:solidFill>
                  <a:srgbClr val="7030A0"/>
                </a:solidFill>
              </a:rPr>
              <a:t> 0905168837</a:t>
            </a:r>
            <a:endParaRPr lang="zh-CN" altLang="en-US" dirty="0">
              <a:solidFill>
                <a:srgbClr val="7030A0"/>
              </a:solidFill>
            </a:endParaRPr>
          </a:p>
        </p:txBody>
      </p:sp>
      <p:sp>
        <p:nvSpPr>
          <p:cNvPr id="4" name="Slide Number Placeholder 3"/>
          <p:cNvSpPr>
            <a:spLocks noGrp="1"/>
          </p:cNvSpPr>
          <p:nvPr>
            <p:ph type="sldNum" sz="quarter" idx="10"/>
          </p:nvPr>
        </p:nvSpPr>
        <p:spPr/>
        <p:txBody>
          <a:bodyPr/>
          <a:lstStyle/>
          <a:p>
            <a:fld id="{7E79BF44-F5CE-455C-A9FE-73A15FC422D4}" type="slidenum">
              <a:rPr lang="zh-CN" altLang="en-US" smtClean="0"/>
              <a:pPr/>
              <a:t>9</a:t>
            </a:fld>
            <a:endParaRPr lang="zh-CN" altLang="en-US"/>
          </a:p>
        </p:txBody>
      </p:sp>
    </p:spTree>
    <p:extLst>
      <p:ext uri="{BB962C8B-B14F-4D97-AF65-F5344CB8AC3E}">
        <p14:creationId xmlns:p14="http://schemas.microsoft.com/office/powerpoint/2010/main" val="651894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3.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417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封面/目录">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512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封面/目录">
    <p:spTree>
      <p:nvGrpSpPr>
        <p:cNvPr id="1" name=""/>
        <p:cNvGrpSpPr/>
        <p:nvPr/>
      </p:nvGrpSpPr>
      <p:grpSpPr>
        <a:xfrm>
          <a:off x="0" y="0"/>
          <a:ext cx="0" cy="0"/>
          <a:chOff x="0" y="0"/>
          <a:chExt cx="0" cy="0"/>
        </a:xfrm>
      </p:grpSpPr>
      <p:pic>
        <p:nvPicPr>
          <p:cNvPr id="3" name="Picture 4" descr="F:\0PPT素材\背景及图片\白麻子.jpg"/>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23478"/>
          <a:stretch/>
        </p:blipFill>
        <p:spPr bwMode="auto">
          <a:xfrm>
            <a:off x="0" y="0"/>
            <a:ext cx="9143999" cy="5143499"/>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819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备用">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488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pic>
        <p:nvPicPr>
          <p:cNvPr id="66" name="Picture 4" descr="F:\0PPT素材\背景及图片\白麻子.jpg"/>
          <p:cNvPicPr>
            <a:picLocks noChangeAspect="1" noChangeArrowheads="1"/>
          </p:cNvPicPr>
          <p:nvPr userDrawn="1"/>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r="23478"/>
          <a:stretch/>
        </p:blipFill>
        <p:spPr bwMode="auto">
          <a:xfrm>
            <a:off x="0" y="0"/>
            <a:ext cx="9143999" cy="514349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 name="圆角矩形 11"/>
          <p:cNvSpPr/>
          <p:nvPr userDrawn="1"/>
        </p:nvSpPr>
        <p:spPr>
          <a:xfrm>
            <a:off x="792422" y="282745"/>
            <a:ext cx="7956042" cy="556740"/>
          </a:xfrm>
          <a:prstGeom prst="roundRect">
            <a:avLst>
              <a:gd name="adj" fmla="val 10650"/>
            </a:avLst>
          </a:prstGeom>
          <a:solidFill>
            <a:schemeClr val="bg1"/>
          </a:solidFill>
          <a:ln>
            <a:noFill/>
          </a:ln>
          <a:effectLst>
            <a:innerShdw blurRad="63500" dist="114300" dir="18900000">
              <a:prstClr val="black">
                <a:alpha val="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userDrawn="1"/>
        </p:nvGrpSpPr>
        <p:grpSpPr>
          <a:xfrm>
            <a:off x="323528" y="150888"/>
            <a:ext cx="690204" cy="690204"/>
            <a:chOff x="4229236" y="3968984"/>
            <a:chExt cx="792000" cy="792000"/>
          </a:xfrm>
          <a:effectLst/>
        </p:grpSpPr>
        <p:sp>
          <p:nvSpPr>
            <p:cNvPr id="14" name="MH_Other_2"/>
            <p:cNvSpPr/>
            <p:nvPr>
              <p:custDataLst>
                <p:tags r:id="rId1"/>
              </p:custDataLst>
            </p:nvPr>
          </p:nvSpPr>
          <p:spPr>
            <a:xfrm>
              <a:off x="4229236" y="3968984"/>
              <a:ext cx="792000" cy="792000"/>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900">
                <a:solidFill>
                  <a:prstClr val="white"/>
                </a:solidFill>
                <a:cs typeface="+mn-ea"/>
                <a:sym typeface="+mn-lt"/>
              </a:endParaRPr>
            </a:p>
          </p:txBody>
        </p:sp>
        <p:sp>
          <p:nvSpPr>
            <p:cNvPr id="15" name="MH_Title_1"/>
            <p:cNvSpPr/>
            <p:nvPr>
              <p:custDataLst>
                <p:tags r:id="rId2"/>
              </p:custDataLst>
            </p:nvPr>
          </p:nvSpPr>
          <p:spPr>
            <a:xfrm>
              <a:off x="4355236" y="4094984"/>
              <a:ext cx="540000" cy="540000"/>
            </a:xfrm>
            <a:prstGeom prst="ellipse">
              <a:avLst/>
            </a:prstGeom>
            <a:solidFill>
              <a:schemeClr val="accent2"/>
            </a:solidFill>
            <a:ln>
              <a:noFill/>
            </a:ln>
            <a:effectLst>
              <a:innerShdw blurRad="63500" dist="50800" dir="189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endParaRPr lang="en-US" altLang="zh-CN" sz="2400" dirty="0">
                <a:latin typeface="阿里巴巴普惠体 H" panose="00020600040101010101" pitchFamily="18" charset="-122"/>
                <a:ea typeface="阿里巴巴普惠体 H" panose="00020600040101010101" pitchFamily="18" charset="-122"/>
                <a:cs typeface="阿里巴巴普惠体 H" panose="00020600040101010101" pitchFamily="18" charset="-122"/>
                <a:sym typeface="+mn-lt"/>
              </a:endParaRPr>
            </a:p>
          </p:txBody>
        </p:sp>
      </p:grpSp>
      <p:grpSp>
        <p:nvGrpSpPr>
          <p:cNvPr id="16" name="组合 15"/>
          <p:cNvGrpSpPr/>
          <p:nvPr userDrawn="1"/>
        </p:nvGrpSpPr>
        <p:grpSpPr>
          <a:xfrm>
            <a:off x="3426849" y="2715766"/>
            <a:ext cx="5717151" cy="2430016"/>
            <a:chOff x="3426849" y="2715766"/>
            <a:chExt cx="5717151" cy="2430016"/>
          </a:xfrm>
        </p:grpSpPr>
        <p:pic>
          <p:nvPicPr>
            <p:cNvPr id="17" name="图片 16"/>
            <p:cNvPicPr>
              <a:picLocks noChangeAspect="1"/>
            </p:cNvPicPr>
            <p:nvPr/>
          </p:nvPicPr>
          <p:blipFill rotWithShape="1">
            <a:blip r:embed="rId6" cstate="print">
              <a:extLst>
                <a:ext uri="{28A0092B-C50C-407E-A947-70E740481C1C}">
                  <a14:useLocalDpi xmlns:a14="http://schemas.microsoft.com/office/drawing/2010/main" val="0"/>
                </a:ext>
              </a:extLst>
            </a:blip>
            <a:srcRect t="77539"/>
            <a:stretch/>
          </p:blipFill>
          <p:spPr>
            <a:xfrm rot="16200000">
              <a:off x="7317728" y="3319510"/>
              <a:ext cx="2430016" cy="1222527"/>
            </a:xfrm>
            <a:prstGeom prst="rect">
              <a:avLst/>
            </a:prstGeom>
          </p:spPr>
        </p:pic>
        <p:pic>
          <p:nvPicPr>
            <p:cNvPr id="18" name="图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5712634" y="1712134"/>
              <a:ext cx="1145581" cy="5717151"/>
            </a:xfrm>
            <a:prstGeom prst="rect">
              <a:avLst/>
            </a:prstGeom>
          </p:spPr>
        </p:pic>
      </p:grpSp>
    </p:spTree>
    <p:extLst>
      <p:ext uri="{BB962C8B-B14F-4D97-AF65-F5344CB8AC3E}">
        <p14:creationId xmlns:p14="http://schemas.microsoft.com/office/powerpoint/2010/main" val="3524303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教学设计">
    <p:spTree>
      <p:nvGrpSpPr>
        <p:cNvPr id="1" name=""/>
        <p:cNvGrpSpPr/>
        <p:nvPr/>
      </p:nvGrpSpPr>
      <p:grpSpPr>
        <a:xfrm>
          <a:off x="0" y="0"/>
          <a:ext cx="0" cy="0"/>
          <a:chOff x="0" y="0"/>
          <a:chExt cx="0" cy="0"/>
        </a:xfrm>
      </p:grpSpPr>
      <p:pic>
        <p:nvPicPr>
          <p:cNvPr id="10" name="Picture 4" descr="F:\0PPT素材\背景及图片\白麻子.jpg"/>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23478"/>
          <a:stretch/>
        </p:blipFill>
        <p:spPr bwMode="auto">
          <a:xfrm>
            <a:off x="0" y="0"/>
            <a:ext cx="9143999" cy="51434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40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教学过程">
    <p:spTree>
      <p:nvGrpSpPr>
        <p:cNvPr id="1" name=""/>
        <p:cNvGrpSpPr/>
        <p:nvPr/>
      </p:nvGrpSpPr>
      <p:grpSpPr>
        <a:xfrm>
          <a:off x="0" y="0"/>
          <a:ext cx="0" cy="0"/>
          <a:chOff x="0" y="0"/>
          <a:chExt cx="0" cy="0"/>
        </a:xfrm>
      </p:grpSpPr>
      <p:pic>
        <p:nvPicPr>
          <p:cNvPr id="10" name="Picture 4" descr="F:\0PPT素材\背景及图片\白麻子.jpg"/>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23478"/>
          <a:stretch/>
        </p:blipFill>
        <p:spPr bwMode="auto">
          <a:xfrm>
            <a:off x="0" y="0"/>
            <a:ext cx="9143999" cy="51434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155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教学反思">
    <p:spTree>
      <p:nvGrpSpPr>
        <p:cNvPr id="1" name=""/>
        <p:cNvGrpSpPr/>
        <p:nvPr/>
      </p:nvGrpSpPr>
      <p:grpSpPr>
        <a:xfrm>
          <a:off x="0" y="0"/>
          <a:ext cx="0" cy="0"/>
          <a:chOff x="0" y="0"/>
          <a:chExt cx="0" cy="0"/>
        </a:xfrm>
      </p:grpSpPr>
      <p:pic>
        <p:nvPicPr>
          <p:cNvPr id="10" name="Picture 4" descr="F:\0PPT素材\背景及图片\白麻子.jpg"/>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r="23478"/>
          <a:stretch/>
        </p:blipFill>
        <p:spPr bwMode="auto">
          <a:xfrm>
            <a:off x="0" y="0"/>
            <a:ext cx="9143999" cy="51434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577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93E93-166D-47F5-9EF1-ACEABE24AEEA}" type="datetimeFigureOut">
              <a:rPr lang="zh-CN" altLang="en-US" smtClean="0"/>
              <a:pPr/>
              <a:t>2022/9/13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118D5ACA-62CA-46DB-AD6B-12EDD6D51A23}" type="slidenum">
              <a:rPr lang="zh-CN" altLang="en-US" smtClean="0"/>
              <a:pPr/>
              <a:t>‹#›</a:t>
            </a:fld>
            <a:endParaRPr lang="zh-CN" altLang="en-US"/>
          </a:p>
        </p:txBody>
      </p:sp>
    </p:spTree>
    <p:extLst>
      <p:ext uri="{BB962C8B-B14F-4D97-AF65-F5344CB8AC3E}">
        <p14:creationId xmlns:p14="http://schemas.microsoft.com/office/powerpoint/2010/main" val="15200518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373023"/>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77" r:id="rId3"/>
    <p:sldLayoutId id="2147483673" r:id="rId4"/>
    <p:sldLayoutId id="2147483671" r:id="rId5"/>
    <p:sldLayoutId id="2147483674" r:id="rId6"/>
    <p:sldLayoutId id="2147483675" r:id="rId7"/>
    <p:sldLayoutId id="2147483676" r:id="rId8"/>
    <p:sldLayoutId id="2147483678" r:id="rId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1023252" rtl="0" eaLnBrk="1" latinLnBrk="0" hangingPunct="1">
        <a:spcBef>
          <a:spcPct val="0"/>
        </a:spcBef>
        <a:buNone/>
        <a:defRPr sz="5000" kern="1200">
          <a:solidFill>
            <a:schemeClr val="tx1"/>
          </a:solidFill>
          <a:latin typeface="+mj-lt"/>
          <a:ea typeface="+mj-ea"/>
          <a:cs typeface="+mj-cs"/>
        </a:defRPr>
      </a:lvl1pPr>
    </p:titleStyle>
    <p:bodyStyle>
      <a:lvl1pPr marL="383717" indent="-383717" algn="l" defTabSz="1023252"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1392" indent="-319759" algn="l" defTabSz="1023252"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9062" indent="-255814" algn="l" defTabSz="1023252"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90687"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02317"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13940"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25564"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837188"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348819" indent="-255814" algn="l" defTabSz="102325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zh-CN"/>
      </a:defPPr>
      <a:lvl1pPr marL="0" algn="l" defTabSz="1023252" rtl="0" eaLnBrk="1" latinLnBrk="0" hangingPunct="1">
        <a:defRPr sz="2000" kern="1200">
          <a:solidFill>
            <a:schemeClr val="tx1"/>
          </a:solidFill>
          <a:latin typeface="+mn-lt"/>
          <a:ea typeface="+mn-ea"/>
          <a:cs typeface="+mn-cs"/>
        </a:defRPr>
      </a:lvl1pPr>
      <a:lvl2pPr marL="511626" algn="l" defTabSz="1023252" rtl="0" eaLnBrk="1" latinLnBrk="0" hangingPunct="1">
        <a:defRPr sz="2000" kern="1200">
          <a:solidFill>
            <a:schemeClr val="tx1"/>
          </a:solidFill>
          <a:latin typeface="+mn-lt"/>
          <a:ea typeface="+mn-ea"/>
          <a:cs typeface="+mn-cs"/>
        </a:defRPr>
      </a:lvl2pPr>
      <a:lvl3pPr marL="1023252" algn="l" defTabSz="1023252" rtl="0" eaLnBrk="1" latinLnBrk="0" hangingPunct="1">
        <a:defRPr sz="2000" kern="1200">
          <a:solidFill>
            <a:schemeClr val="tx1"/>
          </a:solidFill>
          <a:latin typeface="+mn-lt"/>
          <a:ea typeface="+mn-ea"/>
          <a:cs typeface="+mn-cs"/>
        </a:defRPr>
      </a:lvl3pPr>
      <a:lvl4pPr marL="1534879" algn="l" defTabSz="1023252" rtl="0" eaLnBrk="1" latinLnBrk="0" hangingPunct="1">
        <a:defRPr sz="2000" kern="1200">
          <a:solidFill>
            <a:schemeClr val="tx1"/>
          </a:solidFill>
          <a:latin typeface="+mn-lt"/>
          <a:ea typeface="+mn-ea"/>
          <a:cs typeface="+mn-cs"/>
        </a:defRPr>
      </a:lvl4pPr>
      <a:lvl5pPr marL="2046502" algn="l" defTabSz="1023252" rtl="0" eaLnBrk="1" latinLnBrk="0" hangingPunct="1">
        <a:defRPr sz="2000" kern="1200">
          <a:solidFill>
            <a:schemeClr val="tx1"/>
          </a:solidFill>
          <a:latin typeface="+mn-lt"/>
          <a:ea typeface="+mn-ea"/>
          <a:cs typeface="+mn-cs"/>
        </a:defRPr>
      </a:lvl5pPr>
      <a:lvl6pPr marL="2558128" algn="l" defTabSz="1023252" rtl="0" eaLnBrk="1" latinLnBrk="0" hangingPunct="1">
        <a:defRPr sz="2000" kern="1200">
          <a:solidFill>
            <a:schemeClr val="tx1"/>
          </a:solidFill>
          <a:latin typeface="+mn-lt"/>
          <a:ea typeface="+mn-ea"/>
          <a:cs typeface="+mn-cs"/>
        </a:defRPr>
      </a:lvl6pPr>
      <a:lvl7pPr marL="3069752" algn="l" defTabSz="1023252" rtl="0" eaLnBrk="1" latinLnBrk="0" hangingPunct="1">
        <a:defRPr sz="2000" kern="1200">
          <a:solidFill>
            <a:schemeClr val="tx1"/>
          </a:solidFill>
          <a:latin typeface="+mn-lt"/>
          <a:ea typeface="+mn-ea"/>
          <a:cs typeface="+mn-cs"/>
        </a:defRPr>
      </a:lvl7pPr>
      <a:lvl8pPr marL="3581376" algn="l" defTabSz="1023252" rtl="0" eaLnBrk="1" latinLnBrk="0" hangingPunct="1">
        <a:defRPr sz="2000" kern="1200">
          <a:solidFill>
            <a:schemeClr val="tx1"/>
          </a:solidFill>
          <a:latin typeface="+mn-lt"/>
          <a:ea typeface="+mn-ea"/>
          <a:cs typeface="+mn-cs"/>
        </a:defRPr>
      </a:lvl8pPr>
      <a:lvl9pPr marL="4093003" algn="l" defTabSz="1023252"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7.xml"/><Relationship Id="rId7" Type="http://schemas.openxmlformats.org/officeDocument/2006/relationships/notesSlide" Target="../notesSlides/notesSlide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Layout" Target="../slideLayouts/slideLayout3.xml"/><Relationship Id="rId5" Type="http://schemas.openxmlformats.org/officeDocument/2006/relationships/tags" Target="../tags/tag9.xml"/><Relationship Id="rId10" Type="http://schemas.openxmlformats.org/officeDocument/2006/relationships/image" Target="../media/image7.jpg"/><Relationship Id="rId4" Type="http://schemas.openxmlformats.org/officeDocument/2006/relationships/tags" Target="../tags/tag8.xm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tags" Target="../tags/tag23.xml"/><Relationship Id="rId18" Type="http://schemas.openxmlformats.org/officeDocument/2006/relationships/slideLayout" Target="../slideLayouts/slideLayout5.xml"/><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tags" Target="../tags/tag22.xml"/><Relationship Id="rId17" Type="http://schemas.openxmlformats.org/officeDocument/2006/relationships/tags" Target="../tags/tag27.xml"/><Relationship Id="rId2" Type="http://schemas.openxmlformats.org/officeDocument/2006/relationships/tags" Target="../tags/tag12.xml"/><Relationship Id="rId16" Type="http://schemas.openxmlformats.org/officeDocument/2006/relationships/tags" Target="../tags/tag26.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tags" Target="../tags/tag21.xml"/><Relationship Id="rId5" Type="http://schemas.openxmlformats.org/officeDocument/2006/relationships/tags" Target="../tags/tag15.xml"/><Relationship Id="rId15" Type="http://schemas.openxmlformats.org/officeDocument/2006/relationships/tags" Target="../tags/tag25.xml"/><Relationship Id="rId10" Type="http://schemas.openxmlformats.org/officeDocument/2006/relationships/tags" Target="../tags/tag20.xml"/><Relationship Id="rId19" Type="http://schemas.openxmlformats.org/officeDocument/2006/relationships/notesSlide" Target="../notesSlides/notesSlide4.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tags" Target="../tags/tag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notesSlide" Target="../notesSlides/notesSlide6.xml"/><Relationship Id="rId4"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815535" y="-181039"/>
            <a:ext cx="1776609" cy="8866367"/>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V="1">
            <a:off x="2537684" y="-1470103"/>
            <a:ext cx="4078202" cy="9153568"/>
          </a:xfrm>
          <a:prstGeom prst="rect">
            <a:avLst/>
          </a:prstGeom>
        </p:spPr>
      </p:pic>
      <p:sp>
        <p:nvSpPr>
          <p:cNvPr id="15" name="圆角矩形 14"/>
          <p:cNvSpPr/>
          <p:nvPr/>
        </p:nvSpPr>
        <p:spPr>
          <a:xfrm>
            <a:off x="683568" y="1331749"/>
            <a:ext cx="7560840" cy="1675956"/>
          </a:xfrm>
          <a:prstGeom prst="roundRect">
            <a:avLst>
              <a:gd name="adj" fmla="val 6466"/>
            </a:avLst>
          </a:prstGeom>
          <a:solidFill>
            <a:schemeClr val="bg1"/>
          </a:solidFill>
          <a:ln>
            <a:noFill/>
          </a:ln>
          <a:effectLst>
            <a:innerShdw blurRad="63500" dist="114300" dir="18900000">
              <a:prstClr val="black">
                <a:alpha val="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smtClean="0">
                <a:solidFill>
                  <a:srgbClr val="118C3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HIỂU BẢN THÂN, </a:t>
            </a:r>
          </a:p>
          <a:p>
            <a:pPr algn="ctr"/>
            <a:r>
              <a:rPr lang="en-US" altLang="zh-CN" sz="4000" b="1" dirty="0" smtClean="0">
                <a:solidFill>
                  <a:srgbClr val="118C3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CHỌN ĐÚNG NGHỀ</a:t>
            </a:r>
            <a:endParaRPr lang="zh-CN" altLang="en-US" sz="4000" b="1" dirty="0">
              <a:solidFill>
                <a:srgbClr val="118C3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7" name="MH_Other_2"/>
          <p:cNvSpPr/>
          <p:nvPr>
            <p:custDataLst>
              <p:tags r:id="rId1"/>
            </p:custDataLst>
          </p:nvPr>
        </p:nvSpPr>
        <p:spPr>
          <a:xfrm>
            <a:off x="2668572" y="0"/>
            <a:ext cx="3816424" cy="1324708"/>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3200" b="1" dirty="0" smtClean="0">
                <a:solidFill>
                  <a:srgbClr val="002060"/>
                </a:solidFill>
                <a:latin typeface="Times New Roman" panose="02020603050405020304" pitchFamily="18" charset="0"/>
                <a:cs typeface="Times New Roman" panose="02020603050405020304" pitchFamily="18" charset="0"/>
                <a:sym typeface="+mn-lt"/>
              </a:rPr>
              <a:t>CHỦ ĐỀ 9</a:t>
            </a:r>
            <a:endParaRPr lang="zh-CN" altLang="en-US" sz="3200" b="1" dirty="0">
              <a:solidFill>
                <a:srgbClr val="002060"/>
              </a:solidFill>
              <a:latin typeface="Times New Roman" panose="02020603050405020304" pitchFamily="18" charset="0"/>
              <a:cs typeface="Times New Roman" panose="02020603050405020304" pitchFamily="18" charset="0"/>
              <a:sym typeface="+mn-lt"/>
            </a:endParaRPr>
          </a:p>
        </p:txBody>
      </p:sp>
      <p:pic>
        <p:nvPicPr>
          <p:cNvPr id="3" name="Picture 2"/>
          <p:cNvPicPr>
            <a:picLocks noChangeAspect="1"/>
          </p:cNvPicPr>
          <p:nvPr/>
        </p:nvPicPr>
        <p:blipFill>
          <a:blip r:embed="rId6"/>
          <a:stretch>
            <a:fillRect/>
          </a:stretch>
        </p:blipFill>
        <p:spPr>
          <a:xfrm>
            <a:off x="1907704" y="2859782"/>
            <a:ext cx="4968552" cy="2280667"/>
          </a:xfrm>
          <a:prstGeom prst="rect">
            <a:avLst/>
          </a:prstGeom>
        </p:spPr>
      </p:pic>
    </p:spTree>
    <p:extLst>
      <p:ext uri="{BB962C8B-B14F-4D97-AF65-F5344CB8AC3E}">
        <p14:creationId xmlns:p14="http://schemas.microsoft.com/office/powerpoint/2010/main" val="3226794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67494"/>
            <a:ext cx="8604448" cy="830997"/>
          </a:xfrm>
          <a:prstGeom prst="rect">
            <a:avLst/>
          </a:prstGeom>
        </p:spPr>
        <p:txBody>
          <a:bodyPr wrap="square">
            <a:spAutoFit/>
          </a:bodyPr>
          <a:lstStyle/>
          <a:p>
            <a:pPr algn="just"/>
            <a:r>
              <a:rPr lang="vi-VN" sz="2400" b="1" dirty="0">
                <a:solidFill>
                  <a:srgbClr val="006600"/>
                </a:solidFill>
                <a:latin typeface="Times New Roman" panose="02020603050405020304" pitchFamily="18" charset="0"/>
                <a:cs typeface="Times New Roman" panose="02020603050405020304" pitchFamily="18" charset="0"/>
              </a:rPr>
              <a:t>1</a:t>
            </a:r>
            <a:r>
              <a:rPr lang="vi-VN" sz="2400" b="1" dirty="0" smtClean="0">
                <a:solidFill>
                  <a:srgbClr val="006600"/>
                </a:solidFill>
                <a:latin typeface="Times New Roman" panose="02020603050405020304" pitchFamily="18" charset="0"/>
                <a:cs typeface="Times New Roman" panose="02020603050405020304" pitchFamily="18" charset="0"/>
              </a:rPr>
              <a:t>.</a:t>
            </a:r>
            <a:r>
              <a:rPr lang="en-US" sz="2400" b="1" dirty="0" smtClean="0">
                <a:solidFill>
                  <a:srgbClr val="006600"/>
                </a:solidFill>
                <a:latin typeface="Times New Roman" panose="02020603050405020304" pitchFamily="18" charset="0"/>
                <a:cs typeface="Times New Roman" panose="02020603050405020304" pitchFamily="18" charset="0"/>
              </a:rPr>
              <a:t> </a:t>
            </a:r>
            <a:r>
              <a:rPr lang="vi-VN" sz="2400" b="1" dirty="0" smtClean="0">
                <a:solidFill>
                  <a:srgbClr val="006600"/>
                </a:solidFill>
                <a:latin typeface="Times New Roman" panose="02020603050405020304" pitchFamily="18" charset="0"/>
                <a:cs typeface="Times New Roman" panose="02020603050405020304" pitchFamily="18" charset="0"/>
              </a:rPr>
              <a:t>Khám </a:t>
            </a:r>
            <a:r>
              <a:rPr lang="vi-VN" sz="2400" b="1" dirty="0">
                <a:solidFill>
                  <a:srgbClr val="006600"/>
                </a:solidFill>
                <a:latin typeface="Times New Roman" panose="02020603050405020304" pitchFamily="18" charset="0"/>
                <a:cs typeface="Times New Roman" panose="02020603050405020304" pitchFamily="18" charset="0"/>
              </a:rPr>
              <a:t>phá một số phẩm chất, năng lực có liên quan đến hoạt động nghề nghiệp của bản thân</a:t>
            </a:r>
            <a:r>
              <a:rPr lang="vi-VN" sz="2400" b="1" dirty="0" smtClean="0">
                <a:solidFill>
                  <a:srgbClr val="006600"/>
                </a:solidFill>
                <a:latin typeface="Times New Roman" panose="02020603050405020304" pitchFamily="18" charset="0"/>
                <a:cs typeface="Times New Roman" panose="02020603050405020304" pitchFamily="18" charset="0"/>
              </a:rPr>
              <a:t>.</a:t>
            </a:r>
            <a:endParaRPr lang="vi-VN" sz="2400" b="1" dirty="0">
              <a:solidFill>
                <a:srgbClr val="0066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539552" y="1098491"/>
            <a:ext cx="8496944" cy="830997"/>
          </a:xfrm>
          <a:prstGeom prst="rect">
            <a:avLst/>
          </a:prstGeom>
        </p:spPr>
        <p:txBody>
          <a:bodyPr wrap="square">
            <a:spAutoFit/>
          </a:bodyPr>
          <a:lstStyle/>
          <a:p>
            <a:pPr algn="just"/>
            <a:r>
              <a:rPr lang="vi-VN" sz="2400" dirty="0">
                <a:latin typeface="Times New Roman" panose="02020603050405020304" pitchFamily="18" charset="0"/>
                <a:cs typeface="Times New Roman" panose="02020603050405020304" pitchFamily="18" charset="0"/>
              </a:rPr>
              <a:t>Ai trong chúng ta cũng có những khả năng, sở thích, phẩm chất nhất định. </a:t>
            </a:r>
          </a:p>
        </p:txBody>
      </p:sp>
      <p:sp>
        <p:nvSpPr>
          <p:cNvPr id="4" name="Rectangle 3"/>
          <p:cNvSpPr/>
          <p:nvPr/>
        </p:nvSpPr>
        <p:spPr>
          <a:xfrm>
            <a:off x="539552" y="1932899"/>
            <a:ext cx="8424936" cy="1569660"/>
          </a:xfrm>
          <a:prstGeom prst="rect">
            <a:avLst/>
          </a:prstGeom>
        </p:spPr>
        <p:txBody>
          <a:bodyPr wrap="square">
            <a:spAutoFit/>
          </a:bodyPr>
          <a:lstStyle/>
          <a:p>
            <a:pPr algn="just"/>
            <a:r>
              <a:rPr lang="vi-VN" sz="2400" dirty="0">
                <a:latin typeface="Times New Roman" panose="02020603050405020304" pitchFamily="18" charset="0"/>
                <a:cs typeface="Times New Roman" panose="02020603050405020304" pitchFamily="18" charset="0"/>
              </a:rPr>
              <a:t>Xác định được khả năng sở thích, phẩm chất của bản thân là cơ sở rất quan trọng để đối chiếu với yêu cầu của nghề ở địa phương mà bản thân yêu thích, muốn chọn, từ đó xác định được sự phù hợp giữa đặc điểm của bản thân với yêu cầu của nghề muốn chọn. </a:t>
            </a:r>
          </a:p>
        </p:txBody>
      </p:sp>
      <p:sp>
        <p:nvSpPr>
          <p:cNvPr id="5" name="Rectangle 4"/>
          <p:cNvSpPr/>
          <p:nvPr/>
        </p:nvSpPr>
        <p:spPr>
          <a:xfrm>
            <a:off x="539552" y="3579862"/>
            <a:ext cx="8424936" cy="1200329"/>
          </a:xfrm>
          <a:prstGeom prst="rect">
            <a:avLst/>
          </a:prstGeom>
        </p:spPr>
        <p:txBody>
          <a:bodyPr wrap="square">
            <a:spAutoFit/>
          </a:bodyPr>
          <a:lstStyle/>
          <a:p>
            <a:pPr algn="just"/>
            <a:r>
              <a:rPr lang="vi-VN" sz="2400" dirty="0">
                <a:latin typeface="Times New Roman" panose="02020603050405020304" pitchFamily="18" charset="0"/>
                <a:cs typeface="Times New Roman" panose="02020603050405020304" pitchFamily="18" charset="0"/>
              </a:rPr>
              <a:t>Không những vậy, biết được các đặc điểm của bản thân còn giúp ta có định hướng rèn luyện phẩm chất, năng lực trên con đườngđến với nghề mình yêu thích, muốn chọn ở địa phương</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811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646698"/>
            <a:ext cx="8604448" cy="830997"/>
          </a:xfrm>
          <a:prstGeom prst="rect">
            <a:avLst/>
          </a:prstGeom>
        </p:spPr>
        <p:txBody>
          <a:bodyPr wrap="square">
            <a:spAutoFit/>
          </a:bodyPr>
          <a:lstStyle/>
          <a:p>
            <a:r>
              <a:rPr lang="vi-VN" sz="2400" b="1" dirty="0">
                <a:latin typeface="Times New Roman" panose="02020603050405020304" pitchFamily="18" charset="0"/>
                <a:cs typeface="Times New Roman" panose="02020603050405020304" pitchFamily="18" charset="0"/>
              </a:rPr>
              <a:t>Hoạt động 2</a:t>
            </a:r>
            <a:r>
              <a:rPr lang="vi-VN" sz="2400" dirty="0">
                <a:latin typeface="Times New Roman" panose="02020603050405020304" pitchFamily="18" charset="0"/>
                <a:cs typeface="Times New Roman" panose="02020603050405020304" pitchFamily="18" charset="0"/>
              </a:rPr>
              <a:t>:Đánh giá sự phù hợp giữa những phẩm chất, năng </a:t>
            </a:r>
            <a:r>
              <a:rPr lang="vi-VN" sz="2400" dirty="0" smtClean="0">
                <a:latin typeface="Times New Roman" panose="02020603050405020304" pitchFamily="18" charset="0"/>
                <a:cs typeface="Times New Roman" panose="02020603050405020304" pitchFamily="18" charset="0"/>
              </a:rPr>
              <a:t>lực</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c</a:t>
            </a:r>
            <a:r>
              <a:rPr lang="en-US" sz="2400" dirty="0" err="1" smtClean="0">
                <a:latin typeface="Times New Roman" panose="02020603050405020304" pitchFamily="18" charset="0"/>
                <a:cs typeface="Times New Roman" panose="02020603050405020304" pitchFamily="18" charset="0"/>
              </a:rPr>
              <a:t>ủa</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bản thân với yêu cầu của một số nghề ở địa phương.</a:t>
            </a:r>
            <a:endParaRPr lang="en-US" sz="2400" dirty="0">
              <a:latin typeface="Times New Roman" panose="02020603050405020304" pitchFamily="18" charset="0"/>
              <a:cs typeface="Times New Roman" panose="02020603050405020304" pitchFamily="18" charset="0"/>
            </a:endParaRPr>
          </a:p>
        </p:txBody>
      </p:sp>
      <p:sp>
        <p:nvSpPr>
          <p:cNvPr id="4" name="TextBox 5"/>
          <p:cNvSpPr txBox="1"/>
          <p:nvPr/>
        </p:nvSpPr>
        <p:spPr>
          <a:xfrm>
            <a:off x="755576" y="123478"/>
            <a:ext cx="5256584" cy="523220"/>
          </a:xfrm>
          <a:prstGeom prst="rect">
            <a:avLst/>
          </a:prstGeom>
          <a:noFill/>
        </p:spPr>
        <p:txBody>
          <a:bodyPr wrap="square" rtlCol="0">
            <a:spAutoFit/>
          </a:bodyPr>
          <a:lstStyle/>
          <a:p>
            <a:pPr algn="ctr" fontAlgn="base">
              <a:spcBef>
                <a:spcPct val="0"/>
              </a:spcBef>
              <a:spcAft>
                <a:spcPct val="0"/>
              </a:spcAft>
              <a:buFont typeface="Montserrat" panose="00000500000000000000" charset="0"/>
              <a:buNone/>
            </a:pPr>
            <a:r>
              <a:rPr lang="vi-VN" altLang="zh-CN" sz="2800" b="1" dirty="0">
                <a:solidFill>
                  <a:srgbClr val="002060"/>
                </a:solidFill>
                <a:latin typeface="Times New Roman" panose="02020603050405020304" pitchFamily="18" charset="0"/>
                <a:ea typeface="Montserrat" panose="00000500000000000000" charset="0"/>
                <a:cs typeface="Times New Roman" panose="02020603050405020304" pitchFamily="18" charset="0"/>
              </a:rPr>
              <a:t>LUYỆN TẬP – THỰC HÀNH</a:t>
            </a:r>
            <a:endParaRPr lang="zh-CN" altLang="en-US" sz="2800" b="1" dirty="0">
              <a:solidFill>
                <a:srgbClr val="002060"/>
              </a:solidFill>
              <a:latin typeface="Times New Roman" panose="02020603050405020304" pitchFamily="18" charset="0"/>
              <a:ea typeface="Montserrat" panose="00000500000000000000" charset="0"/>
              <a:cs typeface="Times New Roman" panose="02020603050405020304" pitchFamily="18" charset="0"/>
            </a:endParaRPr>
          </a:p>
        </p:txBody>
      </p:sp>
      <p:sp>
        <p:nvSpPr>
          <p:cNvPr id="5" name="Rectangle 4"/>
          <p:cNvSpPr/>
          <p:nvPr/>
        </p:nvSpPr>
        <p:spPr>
          <a:xfrm>
            <a:off x="6526635" y="0"/>
            <a:ext cx="2501006" cy="461665"/>
          </a:xfrm>
          <a:prstGeom prst="rect">
            <a:avLst/>
          </a:prstGeom>
        </p:spPr>
        <p:txBody>
          <a:bodyPr wrap="none">
            <a:spAutoFit/>
          </a:bodyPr>
          <a:lstStyle/>
          <a:p>
            <a:pPr algn="just"/>
            <a:r>
              <a:rPr lang="en-US" sz="24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12" name="Group 11"/>
          <p:cNvGrpSpPr/>
          <p:nvPr/>
        </p:nvGrpSpPr>
        <p:grpSpPr>
          <a:xfrm>
            <a:off x="535520" y="1490837"/>
            <a:ext cx="8356959" cy="677837"/>
            <a:chOff x="344751" y="1927935"/>
            <a:chExt cx="8013828" cy="1975889"/>
          </a:xfrm>
        </p:grpSpPr>
        <p:sp>
          <p:nvSpPr>
            <p:cNvPr id="7" name="圆角矩形 3"/>
            <p:cNvSpPr/>
            <p:nvPr/>
          </p:nvSpPr>
          <p:spPr>
            <a:xfrm>
              <a:off x="444268" y="2031616"/>
              <a:ext cx="7814794" cy="1768527"/>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sp>
          <p:nvSpPr>
            <p:cNvPr id="8" name="矩形 93"/>
            <p:cNvSpPr/>
            <p:nvPr/>
          </p:nvSpPr>
          <p:spPr>
            <a:xfrm>
              <a:off x="344751" y="1927935"/>
              <a:ext cx="381992" cy="3841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sp>
          <p:nvSpPr>
            <p:cNvPr id="9" name="矩形 93"/>
            <p:cNvSpPr/>
            <p:nvPr/>
          </p:nvSpPr>
          <p:spPr>
            <a:xfrm rot="10800000">
              <a:off x="7976587" y="3519692"/>
              <a:ext cx="381992" cy="3841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grpSp>
      <p:sp>
        <p:nvSpPr>
          <p:cNvPr id="10" name="TextBox 40"/>
          <p:cNvSpPr txBox="1"/>
          <p:nvPr/>
        </p:nvSpPr>
        <p:spPr>
          <a:xfrm>
            <a:off x="822143" y="1682903"/>
            <a:ext cx="7783712" cy="338554"/>
          </a:xfrm>
          <a:prstGeom prst="rect">
            <a:avLst/>
          </a:prstGeom>
          <a:noFill/>
        </p:spPr>
        <p:txBody>
          <a:bodyPr wrap="square" lIns="0" tIns="0" rIns="0" bIns="0" rtlCol="0">
            <a:spAutoFit/>
          </a:bodyPr>
          <a:lstStyle>
            <a:defPPr>
              <a:defRPr lang="zh-CN"/>
            </a:defPPr>
            <a:lvl1pPr>
              <a:defRPr sz="2200">
                <a:solidFill>
                  <a:schemeClr val="bg1"/>
                </a:solidFill>
                <a:latin typeface="微软雅黑" pitchFamily="34" charset="-122"/>
                <a:ea typeface="微软雅黑" pitchFamily="34" charset="-122"/>
              </a:defRPr>
            </a:lvl1pPr>
          </a:lstStyle>
          <a:p>
            <a:r>
              <a:rPr lang="en-US">
                <a:solidFill>
                  <a:srgbClr val="002060"/>
                </a:solidFill>
                <a:latin typeface="Times New Roman" panose="02020603050405020304" pitchFamily="18" charset="0"/>
                <a:cs typeface="Times New Roman" panose="02020603050405020304" pitchFamily="18" charset="0"/>
              </a:rPr>
              <a:t>+ Xác định những nghề hiện có ở địa phương mà em quan tâm.</a:t>
            </a:r>
            <a:endParaRPr lang="en-US" b="1">
              <a:solidFill>
                <a:srgbClr val="002060"/>
              </a:solidFill>
              <a:latin typeface="Times New Roman" panose="02020603050405020304" pitchFamily="18" charset="0"/>
              <a:cs typeface="Times New Roman" panose="02020603050405020304" pitchFamily="18" charset="0"/>
            </a:endParaRPr>
          </a:p>
        </p:txBody>
      </p:sp>
      <p:grpSp>
        <p:nvGrpSpPr>
          <p:cNvPr id="13" name="Group 12"/>
          <p:cNvGrpSpPr/>
          <p:nvPr/>
        </p:nvGrpSpPr>
        <p:grpSpPr>
          <a:xfrm>
            <a:off x="537419" y="2363423"/>
            <a:ext cx="8355252" cy="1259479"/>
            <a:chOff x="344751" y="1927935"/>
            <a:chExt cx="8008328" cy="1608138"/>
          </a:xfrm>
        </p:grpSpPr>
        <p:sp>
          <p:nvSpPr>
            <p:cNvPr id="14" name="圆角矩形 3"/>
            <p:cNvSpPr/>
            <p:nvPr/>
          </p:nvSpPr>
          <p:spPr>
            <a:xfrm>
              <a:off x="444268" y="2031616"/>
              <a:ext cx="7814794" cy="1384395"/>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sp>
          <p:nvSpPr>
            <p:cNvPr id="15" name="矩形 93"/>
            <p:cNvSpPr/>
            <p:nvPr/>
          </p:nvSpPr>
          <p:spPr>
            <a:xfrm>
              <a:off x="344751" y="1927935"/>
              <a:ext cx="381992" cy="3841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sp>
          <p:nvSpPr>
            <p:cNvPr id="16" name="矩形 93"/>
            <p:cNvSpPr/>
            <p:nvPr/>
          </p:nvSpPr>
          <p:spPr>
            <a:xfrm rot="10800000">
              <a:off x="7971087" y="3151941"/>
              <a:ext cx="381992" cy="3841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grpSp>
      <p:sp>
        <p:nvSpPr>
          <p:cNvPr id="17" name="TextBox 40"/>
          <p:cNvSpPr txBox="1"/>
          <p:nvPr/>
        </p:nvSpPr>
        <p:spPr>
          <a:xfrm>
            <a:off x="759355" y="2473216"/>
            <a:ext cx="7997873" cy="923330"/>
          </a:xfrm>
          <a:prstGeom prst="rect">
            <a:avLst/>
          </a:prstGeom>
          <a:noFill/>
        </p:spPr>
        <p:txBody>
          <a:bodyPr wrap="square" lIns="0" tIns="0" rIns="0" bIns="0" rtlCol="0">
            <a:spAutoFit/>
          </a:bodyPr>
          <a:lstStyle>
            <a:defPPr>
              <a:defRPr lang="zh-CN"/>
            </a:defPPr>
            <a:lvl1pPr>
              <a:defRPr sz="2200">
                <a:solidFill>
                  <a:schemeClr val="bg1"/>
                </a:solidFill>
                <a:latin typeface="微软雅黑" pitchFamily="34" charset="-122"/>
                <a:ea typeface="微软雅黑" pitchFamily="34" charset="-122"/>
              </a:defRPr>
            </a:lvl1pPr>
          </a:lstStyle>
          <a:p>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Liệt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kê</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những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yêu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cầu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về</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phẩm</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chất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năng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lực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của</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một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số</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smtClean="0">
                <a:solidFill>
                  <a:srgbClr val="002060"/>
                </a:solidFill>
                <a:latin typeface="Times New Roman" panose="02020603050405020304" pitchFamily="18" charset="0"/>
                <a:cs typeface="Times New Roman" panose="02020603050405020304" pitchFamily="18" charset="0"/>
              </a:rPr>
              <a:t>nghê</a:t>
            </a:r>
            <a:r>
              <a:rPr lang="en-US" sz="2000" dirty="0" smtClean="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hiện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có</a:t>
            </a:r>
            <a:r>
              <a:rPr lang="en-US" sz="2000" dirty="0">
                <a:solidFill>
                  <a:srgbClr val="002060"/>
                </a:solidFill>
                <a:latin typeface="Times New Roman" panose="02020603050405020304" pitchFamily="18" charset="0"/>
                <a:cs typeface="Times New Roman" panose="02020603050405020304" pitchFamily="18" charset="0"/>
              </a:rPr>
              <a:t> ở </a:t>
            </a:r>
            <a:r>
              <a:rPr lang="en-US" sz="2000" dirty="0" err="1">
                <a:solidFill>
                  <a:srgbClr val="002060"/>
                </a:solidFill>
                <a:latin typeface="Times New Roman" panose="02020603050405020304" pitchFamily="18" charset="0"/>
                <a:cs typeface="Times New Roman" panose="02020603050405020304" pitchFamily="18" charset="0"/>
              </a:rPr>
              <a:t>địa</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smtClean="0">
                <a:solidFill>
                  <a:srgbClr val="002060"/>
                </a:solidFill>
                <a:latin typeface="Times New Roman" panose="02020603050405020304" pitchFamily="18" charset="0"/>
                <a:cs typeface="Times New Roman" panose="02020603050405020304" pitchFamily="18" charset="0"/>
              </a:rPr>
              <a:t>phương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smtClean="0">
                <a:solidFill>
                  <a:srgbClr val="002060"/>
                </a:solidFill>
                <a:latin typeface="Times New Roman" panose="02020603050405020304" pitchFamily="18" charset="0"/>
                <a:cs typeface="Times New Roman" panose="02020603050405020304" pitchFamily="18" charset="0"/>
              </a:rPr>
              <a:t>mà</a:t>
            </a:r>
            <a:r>
              <a:rPr lang="en-US" sz="2000" dirty="0" smtClean="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em</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quan</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tâm</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Với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mỗi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nghề</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ghi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rõ</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những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thông</a:t>
            </a:r>
            <a:r>
              <a:rPr lang="en-US" sz="2000" dirty="0">
                <a:solidFill>
                  <a:srgbClr val="002060"/>
                </a:solidFill>
                <a:latin typeface="Times New Roman" panose="02020603050405020304" pitchFamily="18" charset="0"/>
                <a:cs typeface="Times New Roman" panose="02020603050405020304" pitchFamily="18" charset="0"/>
              </a:rPr>
              <a:t> tin </a:t>
            </a:r>
            <a:r>
              <a:rPr lang="en-US" sz="2000" dirty="0" err="1">
                <a:solidFill>
                  <a:srgbClr val="002060"/>
                </a:solidFill>
                <a:latin typeface="Times New Roman" panose="02020603050405020304" pitchFamily="18" charset="0"/>
                <a:cs typeface="Times New Roman" panose="02020603050405020304" pitchFamily="18" charset="0"/>
              </a:rPr>
              <a:t>mà</a:t>
            </a:r>
            <a:r>
              <a:rPr lang="en-US" sz="2000" dirty="0">
                <a:solidFill>
                  <a:srgbClr val="002060"/>
                </a:solidFill>
                <a:latin typeface="Times New Roman" panose="02020603050405020304" pitchFamily="18" charset="0"/>
                <a:cs typeface="Times New Roman" panose="02020603050405020304" pitchFamily="18" charset="0"/>
              </a:rPr>
              <a:t> HS </a:t>
            </a:r>
            <a:r>
              <a:rPr lang="en-US" sz="2000" dirty="0" err="1">
                <a:solidFill>
                  <a:srgbClr val="002060"/>
                </a:solidFill>
                <a:latin typeface="Times New Roman" panose="02020603050405020304" pitchFamily="18" charset="0"/>
                <a:cs typeface="Times New Roman" panose="02020603050405020304" pitchFamily="18" charset="0"/>
              </a:rPr>
              <a:t>thu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thập</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được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về</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yêu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smtClean="0">
                <a:solidFill>
                  <a:srgbClr val="002060"/>
                </a:solidFill>
                <a:latin typeface="Times New Roman" panose="02020603050405020304" pitchFamily="18" charset="0"/>
                <a:cs typeface="Times New Roman" panose="02020603050405020304" pitchFamily="18" charset="0"/>
              </a:rPr>
              <a:t>cầu</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smtClean="0">
                <a:solidFill>
                  <a:srgbClr val="002060"/>
                </a:solidFill>
                <a:latin typeface="Times New Roman" panose="02020603050405020304" pitchFamily="18" charset="0"/>
                <a:cs typeface="Times New Roman" panose="02020603050405020304" pitchFamily="18" charset="0"/>
              </a:rPr>
              <a:t>phẩm</a:t>
            </a:r>
            <a:r>
              <a:rPr lang="en-US" sz="2000" dirty="0" smtClean="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chất</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năng</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lực</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của</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nghề</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theo</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err="1">
                <a:solidFill>
                  <a:srgbClr val="002060"/>
                </a:solidFill>
                <a:latin typeface="Times New Roman" panose="02020603050405020304" pitchFamily="18" charset="0"/>
                <a:cs typeface="Times New Roman" panose="02020603050405020304" pitchFamily="18" charset="0"/>
              </a:rPr>
              <a:t>gợi</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smtClean="0">
                <a:solidFill>
                  <a:srgbClr val="002060"/>
                </a:solidFill>
                <a:latin typeface="Times New Roman" panose="02020603050405020304" pitchFamily="18" charset="0"/>
                <a:cs typeface="Times New Roman" panose="02020603050405020304" pitchFamily="18" charset="0"/>
              </a:rPr>
              <a:t>ý</a:t>
            </a:r>
            <a:r>
              <a:rPr lang="en-US" sz="2000" dirty="0">
                <a:solidFill>
                  <a:srgbClr val="002060"/>
                </a:solidFill>
                <a:latin typeface="Times New Roman" panose="02020603050405020304" pitchFamily="18" charset="0"/>
                <a:cs typeface="Times New Roman" panose="02020603050405020304" pitchFamily="18" charset="0"/>
              </a:rPr>
              <a:t> </a:t>
            </a:r>
            <a:r>
              <a:rPr lang="en-US" sz="2000" dirty="0" smtClean="0">
                <a:solidFill>
                  <a:srgbClr val="002060"/>
                </a:solidFill>
                <a:latin typeface="Times New Roman" panose="02020603050405020304" pitchFamily="18" charset="0"/>
                <a:cs typeface="Times New Roman" panose="02020603050405020304" pitchFamily="18" charset="0"/>
              </a:rPr>
              <a:t>SGK.</a:t>
            </a:r>
            <a:endParaRPr lang="en-US" sz="2000" b="1" dirty="0">
              <a:solidFill>
                <a:srgbClr val="002060"/>
              </a:solidFill>
              <a:latin typeface="Times New Roman" panose="02020603050405020304" pitchFamily="18" charset="0"/>
              <a:cs typeface="Times New Roman" panose="02020603050405020304" pitchFamily="18" charset="0"/>
            </a:endParaRPr>
          </a:p>
        </p:txBody>
      </p:sp>
      <p:grpSp>
        <p:nvGrpSpPr>
          <p:cNvPr id="22" name="Group 21"/>
          <p:cNvGrpSpPr/>
          <p:nvPr/>
        </p:nvGrpSpPr>
        <p:grpSpPr>
          <a:xfrm>
            <a:off x="579811" y="3622902"/>
            <a:ext cx="8356959" cy="1584969"/>
            <a:chOff x="344751" y="1927935"/>
            <a:chExt cx="8013828" cy="1975889"/>
          </a:xfrm>
        </p:grpSpPr>
        <p:sp>
          <p:nvSpPr>
            <p:cNvPr id="23" name="圆角矩形 3"/>
            <p:cNvSpPr/>
            <p:nvPr/>
          </p:nvSpPr>
          <p:spPr>
            <a:xfrm>
              <a:off x="444268" y="2031616"/>
              <a:ext cx="7814794" cy="1768527"/>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sp>
          <p:nvSpPr>
            <p:cNvPr id="24" name="矩形 93"/>
            <p:cNvSpPr/>
            <p:nvPr/>
          </p:nvSpPr>
          <p:spPr>
            <a:xfrm>
              <a:off x="344751" y="1927935"/>
              <a:ext cx="381992" cy="3841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sp>
          <p:nvSpPr>
            <p:cNvPr id="25" name="矩形 93"/>
            <p:cNvSpPr/>
            <p:nvPr/>
          </p:nvSpPr>
          <p:spPr>
            <a:xfrm rot="10800000">
              <a:off x="7976587" y="3519692"/>
              <a:ext cx="381992" cy="3841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505" tIns="60753" rIns="121505" bIns="60753" rtlCol="0" anchor="ctr"/>
            <a:lstStyle/>
            <a:p>
              <a:pPr algn="ctr"/>
              <a:endParaRPr lang="zh-CN" altLang="en-US">
                <a:cs typeface="+mn-ea"/>
                <a:sym typeface="+mn-lt"/>
              </a:endParaRPr>
            </a:p>
          </p:txBody>
        </p:sp>
      </p:grpSp>
      <p:sp>
        <p:nvSpPr>
          <p:cNvPr id="26" name="TextBox 40"/>
          <p:cNvSpPr txBox="1"/>
          <p:nvPr/>
        </p:nvSpPr>
        <p:spPr>
          <a:xfrm>
            <a:off x="812882" y="3817651"/>
            <a:ext cx="7997873" cy="1015663"/>
          </a:xfrm>
          <a:prstGeom prst="rect">
            <a:avLst/>
          </a:prstGeom>
          <a:noFill/>
        </p:spPr>
        <p:txBody>
          <a:bodyPr wrap="square" lIns="0" tIns="0" rIns="0" bIns="0" rtlCol="0">
            <a:spAutoFit/>
          </a:bodyPr>
          <a:lstStyle>
            <a:defPPr>
              <a:defRPr lang="zh-CN"/>
            </a:defPPr>
            <a:lvl1pPr>
              <a:defRPr sz="2200">
                <a:solidFill>
                  <a:schemeClr val="bg1"/>
                </a:solidFill>
                <a:latin typeface="微软雅黑" pitchFamily="34" charset="-122"/>
                <a:ea typeface="微软雅黑" pitchFamily="34" charset="-122"/>
              </a:defRPr>
            </a:lvl1pPr>
          </a:lstStyle>
          <a:p>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Lập</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bảng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để</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đối</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chiếu</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đánh</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giá</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sự</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phù</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hợp</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hoặc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chưa</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phù</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hợp</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giữa</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những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yêu</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cẩu</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vê</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phẩm</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chất</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năng</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lực</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của</a:t>
            </a:r>
            <a:r>
              <a:rPr lang="en-US" dirty="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nghê</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smtClean="0">
                <a:solidFill>
                  <a:srgbClr val="002060"/>
                </a:solidFill>
                <a:latin typeface="Times New Roman" panose="02020603050405020304" pitchFamily="18" charset="0"/>
                <a:cs typeface="Times New Roman" panose="02020603050405020304" pitchFamily="18" charset="0"/>
              </a:rPr>
              <a:t>em</a:t>
            </a:r>
            <a:r>
              <a:rPr lang="en-US" dirty="0" smtClean="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quan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tâm</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với</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phẩm</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chất</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năng</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lực</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của</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bản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thân</a:t>
            </a:r>
            <a:r>
              <a:rPr lang="en-US" dirty="0">
                <a:solidFill>
                  <a:srgbClr val="002060"/>
                </a:solidFill>
                <a:latin typeface="Times New Roman" panose="02020603050405020304" pitchFamily="18" charset="0"/>
                <a:cs typeface="Times New Roman" panose="02020603050405020304" pitchFamily="18" charset="0"/>
              </a:rPr>
              <a:t>.</a:t>
            </a:r>
            <a:endParaRPr lang="en-US"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7732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2000"/>
                                        <p:tgtEl>
                                          <p:spTgt spid="17"/>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circle(in)">
                                      <p:cBhvr>
                                        <p:cTn id="23" dur="2000"/>
                                        <p:tgtEl>
                                          <p:spTgt spid="26"/>
                                        </p:tgtEl>
                                      </p:cBhvr>
                                    </p:animEffect>
                                  </p:childTnLst>
                                </p:cTn>
                              </p:par>
                              <p:par>
                                <p:cTn id="24" presetID="6" presetClass="entr" presetSubtype="16"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circle(in)">
                                      <p:cBhvr>
                                        <p:cTn id="26"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815535" y="-181039"/>
            <a:ext cx="1776609" cy="8866367"/>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flipV="1">
            <a:off x="2538825" y="-1471244"/>
            <a:ext cx="4075920" cy="9153568"/>
          </a:xfrm>
          <a:prstGeom prst="rect">
            <a:avLst/>
          </a:prstGeom>
        </p:spPr>
      </p:pic>
      <p:sp>
        <p:nvSpPr>
          <p:cNvPr id="6" name="Rectangle 5"/>
          <p:cNvSpPr/>
          <p:nvPr/>
        </p:nvSpPr>
        <p:spPr>
          <a:xfrm>
            <a:off x="274560" y="123478"/>
            <a:ext cx="8604448" cy="830997"/>
          </a:xfrm>
          <a:prstGeom prst="rect">
            <a:avLst/>
          </a:prstGeom>
        </p:spPr>
        <p:txBody>
          <a:bodyPr wrap="square">
            <a:spAutoFit/>
          </a:bodyPr>
          <a:lstStyle/>
          <a:p>
            <a:r>
              <a:rPr lang="vi-VN" sz="2400" b="1" dirty="0">
                <a:solidFill>
                  <a:srgbClr val="006600"/>
                </a:solidFill>
                <a:latin typeface="Times New Roman" panose="02020603050405020304" pitchFamily="18" charset="0"/>
                <a:cs typeface="Times New Roman" panose="02020603050405020304" pitchFamily="18" charset="0"/>
              </a:rPr>
              <a:t>Hoạt động 2</a:t>
            </a:r>
            <a:r>
              <a:rPr lang="vi-VN" sz="2400" dirty="0">
                <a:solidFill>
                  <a:srgbClr val="006600"/>
                </a:solidFill>
                <a:latin typeface="Times New Roman" panose="02020603050405020304" pitchFamily="18" charset="0"/>
                <a:cs typeface="Times New Roman" panose="02020603050405020304" pitchFamily="18" charset="0"/>
              </a:rPr>
              <a:t>:Đánh giá sự phù hợp giữa những phẩm chất, năng </a:t>
            </a:r>
            <a:r>
              <a:rPr lang="vi-VN" sz="2400" dirty="0" smtClean="0">
                <a:solidFill>
                  <a:srgbClr val="006600"/>
                </a:solidFill>
                <a:latin typeface="Times New Roman" panose="02020603050405020304" pitchFamily="18" charset="0"/>
                <a:cs typeface="Times New Roman" panose="02020603050405020304" pitchFamily="18" charset="0"/>
              </a:rPr>
              <a:t>lực</a:t>
            </a:r>
            <a:r>
              <a:rPr lang="en-US" sz="2400" dirty="0" smtClean="0">
                <a:solidFill>
                  <a:srgbClr val="006600"/>
                </a:solidFill>
                <a:latin typeface="Times New Roman" panose="02020603050405020304" pitchFamily="18" charset="0"/>
                <a:cs typeface="Times New Roman" panose="02020603050405020304" pitchFamily="18" charset="0"/>
              </a:rPr>
              <a:t> </a:t>
            </a:r>
            <a:r>
              <a:rPr lang="vi-VN" sz="2400" dirty="0" smtClean="0">
                <a:solidFill>
                  <a:srgbClr val="006600"/>
                </a:solidFill>
                <a:latin typeface="Times New Roman" panose="02020603050405020304" pitchFamily="18" charset="0"/>
                <a:cs typeface="Times New Roman" panose="02020603050405020304" pitchFamily="18" charset="0"/>
              </a:rPr>
              <a:t>c</a:t>
            </a:r>
            <a:r>
              <a:rPr lang="en-US" sz="2400" dirty="0" err="1" smtClean="0">
                <a:solidFill>
                  <a:srgbClr val="006600"/>
                </a:solidFill>
                <a:latin typeface="Times New Roman" panose="02020603050405020304" pitchFamily="18" charset="0"/>
                <a:cs typeface="Times New Roman" panose="02020603050405020304" pitchFamily="18" charset="0"/>
              </a:rPr>
              <a:t>ủa</a:t>
            </a:r>
            <a:r>
              <a:rPr lang="vi-VN" sz="2400" dirty="0" smtClean="0">
                <a:solidFill>
                  <a:srgbClr val="006600"/>
                </a:solidFill>
                <a:latin typeface="Times New Roman" panose="02020603050405020304" pitchFamily="18" charset="0"/>
                <a:cs typeface="Times New Roman" panose="02020603050405020304" pitchFamily="18" charset="0"/>
              </a:rPr>
              <a:t> </a:t>
            </a:r>
            <a:r>
              <a:rPr lang="vi-VN" sz="2400" dirty="0">
                <a:solidFill>
                  <a:srgbClr val="006600"/>
                </a:solidFill>
                <a:latin typeface="Times New Roman" panose="02020603050405020304" pitchFamily="18" charset="0"/>
                <a:cs typeface="Times New Roman" panose="02020603050405020304" pitchFamily="18" charset="0"/>
              </a:rPr>
              <a:t>bản thân với yêu cầu của một số nghề ở địa phương.</a:t>
            </a:r>
            <a:endParaRPr lang="en-US" sz="2400" dirty="0">
              <a:solidFill>
                <a:srgbClr val="0066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328312" y="954475"/>
            <a:ext cx="8496944" cy="3046988"/>
          </a:xfrm>
          <a:prstGeom prst="rect">
            <a:avLst/>
          </a:prstGeom>
        </p:spPr>
        <p:txBody>
          <a:bodyPr wrap="square">
            <a:spAutoFit/>
          </a:bodyPr>
          <a:lstStyle/>
          <a:p>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Mỗi</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cầu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phẩm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năng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lực</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riêng</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lao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Ai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phù</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hợp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cao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giữa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phẩm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năng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lực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thân</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với</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cầu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đảm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hoạt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nghiệp</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sau</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smtClean="0">
              <a:solidFill>
                <a:srgbClr val="000000"/>
              </a:solidFill>
              <a:latin typeface="Times New Roman" panose="02020603050405020304" pitchFamily="18" charset="0"/>
              <a:ea typeface="Times New Roman" panose="02020603050405020304" pitchFamily="18" charset="0"/>
            </a:endParaRPr>
          </a:p>
          <a:p>
            <a:r>
              <a:rPr lang="en-US" sz="2400" dirty="0">
                <a:solidFill>
                  <a:srgbClr val="000000"/>
                </a:solidFill>
                <a:latin typeface="Times New Roman" panose="02020603050405020304" pitchFamily="18" charset="0"/>
                <a:ea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Tuy</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phải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ai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cũng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nhiên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đạt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này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Điều</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quan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trọng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là</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bản</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mỗi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phải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định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phẩm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năng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lực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phù</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hợp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chưa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phù</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hợp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để</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rPr>
              <a:t>có</a:t>
            </a:r>
            <a:r>
              <a:rPr lang="en-US" sz="2400" dirty="0" smtClean="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rèn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quyết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tâm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rèn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theo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hoạch</a:t>
            </a:r>
            <a:r>
              <a:rPr lang="en-US" sz="2400" dirty="0">
                <a:solidFill>
                  <a:srgbClr val="000000"/>
                </a:solidFill>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9907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815535" y="-181039"/>
            <a:ext cx="1776609" cy="8866367"/>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flipV="1">
            <a:off x="2538825" y="-1471244"/>
            <a:ext cx="4075920" cy="9153568"/>
          </a:xfrm>
          <a:prstGeom prst="rect">
            <a:avLst/>
          </a:prstGeom>
        </p:spPr>
      </p:pic>
      <p:sp>
        <p:nvSpPr>
          <p:cNvPr id="6" name="Rectangle 5"/>
          <p:cNvSpPr/>
          <p:nvPr/>
        </p:nvSpPr>
        <p:spPr>
          <a:xfrm>
            <a:off x="274560" y="123478"/>
            <a:ext cx="8604448" cy="830997"/>
          </a:xfrm>
          <a:prstGeom prst="rect">
            <a:avLst/>
          </a:prstGeom>
        </p:spPr>
        <p:txBody>
          <a:bodyPr wrap="square">
            <a:spAutoFit/>
          </a:bodyPr>
          <a:lstStyle/>
          <a:p>
            <a:r>
              <a:rPr lang="vi-VN" sz="2400" b="1" dirty="0">
                <a:solidFill>
                  <a:srgbClr val="006600"/>
                </a:solidFill>
                <a:latin typeface="Times New Roman" panose="02020603050405020304" pitchFamily="18" charset="0"/>
                <a:cs typeface="Times New Roman" panose="02020603050405020304" pitchFamily="18" charset="0"/>
              </a:rPr>
              <a:t>Hoạt động </a:t>
            </a:r>
            <a:r>
              <a:rPr lang="en-US" sz="2400" b="1" dirty="0" smtClean="0">
                <a:solidFill>
                  <a:srgbClr val="006600"/>
                </a:solidFill>
                <a:latin typeface="Times New Roman" panose="02020603050405020304" pitchFamily="18" charset="0"/>
                <a:cs typeface="Times New Roman" panose="02020603050405020304" pitchFamily="18" charset="0"/>
              </a:rPr>
              <a:t>3: </a:t>
            </a:r>
            <a:r>
              <a:rPr lang="en-US" sz="2400" b="1" dirty="0" err="1" smtClean="0">
                <a:solidFill>
                  <a:srgbClr val="006600"/>
                </a:solidFill>
                <a:latin typeface="Times New Roman" panose="02020603050405020304" pitchFamily="18" charset="0"/>
                <a:cs typeface="Times New Roman" panose="02020603050405020304" pitchFamily="18" charset="0"/>
              </a:rPr>
              <a:t>Rèn</a:t>
            </a:r>
            <a:r>
              <a:rPr lang="en-US" sz="2400" b="1" dirty="0" smtClean="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luyện</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phẩm</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chất</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năng</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lực</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của</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bản</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smtClean="0">
                <a:solidFill>
                  <a:srgbClr val="006600"/>
                </a:solidFill>
                <a:latin typeface="Times New Roman" panose="02020603050405020304" pitchFamily="18" charset="0"/>
                <a:cs typeface="Times New Roman" panose="02020603050405020304" pitchFamily="18" charset="0"/>
              </a:rPr>
              <a:t>thân</a:t>
            </a:r>
            <a:r>
              <a:rPr lang="en-US" sz="2400" b="1" dirty="0" smtClean="0">
                <a:solidFill>
                  <a:srgbClr val="006600"/>
                </a:solidFill>
                <a:latin typeface="Times New Roman" panose="02020603050405020304" pitchFamily="18" charset="0"/>
                <a:cs typeface="Times New Roman" panose="02020603050405020304" pitchFamily="18" charset="0"/>
              </a:rPr>
              <a:t> </a:t>
            </a:r>
            <a:r>
              <a:rPr lang="en-US" sz="2400" b="1" dirty="0" err="1" smtClean="0">
                <a:solidFill>
                  <a:srgbClr val="006600"/>
                </a:solidFill>
                <a:latin typeface="Times New Roman" panose="02020603050405020304" pitchFamily="18" charset="0"/>
                <a:cs typeface="Times New Roman" panose="02020603050405020304" pitchFamily="18" charset="0"/>
              </a:rPr>
              <a:t>phu</a:t>
            </a:r>
            <a:r>
              <a:rPr lang="en-US" sz="2400" b="1" dirty="0" smtClean="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hợp</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với</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yêu</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cầu</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của</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nghê</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em</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quan</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tâm</a:t>
            </a:r>
            <a:r>
              <a:rPr lang="en-US" sz="2400" b="1" dirty="0">
                <a:solidFill>
                  <a:srgbClr val="006600"/>
                </a:solidFill>
                <a:latin typeface="Times New Roman" panose="02020603050405020304" pitchFamily="18" charset="0"/>
                <a:cs typeface="Times New Roman" panose="02020603050405020304" pitchFamily="18" charset="0"/>
              </a:rPr>
              <a:t> ở </a:t>
            </a:r>
            <a:r>
              <a:rPr lang="en-US" sz="2400" b="1" dirty="0" err="1">
                <a:solidFill>
                  <a:srgbClr val="006600"/>
                </a:solidFill>
                <a:latin typeface="Times New Roman" panose="02020603050405020304" pitchFamily="18" charset="0"/>
                <a:cs typeface="Times New Roman" panose="02020603050405020304" pitchFamily="18" charset="0"/>
              </a:rPr>
              <a:t>địa</a:t>
            </a:r>
            <a:r>
              <a:rPr lang="en-US" sz="2400" b="1" dirty="0">
                <a:solidFill>
                  <a:srgbClr val="006600"/>
                </a:solidFill>
                <a:latin typeface="Times New Roman" panose="02020603050405020304" pitchFamily="18" charset="0"/>
                <a:cs typeface="Times New Roman" panose="02020603050405020304" pitchFamily="18" charset="0"/>
              </a:rPr>
              <a:t> </a:t>
            </a:r>
            <a:r>
              <a:rPr lang="en-US" sz="2400" b="1" dirty="0" err="1">
                <a:solidFill>
                  <a:srgbClr val="006600"/>
                </a:solidFill>
                <a:latin typeface="Times New Roman" panose="02020603050405020304" pitchFamily="18" charset="0"/>
                <a:cs typeface="Times New Roman" panose="02020603050405020304" pitchFamily="18" charset="0"/>
              </a:rPr>
              <a:t>phương</a:t>
            </a:r>
            <a:r>
              <a:rPr lang="en-US" sz="2400" b="1" dirty="0" smtClean="0">
                <a:solidFill>
                  <a:srgbClr val="006600"/>
                </a:solidFill>
                <a:latin typeface="Times New Roman" panose="02020603050405020304" pitchFamily="18" charset="0"/>
                <a:cs typeface="Times New Roman" panose="02020603050405020304" pitchFamily="18" charset="0"/>
              </a:rPr>
              <a:t>.</a:t>
            </a:r>
            <a:endParaRPr lang="en-US" sz="2400" dirty="0">
              <a:solidFill>
                <a:srgbClr val="0066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270656" y="1128763"/>
            <a:ext cx="8496944" cy="1569660"/>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Rèn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luyện</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phẩm</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nghê</a:t>
            </a:r>
            <a:r>
              <a:rPr lang="en-US" sz="2400" dirty="0" smtClean="0">
                <a:latin typeface="Times New Roman" panose="02020603050405020304" pitchFamily="18" charset="0"/>
                <a:cs typeface="Times New Roman" panose="02020603050405020304" pitchFamily="18" charset="0"/>
              </a:rPr>
              <a:t>̀ ở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em</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rèn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rèn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rèn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7" name="Rectangle 6"/>
          <p:cNvSpPr/>
          <p:nvPr/>
        </p:nvSpPr>
        <p:spPr>
          <a:xfrm>
            <a:off x="270656" y="2811527"/>
            <a:ext cx="8496944" cy="1200329"/>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Tham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nghề</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khả</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rèn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r>
              <a:rPr lang="en-US" sz="2400"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2522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1085403" y="99565"/>
            <a:ext cx="7806814" cy="830997"/>
          </a:xfrm>
          <a:prstGeom prst="rect">
            <a:avLst/>
          </a:prstGeom>
          <a:noFill/>
        </p:spPr>
        <p:txBody>
          <a:bodyPr wrap="square" rtlCol="0">
            <a:spAutoFit/>
          </a:bodyPr>
          <a:lstStyle/>
          <a:p>
            <a:r>
              <a:rPr lang="en-US" sz="2400" dirty="0" err="1" smtClean="0">
                <a:latin typeface="Times New Roman" panose="02020603050405020304" pitchFamily="18" charset="0"/>
                <a:cs typeface="Times New Roman" panose="02020603050405020304" pitchFamily="18" charset="0"/>
              </a:rPr>
              <a:t>Em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hãy</a:t>
            </a:r>
            <a:r>
              <a:rPr lang="en-US" sz="2400" dirty="0" smtClean="0">
                <a:latin typeface="Times New Roman" panose="02020603050405020304" pitchFamily="18" charset="0"/>
                <a:cs typeface="Times New Roman" panose="02020603050405020304" pitchFamily="18" charset="0"/>
              </a:rPr>
              <a:t> chia </a:t>
            </a:r>
            <a:r>
              <a:rPr lang="en-US" sz="2400" dirty="0" err="1">
                <a:latin typeface="Times New Roman" panose="02020603050405020304" pitchFamily="18" charset="0"/>
                <a:cs typeface="Times New Roman" panose="02020603050405020304" pitchFamily="18" charset="0"/>
              </a:rPr>
              <a:t>sẻ</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điều</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3" name="Rectangle 2"/>
          <p:cNvSpPr/>
          <p:nvPr/>
        </p:nvSpPr>
        <p:spPr>
          <a:xfrm>
            <a:off x="395536" y="1419622"/>
            <a:ext cx="8496681" cy="1938992"/>
          </a:xfrm>
          <a:prstGeom prst="rect">
            <a:avLst/>
          </a:prstGeom>
        </p:spPr>
        <p:txBody>
          <a:bodyPr wrap="square">
            <a:spAutoFit/>
          </a:bodyPr>
          <a:lstStyle/>
          <a:p>
            <a:pPr algn="just"/>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Mỗi</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địa</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đều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nghề</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khác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Mỗi</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nghề</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cẩu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vê</a:t>
            </a:r>
            <a:r>
              <a:rPr lang="en-US" sz="20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đối</a:t>
            </a:r>
            <a:r>
              <a:rPr lang="en-US" sz="20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lao</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khác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Hiểu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rõ</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thân</a:t>
            </a:r>
            <a:r>
              <a:rPr lang="en-US" sz="20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cũng</a:t>
            </a:r>
            <a:r>
              <a:rPr lang="en-US" sz="20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0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nghề</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tâm</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giúp</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cơ</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sở</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đánh</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giá</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phù</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nghề</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cũng</a:t>
            </a:r>
            <a:r>
              <a:rPr lang="en-US" sz="20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0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rèn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luyện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thân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nghê</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Đây</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yếu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hết</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sức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trọng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giúp</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mỗi</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nghề</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mình</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đạt</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công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hoạt</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nghề</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nghiệp</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lai</a:t>
            </a:r>
            <a:r>
              <a:rPr lang="en-US" sz="2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i="1" dirty="0">
              <a:latin typeface="Times New Roman" panose="02020603050405020304" pitchFamily="18" charset="0"/>
              <a:cs typeface="Times New Roman" panose="02020603050405020304" pitchFamily="18" charset="0"/>
            </a:endParaRPr>
          </a:p>
        </p:txBody>
      </p:sp>
      <p:sp>
        <p:nvSpPr>
          <p:cNvPr id="4" name="Rectangle 3"/>
          <p:cNvSpPr/>
          <p:nvPr/>
        </p:nvSpPr>
        <p:spPr>
          <a:xfrm>
            <a:off x="3347864" y="4803784"/>
            <a:ext cx="5112568" cy="369332"/>
          </a:xfrm>
          <a:prstGeom prst="rect">
            <a:avLst/>
          </a:prstGeom>
        </p:spPr>
        <p:txBody>
          <a:bodyPr wrap="square">
            <a:spAutoFit/>
          </a:bodyPr>
          <a:lstStyle/>
          <a:p>
            <a:r>
              <a:rPr lang="en-US" altLang="zh-CN" dirty="0">
                <a:solidFill>
                  <a:srgbClr val="006600"/>
                </a:solidFill>
              </a:rPr>
              <a:t>Email: levanbinh72qn1@gmail.com  ĐT: 0905168837</a:t>
            </a:r>
            <a:endParaRPr lang="zh-CN" altLang="en-US" dirty="0">
              <a:solidFill>
                <a:srgbClr val="006600"/>
              </a:solidFill>
            </a:endParaRPr>
          </a:p>
        </p:txBody>
      </p:sp>
    </p:spTree>
    <p:extLst>
      <p:ext uri="{BB962C8B-B14F-4D97-AF65-F5344CB8AC3E}">
        <p14:creationId xmlns:p14="http://schemas.microsoft.com/office/powerpoint/2010/main" val="2572292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F00DFA4-385D-40AA-8681-BA6070F1A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 y="16820"/>
            <a:ext cx="9134691" cy="5142831"/>
          </a:xfrm>
          <a:prstGeom prst="rect">
            <a:avLst/>
          </a:prstGeom>
        </p:spPr>
      </p:pic>
      <p:sp>
        <p:nvSpPr>
          <p:cNvPr id="24" name="矩形 23"/>
          <p:cNvSpPr/>
          <p:nvPr/>
        </p:nvSpPr>
        <p:spPr>
          <a:xfrm>
            <a:off x="1408113" y="1799948"/>
            <a:ext cx="6327775" cy="707544"/>
          </a:xfrm>
          <a:prstGeom prst="rect">
            <a:avLst/>
          </a:prstGeom>
        </p:spPr>
        <p:txBody>
          <a:bodyPr wrap="square" lIns="91418" tIns="45709" rIns="91418" bIns="45709">
            <a:spAutoFit/>
          </a:bodyPr>
          <a:lstStyle/>
          <a:p>
            <a:pPr algn="ctr">
              <a:defRPr/>
            </a:pPr>
            <a:r>
              <a:rPr lang="vi-VN" altLang="zh-CN" sz="3998" b="1" spc="300" dirty="0">
                <a:solidFill>
                  <a:schemeClr val="tx1">
                    <a:lumMod val="75000"/>
                    <a:lumOff val="25000"/>
                  </a:schemeClr>
                </a:solidFill>
                <a:ea typeface="微软雅黑" pitchFamily="34" charset="-122"/>
                <a:cs typeface="+mn-ea"/>
                <a:sym typeface="+mn-lt"/>
              </a:rPr>
              <a:t>THANKYOU!</a:t>
            </a:r>
            <a:endParaRPr lang="zh-CN" altLang="en-US" sz="3998" b="1" spc="300" dirty="0">
              <a:solidFill>
                <a:schemeClr val="tx1">
                  <a:lumMod val="75000"/>
                  <a:lumOff val="25000"/>
                </a:schemeClr>
              </a:solidFill>
              <a:ea typeface="微软雅黑" pitchFamily="34" charset="-122"/>
              <a:cs typeface="+mn-ea"/>
              <a:sym typeface="+mn-lt"/>
            </a:endParaRPr>
          </a:p>
        </p:txBody>
      </p:sp>
      <p:cxnSp>
        <p:nvCxnSpPr>
          <p:cNvPr id="26" name="直接连接符 25">
            <a:extLst>
              <a:ext uri="{FF2B5EF4-FFF2-40B4-BE49-F238E27FC236}">
                <a16:creationId xmlns:a16="http://schemas.microsoft.com/office/drawing/2014/main" id="{F599728D-24B5-4FA0-8D0B-6D961CE162D1}"/>
              </a:ext>
            </a:extLst>
          </p:cNvPr>
          <p:cNvCxnSpPr/>
          <p:nvPr/>
        </p:nvCxnSpPr>
        <p:spPr>
          <a:xfrm>
            <a:off x="2628663" y="2618299"/>
            <a:ext cx="4139467"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8" name="TextBox 33">
            <a:extLst>
              <a:ext uri="{FF2B5EF4-FFF2-40B4-BE49-F238E27FC236}">
                <a16:creationId xmlns:a16="http://schemas.microsoft.com/office/drawing/2014/main" id="{AB1F61E1-408D-4142-9C0F-126EAD3B89E8}"/>
              </a:ext>
            </a:extLst>
          </p:cNvPr>
          <p:cNvSpPr txBox="1"/>
          <p:nvPr/>
        </p:nvSpPr>
        <p:spPr>
          <a:xfrm>
            <a:off x="1566457" y="2841745"/>
            <a:ext cx="6263880" cy="338554"/>
          </a:xfrm>
          <a:prstGeom prst="rect">
            <a:avLst/>
          </a:prstGeom>
          <a:noFill/>
        </p:spPr>
        <p:txBody>
          <a:bodyPr wrap="square" rtlCol="0">
            <a:spAutoFit/>
          </a:bodyPr>
          <a:lstStyle/>
          <a:p>
            <a:r>
              <a:rPr lang="vi-VN" altLang="zh-CN"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rPr>
              <a:t>GVTH</a:t>
            </a:r>
            <a:r>
              <a:rPr lang="zh-CN" altLang="en-US"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rPr>
              <a:t>BÌNH LÊ</a:t>
            </a:r>
            <a:r>
              <a:rPr lang="zh-CN" altLang="en-US"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vi-VN" altLang="zh-CN"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rPr>
              <a:t>EMAIL</a:t>
            </a:r>
            <a:r>
              <a:rPr lang="zh-CN" altLang="en-US"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rPr>
              <a:t>levanbinh72qn1@gmail.com</a:t>
            </a:r>
            <a:endParaRPr lang="zh-CN" altLang="en-US" sz="1600" dirty="0">
              <a:solidFill>
                <a:schemeClr val="tx1">
                  <a:lumMod val="65000"/>
                  <a:lumOff val="3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591524581"/>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5" presetClass="entr" presetSubtype="10"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heckerboard(across)">
                                      <p:cBhvr>
                                        <p:cTn id="13" dur="500"/>
                                        <p:tgtEl>
                                          <p:spTgt spid="24"/>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3815535" y="-181039"/>
            <a:ext cx="1776609" cy="8866367"/>
          </a:xfrm>
          <a:prstGeom prst="rect">
            <a:avLst/>
          </a:prstGeom>
        </p:spPr>
      </p:pic>
      <p:pic>
        <p:nvPicPr>
          <p:cNvPr id="9"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flipV="1">
            <a:off x="2537684" y="-1470103"/>
            <a:ext cx="4078202" cy="9153568"/>
          </a:xfrm>
          <a:prstGeom prst="rect">
            <a:avLst/>
          </a:prstGeom>
        </p:spPr>
      </p:pic>
      <p:sp>
        <p:nvSpPr>
          <p:cNvPr id="15" name="圆角矩形 14"/>
          <p:cNvSpPr/>
          <p:nvPr/>
        </p:nvSpPr>
        <p:spPr>
          <a:xfrm>
            <a:off x="792422" y="1203598"/>
            <a:ext cx="7560840" cy="2035996"/>
          </a:xfrm>
          <a:prstGeom prst="roundRect">
            <a:avLst>
              <a:gd name="adj" fmla="val 6466"/>
            </a:avLst>
          </a:prstGeom>
          <a:ln>
            <a:noFill/>
          </a:ln>
          <a:effectLst>
            <a:innerShdw blurRad="63500" dist="114300" dir="18900000">
              <a:prstClr val="black">
                <a:alpha val="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500" b="1" dirty="0" smtClean="0">
                <a:latin typeface="UVN Bach Dang Nang" pitchFamily="18" charset="0"/>
              </a:rPr>
              <a:t>AI NHANH HƠN ?</a:t>
            </a:r>
            <a:endParaRPr lang="zh-CN" altLang="en-US" sz="3500" b="1" dirty="0">
              <a:latin typeface="UVN Bach Dang Nang" pitchFamily="18" charset="0"/>
            </a:endParaRPr>
          </a:p>
        </p:txBody>
      </p:sp>
      <p:grpSp>
        <p:nvGrpSpPr>
          <p:cNvPr id="6" name="组合 5"/>
          <p:cNvGrpSpPr/>
          <p:nvPr/>
        </p:nvGrpSpPr>
        <p:grpSpPr>
          <a:xfrm>
            <a:off x="1619672" y="629223"/>
            <a:ext cx="4687485" cy="1121826"/>
            <a:chOff x="2375335" y="607879"/>
            <a:chExt cx="4687485" cy="1121826"/>
          </a:xfrm>
        </p:grpSpPr>
        <p:sp>
          <p:nvSpPr>
            <p:cNvPr id="47" name="MH_Other_2"/>
            <p:cNvSpPr/>
            <p:nvPr>
              <p:custDataLst>
                <p:tags r:id="rId2"/>
              </p:custDataLst>
            </p:nvPr>
          </p:nvSpPr>
          <p:spPr>
            <a:xfrm>
              <a:off x="2375335" y="607879"/>
              <a:ext cx="1121826" cy="1121826"/>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4500" b="1" dirty="0" smtClean="0">
                  <a:solidFill>
                    <a:srgbClr val="118C3B"/>
                  </a:solidFill>
                  <a:latin typeface="UVN Bach Dang Nang" pitchFamily="18" charset="0"/>
                  <a:cs typeface="+mn-ea"/>
                  <a:sym typeface="+mn-lt"/>
                </a:rPr>
                <a:t>M</a:t>
              </a:r>
              <a:endParaRPr lang="zh-CN" altLang="en-US" sz="4500" b="1" dirty="0">
                <a:solidFill>
                  <a:srgbClr val="118C3B"/>
                </a:solidFill>
                <a:latin typeface="UVN Bach Dang Nang" pitchFamily="18" charset="0"/>
                <a:cs typeface="+mn-ea"/>
                <a:sym typeface="+mn-lt"/>
              </a:endParaRPr>
            </a:p>
          </p:txBody>
        </p:sp>
        <p:sp>
          <p:nvSpPr>
            <p:cNvPr id="61" name="MH_Other_2"/>
            <p:cNvSpPr/>
            <p:nvPr>
              <p:custDataLst>
                <p:tags r:id="rId3"/>
              </p:custDataLst>
            </p:nvPr>
          </p:nvSpPr>
          <p:spPr>
            <a:xfrm>
              <a:off x="3563888" y="607879"/>
              <a:ext cx="1121826" cy="1121826"/>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4500" b="1" dirty="0" smtClean="0">
                  <a:solidFill>
                    <a:srgbClr val="118C3B"/>
                  </a:solidFill>
                  <a:latin typeface="UVN Bach Dang Nang" pitchFamily="18" charset="0"/>
                  <a:cs typeface="+mn-ea"/>
                  <a:sym typeface="+mn-lt"/>
                </a:rPr>
                <a:t>Ở</a:t>
              </a:r>
              <a:endParaRPr lang="zh-CN" altLang="en-US" sz="4500" b="1" dirty="0">
                <a:solidFill>
                  <a:srgbClr val="118C3B"/>
                </a:solidFill>
                <a:latin typeface="UVN Bach Dang Nang" pitchFamily="18" charset="0"/>
                <a:cs typeface="+mn-ea"/>
                <a:sym typeface="+mn-lt"/>
              </a:endParaRPr>
            </a:p>
          </p:txBody>
        </p:sp>
        <p:sp>
          <p:nvSpPr>
            <p:cNvPr id="64" name="MH_Other_2"/>
            <p:cNvSpPr/>
            <p:nvPr>
              <p:custDataLst>
                <p:tags r:id="rId4"/>
              </p:custDataLst>
            </p:nvPr>
          </p:nvSpPr>
          <p:spPr>
            <a:xfrm>
              <a:off x="4752441" y="607879"/>
              <a:ext cx="1121826" cy="1121826"/>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4500" b="1" dirty="0">
                  <a:solidFill>
                    <a:srgbClr val="118C3B"/>
                  </a:solidFill>
                  <a:latin typeface="UVN Bach Dang Nang" pitchFamily="18" charset="0"/>
                  <a:cs typeface="+mn-ea"/>
                  <a:sym typeface="+mn-lt"/>
                </a:rPr>
                <a:t>Đ</a:t>
              </a:r>
              <a:endParaRPr lang="zh-CN" altLang="en-US" sz="4500" b="1" dirty="0">
                <a:solidFill>
                  <a:srgbClr val="118C3B"/>
                </a:solidFill>
                <a:latin typeface="UVN Bach Dang Nang" pitchFamily="18" charset="0"/>
                <a:cs typeface="+mn-ea"/>
                <a:sym typeface="+mn-lt"/>
              </a:endParaRPr>
            </a:p>
          </p:txBody>
        </p:sp>
        <p:sp>
          <p:nvSpPr>
            <p:cNvPr id="70" name="MH_Other_2"/>
            <p:cNvSpPr/>
            <p:nvPr>
              <p:custDataLst>
                <p:tags r:id="rId5"/>
              </p:custDataLst>
            </p:nvPr>
          </p:nvSpPr>
          <p:spPr>
            <a:xfrm>
              <a:off x="5940994" y="607879"/>
              <a:ext cx="1121826" cy="1121826"/>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4500" b="1" dirty="0" smtClean="0">
                  <a:solidFill>
                    <a:srgbClr val="118C3B"/>
                  </a:solidFill>
                  <a:latin typeface="UVN Bach Dang Nang" pitchFamily="18" charset="0"/>
                  <a:cs typeface="+mn-ea"/>
                  <a:sym typeface="+mn-lt"/>
                </a:rPr>
                <a:t>Ầ</a:t>
              </a:r>
              <a:endParaRPr lang="zh-CN" altLang="en-US" sz="4500" b="1" dirty="0">
                <a:solidFill>
                  <a:srgbClr val="118C3B"/>
                </a:solidFill>
                <a:latin typeface="UVN Bach Dang Nang" pitchFamily="18" charset="0"/>
                <a:cs typeface="+mn-ea"/>
                <a:sym typeface="+mn-lt"/>
              </a:endParaRPr>
            </a:p>
          </p:txBody>
        </p:sp>
      </p:grpSp>
      <p:sp>
        <p:nvSpPr>
          <p:cNvPr id="11" name="MH_Other_2"/>
          <p:cNvSpPr/>
          <p:nvPr>
            <p:custDataLst>
              <p:tags r:id="rId1"/>
            </p:custDataLst>
          </p:nvPr>
        </p:nvSpPr>
        <p:spPr>
          <a:xfrm>
            <a:off x="6373884" y="637352"/>
            <a:ext cx="1121826" cy="1121826"/>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4500" b="1" dirty="0" smtClean="0">
                <a:solidFill>
                  <a:srgbClr val="118C3B"/>
                </a:solidFill>
                <a:latin typeface="UVN Bach Dang Nang" pitchFamily="18" charset="0"/>
                <a:cs typeface="+mn-ea"/>
                <a:sym typeface="+mn-lt"/>
              </a:rPr>
              <a:t>U</a:t>
            </a:r>
            <a:endParaRPr lang="zh-CN" altLang="en-US" sz="4500" b="1" dirty="0">
              <a:solidFill>
                <a:srgbClr val="118C3B"/>
              </a:solidFill>
              <a:latin typeface="UVN Bach Dang Nang" pitchFamily="18" charset="0"/>
              <a:cs typeface="+mn-ea"/>
              <a:sym typeface="+mn-lt"/>
            </a:endParaRPr>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88665" y="3366792"/>
            <a:ext cx="3168353" cy="1770705"/>
          </a:xfrm>
          <a:prstGeom prst="rect">
            <a:avLst/>
          </a:prstGeom>
        </p:spPr>
      </p:pic>
    </p:spTree>
    <p:extLst>
      <p:ext uri="{BB962C8B-B14F-4D97-AF65-F5344CB8AC3E}">
        <p14:creationId xmlns:p14="http://schemas.microsoft.com/office/powerpoint/2010/main" val="3659580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flipV="1">
            <a:off x="2537684" y="-1470103"/>
            <a:ext cx="4078202" cy="9153568"/>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815535" y="-181039"/>
            <a:ext cx="1776609" cy="8866367"/>
          </a:xfrm>
          <a:prstGeom prst="rect">
            <a:avLst/>
          </a:prstGeom>
        </p:spPr>
      </p:pic>
      <p:sp>
        <p:nvSpPr>
          <p:cNvPr id="13" name="圆角矩形 12"/>
          <p:cNvSpPr/>
          <p:nvPr/>
        </p:nvSpPr>
        <p:spPr>
          <a:xfrm>
            <a:off x="2138003" y="167988"/>
            <a:ext cx="6722488" cy="1401535"/>
          </a:xfrm>
          <a:prstGeom prst="roundRect">
            <a:avLst/>
          </a:prstGeom>
          <a:solidFill>
            <a:srgbClr val="118C3B"/>
          </a:solidFill>
          <a:ln w="12700">
            <a:solidFill>
              <a:schemeClr val="bg1">
                <a:lumMod val="85000"/>
              </a:schemeClr>
            </a:solidFill>
          </a:ln>
          <a:effectLst>
            <a:innerShdw blurRad="127000" dist="50800" dir="18900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000">
                <a:solidFill>
                  <a:schemeClr val="bg1"/>
                </a:solidFill>
                <a:latin typeface="Times New Roman" panose="02020603050405020304" pitchFamily="18" charset="0"/>
                <a:cs typeface="Times New Roman" panose="02020603050405020304" pitchFamily="18" charset="0"/>
              </a:rPr>
              <a:t>Chia lớp thành 2 đội, 10 bạn xếp thành 2 hàng, mỗi đội tự đặt tên cho mình (chẳng hạn thỏ Trắng - thỏ Nâu). Cử ban giám khảo, thư ký, các em còn lại cổ vũ cho đội mình.</a:t>
            </a:r>
            <a:endParaRPr lang="zh-CN" altLang="en-US" sz="2000" dirty="0">
              <a:solidFill>
                <a:schemeClr val="bg1"/>
              </a:solidFill>
              <a:latin typeface="Times New Roman" panose="02020603050405020304" pitchFamily="18" charset="0"/>
              <a:cs typeface="Times New Roman" panose="02020603050405020304" pitchFamily="18" charset="0"/>
            </a:endParaRPr>
          </a:p>
        </p:txBody>
      </p:sp>
      <p:sp>
        <p:nvSpPr>
          <p:cNvPr id="21" name="圆角矩形 20"/>
          <p:cNvSpPr/>
          <p:nvPr/>
        </p:nvSpPr>
        <p:spPr>
          <a:xfrm>
            <a:off x="2169992" y="1725550"/>
            <a:ext cx="6794496" cy="1322691"/>
          </a:xfrm>
          <a:prstGeom prst="roundRect">
            <a:avLst/>
          </a:prstGeom>
          <a:solidFill>
            <a:srgbClr val="92D050"/>
          </a:solidFill>
          <a:ln w="12700">
            <a:solidFill>
              <a:schemeClr val="bg1">
                <a:lumMod val="85000"/>
              </a:schemeClr>
            </a:solidFill>
          </a:ln>
          <a:effectLst>
            <a:innerShdw blurRad="127000" dist="50800" dir="18900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000" dirty="0">
                <a:solidFill>
                  <a:srgbClr val="002060"/>
                </a:solidFill>
                <a:latin typeface="Times New Roman" panose="02020603050405020304" pitchFamily="18" charset="0"/>
                <a:cs typeface="Times New Roman" panose="02020603050405020304" pitchFamily="18" charset="0"/>
              </a:rPr>
              <a:t>+ Chơi thi đua giữa hai nhóm. Đại diện 2 nhóm oẳn tù tì xem bên nào ra đề trước. Nhóm thứ nhất nêu tên một số nghề nghiệp hiện nay. Nhóm thứ hai trả lời kết quả (Nếu nói sai thì khán giả được quyền trả lời).</a:t>
            </a:r>
            <a:endParaRPr lang="zh-CN" altLang="en-US" sz="2000" dirty="0">
              <a:solidFill>
                <a:srgbClr val="002060"/>
              </a:solidFill>
              <a:latin typeface="Times New Roman" panose="02020603050405020304" pitchFamily="18" charset="0"/>
              <a:cs typeface="Times New Roman" panose="02020603050405020304" pitchFamily="18" charset="0"/>
            </a:endParaRPr>
          </a:p>
        </p:txBody>
      </p:sp>
      <p:sp>
        <p:nvSpPr>
          <p:cNvPr id="22" name="圆角矩形 21"/>
          <p:cNvSpPr/>
          <p:nvPr/>
        </p:nvSpPr>
        <p:spPr>
          <a:xfrm>
            <a:off x="2169992" y="3207813"/>
            <a:ext cx="6794496" cy="1932637"/>
          </a:xfrm>
          <a:prstGeom prst="roundRect">
            <a:avLst/>
          </a:prstGeom>
          <a:solidFill>
            <a:srgbClr val="118C3B"/>
          </a:solidFill>
          <a:ln w="12700">
            <a:solidFill>
              <a:schemeClr val="bg1">
                <a:lumMod val="85000"/>
              </a:schemeClr>
            </a:solidFill>
          </a:ln>
          <a:effectLst>
            <a:innerShdw blurRad="127000" dist="50800" dir="189000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000" dirty="0">
                <a:solidFill>
                  <a:schemeClr val="bg1"/>
                </a:solidFill>
                <a:latin typeface="Times New Roman" panose="02020603050405020304" pitchFamily="18" charset="0"/>
                <a:cs typeface="Times New Roman" panose="02020603050405020304" pitchFamily="18" charset="0"/>
              </a:rPr>
              <a:t>+ Sau khi trả lời, nhóm thứ hai nêu tên 1 nghề nghiệp </a:t>
            </a:r>
            <a:r>
              <a:rPr lang="vi-VN" altLang="zh-CN" sz="2000" dirty="0" smtClean="0">
                <a:solidFill>
                  <a:schemeClr val="bg1"/>
                </a:solidFill>
                <a:latin typeface="Times New Roman" panose="02020603050405020304" pitchFamily="18" charset="0"/>
                <a:cs typeface="Times New Roman" panose="02020603050405020304" pitchFamily="18" charset="0"/>
              </a:rPr>
              <a:t>khác</a:t>
            </a:r>
            <a:r>
              <a:rPr lang="en-US" altLang="zh-CN" sz="2000" dirty="0" smtClean="0">
                <a:solidFill>
                  <a:schemeClr val="bg1"/>
                </a:solidFill>
                <a:latin typeface="Times New Roman" panose="02020603050405020304" pitchFamily="18" charset="0"/>
                <a:cs typeface="Times New Roman" panose="02020603050405020304" pitchFamily="18" charset="0"/>
              </a:rPr>
              <a:t>,</a:t>
            </a:r>
            <a:r>
              <a:rPr lang="vi-VN" altLang="zh-CN" sz="2000" dirty="0" smtClean="0">
                <a:solidFill>
                  <a:schemeClr val="bg1"/>
                </a:solidFill>
                <a:latin typeface="Times New Roman" panose="02020603050405020304" pitchFamily="18" charset="0"/>
                <a:cs typeface="Times New Roman" panose="02020603050405020304" pitchFamily="18" charset="0"/>
              </a:rPr>
              <a:t> </a:t>
            </a:r>
            <a:r>
              <a:rPr lang="vi-VN" altLang="zh-CN" sz="2000" dirty="0">
                <a:solidFill>
                  <a:schemeClr val="bg1"/>
                </a:solidFill>
                <a:latin typeface="Times New Roman" panose="02020603050405020304" pitchFamily="18" charset="0"/>
                <a:cs typeface="Times New Roman" panose="02020603050405020304" pitchFamily="18" charset="0"/>
              </a:rPr>
              <a:t>yêu cầu nhóm thứ nhất trả lời đặc trưng của nghề đó. Tiến hành tương tự sau khoảng 3 phút thì dừng lại, ban thư ký tổng hợp xem hai nhóm có bao nhiêu kết quả đúng. Mỗi kết quả đúng ghi 10 điểm. Nhóm nào nhiều điểm sẽ thắng cuộc.</a:t>
            </a:r>
            <a:endParaRPr lang="zh-CN" altLang="en-US" sz="2000" dirty="0">
              <a:solidFill>
                <a:schemeClr val="bg1"/>
              </a:solidFill>
              <a:latin typeface="Times New Roman" panose="02020603050405020304" pitchFamily="18" charset="0"/>
              <a:cs typeface="Times New Roman" panose="02020603050405020304" pitchFamily="18" charset="0"/>
            </a:endParaRPr>
          </a:p>
        </p:txBody>
      </p:sp>
      <p:sp>
        <p:nvSpPr>
          <p:cNvPr id="16" name="MH_Other_2"/>
          <p:cNvSpPr/>
          <p:nvPr>
            <p:custDataLst>
              <p:tags r:id="rId1"/>
            </p:custDataLst>
          </p:nvPr>
        </p:nvSpPr>
        <p:spPr>
          <a:xfrm>
            <a:off x="-22237" y="1748516"/>
            <a:ext cx="2160240" cy="1121826"/>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76200" dir="294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400" b="1" dirty="0" err="1" smtClean="0">
                <a:solidFill>
                  <a:srgbClr val="118C3B"/>
                </a:solidFill>
                <a:latin typeface="Times New Roman" panose="02020603050405020304" pitchFamily="18" charset="0"/>
                <a:cs typeface="Times New Roman" panose="02020603050405020304" pitchFamily="18" charset="0"/>
                <a:sym typeface="+mn-lt"/>
              </a:rPr>
              <a:t>Luật</a:t>
            </a:r>
            <a:r>
              <a:rPr lang="en-US" altLang="zh-CN" sz="2400" b="1" dirty="0" smtClean="0">
                <a:solidFill>
                  <a:srgbClr val="118C3B"/>
                </a:solidFill>
                <a:latin typeface="Times New Roman" panose="02020603050405020304" pitchFamily="18" charset="0"/>
                <a:cs typeface="Times New Roman" panose="02020603050405020304" pitchFamily="18" charset="0"/>
                <a:sym typeface="+mn-lt"/>
              </a:rPr>
              <a:t> </a:t>
            </a:r>
            <a:r>
              <a:rPr lang="en-US" altLang="zh-CN" sz="2400" b="1" dirty="0" err="1" smtClean="0">
                <a:solidFill>
                  <a:srgbClr val="118C3B"/>
                </a:solidFill>
                <a:latin typeface="Times New Roman" panose="02020603050405020304" pitchFamily="18" charset="0"/>
                <a:cs typeface="Times New Roman" panose="02020603050405020304" pitchFamily="18" charset="0"/>
                <a:sym typeface="+mn-lt"/>
              </a:rPr>
              <a:t>chơi</a:t>
            </a:r>
            <a:endParaRPr lang="zh-CN" altLang="en-US" sz="2400" b="1" dirty="0">
              <a:solidFill>
                <a:srgbClr val="118C3B"/>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11219681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ircle(in)">
                                      <p:cBhvr>
                                        <p:cTn id="1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1"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MH_Other_6"/>
          <p:cNvCxnSpPr>
            <a:cxnSpLocks noChangeShapeType="1"/>
          </p:cNvCxnSpPr>
          <p:nvPr>
            <p:custDataLst>
              <p:tags r:id="rId1"/>
            </p:custDataLst>
          </p:nvPr>
        </p:nvCxnSpPr>
        <p:spPr bwMode="auto">
          <a:xfrm>
            <a:off x="3070902" y="1725108"/>
            <a:ext cx="723849" cy="303736"/>
          </a:xfrm>
          <a:prstGeom prst="line">
            <a:avLst/>
          </a:prstGeom>
          <a:noFill/>
          <a:ln w="38100" algn="ctr">
            <a:solidFill>
              <a:srgbClr val="BFBFBF"/>
            </a:solidFill>
            <a:round/>
            <a:headEnd/>
            <a:tailEnd/>
          </a:ln>
          <a:extLst>
            <a:ext uri="{909E8E84-426E-40DD-AFC4-6F175D3DCCD1}">
              <a14:hiddenFill xmlns:a14="http://schemas.microsoft.com/office/drawing/2010/main">
                <a:noFill/>
              </a14:hiddenFill>
            </a:ext>
          </a:extLst>
        </p:spPr>
      </p:cxnSp>
      <p:cxnSp>
        <p:nvCxnSpPr>
          <p:cNvPr id="3" name="MH_Other_8"/>
          <p:cNvCxnSpPr>
            <a:cxnSpLocks noChangeShapeType="1"/>
          </p:cNvCxnSpPr>
          <p:nvPr>
            <p:custDataLst>
              <p:tags r:id="rId2"/>
            </p:custDataLst>
          </p:nvPr>
        </p:nvCxnSpPr>
        <p:spPr bwMode="auto">
          <a:xfrm flipH="1">
            <a:off x="5295693" y="1979246"/>
            <a:ext cx="254233" cy="49598"/>
          </a:xfrm>
          <a:prstGeom prst="line">
            <a:avLst/>
          </a:prstGeom>
          <a:noFill/>
          <a:ln w="38100" algn="ctr">
            <a:solidFill>
              <a:srgbClr val="BFBFBF"/>
            </a:solidFill>
            <a:round/>
            <a:headEnd/>
            <a:tailEnd/>
          </a:ln>
          <a:extLst>
            <a:ext uri="{909E8E84-426E-40DD-AFC4-6F175D3DCCD1}">
              <a14:hiddenFill xmlns:a14="http://schemas.microsoft.com/office/drawing/2010/main">
                <a:noFill/>
              </a14:hiddenFill>
            </a:ext>
          </a:extLst>
        </p:spPr>
      </p:cxnSp>
      <p:cxnSp>
        <p:nvCxnSpPr>
          <p:cNvPr id="4" name="MH_Other_10"/>
          <p:cNvCxnSpPr>
            <a:cxnSpLocks noChangeShapeType="1"/>
            <a:stCxn id="25" idx="6"/>
          </p:cNvCxnSpPr>
          <p:nvPr>
            <p:custDataLst>
              <p:tags r:id="rId3"/>
            </p:custDataLst>
          </p:nvPr>
        </p:nvCxnSpPr>
        <p:spPr bwMode="auto">
          <a:xfrm flipV="1">
            <a:off x="2917583" y="3262374"/>
            <a:ext cx="1312267" cy="856854"/>
          </a:xfrm>
          <a:prstGeom prst="line">
            <a:avLst/>
          </a:prstGeom>
          <a:noFill/>
          <a:ln w="38100" algn="ctr">
            <a:solidFill>
              <a:srgbClr val="BFBFBF"/>
            </a:solidFill>
            <a:round/>
            <a:headEnd/>
            <a:tailEnd/>
          </a:ln>
          <a:extLst>
            <a:ext uri="{909E8E84-426E-40DD-AFC4-6F175D3DCCD1}">
              <a14:hiddenFill xmlns:a14="http://schemas.microsoft.com/office/drawing/2010/main">
                <a:noFill/>
              </a14:hiddenFill>
            </a:ext>
          </a:extLst>
        </p:spPr>
      </p:cxnSp>
      <p:sp>
        <p:nvSpPr>
          <p:cNvPr id="7" name="MH_Text_1"/>
          <p:cNvSpPr/>
          <p:nvPr>
            <p:custDataLst>
              <p:tags r:id="rId4"/>
            </p:custDataLst>
          </p:nvPr>
        </p:nvSpPr>
        <p:spPr>
          <a:xfrm>
            <a:off x="687179" y="2282741"/>
            <a:ext cx="2218650" cy="5614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19989" tIns="0" rIns="119989" bIns="0" rtlCol="0" anchor="t">
            <a:noAutofit/>
          </a:bodyPr>
          <a:lstStyle/>
          <a:p>
            <a:endParaRPr lang="en-US" altLang="zh-CN" sz="1050" dirty="0">
              <a:solidFill>
                <a:schemeClr val="tx1"/>
              </a:solidFill>
              <a:cs typeface="+mn-ea"/>
              <a:sym typeface="+mn-lt"/>
            </a:endParaRPr>
          </a:p>
        </p:txBody>
      </p:sp>
      <p:grpSp>
        <p:nvGrpSpPr>
          <p:cNvPr id="14" name="组合 13"/>
          <p:cNvGrpSpPr/>
          <p:nvPr/>
        </p:nvGrpSpPr>
        <p:grpSpPr>
          <a:xfrm>
            <a:off x="5549926" y="1520951"/>
            <a:ext cx="648000" cy="648000"/>
            <a:chOff x="4229236" y="3968984"/>
            <a:chExt cx="792000" cy="792000"/>
          </a:xfrm>
        </p:grpSpPr>
        <p:sp>
          <p:nvSpPr>
            <p:cNvPr id="15" name="MH_Other_2"/>
            <p:cNvSpPr/>
            <p:nvPr>
              <p:custDataLst>
                <p:tags r:id="rId16"/>
              </p:custDataLst>
            </p:nvPr>
          </p:nvSpPr>
          <p:spPr>
            <a:xfrm>
              <a:off x="4229236" y="3968984"/>
              <a:ext cx="792000" cy="792000"/>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16" name="MH_Title_1"/>
            <p:cNvSpPr/>
            <p:nvPr>
              <p:custDataLst>
                <p:tags r:id="rId17"/>
              </p:custDataLst>
            </p:nvPr>
          </p:nvSpPr>
          <p:spPr>
            <a:xfrm>
              <a:off x="4355236" y="4094984"/>
              <a:ext cx="540000" cy="540000"/>
            </a:xfrm>
            <a:prstGeom prst="ellipse">
              <a:avLst/>
            </a:prstGeom>
            <a:solidFill>
              <a:schemeClr val="accent2"/>
            </a:solidFill>
            <a:ln>
              <a:noFill/>
            </a:ln>
            <a:effectLst>
              <a:innerShdw blurRad="63500" dist="50800" dir="189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1600" dirty="0" smtClean="0">
                  <a:cs typeface="+mn-ea"/>
                  <a:sym typeface="+mn-lt"/>
                </a:rPr>
                <a:t>02</a:t>
              </a:r>
              <a:endParaRPr lang="en-US" altLang="zh-CN" sz="1600" dirty="0">
                <a:cs typeface="+mn-ea"/>
                <a:sym typeface="+mn-lt"/>
              </a:endParaRPr>
            </a:p>
          </p:txBody>
        </p:sp>
      </p:grpSp>
      <p:grpSp>
        <p:nvGrpSpPr>
          <p:cNvPr id="20" name="组合 19"/>
          <p:cNvGrpSpPr/>
          <p:nvPr/>
        </p:nvGrpSpPr>
        <p:grpSpPr>
          <a:xfrm>
            <a:off x="3012646" y="1451233"/>
            <a:ext cx="648000" cy="648000"/>
            <a:chOff x="4229236" y="3968984"/>
            <a:chExt cx="792000" cy="792000"/>
          </a:xfrm>
        </p:grpSpPr>
        <p:sp>
          <p:nvSpPr>
            <p:cNvPr id="21" name="MH_Other_2"/>
            <p:cNvSpPr/>
            <p:nvPr>
              <p:custDataLst>
                <p:tags r:id="rId14"/>
              </p:custDataLst>
            </p:nvPr>
          </p:nvSpPr>
          <p:spPr>
            <a:xfrm>
              <a:off x="4229236" y="3968984"/>
              <a:ext cx="792000" cy="792000"/>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22" name="MH_Title_1"/>
            <p:cNvSpPr/>
            <p:nvPr>
              <p:custDataLst>
                <p:tags r:id="rId15"/>
              </p:custDataLst>
            </p:nvPr>
          </p:nvSpPr>
          <p:spPr>
            <a:xfrm>
              <a:off x="4355238" y="4094984"/>
              <a:ext cx="540000" cy="540000"/>
            </a:xfrm>
            <a:prstGeom prst="ellipse">
              <a:avLst/>
            </a:prstGeom>
            <a:solidFill>
              <a:schemeClr val="accent1"/>
            </a:solidFill>
            <a:ln>
              <a:noFill/>
            </a:ln>
            <a:effectLst>
              <a:innerShdw blurRad="63500" dist="50800" dir="189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1600" dirty="0" smtClean="0">
                  <a:cs typeface="+mn-ea"/>
                  <a:sym typeface="+mn-lt"/>
                </a:rPr>
                <a:t>01</a:t>
              </a:r>
              <a:endParaRPr lang="en-US" altLang="zh-CN" sz="1600" dirty="0">
                <a:cs typeface="+mn-ea"/>
                <a:sym typeface="+mn-lt"/>
              </a:endParaRPr>
            </a:p>
          </p:txBody>
        </p:sp>
      </p:grpSp>
      <p:grpSp>
        <p:nvGrpSpPr>
          <p:cNvPr id="23" name="组合 22"/>
          <p:cNvGrpSpPr/>
          <p:nvPr/>
        </p:nvGrpSpPr>
        <p:grpSpPr>
          <a:xfrm>
            <a:off x="2372674" y="3795228"/>
            <a:ext cx="648000" cy="648000"/>
            <a:chOff x="4229236" y="3968984"/>
            <a:chExt cx="792000" cy="792000"/>
          </a:xfrm>
        </p:grpSpPr>
        <p:sp>
          <p:nvSpPr>
            <p:cNvPr id="24" name="MH_Other_2"/>
            <p:cNvSpPr/>
            <p:nvPr>
              <p:custDataLst>
                <p:tags r:id="rId12"/>
              </p:custDataLst>
            </p:nvPr>
          </p:nvSpPr>
          <p:spPr>
            <a:xfrm>
              <a:off x="4229236" y="3968984"/>
              <a:ext cx="792000" cy="792000"/>
            </a:xfrm>
            <a:prstGeom prst="ellipse">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prstClr val="white"/>
                </a:solidFill>
                <a:cs typeface="+mn-ea"/>
                <a:sym typeface="+mn-lt"/>
              </a:endParaRPr>
            </a:p>
          </p:txBody>
        </p:sp>
        <p:sp>
          <p:nvSpPr>
            <p:cNvPr id="25" name="MH_Title_1"/>
            <p:cNvSpPr/>
            <p:nvPr>
              <p:custDataLst>
                <p:tags r:id="rId13"/>
              </p:custDataLst>
            </p:nvPr>
          </p:nvSpPr>
          <p:spPr>
            <a:xfrm>
              <a:off x="4355236" y="4094984"/>
              <a:ext cx="540000" cy="540000"/>
            </a:xfrm>
            <a:prstGeom prst="ellipse">
              <a:avLst/>
            </a:prstGeom>
            <a:solidFill>
              <a:schemeClr val="accent2"/>
            </a:solidFill>
            <a:ln>
              <a:noFill/>
            </a:ln>
            <a:effectLst>
              <a:innerShdw blurRad="63500" dist="50800" dir="189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altLang="zh-CN" sz="1600" dirty="0" smtClean="0">
                  <a:cs typeface="+mn-ea"/>
                  <a:sym typeface="+mn-lt"/>
                </a:rPr>
                <a:t>03</a:t>
              </a:r>
              <a:endParaRPr lang="en-US" altLang="zh-CN" sz="1600" dirty="0">
                <a:cs typeface="+mn-ea"/>
                <a:sym typeface="+mn-lt"/>
              </a:endParaRPr>
            </a:p>
          </p:txBody>
        </p:sp>
      </p:grpSp>
      <p:grpSp>
        <p:nvGrpSpPr>
          <p:cNvPr id="26" name="组合 25"/>
          <p:cNvGrpSpPr/>
          <p:nvPr/>
        </p:nvGrpSpPr>
        <p:grpSpPr>
          <a:xfrm>
            <a:off x="3778525" y="1501450"/>
            <a:ext cx="1668310" cy="2864794"/>
            <a:chOff x="3753648" y="1314883"/>
            <a:chExt cx="1668310" cy="2864794"/>
          </a:xfrm>
          <a:effectLst>
            <a:outerShdw blurRad="279400" dist="228600" dir="8100000" algn="tr" rotWithShape="0">
              <a:prstClr val="black">
                <a:alpha val="30000"/>
              </a:prstClr>
            </a:outerShdw>
          </a:effectLst>
        </p:grpSpPr>
        <p:sp>
          <p:nvSpPr>
            <p:cNvPr id="27" name="MH_Other_1"/>
            <p:cNvSpPr/>
            <p:nvPr>
              <p:custDataLst>
                <p:tags r:id="rId7"/>
              </p:custDataLst>
            </p:nvPr>
          </p:nvSpPr>
          <p:spPr>
            <a:xfrm>
              <a:off x="4204973" y="3372803"/>
              <a:ext cx="780082" cy="158544"/>
            </a:xfrm>
            <a:prstGeom prst="roundRect">
              <a:avLst>
                <a:gd name="adj" fmla="val 50000"/>
              </a:avLst>
            </a:prstGeom>
            <a:solidFill>
              <a:schemeClr val="accent1"/>
            </a:soli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prstClr val="white"/>
                </a:solidFill>
                <a:cs typeface="+mn-ea"/>
                <a:sym typeface="+mn-lt"/>
              </a:endParaRPr>
            </a:p>
          </p:txBody>
        </p:sp>
        <p:sp>
          <p:nvSpPr>
            <p:cNvPr id="28" name="MH_Other_2"/>
            <p:cNvSpPr/>
            <p:nvPr>
              <p:custDataLst>
                <p:tags r:id="rId8"/>
              </p:custDataLst>
            </p:nvPr>
          </p:nvSpPr>
          <p:spPr>
            <a:xfrm>
              <a:off x="4272743" y="3608661"/>
              <a:ext cx="644542" cy="144000"/>
            </a:xfrm>
            <a:prstGeom prst="roundRect">
              <a:avLst>
                <a:gd name="adj" fmla="val 50000"/>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prstClr val="white"/>
                </a:solidFill>
                <a:cs typeface="+mn-ea"/>
                <a:sym typeface="+mn-lt"/>
              </a:endParaRPr>
            </a:p>
          </p:txBody>
        </p:sp>
        <p:sp>
          <p:nvSpPr>
            <p:cNvPr id="29" name="MH_Other_3"/>
            <p:cNvSpPr/>
            <p:nvPr>
              <p:custDataLst>
                <p:tags r:id="rId9"/>
              </p:custDataLst>
            </p:nvPr>
          </p:nvSpPr>
          <p:spPr>
            <a:xfrm>
              <a:off x="4204973" y="3830032"/>
              <a:ext cx="780082" cy="158544"/>
            </a:xfrm>
            <a:prstGeom prst="roundRect">
              <a:avLst>
                <a:gd name="adj" fmla="val 50000"/>
              </a:avLst>
            </a:prstGeom>
            <a:solidFill>
              <a:schemeClr val="accent2"/>
            </a:soli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prstClr val="white"/>
                </a:solidFill>
                <a:cs typeface="+mn-ea"/>
                <a:sym typeface="+mn-lt"/>
              </a:endParaRPr>
            </a:p>
          </p:txBody>
        </p:sp>
        <p:sp>
          <p:nvSpPr>
            <p:cNvPr id="30" name="MH_Other_4"/>
            <p:cNvSpPr/>
            <p:nvPr>
              <p:custDataLst>
                <p:tags r:id="rId10"/>
              </p:custDataLst>
            </p:nvPr>
          </p:nvSpPr>
          <p:spPr>
            <a:xfrm>
              <a:off x="4349167" y="4059354"/>
              <a:ext cx="491697" cy="120323"/>
            </a:xfrm>
            <a:prstGeom prst="roundRect">
              <a:avLst>
                <a:gd name="adj" fmla="val 50000"/>
              </a:avLst>
            </a:pr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prstClr val="white"/>
                </a:solidFill>
                <a:cs typeface="+mn-ea"/>
                <a:sym typeface="+mn-lt"/>
              </a:endParaRPr>
            </a:p>
          </p:txBody>
        </p:sp>
        <p:sp>
          <p:nvSpPr>
            <p:cNvPr id="31" name="MH_Title_1"/>
            <p:cNvSpPr/>
            <p:nvPr>
              <p:custDataLst>
                <p:tags r:id="rId11"/>
              </p:custDataLst>
            </p:nvPr>
          </p:nvSpPr>
          <p:spPr>
            <a:xfrm>
              <a:off x="3753648" y="1314883"/>
              <a:ext cx="1668310" cy="1899692"/>
            </a:xfrm>
            <a:custGeom>
              <a:avLst/>
              <a:gdLst/>
              <a:ahLst/>
              <a:cxnLst/>
              <a:rect l="l" t="t" r="r" b="b"/>
              <a:pathLst>
                <a:path w="3240360" h="3757972">
                  <a:moveTo>
                    <a:pt x="1620180" y="0"/>
                  </a:moveTo>
                  <a:cubicBezTo>
                    <a:pt x="2514981" y="0"/>
                    <a:pt x="3240360" y="725379"/>
                    <a:pt x="3240360" y="1620180"/>
                  </a:cubicBezTo>
                  <a:cubicBezTo>
                    <a:pt x="3240360" y="2212023"/>
                    <a:pt x="2923020" y="2729746"/>
                    <a:pt x="2448272" y="3010903"/>
                  </a:cubicBezTo>
                  <a:lnTo>
                    <a:pt x="2448272" y="3511913"/>
                  </a:lnTo>
                  <a:cubicBezTo>
                    <a:pt x="2448272" y="3647808"/>
                    <a:pt x="2338108" y="3757972"/>
                    <a:pt x="2202213" y="3757972"/>
                  </a:cubicBezTo>
                  <a:lnTo>
                    <a:pt x="1038147" y="3757972"/>
                  </a:lnTo>
                  <a:cubicBezTo>
                    <a:pt x="902252" y="3757972"/>
                    <a:pt x="792088" y="3647808"/>
                    <a:pt x="792088" y="3511913"/>
                  </a:cubicBezTo>
                  <a:lnTo>
                    <a:pt x="792088" y="3010903"/>
                  </a:lnTo>
                  <a:cubicBezTo>
                    <a:pt x="317340" y="2729746"/>
                    <a:pt x="0" y="2212023"/>
                    <a:pt x="0" y="1620180"/>
                  </a:cubicBezTo>
                  <a:cubicBezTo>
                    <a:pt x="0" y="725379"/>
                    <a:pt x="725379" y="0"/>
                    <a:pt x="1620180" y="0"/>
                  </a:cubicBezTo>
                  <a:close/>
                </a:path>
              </a:pathLst>
            </a:custGeom>
            <a:gradFill flip="none" rotWithShape="1">
              <a:gsLst>
                <a:gs pos="100000">
                  <a:schemeClr val="bg1"/>
                </a:gs>
                <a:gs pos="0">
                  <a:srgbClr val="E0E0E0"/>
                </a:gs>
              </a:gsLst>
              <a:lin ang="8100000" scaled="0"/>
              <a:tileRect/>
            </a:gradFill>
            <a:ln w="34925">
              <a:gradFill>
                <a:gsLst>
                  <a:gs pos="100000">
                    <a:schemeClr val="bg1">
                      <a:lumMod val="85000"/>
                    </a:schemeClr>
                  </a:gs>
                  <a:gs pos="0">
                    <a:schemeClr val="bg1"/>
                  </a:gs>
                </a:gsLst>
                <a:lin ang="8100000" scaled="0"/>
              </a:gradFill>
            </a:ln>
            <a:effectLst>
              <a:outerShdw blurRad="203200" dist="177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2000" b="1" dirty="0">
                <a:solidFill>
                  <a:schemeClr val="accent1"/>
                </a:solidFill>
                <a:cs typeface="+mn-ea"/>
                <a:sym typeface="+mn-lt"/>
              </a:endParaRPr>
            </a:p>
          </p:txBody>
        </p:sp>
      </p:grpSp>
      <p:sp>
        <p:nvSpPr>
          <p:cNvPr id="32" name="MH_Other_9"/>
          <p:cNvSpPr/>
          <p:nvPr>
            <p:custDataLst>
              <p:tags r:id="rId5"/>
            </p:custDataLst>
          </p:nvPr>
        </p:nvSpPr>
        <p:spPr>
          <a:xfrm>
            <a:off x="4159080" y="1878659"/>
            <a:ext cx="907200" cy="908758"/>
          </a:xfrm>
          <a:prstGeom prst="ellipse">
            <a:avLst/>
          </a:prstGeom>
          <a:solidFill>
            <a:schemeClr val="accent1"/>
          </a:solidFill>
          <a:ln>
            <a:noFill/>
          </a:ln>
          <a:effectLst>
            <a:innerShdw blurRad="101600" dist="101600" dir="189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lang="en-US" altLang="zh-CN" sz="5400" b="1" dirty="0" smtClean="0">
                <a:cs typeface="+mn-ea"/>
                <a:sym typeface="+mn-lt"/>
              </a:rPr>
              <a:t>?</a:t>
            </a:r>
            <a:endParaRPr lang="zh-CN" altLang="en-US" sz="5400" b="1" dirty="0">
              <a:cs typeface="+mn-ea"/>
              <a:sym typeface="+mn-lt"/>
            </a:endParaRPr>
          </a:p>
        </p:txBody>
      </p:sp>
      <p:sp>
        <p:nvSpPr>
          <p:cNvPr id="36" name="MH_Text_1"/>
          <p:cNvSpPr/>
          <p:nvPr>
            <p:custDataLst>
              <p:tags r:id="rId6"/>
            </p:custDataLst>
          </p:nvPr>
        </p:nvSpPr>
        <p:spPr>
          <a:xfrm>
            <a:off x="6564074" y="1992207"/>
            <a:ext cx="1872282" cy="290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19989" tIns="0" rIns="119989" bIns="0" rtlCol="0" anchor="t">
            <a:noAutofit/>
          </a:bodyPr>
          <a:lstStyle/>
          <a:p>
            <a:pPr marL="285750" indent="-285750">
              <a:lnSpc>
                <a:spcPct val="120000"/>
              </a:lnSpc>
              <a:buClr>
                <a:schemeClr val="accent1"/>
              </a:buClr>
              <a:buFont typeface="Wingdings" panose="05000000000000000000" pitchFamily="2" charset="2"/>
              <a:buChar char="n"/>
            </a:pPr>
            <a:endParaRPr lang="zh-CN" altLang="en-US" sz="1400" b="1" dirty="0">
              <a:solidFill>
                <a:schemeClr val="bg1">
                  <a:lumMod val="50000"/>
                </a:schemeClr>
              </a:solidFill>
              <a:cs typeface="+mn-ea"/>
              <a:sym typeface="+mn-lt"/>
            </a:endParaRPr>
          </a:p>
        </p:txBody>
      </p:sp>
      <p:sp>
        <p:nvSpPr>
          <p:cNvPr id="38" name="TextBox 37"/>
          <p:cNvSpPr txBox="1"/>
          <p:nvPr/>
        </p:nvSpPr>
        <p:spPr>
          <a:xfrm>
            <a:off x="1222265" y="18138"/>
            <a:ext cx="7439794" cy="1384995"/>
          </a:xfrm>
          <a:prstGeom prst="rect">
            <a:avLst/>
          </a:prstGeom>
          <a:noFill/>
        </p:spPr>
        <p:txBody>
          <a:bodyPr wrap="none" rtlCol="0">
            <a:spAutoFit/>
          </a:bodyPr>
          <a:lstStyle/>
          <a:p>
            <a:r>
              <a:rPr lang="vi-VN" sz="2800" b="1" dirty="0">
                <a:solidFill>
                  <a:srgbClr val="002060"/>
                </a:solidFill>
                <a:latin typeface="Times New Roman" panose="02020603050405020304" pitchFamily="18" charset="0"/>
                <a:cs typeface="Times New Roman" panose="02020603050405020304" pitchFamily="18" charset="0"/>
              </a:rPr>
              <a:t>PHẨM CHẤT NĂNG LỰC CỦA BẢN THÂN </a:t>
            </a:r>
            <a:endParaRPr lang="en-US" sz="2800" dirty="0">
              <a:solidFill>
                <a:srgbClr val="002060"/>
              </a:solidFill>
              <a:latin typeface="Times New Roman" panose="02020603050405020304" pitchFamily="18" charset="0"/>
              <a:cs typeface="Times New Roman" panose="02020603050405020304" pitchFamily="18" charset="0"/>
            </a:endParaRPr>
          </a:p>
          <a:p>
            <a:r>
              <a:rPr lang="vi-VN" sz="2800" b="1" dirty="0">
                <a:solidFill>
                  <a:srgbClr val="002060"/>
                </a:solidFill>
                <a:latin typeface="Times New Roman" panose="02020603050405020304" pitchFamily="18" charset="0"/>
                <a:cs typeface="Times New Roman" panose="02020603050405020304" pitchFamily="18" charset="0"/>
              </a:rPr>
              <a:t>VỚI YÊU CẨU CỦA NGHỀ</a:t>
            </a:r>
            <a:r>
              <a:rPr lang="vi-VN" sz="2800"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Ở ĐỊA PHƯƠNG </a:t>
            </a:r>
            <a:endParaRPr lang="en-US" sz="2800" b="1" dirty="0" smtClean="0">
              <a:solidFill>
                <a:srgbClr val="002060"/>
              </a:solidFill>
              <a:latin typeface="Times New Roman" panose="02020603050405020304" pitchFamily="18" charset="0"/>
              <a:cs typeface="Times New Roman" panose="02020603050405020304" pitchFamily="18" charset="0"/>
            </a:endParaRPr>
          </a:p>
          <a:p>
            <a:r>
              <a:rPr lang="en-US" sz="2800" b="1" dirty="0" smtClean="0">
                <a:solidFill>
                  <a:srgbClr val="002060"/>
                </a:solidFill>
                <a:latin typeface="Times New Roman" panose="02020603050405020304" pitchFamily="18" charset="0"/>
                <a:cs typeface="Times New Roman" panose="02020603050405020304" pitchFamily="18" charset="0"/>
              </a:rPr>
              <a:t>                                   </a:t>
            </a:r>
            <a:r>
              <a:rPr lang="vi-VN" sz="2800" b="1" dirty="0" smtClean="0">
                <a:solidFill>
                  <a:srgbClr val="002060"/>
                </a:solidFill>
                <a:latin typeface="Times New Roman" panose="02020603050405020304" pitchFamily="18" charset="0"/>
                <a:cs typeface="Times New Roman" panose="02020603050405020304" pitchFamily="18" charset="0"/>
              </a:rPr>
              <a:t>(</a:t>
            </a:r>
            <a:r>
              <a:rPr lang="vi-VN" sz="2800" b="1" dirty="0">
                <a:solidFill>
                  <a:srgbClr val="002060"/>
                </a:solidFill>
                <a:latin typeface="Times New Roman" panose="02020603050405020304" pitchFamily="18" charset="0"/>
                <a:cs typeface="Times New Roman" panose="02020603050405020304" pitchFamily="18" charset="0"/>
              </a:rPr>
              <a:t>1 tiết)</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39" name="TextBox 38"/>
          <p:cNvSpPr txBox="1"/>
          <p:nvPr/>
        </p:nvSpPr>
        <p:spPr>
          <a:xfrm>
            <a:off x="535774" y="267494"/>
            <a:ext cx="301686" cy="369332"/>
          </a:xfrm>
          <a:prstGeom prst="rect">
            <a:avLst/>
          </a:prstGeom>
          <a:noFill/>
        </p:spPr>
        <p:txBody>
          <a:bodyPr wrap="none" rtlCol="0">
            <a:spAutoFit/>
          </a:bodyPr>
          <a:lstStyle/>
          <a:p>
            <a:r>
              <a:rPr lang="en-US" b="1" dirty="0" smtClean="0">
                <a:solidFill>
                  <a:srgbClr val="002060"/>
                </a:solidFill>
              </a:rPr>
              <a:t>1</a:t>
            </a:r>
            <a:endParaRPr lang="en-US" b="1" dirty="0">
              <a:solidFill>
                <a:srgbClr val="002060"/>
              </a:solidFill>
            </a:endParaRPr>
          </a:p>
        </p:txBody>
      </p:sp>
      <p:sp>
        <p:nvSpPr>
          <p:cNvPr id="8" name="Rectangle 7"/>
          <p:cNvSpPr/>
          <p:nvPr/>
        </p:nvSpPr>
        <p:spPr>
          <a:xfrm>
            <a:off x="53813" y="1552428"/>
            <a:ext cx="3168352" cy="1938992"/>
          </a:xfrm>
          <a:prstGeom prst="rect">
            <a:avLst/>
          </a:prstGeom>
        </p:spPr>
        <p:txBody>
          <a:bodyPr wrap="square">
            <a:spAutoFit/>
          </a:bodyPr>
          <a:lstStyle/>
          <a:p>
            <a:r>
              <a:rPr lang="en-US" sz="2400" dirty="0" smtClean="0">
                <a:solidFill>
                  <a:srgbClr val="118C3B"/>
                </a:solidFill>
                <a:latin typeface="Times New Roman" panose="02020603050405020304" pitchFamily="18" charset="0"/>
                <a:cs typeface="Times New Roman" panose="02020603050405020304" pitchFamily="18" charset="0"/>
              </a:rPr>
              <a:t>HĐ</a:t>
            </a:r>
            <a:r>
              <a:rPr lang="vi-VN" sz="2400" dirty="0" smtClean="0">
                <a:solidFill>
                  <a:srgbClr val="118C3B"/>
                </a:solidFill>
                <a:latin typeface="Times New Roman" panose="02020603050405020304" pitchFamily="18" charset="0"/>
                <a:cs typeface="Times New Roman" panose="02020603050405020304" pitchFamily="18" charset="0"/>
              </a:rPr>
              <a:t>1:Khám </a:t>
            </a:r>
            <a:r>
              <a:rPr lang="vi-VN" sz="2400" dirty="0">
                <a:solidFill>
                  <a:srgbClr val="118C3B"/>
                </a:solidFill>
                <a:latin typeface="Times New Roman" panose="02020603050405020304" pitchFamily="18" charset="0"/>
                <a:cs typeface="Times New Roman" panose="02020603050405020304" pitchFamily="18" charset="0"/>
              </a:rPr>
              <a:t>phá một số phẩm chất, năng lực có liên quan đến hoạt động nghề nghiệp của bản thân.</a:t>
            </a:r>
            <a:endParaRPr lang="en-US" sz="2400" dirty="0">
              <a:solidFill>
                <a:srgbClr val="118C3B"/>
              </a:solidFill>
              <a:latin typeface="Times New Roman" panose="02020603050405020304" pitchFamily="18" charset="0"/>
              <a:cs typeface="Times New Roman" panose="02020603050405020304" pitchFamily="18" charset="0"/>
            </a:endParaRPr>
          </a:p>
        </p:txBody>
      </p:sp>
      <p:sp>
        <p:nvSpPr>
          <p:cNvPr id="9" name="Rectangle 8"/>
          <p:cNvSpPr/>
          <p:nvPr/>
        </p:nvSpPr>
        <p:spPr>
          <a:xfrm>
            <a:off x="6037367" y="1616849"/>
            <a:ext cx="2927122" cy="2308324"/>
          </a:xfrm>
          <a:prstGeom prst="rect">
            <a:avLst/>
          </a:prstGeom>
        </p:spPr>
        <p:txBody>
          <a:bodyPr wrap="square">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HĐ</a:t>
            </a:r>
            <a:r>
              <a:rPr lang="vi-VN" sz="2400" dirty="0" smtClean="0">
                <a:solidFill>
                  <a:srgbClr val="0070C0"/>
                </a:solidFill>
                <a:latin typeface="Times New Roman" panose="02020603050405020304" pitchFamily="18" charset="0"/>
                <a:cs typeface="Times New Roman" panose="02020603050405020304" pitchFamily="18" charset="0"/>
              </a:rPr>
              <a:t>2:Đánh </a:t>
            </a:r>
            <a:r>
              <a:rPr lang="vi-VN" sz="2400" dirty="0">
                <a:solidFill>
                  <a:srgbClr val="0070C0"/>
                </a:solidFill>
                <a:latin typeface="Times New Roman" panose="02020603050405020304" pitchFamily="18" charset="0"/>
                <a:cs typeface="Times New Roman" panose="02020603050405020304" pitchFamily="18" charset="0"/>
              </a:rPr>
              <a:t>giá sự phù hợp giữa những phẩm chất, năng </a:t>
            </a:r>
            <a:r>
              <a:rPr lang="vi-VN" sz="2400" dirty="0" smtClean="0">
                <a:solidFill>
                  <a:srgbClr val="0070C0"/>
                </a:solidFill>
                <a:latin typeface="Times New Roman" panose="02020603050405020304" pitchFamily="18" charset="0"/>
                <a:cs typeface="Times New Roman" panose="02020603050405020304" pitchFamily="18" charset="0"/>
              </a:rPr>
              <a:t>lực</a:t>
            </a:r>
            <a:r>
              <a:rPr lang="en-US" sz="2400" dirty="0" smtClean="0">
                <a:solidFill>
                  <a:srgbClr val="0070C0"/>
                </a:solidFill>
                <a:latin typeface="Times New Roman" panose="02020603050405020304" pitchFamily="18" charset="0"/>
                <a:cs typeface="Times New Roman" panose="02020603050405020304" pitchFamily="18" charset="0"/>
              </a:rPr>
              <a:t> </a:t>
            </a:r>
            <a:r>
              <a:rPr lang="vi-VN" sz="2400" dirty="0" smtClean="0">
                <a:solidFill>
                  <a:srgbClr val="0070C0"/>
                </a:solidFill>
                <a:latin typeface="Times New Roman" panose="02020603050405020304" pitchFamily="18" charset="0"/>
                <a:cs typeface="Times New Roman" panose="02020603050405020304" pitchFamily="18" charset="0"/>
              </a:rPr>
              <a:t>c</a:t>
            </a:r>
            <a:r>
              <a:rPr lang="en-US" sz="2400" dirty="0" err="1" smtClean="0">
                <a:solidFill>
                  <a:srgbClr val="0070C0"/>
                </a:solidFill>
                <a:latin typeface="Times New Roman" panose="02020603050405020304" pitchFamily="18" charset="0"/>
                <a:cs typeface="Times New Roman" panose="02020603050405020304" pitchFamily="18" charset="0"/>
              </a:rPr>
              <a:t>ủa</a:t>
            </a:r>
            <a:r>
              <a:rPr lang="vi-VN" sz="2400" dirty="0" smtClean="0">
                <a:solidFill>
                  <a:srgbClr val="0070C0"/>
                </a:solidFill>
                <a:latin typeface="Times New Roman" panose="02020603050405020304" pitchFamily="18" charset="0"/>
                <a:cs typeface="Times New Roman" panose="02020603050405020304" pitchFamily="18" charset="0"/>
              </a:rPr>
              <a:t> </a:t>
            </a:r>
            <a:r>
              <a:rPr lang="vi-VN" sz="2400" dirty="0">
                <a:solidFill>
                  <a:srgbClr val="0070C0"/>
                </a:solidFill>
                <a:latin typeface="Times New Roman" panose="02020603050405020304" pitchFamily="18" charset="0"/>
                <a:cs typeface="Times New Roman" panose="02020603050405020304" pitchFamily="18" charset="0"/>
              </a:rPr>
              <a:t>bản thân với yêu cầu của một số nghề ở địa phương.</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3107647" y="3262374"/>
            <a:ext cx="2987188" cy="1938992"/>
          </a:xfrm>
          <a:prstGeom prst="rect">
            <a:avLst/>
          </a:prstGeom>
        </p:spPr>
        <p:txBody>
          <a:bodyPr wrap="square">
            <a:spAutoFit/>
          </a:bodyPr>
          <a:lstStyle/>
          <a:p>
            <a:r>
              <a:rPr lang="en-US" sz="2400" dirty="0" smtClean="0">
                <a:solidFill>
                  <a:srgbClr val="002060"/>
                </a:solidFill>
                <a:latin typeface="Times New Roman" panose="02020603050405020304" pitchFamily="18" charset="0"/>
                <a:cs typeface="Times New Roman" panose="02020603050405020304" pitchFamily="18" charset="0"/>
              </a:rPr>
              <a:t>HĐ</a:t>
            </a:r>
            <a:r>
              <a:rPr lang="vi-VN" sz="2400" dirty="0" smtClean="0">
                <a:solidFill>
                  <a:srgbClr val="002060"/>
                </a:solidFill>
                <a:latin typeface="Times New Roman" panose="02020603050405020304" pitchFamily="18" charset="0"/>
                <a:cs typeface="Times New Roman" panose="02020603050405020304" pitchFamily="18" charset="0"/>
              </a:rPr>
              <a:t>3:Rèn </a:t>
            </a:r>
            <a:r>
              <a:rPr lang="vi-VN" sz="2400" dirty="0">
                <a:solidFill>
                  <a:srgbClr val="002060"/>
                </a:solidFill>
                <a:latin typeface="Times New Roman" panose="02020603050405020304" pitchFamily="18" charset="0"/>
                <a:cs typeface="Times New Roman" panose="02020603050405020304" pitchFamily="18" charset="0"/>
              </a:rPr>
              <a:t>luyện phẩm chất, năng lực của bản </a:t>
            </a:r>
            <a:r>
              <a:rPr lang="vi-VN" sz="2400" dirty="0" smtClean="0">
                <a:solidFill>
                  <a:srgbClr val="002060"/>
                </a:solidFill>
                <a:latin typeface="Times New Roman" panose="02020603050405020304" pitchFamily="18" charset="0"/>
                <a:cs typeface="Times New Roman" panose="02020603050405020304" pitchFamily="18" charset="0"/>
              </a:rPr>
              <a:t>thân</a:t>
            </a:r>
            <a:r>
              <a:rPr lang="en-US" sz="2400" dirty="0" smtClean="0">
                <a:solidFill>
                  <a:srgbClr val="002060"/>
                </a:solidFill>
                <a:latin typeface="Times New Roman" panose="02020603050405020304" pitchFamily="18" charset="0"/>
                <a:cs typeface="Times New Roman" panose="02020603050405020304" pitchFamily="18" charset="0"/>
              </a:rPr>
              <a:t> </a:t>
            </a:r>
            <a:r>
              <a:rPr lang="en-US" sz="2400" dirty="0" err="1" smtClean="0">
                <a:solidFill>
                  <a:srgbClr val="002060"/>
                </a:solidFill>
                <a:latin typeface="Times New Roman" panose="02020603050405020304" pitchFamily="18" charset="0"/>
                <a:cs typeface="Times New Roman" panose="02020603050405020304" pitchFamily="18" charset="0"/>
              </a:rPr>
              <a:t>phu</a:t>
            </a:r>
            <a:r>
              <a:rPr lang="en-US" sz="2400" dirty="0" smtClean="0">
                <a:solidFill>
                  <a:srgbClr val="002060"/>
                </a:solidFill>
                <a:latin typeface="Times New Roman" panose="02020603050405020304" pitchFamily="18" charset="0"/>
                <a:cs typeface="Times New Roman" panose="02020603050405020304" pitchFamily="18" charset="0"/>
              </a:rPr>
              <a:t>̀</a:t>
            </a:r>
            <a:r>
              <a:rPr lang="vi-VN" sz="2400" dirty="0" smtClean="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hợp với yêu cầu của nghề em quan tâm ở địa phương.</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5980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14:bounceEnd="50000">
                                          <p:cBhvr additive="base">
                                            <p:cTn id="7" dur="10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2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45" presetClass="entr" presetSubtype="0" fill="hold" grpId="0"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ppt_w</p:attrName>
                                            </p:attrNameLst>
                                          </p:cBhvr>
                                          <p:tavLst>
                                            <p:tav tm="0" fmla="#ppt_w*sin(2.5*pi*$)">
                                              <p:val>
                                                <p:fltVal val="0"/>
                                              </p:val>
                                            </p:tav>
                                            <p:tav tm="100000">
                                              <p:val>
                                                <p:fltVal val="1"/>
                                              </p:val>
                                            </p:tav>
                                          </p:tavLst>
                                        </p:anim>
                                        <p:anim calcmode="lin" valueType="num">
                                          <p:cBhvr>
                                            <p:cTn id="14" dur="1000" fill="hold"/>
                                            <p:tgtEl>
                                              <p:spTgt spid="32"/>
                                            </p:tgtEl>
                                            <p:attrNameLst>
                                              <p:attrName>ppt_h</p:attrName>
                                            </p:attrNameLst>
                                          </p:cBhvr>
                                          <p:tavLst>
                                            <p:tav tm="0">
                                              <p:val>
                                                <p:strVal val="#ppt_h"/>
                                              </p:val>
                                            </p:tav>
                                            <p:tav tm="100000">
                                              <p:val>
                                                <p:strVal val="#ppt_h"/>
                                              </p:val>
                                            </p:tav>
                                          </p:tavLst>
                                        </p:anim>
                                      </p:childTnLst>
                                    </p:cTn>
                                  </p:par>
                                  <p:par>
                                    <p:cTn id="15" presetID="22" presetClass="entr" presetSubtype="2"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par>
                                    <p:cTn id="18" presetID="22" presetClass="entr" presetSubtype="2"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right)">
                                          <p:cBhvr>
                                            <p:cTn id="20" dur="500"/>
                                            <p:tgtEl>
                                              <p:spTgt spid="4"/>
                                            </p:tgtEl>
                                          </p:cBhvr>
                                        </p:animEffect>
                                      </p:childTnLst>
                                    </p:cTn>
                                  </p:par>
                                  <p:par>
                                    <p:cTn id="21" presetID="22" presetClass="entr" presetSubtype="8"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80">
                                              <p:stCondLst>
                                                <p:cond delay="0"/>
                                              </p:stCondLst>
                                            </p:cTn>
                                            <p:tgtEl>
                                              <p:spTgt spid="20"/>
                                            </p:tgtEl>
                                          </p:cBhvr>
                                        </p:animEffect>
                                        <p:anim calcmode="lin" valueType="num">
                                          <p:cBhvr>
                                            <p:cTn id="2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4" dur="26">
                                              <p:stCondLst>
                                                <p:cond delay="650"/>
                                              </p:stCondLst>
                                            </p:cTn>
                                            <p:tgtEl>
                                              <p:spTgt spid="20"/>
                                            </p:tgtEl>
                                          </p:cBhvr>
                                          <p:to x="100000" y="60000"/>
                                        </p:animScale>
                                        <p:animScale>
                                          <p:cBhvr>
                                            <p:cTn id="35" dur="166" decel="50000">
                                              <p:stCondLst>
                                                <p:cond delay="676"/>
                                              </p:stCondLst>
                                            </p:cTn>
                                            <p:tgtEl>
                                              <p:spTgt spid="20"/>
                                            </p:tgtEl>
                                          </p:cBhvr>
                                          <p:to x="100000" y="100000"/>
                                        </p:animScale>
                                        <p:animScale>
                                          <p:cBhvr>
                                            <p:cTn id="36" dur="26">
                                              <p:stCondLst>
                                                <p:cond delay="1312"/>
                                              </p:stCondLst>
                                            </p:cTn>
                                            <p:tgtEl>
                                              <p:spTgt spid="20"/>
                                            </p:tgtEl>
                                          </p:cBhvr>
                                          <p:to x="100000" y="80000"/>
                                        </p:animScale>
                                        <p:animScale>
                                          <p:cBhvr>
                                            <p:cTn id="37" dur="166" decel="50000">
                                              <p:stCondLst>
                                                <p:cond delay="1338"/>
                                              </p:stCondLst>
                                            </p:cTn>
                                            <p:tgtEl>
                                              <p:spTgt spid="20"/>
                                            </p:tgtEl>
                                          </p:cBhvr>
                                          <p:to x="100000" y="100000"/>
                                        </p:animScale>
                                        <p:animScale>
                                          <p:cBhvr>
                                            <p:cTn id="38" dur="26">
                                              <p:stCondLst>
                                                <p:cond delay="1642"/>
                                              </p:stCondLst>
                                            </p:cTn>
                                            <p:tgtEl>
                                              <p:spTgt spid="20"/>
                                            </p:tgtEl>
                                          </p:cBhvr>
                                          <p:to x="100000" y="90000"/>
                                        </p:animScale>
                                        <p:animScale>
                                          <p:cBhvr>
                                            <p:cTn id="39" dur="166" decel="50000">
                                              <p:stCondLst>
                                                <p:cond delay="1668"/>
                                              </p:stCondLst>
                                            </p:cTn>
                                            <p:tgtEl>
                                              <p:spTgt spid="20"/>
                                            </p:tgtEl>
                                          </p:cBhvr>
                                          <p:to x="100000" y="100000"/>
                                        </p:animScale>
                                        <p:animScale>
                                          <p:cBhvr>
                                            <p:cTn id="40" dur="26">
                                              <p:stCondLst>
                                                <p:cond delay="1808"/>
                                              </p:stCondLst>
                                            </p:cTn>
                                            <p:tgtEl>
                                              <p:spTgt spid="20"/>
                                            </p:tgtEl>
                                          </p:cBhvr>
                                          <p:to x="100000" y="95000"/>
                                        </p:animScale>
                                        <p:animScale>
                                          <p:cBhvr>
                                            <p:cTn id="41" dur="166" decel="50000">
                                              <p:stCondLst>
                                                <p:cond delay="1834"/>
                                              </p:stCondLst>
                                            </p:cTn>
                                            <p:tgtEl>
                                              <p:spTgt spid="20"/>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randombar(horizontal)">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580">
                                              <p:stCondLst>
                                                <p:cond delay="0"/>
                                              </p:stCondLst>
                                            </p:cTn>
                                            <p:tgtEl>
                                              <p:spTgt spid="23"/>
                                            </p:tgtEl>
                                          </p:cBhvr>
                                        </p:animEffect>
                                        <p:anim calcmode="lin" valueType="num">
                                          <p:cBhvr>
                                            <p:cTn id="5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7" dur="26">
                                              <p:stCondLst>
                                                <p:cond delay="650"/>
                                              </p:stCondLst>
                                            </p:cTn>
                                            <p:tgtEl>
                                              <p:spTgt spid="23"/>
                                            </p:tgtEl>
                                          </p:cBhvr>
                                          <p:to x="100000" y="60000"/>
                                        </p:animScale>
                                        <p:animScale>
                                          <p:cBhvr>
                                            <p:cTn id="58" dur="166" decel="50000">
                                              <p:stCondLst>
                                                <p:cond delay="676"/>
                                              </p:stCondLst>
                                            </p:cTn>
                                            <p:tgtEl>
                                              <p:spTgt spid="23"/>
                                            </p:tgtEl>
                                          </p:cBhvr>
                                          <p:to x="100000" y="100000"/>
                                        </p:animScale>
                                        <p:animScale>
                                          <p:cBhvr>
                                            <p:cTn id="59" dur="26">
                                              <p:stCondLst>
                                                <p:cond delay="1312"/>
                                              </p:stCondLst>
                                            </p:cTn>
                                            <p:tgtEl>
                                              <p:spTgt spid="23"/>
                                            </p:tgtEl>
                                          </p:cBhvr>
                                          <p:to x="100000" y="80000"/>
                                        </p:animScale>
                                        <p:animScale>
                                          <p:cBhvr>
                                            <p:cTn id="60" dur="166" decel="50000">
                                              <p:stCondLst>
                                                <p:cond delay="1338"/>
                                              </p:stCondLst>
                                            </p:cTn>
                                            <p:tgtEl>
                                              <p:spTgt spid="23"/>
                                            </p:tgtEl>
                                          </p:cBhvr>
                                          <p:to x="100000" y="100000"/>
                                        </p:animScale>
                                        <p:animScale>
                                          <p:cBhvr>
                                            <p:cTn id="61" dur="26">
                                              <p:stCondLst>
                                                <p:cond delay="1642"/>
                                              </p:stCondLst>
                                            </p:cTn>
                                            <p:tgtEl>
                                              <p:spTgt spid="23"/>
                                            </p:tgtEl>
                                          </p:cBhvr>
                                          <p:to x="100000" y="90000"/>
                                        </p:animScale>
                                        <p:animScale>
                                          <p:cBhvr>
                                            <p:cTn id="62" dur="166" decel="50000">
                                              <p:stCondLst>
                                                <p:cond delay="1668"/>
                                              </p:stCondLst>
                                            </p:cTn>
                                            <p:tgtEl>
                                              <p:spTgt spid="23"/>
                                            </p:tgtEl>
                                          </p:cBhvr>
                                          <p:to x="100000" y="100000"/>
                                        </p:animScale>
                                        <p:animScale>
                                          <p:cBhvr>
                                            <p:cTn id="63" dur="26">
                                              <p:stCondLst>
                                                <p:cond delay="1808"/>
                                              </p:stCondLst>
                                            </p:cTn>
                                            <p:tgtEl>
                                              <p:spTgt spid="23"/>
                                            </p:tgtEl>
                                          </p:cBhvr>
                                          <p:to x="100000" y="95000"/>
                                        </p:animScale>
                                        <p:animScale>
                                          <p:cBhvr>
                                            <p:cTn id="64" dur="166" decel="50000">
                                              <p:stCondLst>
                                                <p:cond delay="1834"/>
                                              </p:stCondLst>
                                            </p:cTn>
                                            <p:tgtEl>
                                              <p:spTgt spid="23"/>
                                            </p:tgtEl>
                                          </p:cBhvr>
                                          <p:to x="100000" y="100000"/>
                                        </p:animScale>
                                      </p:childTnLst>
                                    </p:cTn>
                                  </p:par>
                                  <p:par>
                                    <p:cTn id="65" presetID="42" presetClass="entr" presetSubtype="0" fill="hold" grpId="0" nodeType="withEffect" nodePh="1">
                                      <p:stCondLst>
                                        <p:cond delay="0"/>
                                      </p:stCondLst>
                                      <p:endCondLst>
                                        <p:cond evt="begin" delay="0">
                                          <p:tn val="65"/>
                                        </p:cond>
                                      </p:endCondLst>
                                      <p:childTnLst>
                                        <p:set>
                                          <p:cBhvr>
                                            <p:cTn id="66" dur="1" fill="hold">
                                              <p:stCondLst>
                                                <p:cond delay="0"/>
                                              </p:stCondLst>
                                            </p:cTn>
                                            <p:tgtEl>
                                              <p:spTgt spid="7"/>
                                            </p:tgtEl>
                                            <p:attrNameLst>
                                              <p:attrName>style.visibility</p:attrName>
                                            </p:attrNameLst>
                                          </p:cBhvr>
                                          <p:to>
                                            <p:strVal val="visible"/>
                                          </p:to>
                                        </p:set>
                                        <p:animEffect transition="in" filter="fade">
                                          <p:cBhvr>
                                            <p:cTn id="67" dur="1000"/>
                                            <p:tgtEl>
                                              <p:spTgt spid="7"/>
                                            </p:tgtEl>
                                          </p:cBhvr>
                                        </p:animEffect>
                                        <p:anim calcmode="lin" valueType="num">
                                          <p:cBhvr>
                                            <p:cTn id="68" dur="1000" fill="hold"/>
                                            <p:tgtEl>
                                              <p:spTgt spid="7"/>
                                            </p:tgtEl>
                                            <p:attrNameLst>
                                              <p:attrName>ppt_x</p:attrName>
                                            </p:attrNameLst>
                                          </p:cBhvr>
                                          <p:tavLst>
                                            <p:tav tm="0">
                                              <p:val>
                                                <p:strVal val="#ppt_x"/>
                                              </p:val>
                                            </p:tav>
                                            <p:tav tm="100000">
                                              <p:val>
                                                <p:strVal val="#ppt_x"/>
                                              </p:val>
                                            </p:tav>
                                          </p:tavLst>
                                        </p:anim>
                                        <p:anim calcmode="lin" valueType="num">
                                          <p:cBhvr>
                                            <p:cTn id="69" dur="1000" fill="hold"/>
                                            <p:tgtEl>
                                              <p:spTgt spid="7"/>
                                            </p:tgtEl>
                                            <p:attrNameLst>
                                              <p:attrName>ppt_y</p:attrName>
                                            </p:attrNameLst>
                                          </p:cBhvr>
                                          <p:tavLst>
                                            <p:tav tm="0">
                                              <p:val>
                                                <p:strVal val="#ppt_y+.1"/>
                                              </p:val>
                                            </p:tav>
                                            <p:tav tm="100000">
                                              <p:val>
                                                <p:strVal val="#ppt_y"/>
                                              </p:val>
                                            </p:tav>
                                          </p:tavLst>
                                        </p:anim>
                                      </p:childTnLst>
                                    </p:cTn>
                                  </p:par>
                                </p:childTnLst>
                              </p:cTn>
                            </p:par>
                            <p:par>
                              <p:cTn id="70" fill="hold">
                                <p:stCondLst>
                                  <p:cond delay="2000"/>
                                </p:stCondLst>
                                <p:childTnLst>
                                  <p:par>
                                    <p:cTn id="71" presetID="47" presetClass="entr" presetSubtype="0" fill="hold" grpId="0" nodeType="afterEffect" nodePh="1">
                                      <p:stCondLst>
                                        <p:cond delay="0"/>
                                      </p:stCondLst>
                                      <p:endCondLst>
                                        <p:cond evt="begin" delay="0">
                                          <p:tn val="71"/>
                                        </p:cond>
                                      </p:endCondLst>
                                      <p:childTnLst>
                                        <p:set>
                                          <p:cBhvr>
                                            <p:cTn id="72" dur="1" fill="hold">
                                              <p:stCondLst>
                                                <p:cond delay="0"/>
                                              </p:stCondLst>
                                            </p:cTn>
                                            <p:tgtEl>
                                              <p:spTgt spid="36"/>
                                            </p:tgtEl>
                                            <p:attrNameLst>
                                              <p:attrName>style.visibility</p:attrName>
                                            </p:attrNameLst>
                                          </p:cBhvr>
                                          <p:to>
                                            <p:strVal val="visible"/>
                                          </p:to>
                                        </p:set>
                                        <p:animEffect transition="in" filter="fade">
                                          <p:cBhvr>
                                            <p:cTn id="73" dur="1000"/>
                                            <p:tgtEl>
                                              <p:spTgt spid="36"/>
                                            </p:tgtEl>
                                          </p:cBhvr>
                                        </p:animEffect>
                                        <p:anim calcmode="lin" valueType="num">
                                          <p:cBhvr>
                                            <p:cTn id="74" dur="1000" fill="hold"/>
                                            <p:tgtEl>
                                              <p:spTgt spid="36"/>
                                            </p:tgtEl>
                                            <p:attrNameLst>
                                              <p:attrName>ppt_x</p:attrName>
                                            </p:attrNameLst>
                                          </p:cBhvr>
                                          <p:tavLst>
                                            <p:tav tm="0">
                                              <p:val>
                                                <p:strVal val="#ppt_x"/>
                                              </p:val>
                                            </p:tav>
                                            <p:tav tm="100000">
                                              <p:val>
                                                <p:strVal val="#ppt_x"/>
                                              </p:val>
                                            </p:tav>
                                          </p:tavLst>
                                        </p:anim>
                                        <p:anim calcmode="lin" valueType="num">
                                          <p:cBhvr>
                                            <p:cTn id="75" dur="1000" fill="hold"/>
                                            <p:tgtEl>
                                              <p:spTgt spid="36"/>
                                            </p:tgtEl>
                                            <p:attrNameLst>
                                              <p:attrName>ppt_y</p:attrName>
                                            </p:attrNameLst>
                                          </p:cBhvr>
                                          <p:tavLst>
                                            <p:tav tm="0">
                                              <p:val>
                                                <p:strVal val="#ppt_y-.1"/>
                                              </p:val>
                                            </p:tav>
                                            <p:tav tm="100000">
                                              <p:val>
                                                <p:strVal val="#ppt_y"/>
                                              </p:val>
                                            </p:tav>
                                          </p:tavLst>
                                        </p:anim>
                                      </p:childTnLst>
                                    </p:cTn>
                                  </p:par>
                                  <p:par>
                                    <p:cTn id="76" presetID="26" presetClass="entr" presetSubtype="0" fill="hold" grpId="0" nodeType="with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wipe(down)">
                                          <p:cBhvr>
                                            <p:cTn id="78" dur="580">
                                              <p:stCondLst>
                                                <p:cond delay="0"/>
                                              </p:stCondLst>
                                            </p:cTn>
                                            <p:tgtEl>
                                              <p:spTgt spid="8"/>
                                            </p:tgtEl>
                                          </p:cBhvr>
                                        </p:animEffect>
                                        <p:anim calcmode="lin" valueType="num">
                                          <p:cBhvr>
                                            <p:cTn id="7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4" dur="26">
                                              <p:stCondLst>
                                                <p:cond delay="650"/>
                                              </p:stCondLst>
                                            </p:cTn>
                                            <p:tgtEl>
                                              <p:spTgt spid="8"/>
                                            </p:tgtEl>
                                          </p:cBhvr>
                                          <p:to x="100000" y="60000"/>
                                        </p:animScale>
                                        <p:animScale>
                                          <p:cBhvr>
                                            <p:cTn id="85" dur="166" decel="50000">
                                              <p:stCondLst>
                                                <p:cond delay="676"/>
                                              </p:stCondLst>
                                            </p:cTn>
                                            <p:tgtEl>
                                              <p:spTgt spid="8"/>
                                            </p:tgtEl>
                                          </p:cBhvr>
                                          <p:to x="100000" y="100000"/>
                                        </p:animScale>
                                        <p:animScale>
                                          <p:cBhvr>
                                            <p:cTn id="86" dur="26">
                                              <p:stCondLst>
                                                <p:cond delay="1312"/>
                                              </p:stCondLst>
                                            </p:cTn>
                                            <p:tgtEl>
                                              <p:spTgt spid="8"/>
                                            </p:tgtEl>
                                          </p:cBhvr>
                                          <p:to x="100000" y="80000"/>
                                        </p:animScale>
                                        <p:animScale>
                                          <p:cBhvr>
                                            <p:cTn id="87" dur="166" decel="50000">
                                              <p:stCondLst>
                                                <p:cond delay="1338"/>
                                              </p:stCondLst>
                                            </p:cTn>
                                            <p:tgtEl>
                                              <p:spTgt spid="8"/>
                                            </p:tgtEl>
                                          </p:cBhvr>
                                          <p:to x="100000" y="100000"/>
                                        </p:animScale>
                                        <p:animScale>
                                          <p:cBhvr>
                                            <p:cTn id="88" dur="26">
                                              <p:stCondLst>
                                                <p:cond delay="1642"/>
                                              </p:stCondLst>
                                            </p:cTn>
                                            <p:tgtEl>
                                              <p:spTgt spid="8"/>
                                            </p:tgtEl>
                                          </p:cBhvr>
                                          <p:to x="100000" y="90000"/>
                                        </p:animScale>
                                        <p:animScale>
                                          <p:cBhvr>
                                            <p:cTn id="89" dur="166" decel="50000">
                                              <p:stCondLst>
                                                <p:cond delay="1668"/>
                                              </p:stCondLst>
                                            </p:cTn>
                                            <p:tgtEl>
                                              <p:spTgt spid="8"/>
                                            </p:tgtEl>
                                          </p:cBhvr>
                                          <p:to x="100000" y="100000"/>
                                        </p:animScale>
                                        <p:animScale>
                                          <p:cBhvr>
                                            <p:cTn id="90" dur="26">
                                              <p:stCondLst>
                                                <p:cond delay="1808"/>
                                              </p:stCondLst>
                                            </p:cTn>
                                            <p:tgtEl>
                                              <p:spTgt spid="8"/>
                                            </p:tgtEl>
                                          </p:cBhvr>
                                          <p:to x="100000" y="95000"/>
                                        </p:animScale>
                                        <p:animScale>
                                          <p:cBhvr>
                                            <p:cTn id="91" dur="166" decel="50000">
                                              <p:stCondLst>
                                                <p:cond delay="1834"/>
                                              </p:stCondLst>
                                            </p:cTn>
                                            <p:tgtEl>
                                              <p:spTgt spid="8"/>
                                            </p:tgtEl>
                                          </p:cBhvr>
                                          <p:to x="100000" y="100000"/>
                                        </p:animScale>
                                      </p:childTnLst>
                                    </p:cTn>
                                  </p:par>
                                  <p:par>
                                    <p:cTn id="92" presetID="14" presetClass="entr" presetSubtype="10" fill="hold" grpId="0" nodeType="withEffect">
                                      <p:stCondLst>
                                        <p:cond delay="0"/>
                                      </p:stCondLst>
                                      <p:childTnLst>
                                        <p:set>
                                          <p:cBhvr>
                                            <p:cTn id="93" dur="1" fill="hold">
                                              <p:stCondLst>
                                                <p:cond delay="0"/>
                                              </p:stCondLst>
                                            </p:cTn>
                                            <p:tgtEl>
                                              <p:spTgt spid="9"/>
                                            </p:tgtEl>
                                            <p:attrNameLst>
                                              <p:attrName>style.visibility</p:attrName>
                                            </p:attrNameLst>
                                          </p:cBhvr>
                                          <p:to>
                                            <p:strVal val="visible"/>
                                          </p:to>
                                        </p:set>
                                        <p:animEffect transition="in" filter="randombar(horizontal)">
                                          <p:cBhvr>
                                            <p:cTn id="94" dur="500"/>
                                            <p:tgtEl>
                                              <p:spTgt spid="9"/>
                                            </p:tgtEl>
                                          </p:cBhvr>
                                        </p:animEffect>
                                      </p:childTnLst>
                                    </p:cTn>
                                  </p:par>
                                  <p:par>
                                    <p:cTn id="95" presetID="26" presetClass="entr" presetSubtype="0" fill="hold" grpId="0" nodeType="with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wipe(down)">
                                          <p:cBhvr>
                                            <p:cTn id="97" dur="580">
                                              <p:stCondLst>
                                                <p:cond delay="0"/>
                                              </p:stCondLst>
                                            </p:cTn>
                                            <p:tgtEl>
                                              <p:spTgt spid="11"/>
                                            </p:tgtEl>
                                          </p:cBhvr>
                                        </p:animEffect>
                                        <p:anim calcmode="lin" valueType="num">
                                          <p:cBhvr>
                                            <p:cTn id="9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3" dur="26">
                                              <p:stCondLst>
                                                <p:cond delay="650"/>
                                              </p:stCondLst>
                                            </p:cTn>
                                            <p:tgtEl>
                                              <p:spTgt spid="11"/>
                                            </p:tgtEl>
                                          </p:cBhvr>
                                          <p:to x="100000" y="60000"/>
                                        </p:animScale>
                                        <p:animScale>
                                          <p:cBhvr>
                                            <p:cTn id="104" dur="166" decel="50000">
                                              <p:stCondLst>
                                                <p:cond delay="676"/>
                                              </p:stCondLst>
                                            </p:cTn>
                                            <p:tgtEl>
                                              <p:spTgt spid="11"/>
                                            </p:tgtEl>
                                          </p:cBhvr>
                                          <p:to x="100000" y="100000"/>
                                        </p:animScale>
                                        <p:animScale>
                                          <p:cBhvr>
                                            <p:cTn id="105" dur="26">
                                              <p:stCondLst>
                                                <p:cond delay="1312"/>
                                              </p:stCondLst>
                                            </p:cTn>
                                            <p:tgtEl>
                                              <p:spTgt spid="11"/>
                                            </p:tgtEl>
                                          </p:cBhvr>
                                          <p:to x="100000" y="80000"/>
                                        </p:animScale>
                                        <p:animScale>
                                          <p:cBhvr>
                                            <p:cTn id="106" dur="166" decel="50000">
                                              <p:stCondLst>
                                                <p:cond delay="1338"/>
                                              </p:stCondLst>
                                            </p:cTn>
                                            <p:tgtEl>
                                              <p:spTgt spid="11"/>
                                            </p:tgtEl>
                                          </p:cBhvr>
                                          <p:to x="100000" y="100000"/>
                                        </p:animScale>
                                        <p:animScale>
                                          <p:cBhvr>
                                            <p:cTn id="107" dur="26">
                                              <p:stCondLst>
                                                <p:cond delay="1642"/>
                                              </p:stCondLst>
                                            </p:cTn>
                                            <p:tgtEl>
                                              <p:spTgt spid="11"/>
                                            </p:tgtEl>
                                          </p:cBhvr>
                                          <p:to x="100000" y="90000"/>
                                        </p:animScale>
                                        <p:animScale>
                                          <p:cBhvr>
                                            <p:cTn id="108" dur="166" decel="50000">
                                              <p:stCondLst>
                                                <p:cond delay="1668"/>
                                              </p:stCondLst>
                                            </p:cTn>
                                            <p:tgtEl>
                                              <p:spTgt spid="11"/>
                                            </p:tgtEl>
                                          </p:cBhvr>
                                          <p:to x="100000" y="100000"/>
                                        </p:animScale>
                                        <p:animScale>
                                          <p:cBhvr>
                                            <p:cTn id="109" dur="26">
                                              <p:stCondLst>
                                                <p:cond delay="1808"/>
                                              </p:stCondLst>
                                            </p:cTn>
                                            <p:tgtEl>
                                              <p:spTgt spid="11"/>
                                            </p:tgtEl>
                                          </p:cBhvr>
                                          <p:to x="100000" y="95000"/>
                                        </p:animScale>
                                        <p:animScale>
                                          <p:cBhvr>
                                            <p:cTn id="11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2" grpId="0" animBg="1"/>
          <p:bldP spid="36" grpId="0"/>
          <p:bldP spid="8" grpId="0"/>
          <p:bldP spid="9"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000" fill="hold"/>
                                            <p:tgtEl>
                                              <p:spTgt spid="26"/>
                                            </p:tgtEl>
                                            <p:attrNameLst>
                                              <p:attrName>ppt_x</p:attrName>
                                            </p:attrNameLst>
                                          </p:cBhvr>
                                          <p:tavLst>
                                            <p:tav tm="0">
                                              <p:val>
                                                <p:strVal val="#ppt_x"/>
                                              </p:val>
                                            </p:tav>
                                            <p:tav tm="100000">
                                              <p:val>
                                                <p:strVal val="#ppt_x"/>
                                              </p:val>
                                            </p:tav>
                                          </p:tavLst>
                                        </p:anim>
                                        <p:anim calcmode="lin" valueType="num">
                                          <p:cBhvr additive="base">
                                            <p:cTn id="8" dur="1000" fill="hold"/>
                                            <p:tgtEl>
                                              <p:spTgt spid="2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45" presetClass="entr" presetSubtype="0" fill="hold" grpId="0"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ppt_w</p:attrName>
                                            </p:attrNameLst>
                                          </p:cBhvr>
                                          <p:tavLst>
                                            <p:tav tm="0" fmla="#ppt_w*sin(2.5*pi*$)">
                                              <p:val>
                                                <p:fltVal val="0"/>
                                              </p:val>
                                            </p:tav>
                                            <p:tav tm="100000">
                                              <p:val>
                                                <p:fltVal val="1"/>
                                              </p:val>
                                            </p:tav>
                                          </p:tavLst>
                                        </p:anim>
                                        <p:anim calcmode="lin" valueType="num">
                                          <p:cBhvr>
                                            <p:cTn id="14" dur="1000" fill="hold"/>
                                            <p:tgtEl>
                                              <p:spTgt spid="32"/>
                                            </p:tgtEl>
                                            <p:attrNameLst>
                                              <p:attrName>ppt_h</p:attrName>
                                            </p:attrNameLst>
                                          </p:cBhvr>
                                          <p:tavLst>
                                            <p:tav tm="0">
                                              <p:val>
                                                <p:strVal val="#ppt_h"/>
                                              </p:val>
                                            </p:tav>
                                            <p:tav tm="100000">
                                              <p:val>
                                                <p:strVal val="#ppt_h"/>
                                              </p:val>
                                            </p:tav>
                                          </p:tavLst>
                                        </p:anim>
                                      </p:childTnLst>
                                    </p:cTn>
                                  </p:par>
                                  <p:par>
                                    <p:cTn id="15" presetID="22" presetClass="entr" presetSubtype="2"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par>
                                    <p:cTn id="18" presetID="22" presetClass="entr" presetSubtype="2"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right)">
                                          <p:cBhvr>
                                            <p:cTn id="20" dur="500"/>
                                            <p:tgtEl>
                                              <p:spTgt spid="4"/>
                                            </p:tgtEl>
                                          </p:cBhvr>
                                        </p:animEffect>
                                      </p:childTnLst>
                                    </p:cTn>
                                  </p:par>
                                  <p:par>
                                    <p:cTn id="21" presetID="22" presetClass="entr" presetSubtype="8"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80">
                                              <p:stCondLst>
                                                <p:cond delay="0"/>
                                              </p:stCondLst>
                                            </p:cTn>
                                            <p:tgtEl>
                                              <p:spTgt spid="20"/>
                                            </p:tgtEl>
                                          </p:cBhvr>
                                        </p:animEffect>
                                        <p:anim calcmode="lin" valueType="num">
                                          <p:cBhvr>
                                            <p:cTn id="2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4" dur="26">
                                              <p:stCondLst>
                                                <p:cond delay="650"/>
                                              </p:stCondLst>
                                            </p:cTn>
                                            <p:tgtEl>
                                              <p:spTgt spid="20"/>
                                            </p:tgtEl>
                                          </p:cBhvr>
                                          <p:to x="100000" y="60000"/>
                                        </p:animScale>
                                        <p:animScale>
                                          <p:cBhvr>
                                            <p:cTn id="35" dur="166" decel="50000">
                                              <p:stCondLst>
                                                <p:cond delay="676"/>
                                              </p:stCondLst>
                                            </p:cTn>
                                            <p:tgtEl>
                                              <p:spTgt spid="20"/>
                                            </p:tgtEl>
                                          </p:cBhvr>
                                          <p:to x="100000" y="100000"/>
                                        </p:animScale>
                                        <p:animScale>
                                          <p:cBhvr>
                                            <p:cTn id="36" dur="26">
                                              <p:stCondLst>
                                                <p:cond delay="1312"/>
                                              </p:stCondLst>
                                            </p:cTn>
                                            <p:tgtEl>
                                              <p:spTgt spid="20"/>
                                            </p:tgtEl>
                                          </p:cBhvr>
                                          <p:to x="100000" y="80000"/>
                                        </p:animScale>
                                        <p:animScale>
                                          <p:cBhvr>
                                            <p:cTn id="37" dur="166" decel="50000">
                                              <p:stCondLst>
                                                <p:cond delay="1338"/>
                                              </p:stCondLst>
                                            </p:cTn>
                                            <p:tgtEl>
                                              <p:spTgt spid="20"/>
                                            </p:tgtEl>
                                          </p:cBhvr>
                                          <p:to x="100000" y="100000"/>
                                        </p:animScale>
                                        <p:animScale>
                                          <p:cBhvr>
                                            <p:cTn id="38" dur="26">
                                              <p:stCondLst>
                                                <p:cond delay="1642"/>
                                              </p:stCondLst>
                                            </p:cTn>
                                            <p:tgtEl>
                                              <p:spTgt spid="20"/>
                                            </p:tgtEl>
                                          </p:cBhvr>
                                          <p:to x="100000" y="90000"/>
                                        </p:animScale>
                                        <p:animScale>
                                          <p:cBhvr>
                                            <p:cTn id="39" dur="166" decel="50000">
                                              <p:stCondLst>
                                                <p:cond delay="1668"/>
                                              </p:stCondLst>
                                            </p:cTn>
                                            <p:tgtEl>
                                              <p:spTgt spid="20"/>
                                            </p:tgtEl>
                                          </p:cBhvr>
                                          <p:to x="100000" y="100000"/>
                                        </p:animScale>
                                        <p:animScale>
                                          <p:cBhvr>
                                            <p:cTn id="40" dur="26">
                                              <p:stCondLst>
                                                <p:cond delay="1808"/>
                                              </p:stCondLst>
                                            </p:cTn>
                                            <p:tgtEl>
                                              <p:spTgt spid="20"/>
                                            </p:tgtEl>
                                          </p:cBhvr>
                                          <p:to x="100000" y="95000"/>
                                        </p:animScale>
                                        <p:animScale>
                                          <p:cBhvr>
                                            <p:cTn id="41" dur="166" decel="50000">
                                              <p:stCondLst>
                                                <p:cond delay="1834"/>
                                              </p:stCondLst>
                                            </p:cTn>
                                            <p:tgtEl>
                                              <p:spTgt spid="20"/>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randombar(horizontal)">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580">
                                              <p:stCondLst>
                                                <p:cond delay="0"/>
                                              </p:stCondLst>
                                            </p:cTn>
                                            <p:tgtEl>
                                              <p:spTgt spid="23"/>
                                            </p:tgtEl>
                                          </p:cBhvr>
                                        </p:animEffect>
                                        <p:anim calcmode="lin" valueType="num">
                                          <p:cBhvr>
                                            <p:cTn id="5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7" dur="26">
                                              <p:stCondLst>
                                                <p:cond delay="650"/>
                                              </p:stCondLst>
                                            </p:cTn>
                                            <p:tgtEl>
                                              <p:spTgt spid="23"/>
                                            </p:tgtEl>
                                          </p:cBhvr>
                                          <p:to x="100000" y="60000"/>
                                        </p:animScale>
                                        <p:animScale>
                                          <p:cBhvr>
                                            <p:cTn id="58" dur="166" decel="50000">
                                              <p:stCondLst>
                                                <p:cond delay="676"/>
                                              </p:stCondLst>
                                            </p:cTn>
                                            <p:tgtEl>
                                              <p:spTgt spid="23"/>
                                            </p:tgtEl>
                                          </p:cBhvr>
                                          <p:to x="100000" y="100000"/>
                                        </p:animScale>
                                        <p:animScale>
                                          <p:cBhvr>
                                            <p:cTn id="59" dur="26">
                                              <p:stCondLst>
                                                <p:cond delay="1312"/>
                                              </p:stCondLst>
                                            </p:cTn>
                                            <p:tgtEl>
                                              <p:spTgt spid="23"/>
                                            </p:tgtEl>
                                          </p:cBhvr>
                                          <p:to x="100000" y="80000"/>
                                        </p:animScale>
                                        <p:animScale>
                                          <p:cBhvr>
                                            <p:cTn id="60" dur="166" decel="50000">
                                              <p:stCondLst>
                                                <p:cond delay="1338"/>
                                              </p:stCondLst>
                                            </p:cTn>
                                            <p:tgtEl>
                                              <p:spTgt spid="23"/>
                                            </p:tgtEl>
                                          </p:cBhvr>
                                          <p:to x="100000" y="100000"/>
                                        </p:animScale>
                                        <p:animScale>
                                          <p:cBhvr>
                                            <p:cTn id="61" dur="26">
                                              <p:stCondLst>
                                                <p:cond delay="1642"/>
                                              </p:stCondLst>
                                            </p:cTn>
                                            <p:tgtEl>
                                              <p:spTgt spid="23"/>
                                            </p:tgtEl>
                                          </p:cBhvr>
                                          <p:to x="100000" y="90000"/>
                                        </p:animScale>
                                        <p:animScale>
                                          <p:cBhvr>
                                            <p:cTn id="62" dur="166" decel="50000">
                                              <p:stCondLst>
                                                <p:cond delay="1668"/>
                                              </p:stCondLst>
                                            </p:cTn>
                                            <p:tgtEl>
                                              <p:spTgt spid="23"/>
                                            </p:tgtEl>
                                          </p:cBhvr>
                                          <p:to x="100000" y="100000"/>
                                        </p:animScale>
                                        <p:animScale>
                                          <p:cBhvr>
                                            <p:cTn id="63" dur="26">
                                              <p:stCondLst>
                                                <p:cond delay="1808"/>
                                              </p:stCondLst>
                                            </p:cTn>
                                            <p:tgtEl>
                                              <p:spTgt spid="23"/>
                                            </p:tgtEl>
                                          </p:cBhvr>
                                          <p:to x="100000" y="95000"/>
                                        </p:animScale>
                                        <p:animScale>
                                          <p:cBhvr>
                                            <p:cTn id="64" dur="166" decel="50000">
                                              <p:stCondLst>
                                                <p:cond delay="1834"/>
                                              </p:stCondLst>
                                            </p:cTn>
                                            <p:tgtEl>
                                              <p:spTgt spid="23"/>
                                            </p:tgtEl>
                                          </p:cBhvr>
                                          <p:to x="100000" y="100000"/>
                                        </p:animScale>
                                      </p:childTnLst>
                                    </p:cTn>
                                  </p:par>
                                  <p:par>
                                    <p:cTn id="65" presetID="42" presetClass="entr" presetSubtype="0" fill="hold" grpId="0" nodeType="withEffect" nodePh="1">
                                      <p:stCondLst>
                                        <p:cond delay="0"/>
                                      </p:stCondLst>
                                      <p:endCondLst>
                                        <p:cond evt="begin" delay="0">
                                          <p:tn val="65"/>
                                        </p:cond>
                                      </p:endCondLst>
                                      <p:childTnLst>
                                        <p:set>
                                          <p:cBhvr>
                                            <p:cTn id="66" dur="1" fill="hold">
                                              <p:stCondLst>
                                                <p:cond delay="0"/>
                                              </p:stCondLst>
                                            </p:cTn>
                                            <p:tgtEl>
                                              <p:spTgt spid="7"/>
                                            </p:tgtEl>
                                            <p:attrNameLst>
                                              <p:attrName>style.visibility</p:attrName>
                                            </p:attrNameLst>
                                          </p:cBhvr>
                                          <p:to>
                                            <p:strVal val="visible"/>
                                          </p:to>
                                        </p:set>
                                        <p:animEffect transition="in" filter="fade">
                                          <p:cBhvr>
                                            <p:cTn id="67" dur="1000"/>
                                            <p:tgtEl>
                                              <p:spTgt spid="7"/>
                                            </p:tgtEl>
                                          </p:cBhvr>
                                        </p:animEffect>
                                        <p:anim calcmode="lin" valueType="num">
                                          <p:cBhvr>
                                            <p:cTn id="68" dur="1000" fill="hold"/>
                                            <p:tgtEl>
                                              <p:spTgt spid="7"/>
                                            </p:tgtEl>
                                            <p:attrNameLst>
                                              <p:attrName>ppt_x</p:attrName>
                                            </p:attrNameLst>
                                          </p:cBhvr>
                                          <p:tavLst>
                                            <p:tav tm="0">
                                              <p:val>
                                                <p:strVal val="#ppt_x"/>
                                              </p:val>
                                            </p:tav>
                                            <p:tav tm="100000">
                                              <p:val>
                                                <p:strVal val="#ppt_x"/>
                                              </p:val>
                                            </p:tav>
                                          </p:tavLst>
                                        </p:anim>
                                        <p:anim calcmode="lin" valueType="num">
                                          <p:cBhvr>
                                            <p:cTn id="69" dur="1000" fill="hold"/>
                                            <p:tgtEl>
                                              <p:spTgt spid="7"/>
                                            </p:tgtEl>
                                            <p:attrNameLst>
                                              <p:attrName>ppt_y</p:attrName>
                                            </p:attrNameLst>
                                          </p:cBhvr>
                                          <p:tavLst>
                                            <p:tav tm="0">
                                              <p:val>
                                                <p:strVal val="#ppt_y+.1"/>
                                              </p:val>
                                            </p:tav>
                                            <p:tav tm="100000">
                                              <p:val>
                                                <p:strVal val="#ppt_y"/>
                                              </p:val>
                                            </p:tav>
                                          </p:tavLst>
                                        </p:anim>
                                      </p:childTnLst>
                                    </p:cTn>
                                  </p:par>
                                </p:childTnLst>
                              </p:cTn>
                            </p:par>
                            <p:par>
                              <p:cTn id="70" fill="hold">
                                <p:stCondLst>
                                  <p:cond delay="2000"/>
                                </p:stCondLst>
                                <p:childTnLst>
                                  <p:par>
                                    <p:cTn id="71" presetID="47" presetClass="entr" presetSubtype="0" fill="hold" grpId="0" nodeType="afterEffect" nodePh="1">
                                      <p:stCondLst>
                                        <p:cond delay="0"/>
                                      </p:stCondLst>
                                      <p:endCondLst>
                                        <p:cond evt="begin" delay="0">
                                          <p:tn val="71"/>
                                        </p:cond>
                                      </p:endCondLst>
                                      <p:childTnLst>
                                        <p:set>
                                          <p:cBhvr>
                                            <p:cTn id="72" dur="1" fill="hold">
                                              <p:stCondLst>
                                                <p:cond delay="0"/>
                                              </p:stCondLst>
                                            </p:cTn>
                                            <p:tgtEl>
                                              <p:spTgt spid="36"/>
                                            </p:tgtEl>
                                            <p:attrNameLst>
                                              <p:attrName>style.visibility</p:attrName>
                                            </p:attrNameLst>
                                          </p:cBhvr>
                                          <p:to>
                                            <p:strVal val="visible"/>
                                          </p:to>
                                        </p:set>
                                        <p:animEffect transition="in" filter="fade">
                                          <p:cBhvr>
                                            <p:cTn id="73" dur="1000"/>
                                            <p:tgtEl>
                                              <p:spTgt spid="36"/>
                                            </p:tgtEl>
                                          </p:cBhvr>
                                        </p:animEffect>
                                        <p:anim calcmode="lin" valueType="num">
                                          <p:cBhvr>
                                            <p:cTn id="74" dur="1000" fill="hold"/>
                                            <p:tgtEl>
                                              <p:spTgt spid="36"/>
                                            </p:tgtEl>
                                            <p:attrNameLst>
                                              <p:attrName>ppt_x</p:attrName>
                                            </p:attrNameLst>
                                          </p:cBhvr>
                                          <p:tavLst>
                                            <p:tav tm="0">
                                              <p:val>
                                                <p:strVal val="#ppt_x"/>
                                              </p:val>
                                            </p:tav>
                                            <p:tav tm="100000">
                                              <p:val>
                                                <p:strVal val="#ppt_x"/>
                                              </p:val>
                                            </p:tav>
                                          </p:tavLst>
                                        </p:anim>
                                        <p:anim calcmode="lin" valueType="num">
                                          <p:cBhvr>
                                            <p:cTn id="75" dur="1000" fill="hold"/>
                                            <p:tgtEl>
                                              <p:spTgt spid="36"/>
                                            </p:tgtEl>
                                            <p:attrNameLst>
                                              <p:attrName>ppt_y</p:attrName>
                                            </p:attrNameLst>
                                          </p:cBhvr>
                                          <p:tavLst>
                                            <p:tav tm="0">
                                              <p:val>
                                                <p:strVal val="#ppt_y-.1"/>
                                              </p:val>
                                            </p:tav>
                                            <p:tav tm="100000">
                                              <p:val>
                                                <p:strVal val="#ppt_y"/>
                                              </p:val>
                                            </p:tav>
                                          </p:tavLst>
                                        </p:anim>
                                      </p:childTnLst>
                                    </p:cTn>
                                  </p:par>
                                  <p:par>
                                    <p:cTn id="76" presetID="26" presetClass="entr" presetSubtype="0" fill="hold" grpId="0" nodeType="with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wipe(down)">
                                          <p:cBhvr>
                                            <p:cTn id="78" dur="580">
                                              <p:stCondLst>
                                                <p:cond delay="0"/>
                                              </p:stCondLst>
                                            </p:cTn>
                                            <p:tgtEl>
                                              <p:spTgt spid="8"/>
                                            </p:tgtEl>
                                          </p:cBhvr>
                                        </p:animEffect>
                                        <p:anim calcmode="lin" valueType="num">
                                          <p:cBhvr>
                                            <p:cTn id="7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4" dur="26">
                                              <p:stCondLst>
                                                <p:cond delay="650"/>
                                              </p:stCondLst>
                                            </p:cTn>
                                            <p:tgtEl>
                                              <p:spTgt spid="8"/>
                                            </p:tgtEl>
                                          </p:cBhvr>
                                          <p:to x="100000" y="60000"/>
                                        </p:animScale>
                                        <p:animScale>
                                          <p:cBhvr>
                                            <p:cTn id="85" dur="166" decel="50000">
                                              <p:stCondLst>
                                                <p:cond delay="676"/>
                                              </p:stCondLst>
                                            </p:cTn>
                                            <p:tgtEl>
                                              <p:spTgt spid="8"/>
                                            </p:tgtEl>
                                          </p:cBhvr>
                                          <p:to x="100000" y="100000"/>
                                        </p:animScale>
                                        <p:animScale>
                                          <p:cBhvr>
                                            <p:cTn id="86" dur="26">
                                              <p:stCondLst>
                                                <p:cond delay="1312"/>
                                              </p:stCondLst>
                                            </p:cTn>
                                            <p:tgtEl>
                                              <p:spTgt spid="8"/>
                                            </p:tgtEl>
                                          </p:cBhvr>
                                          <p:to x="100000" y="80000"/>
                                        </p:animScale>
                                        <p:animScale>
                                          <p:cBhvr>
                                            <p:cTn id="87" dur="166" decel="50000">
                                              <p:stCondLst>
                                                <p:cond delay="1338"/>
                                              </p:stCondLst>
                                            </p:cTn>
                                            <p:tgtEl>
                                              <p:spTgt spid="8"/>
                                            </p:tgtEl>
                                          </p:cBhvr>
                                          <p:to x="100000" y="100000"/>
                                        </p:animScale>
                                        <p:animScale>
                                          <p:cBhvr>
                                            <p:cTn id="88" dur="26">
                                              <p:stCondLst>
                                                <p:cond delay="1642"/>
                                              </p:stCondLst>
                                            </p:cTn>
                                            <p:tgtEl>
                                              <p:spTgt spid="8"/>
                                            </p:tgtEl>
                                          </p:cBhvr>
                                          <p:to x="100000" y="90000"/>
                                        </p:animScale>
                                        <p:animScale>
                                          <p:cBhvr>
                                            <p:cTn id="89" dur="166" decel="50000">
                                              <p:stCondLst>
                                                <p:cond delay="1668"/>
                                              </p:stCondLst>
                                            </p:cTn>
                                            <p:tgtEl>
                                              <p:spTgt spid="8"/>
                                            </p:tgtEl>
                                          </p:cBhvr>
                                          <p:to x="100000" y="100000"/>
                                        </p:animScale>
                                        <p:animScale>
                                          <p:cBhvr>
                                            <p:cTn id="90" dur="26">
                                              <p:stCondLst>
                                                <p:cond delay="1808"/>
                                              </p:stCondLst>
                                            </p:cTn>
                                            <p:tgtEl>
                                              <p:spTgt spid="8"/>
                                            </p:tgtEl>
                                          </p:cBhvr>
                                          <p:to x="100000" y="95000"/>
                                        </p:animScale>
                                        <p:animScale>
                                          <p:cBhvr>
                                            <p:cTn id="91" dur="166" decel="50000">
                                              <p:stCondLst>
                                                <p:cond delay="1834"/>
                                              </p:stCondLst>
                                            </p:cTn>
                                            <p:tgtEl>
                                              <p:spTgt spid="8"/>
                                            </p:tgtEl>
                                          </p:cBhvr>
                                          <p:to x="100000" y="100000"/>
                                        </p:animScale>
                                      </p:childTnLst>
                                    </p:cTn>
                                  </p:par>
                                  <p:par>
                                    <p:cTn id="92" presetID="14" presetClass="entr" presetSubtype="10" fill="hold" grpId="0" nodeType="withEffect">
                                      <p:stCondLst>
                                        <p:cond delay="0"/>
                                      </p:stCondLst>
                                      <p:childTnLst>
                                        <p:set>
                                          <p:cBhvr>
                                            <p:cTn id="93" dur="1" fill="hold">
                                              <p:stCondLst>
                                                <p:cond delay="0"/>
                                              </p:stCondLst>
                                            </p:cTn>
                                            <p:tgtEl>
                                              <p:spTgt spid="9"/>
                                            </p:tgtEl>
                                            <p:attrNameLst>
                                              <p:attrName>style.visibility</p:attrName>
                                            </p:attrNameLst>
                                          </p:cBhvr>
                                          <p:to>
                                            <p:strVal val="visible"/>
                                          </p:to>
                                        </p:set>
                                        <p:animEffect transition="in" filter="randombar(horizontal)">
                                          <p:cBhvr>
                                            <p:cTn id="94" dur="500"/>
                                            <p:tgtEl>
                                              <p:spTgt spid="9"/>
                                            </p:tgtEl>
                                          </p:cBhvr>
                                        </p:animEffect>
                                      </p:childTnLst>
                                    </p:cTn>
                                  </p:par>
                                  <p:par>
                                    <p:cTn id="95" presetID="26" presetClass="entr" presetSubtype="0" fill="hold" grpId="0" nodeType="with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wipe(down)">
                                          <p:cBhvr>
                                            <p:cTn id="97" dur="580">
                                              <p:stCondLst>
                                                <p:cond delay="0"/>
                                              </p:stCondLst>
                                            </p:cTn>
                                            <p:tgtEl>
                                              <p:spTgt spid="11"/>
                                            </p:tgtEl>
                                          </p:cBhvr>
                                        </p:animEffect>
                                        <p:anim calcmode="lin" valueType="num">
                                          <p:cBhvr>
                                            <p:cTn id="9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3" dur="26">
                                              <p:stCondLst>
                                                <p:cond delay="650"/>
                                              </p:stCondLst>
                                            </p:cTn>
                                            <p:tgtEl>
                                              <p:spTgt spid="11"/>
                                            </p:tgtEl>
                                          </p:cBhvr>
                                          <p:to x="100000" y="60000"/>
                                        </p:animScale>
                                        <p:animScale>
                                          <p:cBhvr>
                                            <p:cTn id="104" dur="166" decel="50000">
                                              <p:stCondLst>
                                                <p:cond delay="676"/>
                                              </p:stCondLst>
                                            </p:cTn>
                                            <p:tgtEl>
                                              <p:spTgt spid="11"/>
                                            </p:tgtEl>
                                          </p:cBhvr>
                                          <p:to x="100000" y="100000"/>
                                        </p:animScale>
                                        <p:animScale>
                                          <p:cBhvr>
                                            <p:cTn id="105" dur="26">
                                              <p:stCondLst>
                                                <p:cond delay="1312"/>
                                              </p:stCondLst>
                                            </p:cTn>
                                            <p:tgtEl>
                                              <p:spTgt spid="11"/>
                                            </p:tgtEl>
                                          </p:cBhvr>
                                          <p:to x="100000" y="80000"/>
                                        </p:animScale>
                                        <p:animScale>
                                          <p:cBhvr>
                                            <p:cTn id="106" dur="166" decel="50000">
                                              <p:stCondLst>
                                                <p:cond delay="1338"/>
                                              </p:stCondLst>
                                            </p:cTn>
                                            <p:tgtEl>
                                              <p:spTgt spid="11"/>
                                            </p:tgtEl>
                                          </p:cBhvr>
                                          <p:to x="100000" y="100000"/>
                                        </p:animScale>
                                        <p:animScale>
                                          <p:cBhvr>
                                            <p:cTn id="107" dur="26">
                                              <p:stCondLst>
                                                <p:cond delay="1642"/>
                                              </p:stCondLst>
                                            </p:cTn>
                                            <p:tgtEl>
                                              <p:spTgt spid="11"/>
                                            </p:tgtEl>
                                          </p:cBhvr>
                                          <p:to x="100000" y="90000"/>
                                        </p:animScale>
                                        <p:animScale>
                                          <p:cBhvr>
                                            <p:cTn id="108" dur="166" decel="50000">
                                              <p:stCondLst>
                                                <p:cond delay="1668"/>
                                              </p:stCondLst>
                                            </p:cTn>
                                            <p:tgtEl>
                                              <p:spTgt spid="11"/>
                                            </p:tgtEl>
                                          </p:cBhvr>
                                          <p:to x="100000" y="100000"/>
                                        </p:animScale>
                                        <p:animScale>
                                          <p:cBhvr>
                                            <p:cTn id="109" dur="26">
                                              <p:stCondLst>
                                                <p:cond delay="1808"/>
                                              </p:stCondLst>
                                            </p:cTn>
                                            <p:tgtEl>
                                              <p:spTgt spid="11"/>
                                            </p:tgtEl>
                                          </p:cBhvr>
                                          <p:to x="100000" y="95000"/>
                                        </p:animScale>
                                        <p:animScale>
                                          <p:cBhvr>
                                            <p:cTn id="11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2" grpId="0" animBg="1"/>
          <p:bldP spid="36" grpId="0"/>
          <p:bldP spid="8" grpId="0"/>
          <p:bldP spid="9" grpId="0"/>
          <p:bldP spid="11"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0197" y="267494"/>
            <a:ext cx="297387" cy="369332"/>
          </a:xfrm>
          <a:prstGeom prst="rect">
            <a:avLst/>
          </a:prstGeom>
          <a:noFill/>
        </p:spPr>
        <p:txBody>
          <a:bodyPr wrap="square" rtlCol="0">
            <a:spAutoFit/>
          </a:bodyPr>
          <a:lstStyle/>
          <a:p>
            <a:r>
              <a:rPr lang="en-US" smtClean="0">
                <a:solidFill>
                  <a:srgbClr val="118C3B"/>
                </a:solidFill>
                <a:latin typeface="UVN Bach Dang Nang" pitchFamily="18" charset="0"/>
              </a:rPr>
              <a:t>1</a:t>
            </a:r>
            <a:endParaRPr lang="en-US">
              <a:solidFill>
                <a:srgbClr val="118C3B"/>
              </a:solidFill>
              <a:latin typeface="UVN Bach Dang Nang" pitchFamily="18" charset="0"/>
            </a:endParaRPr>
          </a:p>
        </p:txBody>
      </p:sp>
      <p:sp>
        <p:nvSpPr>
          <p:cNvPr id="13" name="TextBox 12"/>
          <p:cNvSpPr txBox="1"/>
          <p:nvPr/>
        </p:nvSpPr>
        <p:spPr>
          <a:xfrm>
            <a:off x="1222265" y="18138"/>
            <a:ext cx="7814231" cy="954107"/>
          </a:xfrm>
          <a:prstGeom prst="rect">
            <a:avLst/>
          </a:prstGeom>
          <a:noFill/>
        </p:spPr>
        <p:txBody>
          <a:bodyPr wrap="square" rtlCol="0">
            <a:spAutoFit/>
          </a:bodyPr>
          <a:lstStyle/>
          <a:p>
            <a:pPr algn="ctr"/>
            <a:r>
              <a:rPr lang="vi-VN" sz="2800" b="1" dirty="0">
                <a:solidFill>
                  <a:srgbClr val="002060"/>
                </a:solidFill>
                <a:latin typeface="Times New Roman" panose="02020603050405020304" pitchFamily="18" charset="0"/>
                <a:cs typeface="Times New Roman" panose="02020603050405020304" pitchFamily="18" charset="0"/>
              </a:rPr>
              <a:t>PHẨM CHẤT NĂNG LỰC CỦA BẢN THÂN </a:t>
            </a:r>
            <a:endParaRPr lang="en-US" sz="2800" dirty="0">
              <a:solidFill>
                <a:srgbClr val="002060"/>
              </a:solidFill>
              <a:latin typeface="Times New Roman" panose="02020603050405020304" pitchFamily="18" charset="0"/>
              <a:cs typeface="Times New Roman" panose="02020603050405020304" pitchFamily="18" charset="0"/>
            </a:endParaRPr>
          </a:p>
          <a:p>
            <a:pPr algn="ctr"/>
            <a:r>
              <a:rPr lang="vi-VN" sz="2800" b="1" dirty="0">
                <a:solidFill>
                  <a:srgbClr val="002060"/>
                </a:solidFill>
                <a:latin typeface="Times New Roman" panose="02020603050405020304" pitchFamily="18" charset="0"/>
                <a:cs typeface="Times New Roman" panose="02020603050405020304" pitchFamily="18" charset="0"/>
              </a:rPr>
              <a:t>VỚI YÊU CẨU CỦA NGHỀ</a:t>
            </a:r>
            <a:r>
              <a:rPr lang="vi-VN" sz="2800"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Ở ĐỊA PHƯƠNG </a:t>
            </a:r>
            <a:r>
              <a:rPr lang="en-US" sz="2800" b="1" dirty="0" smtClean="0">
                <a:solidFill>
                  <a:srgbClr val="002060"/>
                </a:solidFill>
                <a:latin typeface="Times New Roman" panose="02020603050405020304" pitchFamily="18" charset="0"/>
                <a:cs typeface="Times New Roman" panose="02020603050405020304" pitchFamily="18" charset="0"/>
              </a:rPr>
              <a:t>                                </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3" name="Rectangle 2"/>
          <p:cNvSpPr/>
          <p:nvPr/>
        </p:nvSpPr>
        <p:spPr>
          <a:xfrm>
            <a:off x="395536" y="1059582"/>
            <a:ext cx="8640960" cy="954107"/>
          </a:xfrm>
          <a:prstGeom prst="rect">
            <a:avLst/>
          </a:prstGeom>
        </p:spPr>
        <p:txBody>
          <a:bodyPr wrap="square">
            <a:spAutoFit/>
          </a:bodyPr>
          <a:lstStyle/>
          <a:p>
            <a:r>
              <a:rPr lang="vi-VN" sz="2800" b="1" dirty="0">
                <a:latin typeface="Times New Roman" panose="02020603050405020304" pitchFamily="18" charset="0"/>
                <a:cs typeface="Times New Roman" panose="02020603050405020304" pitchFamily="18" charset="0"/>
              </a:rPr>
              <a:t>Hoạt động 1</a:t>
            </a:r>
            <a:r>
              <a:rPr lang="vi-VN" sz="2800" dirty="0">
                <a:latin typeface="Times New Roman" panose="02020603050405020304" pitchFamily="18" charset="0"/>
                <a:cs typeface="Times New Roman" panose="02020603050405020304" pitchFamily="18" charset="0"/>
              </a:rPr>
              <a:t>:</a:t>
            </a:r>
            <a:r>
              <a:rPr lang="vi-VN" sz="2800" dirty="0">
                <a:solidFill>
                  <a:srgbClr val="006600"/>
                </a:solidFill>
                <a:latin typeface="Times New Roman" panose="02020603050405020304" pitchFamily="18" charset="0"/>
                <a:cs typeface="Times New Roman" panose="02020603050405020304" pitchFamily="18" charset="0"/>
              </a:rPr>
              <a:t>Khám phá một số phẩm chất, năng lực có liên quan đến hoạt động nghề nghiệp của bản thân.</a:t>
            </a:r>
            <a:endParaRPr lang="en-US" sz="2800" dirty="0">
              <a:solidFill>
                <a:srgbClr val="0066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11219" y="2174835"/>
            <a:ext cx="5873724"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1.Chia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cs typeface="Times New Roman" panose="02020603050405020304" pitchFamily="18" charset="0"/>
              </a:rPr>
              <a:t>.</a:t>
            </a:r>
          </a:p>
        </p:txBody>
      </p:sp>
      <p:sp>
        <p:nvSpPr>
          <p:cNvPr id="6" name="Rectangle 5"/>
          <p:cNvSpPr/>
          <p:nvPr/>
        </p:nvSpPr>
        <p:spPr>
          <a:xfrm>
            <a:off x="2805076" y="2698055"/>
            <a:ext cx="3821880" cy="523220"/>
          </a:xfrm>
          <a:prstGeom prst="rect">
            <a:avLst/>
          </a:prstGeom>
        </p:spPr>
        <p:txBody>
          <a:bodyPr wrap="none">
            <a:spAutoFit/>
          </a:bodyPr>
          <a:lstStyle/>
          <a:p>
            <a:r>
              <a:rPr lang="en-US" sz="2800" dirty="0" err="1" smtClean="0">
                <a:latin typeface="Times New Roman" panose="02020603050405020304" pitchFamily="18" charset="0"/>
                <a:cs typeface="Times New Roman" panose="02020603050405020304" pitchFamily="18" charset="0"/>
              </a:rPr>
              <a:t>Hoạt</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đôi</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382344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971600" y="548495"/>
            <a:ext cx="5577977" cy="340422"/>
            <a:chOff x="366264" y="2693948"/>
            <a:chExt cx="8503266" cy="340422"/>
          </a:xfrm>
          <a:solidFill>
            <a:schemeClr val="bg1">
              <a:lumMod val="85000"/>
            </a:schemeClr>
          </a:solidFill>
        </p:grpSpPr>
        <p:sp>
          <p:nvSpPr>
            <p:cNvPr id="25" name="矩形 24"/>
            <p:cNvSpPr/>
            <p:nvPr/>
          </p:nvSpPr>
          <p:spPr>
            <a:xfrm>
              <a:off x="8536311" y="2798477"/>
              <a:ext cx="39157" cy="131361"/>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sx="97000" sy="97000" algn="ctr" rotWithShape="0">
                <a:srgbClr val="000000">
                  <a:alpha val="40000"/>
                </a:srgb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grpSp>
          <p:nvGrpSpPr>
            <p:cNvPr id="26" name="组合 25"/>
            <p:cNvGrpSpPr/>
            <p:nvPr/>
          </p:nvGrpSpPr>
          <p:grpSpPr>
            <a:xfrm>
              <a:off x="366264" y="2693948"/>
              <a:ext cx="8503266" cy="340422"/>
              <a:chOff x="623889" y="3209929"/>
              <a:chExt cx="10944224" cy="438144"/>
            </a:xfrm>
            <a:grpFill/>
          </p:grpSpPr>
          <p:sp>
            <p:nvSpPr>
              <p:cNvPr id="27" name="矩形 26"/>
              <p:cNvSpPr/>
              <p:nvPr/>
            </p:nvSpPr>
            <p:spPr>
              <a:xfrm>
                <a:off x="623889" y="3344465"/>
                <a:ext cx="50397" cy="16906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sx="97000" sy="97000" algn="ctr" rotWithShape="0">
                  <a:srgbClr val="000000">
                    <a:alpha val="40000"/>
                  </a:srgb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sp>
            <p:nvSpPr>
              <p:cNvPr id="28" name="矩形 27"/>
              <p:cNvSpPr/>
              <p:nvPr/>
            </p:nvSpPr>
            <p:spPr>
              <a:xfrm>
                <a:off x="717047" y="3344465"/>
                <a:ext cx="107093" cy="16906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sx="97000" sy="97000" algn="ctr" rotWithShape="0">
                  <a:srgbClr val="000000">
                    <a:alpha val="40000"/>
                  </a:srgb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sp>
            <p:nvSpPr>
              <p:cNvPr id="29" name="矩形 28"/>
              <p:cNvSpPr/>
              <p:nvPr/>
            </p:nvSpPr>
            <p:spPr>
              <a:xfrm>
                <a:off x="866901" y="3344465"/>
                <a:ext cx="198437" cy="16906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sx="97000" sy="97000" algn="ctr" rotWithShape="0">
                  <a:srgbClr val="000000">
                    <a:alpha val="40000"/>
                  </a:srgb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sp>
            <p:nvSpPr>
              <p:cNvPr id="30" name="矩形 29"/>
              <p:cNvSpPr/>
              <p:nvPr/>
            </p:nvSpPr>
            <p:spPr>
              <a:xfrm>
                <a:off x="1108099" y="3344465"/>
                <a:ext cx="9613876" cy="16906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50800" dir="8100000" algn="tr" rotWithShape="0">
                  <a:prstClr val="black">
                    <a:alpha val="40000"/>
                  </a:prst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sp>
            <p:nvSpPr>
              <p:cNvPr id="31" name="矩形 30"/>
              <p:cNvSpPr/>
              <p:nvPr/>
            </p:nvSpPr>
            <p:spPr>
              <a:xfrm>
                <a:off x="10994902" y="3344465"/>
                <a:ext cx="107093" cy="16906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sx="97000" sy="97000" algn="ctr" rotWithShape="0">
                  <a:srgbClr val="000000">
                    <a:alpha val="40000"/>
                  </a:srgb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sp>
            <p:nvSpPr>
              <p:cNvPr id="32" name="矩形 31"/>
              <p:cNvSpPr/>
              <p:nvPr/>
            </p:nvSpPr>
            <p:spPr>
              <a:xfrm>
                <a:off x="10759220" y="3344465"/>
                <a:ext cx="198437" cy="169069"/>
              </a:xfrm>
              <a:prstGeom prst="rect">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sx="97000" sy="97000" algn="ctr" rotWithShape="0">
                  <a:srgbClr val="000000">
                    <a:alpha val="40000"/>
                  </a:srgb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sp>
            <p:nvSpPr>
              <p:cNvPr id="33" name="等腰三角形 32"/>
              <p:cNvSpPr/>
              <p:nvPr/>
            </p:nvSpPr>
            <p:spPr>
              <a:xfrm rot="5400000">
                <a:off x="11159803" y="3239763"/>
                <a:ext cx="438144" cy="378476"/>
              </a:xfrm>
              <a:prstGeom prst="triangle">
                <a:avLst/>
              </a:prstGeom>
              <a:gradFill>
                <a:gsLst>
                  <a:gs pos="33000">
                    <a:srgbClr val="F9F9F9"/>
                  </a:gs>
                  <a:gs pos="100000">
                    <a:srgbClr val="D7D7D7"/>
                  </a:gs>
                </a:gsLst>
                <a:lin ang="5400000" scaled="0"/>
              </a:gradFill>
              <a:ln w="3175" cap="flat" cmpd="sng" algn="ctr">
                <a:solidFill>
                  <a:srgbClr val="D7D7D7"/>
                </a:solidFill>
                <a:prstDash val="solid"/>
              </a:ln>
              <a:effectLst>
                <a:outerShdw blurRad="50800" dist="38100" sx="97000" sy="97000" algn="ctr" rotWithShape="0">
                  <a:srgbClr val="000000">
                    <a:alpha val="40000"/>
                  </a:srgbClr>
                </a:outerShdw>
              </a:effectLst>
            </p:spPr>
            <p:txBody>
              <a:bodyPr anchor="ctr"/>
              <a:lstStyle/>
              <a:p>
                <a:pPr algn="ctr">
                  <a:lnSpc>
                    <a:spcPct val="120000"/>
                  </a:lnSpc>
                </a:pPr>
                <a:endParaRPr lang="zh-CN" altLang="en-US" b="1" kern="0">
                  <a:solidFill>
                    <a:schemeClr val="tx1">
                      <a:lumMod val="50000"/>
                      <a:lumOff val="50000"/>
                    </a:schemeClr>
                  </a:solidFill>
                  <a:cs typeface="+mn-ea"/>
                  <a:sym typeface="+mn-lt"/>
                </a:endParaRPr>
              </a:p>
            </p:txBody>
          </p:sp>
        </p:grpSp>
      </p:grpSp>
      <p:sp>
        <p:nvSpPr>
          <p:cNvPr id="50" name="MH_Text_1"/>
          <p:cNvSpPr txBox="1">
            <a:spLocks noChangeArrowheads="1"/>
          </p:cNvSpPr>
          <p:nvPr>
            <p:custDataLst>
              <p:tags r:id="rId1"/>
            </p:custDataLst>
          </p:nvPr>
        </p:nvSpPr>
        <p:spPr bwMode="auto">
          <a:xfrm>
            <a:off x="395536" y="993447"/>
            <a:ext cx="4248472" cy="201738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01857" tIns="50927" rIns="101857" bIns="50927">
            <a:noAutofit/>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285750" lvl="0" indent="-285750" fontAlgn="auto">
              <a:lnSpc>
                <a:spcPct val="130000"/>
              </a:lnSpc>
              <a:spcBef>
                <a:spcPts val="0"/>
              </a:spcBef>
              <a:spcAft>
                <a:spcPts val="0"/>
              </a:spcAft>
              <a:buFont typeface="Wingdings" pitchFamily="2" charset="2"/>
              <a:buChar char="§"/>
            </a:pP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May,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khâu</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thêu</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đan</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móc</a:t>
            </a:r>
            <a:endParaRPr lang="en-US" altLang="zh-CN" sz="2400" dirty="0" smtClean="0">
              <a:solidFill>
                <a:srgbClr val="002060"/>
              </a:solidFill>
              <a:latin typeface="Times New Roman" panose="02020603050405020304" pitchFamily="18" charset="0"/>
              <a:cs typeface="Times New Roman" panose="02020603050405020304" pitchFamily="18" charset="0"/>
              <a:sym typeface="+mn-lt"/>
            </a:endParaRPr>
          </a:p>
          <a:p>
            <a:pPr marL="285750" lvl="0" indent="-285750" fontAlgn="auto">
              <a:lnSpc>
                <a:spcPct val="130000"/>
              </a:lnSpc>
              <a:spcBef>
                <a:spcPts val="0"/>
              </a:spcBef>
              <a:spcAft>
                <a:spcPts val="0"/>
              </a:spcAft>
              <a:buFont typeface="Wingdings" pitchFamily="2" charset="2"/>
              <a:buChar char="§"/>
            </a:pP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Chơi</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thê</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thao</a:t>
            </a:r>
            <a:endParaRPr lang="en-US" altLang="zh-CN" sz="2400" dirty="0" smtClean="0">
              <a:solidFill>
                <a:srgbClr val="002060"/>
              </a:solidFill>
              <a:latin typeface="Times New Roman" panose="02020603050405020304" pitchFamily="18" charset="0"/>
              <a:cs typeface="Times New Roman" panose="02020603050405020304" pitchFamily="18" charset="0"/>
              <a:sym typeface="+mn-lt"/>
            </a:endParaRPr>
          </a:p>
          <a:p>
            <a:pPr marL="285750" lvl="0" indent="-285750" fontAlgn="auto">
              <a:lnSpc>
                <a:spcPct val="130000"/>
              </a:lnSpc>
              <a:spcBef>
                <a:spcPts val="0"/>
              </a:spcBef>
              <a:spcAft>
                <a:spcPts val="0"/>
              </a:spcAft>
              <a:buFont typeface="Wingdings" pitchFamily="2" charset="2"/>
              <a:buChar char="§"/>
            </a:pP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Nấu</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ăn</a:t>
            </a:r>
            <a:endParaRPr lang="en-US" altLang="zh-CN" sz="2400" dirty="0" smtClean="0">
              <a:solidFill>
                <a:srgbClr val="002060"/>
              </a:solidFill>
              <a:latin typeface="Times New Roman" panose="02020603050405020304" pitchFamily="18" charset="0"/>
              <a:cs typeface="Times New Roman" panose="02020603050405020304" pitchFamily="18" charset="0"/>
              <a:sym typeface="+mn-lt"/>
            </a:endParaRPr>
          </a:p>
          <a:p>
            <a:pPr marL="285750" lvl="0" indent="-285750" fontAlgn="auto">
              <a:lnSpc>
                <a:spcPct val="130000"/>
              </a:lnSpc>
              <a:spcBef>
                <a:spcPts val="0"/>
              </a:spcBef>
              <a:spcAft>
                <a:spcPts val="0"/>
              </a:spcAft>
              <a:buFont typeface="Wingdings" pitchFamily="2" charset="2"/>
              <a:buChar char="§"/>
            </a:pP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Trồng</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trọt</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chăm</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sóc</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cây</a:t>
            </a:r>
            <a:r>
              <a:rPr lang="en-US" altLang="zh-CN" sz="2400" dirty="0" smtClean="0">
                <a:solidFill>
                  <a:srgbClr val="00206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2060"/>
                </a:solidFill>
                <a:latin typeface="Times New Roman" panose="02020603050405020304" pitchFamily="18" charset="0"/>
                <a:cs typeface="Times New Roman" panose="02020603050405020304" pitchFamily="18" charset="0"/>
                <a:sym typeface="+mn-lt"/>
              </a:rPr>
              <a:t>cối</a:t>
            </a:r>
            <a:endParaRPr lang="en-US" altLang="zh-CN" sz="2400" dirty="0">
              <a:solidFill>
                <a:srgbClr val="002060"/>
              </a:solidFill>
              <a:latin typeface="Times New Roman" panose="02020603050405020304" pitchFamily="18" charset="0"/>
              <a:cs typeface="Times New Roman" panose="02020603050405020304" pitchFamily="18" charset="0"/>
              <a:sym typeface="+mn-lt"/>
            </a:endParaRPr>
          </a:p>
        </p:txBody>
      </p:sp>
      <p:sp>
        <p:nvSpPr>
          <p:cNvPr id="38" name="MH_Text_1"/>
          <p:cNvSpPr txBox="1">
            <a:spLocks noChangeArrowheads="1"/>
          </p:cNvSpPr>
          <p:nvPr>
            <p:custDataLst>
              <p:tags r:id="rId2"/>
            </p:custDataLst>
          </p:nvPr>
        </p:nvSpPr>
        <p:spPr bwMode="auto">
          <a:xfrm>
            <a:off x="1580124" y="3010830"/>
            <a:ext cx="4432036" cy="20091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01857" tIns="50927" rIns="101857" bIns="50927">
            <a:noAutofit/>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285750" lvl="0" indent="-285750" fontAlgn="auto">
              <a:lnSpc>
                <a:spcPct val="130000"/>
              </a:lnSpc>
              <a:spcBef>
                <a:spcPts val="0"/>
              </a:spcBef>
              <a:spcAft>
                <a:spcPts val="0"/>
              </a:spcAft>
              <a:buFont typeface="Wingdings" pitchFamily="2" charset="2"/>
              <a:buChar char="§"/>
            </a:pP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Nói</a:t>
            </a:r>
            <a:r>
              <a:rPr lang="en-US" altLang="zh-CN" sz="2400" dirty="0" smtClean="0">
                <a:solidFill>
                  <a:srgbClr val="00660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chuyện</a:t>
            </a:r>
            <a:r>
              <a:rPr lang="en-US" altLang="zh-CN" sz="2400" dirty="0" smtClean="0">
                <a:solidFill>
                  <a:srgbClr val="00660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giao</a:t>
            </a:r>
            <a:r>
              <a:rPr lang="en-US" altLang="zh-CN" sz="2400" dirty="0" smtClean="0">
                <a:solidFill>
                  <a:srgbClr val="00660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tiếp</a:t>
            </a:r>
            <a:endParaRPr lang="en-US" altLang="zh-CN" sz="2400" dirty="0" smtClean="0">
              <a:solidFill>
                <a:srgbClr val="006600"/>
              </a:solidFill>
              <a:latin typeface="Times New Roman" panose="02020603050405020304" pitchFamily="18" charset="0"/>
              <a:cs typeface="Times New Roman" panose="02020603050405020304" pitchFamily="18" charset="0"/>
              <a:sym typeface="+mn-lt"/>
            </a:endParaRPr>
          </a:p>
          <a:p>
            <a:pPr marL="285750" lvl="0" indent="-285750" fontAlgn="auto">
              <a:lnSpc>
                <a:spcPct val="130000"/>
              </a:lnSpc>
              <a:spcBef>
                <a:spcPts val="0"/>
              </a:spcBef>
              <a:spcAft>
                <a:spcPts val="0"/>
              </a:spcAft>
              <a:buFont typeface="Wingdings" pitchFamily="2" charset="2"/>
              <a:buChar char="§"/>
            </a:pP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Ve</a:t>
            </a:r>
            <a:r>
              <a:rPr lang="en-US" altLang="zh-CN" sz="2400" dirty="0" smtClean="0">
                <a:solidFill>
                  <a:srgbClr val="00660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tranh</a:t>
            </a:r>
            <a:endParaRPr lang="en-US" altLang="zh-CN" sz="2400" dirty="0" smtClean="0">
              <a:solidFill>
                <a:srgbClr val="006600"/>
              </a:solidFill>
              <a:latin typeface="Times New Roman" panose="02020603050405020304" pitchFamily="18" charset="0"/>
              <a:cs typeface="Times New Roman" panose="02020603050405020304" pitchFamily="18" charset="0"/>
              <a:sym typeface="+mn-lt"/>
            </a:endParaRPr>
          </a:p>
          <a:p>
            <a:pPr marL="285750" lvl="0" indent="-285750" fontAlgn="auto">
              <a:lnSpc>
                <a:spcPct val="130000"/>
              </a:lnSpc>
              <a:spcBef>
                <a:spcPts val="0"/>
              </a:spcBef>
              <a:spcAft>
                <a:spcPts val="0"/>
              </a:spcAft>
              <a:buFont typeface="Wingdings" pitchFamily="2" charset="2"/>
              <a:buChar char="§"/>
            </a:pPr>
            <a:r>
              <a:rPr lang="en-US" altLang="zh-CN" sz="2400" dirty="0" smtClean="0">
                <a:solidFill>
                  <a:srgbClr val="006600"/>
                </a:solidFill>
                <a:latin typeface="Times New Roman" panose="02020603050405020304" pitchFamily="18" charset="0"/>
                <a:cs typeface="Times New Roman" panose="02020603050405020304" pitchFamily="18" charset="0"/>
                <a:sym typeface="+mn-lt"/>
              </a:rPr>
              <a:t>Ca </a:t>
            </a: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hát</a:t>
            </a:r>
            <a:endParaRPr lang="en-US" altLang="zh-CN" sz="2400" dirty="0" smtClean="0">
              <a:solidFill>
                <a:srgbClr val="006600"/>
              </a:solidFill>
              <a:latin typeface="Times New Roman" panose="02020603050405020304" pitchFamily="18" charset="0"/>
              <a:cs typeface="Times New Roman" panose="02020603050405020304" pitchFamily="18" charset="0"/>
              <a:sym typeface="+mn-lt"/>
            </a:endParaRPr>
          </a:p>
          <a:p>
            <a:pPr marL="285750" lvl="0" indent="-285750" fontAlgn="auto">
              <a:lnSpc>
                <a:spcPct val="130000"/>
              </a:lnSpc>
              <a:spcBef>
                <a:spcPts val="0"/>
              </a:spcBef>
              <a:spcAft>
                <a:spcPts val="0"/>
              </a:spcAft>
              <a:buFont typeface="Wingdings" pitchFamily="2" charset="2"/>
              <a:buChar char="§"/>
            </a:pP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Viết</a:t>
            </a:r>
            <a:r>
              <a:rPr lang="en-US" altLang="zh-CN" sz="2400" dirty="0" smtClean="0">
                <a:solidFill>
                  <a:srgbClr val="00660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006600"/>
                </a:solidFill>
                <a:latin typeface="Times New Roman" panose="02020603050405020304" pitchFamily="18" charset="0"/>
                <a:cs typeface="Times New Roman" panose="02020603050405020304" pitchFamily="18" charset="0"/>
                <a:sym typeface="+mn-lt"/>
              </a:rPr>
              <a:t>văn</a:t>
            </a:r>
            <a:endParaRPr lang="en-US" altLang="zh-CN" sz="2400" dirty="0">
              <a:solidFill>
                <a:srgbClr val="006600"/>
              </a:solidFill>
              <a:latin typeface="Times New Roman" panose="02020603050405020304" pitchFamily="18" charset="0"/>
              <a:cs typeface="Times New Roman" panose="02020603050405020304" pitchFamily="18" charset="0"/>
              <a:sym typeface="+mn-lt"/>
            </a:endParaRPr>
          </a:p>
        </p:txBody>
      </p:sp>
      <p:sp>
        <p:nvSpPr>
          <p:cNvPr id="41" name="MH_Text_1"/>
          <p:cNvSpPr txBox="1">
            <a:spLocks noChangeArrowheads="1"/>
          </p:cNvSpPr>
          <p:nvPr>
            <p:custDataLst>
              <p:tags r:id="rId3"/>
            </p:custDataLst>
          </p:nvPr>
        </p:nvSpPr>
        <p:spPr bwMode="auto">
          <a:xfrm>
            <a:off x="5436096" y="3018625"/>
            <a:ext cx="2736304" cy="158417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01857" tIns="50927" rIns="101857" bIns="50927">
            <a:noAutofit/>
          </a:bodyPr>
          <a:ls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285750" lvl="0" indent="-285750" fontAlgn="auto">
              <a:lnSpc>
                <a:spcPct val="130000"/>
              </a:lnSpc>
              <a:spcBef>
                <a:spcPts val="0"/>
              </a:spcBef>
              <a:spcAft>
                <a:spcPts val="0"/>
              </a:spcAft>
              <a:buFont typeface="Wingdings" pitchFamily="2" charset="2"/>
              <a:buChar char="§"/>
            </a:pPr>
            <a:r>
              <a:rPr lang="en-US" altLang="zh-CN" sz="2400" dirty="0" err="1" smtClean="0">
                <a:solidFill>
                  <a:srgbClr val="7030A0"/>
                </a:solidFill>
                <a:latin typeface="Times New Roman" panose="02020603050405020304" pitchFamily="18" charset="0"/>
                <a:cs typeface="Times New Roman" panose="02020603050405020304" pitchFamily="18" charset="0"/>
                <a:sym typeface="+mn-lt"/>
              </a:rPr>
              <a:t>Thết</a:t>
            </a:r>
            <a:r>
              <a:rPr lang="en-US" altLang="zh-CN" sz="2400" dirty="0" smtClean="0">
                <a:solidFill>
                  <a:srgbClr val="7030A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7030A0"/>
                </a:solidFill>
                <a:latin typeface="Times New Roman" panose="02020603050405020304" pitchFamily="18" charset="0"/>
                <a:cs typeface="Times New Roman" panose="02020603050405020304" pitchFamily="18" charset="0"/>
                <a:sym typeface="+mn-lt"/>
              </a:rPr>
              <a:t>kê</a:t>
            </a:r>
            <a:r>
              <a:rPr lang="en-US" altLang="zh-CN" sz="2400" dirty="0" smtClean="0">
                <a:solidFill>
                  <a:srgbClr val="7030A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7030A0"/>
                </a:solidFill>
                <a:latin typeface="Times New Roman" panose="02020603050405020304" pitchFamily="18" charset="0"/>
                <a:cs typeface="Times New Roman" panose="02020603050405020304" pitchFamily="18" charset="0"/>
                <a:sym typeface="+mn-lt"/>
              </a:rPr>
              <a:t>quần</a:t>
            </a:r>
            <a:r>
              <a:rPr lang="en-US" altLang="zh-CN" sz="2400" dirty="0" smtClean="0">
                <a:solidFill>
                  <a:srgbClr val="7030A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7030A0"/>
                </a:solidFill>
                <a:latin typeface="Times New Roman" panose="02020603050405020304" pitchFamily="18" charset="0"/>
                <a:cs typeface="Times New Roman" panose="02020603050405020304" pitchFamily="18" charset="0"/>
                <a:sym typeface="+mn-lt"/>
              </a:rPr>
              <a:t>áo</a:t>
            </a:r>
            <a:r>
              <a:rPr lang="en-US" altLang="zh-CN" sz="2400" dirty="0" smtClean="0">
                <a:solidFill>
                  <a:srgbClr val="7030A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7030A0"/>
                </a:solidFill>
                <a:latin typeface="Times New Roman" panose="02020603050405020304" pitchFamily="18" charset="0"/>
                <a:cs typeface="Times New Roman" panose="02020603050405020304" pitchFamily="18" charset="0"/>
                <a:sym typeface="+mn-lt"/>
              </a:rPr>
              <a:t>đô</a:t>
            </a:r>
            <a:r>
              <a:rPr lang="en-US" altLang="zh-CN" sz="2400" dirty="0" smtClean="0">
                <a:solidFill>
                  <a:srgbClr val="7030A0"/>
                </a:solidFill>
                <a:latin typeface="Times New Roman" panose="02020603050405020304" pitchFamily="18" charset="0"/>
                <a:cs typeface="Times New Roman" panose="02020603050405020304" pitchFamily="18" charset="0"/>
                <a:sym typeface="+mn-lt"/>
              </a:rPr>
              <a:t>̀ </a:t>
            </a:r>
            <a:r>
              <a:rPr lang="en-US" altLang="zh-CN" sz="2400" dirty="0" err="1" smtClean="0">
                <a:solidFill>
                  <a:srgbClr val="7030A0"/>
                </a:solidFill>
                <a:latin typeface="Times New Roman" panose="02020603050405020304" pitchFamily="18" charset="0"/>
                <a:cs typeface="Times New Roman" panose="02020603050405020304" pitchFamily="18" charset="0"/>
                <a:sym typeface="+mn-lt"/>
              </a:rPr>
              <a:t>chơi</a:t>
            </a:r>
            <a:endParaRPr lang="en-US" altLang="zh-CN" sz="2400" dirty="0" smtClean="0">
              <a:solidFill>
                <a:srgbClr val="7030A0"/>
              </a:solidFill>
              <a:latin typeface="Times New Roman" panose="02020603050405020304" pitchFamily="18" charset="0"/>
              <a:cs typeface="Times New Roman" panose="02020603050405020304" pitchFamily="18" charset="0"/>
              <a:sym typeface="+mn-lt"/>
            </a:endParaRPr>
          </a:p>
          <a:p>
            <a:pPr marL="285750" lvl="0" indent="-285750" fontAlgn="auto">
              <a:lnSpc>
                <a:spcPct val="130000"/>
              </a:lnSpc>
              <a:spcBef>
                <a:spcPts val="0"/>
              </a:spcBef>
              <a:spcAft>
                <a:spcPts val="0"/>
              </a:spcAft>
              <a:buFont typeface="Wingdings" pitchFamily="2" charset="2"/>
              <a:buChar char="§"/>
            </a:pPr>
            <a:r>
              <a:rPr lang="en-US" altLang="zh-CN" sz="2400" dirty="0" smtClean="0">
                <a:solidFill>
                  <a:srgbClr val="7030A0"/>
                </a:solidFill>
                <a:latin typeface="Times New Roman" panose="02020603050405020304" pitchFamily="18" charset="0"/>
                <a:cs typeface="Times New Roman" panose="02020603050405020304" pitchFamily="18" charset="0"/>
                <a:sym typeface="+mn-lt"/>
              </a:rPr>
              <a:t>…….</a:t>
            </a:r>
          </a:p>
          <a:p>
            <a:pPr marL="285750" lvl="0" indent="-285750" fontAlgn="auto">
              <a:lnSpc>
                <a:spcPct val="130000"/>
              </a:lnSpc>
              <a:spcBef>
                <a:spcPts val="0"/>
              </a:spcBef>
              <a:spcAft>
                <a:spcPts val="0"/>
              </a:spcAft>
              <a:buFont typeface="Wingdings" pitchFamily="2" charset="2"/>
              <a:buChar char="§"/>
            </a:pPr>
            <a:endParaRPr lang="en-US" altLang="zh-CN" sz="2400" dirty="0">
              <a:solidFill>
                <a:srgbClr val="7030A0"/>
              </a:solidFill>
              <a:latin typeface="Times New Roman" panose="02020603050405020304" pitchFamily="18" charset="0"/>
              <a:cs typeface="Times New Roman" panose="02020603050405020304" pitchFamily="18" charset="0"/>
              <a:sym typeface="+mn-lt"/>
            </a:endParaRPr>
          </a:p>
        </p:txBody>
      </p:sp>
      <p:sp>
        <p:nvSpPr>
          <p:cNvPr id="34" name="Rectangle 33"/>
          <p:cNvSpPr/>
          <p:nvPr/>
        </p:nvSpPr>
        <p:spPr>
          <a:xfrm>
            <a:off x="496317" y="195486"/>
            <a:ext cx="6053260"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1</a:t>
            </a:r>
            <a:r>
              <a:rPr lang="en-US" sz="2800" dirty="0" smtClean="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12385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000"/>
                                        <p:tgtEl>
                                          <p:spTgt spid="24"/>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 calcmode="lin" valueType="num">
                                      <p:cBhvr>
                                        <p:cTn id="11" dur="850" fill="hold"/>
                                        <p:tgtEl>
                                          <p:spTgt spid="50"/>
                                        </p:tgtEl>
                                        <p:attrNameLst>
                                          <p:attrName>ppt_w</p:attrName>
                                        </p:attrNameLst>
                                      </p:cBhvr>
                                      <p:tavLst>
                                        <p:tav tm="0">
                                          <p:val>
                                            <p:fltVal val="0"/>
                                          </p:val>
                                        </p:tav>
                                        <p:tav tm="100000">
                                          <p:val>
                                            <p:strVal val="#ppt_w"/>
                                          </p:val>
                                        </p:tav>
                                      </p:tavLst>
                                    </p:anim>
                                    <p:anim calcmode="lin" valueType="num">
                                      <p:cBhvr>
                                        <p:cTn id="12" dur="850" fill="hold"/>
                                        <p:tgtEl>
                                          <p:spTgt spid="50"/>
                                        </p:tgtEl>
                                        <p:attrNameLst>
                                          <p:attrName>ppt_h</p:attrName>
                                        </p:attrNameLst>
                                      </p:cBhvr>
                                      <p:tavLst>
                                        <p:tav tm="0">
                                          <p:val>
                                            <p:fltVal val="0"/>
                                          </p:val>
                                        </p:tav>
                                        <p:tav tm="100000">
                                          <p:val>
                                            <p:strVal val="#ppt_h"/>
                                          </p:val>
                                        </p:tav>
                                      </p:tavLst>
                                    </p:anim>
                                    <p:animEffect transition="in" filter="fade">
                                      <p:cBhvr>
                                        <p:cTn id="13" dur="850"/>
                                        <p:tgtEl>
                                          <p:spTgt spid="50"/>
                                        </p:tgtEl>
                                      </p:cBhvr>
                                    </p:animEffect>
                                  </p:childTnLst>
                                </p:cTn>
                              </p:par>
                            </p:childTnLst>
                          </p:cTn>
                        </p:par>
                        <p:par>
                          <p:cTn id="14" fill="hold">
                            <p:stCondLst>
                              <p:cond delay="1850"/>
                            </p:stCondLst>
                            <p:childTnLst>
                              <p:par>
                                <p:cTn id="15" presetID="53" presetClass="entr" presetSubtype="16" fill="hold" grpId="0"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p:cTn id="17" dur="850" fill="hold"/>
                                        <p:tgtEl>
                                          <p:spTgt spid="38"/>
                                        </p:tgtEl>
                                        <p:attrNameLst>
                                          <p:attrName>ppt_w</p:attrName>
                                        </p:attrNameLst>
                                      </p:cBhvr>
                                      <p:tavLst>
                                        <p:tav tm="0">
                                          <p:val>
                                            <p:fltVal val="0"/>
                                          </p:val>
                                        </p:tav>
                                        <p:tav tm="100000">
                                          <p:val>
                                            <p:strVal val="#ppt_w"/>
                                          </p:val>
                                        </p:tav>
                                      </p:tavLst>
                                    </p:anim>
                                    <p:anim calcmode="lin" valueType="num">
                                      <p:cBhvr>
                                        <p:cTn id="18" dur="850" fill="hold"/>
                                        <p:tgtEl>
                                          <p:spTgt spid="38"/>
                                        </p:tgtEl>
                                        <p:attrNameLst>
                                          <p:attrName>ppt_h</p:attrName>
                                        </p:attrNameLst>
                                      </p:cBhvr>
                                      <p:tavLst>
                                        <p:tav tm="0">
                                          <p:val>
                                            <p:fltVal val="0"/>
                                          </p:val>
                                        </p:tav>
                                        <p:tav tm="100000">
                                          <p:val>
                                            <p:strVal val="#ppt_h"/>
                                          </p:val>
                                        </p:tav>
                                      </p:tavLst>
                                    </p:anim>
                                    <p:animEffect transition="in" filter="fade">
                                      <p:cBhvr>
                                        <p:cTn id="19" dur="850"/>
                                        <p:tgtEl>
                                          <p:spTgt spid="38"/>
                                        </p:tgtEl>
                                      </p:cBhvr>
                                    </p:animEffect>
                                  </p:childTnLst>
                                </p:cTn>
                              </p:par>
                            </p:childTnLst>
                          </p:cTn>
                        </p:par>
                        <p:par>
                          <p:cTn id="20" fill="hold">
                            <p:stCondLst>
                              <p:cond delay="2700"/>
                            </p:stCondLst>
                            <p:childTnLst>
                              <p:par>
                                <p:cTn id="21" presetID="53" presetClass="entr" presetSubtype="16"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p:cTn id="23" dur="850" fill="hold"/>
                                        <p:tgtEl>
                                          <p:spTgt spid="41"/>
                                        </p:tgtEl>
                                        <p:attrNameLst>
                                          <p:attrName>ppt_w</p:attrName>
                                        </p:attrNameLst>
                                      </p:cBhvr>
                                      <p:tavLst>
                                        <p:tav tm="0">
                                          <p:val>
                                            <p:fltVal val="0"/>
                                          </p:val>
                                        </p:tav>
                                        <p:tav tm="100000">
                                          <p:val>
                                            <p:strVal val="#ppt_w"/>
                                          </p:val>
                                        </p:tav>
                                      </p:tavLst>
                                    </p:anim>
                                    <p:anim calcmode="lin" valueType="num">
                                      <p:cBhvr>
                                        <p:cTn id="24" dur="850" fill="hold"/>
                                        <p:tgtEl>
                                          <p:spTgt spid="41"/>
                                        </p:tgtEl>
                                        <p:attrNameLst>
                                          <p:attrName>ppt_h</p:attrName>
                                        </p:attrNameLst>
                                      </p:cBhvr>
                                      <p:tavLst>
                                        <p:tav tm="0">
                                          <p:val>
                                            <p:fltVal val="0"/>
                                          </p:val>
                                        </p:tav>
                                        <p:tav tm="100000">
                                          <p:val>
                                            <p:strVal val="#ppt_h"/>
                                          </p:val>
                                        </p:tav>
                                      </p:tavLst>
                                    </p:anim>
                                    <p:animEffect transition="in" filter="fade">
                                      <p:cBhvr>
                                        <p:cTn id="25" dur="8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38"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508504" y="223945"/>
            <a:ext cx="5064207" cy="523220"/>
          </a:xfrm>
          <a:prstGeom prst="rect">
            <a:avLst/>
          </a:prstGeom>
          <a:noFill/>
        </p:spPr>
        <p:txBody>
          <a:bodyPr wrap="none" rtlCol="0">
            <a:spAutoFit/>
          </a:bodyPr>
          <a:lstStyle/>
          <a:p>
            <a:r>
              <a:rPr lang="en-US" sz="2800" dirty="0">
                <a:solidFill>
                  <a:srgbClr val="118C3B"/>
                </a:solidFill>
                <a:latin typeface="Times New Roman" panose="02020603050405020304" pitchFamily="18" charset="0"/>
                <a:cs typeface="Times New Roman" panose="02020603050405020304" pitchFamily="18" charset="0"/>
              </a:rPr>
              <a:t>2</a:t>
            </a:r>
            <a:r>
              <a:rPr lang="en-US" sz="2800" dirty="0" smtClean="0">
                <a:solidFill>
                  <a:srgbClr val="118C3B"/>
                </a:solidFill>
                <a:latin typeface="Times New Roman" panose="02020603050405020304" pitchFamily="18" charset="0"/>
                <a:cs typeface="Times New Roman" panose="02020603050405020304" pitchFamily="18" charset="0"/>
              </a:rPr>
              <a:t>. </a:t>
            </a:r>
            <a:r>
              <a:rPr lang="en-US" sz="2800" dirty="0" err="1" smtClean="0">
                <a:solidFill>
                  <a:srgbClr val="118C3B"/>
                </a:solidFill>
                <a:latin typeface="Times New Roman" panose="02020603050405020304" pitchFamily="18" charset="0"/>
                <a:cs typeface="Times New Roman" panose="02020603050405020304" pitchFamily="18" charset="0"/>
              </a:rPr>
              <a:t>Xác</a:t>
            </a:r>
            <a:r>
              <a:rPr lang="en-US" sz="2800" dirty="0" smtClean="0">
                <a:solidFill>
                  <a:srgbClr val="118C3B"/>
                </a:solidFill>
                <a:latin typeface="Times New Roman" panose="02020603050405020304" pitchFamily="18" charset="0"/>
                <a:cs typeface="Times New Roman" panose="02020603050405020304" pitchFamily="18" charset="0"/>
              </a:rPr>
              <a:t> </a:t>
            </a:r>
            <a:r>
              <a:rPr lang="en-US" sz="2800" dirty="0" err="1">
                <a:solidFill>
                  <a:srgbClr val="118C3B"/>
                </a:solidFill>
                <a:latin typeface="Times New Roman" panose="02020603050405020304" pitchFamily="18" charset="0"/>
                <a:cs typeface="Times New Roman" panose="02020603050405020304" pitchFamily="18" charset="0"/>
              </a:rPr>
              <a:t>định</a:t>
            </a:r>
            <a:r>
              <a:rPr lang="en-US" sz="2800" dirty="0">
                <a:solidFill>
                  <a:srgbClr val="118C3B"/>
                </a:solidFill>
                <a:latin typeface="Times New Roman" panose="02020603050405020304" pitchFamily="18" charset="0"/>
                <a:cs typeface="Times New Roman" panose="02020603050405020304" pitchFamily="18" charset="0"/>
              </a:rPr>
              <a:t> </a:t>
            </a:r>
            <a:r>
              <a:rPr lang="en-US" sz="2800" dirty="0" err="1">
                <a:solidFill>
                  <a:srgbClr val="118C3B"/>
                </a:solidFill>
                <a:latin typeface="Times New Roman" panose="02020603050405020304" pitchFamily="18" charset="0"/>
                <a:cs typeface="Times New Roman" panose="02020603050405020304" pitchFamily="18" charset="0"/>
              </a:rPr>
              <a:t>sở</a:t>
            </a:r>
            <a:r>
              <a:rPr lang="en-US" sz="2800" dirty="0">
                <a:solidFill>
                  <a:srgbClr val="118C3B"/>
                </a:solidFill>
                <a:latin typeface="Times New Roman" panose="02020603050405020304" pitchFamily="18" charset="0"/>
                <a:cs typeface="Times New Roman" panose="02020603050405020304" pitchFamily="18" charset="0"/>
              </a:rPr>
              <a:t> </a:t>
            </a:r>
            <a:r>
              <a:rPr lang="en-US" sz="2800" dirty="0" err="1">
                <a:solidFill>
                  <a:srgbClr val="118C3B"/>
                </a:solidFill>
                <a:latin typeface="Times New Roman" panose="02020603050405020304" pitchFamily="18" charset="0"/>
                <a:cs typeface="Times New Roman" panose="02020603050405020304" pitchFamily="18" charset="0"/>
              </a:rPr>
              <a:t>thích</a:t>
            </a:r>
            <a:r>
              <a:rPr lang="en-US" sz="2800" dirty="0">
                <a:solidFill>
                  <a:srgbClr val="118C3B"/>
                </a:solidFill>
                <a:latin typeface="Times New Roman" panose="02020603050405020304" pitchFamily="18" charset="0"/>
                <a:cs typeface="Times New Roman" panose="02020603050405020304" pitchFamily="18" charset="0"/>
              </a:rPr>
              <a:t> </a:t>
            </a:r>
            <a:r>
              <a:rPr lang="en-US" sz="2800" dirty="0" err="1">
                <a:solidFill>
                  <a:srgbClr val="118C3B"/>
                </a:solidFill>
                <a:latin typeface="Times New Roman" panose="02020603050405020304" pitchFamily="18" charset="0"/>
                <a:cs typeface="Times New Roman" panose="02020603050405020304" pitchFamily="18" charset="0"/>
              </a:rPr>
              <a:t>của</a:t>
            </a:r>
            <a:r>
              <a:rPr lang="en-US" sz="2800" dirty="0">
                <a:solidFill>
                  <a:srgbClr val="118C3B"/>
                </a:solidFill>
                <a:latin typeface="Times New Roman" panose="02020603050405020304" pitchFamily="18" charset="0"/>
                <a:cs typeface="Times New Roman" panose="02020603050405020304" pitchFamily="18" charset="0"/>
              </a:rPr>
              <a:t> </a:t>
            </a:r>
            <a:r>
              <a:rPr lang="en-US" sz="2800" dirty="0" err="1">
                <a:solidFill>
                  <a:srgbClr val="118C3B"/>
                </a:solidFill>
                <a:latin typeface="Times New Roman" panose="02020603050405020304" pitchFamily="18" charset="0"/>
                <a:cs typeface="Times New Roman" panose="02020603050405020304" pitchFamily="18" charset="0"/>
              </a:rPr>
              <a:t>bản</a:t>
            </a:r>
            <a:r>
              <a:rPr lang="en-US" sz="2800" dirty="0">
                <a:solidFill>
                  <a:srgbClr val="118C3B"/>
                </a:solidFill>
                <a:latin typeface="Times New Roman" panose="02020603050405020304" pitchFamily="18" charset="0"/>
                <a:cs typeface="Times New Roman" panose="02020603050405020304" pitchFamily="18" charset="0"/>
              </a:rPr>
              <a:t> </a:t>
            </a:r>
            <a:r>
              <a:rPr lang="en-US" sz="2800" dirty="0" err="1">
                <a:solidFill>
                  <a:srgbClr val="118C3B"/>
                </a:solidFill>
                <a:latin typeface="Times New Roman" panose="02020603050405020304" pitchFamily="18" charset="0"/>
                <a:cs typeface="Times New Roman" panose="02020603050405020304" pitchFamily="18" charset="0"/>
              </a:rPr>
              <a:t>thân</a:t>
            </a:r>
            <a:r>
              <a:rPr lang="en-US" sz="2800" dirty="0">
                <a:solidFill>
                  <a:srgbClr val="118C3B"/>
                </a:solidFill>
                <a:latin typeface="Times New Roman" panose="02020603050405020304" pitchFamily="18" charset="0"/>
                <a:cs typeface="Times New Roman" panose="02020603050405020304" pitchFamily="18" charset="0"/>
              </a:rPr>
              <a:t>.</a:t>
            </a:r>
          </a:p>
        </p:txBody>
      </p:sp>
      <p:sp>
        <p:nvSpPr>
          <p:cNvPr id="2" name="TextBox 1"/>
          <p:cNvSpPr txBox="1"/>
          <p:nvPr/>
        </p:nvSpPr>
        <p:spPr>
          <a:xfrm>
            <a:off x="526527" y="267494"/>
            <a:ext cx="184731" cy="369332"/>
          </a:xfrm>
          <a:prstGeom prst="rect">
            <a:avLst/>
          </a:prstGeom>
          <a:noFill/>
        </p:spPr>
        <p:txBody>
          <a:bodyPr wrap="none" rtlCol="0">
            <a:spAutoFit/>
          </a:bodyPr>
          <a:lstStyle/>
          <a:p>
            <a:endParaRPr lang="en-US" dirty="0">
              <a:solidFill>
                <a:srgbClr val="118C3B"/>
              </a:solidFill>
              <a:latin typeface="UVN Bach Dang Nang" pitchFamily="18" charset="0"/>
            </a:endParaRPr>
          </a:p>
        </p:txBody>
      </p:sp>
      <p:sp>
        <p:nvSpPr>
          <p:cNvPr id="3" name="Rectangle 2"/>
          <p:cNvSpPr/>
          <p:nvPr/>
        </p:nvSpPr>
        <p:spPr>
          <a:xfrm>
            <a:off x="792591" y="677212"/>
            <a:ext cx="4968552" cy="461665"/>
          </a:xfrm>
          <a:prstGeom prst="rect">
            <a:avLst/>
          </a:prstGeom>
        </p:spPr>
        <p:txBody>
          <a:bodyPr wrap="square">
            <a:spAutoFit/>
          </a:bodyPr>
          <a:lstStyle/>
          <a:p>
            <a:r>
              <a:rPr lang="vi-VN" sz="2400" dirty="0">
                <a:latin typeface="Times New Roman" panose="02020603050405020304" pitchFamily="18" charset="0"/>
                <a:cs typeface="Times New Roman" panose="02020603050405020304" pitchFamily="18" charset="0"/>
              </a:rPr>
              <a:t>-Thích làm việc ngoài trời</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3" name="Rectangle 12"/>
          <p:cNvSpPr/>
          <p:nvPr/>
        </p:nvSpPr>
        <p:spPr>
          <a:xfrm>
            <a:off x="792591" y="1049712"/>
            <a:ext cx="4572000" cy="461665"/>
          </a:xfrm>
          <a:prstGeom prst="rect">
            <a:avLst/>
          </a:prstGeom>
        </p:spPr>
        <p:txBody>
          <a:bodyPr>
            <a:spAutoFit/>
          </a:bodyPr>
          <a:lstStyle/>
          <a:p>
            <a:r>
              <a:rPr lang="vi-VN" sz="2400" dirty="0" smtClean="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Thích làm việc trong văn phòng</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4" name="Rectangle 13"/>
          <p:cNvSpPr/>
          <p:nvPr/>
        </p:nvSpPr>
        <p:spPr>
          <a:xfrm>
            <a:off x="782280" y="1471857"/>
            <a:ext cx="4572000" cy="461665"/>
          </a:xfrm>
          <a:prstGeom prst="rect">
            <a:avLst/>
          </a:prstGeom>
        </p:spPr>
        <p:txBody>
          <a:bodyPr>
            <a:spAutoFit/>
          </a:bodyPr>
          <a:lstStyle/>
          <a:p>
            <a:r>
              <a:rPr lang="vi-VN" sz="2400" dirty="0">
                <a:latin typeface="Times New Roman" panose="02020603050405020304" pitchFamily="18" charset="0"/>
                <a:cs typeface="Times New Roman" panose="02020603050405020304" pitchFamily="18" charset="0"/>
              </a:rPr>
              <a:t>-Thích làm việc chân tay</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5" name="Rectangle 14"/>
          <p:cNvSpPr/>
          <p:nvPr/>
        </p:nvSpPr>
        <p:spPr>
          <a:xfrm>
            <a:off x="765573" y="1873031"/>
            <a:ext cx="4572000" cy="461665"/>
          </a:xfrm>
          <a:prstGeom prst="rect">
            <a:avLst/>
          </a:prstGeom>
        </p:spPr>
        <p:txBody>
          <a:bodyPr>
            <a:spAutoFit/>
          </a:bodyPr>
          <a:lstStyle/>
          <a:p>
            <a:r>
              <a:rPr lang="vi-VN" sz="2400" dirty="0">
                <a:latin typeface="Times New Roman" panose="02020603050405020304" pitchFamily="18" charset="0"/>
                <a:cs typeface="Times New Roman" panose="02020603050405020304" pitchFamily="18" charset="0"/>
              </a:rPr>
              <a:t>-Thích làm việc trí óc</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28" name="Rectangle 27"/>
          <p:cNvSpPr/>
          <p:nvPr/>
        </p:nvSpPr>
        <p:spPr>
          <a:xfrm>
            <a:off x="754607" y="2236490"/>
            <a:ext cx="4572000" cy="461665"/>
          </a:xfrm>
          <a:prstGeom prst="rect">
            <a:avLst/>
          </a:prstGeom>
        </p:spPr>
        <p:txBody>
          <a:bodyPr>
            <a:spAutoFit/>
          </a:bodyPr>
          <a:lstStyle/>
          <a:p>
            <a:r>
              <a:rPr lang="vi-VN" sz="2400" dirty="0">
                <a:latin typeface="Times New Roman" panose="02020603050405020304" pitchFamily="18" charset="0"/>
                <a:cs typeface="Times New Roman" panose="02020603050405020304" pitchFamily="18" charset="0"/>
              </a:rPr>
              <a:t>-Thích làm việc với con người</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29" name="Rectangle 28"/>
          <p:cNvSpPr/>
          <p:nvPr/>
        </p:nvSpPr>
        <p:spPr>
          <a:xfrm>
            <a:off x="765573" y="2607269"/>
            <a:ext cx="4572000" cy="461665"/>
          </a:xfrm>
          <a:prstGeom prst="rect">
            <a:avLst/>
          </a:prstGeom>
        </p:spPr>
        <p:txBody>
          <a:bodyPr>
            <a:spAutoFit/>
          </a:bodyPr>
          <a:lstStyle/>
          <a:p>
            <a:r>
              <a:rPr lang="vi-VN" sz="2400" dirty="0">
                <a:latin typeface="Times New Roman" panose="02020603050405020304" pitchFamily="18" charset="0"/>
                <a:cs typeface="Times New Roman" panose="02020603050405020304" pitchFamily="18" charset="0"/>
              </a:rPr>
              <a:t>-Thích làm việc với thiên nhiên</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30" name="Rectangle 29"/>
          <p:cNvSpPr/>
          <p:nvPr/>
        </p:nvSpPr>
        <p:spPr>
          <a:xfrm>
            <a:off x="774062" y="3031243"/>
            <a:ext cx="5382114" cy="461665"/>
          </a:xfrm>
          <a:prstGeom prst="rect">
            <a:avLst/>
          </a:prstGeom>
        </p:spPr>
        <p:txBody>
          <a:bodyPr wrap="square">
            <a:spAutoFit/>
          </a:bodyPr>
          <a:lstStyle/>
          <a:p>
            <a:r>
              <a:rPr lang="vi-VN" sz="2400" dirty="0">
                <a:latin typeface="Times New Roman" panose="02020603050405020304" pitchFamily="18" charset="0"/>
                <a:cs typeface="Times New Roman" panose="02020603050405020304" pitchFamily="18" charset="0"/>
              </a:rPr>
              <a:t>-Thích làm việc với máy móc, vật dụng. </a:t>
            </a:r>
          </a:p>
        </p:txBody>
      </p:sp>
      <p:sp>
        <p:nvSpPr>
          <p:cNvPr id="31" name="Rectangle 30"/>
          <p:cNvSpPr/>
          <p:nvPr/>
        </p:nvSpPr>
        <p:spPr>
          <a:xfrm>
            <a:off x="765573" y="3432417"/>
            <a:ext cx="4572000" cy="461665"/>
          </a:xfrm>
          <a:prstGeom prst="rect">
            <a:avLst/>
          </a:prstGeom>
        </p:spPr>
        <p:txBody>
          <a:bodyPr>
            <a:spAutoFit/>
          </a:bodyPr>
          <a:lstStyle/>
          <a:p>
            <a:r>
              <a:rPr lang="vi-VN" sz="2400" dirty="0">
                <a:latin typeface="Times New Roman" panose="02020603050405020304" pitchFamily="18" charset="0"/>
                <a:cs typeface="Times New Roman" panose="02020603050405020304" pitchFamily="18" charset="0"/>
              </a:rPr>
              <a:t>-Thích giúp </a:t>
            </a:r>
            <a:r>
              <a:rPr lang="en-US" sz="2400" dirty="0" err="1" smtClean="0">
                <a:latin typeface="Times New Roman" panose="02020603050405020304" pitchFamily="18" charset="0"/>
                <a:cs typeface="Times New Roman" panose="02020603050405020304" pitchFamily="18" charset="0"/>
              </a:rPr>
              <a:t>đơ</a:t>
            </a:r>
            <a:r>
              <a:rPr lang="en-US" sz="2400" dirty="0" smtClean="0">
                <a:latin typeface="Times New Roman" panose="02020603050405020304" pitchFamily="18" charset="0"/>
                <a:cs typeface="Times New Roman" panose="02020603050405020304" pitchFamily="18" charset="0"/>
              </a:rPr>
              <a:t>̃</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người khác</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32" name="Rectangle 31"/>
          <p:cNvSpPr/>
          <p:nvPr/>
        </p:nvSpPr>
        <p:spPr>
          <a:xfrm>
            <a:off x="774062" y="3859148"/>
            <a:ext cx="5454122" cy="461665"/>
          </a:xfrm>
          <a:prstGeom prst="rect">
            <a:avLst/>
          </a:prstGeom>
        </p:spPr>
        <p:txBody>
          <a:bodyPr wrap="square">
            <a:spAutoFit/>
          </a:bodyPr>
          <a:lstStyle/>
          <a:p>
            <a:r>
              <a:rPr lang="vi-VN" sz="2400" dirty="0">
                <a:latin typeface="Times New Roman" panose="02020603050405020304" pitchFamily="18" charset="0"/>
                <a:cs typeface="Times New Roman" panose="02020603050405020304" pitchFamily="18" charset="0"/>
              </a:rPr>
              <a:t>-Thích thuyết phục, chỉ huy người khác. </a:t>
            </a:r>
          </a:p>
        </p:txBody>
      </p:sp>
      <p:sp>
        <p:nvSpPr>
          <p:cNvPr id="33" name="Rectangle 32"/>
          <p:cNvSpPr/>
          <p:nvPr/>
        </p:nvSpPr>
        <p:spPr>
          <a:xfrm>
            <a:off x="782280" y="4232095"/>
            <a:ext cx="5301888" cy="461665"/>
          </a:xfrm>
          <a:prstGeom prst="rect">
            <a:avLst/>
          </a:prstGeom>
        </p:spPr>
        <p:txBody>
          <a:bodyPr wrap="square">
            <a:spAutoFit/>
          </a:bodyPr>
          <a:lstStyle/>
          <a:p>
            <a:r>
              <a:rPr lang="vi-VN" sz="2400" dirty="0">
                <a:latin typeface="Times New Roman" panose="02020603050405020304" pitchFamily="18" charset="0"/>
                <a:cs typeface="Times New Roman" panose="02020603050405020304" pitchFamily="18" charset="0"/>
              </a:rPr>
              <a:t>-Thích di chuyển, thay </a:t>
            </a:r>
            <a:r>
              <a:rPr lang="vi-VN" sz="2400" dirty="0" smtClean="0">
                <a:latin typeface="Times New Roman" panose="02020603050405020304" pitchFamily="18" charset="0"/>
                <a:cs typeface="Times New Roman" panose="02020603050405020304" pitchFamily="18" charset="0"/>
              </a:rPr>
              <a:t>đ</a:t>
            </a:r>
            <a:r>
              <a:rPr lang="en-US" sz="2400" dirty="0" smtClean="0">
                <a:latin typeface="Times New Roman" panose="02020603050405020304" pitchFamily="18" charset="0"/>
                <a:cs typeface="Times New Roman" panose="02020603050405020304" pitchFamily="18" charset="0"/>
              </a:rPr>
              <a:t>ổ</a:t>
            </a:r>
            <a:r>
              <a:rPr lang="vi-VN" sz="2400" dirty="0" smtClean="0">
                <a:latin typeface="Times New Roman" panose="02020603050405020304" pitchFamily="18" charset="0"/>
                <a:cs typeface="Times New Roman" panose="02020603050405020304" pitchFamily="18" charset="0"/>
              </a:rPr>
              <a:t>i </a:t>
            </a:r>
            <a:r>
              <a:rPr lang="vi-VN" sz="2400" dirty="0">
                <a:latin typeface="Times New Roman" panose="02020603050405020304" pitchFamily="18" charset="0"/>
                <a:cs typeface="Times New Roman" panose="02020603050405020304" pitchFamily="18" charset="0"/>
              </a:rPr>
              <a:t>môi trường. </a:t>
            </a:r>
          </a:p>
        </p:txBody>
      </p:sp>
      <p:sp>
        <p:nvSpPr>
          <p:cNvPr id="34" name="Rectangle 33"/>
          <p:cNvSpPr/>
          <p:nvPr/>
        </p:nvSpPr>
        <p:spPr>
          <a:xfrm>
            <a:off x="765573" y="4626278"/>
            <a:ext cx="4572000" cy="461665"/>
          </a:xfrm>
          <a:prstGeom prst="rect">
            <a:avLst/>
          </a:prstGeom>
        </p:spPr>
        <p:txBody>
          <a:bodyPr>
            <a:spAutoFit/>
          </a:bodyPr>
          <a:lstStyle/>
          <a:p>
            <a:r>
              <a:rPr lang="vi-VN" sz="2400" dirty="0">
                <a:latin typeface="Times New Roman" panose="02020603050405020304" pitchFamily="18" charset="0"/>
                <a:cs typeface="Times New Roman" panose="02020603050405020304" pitchFamily="18" charset="0"/>
              </a:rPr>
              <a:t>-Thích kiếm được nhiều tiền</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2840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ppt_x"/>
                                          </p:val>
                                        </p:tav>
                                        <p:tav tm="100000">
                                          <p:val>
                                            <p:strVal val="#ppt_x"/>
                                          </p:val>
                                        </p:tav>
                                      </p:tavLst>
                                    </p:anim>
                                    <p:anim calcmode="lin" valueType="num">
                                      <p:cBhvr additive="base">
                                        <p:cTn id="3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circle(in)">
                                      <p:cBhvr>
                                        <p:cTn id="44" dur="20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down)">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 calcmode="lin" valueType="num">
                                      <p:cBhvr additive="base">
                                        <p:cTn id="54" dur="500" fill="hold"/>
                                        <p:tgtEl>
                                          <p:spTgt spid="33"/>
                                        </p:tgtEl>
                                        <p:attrNameLst>
                                          <p:attrName>ppt_x</p:attrName>
                                        </p:attrNameLst>
                                      </p:cBhvr>
                                      <p:tavLst>
                                        <p:tav tm="0">
                                          <p:val>
                                            <p:strVal val="#ppt_x"/>
                                          </p:val>
                                        </p:tav>
                                        <p:tav tm="100000">
                                          <p:val>
                                            <p:strVal val="#ppt_x"/>
                                          </p:val>
                                        </p:tav>
                                      </p:tavLst>
                                    </p:anim>
                                    <p:anim calcmode="lin" valueType="num">
                                      <p:cBhvr additive="base">
                                        <p:cTn id="5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circle(in)">
                                      <p:cBhvr>
                                        <p:cTn id="60"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P spid="15" grpId="0"/>
      <p:bldP spid="28" grpId="0"/>
      <p:bldP spid="29" grpId="0"/>
      <p:bldP spid="30" grpId="0"/>
      <p:bldP spid="31" grpId="0"/>
      <p:bldP spid="32" grpId="0"/>
      <p:bldP spid="33"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95486"/>
            <a:ext cx="8424936" cy="954107"/>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3.Tự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p>
        </p:txBody>
      </p:sp>
      <p:graphicFrame>
        <p:nvGraphicFramePr>
          <p:cNvPr id="3" name="Table 2"/>
          <p:cNvGraphicFramePr>
            <a:graphicFrameLocks noGrp="1"/>
          </p:cNvGraphicFramePr>
          <p:nvPr>
            <p:extLst>
              <p:ext uri="{D42A27DB-BD31-4B8C-83A1-F6EECF244321}">
                <p14:modId xmlns:p14="http://schemas.microsoft.com/office/powerpoint/2010/main" val="1993807279"/>
              </p:ext>
            </p:extLst>
          </p:nvPr>
        </p:nvGraphicFramePr>
        <p:xfrm>
          <a:off x="1403648" y="1149593"/>
          <a:ext cx="6912768" cy="2651760"/>
        </p:xfrm>
        <a:graphic>
          <a:graphicData uri="http://schemas.openxmlformats.org/drawingml/2006/table">
            <a:tbl>
              <a:tblPr firstRow="1" bandRow="1">
                <a:tableStyleId>{5C22544A-7EE6-4342-B048-85BDC9FD1C3A}</a:tableStyleId>
              </a:tblPr>
              <a:tblGrid>
                <a:gridCol w="1796431">
                  <a:extLst>
                    <a:ext uri="{9D8B030D-6E8A-4147-A177-3AD203B41FA5}">
                      <a16:colId xmlns:a16="http://schemas.microsoft.com/office/drawing/2014/main" val="910437332"/>
                    </a:ext>
                  </a:extLst>
                </a:gridCol>
                <a:gridCol w="5116337">
                  <a:extLst>
                    <a:ext uri="{9D8B030D-6E8A-4147-A177-3AD203B41FA5}">
                      <a16:colId xmlns:a16="http://schemas.microsoft.com/office/drawing/2014/main" val="257258454"/>
                    </a:ext>
                  </a:extLst>
                </a:gridCol>
              </a:tblGrid>
              <a:tr h="370840">
                <a:tc>
                  <a:txBody>
                    <a:bodyPr/>
                    <a:lstStyle/>
                    <a:p>
                      <a:pPr algn="ctr"/>
                      <a:r>
                        <a:rPr lang="en-US" sz="2400" b="1" kern="1200" dirty="0" err="1" smtClean="0">
                          <a:solidFill>
                            <a:schemeClr val="lt1"/>
                          </a:solidFill>
                          <a:effectLst/>
                          <a:latin typeface="Times New Roman" panose="02020603050405020304" pitchFamily="18" charset="0"/>
                          <a:ea typeface="+mn-ea"/>
                          <a:cs typeface="Times New Roman" panose="02020603050405020304" pitchFamily="18" charset="0"/>
                        </a:rPr>
                        <a:t>Mức</a:t>
                      </a:r>
                      <a:r>
                        <a:rPr lang="en-US" sz="2400" b="1" kern="1200" dirty="0" smtClean="0">
                          <a:solidFill>
                            <a:schemeClr val="lt1"/>
                          </a:solidFill>
                          <a:effectLst/>
                          <a:latin typeface="Times New Roman" panose="02020603050405020304" pitchFamily="18" charset="0"/>
                          <a:ea typeface="+mn-ea"/>
                          <a:cs typeface="Times New Roman" panose="02020603050405020304" pitchFamily="18" charset="0"/>
                        </a:rPr>
                        <a:t> </a:t>
                      </a:r>
                      <a:r>
                        <a:rPr lang="en-US" sz="2400" b="1" kern="1200" dirty="0" err="1" smtClean="0">
                          <a:solidFill>
                            <a:schemeClr val="lt1"/>
                          </a:solidFill>
                          <a:effectLst/>
                          <a:latin typeface="Times New Roman" panose="02020603050405020304" pitchFamily="18" charset="0"/>
                          <a:ea typeface="+mn-ea"/>
                          <a:cs typeface="Times New Roman" panose="02020603050405020304" pitchFamily="18" charset="0"/>
                        </a:rPr>
                        <a:t>độ</a:t>
                      </a:r>
                      <a:r>
                        <a:rPr lang="en-US" sz="2400" b="1" kern="1200" dirty="0" smtClean="0">
                          <a:solidFill>
                            <a:schemeClr val="lt1"/>
                          </a:solidFill>
                          <a:effectLst/>
                          <a:latin typeface="Times New Roman" panose="02020603050405020304" pitchFamily="18" charset="0"/>
                          <a:ea typeface="+mn-ea"/>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err="1" smtClean="0">
                          <a:latin typeface="Times New Roman" panose="02020603050405020304" pitchFamily="18" charset="0"/>
                          <a:cs typeface="Times New Roman" panose="02020603050405020304" pitchFamily="18" charset="0"/>
                        </a:rPr>
                        <a:t>Biểu</a:t>
                      </a:r>
                      <a:r>
                        <a:rPr lang="en-US" sz="2400" baseline="0" dirty="0" smtClean="0">
                          <a:latin typeface="Times New Roman" panose="02020603050405020304" pitchFamily="18" charset="0"/>
                          <a:cs typeface="Times New Roman" panose="02020603050405020304" pitchFamily="18" charset="0"/>
                        </a:rPr>
                        <a:t> </a:t>
                      </a:r>
                      <a:r>
                        <a:rPr lang="en-US" sz="2400" baseline="0" dirty="0" err="1" smtClean="0">
                          <a:latin typeface="Times New Roman" panose="02020603050405020304" pitchFamily="18" charset="0"/>
                          <a:cs typeface="Times New Roman" panose="02020603050405020304" pitchFamily="18" charset="0"/>
                        </a:rPr>
                        <a:t>hiện</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67237810"/>
                  </a:ext>
                </a:extLst>
              </a:tr>
              <a:tr h="370840">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Mức</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độ</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1 </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Thường</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xuyên</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thê</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hiện</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trong</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cuộc</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sống</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4106906923"/>
                  </a:ext>
                </a:extLst>
              </a:tr>
              <a:tr h="370840">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Mức</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độ</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2</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Có</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thể</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hiện</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nhưng</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chưa</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thường</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xuyên</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3720081521"/>
                  </a:ext>
                </a:extLst>
              </a:tr>
              <a:tr h="370840">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Mức</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độ</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3</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Ít</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khi</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thể</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hiện</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2914347140"/>
                  </a:ext>
                </a:extLst>
              </a:tr>
              <a:tr h="370840">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Mức</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độ</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4</a:t>
                      </a:r>
                      <a:endParaRPr lang="en-US" sz="2400" dirty="0">
                        <a:latin typeface="Times New Roman" panose="02020603050405020304" pitchFamily="18" charset="0"/>
                        <a:cs typeface="Times New Roman" panose="02020603050405020304" pitchFamily="18" charset="0"/>
                      </a:endParaRPr>
                    </a:p>
                  </a:txBody>
                  <a:tcPr/>
                </a:tc>
                <a:tc>
                  <a:txBody>
                    <a:bodyPr/>
                    <a:lstStyle/>
                    <a:p>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Chưa</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thể</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hiện</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được</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85111333"/>
                  </a:ext>
                </a:extLst>
              </a:tr>
            </a:tbl>
          </a:graphicData>
        </a:graphic>
      </p:graphicFrame>
      <p:sp>
        <p:nvSpPr>
          <p:cNvPr id="4" name="Rectangle 3"/>
          <p:cNvSpPr/>
          <p:nvPr/>
        </p:nvSpPr>
        <p:spPr>
          <a:xfrm>
            <a:off x="827584" y="4073750"/>
            <a:ext cx="7200800" cy="830997"/>
          </a:xfrm>
          <a:prstGeom prst="rect">
            <a:avLst/>
          </a:prstGeom>
        </p:spPr>
        <p:txBody>
          <a:bodyPr wrap="square">
            <a:spAutoFit/>
          </a:bodyPr>
          <a:lstStyle/>
          <a:p>
            <a:r>
              <a:rPr lang="en-US" sz="2400" i="1" dirty="0" err="1" smtClean="0">
                <a:solidFill>
                  <a:srgbClr val="002060"/>
                </a:solidFill>
                <a:latin typeface="Times New Roman" panose="02020603050405020304" pitchFamily="18" charset="0"/>
                <a:cs typeface="Times New Roman" panose="02020603050405020304" pitchFamily="18" charset="0"/>
              </a:rPr>
              <a:t>Suy</a:t>
            </a:r>
            <a:r>
              <a:rPr lang="en-US" sz="2400" i="1" dirty="0" smtClean="0">
                <a:solidFill>
                  <a:srgbClr val="002060"/>
                </a:solidFill>
                <a:latin typeface="Times New Roman" panose="02020603050405020304" pitchFamily="18" charset="0"/>
                <a:cs typeface="Times New Roman" panose="02020603050405020304" pitchFamily="18" charset="0"/>
              </a:rPr>
              <a:t> </a:t>
            </a:r>
            <a:r>
              <a:rPr lang="en-US" sz="2400" i="1" dirty="0" err="1" smtClean="0">
                <a:solidFill>
                  <a:srgbClr val="002060"/>
                </a:solidFill>
                <a:latin typeface="Times New Roman" panose="02020603050405020304" pitchFamily="18" charset="0"/>
                <a:cs typeface="Times New Roman" panose="02020603050405020304" pitchFamily="18" charset="0"/>
              </a:rPr>
              <a:t>nghi</a:t>
            </a:r>
            <a:r>
              <a:rPr lang="en-US" sz="2400" i="1" dirty="0" smtClean="0">
                <a:solidFill>
                  <a:srgbClr val="002060"/>
                </a:solidFill>
                <a:latin typeface="Times New Roman" panose="02020603050405020304" pitchFamily="18" charset="0"/>
                <a:cs typeface="Times New Roman" panose="02020603050405020304" pitchFamily="18" charset="0"/>
              </a:rPr>
              <a:t>̃ </a:t>
            </a:r>
            <a:r>
              <a:rPr lang="en-US" sz="2400" i="1" dirty="0" err="1" smtClean="0">
                <a:solidFill>
                  <a:srgbClr val="002060"/>
                </a:solidFill>
                <a:latin typeface="Times New Roman" panose="02020603050405020304" pitchFamily="18" charset="0"/>
                <a:cs typeface="Times New Roman" panose="02020603050405020304" pitchFamily="18" charset="0"/>
              </a:rPr>
              <a:t>vê</a:t>
            </a:r>
            <a:r>
              <a:rPr lang="en-US" sz="2400" i="1" dirty="0" smtClean="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năng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lực</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phẩm</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chất</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có</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liên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quan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đến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hoạt</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động</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nghề</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nghiệp</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của</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bản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smtClean="0">
                <a:solidFill>
                  <a:srgbClr val="002060"/>
                </a:solidFill>
                <a:latin typeface="Times New Roman" panose="02020603050405020304" pitchFamily="18" charset="0"/>
                <a:cs typeface="Times New Roman" panose="02020603050405020304" pitchFamily="18" charset="0"/>
              </a:rPr>
              <a:t>thân</a:t>
            </a:r>
            <a:r>
              <a:rPr lang="en-US" sz="2400" i="1" dirty="0" smtClean="0">
                <a:solidFill>
                  <a:srgbClr val="002060"/>
                </a:solidFill>
                <a:latin typeface="Times New Roman" panose="02020603050405020304" pitchFamily="18" charset="0"/>
                <a:cs typeface="Times New Roman" panose="02020603050405020304" pitchFamily="18" charset="0"/>
              </a:rPr>
              <a:t>?</a:t>
            </a:r>
            <a:endParaRPr lang="en-US" sz="24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8120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am nghe gi 12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2401182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Other"/>
  <p:tag name="MH_ORDER" val="6"/>
</p:tagLst>
</file>

<file path=ppt/tags/tag12.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Other"/>
  <p:tag name="MH_ORDER" val="8"/>
</p:tagLst>
</file>

<file path=ppt/tags/tag13.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Other"/>
  <p:tag name="MH_ORDER" val="10"/>
</p:tagLst>
</file>

<file path=ppt/tags/tag14.xml><?xml version="1.0" encoding="utf-8"?>
<p:tagLst xmlns:a="http://schemas.openxmlformats.org/drawingml/2006/main" xmlns:r="http://schemas.openxmlformats.org/officeDocument/2006/relationships" xmlns:p="http://schemas.openxmlformats.org/presentationml/2006/main">
  <p:tag name="MH" val="20151104112100"/>
  <p:tag name="MH_LIBRARY" val="GRAPHIC"/>
  <p:tag name="MH_TYPE" val="Text"/>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60202215101"/>
  <p:tag name="MH_LIBRARY" val="GRAPHIC"/>
  <p:tag name="MH_TYPE" val="Other"/>
  <p:tag name="MH_ORDER" val="9"/>
</p:tagLst>
</file>

<file path=ppt/tags/tag16.xml><?xml version="1.0" encoding="utf-8"?>
<p:tagLst xmlns:a="http://schemas.openxmlformats.org/drawingml/2006/main" xmlns:r="http://schemas.openxmlformats.org/officeDocument/2006/relationships" xmlns:p="http://schemas.openxmlformats.org/presentationml/2006/main">
  <p:tag name="MH" val="20151104112100"/>
  <p:tag name="MH_LIBRARY" val="GRAPHIC"/>
  <p:tag name="MH_TYPE" val="Text"/>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Other"/>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Other"/>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Other"/>
  <p:tag name="MH_ORDER" val="3"/>
</p:tagLst>
</file>

<file path=ppt/tags/tag2.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0.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Other"/>
  <p:tag name="MH_ORDER" val="4"/>
</p:tagLst>
</file>

<file path=ppt/tags/tag21.xml><?xml version="1.0" encoding="utf-8"?>
<p:tagLst xmlns:a="http://schemas.openxmlformats.org/drawingml/2006/main" xmlns:r="http://schemas.openxmlformats.org/officeDocument/2006/relationships" xmlns:p="http://schemas.openxmlformats.org/presentationml/2006/main">
  <p:tag name="MH" val="20151201112552"/>
  <p:tag name="MH_LIBRARY" val="GRAPHIC"/>
  <p:tag name="MH_TYPE" val="Title"/>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3.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Title"/>
  <p:tag name="MH_ORDER" val="1"/>
</p:tagLst>
</file>

<file path=ppt/tags/tag24.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5.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Title"/>
  <p:tag name="MH_ORDER" val="1"/>
</p:tagLst>
</file>

<file path=ppt/tags/tag26.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7.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Title"/>
  <p:tag name="MH_ORDER" val="1"/>
</p:tagLst>
</file>

<file path=ppt/tags/tag28.xml><?xml version="1.0" encoding="utf-8"?>
<p:tagLst xmlns:a="http://schemas.openxmlformats.org/drawingml/2006/main" xmlns:r="http://schemas.openxmlformats.org/officeDocument/2006/relationships" xmlns:p="http://schemas.openxmlformats.org/presentationml/2006/main">
  <p:tag name="MH" val="20160202082519"/>
  <p:tag name="MH_LIBRARY" val="GRAPHIC"/>
  <p:tag name="MH_TYPE" val="Text"/>
  <p:tag name="MH_ORDER" val="1"/>
</p:tagLst>
</file>

<file path=ppt/tags/tag29.xml><?xml version="1.0" encoding="utf-8"?>
<p:tagLst xmlns:a="http://schemas.openxmlformats.org/drawingml/2006/main" xmlns:r="http://schemas.openxmlformats.org/officeDocument/2006/relationships" xmlns:p="http://schemas.openxmlformats.org/presentationml/2006/main">
  <p:tag name="MH" val="20160202082519"/>
  <p:tag name="MH_LIBRARY" val="GRAPHIC"/>
  <p:tag name="MH_TYPE" val="Text"/>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Title"/>
  <p:tag name="MH_ORDER" val="1"/>
</p:tagLst>
</file>

<file path=ppt/tags/tag30.xml><?xml version="1.0" encoding="utf-8"?>
<p:tagLst xmlns:a="http://schemas.openxmlformats.org/drawingml/2006/main" xmlns:r="http://schemas.openxmlformats.org/officeDocument/2006/relationships" xmlns:p="http://schemas.openxmlformats.org/presentationml/2006/main">
  <p:tag name="MH" val="20160202082519"/>
  <p:tag name="MH_LIBRARY" val="GRAPHIC"/>
  <p:tag name="MH_TYPE" val="Text"/>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heme/theme1.xml><?xml version="1.0" encoding="utf-8"?>
<a:theme xmlns:a="http://schemas.openxmlformats.org/drawingml/2006/main" name="1_Office 主题​​">
  <a:themeElements>
    <a:clrScheme name="自定义 3">
      <a:dk1>
        <a:sysClr val="windowText" lastClr="000000"/>
      </a:dk1>
      <a:lt1>
        <a:sysClr val="window" lastClr="FFFFFF"/>
      </a:lt1>
      <a:dk2>
        <a:srgbClr val="000000"/>
      </a:dk2>
      <a:lt2>
        <a:srgbClr val="EEECE1"/>
      </a:lt2>
      <a:accent1>
        <a:srgbClr val="118C3B"/>
      </a:accent1>
      <a:accent2>
        <a:srgbClr val="92D050"/>
      </a:accent2>
      <a:accent3>
        <a:srgbClr val="00A44A"/>
      </a:accent3>
      <a:accent4>
        <a:srgbClr val="FFC000"/>
      </a:accent4>
      <a:accent5>
        <a:srgbClr val="9CC815"/>
      </a:accent5>
      <a:accent6>
        <a:srgbClr val="FF0000"/>
      </a:accent6>
      <a:hlink>
        <a:srgbClr val="1D55C5"/>
      </a:hlink>
      <a:folHlink>
        <a:srgbClr val="800080"/>
      </a:folHlink>
    </a:clrScheme>
    <a:fontScheme name="Custom 1">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2144</TotalTime>
  <Words>1370</Words>
  <Application>Microsoft Office PowerPoint</Application>
  <PresentationFormat>On-screen Show (16:9)</PresentationFormat>
  <Paragraphs>113</Paragraphs>
  <Slides>15</Slides>
  <Notes>14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微软雅黑</vt:lpstr>
      <vt:lpstr>宋体</vt:lpstr>
      <vt:lpstr>Arial</vt:lpstr>
      <vt:lpstr>Calibri</vt:lpstr>
      <vt:lpstr>Montserrat</vt:lpstr>
      <vt:lpstr>Times New Roman</vt:lpstr>
      <vt:lpstr>UVN Bach Dang Nang</vt:lpstr>
      <vt:lpstr>Wingdings</vt:lpstr>
      <vt:lpstr>阿里巴巴普惠体 H</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www.51pptmoban.com</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微立体</dc:title>
  <dc:subject>微立体</dc:subject>
  <dc:creator>51PPT模板网</dc:creator>
  <cp:keywords>www.51pptmoban.com</cp:keywords>
  <dc:description>www.51pptmoban.com</dc:description>
  <cp:lastModifiedBy>MyPC</cp:lastModifiedBy>
  <cp:revision>316</cp:revision>
  <dcterms:created xsi:type="dcterms:W3CDTF">2016-03-10T07:57:08Z</dcterms:created>
  <dcterms:modified xsi:type="dcterms:W3CDTF">2022-09-13T15:02:57Z</dcterms:modified>
</cp:coreProperties>
</file>