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3"/>
  </p:notesMasterIdLst>
  <p:sldIdLst>
    <p:sldId id="275" r:id="rId3"/>
    <p:sldId id="259" r:id="rId4"/>
    <p:sldId id="276" r:id="rId5"/>
    <p:sldId id="261" r:id="rId6"/>
    <p:sldId id="262" r:id="rId7"/>
    <p:sldId id="263" r:id="rId8"/>
    <p:sldId id="277" r:id="rId9"/>
    <p:sldId id="260" r:id="rId10"/>
    <p:sldId id="267" r:id="rId11"/>
    <p:sldId id="272" r:id="rId12"/>
    <p:sldId id="269" r:id="rId13"/>
    <p:sldId id="273" r:id="rId14"/>
    <p:sldId id="268" r:id="rId15"/>
    <p:sldId id="270" r:id="rId16"/>
    <p:sldId id="278" r:id="rId17"/>
    <p:sldId id="271" r:id="rId18"/>
    <p:sldId id="266" r:id="rId19"/>
    <p:sldId id="274" r:id="rId20"/>
    <p:sldId id="280" r:id="rId21"/>
    <p:sldId id="265" r:id="rId2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372" y="-90"/>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F79327-8E65-4489-88CA-30FAAB1A0258}" type="datetimeFigureOut">
              <a:rPr lang="en-US" smtClean="0"/>
              <a:t>11/2/2023</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A5363C-CD01-4436-8E51-655F0A7C319A}" type="slidenum">
              <a:rPr lang="en-US" smtClean="0"/>
              <a:t>‹#›</a:t>
            </a:fld>
            <a:endParaRPr lang="en-US"/>
          </a:p>
        </p:txBody>
      </p:sp>
    </p:spTree>
    <p:extLst>
      <p:ext uri="{BB962C8B-B14F-4D97-AF65-F5344CB8AC3E}">
        <p14:creationId xmlns:p14="http://schemas.microsoft.com/office/powerpoint/2010/main" val="3277292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DAD8F34-004C-4478-9F6B-B60B6E7BB98F}"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2025179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https://www.youtube.com/watch?v=UKKzc_En4PY&amp;ab_channel=TheoD%C3%B2ngL%E1%BB%8BchS%E1%BB%AD</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https://www.youtube.com/watch?v=0_4OtXvj358&amp;ab_channel=Ng%C6%B0%E1%BB%9DiN%E1%BB%95iTi%E1%BA%BFng</a:t>
            </a:r>
            <a:endParaRPr lang="en-US" dirty="0"/>
          </a:p>
        </p:txBody>
      </p:sp>
      <p:sp>
        <p:nvSpPr>
          <p:cNvPr id="4" name="Slide Number Placeholder 3"/>
          <p:cNvSpPr>
            <a:spLocks noGrp="1"/>
          </p:cNvSpPr>
          <p:nvPr>
            <p:ph type="sldNum" sz="quarter" idx="10"/>
          </p:nvPr>
        </p:nvSpPr>
        <p:spPr/>
        <p:txBody>
          <a:bodyPr/>
          <a:lstStyle/>
          <a:p>
            <a:fld id="{1CA5363C-CD01-4436-8E51-655F0A7C319A}" type="slidenum">
              <a:rPr lang="en-US" smtClean="0"/>
              <a:t>12</a:t>
            </a:fld>
            <a:endParaRPr lang="en-US"/>
          </a:p>
        </p:txBody>
      </p:sp>
    </p:spTree>
    <p:extLst>
      <p:ext uri="{BB962C8B-B14F-4D97-AF65-F5344CB8AC3E}">
        <p14:creationId xmlns:p14="http://schemas.microsoft.com/office/powerpoint/2010/main" val="1055825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A5363C-CD01-4436-8E51-655F0A7C319A}" type="slidenum">
              <a:rPr lang="en-US" smtClean="0"/>
              <a:t>13</a:t>
            </a:fld>
            <a:endParaRPr lang="en-US"/>
          </a:p>
        </p:txBody>
      </p:sp>
    </p:spTree>
    <p:extLst>
      <p:ext uri="{BB962C8B-B14F-4D97-AF65-F5344CB8AC3E}">
        <p14:creationId xmlns:p14="http://schemas.microsoft.com/office/powerpoint/2010/main" val="1969186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https://www.youtube.com/watch?v=YIf4pgOkafA&amp;ab_channel=TheoD%C3%B2ngL%E1%BB%8BchS%E1%BB%AD</a:t>
            </a:r>
          </a:p>
          <a:p>
            <a:endParaRPr lang="en-US" dirty="0"/>
          </a:p>
        </p:txBody>
      </p:sp>
      <p:sp>
        <p:nvSpPr>
          <p:cNvPr id="4" name="Slide Number Placeholder 3"/>
          <p:cNvSpPr>
            <a:spLocks noGrp="1"/>
          </p:cNvSpPr>
          <p:nvPr>
            <p:ph type="sldNum" sz="quarter" idx="10"/>
          </p:nvPr>
        </p:nvSpPr>
        <p:spPr/>
        <p:txBody>
          <a:bodyPr/>
          <a:lstStyle/>
          <a:p>
            <a:fld id="{1CA5363C-CD01-4436-8E51-655F0A7C319A}" type="slidenum">
              <a:rPr lang="en-US" smtClean="0"/>
              <a:t>14</a:t>
            </a:fld>
            <a:endParaRPr lang="en-US"/>
          </a:p>
        </p:txBody>
      </p:sp>
    </p:spTree>
    <p:extLst>
      <p:ext uri="{BB962C8B-B14F-4D97-AF65-F5344CB8AC3E}">
        <p14:creationId xmlns:p14="http://schemas.microsoft.com/office/powerpoint/2010/main" val="746218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13D94F1-869E-4C7D-8AD2-5B434708E3DF}"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266075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30"/>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11113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1902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0415" y="274643"/>
            <a:ext cx="3654531"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590" y="274643"/>
            <a:ext cx="1076468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88764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82D360-E097-4269-8D02-D7FFE76DD817}"/>
              </a:ext>
            </a:extLst>
          </p:cNvPr>
          <p:cNvSpPr>
            <a:spLocks noGrp="1"/>
          </p:cNvSpPr>
          <p:nvPr>
            <p:ph type="ctrTitle"/>
          </p:nvPr>
        </p:nvSpPr>
        <p:spPr>
          <a:xfrm>
            <a:off x="1523637" y="1122363"/>
            <a:ext cx="9141619"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E9E9C9C-AE55-4677-95D1-220155470097}"/>
              </a:ext>
            </a:extLst>
          </p:cNvPr>
          <p:cNvSpPr>
            <a:spLocks noGrp="1"/>
          </p:cNvSpPr>
          <p:nvPr>
            <p:ph type="subTitle" idx="1"/>
          </p:nvPr>
        </p:nvSpPr>
        <p:spPr>
          <a:xfrm>
            <a:off x="1523637"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9D03F51-AF58-46C2-8B53-5E04A0B37175}"/>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7E0FE403-AC4D-4A74-BB31-884EACF40134}"/>
              </a:ext>
            </a:extLst>
          </p:cNvPr>
          <p:cNvSpPr>
            <a:spLocks noGrp="1"/>
          </p:cNvSpPr>
          <p:nvPr>
            <p:ph type="ftr" sz="quarter" idx="11"/>
          </p:nvPr>
        </p:nvSpPr>
        <p:spPr/>
        <p:txBody>
          <a:body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04584074-42F5-4192-9113-E21A7DABB437}"/>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35239103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050C27-D86C-442E-AEF9-FBA2AB1CF2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2779166-CF3C-4B66-9591-8898C31359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8D1631B-A54D-47E1-B9F6-9740D9188450}"/>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F89C1D9F-1682-4039-8374-F320E50F9BB0}"/>
              </a:ext>
            </a:extLst>
          </p:cNvPr>
          <p:cNvSpPr>
            <a:spLocks noGrp="1"/>
          </p:cNvSpPr>
          <p:nvPr>
            <p:ph type="ftr" sz="quarter" idx="11"/>
          </p:nvPr>
        </p:nvSpPr>
        <p:spPr/>
        <p:txBody>
          <a:body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A9553C94-1506-4965-BAC7-A260DB0E3BEC}"/>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28160793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511B0B-F767-4680-A77A-EAC21A588F56}"/>
              </a:ext>
            </a:extLst>
          </p:cNvPr>
          <p:cNvSpPr>
            <a:spLocks noGrp="1"/>
          </p:cNvSpPr>
          <p:nvPr>
            <p:ph type="title"/>
          </p:nvPr>
        </p:nvSpPr>
        <p:spPr>
          <a:xfrm>
            <a:off x="831633" y="1709807"/>
            <a:ext cx="10512862"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188B0EE-E038-4C4A-8712-7904D746FC8C}"/>
              </a:ext>
            </a:extLst>
          </p:cNvPr>
          <p:cNvSpPr>
            <a:spLocks noGrp="1"/>
          </p:cNvSpPr>
          <p:nvPr>
            <p:ph type="body" idx="1"/>
          </p:nvPr>
        </p:nvSpPr>
        <p:spPr>
          <a:xfrm>
            <a:off x="831633" y="4589532"/>
            <a:ext cx="10512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238C6BD-9310-41DB-BE1C-AF19347DB59E}"/>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ACE6477F-1BFA-4201-8B4C-FABA9464D1C3}"/>
              </a:ext>
            </a:extLst>
          </p:cNvPr>
          <p:cNvSpPr>
            <a:spLocks noGrp="1"/>
          </p:cNvSpPr>
          <p:nvPr>
            <p:ph type="ftr" sz="quarter" idx="11"/>
          </p:nvPr>
        </p:nvSpPr>
        <p:spPr/>
        <p:txBody>
          <a:body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2B186570-3E39-444F-A09C-558D4BF70440}"/>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23009539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A5283D-29E8-4F8F-AF30-4A447171CB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1FD2F7A-42DA-4E09-89A4-10CA45A5E0B5}"/>
              </a:ext>
            </a:extLst>
          </p:cNvPr>
          <p:cNvSpPr>
            <a:spLocks noGrp="1"/>
          </p:cNvSpPr>
          <p:nvPr>
            <p:ph sz="half" idx="1"/>
          </p:nvPr>
        </p:nvSpPr>
        <p:spPr>
          <a:xfrm>
            <a:off x="838016"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1670767-8254-4A0E-A874-EC32E8578250}"/>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065A120-243E-48CC-8C90-1290EDA5B822}"/>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6" name="Footer Placeholder 5">
            <a:extLst>
              <a:ext uri="{FF2B5EF4-FFF2-40B4-BE49-F238E27FC236}">
                <a16:creationId xmlns:a16="http://schemas.microsoft.com/office/drawing/2014/main" xmlns="" id="{707A0D64-3563-4444-8EF3-CAD59DCEE7F5}"/>
              </a:ext>
            </a:extLst>
          </p:cNvPr>
          <p:cNvSpPr>
            <a:spLocks noGrp="1"/>
          </p:cNvSpPr>
          <p:nvPr>
            <p:ph type="ftr" sz="quarter" idx="11"/>
          </p:nvPr>
        </p:nvSpPr>
        <p:spPr/>
        <p:txBody>
          <a:bodyPr/>
          <a:lstStyle/>
          <a:p>
            <a:endParaRPr lang="en-US">
              <a:solidFill>
                <a:srgbClr val="000099">
                  <a:tint val="75000"/>
                </a:srgbClr>
              </a:solidFill>
            </a:endParaRPr>
          </a:p>
        </p:txBody>
      </p:sp>
      <p:sp>
        <p:nvSpPr>
          <p:cNvPr id="7" name="Slide Number Placeholder 6">
            <a:extLst>
              <a:ext uri="{FF2B5EF4-FFF2-40B4-BE49-F238E27FC236}">
                <a16:creationId xmlns:a16="http://schemas.microsoft.com/office/drawing/2014/main" xmlns="" id="{3F3AD546-93BF-403F-9436-792B35821642}"/>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40704436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3C64B-F112-404D-AF69-684F41C77F5E}"/>
              </a:ext>
            </a:extLst>
          </p:cNvPr>
          <p:cNvSpPr>
            <a:spLocks noGrp="1"/>
          </p:cNvSpPr>
          <p:nvPr>
            <p:ph type="title"/>
          </p:nvPr>
        </p:nvSpPr>
        <p:spPr>
          <a:xfrm>
            <a:off x="839569" y="365129"/>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5AFBAD6-C10C-4F9E-93CA-E21BF19F3F63}"/>
              </a:ext>
            </a:extLst>
          </p:cNvPr>
          <p:cNvSpPr>
            <a:spLocks noGrp="1"/>
          </p:cNvSpPr>
          <p:nvPr>
            <p:ph type="body" idx="1"/>
          </p:nvPr>
        </p:nvSpPr>
        <p:spPr>
          <a:xfrm>
            <a:off x="839604" y="1681163"/>
            <a:ext cx="515644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D92167E-6E1A-4E7F-87FA-2CA8D40CB2DF}"/>
              </a:ext>
            </a:extLst>
          </p:cNvPr>
          <p:cNvSpPr>
            <a:spLocks noGrp="1"/>
          </p:cNvSpPr>
          <p:nvPr>
            <p:ph sz="half" idx="2"/>
          </p:nvPr>
        </p:nvSpPr>
        <p:spPr>
          <a:xfrm>
            <a:off x="839604"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97E218C-5101-4822-8F1C-4AC112530D07}"/>
              </a:ext>
            </a:extLst>
          </p:cNvPr>
          <p:cNvSpPr>
            <a:spLocks noGrp="1"/>
          </p:cNvSpPr>
          <p:nvPr>
            <p:ph type="body" sz="quarter" idx="3"/>
          </p:nvPr>
        </p:nvSpPr>
        <p:spPr>
          <a:xfrm>
            <a:off x="6170593" y="1681163"/>
            <a:ext cx="518183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83292729-264C-4CB0-BB36-A8DD774ECB5F}"/>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B9E06CC-9731-4C6E-81E2-0B52DEB9B3E5}"/>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8" name="Footer Placeholder 7">
            <a:extLst>
              <a:ext uri="{FF2B5EF4-FFF2-40B4-BE49-F238E27FC236}">
                <a16:creationId xmlns:a16="http://schemas.microsoft.com/office/drawing/2014/main" xmlns="" id="{BD787387-D814-46CA-8340-6D9D0C0386B7}"/>
              </a:ext>
            </a:extLst>
          </p:cNvPr>
          <p:cNvSpPr>
            <a:spLocks noGrp="1"/>
          </p:cNvSpPr>
          <p:nvPr>
            <p:ph type="ftr" sz="quarter" idx="11"/>
          </p:nvPr>
        </p:nvSpPr>
        <p:spPr/>
        <p:txBody>
          <a:bodyPr/>
          <a:lstStyle/>
          <a:p>
            <a:endParaRPr lang="en-US">
              <a:solidFill>
                <a:srgbClr val="000099">
                  <a:tint val="75000"/>
                </a:srgbClr>
              </a:solidFill>
            </a:endParaRPr>
          </a:p>
        </p:txBody>
      </p:sp>
      <p:sp>
        <p:nvSpPr>
          <p:cNvPr id="9" name="Slide Number Placeholder 8">
            <a:extLst>
              <a:ext uri="{FF2B5EF4-FFF2-40B4-BE49-F238E27FC236}">
                <a16:creationId xmlns:a16="http://schemas.microsoft.com/office/drawing/2014/main" xmlns="" id="{364AD6A2-47D1-42B1-A63B-6DEA0D61999C}"/>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39623282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4DEFBE-AEAF-4A39-8B7A-69EC04E656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334DFFF-979A-4219-93AC-419168E23018}"/>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4" name="Footer Placeholder 3">
            <a:extLst>
              <a:ext uri="{FF2B5EF4-FFF2-40B4-BE49-F238E27FC236}">
                <a16:creationId xmlns:a16="http://schemas.microsoft.com/office/drawing/2014/main" xmlns="" id="{B799AEE3-A905-4E15-83B7-52D30BD1869B}"/>
              </a:ext>
            </a:extLst>
          </p:cNvPr>
          <p:cNvSpPr>
            <a:spLocks noGrp="1"/>
          </p:cNvSpPr>
          <p:nvPr>
            <p:ph type="ftr" sz="quarter" idx="11"/>
          </p:nvPr>
        </p:nvSpPr>
        <p:spPr/>
        <p:txBody>
          <a:bodyPr/>
          <a:lstStyle/>
          <a:p>
            <a:endParaRPr lang="en-US">
              <a:solidFill>
                <a:srgbClr val="000099">
                  <a:tint val="75000"/>
                </a:srgbClr>
              </a:solidFill>
            </a:endParaRPr>
          </a:p>
        </p:txBody>
      </p:sp>
      <p:sp>
        <p:nvSpPr>
          <p:cNvPr id="5" name="Slide Number Placeholder 4">
            <a:extLst>
              <a:ext uri="{FF2B5EF4-FFF2-40B4-BE49-F238E27FC236}">
                <a16:creationId xmlns:a16="http://schemas.microsoft.com/office/drawing/2014/main" xmlns="" id="{C348527F-9E39-43B7-8EA2-01A3F0B57FDC}"/>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24912013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1F38362-18DF-4A82-9B22-BD8E48674434}"/>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3" name="Footer Placeholder 2">
            <a:extLst>
              <a:ext uri="{FF2B5EF4-FFF2-40B4-BE49-F238E27FC236}">
                <a16:creationId xmlns:a16="http://schemas.microsoft.com/office/drawing/2014/main" xmlns="" id="{6BF6A985-88B9-4006-A749-8AC3E2F1F6C1}"/>
              </a:ext>
            </a:extLst>
          </p:cNvPr>
          <p:cNvSpPr>
            <a:spLocks noGrp="1"/>
          </p:cNvSpPr>
          <p:nvPr>
            <p:ph type="ftr" sz="quarter" idx="11"/>
          </p:nvPr>
        </p:nvSpPr>
        <p:spPr/>
        <p:txBody>
          <a:bodyPr/>
          <a:lstStyle/>
          <a:p>
            <a:endParaRPr lang="en-US">
              <a:solidFill>
                <a:srgbClr val="000099">
                  <a:tint val="75000"/>
                </a:srgbClr>
              </a:solidFill>
            </a:endParaRPr>
          </a:p>
        </p:txBody>
      </p:sp>
      <p:sp>
        <p:nvSpPr>
          <p:cNvPr id="4" name="Slide Number Placeholder 3">
            <a:extLst>
              <a:ext uri="{FF2B5EF4-FFF2-40B4-BE49-F238E27FC236}">
                <a16:creationId xmlns:a16="http://schemas.microsoft.com/office/drawing/2014/main" xmlns="" id="{36966EBC-FFDF-46E2-AF3C-0C6C35E270D9}"/>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pic>
        <p:nvPicPr>
          <p:cNvPr id="5" name="Picture 4">
            <a:extLst>
              <a:ext uri="{FF2B5EF4-FFF2-40B4-BE49-F238E27FC236}">
                <a16:creationId xmlns:a16="http://schemas.microsoft.com/office/drawing/2014/main" xmlns="" id="{E4550ED1-B4F9-4576-BCFB-7A4716073269}"/>
              </a:ext>
            </a:extLst>
          </p:cNvPr>
          <p:cNvPicPr>
            <a:picLocks noChangeAspect="1"/>
          </p:cNvPicPr>
          <p:nvPr userDrawn="1"/>
        </p:nvPicPr>
        <p:blipFill>
          <a:blip r:embed="rId2"/>
          <a:stretch>
            <a:fillRect/>
          </a:stretch>
        </p:blipFill>
        <p:spPr>
          <a:xfrm>
            <a:off x="-182831" y="-1"/>
            <a:ext cx="12371656" cy="6858001"/>
          </a:xfrm>
          <a:prstGeom prst="rect">
            <a:avLst/>
          </a:prstGeom>
        </p:spPr>
      </p:pic>
      <p:pic>
        <p:nvPicPr>
          <p:cNvPr id="7" name="Picture 6" descr="A picture containing drawing, food&#10;&#10;Description automatically generated">
            <a:extLst>
              <a:ext uri="{FF2B5EF4-FFF2-40B4-BE49-F238E27FC236}">
                <a16:creationId xmlns:a16="http://schemas.microsoft.com/office/drawing/2014/main" xmlns="" id="{CDF54B5E-6281-4DC7-AEA7-C74BDEC248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33710" y="6330855"/>
            <a:ext cx="655149" cy="527213"/>
          </a:xfrm>
          <a:prstGeom prst="rect">
            <a:avLst/>
          </a:prstGeom>
        </p:spPr>
      </p:pic>
    </p:spTree>
    <p:extLst>
      <p:ext uri="{BB962C8B-B14F-4D97-AF65-F5344CB8AC3E}">
        <p14:creationId xmlns:p14="http://schemas.microsoft.com/office/powerpoint/2010/main" val="4919854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1E41D7-6FE1-4912-BDB6-1F0C5F08D2BA}"/>
              </a:ext>
            </a:extLst>
          </p:cNvPr>
          <p:cNvSpPr>
            <a:spLocks noGrp="1"/>
          </p:cNvSpPr>
          <p:nvPr>
            <p:ph type="title"/>
          </p:nvPr>
        </p:nvSpPr>
        <p:spPr>
          <a:xfrm>
            <a:off x="839604" y="457200"/>
            <a:ext cx="3931213"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555A6E8-CCCF-4B6C-BD3C-0F95E44B947B}"/>
              </a:ext>
            </a:extLst>
          </p:cNvPr>
          <p:cNvSpPr>
            <a:spLocks noGrp="1"/>
          </p:cNvSpPr>
          <p:nvPr>
            <p:ph idx="1"/>
          </p:nvPr>
        </p:nvSpPr>
        <p:spPr>
          <a:xfrm>
            <a:off x="5181838" y="987494"/>
            <a:ext cx="617059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89BE36E-3C65-42A2-845F-9C1B784741A9}"/>
              </a:ext>
            </a:extLst>
          </p:cNvPr>
          <p:cNvSpPr>
            <a:spLocks noGrp="1"/>
          </p:cNvSpPr>
          <p:nvPr>
            <p:ph type="body" sz="half" idx="2"/>
          </p:nvPr>
        </p:nvSpPr>
        <p:spPr>
          <a:xfrm>
            <a:off x="839604" y="2057400"/>
            <a:ext cx="393121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FFAEBEC-4FA8-4F7F-9BD1-7AF4CF167E1F}"/>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6" name="Footer Placeholder 5">
            <a:extLst>
              <a:ext uri="{FF2B5EF4-FFF2-40B4-BE49-F238E27FC236}">
                <a16:creationId xmlns:a16="http://schemas.microsoft.com/office/drawing/2014/main" xmlns="" id="{9C65442C-4EE5-46D5-9934-803D43FA7044}"/>
              </a:ext>
            </a:extLst>
          </p:cNvPr>
          <p:cNvSpPr>
            <a:spLocks noGrp="1"/>
          </p:cNvSpPr>
          <p:nvPr>
            <p:ph type="ftr" sz="quarter" idx="11"/>
          </p:nvPr>
        </p:nvSpPr>
        <p:spPr/>
        <p:txBody>
          <a:bodyPr/>
          <a:lstStyle/>
          <a:p>
            <a:endParaRPr lang="en-US">
              <a:solidFill>
                <a:srgbClr val="000099">
                  <a:tint val="75000"/>
                </a:srgbClr>
              </a:solidFill>
            </a:endParaRPr>
          </a:p>
        </p:txBody>
      </p:sp>
      <p:sp>
        <p:nvSpPr>
          <p:cNvPr id="7" name="Slide Number Placeholder 6">
            <a:extLst>
              <a:ext uri="{FF2B5EF4-FFF2-40B4-BE49-F238E27FC236}">
                <a16:creationId xmlns:a16="http://schemas.microsoft.com/office/drawing/2014/main" xmlns="" id="{5CB946E2-366A-4EDC-ADFC-ACDE058BF189}"/>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18490252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7078399"/>
      </p:ext>
    </p:extLst>
  </p:cSld>
  <p:clrMapOvr>
    <a:masterClrMapping/>
  </p:clrMapOvr>
  <p:transition spd="slow">
    <p:strips dir="ld"/>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D183D9-3EBD-43DF-A0DD-D9A617DEC327}"/>
              </a:ext>
            </a:extLst>
          </p:cNvPr>
          <p:cNvSpPr>
            <a:spLocks noGrp="1"/>
          </p:cNvSpPr>
          <p:nvPr>
            <p:ph type="title"/>
          </p:nvPr>
        </p:nvSpPr>
        <p:spPr>
          <a:xfrm>
            <a:off x="839604" y="457200"/>
            <a:ext cx="3931213"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AB3C899-2BCA-4C86-BFF5-47A41DAFC52E}"/>
              </a:ext>
            </a:extLst>
          </p:cNvPr>
          <p:cNvSpPr>
            <a:spLocks noGrp="1"/>
          </p:cNvSpPr>
          <p:nvPr>
            <p:ph type="pic" idx="1"/>
          </p:nvPr>
        </p:nvSpPr>
        <p:spPr>
          <a:xfrm>
            <a:off x="5181838" y="987494"/>
            <a:ext cx="617059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C20DA52-895C-4B29-B90C-AEC119EAAA4D}"/>
              </a:ext>
            </a:extLst>
          </p:cNvPr>
          <p:cNvSpPr>
            <a:spLocks noGrp="1"/>
          </p:cNvSpPr>
          <p:nvPr>
            <p:ph type="body" sz="half" idx="2"/>
          </p:nvPr>
        </p:nvSpPr>
        <p:spPr>
          <a:xfrm>
            <a:off x="839604" y="2057400"/>
            <a:ext cx="393121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45A4604-2EAC-4E3A-A98D-82A2CF8E4DB9}"/>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6" name="Footer Placeholder 5">
            <a:extLst>
              <a:ext uri="{FF2B5EF4-FFF2-40B4-BE49-F238E27FC236}">
                <a16:creationId xmlns:a16="http://schemas.microsoft.com/office/drawing/2014/main" xmlns="" id="{9AD177CD-D38A-46E3-8E43-CEFCA8A5D52F}"/>
              </a:ext>
            </a:extLst>
          </p:cNvPr>
          <p:cNvSpPr>
            <a:spLocks noGrp="1"/>
          </p:cNvSpPr>
          <p:nvPr>
            <p:ph type="ftr" sz="quarter" idx="11"/>
          </p:nvPr>
        </p:nvSpPr>
        <p:spPr/>
        <p:txBody>
          <a:bodyPr/>
          <a:lstStyle/>
          <a:p>
            <a:endParaRPr lang="en-US">
              <a:solidFill>
                <a:srgbClr val="000099">
                  <a:tint val="75000"/>
                </a:srgbClr>
              </a:solidFill>
            </a:endParaRPr>
          </a:p>
        </p:txBody>
      </p:sp>
      <p:sp>
        <p:nvSpPr>
          <p:cNvPr id="7" name="Slide Number Placeholder 6">
            <a:extLst>
              <a:ext uri="{FF2B5EF4-FFF2-40B4-BE49-F238E27FC236}">
                <a16:creationId xmlns:a16="http://schemas.microsoft.com/office/drawing/2014/main" xmlns="" id="{A922BA16-05ED-454A-B089-D4823CF78212}"/>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347502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9F3C7B-C417-4C8E-AB71-86AEA98608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D7FB3D7-D15D-4A67-BC55-C32DA13456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2DEA4DE-C12D-4B24-AC11-7465EE5796F3}"/>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EE290BF4-F9EC-42C7-9A3C-7EC6892F70A0}"/>
              </a:ext>
            </a:extLst>
          </p:cNvPr>
          <p:cNvSpPr>
            <a:spLocks noGrp="1"/>
          </p:cNvSpPr>
          <p:nvPr>
            <p:ph type="ftr" sz="quarter" idx="11"/>
          </p:nvPr>
        </p:nvSpPr>
        <p:spPr/>
        <p:txBody>
          <a:body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7A699409-D370-4852-B927-2661B3C3EE8E}"/>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5301373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2A79818-FC03-4828-950C-2EA342F79518}"/>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E7D0517-A078-49D7-BB4F-B5CF26E2FA11}"/>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9526A3B-A5EA-402D-8C12-C8DA5C521334}"/>
              </a:ext>
            </a:extLst>
          </p:cNvPr>
          <p:cNvSpPr>
            <a:spLocks noGrp="1"/>
          </p:cNvSpPr>
          <p:nvPr>
            <p:ph type="dt" sz="half" idx="10"/>
          </p:nvPr>
        </p:nvSpPr>
        <p:spPr/>
        <p:txBody>
          <a:body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09E6BBB6-F88A-484E-B34B-6C498AF13C2C}"/>
              </a:ext>
            </a:extLst>
          </p:cNvPr>
          <p:cNvSpPr>
            <a:spLocks noGrp="1"/>
          </p:cNvSpPr>
          <p:nvPr>
            <p:ph type="ftr" sz="quarter" idx="11"/>
          </p:nvPr>
        </p:nvSpPr>
        <p:spPr/>
        <p:txBody>
          <a:body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6EA4E357-8E4D-472C-B85D-6908FC4DD612}"/>
              </a:ext>
            </a:extLst>
          </p:cNvPr>
          <p:cNvSpPr>
            <a:spLocks noGrp="1"/>
          </p:cNvSpPr>
          <p:nvPr>
            <p:ph type="sldNum" sz="quarter" idx="12"/>
          </p:nvPr>
        </p:nvSpPr>
        <p:spPr/>
        <p:txBody>
          <a:body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4604839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5"/>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41134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589" y="1600205"/>
            <a:ext cx="720960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5341" y="1600205"/>
            <a:ext cx="72096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31468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617674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412974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3912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5"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5"/>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5" y="1435103"/>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15303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724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5"/>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5"/>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solidFill>
                  <a:prstClr val="black">
                    <a:tint val="75000"/>
                  </a:prstClr>
                </a:solidFill>
              </a:rPr>
              <a:pPr/>
              <a:t>11/2/2023</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5"/>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5326" y="6356355"/>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16840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strips dir="l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A4DE69F-234C-42BF-AB0B-60DF17EB457A}"/>
              </a:ext>
            </a:extLst>
          </p:cNvPr>
          <p:cNvSpPr>
            <a:spLocks noGrp="1"/>
          </p:cNvSpPr>
          <p:nvPr>
            <p:ph type="title"/>
          </p:nvPr>
        </p:nvSpPr>
        <p:spPr>
          <a:xfrm>
            <a:off x="837982" y="365129"/>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39EA87E2-F0F0-4512-9436-145713B3BBA9}"/>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2BA8BD1-93C5-4C8B-8C03-C88EE882F167}"/>
              </a:ext>
            </a:extLst>
          </p:cNvPr>
          <p:cNvSpPr>
            <a:spLocks noGrp="1"/>
          </p:cNvSpPr>
          <p:nvPr>
            <p:ph type="dt" sz="half" idx="2"/>
          </p:nvPr>
        </p:nvSpPr>
        <p:spPr>
          <a:xfrm>
            <a:off x="837982" y="6356419"/>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53F03-14A9-4DD2-83E4-7A4D2FA510E6}" type="datetimeFigureOut">
              <a:rPr lang="en-US" smtClean="0">
                <a:solidFill>
                  <a:srgbClr val="000099">
                    <a:tint val="75000"/>
                  </a:srgbClr>
                </a:solidFill>
              </a:rPr>
              <a:pPr/>
              <a:t>11/2/2023</a:t>
            </a:fld>
            <a:endParaRPr lang="en-US">
              <a:solidFill>
                <a:srgbClr val="000099">
                  <a:tint val="75000"/>
                </a:srgbClr>
              </a:solidFill>
            </a:endParaRPr>
          </a:p>
        </p:txBody>
      </p:sp>
      <p:sp>
        <p:nvSpPr>
          <p:cNvPr id="5" name="Footer Placeholder 4">
            <a:extLst>
              <a:ext uri="{FF2B5EF4-FFF2-40B4-BE49-F238E27FC236}">
                <a16:creationId xmlns:a16="http://schemas.microsoft.com/office/drawing/2014/main" xmlns="" id="{A78741EB-9D8C-490C-BD20-5406F2306C08}"/>
              </a:ext>
            </a:extLst>
          </p:cNvPr>
          <p:cNvSpPr>
            <a:spLocks noGrp="1"/>
          </p:cNvSpPr>
          <p:nvPr>
            <p:ph type="ftr" sz="quarter" idx="3"/>
          </p:nvPr>
        </p:nvSpPr>
        <p:spPr>
          <a:xfrm>
            <a:off x="4037549" y="6356419"/>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000099">
                  <a:tint val="75000"/>
                </a:srgbClr>
              </a:solidFill>
            </a:endParaRPr>
          </a:p>
        </p:txBody>
      </p:sp>
      <p:sp>
        <p:nvSpPr>
          <p:cNvPr id="6" name="Slide Number Placeholder 5">
            <a:extLst>
              <a:ext uri="{FF2B5EF4-FFF2-40B4-BE49-F238E27FC236}">
                <a16:creationId xmlns:a16="http://schemas.microsoft.com/office/drawing/2014/main" xmlns="" id="{DCF61FE2-3AED-4F13-AF6A-DE8D226B041E}"/>
              </a:ext>
            </a:extLst>
          </p:cNvPr>
          <p:cNvSpPr>
            <a:spLocks noGrp="1"/>
          </p:cNvSpPr>
          <p:nvPr>
            <p:ph type="sldNum" sz="quarter" idx="4"/>
          </p:nvPr>
        </p:nvSpPr>
        <p:spPr>
          <a:xfrm>
            <a:off x="8608357" y="6356419"/>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3E97B-18BE-4F4A-90FC-5D30A4AD08FB}" type="slidenum">
              <a:rPr lang="en-US" smtClean="0">
                <a:solidFill>
                  <a:srgbClr val="000099">
                    <a:tint val="75000"/>
                  </a:srgbClr>
                </a:solidFill>
              </a:rPr>
              <a:pPr/>
              <a:t>‹#›</a:t>
            </a:fld>
            <a:endParaRPr lang="en-US">
              <a:solidFill>
                <a:srgbClr val="000099">
                  <a:tint val="75000"/>
                </a:srgbClr>
              </a:solidFill>
            </a:endParaRPr>
          </a:p>
        </p:txBody>
      </p:sp>
    </p:spTree>
    <p:extLst>
      <p:ext uri="{BB962C8B-B14F-4D97-AF65-F5344CB8AC3E}">
        <p14:creationId xmlns:p14="http://schemas.microsoft.com/office/powerpoint/2010/main" val="305431940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1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441" y="304800"/>
            <a:ext cx="11579384" cy="1143000"/>
          </a:xfrm>
        </p:spPr>
        <p:txBody>
          <a:bodyPr>
            <a:normAutofit fontScale="90000"/>
          </a:bodyPr>
          <a:lstStyle/>
          <a:p>
            <a:pPr algn="ctr"/>
            <a:r>
              <a:rPr lang="en-US" smtClean="0">
                <a:solidFill>
                  <a:srgbClr val="0000FF"/>
                </a:solidFill>
              </a:rPr>
              <a:t/>
            </a:r>
            <a:br>
              <a:rPr lang="en-US" smtClean="0">
                <a:solidFill>
                  <a:srgbClr val="0000FF"/>
                </a:solidFill>
              </a:rPr>
            </a:br>
            <a:r>
              <a:rPr lang="en-US" smtClean="0">
                <a:solidFill>
                  <a:srgbClr val="0000FF"/>
                </a:solidFill>
              </a:rPr>
              <a:t/>
            </a:r>
            <a:br>
              <a:rPr lang="en-US" smtClean="0">
                <a:solidFill>
                  <a:srgbClr val="0000FF"/>
                </a:solidFill>
              </a:rPr>
            </a:br>
            <a:r>
              <a:rPr lang="en-US" sz="2800" b="1" smtClean="0">
                <a:solidFill>
                  <a:srgbClr val="0000FF"/>
                </a:solidFill>
                <a:latin typeface="Times New Roman" pitchFamily="18" charset="0"/>
                <a:cs typeface="Times New Roman" pitchFamily="18" charset="0"/>
              </a:rPr>
              <a:t>ỦY BAN NHÂN DÂN HUYỆN BA VÌ</a:t>
            </a:r>
            <a:r>
              <a:rPr lang="en-US" sz="2800" smtClean="0">
                <a:solidFill>
                  <a:srgbClr val="0000FF"/>
                </a:solidFill>
              </a:rPr>
              <a:t/>
            </a:r>
            <a:br>
              <a:rPr lang="en-US" sz="2800" smtClean="0">
                <a:solidFill>
                  <a:srgbClr val="0000FF"/>
                </a:solidFill>
              </a:rPr>
            </a:br>
            <a:r>
              <a:rPr lang="en-US" sz="2800" b="1" smtClean="0">
                <a:solidFill>
                  <a:srgbClr val="0000FF"/>
                </a:solidFill>
                <a:latin typeface="Times New Roman" pitchFamily="18" charset="0"/>
                <a:cs typeface="Times New Roman" pitchFamily="18" charset="0"/>
              </a:rPr>
              <a:t>TRƯỜNG THCS THÁI HÒA</a:t>
            </a:r>
            <a:endParaRPr lang="en-US" b="1" smtClean="0">
              <a:solidFill>
                <a:srgbClr val="0000FF"/>
              </a:solidFill>
              <a:latin typeface="Times New Roman" pitchFamily="18" charset="0"/>
              <a:cs typeface="Times New Roman" pitchFamily="18" charset="0"/>
            </a:endParaRPr>
          </a:p>
        </p:txBody>
      </p:sp>
      <p:sp>
        <p:nvSpPr>
          <p:cNvPr id="6147" name="Content Placeholder 2"/>
          <p:cNvSpPr>
            <a:spLocks noGrp="1"/>
          </p:cNvSpPr>
          <p:nvPr>
            <p:ph idx="1"/>
          </p:nvPr>
        </p:nvSpPr>
        <p:spPr>
          <a:xfrm>
            <a:off x="609441" y="1676400"/>
            <a:ext cx="10969943" cy="3810000"/>
          </a:xfrm>
        </p:spPr>
        <p:txBody>
          <a:bodyPr>
            <a:normAutofit/>
          </a:bodyPr>
          <a:lstStyle/>
          <a:p>
            <a:pPr algn="ctr">
              <a:buFont typeface="Wingdings 2" pitchFamily="18" charset="2"/>
              <a:buNone/>
            </a:pPr>
            <a:endParaRPr lang="en-US" b="1" smtClean="0">
              <a:solidFill>
                <a:srgbClr val="FF0000"/>
              </a:solidFill>
              <a:latin typeface="Times New Roman" pitchFamily="18" charset="0"/>
              <a:cs typeface="Times New Roman" pitchFamily="18" charset="0"/>
            </a:endParaRPr>
          </a:p>
          <a:p>
            <a:pPr algn="ctr">
              <a:buFont typeface="Wingdings 2" pitchFamily="18" charset="2"/>
              <a:buNone/>
            </a:pPr>
            <a:endParaRPr lang="en-US" sz="4000" b="1" smtClean="0">
              <a:solidFill>
                <a:srgbClr val="FF0000"/>
              </a:solidFill>
              <a:latin typeface="Times New Roman" pitchFamily="18" charset="0"/>
              <a:cs typeface="Times New Roman" pitchFamily="18" charset="0"/>
            </a:endParaRPr>
          </a:p>
          <a:p>
            <a:pPr algn="ctr">
              <a:buFont typeface="Wingdings 2" pitchFamily="18" charset="2"/>
              <a:buNone/>
            </a:pPr>
            <a:r>
              <a:rPr lang="en-US" sz="4000" b="1" smtClean="0">
                <a:solidFill>
                  <a:srgbClr val="FF0000"/>
                </a:solidFill>
                <a:latin typeface="Times New Roman" pitchFamily="18" charset="0"/>
                <a:cs typeface="Times New Roman" pitchFamily="18" charset="0"/>
              </a:rPr>
              <a:t>MÔN </a:t>
            </a:r>
            <a:r>
              <a:rPr lang="en-US" sz="4000" b="1" smtClean="0">
                <a:solidFill>
                  <a:srgbClr val="FF0000"/>
                </a:solidFill>
                <a:latin typeface="Times New Roman" pitchFamily="18" charset="0"/>
                <a:cs typeface="Times New Roman" pitchFamily="18" charset="0"/>
              </a:rPr>
              <a:t>: ĐỊA LÝ</a:t>
            </a:r>
          </a:p>
          <a:p>
            <a:pPr algn="ctr">
              <a:buFont typeface="Wingdings 2" pitchFamily="18" charset="2"/>
              <a:buNone/>
            </a:pPr>
            <a:r>
              <a:rPr lang="en-US" sz="2800" b="1" smtClean="0">
                <a:solidFill>
                  <a:srgbClr val="0000FF"/>
                </a:solidFill>
                <a:latin typeface="Times New Roman" pitchFamily="18" charset="0"/>
                <a:cs typeface="Times New Roman" pitchFamily="18" charset="0"/>
              </a:rPr>
              <a:t>LỚP :  6A</a:t>
            </a:r>
          </a:p>
          <a:p>
            <a:pPr algn="ctr">
              <a:buFont typeface="Wingdings 2" pitchFamily="18" charset="2"/>
              <a:buNone/>
            </a:pPr>
            <a:r>
              <a:rPr lang="en-US" sz="2800" b="1" smtClean="0">
                <a:solidFill>
                  <a:srgbClr val="0000FF"/>
                </a:solidFill>
                <a:latin typeface="Times New Roman" pitchFamily="18" charset="0"/>
                <a:cs typeface="Times New Roman" pitchFamily="18" charset="0"/>
              </a:rPr>
              <a:t>GIÁO VIÊN :</a:t>
            </a:r>
            <a:r>
              <a:rPr lang="en-US" sz="2800" b="1" smtClean="0">
                <a:solidFill>
                  <a:srgbClr val="002060"/>
                </a:solidFill>
                <a:latin typeface="Times New Roman" pitchFamily="18" charset="0"/>
                <a:cs typeface="Times New Roman" pitchFamily="18" charset="0"/>
              </a:rPr>
              <a:t> </a:t>
            </a:r>
            <a:r>
              <a:rPr lang="en-US" sz="2800" b="1" smtClean="0">
                <a:solidFill>
                  <a:srgbClr val="0000FF"/>
                </a:solidFill>
                <a:latin typeface="Times New Roman" pitchFamily="18" charset="0"/>
                <a:cs typeface="Times New Roman" pitchFamily="18" charset="0"/>
              </a:rPr>
              <a:t>CHU THỊ HẢI YẾN</a:t>
            </a:r>
          </a:p>
          <a:p>
            <a:pPr algn="ctr">
              <a:buFont typeface="Wingdings 2" pitchFamily="18" charset="2"/>
              <a:buNone/>
            </a:pPr>
            <a:endParaRPr lang="en-US" sz="2800" b="1" i="1" smtClean="0">
              <a:solidFill>
                <a:srgbClr val="0000FF"/>
              </a:solidFill>
            </a:endParaRPr>
          </a:p>
          <a:p>
            <a:pPr algn="ctr">
              <a:buFont typeface="Wingdings 2" pitchFamily="18" charset="2"/>
              <a:buNone/>
            </a:pPr>
            <a:endParaRPr lang="en-US" sz="2000" b="1" i="1" smtClean="0">
              <a:solidFill>
                <a:srgbClr val="FF0000"/>
              </a:solidFill>
            </a:endParaRPr>
          </a:p>
          <a:p>
            <a:pPr algn="ctr">
              <a:buFont typeface="Wingdings 2" pitchFamily="18" charset="2"/>
              <a:buNone/>
            </a:pPr>
            <a:endParaRPr lang="en-US" sz="2000" b="1" i="1" smtClean="0">
              <a:solidFill>
                <a:srgbClr val="FF0000"/>
              </a:solidFill>
            </a:endParaRPr>
          </a:p>
          <a:p>
            <a:pPr algn="ctr">
              <a:buFont typeface="Wingdings 2" pitchFamily="18" charset="2"/>
              <a:buNone/>
            </a:pPr>
            <a:endParaRPr lang="en-US" sz="2000" b="1" i="1" smtClean="0">
              <a:solidFill>
                <a:srgbClr val="FF0000"/>
              </a:solidFill>
            </a:endParaRPr>
          </a:p>
        </p:txBody>
      </p:sp>
      <p:pic>
        <p:nvPicPr>
          <p:cNvPr id="6149" name="Picture 4" descr="Hoa tim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516078">
            <a:off x="1" y="4343400"/>
            <a:ext cx="3434456"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Ho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206" y="6019800"/>
            <a:ext cx="670385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4" descr="Hoa tim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64462">
            <a:off x="9046394" y="4206875"/>
            <a:ext cx="343445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88" y="-309164"/>
            <a:ext cx="4570413" cy="457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3375235"/>
      </p:ext>
    </p:extLst>
  </p:cSld>
  <p:clrMapOvr>
    <a:masterClrMapping/>
  </p:clrMapOvr>
  <p:transition spd="slow">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12" y="152400"/>
            <a:ext cx="11734800" cy="2677656"/>
          </a:xfrm>
          <a:prstGeom prst="rect">
            <a:avLst/>
          </a:prstGeom>
        </p:spPr>
        <p:txBody>
          <a:bodyPr wrap="square">
            <a:spAutoFit/>
          </a:bodyPr>
          <a:lstStyle/>
          <a:p>
            <a:pPr algn="just"/>
            <a:r>
              <a:rPr lang="en-US" sz="2400" i="1" dirty="0">
                <a:latin typeface="Times New Roman" pitchFamily="18" charset="0"/>
                <a:cs typeface="Times New Roman" pitchFamily="18" charset="0"/>
              </a:rPr>
              <a:t>	</a:t>
            </a:r>
            <a:r>
              <a:rPr lang="vi-VN" sz="2400" i="1" dirty="0" smtClean="0">
                <a:latin typeface="Times New Roman" pitchFamily="18" charset="0"/>
                <a:cs typeface="Times New Roman" pitchFamily="18" charset="0"/>
              </a:rPr>
              <a:t>Tàu </a:t>
            </a:r>
            <a:r>
              <a:rPr lang="vi-VN" sz="2400" i="1" dirty="0">
                <a:latin typeface="Times New Roman" pitchFamily="18" charset="0"/>
                <a:cs typeface="Times New Roman" pitchFamily="18" charset="0"/>
              </a:rPr>
              <a:t>Ca-ra-ven </a:t>
            </a:r>
            <a:r>
              <a:rPr lang="vi-VN" sz="2400" i="1" dirty="0" smtClean="0">
                <a:latin typeface="Times New Roman" pitchFamily="18" charset="0"/>
                <a:cs typeface="Times New Roman" pitchFamily="18" charset="0"/>
              </a:rPr>
              <a:t>là </a:t>
            </a:r>
            <a:r>
              <a:rPr lang="vi-VN" sz="2400" i="1" dirty="0">
                <a:latin typeface="Times New Roman" pitchFamily="18" charset="0"/>
                <a:cs typeface="Times New Roman" pitchFamily="18" charset="0"/>
              </a:rPr>
              <a:t>loại tàu thám hiểm do vua Hen-ri </a:t>
            </a:r>
            <a:r>
              <a:rPr lang="vi-VN" sz="2400" i="1" dirty="0" smtClean="0">
                <a:latin typeface="Times New Roman" pitchFamily="18" charset="0"/>
                <a:cs typeface="Times New Roman" pitchFamily="18" charset="0"/>
              </a:rPr>
              <a:t>c</a:t>
            </a:r>
            <a:r>
              <a:rPr lang="en-US" sz="2400" i="1" dirty="0">
                <a:latin typeface="Times New Roman" pitchFamily="18" charset="0"/>
                <a:cs typeface="Times New Roman" pitchFamily="18" charset="0"/>
              </a:rPr>
              <a:t>ủ</a:t>
            </a:r>
            <a:r>
              <a:rPr lang="vi-VN" sz="2400" i="1" dirty="0" smtClean="0">
                <a:latin typeface="Times New Roman" pitchFamily="18" charset="0"/>
                <a:cs typeface="Times New Roman" pitchFamily="18" charset="0"/>
              </a:rPr>
              <a:t>a B</a:t>
            </a:r>
            <a:r>
              <a:rPr lang="en-US" sz="2400" i="1" dirty="0" smtClean="0">
                <a:latin typeface="Times New Roman" pitchFamily="18" charset="0"/>
                <a:cs typeface="Times New Roman" pitchFamily="18" charset="0"/>
              </a:rPr>
              <a:t>ồ</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Đào Nha phát minh. Loại tàu mới này có trọng tài hơn 150 </a:t>
            </a:r>
            <a:r>
              <a:rPr lang="vi-VN" sz="2400" i="1" dirty="0" smtClean="0">
                <a:latin typeface="Times New Roman" pitchFamily="18" charset="0"/>
                <a:cs typeface="Times New Roman" pitchFamily="18" charset="0"/>
              </a:rPr>
              <a:t>t</a:t>
            </a:r>
            <a:r>
              <a:rPr lang="en-US" sz="2400" i="1" dirty="0" smtClean="0">
                <a:latin typeface="Times New Roman" pitchFamily="18" charset="0"/>
                <a:cs typeface="Times New Roman" pitchFamily="18" charset="0"/>
              </a:rPr>
              <a:t>ấ</a:t>
            </a:r>
            <a:r>
              <a:rPr lang="vi-VN" sz="2400" i="1" dirty="0" smtClean="0">
                <a:latin typeface="Times New Roman" pitchFamily="18" charset="0"/>
                <a:cs typeface="Times New Roman" pitchFamily="18" charset="0"/>
              </a:rPr>
              <a:t>n</a:t>
            </a:r>
            <a:r>
              <a:rPr lang="vi-VN" sz="2400" i="1" dirty="0">
                <a:latin typeface="Times New Roman" pitchFamily="18" charset="0"/>
                <a:cs typeface="Times New Roman" pitchFamily="18" charset="0"/>
              </a:rPr>
              <a:t>, dùng </a:t>
            </a:r>
            <a:r>
              <a:rPr lang="vi-VN" sz="2400" i="1" dirty="0" smtClean="0">
                <a:latin typeface="Times New Roman" pitchFamily="18" charset="0"/>
                <a:cs typeface="Times New Roman" pitchFamily="18" charset="0"/>
              </a:rPr>
              <a:t>bu</a:t>
            </a:r>
            <a:r>
              <a:rPr lang="en-US" sz="2400" i="1" dirty="0" smtClean="0">
                <a:latin typeface="Times New Roman" pitchFamily="18" charset="0"/>
                <a:cs typeface="Times New Roman" pitchFamily="18" charset="0"/>
              </a:rPr>
              <a:t>ồ</a:t>
            </a:r>
            <a:r>
              <a:rPr lang="vi-VN" sz="2400" i="1" dirty="0" smtClean="0">
                <a:latin typeface="Times New Roman" pitchFamily="18" charset="0"/>
                <a:cs typeface="Times New Roman" pitchFamily="18" charset="0"/>
              </a:rPr>
              <a:t>m </a:t>
            </a:r>
            <a:r>
              <a:rPr lang="vi-VN" sz="2400" i="1" dirty="0">
                <a:latin typeface="Times New Roman" pitchFamily="18" charset="0"/>
                <a:cs typeface="Times New Roman" pitchFamily="18" charset="0"/>
              </a:rPr>
              <a:t>hình tam giác </a:t>
            </a:r>
            <a:r>
              <a:rPr lang="vi-VN" sz="2400" i="1" dirty="0" smtClean="0">
                <a:latin typeface="Times New Roman" pitchFamily="18" charset="0"/>
                <a:cs typeface="Times New Roman" pitchFamily="18" charset="0"/>
              </a:rPr>
              <a:t>n</a:t>
            </a:r>
            <a:r>
              <a:rPr lang="en-US" sz="2400" i="1" dirty="0">
                <a:latin typeface="Times New Roman" pitchFamily="18" charset="0"/>
                <a:cs typeface="Times New Roman" pitchFamily="18" charset="0"/>
              </a:rPr>
              <a:t>ê</a:t>
            </a:r>
            <a:r>
              <a:rPr lang="vi-VN" sz="2400" i="1" dirty="0" smtClean="0">
                <a:latin typeface="Times New Roman" pitchFamily="18" charset="0"/>
                <a:cs typeface="Times New Roman" pitchFamily="18" charset="0"/>
              </a:rPr>
              <a:t>n d</a:t>
            </a:r>
            <a:r>
              <a:rPr lang="en-US" sz="2400" i="1" dirty="0" smtClean="0">
                <a:latin typeface="Times New Roman" pitchFamily="18" charset="0"/>
                <a:cs typeface="Times New Roman" pitchFamily="18" charset="0"/>
              </a:rPr>
              <a:t>ễ</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điều khiển hơn, có </a:t>
            </a:r>
            <a:r>
              <a:rPr lang="vi-VN" sz="2400" i="1" dirty="0" smtClean="0">
                <a:latin typeface="Times New Roman" pitchFamily="18" charset="0"/>
                <a:cs typeface="Times New Roman" pitchFamily="18" charset="0"/>
              </a:rPr>
              <a:t>th</a:t>
            </a:r>
            <a:r>
              <a:rPr lang="en-US" sz="2400" i="1" dirty="0" smtClean="0">
                <a:latin typeface="Times New Roman" pitchFamily="18" charset="0"/>
                <a:cs typeface="Times New Roman" pitchFamily="18" charset="0"/>
              </a:rPr>
              <a:t>ể</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đi ngược hướng gió.</a:t>
            </a:r>
          </a:p>
          <a:p>
            <a:pPr algn="just"/>
            <a:r>
              <a:rPr lang="en-US" sz="2400" i="1" dirty="0" smtClean="0">
                <a:latin typeface="Times New Roman" pitchFamily="18" charset="0"/>
                <a:cs typeface="Times New Roman" pitchFamily="18" charset="0"/>
              </a:rPr>
              <a:t>	</a:t>
            </a:r>
            <a:r>
              <a:rPr lang="vi-VN" sz="2400" i="1" dirty="0" smtClean="0">
                <a:latin typeface="Times New Roman" pitchFamily="18" charset="0"/>
                <a:cs typeface="Times New Roman" pitchFamily="18" charset="0"/>
              </a:rPr>
              <a:t>Hơn </a:t>
            </a:r>
            <a:r>
              <a:rPr lang="vi-VN" sz="2400" i="1" dirty="0">
                <a:latin typeface="Times New Roman" pitchFamily="18" charset="0"/>
                <a:cs typeface="Times New Roman" pitchFamily="18" charset="0"/>
              </a:rPr>
              <a:t>nữa, với kích thước nhỏ hơn và sống </a:t>
            </a:r>
            <a:r>
              <a:rPr lang="vi-VN" sz="2400" i="1" dirty="0" smtClean="0">
                <a:latin typeface="Times New Roman" pitchFamily="18" charset="0"/>
                <a:cs typeface="Times New Roman" pitchFamily="18" charset="0"/>
              </a:rPr>
              <a:t>thuy</a:t>
            </a:r>
            <a:r>
              <a:rPr lang="en-US" sz="2400" i="1" dirty="0" smtClean="0">
                <a:latin typeface="Times New Roman" pitchFamily="18" charset="0"/>
                <a:cs typeface="Times New Roman" pitchFamily="18" charset="0"/>
              </a:rPr>
              <a:t>ề</a:t>
            </a:r>
            <a:r>
              <a:rPr lang="vi-VN" sz="2400" i="1" dirty="0" smtClean="0">
                <a:latin typeface="Times New Roman" pitchFamily="18" charset="0"/>
                <a:cs typeface="Times New Roman" pitchFamily="18" charset="0"/>
              </a:rPr>
              <a:t>n </a:t>
            </a:r>
            <a:r>
              <a:rPr lang="vi-VN" sz="2400" i="1" dirty="0">
                <a:latin typeface="Times New Roman" pitchFamily="18" charset="0"/>
                <a:cs typeface="Times New Roman" pitchFamily="18" charset="0"/>
              </a:rPr>
              <a:t>nông hơn nên Ca-ra-ven có </a:t>
            </a:r>
            <a:r>
              <a:rPr lang="vi-VN" sz="2400" i="1" dirty="0" smtClean="0">
                <a:latin typeface="Times New Roman" pitchFamily="18" charset="0"/>
                <a:cs typeface="Times New Roman" pitchFamily="18" charset="0"/>
              </a:rPr>
              <a:t>th</a:t>
            </a:r>
            <a:r>
              <a:rPr lang="en-US" sz="2400" i="1" dirty="0" smtClean="0">
                <a:latin typeface="Times New Roman" pitchFamily="18" charset="0"/>
                <a:cs typeface="Times New Roman" pitchFamily="18" charset="0"/>
              </a:rPr>
              <a:t>ể</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di chuyển vào vùng nước cạn hoặc ngược dòng sông xa hơn lên thượng lưu. Từ </a:t>
            </a:r>
            <a:r>
              <a:rPr lang="vi-VN" sz="2400" i="1" dirty="0" smtClean="0">
                <a:latin typeface="Times New Roman" pitchFamily="18" charset="0"/>
                <a:cs typeface="Times New Roman" pitchFamily="18" charset="0"/>
              </a:rPr>
              <a:t>đ</a:t>
            </a:r>
            <a:r>
              <a:rPr lang="en-US" sz="2400" i="1" dirty="0">
                <a:latin typeface="Times New Roman" pitchFamily="18" charset="0"/>
                <a:cs typeface="Times New Roman" pitchFamily="18" charset="0"/>
              </a:rPr>
              <a:t>ó</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ngành hàng hải Âu châu phát triển mạnh cùng những chuyến thám hiểm của hai nước </a:t>
            </a:r>
            <a:r>
              <a:rPr lang="vi-VN" sz="2400" i="1" dirty="0" smtClean="0">
                <a:latin typeface="Times New Roman" pitchFamily="18" charset="0"/>
                <a:cs typeface="Times New Roman" pitchFamily="18" charset="0"/>
              </a:rPr>
              <a:t>B</a:t>
            </a:r>
            <a:r>
              <a:rPr lang="en-US" sz="2400" i="1" dirty="0" smtClean="0">
                <a:latin typeface="Times New Roman" pitchFamily="18" charset="0"/>
                <a:cs typeface="Times New Roman" pitchFamily="18" charset="0"/>
              </a:rPr>
              <a:t>ồ</a:t>
            </a:r>
            <a:r>
              <a:rPr lang="vi-VN" sz="2400" i="1" dirty="0" smtClean="0">
                <a:latin typeface="Times New Roman" pitchFamily="18" charset="0"/>
                <a:cs typeface="Times New Roman" pitchFamily="18" charset="0"/>
              </a:rPr>
              <a:t> </a:t>
            </a:r>
            <a:r>
              <a:rPr lang="vi-VN" sz="2400" i="1" dirty="0">
                <a:latin typeface="Times New Roman" pitchFamily="18" charset="0"/>
                <a:cs typeface="Times New Roman" pitchFamily="18" charset="0"/>
              </a:rPr>
              <a:t>Đào Nha và Tây Ban Nha.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0212" y="2567668"/>
            <a:ext cx="6553200"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780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2. Một số cuộc </a:t>
            </a:r>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 phát kiến địa lí.</a:t>
            </a:r>
          </a:p>
        </p:txBody>
      </p:sp>
      <p:sp>
        <p:nvSpPr>
          <p:cNvPr id="4" name="Rectangle 3"/>
          <p:cNvSpPr/>
          <p:nvPr/>
        </p:nvSpPr>
        <p:spPr>
          <a:xfrm>
            <a:off x="303212" y="714032"/>
            <a:ext cx="11734800" cy="2215991"/>
          </a:xfrm>
          <a:prstGeom prst="rect">
            <a:avLst/>
          </a:prstGeom>
        </p:spPr>
        <p:txBody>
          <a:bodyPr wrap="square">
            <a:spAutoFit/>
          </a:bodyPr>
          <a:lstStyle/>
          <a:p>
            <a:pPr algn="ctr">
              <a:lnSpc>
                <a:spcPct val="115000"/>
              </a:lnSpc>
            </a:pPr>
            <a:r>
              <a:rPr lang="en-US" sz="2400" b="1" dirty="0" smtClean="0">
                <a:solidFill>
                  <a:srgbClr val="FF0000"/>
                </a:solidFill>
                <a:latin typeface="Times New Roman"/>
                <a:ea typeface="Calibri"/>
                <a:cs typeface="Times New Roman"/>
              </a:rPr>
              <a:t>HOẠT ĐỘNG NHÓM</a:t>
            </a:r>
          </a:p>
          <a:p>
            <a:pPr algn="just">
              <a:lnSpc>
                <a:spcPct val="115000"/>
              </a:lnSpc>
            </a:pPr>
            <a:r>
              <a:rPr lang="en-US" sz="2400" b="1" dirty="0" smtClean="0">
                <a:solidFill>
                  <a:srgbClr val="FF0000"/>
                </a:solidFill>
                <a:latin typeface="Times New Roman"/>
                <a:ea typeface="Calibri"/>
                <a:cs typeface="Times New Roman"/>
              </a:rPr>
              <a:t>Quan </a:t>
            </a:r>
            <a:r>
              <a:rPr lang="en-US" sz="2400" b="1" dirty="0">
                <a:solidFill>
                  <a:srgbClr val="FF0000"/>
                </a:solidFill>
                <a:latin typeface="Times New Roman"/>
                <a:ea typeface="Calibri"/>
                <a:cs typeface="Times New Roman"/>
              </a:rPr>
              <a:t>sát sơ đồ hình </a:t>
            </a:r>
            <a:r>
              <a:rPr lang="en-US" sz="2400" b="1" dirty="0" smtClean="0">
                <a:solidFill>
                  <a:srgbClr val="FF0000"/>
                </a:solidFill>
                <a:latin typeface="Times New Roman"/>
                <a:ea typeface="Calibri"/>
                <a:cs typeface="Times New Roman"/>
              </a:rPr>
              <a:t>1.6 và 1.8, </a:t>
            </a:r>
            <a:r>
              <a:rPr lang="en-US" sz="2400" b="1" dirty="0">
                <a:solidFill>
                  <a:srgbClr val="FF0000"/>
                </a:solidFill>
                <a:latin typeface="Times New Roman"/>
                <a:ea typeface="Calibri"/>
                <a:cs typeface="Times New Roman"/>
              </a:rPr>
              <a:t>đọc thông tin </a:t>
            </a:r>
            <a:r>
              <a:rPr lang="en-US" sz="2400" b="1" dirty="0" smtClean="0">
                <a:solidFill>
                  <a:srgbClr val="FF0000"/>
                </a:solidFill>
                <a:latin typeface="Times New Roman"/>
                <a:ea typeface="Calibri"/>
                <a:cs typeface="Times New Roman"/>
              </a:rPr>
              <a:t>mục 2 SGK: </a:t>
            </a:r>
            <a:r>
              <a:rPr lang="en-US" sz="2400" b="1" i="1" dirty="0">
                <a:solidFill>
                  <a:srgbClr val="FF0000"/>
                </a:solidFill>
                <a:latin typeface="Times New Roman"/>
                <a:ea typeface="Calibri"/>
                <a:cs typeface="Times New Roman"/>
              </a:rPr>
              <a:t>Mô tả hành trình các cuộc phát kiến địa lí của C. Cô-lôm-bô và Ph. Ma-gien-lăng</a:t>
            </a:r>
            <a:r>
              <a:rPr lang="en-US" sz="2400" b="1" i="1" dirty="0" smtClean="0">
                <a:solidFill>
                  <a:srgbClr val="FF0000"/>
                </a:solidFill>
                <a:latin typeface="Times New Roman"/>
                <a:ea typeface="Calibri"/>
                <a:cs typeface="Times New Roman"/>
              </a:rPr>
              <a:t>.</a:t>
            </a:r>
          </a:p>
          <a:p>
            <a:pPr algn="just">
              <a:lnSpc>
                <a:spcPct val="115000"/>
              </a:lnSpc>
            </a:pPr>
            <a:r>
              <a:rPr lang="en-US" sz="2400" b="1" i="1" dirty="0" smtClean="0">
                <a:solidFill>
                  <a:srgbClr val="FF0000"/>
                </a:solidFill>
                <a:latin typeface="Times New Roman"/>
                <a:ea typeface="Calibri"/>
                <a:cs typeface="Times New Roman"/>
              </a:rPr>
              <a:t>- Nhóm 1+2:</a:t>
            </a:r>
            <a:r>
              <a:rPr lang="en-US" sz="2400" b="1" i="1" dirty="0">
                <a:solidFill>
                  <a:srgbClr val="FF0000"/>
                </a:solidFill>
                <a:latin typeface="Times New Roman"/>
                <a:ea typeface="Calibri"/>
                <a:cs typeface="Times New Roman"/>
              </a:rPr>
              <a:t> Mô tả hành </a:t>
            </a:r>
            <a:r>
              <a:rPr lang="en-US" sz="2400" b="1" i="1" dirty="0" smtClean="0">
                <a:solidFill>
                  <a:srgbClr val="FF0000"/>
                </a:solidFill>
                <a:latin typeface="Times New Roman"/>
                <a:ea typeface="Calibri"/>
                <a:cs typeface="Times New Roman"/>
              </a:rPr>
              <a:t>trình </a:t>
            </a:r>
            <a:r>
              <a:rPr lang="en-US" sz="2400" b="1" i="1" dirty="0">
                <a:solidFill>
                  <a:srgbClr val="FF0000"/>
                </a:solidFill>
                <a:latin typeface="Times New Roman"/>
                <a:ea typeface="Calibri"/>
                <a:cs typeface="Times New Roman"/>
              </a:rPr>
              <a:t>cuộc phát kiến địa lí của C. </a:t>
            </a:r>
            <a:r>
              <a:rPr lang="en-US" sz="2400" b="1" i="1" dirty="0" smtClean="0">
                <a:solidFill>
                  <a:srgbClr val="FF0000"/>
                </a:solidFill>
                <a:latin typeface="Times New Roman"/>
                <a:ea typeface="Calibri"/>
                <a:cs typeface="Times New Roman"/>
              </a:rPr>
              <a:t>Cô-lôm-bô</a:t>
            </a:r>
          </a:p>
          <a:p>
            <a:pPr lvl="0" algn="just">
              <a:lnSpc>
                <a:spcPct val="115000"/>
              </a:lnSpc>
            </a:pPr>
            <a:r>
              <a:rPr lang="en-US" sz="2400" b="1" i="1" dirty="0">
                <a:solidFill>
                  <a:srgbClr val="FF0000"/>
                </a:solidFill>
                <a:latin typeface="Times New Roman"/>
                <a:ea typeface="Calibri"/>
                <a:cs typeface="Times New Roman"/>
              </a:rPr>
              <a:t>- Nhóm </a:t>
            </a:r>
            <a:r>
              <a:rPr lang="en-US" sz="2400" b="1" i="1" dirty="0" smtClean="0">
                <a:solidFill>
                  <a:srgbClr val="FF0000"/>
                </a:solidFill>
                <a:latin typeface="Times New Roman"/>
                <a:ea typeface="Calibri"/>
                <a:cs typeface="Times New Roman"/>
              </a:rPr>
              <a:t>3+4: </a:t>
            </a:r>
            <a:r>
              <a:rPr lang="en-US" sz="2400" b="1" i="1" dirty="0">
                <a:solidFill>
                  <a:srgbClr val="FF0000"/>
                </a:solidFill>
                <a:latin typeface="Times New Roman"/>
                <a:ea typeface="Calibri"/>
                <a:cs typeface="Times New Roman"/>
              </a:rPr>
              <a:t>Mô tả hành trình cuộc phát kiến địa lí của </a:t>
            </a:r>
            <a:r>
              <a:rPr lang="en-US" sz="2400" b="1" i="1" dirty="0" smtClean="0">
                <a:solidFill>
                  <a:srgbClr val="FF0000"/>
                </a:solidFill>
                <a:latin typeface="Times New Roman"/>
                <a:ea typeface="Calibri"/>
                <a:cs typeface="Times New Roman"/>
              </a:rPr>
              <a:t>Ph</a:t>
            </a:r>
            <a:r>
              <a:rPr lang="en-US" sz="2400" b="1" i="1" dirty="0">
                <a:solidFill>
                  <a:srgbClr val="FF0000"/>
                </a:solidFill>
                <a:latin typeface="Times New Roman"/>
                <a:ea typeface="Calibri"/>
                <a:cs typeface="Times New Roman"/>
              </a:rPr>
              <a:t>. </a:t>
            </a:r>
            <a:r>
              <a:rPr lang="en-US" sz="2400" b="1" i="1" dirty="0" smtClean="0">
                <a:solidFill>
                  <a:srgbClr val="FF0000"/>
                </a:solidFill>
                <a:latin typeface="Times New Roman"/>
                <a:ea typeface="Calibri"/>
                <a:cs typeface="Times New Roman"/>
              </a:rPr>
              <a:t>Ma-gien-lăng</a:t>
            </a:r>
            <a:endParaRPr lang="en-US" sz="2400" b="1" dirty="0">
              <a:solidFill>
                <a:srgbClr val="FF0000"/>
              </a:solidFill>
              <a:ea typeface="Calibri"/>
              <a:cs typeface="Times New Roman"/>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767" y="3012793"/>
            <a:ext cx="4267200" cy="3845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12" y="3012793"/>
            <a:ext cx="6191250" cy="3845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950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153" y="697391"/>
            <a:ext cx="3657600" cy="1200329"/>
          </a:xfrm>
          <a:prstGeom prst="rect">
            <a:avLst/>
          </a:prstGeom>
        </p:spPr>
        <p:txBody>
          <a:bodyPr wrap="square">
            <a:spAutoFit/>
          </a:bodyPr>
          <a:lstStyle/>
          <a:p>
            <a:r>
              <a:rPr lang="en-US" dirty="0"/>
              <a:t>https://www.youtube.com/watch?v=UKKzc_En4PY&amp;ab_channel=TheoD%C3%B2ngL%E1%BB%8BchS%E1%BB%AD</a:t>
            </a:r>
          </a:p>
        </p:txBody>
      </p:sp>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2. Một số cuộc </a:t>
            </a:r>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 phát kiến địa lí</a:t>
            </a:r>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i="1" dirty="0" smtClean="0">
                <a:solidFill>
                  <a:srgbClr val="00B0F0"/>
                </a:solidFill>
                <a:latin typeface="Times New Roman" pitchFamily="18" charset="0"/>
                <a:cs typeface="Times New Roman" pitchFamily="18" charset="0"/>
              </a:rPr>
              <a:t>(link video về 2 cuộc thám hiểm)</a:t>
            </a:r>
            <a:endParaRPr lang="en-US" sz="2800" i="1" dirty="0">
              <a:solidFill>
                <a:srgbClr val="00B0F0"/>
              </a:solidFill>
              <a:latin typeface="Times New Roman" pitchFamily="18" charset="0"/>
              <a:cs typeface="Times New Roman" pitchFamily="18" charset="0"/>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94" y="2057400"/>
            <a:ext cx="3456919" cy="4185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412" y="2971800"/>
            <a:ext cx="4694769" cy="3271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396917" y="6304002"/>
            <a:ext cx="1576072" cy="369332"/>
          </a:xfrm>
          <a:prstGeom prst="rect">
            <a:avLst/>
          </a:prstGeom>
        </p:spPr>
        <p:txBody>
          <a:bodyPr wrap="none">
            <a:spAutoFit/>
          </a:bodyPr>
          <a:lstStyle/>
          <a:p>
            <a:r>
              <a:rPr lang="en-US"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 Cô-lôm-bô </a:t>
            </a:r>
          </a:p>
        </p:txBody>
      </p:sp>
      <p:sp>
        <p:nvSpPr>
          <p:cNvPr id="7" name="Rectangle 6"/>
          <p:cNvSpPr/>
          <p:nvPr/>
        </p:nvSpPr>
        <p:spPr>
          <a:xfrm>
            <a:off x="7671253" y="6293507"/>
            <a:ext cx="1947969" cy="369332"/>
          </a:xfrm>
          <a:prstGeom prst="rect">
            <a:avLst/>
          </a:prstGeom>
        </p:spPr>
        <p:txBody>
          <a:bodyPr wrap="none">
            <a:spAutoFit/>
          </a:bodyPr>
          <a:lstStyle/>
          <a:p>
            <a:r>
              <a:rPr lang="vi-VN"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Ph. Ma-gien-lăng </a:t>
            </a:r>
            <a:endParaRPr lang="en-US"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7"/>
          <p:cNvSpPr/>
          <p:nvPr/>
        </p:nvSpPr>
        <p:spPr>
          <a:xfrm>
            <a:off x="6094412" y="697391"/>
            <a:ext cx="4694769" cy="923330"/>
          </a:xfrm>
          <a:prstGeom prst="rect">
            <a:avLst/>
          </a:prstGeom>
        </p:spPr>
        <p:txBody>
          <a:bodyPr wrap="square">
            <a:spAutoFit/>
          </a:bodyPr>
          <a:lstStyle/>
          <a:p>
            <a:r>
              <a:rPr lang="en-US" dirty="0"/>
              <a:t>https://www.youtube.com/watch?v=0_4OtXvj358&amp;ab_channel=Ng%C6%B0%E1%BB%9DiN%E1%BB%95iTi%E1%BA%BFng</a:t>
            </a:r>
          </a:p>
        </p:txBody>
      </p:sp>
    </p:spTree>
    <p:extLst>
      <p:ext uri="{BB962C8B-B14F-4D97-AF65-F5344CB8AC3E}">
        <p14:creationId xmlns:p14="http://schemas.microsoft.com/office/powerpoint/2010/main" val="3830542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2. Một số cuộc </a:t>
            </a:r>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 phát kiến địa lí.</a:t>
            </a:r>
          </a:p>
        </p:txBody>
      </p:sp>
      <p:sp>
        <p:nvSpPr>
          <p:cNvPr id="2" name="Rectangle 1"/>
          <p:cNvSpPr/>
          <p:nvPr/>
        </p:nvSpPr>
        <p:spPr>
          <a:xfrm>
            <a:off x="166899" y="762000"/>
            <a:ext cx="11871113" cy="3046988"/>
          </a:xfrm>
          <a:prstGeom prst="rect">
            <a:avLst/>
          </a:prstGeom>
        </p:spPr>
        <p:txBody>
          <a:bodyPr wrap="square">
            <a:spAutoFit/>
          </a:bodyPr>
          <a:lstStyle/>
          <a:p>
            <a:pPr algn="just"/>
            <a:r>
              <a:rPr lang="en-US" sz="2400" dirty="0" smtClean="0">
                <a:latin typeface="Times New Roman" pitchFamily="18" charset="0"/>
                <a:cs typeface="Times New Roman" pitchFamily="18" charset="0"/>
              </a:rPr>
              <a:t>- C</a:t>
            </a:r>
            <a:r>
              <a:rPr lang="en-US" sz="2400" dirty="0">
                <a:latin typeface="Times New Roman" pitchFamily="18" charset="0"/>
                <a:cs typeface="Times New Roman" pitchFamily="18" charset="0"/>
              </a:rPr>
              <a:t>. Cô-lôm-bô và cuộc thám hiềm tìm ra châu Mỹ (1492 – 1502</a:t>
            </a:r>
            <a:r>
              <a:rPr lang="en-US" sz="2400" dirty="0" smtClean="0">
                <a:latin typeface="Times New Roman" pitchFamily="18" charset="0"/>
                <a:cs typeface="Times New Roman" pitchFamily="18" charset="0"/>
              </a:rPr>
              <a:t>).</a:t>
            </a:r>
          </a:p>
          <a:p>
            <a:pPr algn="just"/>
            <a:r>
              <a:rPr lang="vi-VN" sz="2400" dirty="0" smtClean="0">
                <a:latin typeface="Times New Roman" pitchFamily="18" charset="0"/>
                <a:cs typeface="Times New Roman" pitchFamily="18" charset="0"/>
              </a:rPr>
              <a:t>- Cuộc </a:t>
            </a:r>
            <a:r>
              <a:rPr lang="vi-VN" sz="2400" dirty="0">
                <a:latin typeface="Times New Roman" pitchFamily="18" charset="0"/>
                <a:cs typeface="Times New Roman" pitchFamily="18" charset="0"/>
              </a:rPr>
              <a:t>thám hiếm vòng quanh Trái Đất của Ph. Ma-gien-lăng (1519 - 1522</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Ý nghĩa cùa hai cuộc đại phát kiến địa lí:</a:t>
            </a:r>
          </a:p>
          <a:p>
            <a:pPr algn="just"/>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Hành trình của Cô-lôm-bô đã giúp ông và đoàn thuỷ thủ phát hiện ra vùng đất “Đông Ấn Độ”, nhưng thực chất là vùng đất mới - châu Mỹ. Ông được coi là người phát hiện ra châu lục này.</a:t>
            </a:r>
          </a:p>
          <a:p>
            <a:pPr algn="just"/>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Hành trình của Ma-gien-lăng và các thủy thủ đã chứng minh một cách thuyết phục nhất Trái Đất có dạng hình cầu</a:t>
            </a:r>
            <a:r>
              <a:rPr lang="vi-VN" sz="2400" dirty="0" smtClean="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2612" y="3733800"/>
            <a:ext cx="2324100" cy="281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309" y="3733800"/>
            <a:ext cx="4038600" cy="281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554334" y="6488668"/>
            <a:ext cx="1576072" cy="369332"/>
          </a:xfrm>
          <a:prstGeom prst="rect">
            <a:avLst/>
          </a:prstGeom>
        </p:spPr>
        <p:txBody>
          <a:bodyPr wrap="none">
            <a:spAutoFit/>
          </a:bodyPr>
          <a:lstStyle/>
          <a:p>
            <a:r>
              <a:rPr lang="en-US"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 Cô-lôm-bô </a:t>
            </a:r>
          </a:p>
        </p:txBody>
      </p:sp>
      <p:sp>
        <p:nvSpPr>
          <p:cNvPr id="9" name="Rectangle 8"/>
          <p:cNvSpPr/>
          <p:nvPr/>
        </p:nvSpPr>
        <p:spPr>
          <a:xfrm>
            <a:off x="7694612" y="6478173"/>
            <a:ext cx="1947969" cy="369332"/>
          </a:xfrm>
          <a:prstGeom prst="rect">
            <a:avLst/>
          </a:prstGeom>
        </p:spPr>
        <p:txBody>
          <a:bodyPr wrap="none">
            <a:spAutoFit/>
          </a:bodyPr>
          <a:lstStyle/>
          <a:p>
            <a:r>
              <a:rPr lang="vi-VN"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Ph. Ma-gien-lăng </a:t>
            </a:r>
            <a:endParaRPr lang="en-US"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489002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3. Tác động của các cuộc </a:t>
            </a:r>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 phát kiến địa lí.</a:t>
            </a:r>
          </a:p>
        </p:txBody>
      </p:sp>
      <p:sp>
        <p:nvSpPr>
          <p:cNvPr id="4" name="Rectangle 3"/>
          <p:cNvSpPr/>
          <p:nvPr/>
        </p:nvSpPr>
        <p:spPr>
          <a:xfrm>
            <a:off x="292331" y="980234"/>
            <a:ext cx="11734800" cy="1366528"/>
          </a:xfrm>
          <a:prstGeom prst="rect">
            <a:avLst/>
          </a:prstGeom>
        </p:spPr>
        <p:txBody>
          <a:bodyPr wrap="square">
            <a:spAutoFit/>
          </a:bodyPr>
          <a:lstStyle/>
          <a:p>
            <a:pPr algn="ctr">
              <a:lnSpc>
                <a:spcPct val="115000"/>
              </a:lnSpc>
            </a:pPr>
            <a:r>
              <a:rPr lang="en-US" sz="2400" b="1" dirty="0" smtClean="0">
                <a:solidFill>
                  <a:srgbClr val="FF0000"/>
                </a:solidFill>
                <a:latin typeface="Times New Roman" pitchFamily="18" charset="0"/>
                <a:ea typeface="Calibri"/>
                <a:cs typeface="Times New Roman" pitchFamily="18" charset="0"/>
              </a:rPr>
              <a:t>HOẠT ĐỘNG NHÓM</a:t>
            </a:r>
          </a:p>
          <a:p>
            <a:pPr algn="just">
              <a:lnSpc>
                <a:spcPct val="115000"/>
              </a:lnSpc>
            </a:pPr>
            <a:r>
              <a:rPr lang="en-US" sz="2400" b="1" dirty="0" smtClean="0">
                <a:solidFill>
                  <a:srgbClr val="FF0000"/>
                </a:solidFill>
                <a:latin typeface="Times New Roman" pitchFamily="18" charset="0"/>
                <a:ea typeface="Calibri"/>
                <a:cs typeface="Times New Roman" pitchFamily="18" charset="0"/>
              </a:rPr>
              <a:t>Đọc thông tin trong SGK, xem video:</a:t>
            </a:r>
          </a:p>
          <a:p>
            <a:pPr algn="just">
              <a:lnSpc>
                <a:spcPct val="115000"/>
              </a:lnSpc>
            </a:pPr>
            <a:r>
              <a:rPr lang="en-US" sz="2400" b="1" smtClean="0">
                <a:solidFill>
                  <a:srgbClr val="FF0000"/>
                </a:solidFill>
                <a:latin typeface="Times New Roman" pitchFamily="18" charset="0"/>
                <a:ea typeface="Calibri"/>
                <a:cs typeface="Times New Roman" pitchFamily="18" charset="0"/>
              </a:rPr>
              <a:t>Hoàn thành phiếu học tập</a:t>
            </a:r>
            <a:endParaRPr lang="vi-VN" sz="2400" b="1" dirty="0">
              <a:solidFill>
                <a:srgbClr val="FF0000"/>
              </a:solidFill>
              <a:latin typeface="Times New Roman" pitchFamily="18" charset="0"/>
              <a:ea typeface="Calibri"/>
              <a:cs typeface="Times New Roman" pitchFamily="18" charset="0"/>
            </a:endParaRPr>
          </a:p>
        </p:txBody>
      </p:sp>
      <p:sp>
        <p:nvSpPr>
          <p:cNvPr id="7" name="Rectangle 6"/>
          <p:cNvSpPr/>
          <p:nvPr/>
        </p:nvSpPr>
        <p:spPr>
          <a:xfrm>
            <a:off x="3198812" y="3276600"/>
            <a:ext cx="5027613" cy="923330"/>
          </a:xfrm>
          <a:prstGeom prst="rect">
            <a:avLst/>
          </a:prstGeom>
        </p:spPr>
        <p:txBody>
          <a:bodyPr wrap="square">
            <a:spAutoFit/>
          </a:bodyPr>
          <a:lstStyle/>
          <a:p>
            <a:r>
              <a:rPr lang="en-US" dirty="0"/>
              <a:t>https://www.youtube.com/watch?v=YIf4pgOkafA&amp;ab_channel=TheoD%C3%B2ngL%E1%BB%8BchS%E1%BB%AD</a:t>
            </a:r>
          </a:p>
        </p:txBody>
      </p:sp>
    </p:spTree>
    <p:extLst>
      <p:ext uri="{BB962C8B-B14F-4D97-AF65-F5344CB8AC3E}">
        <p14:creationId xmlns:p14="http://schemas.microsoft.com/office/powerpoint/2010/main" val="1836264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02495906"/>
              </p:ext>
            </p:extLst>
          </p:nvPr>
        </p:nvGraphicFramePr>
        <p:xfrm>
          <a:off x="2031471" y="1025172"/>
          <a:ext cx="8125884" cy="1565628"/>
        </p:xfrm>
        <a:graphic>
          <a:graphicData uri="http://schemas.openxmlformats.org/drawingml/2006/table">
            <a:tbl>
              <a:tblPr firstRow="1" bandRow="1">
                <a:tableStyleId>{5C22544A-7EE6-4342-B048-85BDC9FD1C3A}</a:tableStyleId>
              </a:tblPr>
              <a:tblGrid>
                <a:gridCol w="4139141"/>
                <a:gridCol w="3986743"/>
              </a:tblGrid>
              <a:tr h="614568">
                <a:tc>
                  <a:txBody>
                    <a:bodyPr/>
                    <a:lstStyle/>
                    <a:p>
                      <a:pPr algn="ctr"/>
                      <a:r>
                        <a:rPr lang="en-US" smtClean="0">
                          <a:latin typeface="Times New Roman" pitchFamily="18" charset="0"/>
                          <a:cs typeface="Times New Roman" pitchFamily="18" charset="0"/>
                        </a:rPr>
                        <a:t>TÍCH</a:t>
                      </a:r>
                      <a:r>
                        <a:rPr lang="en-US" baseline="0" smtClean="0">
                          <a:latin typeface="Times New Roman" pitchFamily="18" charset="0"/>
                          <a:cs typeface="Times New Roman" pitchFamily="18" charset="0"/>
                        </a:rPr>
                        <a:t> CỰC</a:t>
                      </a:r>
                      <a:endParaRPr lang="en-US">
                        <a:latin typeface="Times New Roman" pitchFamily="18" charset="0"/>
                        <a:cs typeface="Times New Roman" pitchFamily="18" charset="0"/>
                      </a:endParaRPr>
                    </a:p>
                  </a:txBody>
                  <a:tcPr/>
                </a:tc>
                <a:tc>
                  <a:txBody>
                    <a:bodyPr/>
                    <a:lstStyle/>
                    <a:p>
                      <a:pPr algn="ctr"/>
                      <a:r>
                        <a:rPr lang="en-US" smtClean="0">
                          <a:latin typeface="Times New Roman" pitchFamily="18" charset="0"/>
                          <a:cs typeface="Times New Roman" pitchFamily="18" charset="0"/>
                        </a:rPr>
                        <a:t>TIÊU</a:t>
                      </a:r>
                      <a:r>
                        <a:rPr lang="en-US" baseline="0" smtClean="0">
                          <a:latin typeface="Times New Roman" pitchFamily="18" charset="0"/>
                          <a:cs typeface="Times New Roman" pitchFamily="18" charset="0"/>
                        </a:rPr>
                        <a:t> CỰC</a:t>
                      </a:r>
                      <a:endParaRPr lang="en-US">
                        <a:latin typeface="Times New Roman" pitchFamily="18" charset="0"/>
                        <a:cs typeface="Times New Roman" pitchFamily="18" charset="0"/>
                      </a:endParaRPr>
                    </a:p>
                  </a:txBody>
                  <a:tcPr/>
                </a:tc>
              </a:tr>
              <a:tr h="951060">
                <a:tc>
                  <a:txBody>
                    <a:bodyPr/>
                    <a:lstStyle/>
                    <a:p>
                      <a:endParaRPr lang="en-US"/>
                    </a:p>
                  </a:txBody>
                  <a:tcPr/>
                </a:tc>
                <a:tc>
                  <a:txBody>
                    <a:bodyPr/>
                    <a:lstStyle/>
                    <a:p>
                      <a:endParaRPr lang="en-US"/>
                    </a:p>
                  </a:txBody>
                  <a:tcPr/>
                </a:tc>
              </a:tr>
            </a:tbl>
          </a:graphicData>
        </a:graphic>
      </p:graphicFrame>
      <p:sp>
        <p:nvSpPr>
          <p:cNvPr id="4" name="Rectangle 3"/>
          <p:cNvSpPr/>
          <p:nvPr/>
        </p:nvSpPr>
        <p:spPr>
          <a:xfrm>
            <a:off x="150812" y="2755880"/>
            <a:ext cx="11734800" cy="4093428"/>
          </a:xfrm>
          <a:prstGeom prst="rect">
            <a:avLst/>
          </a:prstGeom>
        </p:spPr>
        <p:txBody>
          <a:bodyPr wrap="square">
            <a:spAutoFit/>
          </a:bodyPr>
          <a:lstStyle/>
          <a:p>
            <a:r>
              <a:rPr lang="en-US" sz="2000">
                <a:latin typeface="Times New Roman" pitchFamily="18" charset="0"/>
                <a:cs typeface="Times New Roman" pitchFamily="18" charset="0"/>
              </a:rPr>
              <a:t>A. Đem lại cho con người những hiểu biết về trái đất, về những vùng đất mới, những tuyến đường mới.</a:t>
            </a:r>
          </a:p>
          <a:p>
            <a:r>
              <a:rPr lang="en-US" sz="2000">
                <a:latin typeface="Times New Roman" pitchFamily="18" charset="0"/>
                <a:cs typeface="Times New Roman" pitchFamily="18" charset="0"/>
              </a:rPr>
              <a:t>B. Thị trường thế giới được mở rộng, người châu Âu có thể buôn bán với các châu lục khác</a:t>
            </a:r>
          </a:p>
          <a:p>
            <a:r>
              <a:rPr lang="en-US" sz="2000">
                <a:latin typeface="Times New Roman" pitchFamily="18" charset="0"/>
                <a:cs typeface="Times New Roman" pitchFamily="18" charset="0"/>
              </a:rPr>
              <a:t>C. Nô lệ đã được vận chuyển, buôn bán từ châu Phi đến châu Mỹ.</a:t>
            </a:r>
          </a:p>
          <a:p>
            <a:r>
              <a:rPr lang="en-US" sz="2000">
                <a:latin typeface="Times New Roman" pitchFamily="18" charset="0"/>
                <a:cs typeface="Times New Roman" pitchFamily="18" charset="0"/>
              </a:rPr>
              <a:t>D. Các nước châu Âu tiến hành khai thác và bóc lột thuộc địa: vàng và bạc ở Mỹ; vải lụa và gia vị ở phương Đông; và thuốc lá, đường và trái cây ở Tây Ấn.</a:t>
            </a:r>
          </a:p>
          <a:p>
            <a:r>
              <a:rPr lang="en-US" sz="2000">
                <a:latin typeface="Times New Roman" pitchFamily="18" charset="0"/>
                <a:cs typeface="Times New Roman" pitchFamily="18" charset="0"/>
              </a:rPr>
              <a:t>E. Các thành phố ở châu Âu phát triển và trở nên rất giàu có.</a:t>
            </a:r>
          </a:p>
          <a:p>
            <a:r>
              <a:rPr lang="en-US" sz="2000">
                <a:latin typeface="Times New Roman" pitchFamily="18" charset="0"/>
                <a:cs typeface="Times New Roman" pitchFamily="18" charset="0"/>
              </a:rPr>
              <a:t>F. Người châu Âu di cư đến khắp nơi trên thế giới bao gồm cả Mỹ.</a:t>
            </a:r>
          </a:p>
          <a:p>
            <a:r>
              <a:rPr lang="en-US" sz="2000">
                <a:latin typeface="Times New Roman" pitchFamily="18" charset="0"/>
                <a:cs typeface="Times New Roman" pitchFamily="18" charset="0"/>
              </a:rPr>
              <a:t>G. Tàu từ các quốc gia khác có thể bị tấn công và bị cướp hết vàng bạc, hàng hóa. Điều này dẫn đến các cuộc chiến tranh.</a:t>
            </a:r>
          </a:p>
          <a:p>
            <a:r>
              <a:rPr lang="en-US" sz="2000">
                <a:latin typeface="Times New Roman" pitchFamily="18" charset="0"/>
                <a:cs typeface="Times New Roman" pitchFamily="18" charset="0"/>
              </a:rPr>
              <a:t>H. Các công ty như Công ty Đông Ấn kiểm soát các khu vực rộng lớn.</a:t>
            </a:r>
          </a:p>
          <a:p>
            <a:r>
              <a:rPr lang="en-US" sz="2000">
                <a:latin typeface="Times New Roman" pitchFamily="18" charset="0"/>
                <a:cs typeface="Times New Roman" pitchFamily="18" charset="0"/>
              </a:rPr>
              <a:t>I. Dịch bệnh có thể lây lan giữa các châu lục.</a:t>
            </a:r>
          </a:p>
          <a:p>
            <a:r>
              <a:rPr lang="en-US" sz="2000">
                <a:latin typeface="Times New Roman" pitchFamily="18" charset="0"/>
                <a:cs typeface="Times New Roman" pitchFamily="18" charset="0"/>
              </a:rPr>
              <a:t>K. Thổ dân châu Mỹ và nền văn hóa của họ bị tiêu diệt.</a:t>
            </a:r>
          </a:p>
          <a:p>
            <a:r>
              <a:rPr lang="en-US" sz="2000">
                <a:latin typeface="Times New Roman" pitchFamily="18" charset="0"/>
                <a:cs typeface="Times New Roman" pitchFamily="18" charset="0"/>
              </a:rPr>
              <a:t>L. Tây Ban Nha và Bồ Đào Nha, và sau đó là Anh trở nên rất giàu có và quyền lực.</a:t>
            </a:r>
          </a:p>
        </p:txBody>
      </p:sp>
      <p:sp>
        <p:nvSpPr>
          <p:cNvPr id="5" name="Rectangle 4"/>
          <p:cNvSpPr/>
          <p:nvPr/>
        </p:nvSpPr>
        <p:spPr>
          <a:xfrm>
            <a:off x="303212" y="0"/>
            <a:ext cx="11582400" cy="954107"/>
          </a:xfrm>
          <a:prstGeom prst="rect">
            <a:avLst/>
          </a:prstGeom>
        </p:spPr>
        <p:txBody>
          <a:bodyPr wrap="square">
            <a:spAutoFit/>
          </a:bodyPr>
          <a:lstStyle/>
          <a:p>
            <a:r>
              <a:rPr lang="en-US" sz="2800" b="1">
                <a:solidFill>
                  <a:srgbClr val="FF0000"/>
                </a:solidFill>
                <a:latin typeface="Times New Roman" pitchFamily="18" charset="0"/>
                <a:cs typeface="Times New Roman" pitchFamily="18" charset="0"/>
              </a:rPr>
              <a:t>Hãy xếp các hệ quả dưới đây vào hai cột Tích cực và tiêu cực về hệ quả của các cuộc Phát kiến địa lý:</a:t>
            </a:r>
          </a:p>
        </p:txBody>
      </p:sp>
    </p:spTree>
    <p:extLst>
      <p:ext uri="{BB962C8B-B14F-4D97-AF65-F5344CB8AC3E}">
        <p14:creationId xmlns:p14="http://schemas.microsoft.com/office/powerpoint/2010/main" val="230894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3. Tác động của các cuộc </a:t>
            </a:r>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 phát kiến địa lí.</a:t>
            </a:r>
          </a:p>
        </p:txBody>
      </p:sp>
      <p:sp>
        <p:nvSpPr>
          <p:cNvPr id="4" name="Rectangle 3"/>
          <p:cNvSpPr/>
          <p:nvPr/>
        </p:nvSpPr>
        <p:spPr>
          <a:xfrm>
            <a:off x="303212" y="714032"/>
            <a:ext cx="11734800" cy="3065455"/>
          </a:xfrm>
          <a:prstGeom prst="rect">
            <a:avLst/>
          </a:prstGeom>
        </p:spPr>
        <p:txBody>
          <a:bodyPr wrap="square">
            <a:spAutoFit/>
          </a:bodyPr>
          <a:lstStyle/>
          <a:p>
            <a:pPr algn="just">
              <a:lnSpc>
                <a:spcPct val="115000"/>
              </a:lnSpc>
            </a:pPr>
            <a:r>
              <a:rPr lang="vi-VN" sz="2400" dirty="0">
                <a:latin typeface="Times New Roman"/>
                <a:ea typeface="Calibri"/>
                <a:cs typeface="Times New Roman"/>
              </a:rPr>
              <a:t>- Về kinh tế, góp phần mở rộng phạm vi buôn bán trên thế giới, thúc đẩy sự phát triển nhanh chóng của thương nghiệp và công nghiệp. </a:t>
            </a:r>
          </a:p>
          <a:p>
            <a:pPr algn="just">
              <a:lnSpc>
                <a:spcPct val="115000"/>
              </a:lnSpc>
            </a:pPr>
            <a:r>
              <a:rPr lang="vi-VN" sz="2400" dirty="0">
                <a:latin typeface="Times New Roman"/>
                <a:ea typeface="Calibri"/>
                <a:cs typeface="Times New Roman"/>
              </a:rPr>
              <a:t>- Đem lại cho loài người hiểu biết vé những con đường mới, vùng đất mới,... Từ đó, sự giao lưu văn hoá giữa các dân tộc được tăng cường và mở rộng. Tuy nhiên, trong sự phát triển nhanh chóng của nền kinh tế, người lao động (nhất là nông dân) ngày càng bị </a:t>
            </a:r>
            <a:r>
              <a:rPr lang="vi-VN" sz="2400" dirty="0" smtClean="0">
                <a:latin typeface="Times New Roman"/>
                <a:ea typeface="Calibri"/>
                <a:cs typeface="Times New Roman"/>
              </a:rPr>
              <a:t>b</a:t>
            </a:r>
            <a:r>
              <a:rPr lang="en-US" sz="2400" dirty="0" smtClean="0">
                <a:latin typeface="Times New Roman"/>
                <a:ea typeface="Calibri"/>
                <a:cs typeface="Times New Roman"/>
              </a:rPr>
              <a:t>ầ</a:t>
            </a:r>
            <a:r>
              <a:rPr lang="vi-VN" sz="2400" dirty="0" smtClean="0">
                <a:latin typeface="Times New Roman"/>
                <a:ea typeface="Calibri"/>
                <a:cs typeface="Times New Roman"/>
              </a:rPr>
              <a:t>n </a:t>
            </a:r>
            <a:r>
              <a:rPr lang="vi-VN" sz="2400" dirty="0">
                <a:latin typeface="Times New Roman"/>
                <a:ea typeface="Calibri"/>
                <a:cs typeface="Times New Roman"/>
              </a:rPr>
              <a:t>cùng hoá.</a:t>
            </a:r>
          </a:p>
          <a:p>
            <a:pPr algn="just">
              <a:lnSpc>
                <a:spcPct val="115000"/>
              </a:lnSpc>
            </a:pPr>
            <a:r>
              <a:rPr lang="vi-VN" sz="2400" dirty="0">
                <a:latin typeface="Times New Roman"/>
                <a:ea typeface="Calibri"/>
                <a:cs typeface="Times New Roman"/>
              </a:rPr>
              <a:t>- Các cuộc phát kiến địa lí cũng đã dân đến nạn buôn bán nô lệ và làm nảy sinh quá trình cướp bóc thuộc địa.</a:t>
            </a:r>
            <a:endParaRPr lang="vi-VN" sz="2400" dirty="0" smtClean="0">
              <a:latin typeface="Times New Roman"/>
              <a:ea typeface="Calibri"/>
              <a:cs typeface="Times New Roman"/>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2" y="3779488"/>
            <a:ext cx="5034674" cy="297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3012" y="3779487"/>
            <a:ext cx="5105400" cy="2993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7027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9724" y="1957668"/>
            <a:ext cx="7659688" cy="2042995"/>
          </a:xfrm>
          <a:prstGeom prst="rect">
            <a:avLst/>
          </a:prstGeom>
        </p:spPr>
        <p:txBody>
          <a:bodyPr wrap="square">
            <a:spAutoFit/>
          </a:bodyPr>
          <a:lstStyle/>
          <a:p>
            <a:pPr algn="just">
              <a:lnSpc>
                <a:spcPct val="115000"/>
              </a:lnSpc>
              <a:spcAft>
                <a:spcPts val="0"/>
              </a:spcAft>
            </a:pPr>
            <a:r>
              <a:rPr lang="vi-VN" sz="2800" b="1" i="1" dirty="0">
                <a:solidFill>
                  <a:srgbClr val="FF0000"/>
                </a:solidFill>
                <a:latin typeface="Times New Roman"/>
                <a:ea typeface="Calibri"/>
                <a:cs typeface="Times New Roman"/>
              </a:rPr>
              <a:t>Câu 1: Theo em, cống hiến quan trọng nhất mà các phát kiến địa lí của C. Cô-lôm-bô và Ph Ma-gien-lăng đem lại cho lịch sử nhân loại là gì? Vì sao?</a:t>
            </a:r>
            <a:endParaRPr lang="en-US" sz="2800" dirty="0">
              <a:solidFill>
                <a:srgbClr val="FF0000"/>
              </a:solidFill>
              <a:ea typeface="Calibri"/>
              <a:cs typeface="Times New Roman"/>
            </a:endParaRPr>
          </a:p>
        </p:txBody>
      </p:sp>
      <p:pic>
        <p:nvPicPr>
          <p:cNvPr id="3" name="Picture 2">
            <a:extLst>
              <a:ext uri="{FF2B5EF4-FFF2-40B4-BE49-F238E27FC236}">
                <a16:creationId xmlns:a16="http://schemas.microsoft.com/office/drawing/2014/main" xmlns="" id="{DD6BAA9F-95AC-49CC-9A79-881A7B0636D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461492" y="1046540"/>
            <a:ext cx="4879504" cy="4880775"/>
          </a:xfrm>
          <a:prstGeom prst="rect">
            <a:avLst/>
          </a:prstGeom>
        </p:spPr>
      </p:pic>
      <p:sp>
        <p:nvSpPr>
          <p:cNvPr id="4" name="TextBox 3"/>
          <p:cNvSpPr txBox="1"/>
          <p:nvPr/>
        </p:nvSpPr>
        <p:spPr>
          <a:xfrm>
            <a:off x="150812" y="152400"/>
            <a:ext cx="12038013" cy="646331"/>
          </a:xfrm>
          <a:prstGeom prst="rect">
            <a:avLst/>
          </a:prstGeom>
          <a:noFill/>
        </p:spPr>
        <p:txBody>
          <a:bodyPr wrap="square" rtlCol="0">
            <a:spAutoFit/>
          </a:bodyPr>
          <a:lstStyle/>
          <a:p>
            <a:pPr algn="ctr"/>
            <a:r>
              <a:rPr lang="en-US" sz="36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LUYỆN TẬP – VẬN DỤNG</a:t>
            </a:r>
            <a:endParaRPr lang="en-US" sz="36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25499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6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812" y="152400"/>
            <a:ext cx="12038013" cy="646331"/>
          </a:xfrm>
          <a:prstGeom prst="rect">
            <a:avLst/>
          </a:prstGeom>
          <a:noFill/>
        </p:spPr>
        <p:txBody>
          <a:bodyPr wrap="square" rtlCol="0">
            <a:spAutoFit/>
          </a:bodyPr>
          <a:lstStyle/>
          <a:p>
            <a:pPr algn="ctr"/>
            <a:r>
              <a:rPr lang="en-US" sz="36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LUYỆN TẬP – VẬN DỤNG</a:t>
            </a:r>
            <a:endParaRPr lang="en-US" sz="36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7"/>
          <p:cNvSpPr/>
          <p:nvPr/>
        </p:nvSpPr>
        <p:spPr>
          <a:xfrm>
            <a:off x="455612" y="798731"/>
            <a:ext cx="11430000" cy="914930"/>
          </a:xfrm>
          <a:prstGeom prst="rect">
            <a:avLst/>
          </a:prstGeom>
        </p:spPr>
        <p:txBody>
          <a:bodyPr wrap="square">
            <a:spAutoFit/>
          </a:bodyPr>
          <a:lstStyle/>
          <a:p>
            <a:pPr algn="just">
              <a:lnSpc>
                <a:spcPct val="115000"/>
              </a:lnSpc>
              <a:spcAft>
                <a:spcPts val="0"/>
              </a:spcAft>
            </a:pPr>
            <a:r>
              <a:rPr lang="en-US" sz="2400" b="1" i="1" dirty="0">
                <a:solidFill>
                  <a:srgbClr val="FF0000"/>
                </a:solidFill>
                <a:latin typeface="Times New Roman"/>
                <a:ea typeface="Calibri"/>
                <a:cs typeface="Times New Roman"/>
              </a:rPr>
              <a:t>Câu 2: Quan sát lược đồ sau và cho biết tên các đại dương, lục địa, các quốc gia và địa danh ngày nay gắn với các cuộc phát kiến địa lí (ở các vị trí đánh dấu từ số 1 đến số 8).</a:t>
            </a:r>
            <a:endParaRPr lang="en-US" sz="2400" dirty="0">
              <a:solidFill>
                <a:srgbClr val="FF0000"/>
              </a:solidFill>
              <a:ea typeface="Calibri"/>
              <a:cs typeface="Times New Roman"/>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413" y="1886056"/>
            <a:ext cx="8456612" cy="4819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03213" y="1886056"/>
            <a:ext cx="2514599" cy="3416320"/>
          </a:xfrm>
          <a:prstGeom prst="rect">
            <a:avLst/>
          </a:prstGeom>
        </p:spPr>
        <p:txBody>
          <a:bodyPr wrap="square">
            <a:spAutoFit/>
          </a:bodyPr>
          <a:lstStyle/>
          <a:p>
            <a:r>
              <a:rPr lang="vi-VN" sz="2400" dirty="0">
                <a:latin typeface="Times New Roman" pitchFamily="18" charset="0"/>
                <a:cs typeface="Times New Roman" pitchFamily="18" charset="0"/>
              </a:rPr>
              <a:t>1. Lục địa Bắc Mỹ</a:t>
            </a:r>
          </a:p>
          <a:p>
            <a:r>
              <a:rPr lang="vi-VN" sz="2400" dirty="0">
                <a:latin typeface="Times New Roman" pitchFamily="18" charset="0"/>
                <a:cs typeface="Times New Roman" pitchFamily="18" charset="0"/>
              </a:rPr>
              <a:t>2. Tây Ban Nha</a:t>
            </a:r>
          </a:p>
          <a:p>
            <a:r>
              <a:rPr lang="vi-VN" sz="2400" dirty="0">
                <a:latin typeface="Times New Roman" pitchFamily="18" charset="0"/>
                <a:cs typeface="Times New Roman" pitchFamily="18" charset="0"/>
              </a:rPr>
              <a:t>3. Ấn Độ</a:t>
            </a:r>
          </a:p>
          <a:p>
            <a:r>
              <a:rPr lang="vi-VN" sz="2400" dirty="0">
                <a:latin typeface="Times New Roman" pitchFamily="18" charset="0"/>
                <a:cs typeface="Times New Roman" pitchFamily="18" charset="0"/>
              </a:rPr>
              <a:t>4. Phi-lip-pin</a:t>
            </a:r>
          </a:p>
          <a:p>
            <a:r>
              <a:rPr lang="vi-VN" sz="2400" dirty="0">
                <a:latin typeface="Times New Roman" pitchFamily="18" charset="0"/>
                <a:cs typeface="Times New Roman" pitchFamily="18" charset="0"/>
              </a:rPr>
              <a:t>5. Thái Bình Dương</a:t>
            </a:r>
          </a:p>
          <a:p>
            <a:r>
              <a:rPr lang="vi-VN" sz="2400" dirty="0">
                <a:latin typeface="Times New Roman" pitchFamily="18" charset="0"/>
                <a:cs typeface="Times New Roman" pitchFamily="18" charset="0"/>
              </a:rPr>
              <a:t>6. Cu-ba</a:t>
            </a:r>
          </a:p>
          <a:p>
            <a:r>
              <a:rPr lang="vi-VN" sz="2400" dirty="0">
                <a:latin typeface="Times New Roman" pitchFamily="18" charset="0"/>
                <a:cs typeface="Times New Roman" pitchFamily="18" charset="0"/>
              </a:rPr>
              <a:t>7. Mũi Hảo Vọng</a:t>
            </a:r>
          </a:p>
          <a:p>
            <a:r>
              <a:rPr lang="vi-VN" sz="2400" dirty="0">
                <a:latin typeface="Times New Roman" pitchFamily="18" charset="0"/>
                <a:cs typeface="Times New Roman" pitchFamily="18" charset="0"/>
              </a:rPr>
              <a:t>8. Ấn Độ Dương</a:t>
            </a:r>
          </a:p>
        </p:txBody>
      </p:sp>
    </p:spTree>
    <p:extLst>
      <p:ext uri="{BB962C8B-B14F-4D97-AF65-F5344CB8AC3E}">
        <p14:creationId xmlns:p14="http://schemas.microsoft.com/office/powerpoint/2010/main" val="2842255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9724" y="1957668"/>
            <a:ext cx="7659688" cy="2677656"/>
          </a:xfrm>
          <a:prstGeom prst="rect">
            <a:avLst/>
          </a:prstGeom>
        </p:spPr>
        <p:txBody>
          <a:bodyPr wrap="square">
            <a:spAutoFit/>
          </a:bodyPr>
          <a:lstStyle/>
          <a:p>
            <a:r>
              <a:rPr lang="vi-VN" sz="2800" b="1" i="1">
                <a:solidFill>
                  <a:srgbClr val="FF0000"/>
                </a:solidFill>
                <a:latin typeface="Times New Roman"/>
                <a:ea typeface="Calibri"/>
                <a:cs typeface="Times New Roman"/>
              </a:rPr>
              <a:t>Câu </a:t>
            </a:r>
            <a:r>
              <a:rPr lang="en-US" sz="2800" b="1" i="1" smtClean="0">
                <a:solidFill>
                  <a:srgbClr val="FF0000"/>
                </a:solidFill>
                <a:latin typeface="Times New Roman"/>
                <a:ea typeface="Calibri"/>
                <a:cs typeface="Times New Roman"/>
              </a:rPr>
              <a:t>3</a:t>
            </a:r>
            <a:r>
              <a:rPr lang="vi-VN" sz="2800" b="1" i="1" smtClean="0">
                <a:solidFill>
                  <a:srgbClr val="FF0000"/>
                </a:solidFill>
                <a:latin typeface="Times New Roman"/>
                <a:ea typeface="Calibri"/>
                <a:cs typeface="Times New Roman"/>
              </a:rPr>
              <a:t>: </a:t>
            </a:r>
            <a:r>
              <a:rPr lang="en-US" sz="2800" b="1" i="1" smtClean="0">
                <a:solidFill>
                  <a:srgbClr val="FF0000"/>
                </a:solidFill>
                <a:latin typeface="Times New Roman" pitchFamily="18" charset="0"/>
                <a:cs typeface="Times New Roman" pitchFamily="18" charset="0"/>
              </a:rPr>
              <a:t>- </a:t>
            </a:r>
            <a:r>
              <a:rPr lang="en-US" sz="2800" b="1" i="1">
                <a:solidFill>
                  <a:srgbClr val="FF0000"/>
                </a:solidFill>
                <a:latin typeface="Times New Roman" pitchFamily="18" charset="0"/>
                <a:cs typeface="Times New Roman" pitchFamily="18" charset="0"/>
              </a:rPr>
              <a:t>Là một người dân châu Á, em có suy nghĩ gì về sự có mặt của người châu Âu ở các nước châu Á sau các cuộc phát kiến địa lí?</a:t>
            </a:r>
          </a:p>
          <a:p>
            <a:r>
              <a:rPr lang="en-US" sz="2800" b="1" i="1" smtClean="0">
                <a:solidFill>
                  <a:srgbClr val="FF0000"/>
                </a:solidFill>
                <a:latin typeface="Times New Roman" pitchFamily="18" charset="0"/>
                <a:cs typeface="Times New Roman" pitchFamily="18" charset="0"/>
              </a:rPr>
              <a:t>- Lên </a:t>
            </a:r>
            <a:r>
              <a:rPr lang="en-US" sz="2800" b="1" i="1">
                <a:solidFill>
                  <a:srgbClr val="FF0000"/>
                </a:solidFill>
                <a:latin typeface="Times New Roman" pitchFamily="18" charset="0"/>
                <a:cs typeface="Times New Roman" pitchFamily="18" charset="0"/>
              </a:rPr>
              <a:t>kế hoạch cho một chuyến du lịch khám phá cùng gia đình (Ví dụ: vườn Quốc gia Ba Vì, đảo Cô Tô, …)</a:t>
            </a:r>
            <a:endParaRPr lang="en-US" sz="2800" b="1" i="1">
              <a:solidFill>
                <a:srgbClr val="FF0000"/>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xmlns="" id="{DD6BAA9F-95AC-49CC-9A79-881A7B0636D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461492" y="1046540"/>
            <a:ext cx="4879504" cy="4880775"/>
          </a:xfrm>
          <a:prstGeom prst="rect">
            <a:avLst/>
          </a:prstGeom>
        </p:spPr>
      </p:pic>
      <p:sp>
        <p:nvSpPr>
          <p:cNvPr id="4" name="TextBox 3"/>
          <p:cNvSpPr txBox="1"/>
          <p:nvPr/>
        </p:nvSpPr>
        <p:spPr>
          <a:xfrm>
            <a:off x="150812" y="152400"/>
            <a:ext cx="12038013" cy="646331"/>
          </a:xfrm>
          <a:prstGeom prst="rect">
            <a:avLst/>
          </a:prstGeom>
          <a:noFill/>
        </p:spPr>
        <p:txBody>
          <a:bodyPr wrap="square" rtlCol="0">
            <a:spAutoFit/>
          </a:bodyPr>
          <a:lstStyle/>
          <a:p>
            <a:pPr algn="ctr"/>
            <a:r>
              <a:rPr lang="en-US" sz="36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LUYỆN TẬP – VẬN DỤNG</a:t>
            </a:r>
            <a:endParaRPr lang="en-US" sz="36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3584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6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63" y="1752600"/>
            <a:ext cx="88773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0812" y="152400"/>
            <a:ext cx="12038013" cy="1384995"/>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Em hãy kể tên 6 châu lục trên Trái Đất.</a:t>
            </a:r>
          </a:p>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Hãy chia sẻ những điều em biết về một số cuộc phát kiến địa lí lớn và tác động của nó đối với tiến trình lịch sử.</a:t>
            </a:r>
            <a:endPar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136180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A66D0299-1879-4863-9FC1-6CEC681B6D72}"/>
              </a:ext>
            </a:extLst>
          </p:cNvPr>
          <p:cNvSpPr>
            <a:spLocks noChangeArrowheads="1"/>
          </p:cNvSpPr>
          <p:nvPr/>
        </p:nvSpPr>
        <p:spPr bwMode="auto">
          <a:xfrm>
            <a:off x="370043" y="804085"/>
            <a:ext cx="1118495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zh-CN" sz="7200">
                <a:solidFill>
                  <a:srgbClr val="C00000"/>
                </a:solidFill>
                <a:latin typeface="Times New Roman" pitchFamily="18" charset="0"/>
                <a:ea typeface="微软雅黑" panose="020B0503020204020204" pitchFamily="82" charset="2"/>
                <a:cs typeface="Times New Roman" pitchFamily="18" charset="0"/>
              </a:rPr>
              <a:t>Giờ học đã kết thúc! </a:t>
            </a:r>
          </a:p>
          <a:p>
            <a:pPr algn="ctr">
              <a:spcBef>
                <a:spcPct val="50000"/>
              </a:spcBef>
              <a:defRPr/>
            </a:pPr>
            <a:r>
              <a:rPr lang="en-US" altLang="zh-CN" sz="7200">
                <a:solidFill>
                  <a:srgbClr val="C00000"/>
                </a:solidFill>
                <a:latin typeface="Times New Roman" pitchFamily="18" charset="0"/>
                <a:ea typeface="微软雅黑" panose="020B0503020204020204" pitchFamily="82" charset="2"/>
                <a:cs typeface="Times New Roman" pitchFamily="18" charset="0"/>
              </a:rPr>
              <a:t>Chúc các em chăm ngoan, học giỏi</a:t>
            </a:r>
            <a:endParaRPr lang="zh-CN" altLang="en-US" sz="7200" dirty="0">
              <a:solidFill>
                <a:srgbClr val="C00000"/>
              </a:solidFill>
              <a:latin typeface="Times New Roman" pitchFamily="18" charset="0"/>
              <a:ea typeface="微软雅黑" panose="020B0503020204020204" pitchFamily="82" charset="2"/>
              <a:cs typeface="Times New Roman" pitchFamily="18" charset="0"/>
            </a:endParaRPr>
          </a:p>
        </p:txBody>
      </p:sp>
      <p:pic>
        <p:nvPicPr>
          <p:cNvPr id="11" name="Picture 2" descr="F:\未标题-1.png">
            <a:extLst>
              <a:ext uri="{FF2B5EF4-FFF2-40B4-BE49-F238E27FC236}">
                <a16:creationId xmlns="" xmlns:a16="http://schemas.microsoft.com/office/drawing/2014/main" id="{95939F3F-7D96-4DCA-9053-5B468411B7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45" t="-1" b="88650"/>
          <a:stretch/>
        </p:blipFill>
        <p:spPr bwMode="auto">
          <a:xfrm>
            <a:off x="24" y="5920353"/>
            <a:ext cx="12188825" cy="937648"/>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2">
            <a:extLst>
              <a:ext uri="{FF2B5EF4-FFF2-40B4-BE49-F238E27FC236}">
                <a16:creationId xmlns="" xmlns:a16="http://schemas.microsoft.com/office/drawing/2014/main" id="{B1B79EA1-2EE0-4506-8F60-058CB6459A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328213" y="3666458"/>
            <a:ext cx="4798057" cy="3165981"/>
          </a:xfrm>
          <a:prstGeom prst="rect">
            <a:avLst/>
          </a:prstGeom>
        </p:spPr>
      </p:pic>
      <p:pic>
        <p:nvPicPr>
          <p:cNvPr id="13" name="图片 3">
            <a:extLst>
              <a:ext uri="{FF2B5EF4-FFF2-40B4-BE49-F238E27FC236}">
                <a16:creationId xmlns="" xmlns:a16="http://schemas.microsoft.com/office/drawing/2014/main" id="{21C74BB6-709F-4830-A4AB-F1DA049E8C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067" y="4109671"/>
            <a:ext cx="3220873" cy="2279557"/>
          </a:xfrm>
          <a:prstGeom prst="rect">
            <a:avLst/>
          </a:prstGeom>
        </p:spPr>
      </p:pic>
    </p:spTree>
    <p:extLst>
      <p:ext uri="{BB962C8B-B14F-4D97-AF65-F5344CB8AC3E}">
        <p14:creationId xmlns:p14="http://schemas.microsoft.com/office/powerpoint/2010/main" val="253256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3.jpg" descr="Description: IMG_2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413" y="25400"/>
            <a:ext cx="9142412"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31812" y="914400"/>
            <a:ext cx="1600200" cy="1938992"/>
          </a:xfrm>
          <a:prstGeom prst="rect">
            <a:avLst/>
          </a:prstGeom>
          <a:noFill/>
        </p:spPr>
        <p:txBody>
          <a:bodyPr wrap="square" rtlCol="0">
            <a:spAutoFit/>
          </a:bodyPr>
          <a:lstStyle/>
          <a:p>
            <a:r>
              <a:rPr lang="en-US" sz="2400" smtClean="0">
                <a:latin typeface="Times New Roman" pitchFamily="18" charset="0"/>
                <a:cs typeface="Times New Roman" pitchFamily="18" charset="0"/>
              </a:rPr>
              <a:t>Cho HS xem phim cướp biển vùng Caribe</a:t>
            </a:r>
            <a:endParaRPr lang="en-US" sz="2400">
              <a:latin typeface="Times New Roman" pitchFamily="18" charset="0"/>
              <a:cs typeface="Times New Roman" pitchFamily="18" charset="0"/>
            </a:endParaRPr>
          </a:p>
        </p:txBody>
      </p:sp>
      <p:sp>
        <p:nvSpPr>
          <p:cNvPr id="3" name="TextBox 2"/>
          <p:cNvSpPr txBox="1"/>
          <p:nvPr/>
        </p:nvSpPr>
        <p:spPr>
          <a:xfrm>
            <a:off x="303212" y="5029200"/>
            <a:ext cx="11353800" cy="1569660"/>
          </a:xfrm>
          <a:prstGeom prst="rect">
            <a:avLst/>
          </a:prstGeom>
          <a:noFill/>
        </p:spPr>
        <p:txBody>
          <a:bodyPr wrap="square" rtlCol="0">
            <a:spAutoFit/>
          </a:bodyPr>
          <a:lstStyle/>
          <a:p>
            <a:r>
              <a:rPr lang="vi-VN" sz="2400">
                <a:latin typeface="Times New Roman" pitchFamily="18" charset="0"/>
                <a:cs typeface="Times New Roman" pitchFamily="18" charset="0"/>
              </a:rPr>
              <a:t>Tên bộ phim?</a:t>
            </a:r>
            <a:endParaRPr lang="en-US" sz="2400">
              <a:latin typeface="Times New Roman" pitchFamily="18" charset="0"/>
              <a:cs typeface="Times New Roman" pitchFamily="18" charset="0"/>
            </a:endParaRPr>
          </a:p>
          <a:p>
            <a:r>
              <a:rPr lang="vi-VN" sz="2400">
                <a:latin typeface="Times New Roman" pitchFamily="18" charset="0"/>
                <a:cs typeface="Times New Roman" pitchFamily="18" charset="0"/>
              </a:rPr>
              <a:t>Những khó khăn được nhắc tới trong đoạn phim?</a:t>
            </a:r>
            <a:endParaRPr lang="en-US" sz="2400">
              <a:latin typeface="Times New Roman" pitchFamily="18" charset="0"/>
              <a:cs typeface="Times New Roman" pitchFamily="18" charset="0"/>
            </a:endParaRPr>
          </a:p>
          <a:p>
            <a:r>
              <a:rPr lang="vi-VN" sz="2400">
                <a:latin typeface="Times New Roman" pitchFamily="18" charset="0"/>
                <a:cs typeface="Times New Roman" pitchFamily="18" charset="0"/>
              </a:rPr>
              <a:t>Nếu là thuyền trưởng Jack, em sẽ làm thế nào để vượt qua những khó khăn đó?</a:t>
            </a:r>
            <a:endParaRPr lang="en-US" sz="2400">
              <a:latin typeface="Times New Roman" pitchFamily="18" charset="0"/>
              <a:cs typeface="Times New Roman" pitchFamily="18" charset="0"/>
            </a:endParaRPr>
          </a:p>
          <a:p>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2012259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812" y="152400"/>
            <a:ext cx="12038013" cy="523220"/>
          </a:xfrm>
          <a:prstGeom prst="rect">
            <a:avLst/>
          </a:prstGeom>
          <a:noFill/>
        </p:spPr>
        <p:txBody>
          <a:bodyPr wrap="square" rtlCol="0">
            <a:spAutoFit/>
          </a:bodyPr>
          <a:lstStyle/>
          <a:p>
            <a:pPr algn="ctr"/>
            <a:r>
              <a:rPr lang="en-US" sz="2800" b="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TIẾT 6, 7, 8: CHỦ </a:t>
            </a:r>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ĐỀ 1. CÁC CUỘC ĐẠI PHÁT KIẾN ĐỊA LÍ</a:t>
            </a:r>
            <a:endPar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8012" y="3858679"/>
            <a:ext cx="3886200" cy="262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4" y="3844809"/>
            <a:ext cx="3886200" cy="260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3359" y="3844809"/>
            <a:ext cx="3886200" cy="2610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0015" y="866749"/>
            <a:ext cx="2324100" cy="281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8712" y="866749"/>
            <a:ext cx="4038600" cy="281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3736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Hình tự do: Hình 10">
            <a:extLst>
              <a:ext uri="{FF2B5EF4-FFF2-40B4-BE49-F238E27FC236}">
                <a16:creationId xmlns:a16="http://schemas.microsoft.com/office/drawing/2014/main" xmlns="" id="{8D4E2DE8-78CC-4443-8991-0CD16CF6772C}"/>
              </a:ext>
            </a:extLst>
          </p:cNvPr>
          <p:cNvSpPr/>
          <p:nvPr/>
        </p:nvSpPr>
        <p:spPr>
          <a:xfrm>
            <a:off x="35" y="0"/>
            <a:ext cx="12188825" cy="6858000"/>
          </a:xfrm>
          <a:custGeom>
            <a:avLst/>
            <a:gdLst>
              <a:gd name="connsiteX0" fmla="*/ 159799 w 12192000"/>
              <a:gd name="connsiteY0" fmla="*/ 167936 h 6858000"/>
              <a:gd name="connsiteX1" fmla="*/ 159799 w 12192000"/>
              <a:gd name="connsiteY1" fmla="*/ 6690064 h 6858000"/>
              <a:gd name="connsiteX2" fmla="*/ 12020365 w 12192000"/>
              <a:gd name="connsiteY2" fmla="*/ 6690064 h 6858000"/>
              <a:gd name="connsiteX3" fmla="*/ 12020365 w 12192000"/>
              <a:gd name="connsiteY3" fmla="*/ 16793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59799" y="167936"/>
                </a:moveTo>
                <a:lnTo>
                  <a:pt x="159799" y="6690064"/>
                </a:lnTo>
                <a:lnTo>
                  <a:pt x="12020365" y="6690064"/>
                </a:lnTo>
                <a:lnTo>
                  <a:pt x="12020365" y="167936"/>
                </a:lnTo>
                <a:close/>
                <a:moveTo>
                  <a:pt x="0" y="0"/>
                </a:moveTo>
                <a:lnTo>
                  <a:pt x="12192000" y="0"/>
                </a:lnTo>
                <a:lnTo>
                  <a:pt x="12192000" y="6858000"/>
                </a:lnTo>
                <a:lnTo>
                  <a:pt x="0" y="6858000"/>
                </a:lnTo>
                <a:close/>
              </a:path>
            </a:pathLst>
          </a:custGeom>
          <a:solidFill>
            <a:schemeClr val="bg2"/>
          </a:solidFill>
          <a:ln w="25400" cap="rnd">
            <a:solidFill>
              <a:srgbClr val="2DA19A"/>
            </a:solidFill>
            <a:beve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b="1">
              <a:solidFill>
                <a:prstClr val="white"/>
              </a:solidFill>
              <a:latin typeface="Times New Roman" pitchFamily="18" charset="0"/>
              <a:cs typeface="Times New Roman" pitchFamily="18" charset="0"/>
            </a:endParaRPr>
          </a:p>
        </p:txBody>
      </p:sp>
      <p:sp>
        <p:nvSpPr>
          <p:cNvPr id="17" name="TextBox 16">
            <a:extLst>
              <a:ext uri="{FF2B5EF4-FFF2-40B4-BE49-F238E27FC236}">
                <a16:creationId xmlns:a16="http://schemas.microsoft.com/office/drawing/2014/main" xmlns="" id="{A8F3E1D3-FC3D-43F5-895E-7391BA4F3325}"/>
              </a:ext>
            </a:extLst>
          </p:cNvPr>
          <p:cNvSpPr txBox="1"/>
          <p:nvPr/>
        </p:nvSpPr>
        <p:spPr>
          <a:xfrm>
            <a:off x="5459812" y="4175882"/>
            <a:ext cx="5587600" cy="522259"/>
          </a:xfrm>
          <a:prstGeom prst="rect">
            <a:avLst/>
          </a:prstGeom>
          <a:noFill/>
        </p:spPr>
        <p:txBody>
          <a:bodyPr wrap="square">
            <a:spAutoFit/>
          </a:bodyPr>
          <a:lstStyle/>
          <a:p>
            <a:pPr algn="just">
              <a:lnSpc>
                <a:spcPct val="107000"/>
              </a:lnSpc>
              <a:defRPr/>
            </a:pPr>
            <a:r>
              <a:rPr lang="en-US" sz="2800" b="1" dirty="0" smtClean="0">
                <a:solidFill>
                  <a:srgbClr val="000099"/>
                </a:solidFill>
                <a:latin typeface="Times New Roman" pitchFamily="18" charset="0"/>
                <a:ea typeface="Calibri" panose="020F0502020204030204" pitchFamily="34" charset="0"/>
                <a:cs typeface="Times New Roman" pitchFamily="18" charset="0"/>
              </a:rPr>
              <a:t>Một số cuộc đại phát kiến địa lí</a:t>
            </a:r>
            <a:endParaRPr lang="en-US" sz="2400" b="1" dirty="0">
              <a:solidFill>
                <a:srgbClr val="000099"/>
              </a:solidFill>
              <a:latin typeface="Times New Roman" pitchFamily="18" charset="0"/>
              <a:ea typeface="Calibri" panose="020F0502020204030204" pitchFamily="34" charset="0"/>
              <a:cs typeface="Times New Roman" pitchFamily="18" charset="0"/>
            </a:endParaRPr>
          </a:p>
        </p:txBody>
      </p:sp>
      <p:sp>
        <p:nvSpPr>
          <p:cNvPr id="18" name="TextBox 17">
            <a:extLst>
              <a:ext uri="{FF2B5EF4-FFF2-40B4-BE49-F238E27FC236}">
                <a16:creationId xmlns:a16="http://schemas.microsoft.com/office/drawing/2014/main" xmlns="" id="{59A63B4A-099F-498C-9D93-A4B1F90ED9F6}"/>
              </a:ext>
            </a:extLst>
          </p:cNvPr>
          <p:cNvSpPr txBox="1"/>
          <p:nvPr/>
        </p:nvSpPr>
        <p:spPr>
          <a:xfrm>
            <a:off x="4782264" y="2411229"/>
            <a:ext cx="4855549" cy="1014380"/>
          </a:xfrm>
          <a:prstGeom prst="rect">
            <a:avLst/>
          </a:prstGeom>
          <a:noFill/>
        </p:spPr>
        <p:txBody>
          <a:bodyPr wrap="square">
            <a:spAutoFit/>
          </a:bodyPr>
          <a:lstStyle/>
          <a:p>
            <a:pPr algn="just">
              <a:lnSpc>
                <a:spcPct val="107000"/>
              </a:lnSpc>
              <a:defRPr/>
            </a:pPr>
            <a:r>
              <a:rPr lang="en-US" sz="2800" b="1" dirty="0" smtClean="0">
                <a:solidFill>
                  <a:srgbClr val="000099"/>
                </a:solidFill>
                <a:latin typeface="Times New Roman" pitchFamily="18" charset="0"/>
                <a:ea typeface="Calibri" panose="020F0502020204030204" pitchFamily="34" charset="0"/>
                <a:cs typeface="Times New Roman" pitchFamily="18" charset="0"/>
              </a:rPr>
              <a:t>Nguyên nhân và điều kiện của các cuộc phát kiến địa lí</a:t>
            </a:r>
            <a:endParaRPr lang="en-US" sz="2400" b="1" dirty="0">
              <a:solidFill>
                <a:srgbClr val="000099"/>
              </a:solidFill>
              <a:latin typeface="Times New Roman" pitchFamily="18" charset="0"/>
              <a:ea typeface="Calibri" panose="020F0502020204030204" pitchFamily="34" charset="0"/>
              <a:cs typeface="Times New Roman" pitchFamily="18" charset="0"/>
            </a:endParaRPr>
          </a:p>
        </p:txBody>
      </p:sp>
      <p:cxnSp>
        <p:nvCxnSpPr>
          <p:cNvPr id="14" name="Straight Connector 13">
            <a:extLst>
              <a:ext uri="{FF2B5EF4-FFF2-40B4-BE49-F238E27FC236}">
                <a16:creationId xmlns:a16="http://schemas.microsoft.com/office/drawing/2014/main" xmlns="" id="{2CE414E5-D41A-4DDA-A4B4-96A5C2EC4F4E}"/>
              </a:ext>
            </a:extLst>
          </p:cNvPr>
          <p:cNvCxnSpPr>
            <a:cxnSpLocks/>
          </p:cNvCxnSpPr>
          <p:nvPr/>
        </p:nvCxnSpPr>
        <p:spPr>
          <a:xfrm>
            <a:off x="4460459" y="3470373"/>
            <a:ext cx="5142456"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9CE727B3-1E38-49B8-8CD1-D988D38B9B27}"/>
              </a:ext>
            </a:extLst>
          </p:cNvPr>
          <p:cNvCxnSpPr>
            <a:cxnSpLocks/>
          </p:cNvCxnSpPr>
          <p:nvPr/>
        </p:nvCxnSpPr>
        <p:spPr>
          <a:xfrm>
            <a:off x="5044547" y="4697293"/>
            <a:ext cx="5850499" cy="0"/>
          </a:xfrm>
          <a:prstGeom prst="line">
            <a:avLst/>
          </a:prstGeom>
          <a:ln w="57150">
            <a:solidFill>
              <a:srgbClr val="2A20E8"/>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xmlns="" id="{C283C628-DBF4-4B9F-87EC-BD0BA884DD97}"/>
              </a:ext>
            </a:extLst>
          </p:cNvPr>
          <p:cNvSpPr/>
          <p:nvPr/>
        </p:nvSpPr>
        <p:spPr>
          <a:xfrm>
            <a:off x="9343457" y="3425609"/>
            <a:ext cx="366300" cy="368598"/>
          </a:xfrm>
          <a:prstGeom prst="ellipse">
            <a:avLst/>
          </a:prstGeom>
          <a:solidFill>
            <a:schemeClr val="accent2">
              <a:lumMod val="75000"/>
            </a:schemeClr>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38" name="Oval 37">
            <a:extLst>
              <a:ext uri="{FF2B5EF4-FFF2-40B4-BE49-F238E27FC236}">
                <a16:creationId xmlns:a16="http://schemas.microsoft.com/office/drawing/2014/main" xmlns="" id="{0DB0DCCC-BF4C-4A75-AC96-F96524E91AB6}"/>
              </a:ext>
            </a:extLst>
          </p:cNvPr>
          <p:cNvSpPr/>
          <p:nvPr/>
        </p:nvSpPr>
        <p:spPr>
          <a:xfrm>
            <a:off x="10711862" y="4634098"/>
            <a:ext cx="366300" cy="368598"/>
          </a:xfrm>
          <a:prstGeom prst="ellipse">
            <a:avLst/>
          </a:prstGeom>
          <a:solidFill>
            <a:schemeClr val="tx1">
              <a:lumMod val="60000"/>
              <a:lumOff val="40000"/>
            </a:schemeClr>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30" name="Oval 29">
            <a:extLst>
              <a:ext uri="{FF2B5EF4-FFF2-40B4-BE49-F238E27FC236}">
                <a16:creationId xmlns:a16="http://schemas.microsoft.com/office/drawing/2014/main" xmlns="" id="{0BD4C7A8-1317-4174-BF05-8432CA65EE72}"/>
              </a:ext>
            </a:extLst>
          </p:cNvPr>
          <p:cNvSpPr/>
          <p:nvPr/>
        </p:nvSpPr>
        <p:spPr>
          <a:xfrm>
            <a:off x="4171598" y="2995018"/>
            <a:ext cx="555907" cy="524311"/>
          </a:xfrm>
          <a:prstGeom prst="ellipse">
            <a:avLst/>
          </a:prstGeom>
          <a:solidFill>
            <a:schemeClr val="accent2">
              <a:lumMod val="75000"/>
            </a:schemeClr>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a:solidFill>
                  <a:prstClr val="white"/>
                </a:solidFill>
                <a:latin typeface="Times New Roman" pitchFamily="18" charset="0"/>
                <a:cs typeface="Times New Roman" pitchFamily="18" charset="0"/>
              </a:rPr>
              <a:t>1</a:t>
            </a:r>
          </a:p>
        </p:txBody>
      </p:sp>
      <p:sp>
        <p:nvSpPr>
          <p:cNvPr id="33" name="Oval 32">
            <a:extLst>
              <a:ext uri="{FF2B5EF4-FFF2-40B4-BE49-F238E27FC236}">
                <a16:creationId xmlns:a16="http://schemas.microsoft.com/office/drawing/2014/main" xmlns="" id="{A0240EB6-8516-447C-958F-0607D0966330}"/>
              </a:ext>
            </a:extLst>
          </p:cNvPr>
          <p:cNvSpPr/>
          <p:nvPr/>
        </p:nvSpPr>
        <p:spPr>
          <a:xfrm>
            <a:off x="4685646" y="4221629"/>
            <a:ext cx="555907" cy="524311"/>
          </a:xfrm>
          <a:prstGeom prst="ellipse">
            <a:avLst/>
          </a:prstGeom>
          <a:solidFill>
            <a:schemeClr val="tx1">
              <a:lumMod val="60000"/>
              <a:lumOff val="40000"/>
            </a:schemeClr>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a:solidFill>
                  <a:prstClr val="white"/>
                </a:solidFill>
                <a:latin typeface="Times New Roman" pitchFamily="18" charset="0"/>
                <a:cs typeface="Times New Roman" pitchFamily="18" charset="0"/>
              </a:rPr>
              <a:t>2</a:t>
            </a:r>
          </a:p>
        </p:txBody>
      </p:sp>
      <p:sp>
        <p:nvSpPr>
          <p:cNvPr id="39" name="Oval 38">
            <a:extLst>
              <a:ext uri="{FF2B5EF4-FFF2-40B4-BE49-F238E27FC236}">
                <a16:creationId xmlns:a16="http://schemas.microsoft.com/office/drawing/2014/main" xmlns="" id="{AAC900B7-EFDE-47C5-88C2-D454B2A57E0E}"/>
              </a:ext>
            </a:extLst>
          </p:cNvPr>
          <p:cNvSpPr/>
          <p:nvPr/>
        </p:nvSpPr>
        <p:spPr>
          <a:xfrm>
            <a:off x="384644" y="334400"/>
            <a:ext cx="479381" cy="485750"/>
          </a:xfrm>
          <a:prstGeom prst="ellipse">
            <a:avLst/>
          </a:prstGeom>
          <a:solidFill>
            <a:srgbClr val="2DA19A"/>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40" name="Oval 39">
            <a:extLst>
              <a:ext uri="{FF2B5EF4-FFF2-40B4-BE49-F238E27FC236}">
                <a16:creationId xmlns:a16="http://schemas.microsoft.com/office/drawing/2014/main" xmlns="" id="{C361FFBE-4C10-46CB-B937-27C383131DF3}"/>
              </a:ext>
            </a:extLst>
          </p:cNvPr>
          <p:cNvSpPr/>
          <p:nvPr/>
        </p:nvSpPr>
        <p:spPr>
          <a:xfrm>
            <a:off x="913020" y="325871"/>
            <a:ext cx="479381" cy="485750"/>
          </a:xfrm>
          <a:prstGeom prst="ellipse">
            <a:avLst/>
          </a:prstGeom>
          <a:solidFill>
            <a:srgbClr val="FA7E05"/>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41" name="Oval 40">
            <a:extLst>
              <a:ext uri="{FF2B5EF4-FFF2-40B4-BE49-F238E27FC236}">
                <a16:creationId xmlns:a16="http://schemas.microsoft.com/office/drawing/2014/main" xmlns="" id="{A9C3D5B7-20C8-43C7-9882-21BF59146137}"/>
              </a:ext>
            </a:extLst>
          </p:cNvPr>
          <p:cNvSpPr/>
          <p:nvPr/>
        </p:nvSpPr>
        <p:spPr>
          <a:xfrm>
            <a:off x="1455468" y="333978"/>
            <a:ext cx="479381" cy="485750"/>
          </a:xfrm>
          <a:prstGeom prst="ellipse">
            <a:avLst/>
          </a:prstGeom>
          <a:solidFill>
            <a:srgbClr val="8B566B"/>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42" name="Oval 41">
            <a:extLst>
              <a:ext uri="{FF2B5EF4-FFF2-40B4-BE49-F238E27FC236}">
                <a16:creationId xmlns:a16="http://schemas.microsoft.com/office/drawing/2014/main" xmlns="" id="{C5453984-3E98-4386-8198-84D85A7F2053}"/>
              </a:ext>
            </a:extLst>
          </p:cNvPr>
          <p:cNvSpPr/>
          <p:nvPr/>
        </p:nvSpPr>
        <p:spPr>
          <a:xfrm>
            <a:off x="369187" y="898423"/>
            <a:ext cx="479381" cy="485750"/>
          </a:xfrm>
          <a:prstGeom prst="ellipse">
            <a:avLst/>
          </a:prstGeom>
          <a:solidFill>
            <a:srgbClr val="FF0000"/>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DD6BAA9F-95AC-49CC-9A79-881A7B0636D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80114" y="2193778"/>
            <a:ext cx="4879504" cy="4880775"/>
          </a:xfrm>
          <a:prstGeom prst="rect">
            <a:avLst/>
          </a:prstGeom>
        </p:spPr>
      </p:pic>
      <p:pic>
        <p:nvPicPr>
          <p:cNvPr id="23" name="Picture 22">
            <a:extLst>
              <a:ext uri="{FF2B5EF4-FFF2-40B4-BE49-F238E27FC236}">
                <a16:creationId xmlns:a16="http://schemas.microsoft.com/office/drawing/2014/main" xmlns="" id="{6257A5D0-8E8A-4C7C-9FB7-79C3DB4201E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9215" t="9956" r="17191" b="12029"/>
          <a:stretch/>
        </p:blipFill>
        <p:spPr>
          <a:xfrm>
            <a:off x="1541387" y="587925"/>
            <a:ext cx="1932017" cy="2048573"/>
          </a:xfrm>
          <a:prstGeom prst="rect">
            <a:avLst/>
          </a:prstGeom>
        </p:spPr>
      </p:pic>
      <p:sp>
        <p:nvSpPr>
          <p:cNvPr id="21" name="TextBox 20"/>
          <p:cNvSpPr txBox="1"/>
          <p:nvPr/>
        </p:nvSpPr>
        <p:spPr>
          <a:xfrm>
            <a:off x="3781038" y="570411"/>
            <a:ext cx="6858000" cy="1107539"/>
          </a:xfrm>
          <a:prstGeom prst="rect">
            <a:avLst/>
          </a:prstGeom>
          <a:noFill/>
          <a:ln w="57150">
            <a:noFill/>
          </a:ln>
        </p:spPr>
        <p:txBody>
          <a:bodyPr wrap="square" lIns="90988" tIns="45494" rIns="90988" bIns="45494" rtlCol="0">
            <a:spAutoFit/>
          </a:bodyPr>
          <a:lstStyle/>
          <a:p>
            <a:pPr algn="ctr">
              <a:spcBef>
                <a:spcPts val="597"/>
              </a:spcBef>
            </a:pPr>
            <a:r>
              <a:rPr lang="en-US" sz="6600" b="1" dirty="0">
                <a:solidFill>
                  <a:srgbClr val="FF0066"/>
                </a:solidFill>
                <a:latin typeface="Times New Roman" pitchFamily="18" charset="0"/>
                <a:ea typeface="Kids" pitchFamily="2" charset="0"/>
                <a:cs typeface="Times New Roman" pitchFamily="18" charset="0"/>
              </a:rPr>
              <a:t>Nội dung bài học: </a:t>
            </a:r>
          </a:p>
        </p:txBody>
      </p:sp>
      <p:sp>
        <p:nvSpPr>
          <p:cNvPr id="19" name="TextBox 18">
            <a:extLst>
              <a:ext uri="{FF2B5EF4-FFF2-40B4-BE49-F238E27FC236}">
                <a16:creationId xmlns:a16="http://schemas.microsoft.com/office/drawing/2014/main" xmlns="" id="{A8F3E1D3-FC3D-43F5-895E-7391BA4F3325}"/>
              </a:ext>
            </a:extLst>
          </p:cNvPr>
          <p:cNvSpPr txBox="1"/>
          <p:nvPr/>
        </p:nvSpPr>
        <p:spPr>
          <a:xfrm>
            <a:off x="5459812" y="5542643"/>
            <a:ext cx="6578200" cy="553357"/>
          </a:xfrm>
          <a:prstGeom prst="rect">
            <a:avLst/>
          </a:prstGeom>
          <a:noFill/>
        </p:spPr>
        <p:txBody>
          <a:bodyPr wrap="square">
            <a:spAutoFit/>
          </a:bodyPr>
          <a:lstStyle/>
          <a:p>
            <a:pPr algn="just">
              <a:lnSpc>
                <a:spcPct val="107000"/>
              </a:lnSpc>
              <a:defRPr/>
            </a:pPr>
            <a:r>
              <a:rPr lang="en-US" sz="2800" b="1" dirty="0" smtClean="0">
                <a:solidFill>
                  <a:srgbClr val="000099"/>
                </a:solidFill>
                <a:latin typeface="Times New Roman" pitchFamily="18" charset="0"/>
                <a:ea typeface="Calibri" panose="020F0502020204030204" pitchFamily="34" charset="0"/>
                <a:cs typeface="Times New Roman" pitchFamily="18" charset="0"/>
              </a:rPr>
              <a:t>Tác động của các cuộc đại phát kiến địa lí</a:t>
            </a:r>
            <a:endParaRPr lang="en-US" sz="2400" b="1" dirty="0">
              <a:solidFill>
                <a:srgbClr val="000099"/>
              </a:solidFill>
              <a:latin typeface="Times New Roman" pitchFamily="18" charset="0"/>
              <a:ea typeface="Calibri" panose="020F0502020204030204" pitchFamily="34" charset="0"/>
              <a:cs typeface="Times New Roman" pitchFamily="18" charset="0"/>
            </a:endParaRPr>
          </a:p>
        </p:txBody>
      </p:sp>
      <p:cxnSp>
        <p:nvCxnSpPr>
          <p:cNvPr id="20" name="Straight Connector 19">
            <a:extLst>
              <a:ext uri="{FF2B5EF4-FFF2-40B4-BE49-F238E27FC236}">
                <a16:creationId xmlns:a16="http://schemas.microsoft.com/office/drawing/2014/main" xmlns="" id="{9CE727B3-1E38-49B8-8CD1-D988D38B9B27}"/>
              </a:ext>
            </a:extLst>
          </p:cNvPr>
          <p:cNvCxnSpPr>
            <a:cxnSpLocks/>
            <a:endCxn id="22" idx="1"/>
          </p:cNvCxnSpPr>
          <p:nvPr/>
        </p:nvCxnSpPr>
        <p:spPr>
          <a:xfrm flipV="1">
            <a:off x="5196947" y="6076054"/>
            <a:ext cx="6330558" cy="19343"/>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xmlns="" id="{0DB0DCCC-BF4C-4A75-AC96-F96524E91AB6}"/>
              </a:ext>
            </a:extLst>
          </p:cNvPr>
          <p:cNvSpPr/>
          <p:nvPr/>
        </p:nvSpPr>
        <p:spPr>
          <a:xfrm>
            <a:off x="11473862" y="6022074"/>
            <a:ext cx="366300" cy="368598"/>
          </a:xfrm>
          <a:prstGeom prst="ellipse">
            <a:avLst/>
          </a:prstGeom>
          <a:solidFill>
            <a:schemeClr val="accent6"/>
          </a:solidFill>
          <a:ln w="28575">
            <a:solidFill>
              <a:schemeClr val="accent6"/>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b="1">
              <a:solidFill>
                <a:prstClr val="white"/>
              </a:solidFill>
              <a:latin typeface="Times New Roman" pitchFamily="18" charset="0"/>
              <a:cs typeface="Times New Roman" pitchFamily="18" charset="0"/>
            </a:endParaRPr>
          </a:p>
        </p:txBody>
      </p:sp>
      <p:sp>
        <p:nvSpPr>
          <p:cNvPr id="24" name="Oval 23">
            <a:extLst>
              <a:ext uri="{FF2B5EF4-FFF2-40B4-BE49-F238E27FC236}">
                <a16:creationId xmlns:a16="http://schemas.microsoft.com/office/drawing/2014/main" xmlns="" id="{A0240EB6-8516-447C-958F-0607D0966330}"/>
              </a:ext>
            </a:extLst>
          </p:cNvPr>
          <p:cNvSpPr/>
          <p:nvPr/>
        </p:nvSpPr>
        <p:spPr>
          <a:xfrm>
            <a:off x="4838046" y="5619733"/>
            <a:ext cx="555907" cy="524311"/>
          </a:xfrm>
          <a:prstGeom prst="ellipse">
            <a:avLst/>
          </a:prstGeom>
          <a:solidFill>
            <a:schemeClr val="accent6"/>
          </a:solidFill>
          <a:ln w="28575">
            <a:solidFill>
              <a:schemeClr val="accent6"/>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15995901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250" autoRev="1" fill="remove"/>
                                        <p:tgtEl>
                                          <p:spTgt spid="39"/>
                                        </p:tgtEl>
                                        <p:attrNameLst>
                                          <p:attrName>style.color</p:attrName>
                                        </p:attrNameLst>
                                      </p:cBhvr>
                                      <p:to>
                                        <a:schemeClr val="bg1"/>
                                      </p:to>
                                    </p:animClr>
                                    <p:animClr clrSpc="rgb" dir="cw">
                                      <p:cBhvr>
                                        <p:cTn id="7" dur="250" autoRev="1" fill="remove"/>
                                        <p:tgtEl>
                                          <p:spTgt spid="39"/>
                                        </p:tgtEl>
                                        <p:attrNameLst>
                                          <p:attrName>fillcolor</p:attrName>
                                        </p:attrNameLst>
                                      </p:cBhvr>
                                      <p:to>
                                        <a:schemeClr val="bg1"/>
                                      </p:to>
                                    </p:animClr>
                                    <p:set>
                                      <p:cBhvr>
                                        <p:cTn id="8" dur="250" autoRev="1" fill="remove"/>
                                        <p:tgtEl>
                                          <p:spTgt spid="39"/>
                                        </p:tgtEl>
                                        <p:attrNameLst>
                                          <p:attrName>fill.type</p:attrName>
                                        </p:attrNameLst>
                                      </p:cBhvr>
                                      <p:to>
                                        <p:strVal val="solid"/>
                                      </p:to>
                                    </p:set>
                                    <p:set>
                                      <p:cBhvr>
                                        <p:cTn id="9" dur="250" autoRev="1" fill="remove"/>
                                        <p:tgtEl>
                                          <p:spTgt spid="39"/>
                                        </p:tgtEl>
                                        <p:attrNameLst>
                                          <p:attrName>fill.on</p:attrName>
                                        </p:attrNameLst>
                                      </p:cBhvr>
                                      <p:to>
                                        <p:strVal val="true"/>
                                      </p:to>
                                    </p:set>
                                  </p:childTnLst>
                                </p:cTn>
                              </p:par>
                              <p:par>
                                <p:cTn id="10" presetID="27" presetClass="emph" presetSubtype="0" repeatCount="indefinite" fill="remove" grpId="0" nodeType="withEffect">
                                  <p:stCondLst>
                                    <p:cond delay="300"/>
                                  </p:stCondLst>
                                  <p:childTnLst>
                                    <p:animClr clrSpc="rgb" dir="cw">
                                      <p:cBhvr override="childStyle">
                                        <p:cTn id="11" dur="250" autoRev="1" fill="remove"/>
                                        <p:tgtEl>
                                          <p:spTgt spid="42"/>
                                        </p:tgtEl>
                                        <p:attrNameLst>
                                          <p:attrName>style.color</p:attrName>
                                        </p:attrNameLst>
                                      </p:cBhvr>
                                      <p:to>
                                        <a:schemeClr val="bg1"/>
                                      </p:to>
                                    </p:animClr>
                                    <p:animClr clrSpc="rgb" dir="cw">
                                      <p:cBhvr>
                                        <p:cTn id="12" dur="250" autoRev="1" fill="remove"/>
                                        <p:tgtEl>
                                          <p:spTgt spid="42"/>
                                        </p:tgtEl>
                                        <p:attrNameLst>
                                          <p:attrName>fillcolor</p:attrName>
                                        </p:attrNameLst>
                                      </p:cBhvr>
                                      <p:to>
                                        <a:schemeClr val="bg1"/>
                                      </p:to>
                                    </p:animClr>
                                    <p:set>
                                      <p:cBhvr>
                                        <p:cTn id="13" dur="250" autoRev="1" fill="remove"/>
                                        <p:tgtEl>
                                          <p:spTgt spid="42"/>
                                        </p:tgtEl>
                                        <p:attrNameLst>
                                          <p:attrName>fill.type</p:attrName>
                                        </p:attrNameLst>
                                      </p:cBhvr>
                                      <p:to>
                                        <p:strVal val="solid"/>
                                      </p:to>
                                    </p:set>
                                    <p:set>
                                      <p:cBhvr>
                                        <p:cTn id="14" dur="250" autoRev="1" fill="remove"/>
                                        <p:tgtEl>
                                          <p:spTgt spid="42"/>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250" autoRev="1" fill="remove"/>
                                        <p:tgtEl>
                                          <p:spTgt spid="40"/>
                                        </p:tgtEl>
                                        <p:attrNameLst>
                                          <p:attrName>style.color</p:attrName>
                                        </p:attrNameLst>
                                      </p:cBhvr>
                                      <p:to>
                                        <a:schemeClr val="bg1"/>
                                      </p:to>
                                    </p:animClr>
                                    <p:animClr clrSpc="rgb" dir="cw">
                                      <p:cBhvr>
                                        <p:cTn id="17" dur="250" autoRev="1" fill="remove"/>
                                        <p:tgtEl>
                                          <p:spTgt spid="40"/>
                                        </p:tgtEl>
                                        <p:attrNameLst>
                                          <p:attrName>fillcolor</p:attrName>
                                        </p:attrNameLst>
                                      </p:cBhvr>
                                      <p:to>
                                        <a:schemeClr val="bg1"/>
                                      </p:to>
                                    </p:animClr>
                                    <p:set>
                                      <p:cBhvr>
                                        <p:cTn id="18" dur="250" autoRev="1" fill="remove"/>
                                        <p:tgtEl>
                                          <p:spTgt spid="40"/>
                                        </p:tgtEl>
                                        <p:attrNameLst>
                                          <p:attrName>fill.type</p:attrName>
                                        </p:attrNameLst>
                                      </p:cBhvr>
                                      <p:to>
                                        <p:strVal val="solid"/>
                                      </p:to>
                                    </p:set>
                                    <p:set>
                                      <p:cBhvr>
                                        <p:cTn id="19" dur="250" autoRev="1" fill="remove"/>
                                        <p:tgtEl>
                                          <p:spTgt spid="40"/>
                                        </p:tgtEl>
                                        <p:attrNameLst>
                                          <p:attrName>fill.on</p:attrName>
                                        </p:attrNameLst>
                                      </p:cBhvr>
                                      <p:to>
                                        <p:strVal val="true"/>
                                      </p:to>
                                    </p:set>
                                  </p:childTnLst>
                                </p:cTn>
                              </p:par>
                              <p:par>
                                <p:cTn id="20" presetID="27" presetClass="emph" presetSubtype="0" repeatCount="indefinite" fill="remove" grpId="0" nodeType="withEffect">
                                  <p:stCondLst>
                                    <p:cond delay="600"/>
                                  </p:stCondLst>
                                  <p:childTnLst>
                                    <p:animClr clrSpc="rgb" dir="cw">
                                      <p:cBhvr override="childStyle">
                                        <p:cTn id="21" dur="250" autoRev="1" fill="remove"/>
                                        <p:tgtEl>
                                          <p:spTgt spid="41"/>
                                        </p:tgtEl>
                                        <p:attrNameLst>
                                          <p:attrName>style.color</p:attrName>
                                        </p:attrNameLst>
                                      </p:cBhvr>
                                      <p:to>
                                        <a:schemeClr val="bg1"/>
                                      </p:to>
                                    </p:animClr>
                                    <p:animClr clrSpc="rgb" dir="cw">
                                      <p:cBhvr>
                                        <p:cTn id="22" dur="250" autoRev="1" fill="remove"/>
                                        <p:tgtEl>
                                          <p:spTgt spid="41"/>
                                        </p:tgtEl>
                                        <p:attrNameLst>
                                          <p:attrName>fillcolor</p:attrName>
                                        </p:attrNameLst>
                                      </p:cBhvr>
                                      <p:to>
                                        <a:schemeClr val="bg1"/>
                                      </p:to>
                                    </p:animClr>
                                    <p:set>
                                      <p:cBhvr>
                                        <p:cTn id="23" dur="250" autoRev="1" fill="remove"/>
                                        <p:tgtEl>
                                          <p:spTgt spid="41"/>
                                        </p:tgtEl>
                                        <p:attrNameLst>
                                          <p:attrName>fill.type</p:attrName>
                                        </p:attrNameLst>
                                      </p:cBhvr>
                                      <p:to>
                                        <p:strVal val="solid"/>
                                      </p:to>
                                    </p:set>
                                    <p:set>
                                      <p:cBhvr>
                                        <p:cTn id="24" dur="250" autoRev="1" fill="remove"/>
                                        <p:tgtEl>
                                          <p:spTgt spid="41"/>
                                        </p:tgtEl>
                                        <p:attrNameLst>
                                          <p:attrName>fill.on</p:attrName>
                                        </p:attrNameLst>
                                      </p:cBhvr>
                                      <p:to>
                                        <p:strVal val="true"/>
                                      </p:to>
                                    </p:set>
                                  </p:childTnLst>
                                </p:cTn>
                              </p:par>
                              <p:par>
                                <p:cTn id="25" presetID="42" presetClass="entr" presetSubtype="0" fill="hold" nodeType="withEffect">
                                  <p:stCondLst>
                                    <p:cond delay="6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8" presetClass="entr" presetSubtype="0" accel="50000" fill="hold" grpId="0" nodeType="clickEffect">
                                  <p:stCondLst>
                                    <p:cond delay="0"/>
                                  </p:stCondLst>
                                  <p:iterate type="lt">
                                    <p:tmPct val="47749"/>
                                  </p:iterate>
                                  <p:childTnLst>
                                    <p:set>
                                      <p:cBhvr>
                                        <p:cTn id="33" dur="1" fill="hold">
                                          <p:stCondLst>
                                            <p:cond delay="0"/>
                                          </p:stCondLst>
                                        </p:cTn>
                                        <p:tgtEl>
                                          <p:spTgt spid="21"/>
                                        </p:tgtEl>
                                        <p:attrNameLst>
                                          <p:attrName>style.visibility</p:attrName>
                                        </p:attrNameLst>
                                      </p:cBhvr>
                                      <p:to>
                                        <p:strVal val="visible"/>
                                      </p:to>
                                    </p:set>
                                    <p:set>
                                      <p:cBhvr>
                                        <p:cTn id="34" dur="438" fill="hold">
                                          <p:stCondLst>
                                            <p:cond delay="0"/>
                                          </p:stCondLst>
                                        </p:cTn>
                                        <p:tgtEl>
                                          <p:spTgt spid="21"/>
                                        </p:tgtEl>
                                        <p:attrNameLst>
                                          <p:attrName>style.rotation</p:attrName>
                                        </p:attrNameLst>
                                      </p:cBhvr>
                                      <p:to>
                                        <p:strVal val="-45.0"/>
                                      </p:to>
                                    </p:set>
                                    <p:anim calcmode="lin" valueType="num">
                                      <p:cBhvr>
                                        <p:cTn id="35" dur="438" fill="hold">
                                          <p:stCondLst>
                                            <p:cond delay="438"/>
                                          </p:stCondLst>
                                        </p:cTn>
                                        <p:tgtEl>
                                          <p:spTgt spid="21"/>
                                        </p:tgtEl>
                                        <p:attrNameLst>
                                          <p:attrName>style.rotation</p:attrName>
                                        </p:attrNameLst>
                                      </p:cBhvr>
                                      <p:tavLst>
                                        <p:tav tm="0">
                                          <p:val>
                                            <p:fltVal val="-45"/>
                                          </p:val>
                                        </p:tav>
                                        <p:tav tm="69900">
                                          <p:val>
                                            <p:fltVal val="45"/>
                                          </p:val>
                                        </p:tav>
                                        <p:tav tm="100000">
                                          <p:val>
                                            <p:fltVal val="0"/>
                                          </p:val>
                                        </p:tav>
                                      </p:tavLst>
                                    </p:anim>
                                    <p:anim calcmode="lin" valueType="num">
                                      <p:cBhvr>
                                        <p:cTn id="36" dur="438" fill="hold">
                                          <p:stCondLst>
                                            <p:cond delay="0"/>
                                          </p:stCondLst>
                                        </p:cTn>
                                        <p:tgtEl>
                                          <p:spTgt spid="21"/>
                                        </p:tgtEl>
                                        <p:attrNameLst>
                                          <p:attrName>ppt_y</p:attrName>
                                        </p:attrNameLst>
                                      </p:cBhvr>
                                      <p:tavLst>
                                        <p:tav tm="0">
                                          <p:val>
                                            <p:strVal val="#ppt_y-1"/>
                                          </p:val>
                                        </p:tav>
                                        <p:tav tm="100000">
                                          <p:val>
                                            <p:strVal val="#ppt_y-(0.354*#ppt_w-0.172*#ppt_h)"/>
                                          </p:val>
                                        </p:tav>
                                      </p:tavLst>
                                    </p:anim>
                                    <p:anim calcmode="lin" valueType="num">
                                      <p:cBhvr>
                                        <p:cTn id="37" dur="2" decel="50000" autoRev="1" fill="hold">
                                          <p:stCondLst>
                                            <p:cond delay="438"/>
                                          </p:stCondLst>
                                        </p:cTn>
                                        <p:tgtEl>
                                          <p:spTgt spid="21"/>
                                        </p:tgtEl>
                                        <p:attrNameLst>
                                          <p:attrName>ppt_y</p:attrName>
                                        </p:attrNameLst>
                                      </p:cBhvr>
                                      <p:tavLst>
                                        <p:tav tm="0">
                                          <p:val>
                                            <p:strVal val="#ppt_y-(0.354*#ppt_w-0.172*#ppt_h)"/>
                                          </p:val>
                                        </p:tav>
                                        <p:tav tm="100000">
                                          <p:val>
                                            <p:strVal val="#ppt_y-(0.354*#ppt_w-0.172*#ppt_h)-#ppt_h/2"/>
                                          </p:val>
                                        </p:tav>
                                      </p:tavLst>
                                    </p:anim>
                                    <p:anim calcmode="lin" valueType="num">
                                      <p:cBhvr>
                                        <p:cTn id="38" dur="1" fill="hold">
                                          <p:stCondLst>
                                            <p:cond delay="999"/>
                                          </p:stCondLst>
                                        </p:cTn>
                                        <p:tgtEl>
                                          <p:spTgt spid="21"/>
                                        </p:tgtEl>
                                        <p:attrNameLst>
                                          <p:attrName>ppt_y</p:attrName>
                                        </p:attrNameLst>
                                      </p:cBhvr>
                                      <p:tavLst>
                                        <p:tav tm="0">
                                          <p:val>
                                            <p:strVal val="#ppt_y-(0.354*#ppt_w-0.172*#ppt_h)"/>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42"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outHorizontal)">
                                      <p:cBhvr>
                                        <p:cTn id="43" dur="500"/>
                                        <p:tgtEl>
                                          <p:spTgt spid="23"/>
                                        </p:tgtEl>
                                      </p:cBhvr>
                                    </p:animEffect>
                                  </p:childTnLst>
                                </p:cTn>
                              </p:par>
                              <p:par>
                                <p:cTn id="44" presetID="16" presetClass="entr" presetSubtype="37"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arn(outVertical)">
                                      <p:cBhvr>
                                        <p:cTn id="46" dur="500"/>
                                        <p:tgtEl>
                                          <p:spTgt spid="14"/>
                                        </p:tgtEl>
                                      </p:cBhvr>
                                    </p:animEffect>
                                  </p:childTnLst>
                                </p:cTn>
                              </p:par>
                              <p:par>
                                <p:cTn id="47" presetID="16" presetClass="entr" presetSubtype="37"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barn(outVertical)">
                                      <p:cBhvr>
                                        <p:cTn id="49" dur="500"/>
                                        <p:tgtEl>
                                          <p:spTgt spid="36"/>
                                        </p:tgtEl>
                                      </p:cBhvr>
                                    </p:animEffect>
                                  </p:childTnLst>
                                </p:cTn>
                              </p:par>
                              <p:par>
                                <p:cTn id="50" presetID="16" presetClass="entr" presetSubtype="26" fill="hold" grpId="0" nodeType="withEffect">
                                  <p:stCondLst>
                                    <p:cond delay="0"/>
                                  </p:stCondLst>
                                  <p:iterate type="lt">
                                    <p:tmPct val="0"/>
                                  </p:iterate>
                                  <p:childTnLst>
                                    <p:set>
                                      <p:cBhvr>
                                        <p:cTn id="51" dur="1" fill="hold">
                                          <p:stCondLst>
                                            <p:cond delay="0"/>
                                          </p:stCondLst>
                                        </p:cTn>
                                        <p:tgtEl>
                                          <p:spTgt spid="30"/>
                                        </p:tgtEl>
                                        <p:attrNameLst>
                                          <p:attrName>style.visibility</p:attrName>
                                        </p:attrNameLst>
                                      </p:cBhvr>
                                      <p:to>
                                        <p:strVal val="visible"/>
                                      </p:to>
                                    </p:set>
                                    <p:animEffect transition="in" filter="barn(inHorizontal)">
                                      <p:cBhvr>
                                        <p:cTn id="52" dur="500"/>
                                        <p:tgtEl>
                                          <p:spTgt spid="30"/>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500" fill="hold"/>
                                        <p:tgtEl>
                                          <p:spTgt spid="18"/>
                                        </p:tgtEl>
                                        <p:attrNameLst>
                                          <p:attrName>ppt_w</p:attrName>
                                        </p:attrNameLst>
                                      </p:cBhvr>
                                      <p:tavLst>
                                        <p:tav tm="0">
                                          <p:val>
                                            <p:fltVal val="0"/>
                                          </p:val>
                                        </p:tav>
                                        <p:tav tm="100000">
                                          <p:val>
                                            <p:strVal val="#ppt_w"/>
                                          </p:val>
                                        </p:tav>
                                      </p:tavLst>
                                    </p:anim>
                                    <p:anim calcmode="lin" valueType="num">
                                      <p:cBhvr>
                                        <p:cTn id="56" dur="500" fill="hold"/>
                                        <p:tgtEl>
                                          <p:spTgt spid="18"/>
                                        </p:tgtEl>
                                        <p:attrNameLst>
                                          <p:attrName>ppt_h</p:attrName>
                                        </p:attrNameLst>
                                      </p:cBhvr>
                                      <p:tavLst>
                                        <p:tav tm="0">
                                          <p:val>
                                            <p:fltVal val="0"/>
                                          </p:val>
                                        </p:tav>
                                        <p:tav tm="100000">
                                          <p:val>
                                            <p:strVal val="#ppt_h"/>
                                          </p:val>
                                        </p:tav>
                                      </p:tavLst>
                                    </p:anim>
                                    <p:animEffect transition="in" filter="fade">
                                      <p:cBhvr>
                                        <p:cTn id="57" dur="500"/>
                                        <p:tgtEl>
                                          <p:spTgt spid="18"/>
                                        </p:tgtEl>
                                      </p:cBhvr>
                                    </p:animEffect>
                                  </p:childTnLst>
                                </p:cTn>
                              </p:par>
                              <p:par>
                                <p:cTn id="58" presetID="38" presetClass="entr" presetSubtype="0" accel="50000" fill="hold" grpId="1" nodeType="withEffect">
                                  <p:stCondLst>
                                    <p:cond delay="0"/>
                                  </p:stCondLst>
                                  <p:iterate type="lt">
                                    <p:tmPct val="50000"/>
                                  </p:iterate>
                                  <p:childTnLst>
                                    <p:set>
                                      <p:cBhvr>
                                        <p:cTn id="59" dur="1" fill="hold">
                                          <p:stCondLst>
                                            <p:cond delay="0"/>
                                          </p:stCondLst>
                                        </p:cTn>
                                        <p:tgtEl>
                                          <p:spTgt spid="30"/>
                                        </p:tgtEl>
                                        <p:attrNameLst>
                                          <p:attrName>style.visibility</p:attrName>
                                        </p:attrNameLst>
                                      </p:cBhvr>
                                      <p:to>
                                        <p:strVal val="visible"/>
                                      </p:to>
                                    </p:set>
                                    <p:set>
                                      <p:cBhvr>
                                        <p:cTn id="60" dur="455" fill="hold">
                                          <p:stCondLst>
                                            <p:cond delay="0"/>
                                          </p:stCondLst>
                                        </p:cTn>
                                        <p:tgtEl>
                                          <p:spTgt spid="30"/>
                                        </p:tgtEl>
                                        <p:attrNameLst>
                                          <p:attrName>style.rotation</p:attrName>
                                        </p:attrNameLst>
                                      </p:cBhvr>
                                      <p:to>
                                        <p:strVal val="-45.0"/>
                                      </p:to>
                                    </p:set>
                                    <p:anim calcmode="lin" valueType="num">
                                      <p:cBhvr>
                                        <p:cTn id="61" dur="455" fill="hold">
                                          <p:stCondLst>
                                            <p:cond delay="455"/>
                                          </p:stCondLst>
                                        </p:cTn>
                                        <p:tgtEl>
                                          <p:spTgt spid="30"/>
                                        </p:tgtEl>
                                        <p:attrNameLst>
                                          <p:attrName>style.rotation</p:attrName>
                                        </p:attrNameLst>
                                      </p:cBhvr>
                                      <p:tavLst>
                                        <p:tav tm="0">
                                          <p:val>
                                            <p:fltVal val="-45"/>
                                          </p:val>
                                        </p:tav>
                                        <p:tav tm="69900">
                                          <p:val>
                                            <p:fltVal val="45"/>
                                          </p:val>
                                        </p:tav>
                                        <p:tav tm="100000">
                                          <p:val>
                                            <p:fltVal val="0"/>
                                          </p:val>
                                        </p:tav>
                                      </p:tavLst>
                                    </p:anim>
                                    <p:anim calcmode="lin" valueType="num">
                                      <p:cBhvr>
                                        <p:cTn id="62" dur="455" fill="hold">
                                          <p:stCondLst>
                                            <p:cond delay="0"/>
                                          </p:stCondLst>
                                        </p:cTn>
                                        <p:tgtEl>
                                          <p:spTgt spid="30"/>
                                        </p:tgtEl>
                                        <p:attrNameLst>
                                          <p:attrName>ppt_y</p:attrName>
                                        </p:attrNameLst>
                                      </p:cBhvr>
                                      <p:tavLst>
                                        <p:tav tm="0">
                                          <p:val>
                                            <p:strVal val="#ppt_y-1"/>
                                          </p:val>
                                        </p:tav>
                                        <p:tav tm="100000">
                                          <p:val>
                                            <p:strVal val="#ppt_y-(0.354*#ppt_w-0.172*#ppt_h)"/>
                                          </p:val>
                                        </p:tav>
                                      </p:tavLst>
                                    </p:anim>
                                    <p:anim calcmode="lin" valueType="num">
                                      <p:cBhvr>
                                        <p:cTn id="63" dur="156" decel="50000" autoRev="1" fill="hold">
                                          <p:stCondLst>
                                            <p:cond delay="455"/>
                                          </p:stCondLst>
                                        </p:cTn>
                                        <p:tgtEl>
                                          <p:spTgt spid="30"/>
                                        </p:tgtEl>
                                        <p:attrNameLst>
                                          <p:attrName>ppt_y</p:attrName>
                                        </p:attrNameLst>
                                      </p:cBhvr>
                                      <p:tavLst>
                                        <p:tav tm="0">
                                          <p:val>
                                            <p:strVal val="#ppt_y-(0.354*#ppt_w-0.172*#ppt_h)"/>
                                          </p:val>
                                        </p:tav>
                                        <p:tav tm="100000">
                                          <p:val>
                                            <p:strVal val="#ppt_y-(0.354*#ppt_w-0.172*#ppt_h)-#ppt_h/2"/>
                                          </p:val>
                                        </p:tav>
                                      </p:tavLst>
                                    </p:anim>
                                    <p:anim calcmode="lin" valueType="num">
                                      <p:cBhvr>
                                        <p:cTn id="64" dur="136" fill="hold">
                                          <p:stCondLst>
                                            <p:cond delay="864"/>
                                          </p:stCondLst>
                                        </p:cTn>
                                        <p:tgtEl>
                                          <p:spTgt spid="30"/>
                                        </p:tgtEl>
                                        <p:attrNameLst>
                                          <p:attrName>ppt_y</p:attrName>
                                        </p:attrNameLst>
                                      </p:cBhvr>
                                      <p:tavLst>
                                        <p:tav tm="0">
                                          <p:val>
                                            <p:strVal val="#ppt_y-(0.354*#ppt_w-0.172*#ppt_h)"/>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barn(inVertical)">
                                      <p:cBhvr>
                                        <p:cTn id="69" dur="500"/>
                                        <p:tgtEl>
                                          <p:spTgt spid="27"/>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barn(inVertical)">
                                      <p:cBhvr>
                                        <p:cTn id="72" dur="500"/>
                                        <p:tgtEl>
                                          <p:spTgt spid="38"/>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p:cTn id="75" dur="500" fill="hold"/>
                                        <p:tgtEl>
                                          <p:spTgt spid="17"/>
                                        </p:tgtEl>
                                        <p:attrNameLst>
                                          <p:attrName>ppt_w</p:attrName>
                                        </p:attrNameLst>
                                      </p:cBhvr>
                                      <p:tavLst>
                                        <p:tav tm="0">
                                          <p:val>
                                            <p:fltVal val="0"/>
                                          </p:val>
                                        </p:tav>
                                        <p:tav tm="100000">
                                          <p:val>
                                            <p:strVal val="#ppt_w"/>
                                          </p:val>
                                        </p:tav>
                                      </p:tavLst>
                                    </p:anim>
                                    <p:anim calcmode="lin" valueType="num">
                                      <p:cBhvr>
                                        <p:cTn id="76" dur="500" fill="hold"/>
                                        <p:tgtEl>
                                          <p:spTgt spid="17"/>
                                        </p:tgtEl>
                                        <p:attrNameLst>
                                          <p:attrName>ppt_h</p:attrName>
                                        </p:attrNameLst>
                                      </p:cBhvr>
                                      <p:tavLst>
                                        <p:tav tm="0">
                                          <p:val>
                                            <p:fltVal val="0"/>
                                          </p:val>
                                        </p:tav>
                                        <p:tav tm="100000">
                                          <p:val>
                                            <p:strVal val="#ppt_h"/>
                                          </p:val>
                                        </p:tav>
                                      </p:tavLst>
                                    </p:anim>
                                    <p:animEffect transition="in" filter="fade">
                                      <p:cBhvr>
                                        <p:cTn id="77" dur="500"/>
                                        <p:tgtEl>
                                          <p:spTgt spid="17"/>
                                        </p:tgtEl>
                                      </p:cBhvr>
                                    </p:animEffect>
                                  </p:childTnLst>
                                </p:cTn>
                              </p:par>
                              <p:par>
                                <p:cTn id="78" presetID="16" presetClass="entr" presetSubtype="21" fill="hold" grpId="0" nodeType="withEffect">
                                  <p:stCondLst>
                                    <p:cond delay="0"/>
                                  </p:stCondLst>
                                  <p:iterate type="lt">
                                    <p:tmPct val="0"/>
                                  </p:iterate>
                                  <p:childTnLst>
                                    <p:set>
                                      <p:cBhvr>
                                        <p:cTn id="79" dur="1" fill="hold">
                                          <p:stCondLst>
                                            <p:cond delay="0"/>
                                          </p:stCondLst>
                                        </p:cTn>
                                        <p:tgtEl>
                                          <p:spTgt spid="33"/>
                                        </p:tgtEl>
                                        <p:attrNameLst>
                                          <p:attrName>style.visibility</p:attrName>
                                        </p:attrNameLst>
                                      </p:cBhvr>
                                      <p:to>
                                        <p:strVal val="visible"/>
                                      </p:to>
                                    </p:set>
                                    <p:animEffect transition="in" filter="barn(inVertical)">
                                      <p:cBhvr>
                                        <p:cTn id="80" dur="500"/>
                                        <p:tgtEl>
                                          <p:spTgt spid="33"/>
                                        </p:tgtEl>
                                      </p:cBhvr>
                                    </p:animEffect>
                                  </p:childTnLst>
                                </p:cTn>
                              </p:par>
                              <p:par>
                                <p:cTn id="81" presetID="41" presetClass="entr" presetSubtype="0" fill="hold" grpId="1" nodeType="withEffect">
                                  <p:stCondLst>
                                    <p:cond delay="0"/>
                                  </p:stCondLst>
                                  <p:iterate type="lt">
                                    <p:tmPct val="10000"/>
                                  </p:iterate>
                                  <p:childTnLst>
                                    <p:set>
                                      <p:cBhvr>
                                        <p:cTn id="82" dur="1" fill="hold">
                                          <p:stCondLst>
                                            <p:cond delay="0"/>
                                          </p:stCondLst>
                                        </p:cTn>
                                        <p:tgtEl>
                                          <p:spTgt spid="33"/>
                                        </p:tgtEl>
                                        <p:attrNameLst>
                                          <p:attrName>style.visibility</p:attrName>
                                        </p:attrNameLst>
                                      </p:cBhvr>
                                      <p:to>
                                        <p:strVal val="visible"/>
                                      </p:to>
                                    </p:set>
                                    <p:anim calcmode="lin" valueType="num">
                                      <p:cBhvr>
                                        <p:cTn id="8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84" dur="500" fill="hold"/>
                                        <p:tgtEl>
                                          <p:spTgt spid="33"/>
                                        </p:tgtEl>
                                        <p:attrNameLst>
                                          <p:attrName>ppt_y</p:attrName>
                                        </p:attrNameLst>
                                      </p:cBhvr>
                                      <p:tavLst>
                                        <p:tav tm="0">
                                          <p:val>
                                            <p:strVal val="#ppt_y"/>
                                          </p:val>
                                        </p:tav>
                                        <p:tav tm="100000">
                                          <p:val>
                                            <p:strVal val="#ppt_y"/>
                                          </p:val>
                                        </p:tav>
                                      </p:tavLst>
                                    </p:anim>
                                    <p:anim calcmode="lin" valueType="num">
                                      <p:cBhvr>
                                        <p:cTn id="8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8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87" dur="500" tmFilter="0,0; .5, 1; 1, 1"/>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barn(inVertical)">
                                      <p:cBhvr>
                                        <p:cTn id="92" dur="500"/>
                                        <p:tgtEl>
                                          <p:spTgt spid="20"/>
                                        </p:tgtEl>
                                      </p:cBhvr>
                                    </p:animEffect>
                                  </p:childTnLst>
                                </p:cTn>
                              </p:par>
                              <p:par>
                                <p:cTn id="93" presetID="16" presetClass="entr" presetSubtype="21" fill="hold" grpId="0" nodeType="with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barn(inVertical)">
                                      <p:cBhvr>
                                        <p:cTn id="95" dur="500"/>
                                        <p:tgtEl>
                                          <p:spTgt spid="22"/>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19"/>
                                        </p:tgtEl>
                                        <p:attrNameLst>
                                          <p:attrName>style.visibility</p:attrName>
                                        </p:attrNameLst>
                                      </p:cBhvr>
                                      <p:to>
                                        <p:strVal val="visible"/>
                                      </p:to>
                                    </p:set>
                                    <p:anim calcmode="lin" valueType="num">
                                      <p:cBhvr>
                                        <p:cTn id="98" dur="500" fill="hold"/>
                                        <p:tgtEl>
                                          <p:spTgt spid="19"/>
                                        </p:tgtEl>
                                        <p:attrNameLst>
                                          <p:attrName>ppt_w</p:attrName>
                                        </p:attrNameLst>
                                      </p:cBhvr>
                                      <p:tavLst>
                                        <p:tav tm="0">
                                          <p:val>
                                            <p:fltVal val="0"/>
                                          </p:val>
                                        </p:tav>
                                        <p:tav tm="100000">
                                          <p:val>
                                            <p:strVal val="#ppt_w"/>
                                          </p:val>
                                        </p:tav>
                                      </p:tavLst>
                                    </p:anim>
                                    <p:anim calcmode="lin" valueType="num">
                                      <p:cBhvr>
                                        <p:cTn id="99" dur="500" fill="hold"/>
                                        <p:tgtEl>
                                          <p:spTgt spid="19"/>
                                        </p:tgtEl>
                                        <p:attrNameLst>
                                          <p:attrName>ppt_h</p:attrName>
                                        </p:attrNameLst>
                                      </p:cBhvr>
                                      <p:tavLst>
                                        <p:tav tm="0">
                                          <p:val>
                                            <p:fltVal val="0"/>
                                          </p:val>
                                        </p:tav>
                                        <p:tav tm="100000">
                                          <p:val>
                                            <p:strVal val="#ppt_h"/>
                                          </p:val>
                                        </p:tav>
                                      </p:tavLst>
                                    </p:anim>
                                    <p:animEffect transition="in" filter="fade">
                                      <p:cBhvr>
                                        <p:cTn id="100" dur="500"/>
                                        <p:tgtEl>
                                          <p:spTgt spid="19"/>
                                        </p:tgtEl>
                                      </p:cBhvr>
                                    </p:animEffect>
                                  </p:childTnLst>
                                </p:cTn>
                              </p:par>
                              <p:par>
                                <p:cTn id="101" presetID="16" presetClass="entr" presetSubtype="21" fill="hold" grpId="0" nodeType="withEffect">
                                  <p:stCondLst>
                                    <p:cond delay="0"/>
                                  </p:stCondLst>
                                  <p:iterate type="lt">
                                    <p:tmPct val="0"/>
                                  </p:iterate>
                                  <p:childTnLst>
                                    <p:set>
                                      <p:cBhvr>
                                        <p:cTn id="102" dur="1" fill="hold">
                                          <p:stCondLst>
                                            <p:cond delay="0"/>
                                          </p:stCondLst>
                                        </p:cTn>
                                        <p:tgtEl>
                                          <p:spTgt spid="24"/>
                                        </p:tgtEl>
                                        <p:attrNameLst>
                                          <p:attrName>style.visibility</p:attrName>
                                        </p:attrNameLst>
                                      </p:cBhvr>
                                      <p:to>
                                        <p:strVal val="visible"/>
                                      </p:to>
                                    </p:set>
                                    <p:animEffect transition="in" filter="barn(inVertical)">
                                      <p:cBhvr>
                                        <p:cTn id="103" dur="500"/>
                                        <p:tgtEl>
                                          <p:spTgt spid="24"/>
                                        </p:tgtEl>
                                      </p:cBhvr>
                                    </p:animEffect>
                                  </p:childTnLst>
                                </p:cTn>
                              </p:par>
                              <p:par>
                                <p:cTn id="104" presetID="41" presetClass="entr" presetSubtype="0" fill="hold" grpId="1" nodeType="withEffect">
                                  <p:stCondLst>
                                    <p:cond delay="0"/>
                                  </p:stCondLst>
                                  <p:iterate type="lt">
                                    <p:tmPct val="10000"/>
                                  </p:iterate>
                                  <p:childTnLst>
                                    <p:set>
                                      <p:cBhvr>
                                        <p:cTn id="105" dur="1" fill="hold">
                                          <p:stCondLst>
                                            <p:cond delay="0"/>
                                          </p:stCondLst>
                                        </p:cTn>
                                        <p:tgtEl>
                                          <p:spTgt spid="24"/>
                                        </p:tgtEl>
                                        <p:attrNameLst>
                                          <p:attrName>style.visibility</p:attrName>
                                        </p:attrNameLst>
                                      </p:cBhvr>
                                      <p:to>
                                        <p:strVal val="visible"/>
                                      </p:to>
                                    </p:set>
                                    <p:anim calcmode="lin" valueType="num">
                                      <p:cBhvr>
                                        <p:cTn id="106"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107" dur="500" fill="hold"/>
                                        <p:tgtEl>
                                          <p:spTgt spid="24"/>
                                        </p:tgtEl>
                                        <p:attrNameLst>
                                          <p:attrName>ppt_y</p:attrName>
                                        </p:attrNameLst>
                                      </p:cBhvr>
                                      <p:tavLst>
                                        <p:tav tm="0">
                                          <p:val>
                                            <p:strVal val="#ppt_y"/>
                                          </p:val>
                                        </p:tav>
                                        <p:tav tm="100000">
                                          <p:val>
                                            <p:strVal val="#ppt_y"/>
                                          </p:val>
                                        </p:tav>
                                      </p:tavLst>
                                    </p:anim>
                                    <p:anim calcmode="lin" valueType="num">
                                      <p:cBhvr>
                                        <p:cTn id="108"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109"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110" dur="500" tmFilter="0,0; .5, 1; 1, 1"/>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36" grpId="0" animBg="1"/>
      <p:bldP spid="38" grpId="0" animBg="1"/>
      <p:bldP spid="30" grpId="0" animBg="1"/>
      <p:bldP spid="30" grpId="1" animBg="1"/>
      <p:bldP spid="33" grpId="0" animBg="1"/>
      <p:bldP spid="33" grpId="1" animBg="1"/>
      <p:bldP spid="39" grpId="0" animBg="1"/>
      <p:bldP spid="40" grpId="0" animBg="1"/>
      <p:bldP spid="41" grpId="0" animBg="1"/>
      <p:bldP spid="42" grpId="0" animBg="1"/>
      <p:bldP spid="21" grpId="0"/>
      <p:bldP spid="19" grpId="0"/>
      <p:bldP spid="22" grpId="0" animBg="1"/>
      <p:bldP spid="24" grpId="0" animBg="1"/>
      <p:bldP spid="2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812" y="152400"/>
            <a:ext cx="12038013" cy="523220"/>
          </a:xfrm>
          <a:prstGeom prst="rect">
            <a:avLst/>
          </a:prstGeom>
          <a:noFill/>
        </p:spPr>
        <p:txBody>
          <a:bodyPr wrap="square" rtlCol="0">
            <a:spAutoFit/>
          </a:bodyPr>
          <a:lstStyle/>
          <a:p>
            <a:pPr algn="just"/>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1. Nguyên nhân và điều kiện của các cuộc đại phát kiến địa lí.</a:t>
            </a:r>
            <a:endPar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617" y="3762317"/>
            <a:ext cx="4084995"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12" y="3762318"/>
            <a:ext cx="3733800" cy="2921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5612" y="3762317"/>
            <a:ext cx="3883025" cy="292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0617" y="1326077"/>
            <a:ext cx="4084995" cy="230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5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 y="2938290"/>
            <a:ext cx="11811000" cy="431023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6612" y="914400"/>
            <a:ext cx="10896600" cy="1815882"/>
          </a:xfrm>
          <a:prstGeom prst="rect">
            <a:avLst/>
          </a:prstGeom>
        </p:spPr>
        <p:txBody>
          <a:bodyPr wrap="square">
            <a:spAutoFit/>
          </a:bodyPr>
          <a:lstStyle/>
          <a:p>
            <a:r>
              <a:rPr lang="en-US" sz="2800">
                <a:latin typeface="Times New Roman" pitchFamily="18" charset="0"/>
                <a:cs typeface="Times New Roman" pitchFamily="18" charset="0"/>
              </a:rPr>
              <a:t>- Vì sao đến thế kỉ XV việc tìm đường biển sang phương Đông của người Tây Âu lại được đặt ra cấp thiết?</a:t>
            </a:r>
          </a:p>
          <a:p>
            <a:r>
              <a:rPr lang="en-US" sz="2800">
                <a:latin typeface="Times New Roman" pitchFamily="18" charset="0"/>
                <a:cs typeface="Times New Roman" pitchFamily="18" charset="0"/>
              </a:rPr>
              <a:t>- Phân tích những yếu tố tác động đến những cuộc phát kiến địa lí trong lịch sử? </a:t>
            </a:r>
          </a:p>
        </p:txBody>
      </p:sp>
      <p:sp>
        <p:nvSpPr>
          <p:cNvPr id="3" name="Horizontal Scroll 2"/>
          <p:cNvSpPr/>
          <p:nvPr/>
        </p:nvSpPr>
        <p:spPr>
          <a:xfrm>
            <a:off x="3046412" y="0"/>
            <a:ext cx="5334000" cy="762000"/>
          </a:xfrm>
          <a:prstGeom prst="horizontalScroll">
            <a:avLst/>
          </a:prstGeom>
          <a:solidFill>
            <a:srgbClr val="F9FE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0000"/>
                </a:solidFill>
                <a:latin typeface="Times New Roman" pitchFamily="18" charset="0"/>
                <a:cs typeface="Times New Roman" pitchFamily="18" charset="0"/>
              </a:rPr>
              <a:t>THẢO LUẬN CẶP ĐÔI</a:t>
            </a:r>
            <a:endParaRPr lang="en-US" sz="2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2883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012" y="1752600"/>
            <a:ext cx="8877300" cy="494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1. Nguyên nhân và điều kiện của các cuộc đại phát kiến địa lí.</a:t>
            </a:r>
          </a:p>
        </p:txBody>
      </p:sp>
      <p:sp>
        <p:nvSpPr>
          <p:cNvPr id="4" name="Rectangle 3"/>
          <p:cNvSpPr/>
          <p:nvPr/>
        </p:nvSpPr>
        <p:spPr>
          <a:xfrm>
            <a:off x="150813" y="838200"/>
            <a:ext cx="11887199" cy="523220"/>
          </a:xfrm>
          <a:prstGeom prst="rect">
            <a:avLst/>
          </a:prstGeom>
        </p:spPr>
        <p:txBody>
          <a:bodyPr wrap="square">
            <a:spAutoFit/>
          </a:bodyPr>
          <a:lstStyle/>
          <a:p>
            <a:pPr algn="just"/>
            <a:r>
              <a:rPr lang="en-US" sz="2800" b="1" dirty="0">
                <a:solidFill>
                  <a:srgbClr val="FF0000"/>
                </a:solidFill>
                <a:latin typeface="Times New Roman" pitchFamily="18" charset="0"/>
                <a:cs typeface="Times New Roman" pitchFamily="18" charset="0"/>
              </a:rPr>
              <a:t>? </a:t>
            </a:r>
            <a:r>
              <a:rPr lang="vi-VN" sz="2800" b="1" dirty="0" smtClean="0">
                <a:solidFill>
                  <a:srgbClr val="FF0000"/>
                </a:solidFill>
                <a:latin typeface="Times New Roman" pitchFamily="18" charset="0"/>
                <a:cs typeface="Times New Roman" pitchFamily="18" charset="0"/>
              </a:rPr>
              <a:t>Phân tích những yêu tố tác động đến các cuộc phát kiến địa lí trong lịch sử.</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3989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 y="3406133"/>
            <a:ext cx="6210300" cy="3462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50812" y="152400"/>
            <a:ext cx="12038013" cy="523220"/>
          </a:xfrm>
          <a:prstGeom prst="rect">
            <a:avLst/>
          </a:prstGeom>
          <a:noFill/>
        </p:spPr>
        <p:txBody>
          <a:bodyPr wrap="square" rtlCol="0">
            <a:spAutoFit/>
          </a:bodyPr>
          <a:lstStyle/>
          <a:p>
            <a:pPr algn="just"/>
            <a:r>
              <a:rPr lang="en-US"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1. Nguyên nhân và điều kiện của các cuộc đại phát kiến địa lí.</a:t>
            </a:r>
          </a:p>
        </p:txBody>
      </p:sp>
      <p:graphicFrame>
        <p:nvGraphicFramePr>
          <p:cNvPr id="4" name="Table 3"/>
          <p:cNvGraphicFramePr>
            <a:graphicFrameLocks noGrp="1"/>
          </p:cNvGraphicFramePr>
          <p:nvPr>
            <p:extLst>
              <p:ext uri="{D42A27DB-BD31-4B8C-83A1-F6EECF244321}">
                <p14:modId xmlns:p14="http://schemas.microsoft.com/office/powerpoint/2010/main" val="210410565"/>
              </p:ext>
            </p:extLst>
          </p:nvPr>
        </p:nvGraphicFramePr>
        <p:xfrm>
          <a:off x="684212" y="720372"/>
          <a:ext cx="11277599" cy="2377440"/>
        </p:xfrm>
        <a:graphic>
          <a:graphicData uri="http://schemas.openxmlformats.org/drawingml/2006/table">
            <a:tbl>
              <a:tblPr firstRow="1" bandRow="1">
                <a:tableStyleId>{5C22544A-7EE6-4342-B048-85BDC9FD1C3A}</a:tableStyleId>
              </a:tblPr>
              <a:tblGrid>
                <a:gridCol w="4191000"/>
                <a:gridCol w="7086599"/>
              </a:tblGrid>
              <a:tr h="370840">
                <a:tc>
                  <a:txBody>
                    <a:bodyPr/>
                    <a:lstStyle/>
                    <a:p>
                      <a:pPr algn="ctr"/>
                      <a:r>
                        <a:rPr lang="en-US" sz="2400" dirty="0" smtClean="0">
                          <a:latin typeface="Times New Roman" pitchFamily="18" charset="0"/>
                          <a:cs typeface="Times New Roman" pitchFamily="18" charset="0"/>
                        </a:rPr>
                        <a:t>Nguyên</a:t>
                      </a:r>
                      <a:r>
                        <a:rPr lang="en-US" sz="2400" baseline="0" dirty="0" smtClean="0">
                          <a:latin typeface="Times New Roman" pitchFamily="18" charset="0"/>
                          <a:cs typeface="Times New Roman" pitchFamily="18" charset="0"/>
                        </a:rPr>
                        <a:t> nhân</a:t>
                      </a:r>
                      <a:endParaRPr lang="en-US" sz="2400" dirty="0">
                        <a:latin typeface="Times New Roman" pitchFamily="18" charset="0"/>
                        <a:cs typeface="Times New Roman" pitchFamily="18" charset="0"/>
                      </a:endParaRPr>
                    </a:p>
                  </a:txBody>
                  <a:tcPr/>
                </a:tc>
                <a:tc>
                  <a:txBody>
                    <a:bodyPr/>
                    <a:lstStyle/>
                    <a:p>
                      <a:pPr algn="ctr"/>
                      <a:r>
                        <a:rPr lang="en-US" sz="2400" dirty="0" smtClean="0">
                          <a:latin typeface="Times New Roman" pitchFamily="18" charset="0"/>
                          <a:cs typeface="Times New Roman" pitchFamily="18" charset="0"/>
                        </a:rPr>
                        <a:t>Điều</a:t>
                      </a:r>
                      <a:r>
                        <a:rPr lang="en-US" sz="2400" baseline="0" dirty="0" smtClean="0">
                          <a:latin typeface="Times New Roman" pitchFamily="18" charset="0"/>
                          <a:cs typeface="Times New Roman" pitchFamily="18" charset="0"/>
                        </a:rPr>
                        <a:t> kiện</a:t>
                      </a:r>
                      <a:endParaRPr lang="en-US" sz="2400" dirty="0">
                        <a:latin typeface="Times New Roman" pitchFamily="18" charset="0"/>
                        <a:cs typeface="Times New Roman" pitchFamily="18" charset="0"/>
                      </a:endParaRPr>
                    </a:p>
                  </a:txBody>
                  <a:tcPr/>
                </a:tc>
              </a:tr>
              <a:tr h="370840">
                <a:tc>
                  <a:txBody>
                    <a:bodyPr/>
                    <a:lstStyle/>
                    <a:p>
                      <a:pPr algn="just"/>
                      <a:r>
                        <a:rPr lang="en-US" sz="2400" dirty="0" smtClean="0">
                          <a:latin typeface="Times New Roman" pitchFamily="18" charset="0"/>
                          <a:cs typeface="Times New Roman" pitchFamily="18" charset="0"/>
                        </a:rPr>
                        <a:t>- Do sự</a:t>
                      </a:r>
                      <a:r>
                        <a:rPr lang="en-US" sz="2400" baseline="0" dirty="0" smtClean="0">
                          <a:latin typeface="Times New Roman" pitchFamily="18" charset="0"/>
                          <a:cs typeface="Times New Roman" pitchFamily="18" charset="0"/>
                        </a:rPr>
                        <a:t> PT của nền sản xuất</a:t>
                      </a:r>
                    </a:p>
                    <a:p>
                      <a:pPr algn="just"/>
                      <a:r>
                        <a:rPr lang="en-US" sz="2400" dirty="0" smtClean="0">
                          <a:latin typeface="Times New Roman" pitchFamily="18" charset="0"/>
                          <a:cs typeface="Times New Roman" pitchFamily="18" charset="0"/>
                        </a:rPr>
                        <a:t>- Các</a:t>
                      </a:r>
                      <a:r>
                        <a:rPr lang="en-US" sz="2400" baseline="0" dirty="0" smtClean="0">
                          <a:latin typeface="Times New Roman" pitchFamily="18" charset="0"/>
                          <a:cs typeface="Times New Roman" pitchFamily="18" charset="0"/>
                        </a:rPr>
                        <a:t> con đường buôn bán truyền thống bị cướp đoạt vô lý</a:t>
                      </a:r>
                    </a:p>
                  </a:txBody>
                  <a:tcPr/>
                </a:tc>
                <a:tc>
                  <a:txBody>
                    <a:bodyPr/>
                    <a:lstStyle/>
                    <a:p>
                      <a:pPr algn="just"/>
                      <a:r>
                        <a:rPr lang="en-US" sz="2400" dirty="0" smtClean="0">
                          <a:latin typeface="Times New Roman" pitchFamily="18" charset="0"/>
                          <a:cs typeface="Times New Roman" pitchFamily="18" charset="0"/>
                        </a:rPr>
                        <a:t>- Từ</a:t>
                      </a:r>
                      <a:r>
                        <a:rPr lang="en-US" sz="2400" baseline="0" dirty="0" smtClean="0">
                          <a:latin typeface="Times New Roman" pitchFamily="18" charset="0"/>
                          <a:cs typeface="Times New Roman" pitchFamily="18" charset="0"/>
                        </a:rPr>
                        <a:t> các quan niệm đúng đắn về hình dạng TĐ và về các đại dương </a:t>
                      </a:r>
                      <a:r>
                        <a:rPr lang="en-US" sz="2400" baseline="0" dirty="0" smtClean="0">
                          <a:latin typeface="Times New Roman" pitchFamily="18" charset="0"/>
                          <a:cs typeface="Times New Roman" pitchFamily="18" charset="0"/>
                          <a:sym typeface="Wingdings" pitchFamily="2" charset="2"/>
                        </a:rPr>
                        <a:t> vẽ được bản đồ, hải đồ</a:t>
                      </a:r>
                    </a:p>
                    <a:p>
                      <a:pPr algn="just"/>
                      <a:r>
                        <a:rPr lang="en-US" sz="2400" dirty="0" smtClean="0">
                          <a:latin typeface="Times New Roman" pitchFamily="18" charset="0"/>
                          <a:cs typeface="Times New Roman" pitchFamily="18" charset="0"/>
                        </a:rPr>
                        <a:t>- Cuối</a:t>
                      </a:r>
                      <a:r>
                        <a:rPr lang="en-US" sz="2400" baseline="0" dirty="0" smtClean="0">
                          <a:latin typeface="Times New Roman" pitchFamily="18" charset="0"/>
                          <a:cs typeface="Times New Roman" pitchFamily="18" charset="0"/>
                        </a:rPr>
                        <a:t> TK XV, la bàn nam châm được sử dụng phổ biến</a:t>
                      </a:r>
                    </a:p>
                    <a:p>
                      <a:pPr algn="just"/>
                      <a:r>
                        <a:rPr lang="en-US" sz="2400" dirty="0" smtClean="0">
                          <a:latin typeface="Times New Roman" pitchFamily="18" charset="0"/>
                          <a:cs typeface="Times New Roman" pitchFamily="18" charset="0"/>
                        </a:rPr>
                        <a:t>- Kĩ</a:t>
                      </a:r>
                      <a:r>
                        <a:rPr lang="en-US" sz="2400" baseline="0" dirty="0" smtClean="0">
                          <a:latin typeface="Times New Roman" pitchFamily="18" charset="0"/>
                          <a:cs typeface="Times New Roman" pitchFamily="18" charset="0"/>
                        </a:rPr>
                        <a:t> thuật đóng tàu có những bước tiến mới</a:t>
                      </a:r>
                    </a:p>
                    <a:p>
                      <a:pPr algn="just"/>
                      <a:r>
                        <a:rPr lang="en-US" sz="2400" dirty="0" smtClean="0">
                          <a:latin typeface="Times New Roman" pitchFamily="18" charset="0"/>
                          <a:cs typeface="Times New Roman" pitchFamily="18" charset="0"/>
                        </a:rPr>
                        <a:t>- Sự</a:t>
                      </a:r>
                      <a:r>
                        <a:rPr lang="en-US" sz="2400" baseline="0" dirty="0" smtClean="0">
                          <a:latin typeface="Times New Roman" pitchFamily="18" charset="0"/>
                          <a:cs typeface="Times New Roman" pitchFamily="18" charset="0"/>
                        </a:rPr>
                        <a:t> bảo trợ của một số nhà nước phong kiến ở châu Âu</a:t>
                      </a:r>
                      <a:endParaRPr lang="en-US" sz="2400" dirty="0">
                        <a:latin typeface="Times New Roman" pitchFamily="18" charset="0"/>
                        <a:cs typeface="Times New Roman" pitchFamily="18" charset="0"/>
                      </a:endParaRPr>
                    </a:p>
                  </a:txBody>
                  <a:tcPr/>
                </a:tc>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7812" y="3410873"/>
            <a:ext cx="5067300" cy="3294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1819849"/>
      </p:ext>
    </p:extLst>
  </p:cSld>
  <p:clrMapOvr>
    <a:masterClrMapping/>
  </p:clrMapOvr>
</p:sld>
</file>

<file path=ppt/theme/theme1.xml><?xml version="1.0" encoding="utf-8"?>
<a:theme xmlns:a="http://schemas.openxmlformats.org/drawingml/2006/main" name="Office Theme">
  <a:themeElements>
    <a:clrScheme name="Flow">
      <a:dk1>
        <a:sysClr val="windowText" lastClr="1F1F1F"/>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59">
      <a:dk1>
        <a:srgbClr val="000099"/>
      </a:dk1>
      <a:lt1>
        <a:sysClr val="window" lastClr="FFFFFF"/>
      </a:lt1>
      <a:dk2>
        <a:srgbClr val="44546A"/>
      </a:dk2>
      <a:lt2>
        <a:srgbClr val="E7E6E6"/>
      </a:lt2>
      <a:accent1>
        <a:srgbClr val="C55A1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9">
      <a:majorFont>
        <a:latin typeface="#9Slide03 SVNKelson Sans"/>
        <a:ea typeface=""/>
        <a:cs typeface=""/>
      </a:majorFont>
      <a:minorFont>
        <a:latin typeface="#9Slide05 Lobs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186</TotalTime>
  <Words>1283</Words>
  <Application>Microsoft Office PowerPoint</Application>
  <PresentationFormat>Custom</PresentationFormat>
  <Paragraphs>105</Paragraphs>
  <Slides>20</Slides>
  <Notes>5</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3_Office Theme</vt:lpstr>
      <vt:lpstr>  ỦY BAN NHÂN DÂN HUYỆN BA VÌ TRƯỜNG THCS THÁI HÒA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dc:creator>
  <cp:lastModifiedBy>Admin</cp:lastModifiedBy>
  <cp:revision>37</cp:revision>
  <dcterms:created xsi:type="dcterms:W3CDTF">2022-07-25T03:13:08Z</dcterms:created>
  <dcterms:modified xsi:type="dcterms:W3CDTF">2023-02-10T23:38:06Z</dcterms:modified>
</cp:coreProperties>
</file>