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3">
  <p:sldMasterIdLst>
    <p:sldMasterId id="2147483648" r:id="rId1"/>
  </p:sldMasterIdLst>
  <p:notesMasterIdLst>
    <p:notesMasterId r:id="rId25"/>
  </p:notesMasterIdLst>
  <p:sldIdLst>
    <p:sldId id="285" r:id="rId2"/>
    <p:sldId id="256" r:id="rId3"/>
    <p:sldId id="259" r:id="rId4"/>
    <p:sldId id="284" r:id="rId5"/>
    <p:sldId id="289" r:id="rId6"/>
    <p:sldId id="299" r:id="rId7"/>
    <p:sldId id="291" r:id="rId8"/>
    <p:sldId id="301" r:id="rId9"/>
    <p:sldId id="258" r:id="rId10"/>
    <p:sldId id="303" r:id="rId11"/>
    <p:sldId id="393" r:id="rId12"/>
    <p:sldId id="293" r:id="rId13"/>
    <p:sldId id="347" r:id="rId14"/>
    <p:sldId id="394" r:id="rId15"/>
    <p:sldId id="395" r:id="rId16"/>
    <p:sldId id="396" r:id="rId17"/>
    <p:sldId id="397" r:id="rId18"/>
    <p:sldId id="398" r:id="rId19"/>
    <p:sldId id="399" r:id="rId20"/>
    <p:sldId id="400" r:id="rId21"/>
    <p:sldId id="401" r:id="rId22"/>
    <p:sldId id="402" r:id="rId23"/>
    <p:sldId id="267" r:id="rId24"/>
  </p:sldIdLst>
  <p:sldSz cx="18288000" cy="10287000"/>
  <p:notesSz cx="6858000" cy="9144000"/>
  <p:embeddedFontLst>
    <p:embeddedFont>
      <p:font typeface="Cambria Math" panose="02040503050406030204" pitchFamily="18" charset="0"/>
      <p:regular r:id="rId26"/>
    </p:embeddedFont>
    <p:embeddedFont>
      <p:font typeface="Calibri" panose="020F0502020204030204" pitchFamily="34"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55281E1-522B-4D97-AF00-E2DA4D65B6B1}">
          <p14:sldIdLst>
            <p14:sldId id="285"/>
            <p14:sldId id="256"/>
            <p14:sldId id="259"/>
            <p14:sldId id="284"/>
            <p14:sldId id="289"/>
            <p14:sldId id="299"/>
            <p14:sldId id="291"/>
            <p14:sldId id="301"/>
            <p14:sldId id="258"/>
            <p14:sldId id="303"/>
            <p14:sldId id="393"/>
            <p14:sldId id="293"/>
            <p14:sldId id="347"/>
            <p14:sldId id="394"/>
            <p14:sldId id="395"/>
            <p14:sldId id="396"/>
            <p14:sldId id="397"/>
            <p14:sldId id="398"/>
            <p14:sldId id="399"/>
            <p14:sldId id="400"/>
            <p14:sldId id="401"/>
            <p14:sldId id="402"/>
            <p14:sldId id="267"/>
          </p14:sldIdLst>
        </p14:section>
        <p14:section name="Untitled Section" id="{89BF1163-5CF7-42C5-AC10-D6A6AEA736F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ED6"/>
    <a:srgbClr val="FFFFCC"/>
    <a:srgbClr val="FFFF99"/>
    <a:srgbClr val="ECEEE2"/>
    <a:srgbClr val="D9DDC3"/>
    <a:srgbClr val="FF9966"/>
    <a:srgbClr val="F8DC6E"/>
    <a:srgbClr val="F8C2D9"/>
    <a:srgbClr val="FFFF66"/>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69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0CB8E1-AB03-4AD6-88DA-9887F546E4C6}"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B946E5-C428-4D0F-AD8E-82AA63A3643F}" type="slidenum">
              <a:rPr lang="en-US" smtClean="0"/>
              <a:t>‹#›</a:t>
            </a:fld>
            <a:endParaRPr lang="en-US"/>
          </a:p>
        </p:txBody>
      </p:sp>
    </p:spTree>
    <p:extLst>
      <p:ext uri="{BB962C8B-B14F-4D97-AF65-F5344CB8AC3E}">
        <p14:creationId xmlns:p14="http://schemas.microsoft.com/office/powerpoint/2010/main" val="1554468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B90F6A5-6B71-4069-8526-03003AC40513}"/>
              </a:ext>
            </a:extLst>
          </p:cNvPr>
          <p:cNvSpPr>
            <a:spLocks noGrp="1"/>
          </p:cNvSpPr>
          <p:nvPr>
            <p:ph type="dt" sz="half" idx="10"/>
          </p:nvPr>
        </p:nvSpPr>
        <p:spPr/>
        <p:txBody>
          <a:bodyPr/>
          <a:lstStyle/>
          <a:p>
            <a:fld id="{4A8F1692-9F8D-411A-9C16-425555511FE8}" type="datetimeFigureOut">
              <a:rPr lang="en-US" smtClean="0"/>
              <a:t>4/12/2023</a:t>
            </a:fld>
            <a:endParaRPr lang="en-US"/>
          </a:p>
        </p:txBody>
      </p:sp>
      <p:sp>
        <p:nvSpPr>
          <p:cNvPr id="5" name="Footer Placeholder 4">
            <a:extLst>
              <a:ext uri="{FF2B5EF4-FFF2-40B4-BE49-F238E27FC236}">
                <a16:creationId xmlns:a16="http://schemas.microsoft.com/office/drawing/2014/main" id="{A855F6D3-5025-4906-ACBE-23FA4E0F62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C2DEA1-0785-4CEA-B6F1-F45BC0D3CDD2}"/>
              </a:ext>
            </a:extLst>
          </p:cNvPr>
          <p:cNvSpPr>
            <a:spLocks noGrp="1"/>
          </p:cNvSpPr>
          <p:nvPr>
            <p:ph type="sldNum" sz="quarter" idx="12"/>
          </p:nvPr>
        </p:nvSpPr>
        <p:spPr/>
        <p:txBody>
          <a:bodyPr/>
          <a:lstStyle/>
          <a:p>
            <a:fld id="{65C251A6-B550-4BE8-B3BA-DA9D45F97ABA}" type="slidenum">
              <a:rPr lang="en-US" smtClean="0"/>
              <a:t>‹#›</a:t>
            </a:fld>
            <a:endParaRPr lang="en-US"/>
          </a:p>
        </p:txBody>
      </p:sp>
    </p:spTree>
    <p:extLst>
      <p:ext uri="{BB962C8B-B14F-4D97-AF65-F5344CB8AC3E}">
        <p14:creationId xmlns:p14="http://schemas.microsoft.com/office/powerpoint/2010/main" val="2833995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16.svg"/><Relationship Id="rId9" Type="http://schemas.openxmlformats.org/officeDocument/2006/relationships/image" Target="../media/image11.svg"/></Relationships>
</file>

<file path=ppt/slides/_rels/slide10.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21.png"/><Relationship Id="rId34" Type="http://schemas.openxmlformats.org/officeDocument/2006/relationships/image" Target="../media/image25.png"/><Relationship Id="rId7" Type="http://schemas.openxmlformats.org/officeDocument/2006/relationships/image" Target="../media/image2.png"/><Relationship Id="rId33"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3.png"/><Relationship Id="rId36" Type="http://schemas.openxmlformats.org/officeDocument/2006/relationships/image" Target="../media/image23.png"/><Relationship Id="rId4" Type="http://schemas.openxmlformats.org/officeDocument/2006/relationships/image" Target="../media/image44.svg"/><Relationship Id="rId35" Type="http://schemas.microsoft.com/office/2007/relationships/hdphoto" Target="../media/hdphoto3.wdp"/></Relationships>
</file>

<file path=ppt/slides/_rels/slide1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21.png"/><Relationship Id="rId34" Type="http://schemas.openxmlformats.org/officeDocument/2006/relationships/image" Target="../media/image53.png"/><Relationship Id="rId7" Type="http://schemas.openxmlformats.org/officeDocument/2006/relationships/image" Target="../media/image2.png"/><Relationship Id="rId33"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37" Type="http://schemas.openxmlformats.org/officeDocument/2006/relationships/image" Target="../media/image23.png"/><Relationship Id="rId5" Type="http://schemas.openxmlformats.org/officeDocument/2006/relationships/image" Target="../media/image3.png"/><Relationship Id="rId36" Type="http://schemas.openxmlformats.org/officeDocument/2006/relationships/image" Target="../media/image55.png"/><Relationship Id="rId4" Type="http://schemas.openxmlformats.org/officeDocument/2006/relationships/image" Target="../media/image44.svg"/><Relationship Id="rId35" Type="http://schemas.openxmlformats.org/officeDocument/2006/relationships/image" Target="../media/image54.png"/></Relationships>
</file>

<file path=ppt/slides/_rels/slide12.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2.svg"/><Relationship Id="rId11" Type="http://schemas.openxmlformats.org/officeDocument/2006/relationships/image" Target="../media/image57.svg"/><Relationship Id="rId5" Type="http://schemas.openxmlformats.org/officeDocument/2006/relationships/image" Target="../media/image27.png"/><Relationship Id="rId10" Type="http://schemas.openxmlformats.org/officeDocument/2006/relationships/image" Target="../media/image29.png"/><Relationship Id="rId4" Type="http://schemas.openxmlformats.org/officeDocument/2006/relationships/image" Target="../media/image16.svg"/><Relationship Id="rId9" Type="http://schemas.openxmlformats.org/officeDocument/2006/relationships/image" Target="../media/image28.jpg"/></Relationships>
</file>

<file path=ppt/slides/_rels/slide13.xml.rels><?xml version="1.0" encoding="UTF-8" standalone="yes"?>
<Relationships xmlns="http://schemas.openxmlformats.org/package/2006/relationships"><Relationship Id="rId13" Type="http://schemas.openxmlformats.org/officeDocument/2006/relationships/image" Target="../media/image60.png"/><Relationship Id="rId3" Type="http://schemas.openxmlformats.org/officeDocument/2006/relationships/image" Target="../media/image2.png"/><Relationship Id="rId12" Type="http://schemas.openxmlformats.org/officeDocument/2006/relationships/image" Target="../media/image59.png"/><Relationship Id="rId2" Type="http://schemas.openxmlformats.org/officeDocument/2006/relationships/image" Target="../media/image1.png"/><Relationship Id="rId16" Type="http://schemas.openxmlformats.org/officeDocument/2006/relationships/image" Target="../media/image59.sv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11.png"/><Relationship Id="rId15" Type="http://schemas.openxmlformats.org/officeDocument/2006/relationships/image" Target="../media/image30.png"/><Relationship Id="rId4" Type="http://schemas.openxmlformats.org/officeDocument/2006/relationships/image" Target="../media/image16.svg"/><Relationship Id="rId14" Type="http://schemas.openxmlformats.org/officeDocument/2006/relationships/image" Target="../media/image61.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3.png"/><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21.png"/><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3.png"/><Relationship Id="rId4" Type="http://schemas.openxmlformats.org/officeDocument/2006/relationships/image" Target="../media/image44.svg"/><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33.svg"/><Relationship Id="rId3" Type="http://schemas.openxmlformats.org/officeDocument/2006/relationships/image" Target="../media/image21.png"/><Relationship Id="rId7" Type="http://schemas.openxmlformats.org/officeDocument/2006/relationships/image" Target="../media/image2.png"/><Relationship Id="rId17" Type="http://schemas.openxmlformats.org/officeDocument/2006/relationships/image" Target="../media/image44.png"/><Relationship Id="rId2" Type="http://schemas.openxmlformats.org/officeDocument/2006/relationships/image" Target="../media/image1.png"/><Relationship Id="rId16"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3.png"/><Relationship Id="rId15" Type="http://schemas.openxmlformats.org/officeDocument/2006/relationships/image" Target="../media/image40.png"/><Relationship Id="rId10" Type="http://schemas.openxmlformats.org/officeDocument/2006/relationships/image" Target="../media/image13.png"/><Relationship Id="rId4" Type="http://schemas.openxmlformats.org/officeDocument/2006/relationships/image" Target="../media/image44.svg"/><Relationship Id="rId9" Type="http://schemas.openxmlformats.org/officeDocument/2006/relationships/image" Target="../media/image38.png"/><Relationship Id="rId14"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3.png"/><Relationship Id="rId4" Type="http://schemas.openxmlformats.org/officeDocument/2006/relationships/image" Target="../media/image16.svg"/><Relationship Id="rId9"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3.png"/><Relationship Id="rId4" Type="http://schemas.openxmlformats.org/officeDocument/2006/relationships/image" Target="../media/image16.svg"/></Relationships>
</file>

<file path=ppt/slides/_rels/slide1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2.png"/><Relationship Id="rId7"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3.png"/><Relationship Id="rId10" Type="http://schemas.openxmlformats.org/officeDocument/2006/relationships/image" Target="../media/image15.png"/><Relationship Id="rId4" Type="http://schemas.openxmlformats.org/officeDocument/2006/relationships/image" Target="../media/image16.svg"/><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8.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19.png"/><Relationship Id="rId3" Type="http://schemas.openxmlformats.org/officeDocument/2006/relationships/image" Target="../media/image18.svg"/><Relationship Id="rId7" Type="http://schemas.microsoft.com/office/2007/relationships/hdphoto" Target="../media/hdphoto1.wdp"/><Relationship Id="rId12" Type="http://schemas.openxmlformats.org/officeDocument/2006/relationships/image" Target="../media/image5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18.png"/><Relationship Id="rId5" Type="http://schemas.openxmlformats.org/officeDocument/2006/relationships/image" Target="../media/image33.svg"/><Relationship Id="rId10" Type="http://schemas.microsoft.com/office/2007/relationships/hdphoto" Target="../media/hdphoto2.wdp"/><Relationship Id="rId4" Type="http://schemas.openxmlformats.org/officeDocument/2006/relationships/image" Target="../media/image13.png"/><Relationship Id="rId9" Type="http://schemas.openxmlformats.org/officeDocument/2006/relationships/image" Target="../media/image17.png"/></Relationships>
</file>

<file path=ppt/slides/_rels/slide21.xml.rels><?xml version="1.0" encoding="UTF-8" standalone="yes"?>
<Relationships xmlns="http://schemas.openxmlformats.org/package/2006/relationships"><Relationship Id="rId13" Type="http://schemas.openxmlformats.org/officeDocument/2006/relationships/image" Target="../media/image41.svg"/><Relationship Id="rId3" Type="http://schemas.openxmlformats.org/officeDocument/2006/relationships/image" Target="../media/image18.svg"/><Relationship Id="rId34" Type="http://schemas.openxmlformats.org/officeDocument/2006/relationships/image" Target="../media/image69.png"/><Relationship Id="rId7" Type="http://schemas.openxmlformats.org/officeDocument/2006/relationships/image" Target="../media/image20.png"/><Relationship Id="rId33" Type="http://schemas.openxmlformats.org/officeDocument/2006/relationships/image" Target="../media/image68.png"/><Relationship Id="rId2" Type="http://schemas.openxmlformats.org/officeDocument/2006/relationships/image" Target="../media/image3.png"/><Relationship Id="rId29" Type="http://schemas.openxmlformats.org/officeDocument/2006/relationships/image" Target="../media/image64.png"/><Relationship Id="rId1" Type="http://schemas.openxmlformats.org/officeDocument/2006/relationships/slideLayout" Target="../slideLayouts/slideLayout12.xml"/><Relationship Id="rId6" Type="http://schemas.openxmlformats.org/officeDocument/2006/relationships/image" Target="../media/image18.png"/><Relationship Id="rId32" Type="http://schemas.openxmlformats.org/officeDocument/2006/relationships/image" Target="../media/image67.png"/><Relationship Id="rId5" Type="http://schemas.openxmlformats.org/officeDocument/2006/relationships/image" Target="../media/image58.png"/><Relationship Id="rId15" Type="http://schemas.openxmlformats.org/officeDocument/2006/relationships/image" Target="../media/image63.png"/><Relationship Id="rId28" Type="http://schemas.openxmlformats.org/officeDocument/2006/relationships/image" Target="../media/image350.png"/><Relationship Id="rId31" Type="http://schemas.openxmlformats.org/officeDocument/2006/relationships/image" Target="../media/image66.png"/><Relationship Id="rId4" Type="http://schemas.openxmlformats.org/officeDocument/2006/relationships/image" Target="../media/image19.png"/><Relationship Id="rId14" Type="http://schemas.openxmlformats.org/officeDocument/2006/relationships/image" Target="../media/image62.png"/><Relationship Id="rId30" Type="http://schemas.openxmlformats.org/officeDocument/2006/relationships/image" Target="../media/image65.png"/><Relationship Id="rId35" Type="http://schemas.openxmlformats.org/officeDocument/2006/relationships/image" Target="../media/image70.png"/></Relationships>
</file>

<file path=ppt/slides/_rels/slide2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21.png"/><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3.png"/><Relationship Id="rId4" Type="http://schemas.openxmlformats.org/officeDocument/2006/relationships/image" Target="../media/image44.svg"/><Relationship Id="rId9"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0.sv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6.svg"/><Relationship Id="rId4" Type="http://schemas.openxmlformats.org/officeDocument/2006/relationships/image" Target="../media/image9.png"/><Relationship Id="rId9" Type="http://schemas.openxmlformats.org/officeDocument/2006/relationships/image" Target="../media/image24.svg"/></Relationships>
</file>

<file path=ppt/slides/_rels/slide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30.svg"/><Relationship Id="rId7"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8.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3.pn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13" Type="http://schemas.openxmlformats.org/officeDocument/2006/relationships/image" Target="../media/image22.png"/><Relationship Id="rId3" Type="http://schemas.openxmlformats.org/officeDocument/2006/relationships/image" Target="../media/image2.png"/><Relationship Id="rId12" Type="http://schemas.openxmlformats.org/officeDocument/2006/relationships/image" Target="../media/image2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3.png"/><Relationship Id="rId15" Type="http://schemas.openxmlformats.org/officeDocument/2006/relationships/image" Target="../media/image15.png"/><Relationship Id="rId4" Type="http://schemas.openxmlformats.org/officeDocument/2006/relationships/image" Target="../media/image16.svg"/><Relationship Id="rId14" Type="http://schemas.openxmlformats.org/officeDocument/2006/relationships/image" Target="../media/image14.png"/></Relationships>
</file>

<file path=ppt/slides/_rels/slide6.xml.rels><?xml version="1.0" encoding="UTF-8" standalone="yes"?>
<Relationships xmlns="http://schemas.openxmlformats.org/package/2006/relationships"><Relationship Id="rId13" Type="http://schemas.microsoft.com/office/2007/relationships/hdphoto" Target="../media/hdphoto2.wdp"/><Relationship Id="rId3" Type="http://schemas.openxmlformats.org/officeDocument/2006/relationships/image" Target="../media/image18.svg"/><Relationship Id="rId7" Type="http://schemas.microsoft.com/office/2007/relationships/hdphoto" Target="../media/hdphoto1.wdp"/><Relationship Id="rId12" Type="http://schemas.openxmlformats.org/officeDocument/2006/relationships/image" Target="../media/image17.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6.png"/><Relationship Id="rId5" Type="http://schemas.openxmlformats.org/officeDocument/2006/relationships/image" Target="../media/image33.svg"/><Relationship Id="rId15" Type="http://schemas.openxmlformats.org/officeDocument/2006/relationships/image" Target="../media/image290.png"/><Relationship Id="rId4" Type="http://schemas.openxmlformats.org/officeDocument/2006/relationships/image" Target="../media/image13.pn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13" Type="http://schemas.openxmlformats.org/officeDocument/2006/relationships/image" Target="../media/image41.svg"/><Relationship Id="rId26" Type="http://schemas.openxmlformats.org/officeDocument/2006/relationships/image" Target="../media/image33.png"/><Relationship Id="rId3" Type="http://schemas.openxmlformats.org/officeDocument/2006/relationships/image" Target="../media/image18.svg"/><Relationship Id="rId34" Type="http://schemas.openxmlformats.org/officeDocument/2006/relationships/image" Target="../media/image41.png"/><Relationship Id="rId12" Type="http://schemas.openxmlformats.org/officeDocument/2006/relationships/image" Target="../media/image20.png"/><Relationship Id="rId33" Type="http://schemas.openxmlformats.org/officeDocument/2006/relationships/image" Target="../media/image400.png"/><Relationship Id="rId2" Type="http://schemas.openxmlformats.org/officeDocument/2006/relationships/image" Target="../media/image3.png"/><Relationship Id="rId29" Type="http://schemas.openxmlformats.org/officeDocument/2006/relationships/image" Target="../media/image360.png"/><Relationship Id="rId1" Type="http://schemas.openxmlformats.org/officeDocument/2006/relationships/slideLayout" Target="../slideLayouts/slideLayout12.xml"/><Relationship Id="rId11" Type="http://schemas.openxmlformats.org/officeDocument/2006/relationships/image" Target="../media/image18.png"/><Relationship Id="rId32" Type="http://schemas.openxmlformats.org/officeDocument/2006/relationships/image" Target="../media/image390.png"/><Relationship Id="rId28" Type="http://schemas.openxmlformats.org/officeDocument/2006/relationships/image" Target="../media/image350.png"/><Relationship Id="rId10" Type="http://schemas.openxmlformats.org/officeDocument/2006/relationships/image" Target="../media/image310.png"/><Relationship Id="rId31" Type="http://schemas.openxmlformats.org/officeDocument/2006/relationships/image" Target="../media/image380.png"/><Relationship Id="rId4" Type="http://schemas.openxmlformats.org/officeDocument/2006/relationships/image" Target="../media/image19.png"/><Relationship Id="rId27" Type="http://schemas.openxmlformats.org/officeDocument/2006/relationships/image" Target="../media/image340.png"/><Relationship Id="rId30" Type="http://schemas.openxmlformats.org/officeDocument/2006/relationships/image" Target="../media/image370.png"/><Relationship Id="rId35"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21.png"/><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3.png"/><Relationship Id="rId4" Type="http://schemas.openxmlformats.org/officeDocument/2006/relationships/image" Target="../media/image44.sv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33.svg"/><Relationship Id="rId3" Type="http://schemas.openxmlformats.org/officeDocument/2006/relationships/image" Target="../media/image21.png"/><Relationship Id="rId7" Type="http://schemas.openxmlformats.org/officeDocument/2006/relationships/image" Target="../media/image2.png"/><Relationship Id="rId12" Type="http://schemas.openxmlformats.org/officeDocument/2006/relationships/image" Target="../media/image13.png"/><Relationship Id="rId17"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24.png"/><Relationship Id="rId5" Type="http://schemas.openxmlformats.org/officeDocument/2006/relationships/image" Target="../media/image3.png"/><Relationship Id="rId15" Type="http://schemas.openxmlformats.org/officeDocument/2006/relationships/image" Target="../media/image47.png"/><Relationship Id="rId4" Type="http://schemas.openxmlformats.org/officeDocument/2006/relationships/image" Target="../media/image44.svg"/><Relationship Id="rId1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296971" y="647700"/>
            <a:ext cx="17636400" cy="92964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736783">
            <a:off x="16119157" y="351522"/>
            <a:ext cx="2397119" cy="1597080"/>
          </a:xfrm>
          <a:prstGeom prst="rect">
            <a:avLst/>
          </a:prstGeom>
        </p:spPr>
      </p:pic>
      <p:sp>
        <p:nvSpPr>
          <p:cNvPr id="3" name="TextBox 2"/>
          <p:cNvSpPr txBox="1"/>
          <p:nvPr/>
        </p:nvSpPr>
        <p:spPr>
          <a:xfrm>
            <a:off x="6966291" y="927437"/>
            <a:ext cx="4800600" cy="1015663"/>
          </a:xfrm>
          <a:prstGeom prst="rect">
            <a:avLst/>
          </a:prstGeom>
          <a:noFill/>
        </p:spPr>
        <p:txBody>
          <a:bodyPr wrap="square" rtlCol="0">
            <a:spAutoFit/>
          </a:bodyPr>
          <a:lstStyle/>
          <a:p>
            <a:r>
              <a:rPr lang="en-US" sz="6000" b="1" dirty="0">
                <a:latin typeface="Arial" panose="020B0604020202020204" pitchFamily="34" charset="0"/>
                <a:cs typeface="Arial" panose="020B0604020202020204" pitchFamily="34" charset="0"/>
              </a:rPr>
              <a:t>KHỞI ĐỘNG</a:t>
            </a:r>
          </a:p>
        </p:txBody>
      </p:sp>
      <p:sp>
        <p:nvSpPr>
          <p:cNvPr id="11" name="Rectangle 10"/>
          <p:cNvSpPr/>
          <p:nvPr/>
        </p:nvSpPr>
        <p:spPr>
          <a:xfrm>
            <a:off x="834790" y="1943100"/>
            <a:ext cx="16310210" cy="3785652"/>
          </a:xfrm>
          <a:prstGeom prst="rect">
            <a:avLst/>
          </a:prstGeom>
        </p:spPr>
        <p:txBody>
          <a:bodyPr wrap="square">
            <a:spAutoFit/>
          </a:bodyPr>
          <a:lstStyle/>
          <a:p>
            <a:pPr algn="just">
              <a:lnSpc>
                <a:spcPct val="150000"/>
              </a:lnSpc>
            </a:pPr>
            <a:r>
              <a:rPr lang="vi-VN" sz="4000" dirty="0">
                <a:ea typeface="Calibri" panose="020F0502020204030204" pitchFamily="34" charset="0"/>
                <a:cs typeface="Times New Roman" panose="02020603050405020304" pitchFamily="18" charset="0"/>
              </a:rPr>
              <a:t>Một số tình huống trong cuộc sống dẫn đến việc cộng, trừ hai đa thức một biến, chẳng hạn, ta phải tính tổng diện tích các mặt của hình hộp chữ nhật (hình 2) có độ dài hai cạnh đáy là x(m), 2x (m) và chiều cao là 2 (m).</a:t>
            </a:r>
          </a:p>
        </p:txBody>
      </p:sp>
      <p:pic>
        <p:nvPicPr>
          <p:cNvPr id="1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12493350">
            <a:off x="532634" y="264484"/>
            <a:ext cx="1021405" cy="1541744"/>
          </a:xfrm>
          <a:prstGeom prst="rect">
            <a:avLst/>
          </a:prstGeom>
        </p:spPr>
      </p:pic>
      <p:sp>
        <p:nvSpPr>
          <p:cNvPr id="4" name="Rectangle 3"/>
          <p:cNvSpPr/>
          <p:nvPr/>
        </p:nvSpPr>
        <p:spPr>
          <a:xfrm>
            <a:off x="834790" y="7090708"/>
            <a:ext cx="9680810" cy="1938992"/>
          </a:xfrm>
          <a:prstGeom prst="rect">
            <a:avLst/>
          </a:prstGeom>
        </p:spPr>
        <p:txBody>
          <a:bodyPr wrap="square">
            <a:spAutoFit/>
          </a:bodyPr>
          <a:lstStyle/>
          <a:p>
            <a:pPr algn="just">
              <a:lnSpc>
                <a:spcPct val="150000"/>
              </a:lnSpc>
            </a:pPr>
            <a:r>
              <a:rPr lang="nl-NL" sz="4000" dirty="0">
                <a:latin typeface="Arial" panose="020B0604020202020204" pitchFamily="34" charset="0"/>
                <a:ea typeface="Calibri" panose="020F0502020204030204" pitchFamily="34" charset="0"/>
                <a:cs typeface="Times New Roman" panose="02020603050405020304" pitchFamily="18" charset="0"/>
              </a:rPr>
              <a:t>Phép cộng, phép trừ hai đa thức một biến được thực hiện như thế nào?</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7"/>
          <a:stretch>
            <a:fillRect/>
          </a:stretch>
        </p:blipFill>
        <p:spPr>
          <a:xfrm>
            <a:off x="11430000" y="5143500"/>
            <a:ext cx="5117206" cy="4587109"/>
          </a:xfrm>
          <a:prstGeom prst="rect">
            <a:avLst/>
          </a:prstGeom>
        </p:spPr>
      </p:pic>
      <p:pic>
        <p:nvPicPr>
          <p:cNvPr id="15"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551639" y="8895249"/>
            <a:ext cx="1532153" cy="1242959"/>
          </a:xfrm>
          <a:prstGeom prst="rect">
            <a:avLst/>
          </a:prstGeom>
        </p:spPr>
      </p:pic>
      <p:pic>
        <p:nvPicPr>
          <p:cNvPr id="17" name="Picture 35"/>
          <p:cNvPicPr>
            <a:picLocks noChangeAspect="1"/>
          </p:cNvPicPr>
          <p:nvPr/>
        </p:nvPicPr>
        <p:blipFill>
          <a:blip r:embed="rId10"/>
          <a:srcRect/>
          <a:stretch>
            <a:fillRect/>
          </a:stretch>
        </p:blipFill>
        <p:spPr>
          <a:xfrm>
            <a:off x="4089392" y="5829300"/>
            <a:ext cx="1621898" cy="1270487"/>
          </a:xfrm>
          <a:prstGeom prst="rect">
            <a:avLst/>
          </a:prstGeom>
        </p:spPr>
      </p:pic>
    </p:spTree>
    <p:extLst>
      <p:ext uri="{BB962C8B-B14F-4D97-AF65-F5344CB8AC3E}">
        <p14:creationId xmlns:p14="http://schemas.microsoft.com/office/powerpoint/2010/main" val="119746130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anim calcmode="lin" valueType="num">
                                      <p:cBhvr>
                                        <p:cTn id="18" dur="500" fill="hold"/>
                                        <p:tgtEl>
                                          <p:spTgt spid="17"/>
                                        </p:tgtEl>
                                        <p:attrNameLst>
                                          <p:attrName>ppt_x</p:attrName>
                                        </p:attrNameLst>
                                      </p:cBhvr>
                                      <p:tavLst>
                                        <p:tav tm="0">
                                          <p:val>
                                            <p:strVal val="#ppt_x"/>
                                          </p:val>
                                        </p:tav>
                                        <p:tav tm="100000">
                                          <p:val>
                                            <p:strVal val="#ppt_x"/>
                                          </p:val>
                                        </p:tav>
                                      </p:tavLst>
                                    </p:anim>
                                    <p:anim calcmode="lin" valueType="num">
                                      <p:cBhvr>
                                        <p:cTn id="19" dur="5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anim calcmode="lin" valueType="num">
                                      <p:cBhvr>
                                        <p:cTn id="28" dur="500" fill="hold"/>
                                        <p:tgtEl>
                                          <p:spTgt spid="10"/>
                                        </p:tgtEl>
                                        <p:attrNameLst>
                                          <p:attrName>ppt_x</p:attrName>
                                        </p:attrNameLst>
                                      </p:cBhvr>
                                      <p:tavLst>
                                        <p:tav tm="0">
                                          <p:val>
                                            <p:strVal val="#ppt_x"/>
                                          </p:val>
                                        </p:tav>
                                        <p:tav tm="100000">
                                          <p:val>
                                            <p:strVal val="#ppt_x"/>
                                          </p:val>
                                        </p:tav>
                                      </p:tavLst>
                                    </p:anim>
                                    <p:anim calcmode="lin" valueType="num">
                                      <p:cBhvr>
                                        <p:cTn id="2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 y="35044"/>
            <a:ext cx="18288000" cy="10287000"/>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17370068">
            <a:off x="-202063" y="5452591"/>
            <a:ext cx="949985" cy="143394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736783">
            <a:off x="16119157" y="351522"/>
            <a:ext cx="2397119" cy="1597080"/>
          </a:xfrm>
          <a:prstGeom prst="rect">
            <a:avLst/>
          </a:prstGeom>
        </p:spPr>
      </p:pic>
      <p:grpSp>
        <p:nvGrpSpPr>
          <p:cNvPr id="15" name="Group 14"/>
          <p:cNvGrpSpPr/>
          <p:nvPr/>
        </p:nvGrpSpPr>
        <p:grpSpPr>
          <a:xfrm>
            <a:off x="5791200" y="1257300"/>
            <a:ext cx="6096000" cy="914400"/>
            <a:chOff x="1554480" y="876300"/>
            <a:chExt cx="6096000" cy="1143000"/>
          </a:xfrm>
          <a:solidFill>
            <a:schemeClr val="accent5">
              <a:lumMod val="75000"/>
            </a:schemeClr>
          </a:solidFill>
        </p:grpSpPr>
        <p:sp>
          <p:nvSpPr>
            <p:cNvPr id="16" name="Flowchart: Terminator 15"/>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16"/>
            <p:cNvSpPr/>
            <p:nvPr/>
          </p:nvSpPr>
          <p:spPr>
            <a:xfrm>
              <a:off x="2126502" y="987956"/>
              <a:ext cx="4974440" cy="884858"/>
            </a:xfrm>
            <a:prstGeom prst="rect">
              <a:avLst/>
            </a:prstGeom>
            <a:noFill/>
            <a:ln>
              <a:noFill/>
            </a:ln>
          </p:spPr>
          <p:txBody>
            <a:bodyPr wrap="none">
              <a:spAutoFit/>
            </a:bodyPr>
            <a:lstStyle/>
            <a:p>
              <a:pPr algn="ct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2 (SGK – tr55)</a:t>
              </a:r>
            </a:p>
          </p:txBody>
        </p:sp>
      </p:grpSp>
      <mc:AlternateContent xmlns:mc="http://schemas.openxmlformats.org/markup-compatibility/2006" xmlns:a14="http://schemas.microsoft.com/office/drawing/2010/main">
        <mc:Choice Requires="a14">
          <p:sp>
            <p:nvSpPr>
              <p:cNvPr id="8" name="Rectangle 7"/>
              <p:cNvSpPr/>
              <p:nvPr/>
            </p:nvSpPr>
            <p:spPr>
              <a:xfrm>
                <a:off x="990600" y="2592790"/>
                <a:ext cx="16230600" cy="1839606"/>
              </a:xfrm>
              <a:prstGeom prst="rect">
                <a:avLst/>
              </a:prstGeom>
            </p:spPr>
            <p:txBody>
              <a:bodyPr wrap="square">
                <a:spAutoFit/>
              </a:bodyPr>
              <a:lstStyle/>
              <a:p>
                <a:pPr>
                  <a:lnSpc>
                    <a:spcPct val="150000"/>
                  </a:lnSpc>
                </a:pPr>
                <a:r>
                  <a:rPr lang="en-US" sz="4000" dirty="0" err="1">
                    <a:latin typeface="Arial" panose="020B0604020202020204" pitchFamily="34" charset="0"/>
                    <a:ea typeface="Calibri" panose="020F0502020204030204" pitchFamily="34" charset="0"/>
                    <a:cs typeface="Times New Roman" panose="02020603050405020304" pitchFamily="18" charset="0"/>
                  </a:rPr>
                  <a:t>Khi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đặt</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phép</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cộng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hai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𝑃</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)=2</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+6</m:t>
                    </m:r>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1</m:t>
                    </m:r>
                    <m:r>
                      <m:rPr>
                        <m:nor/>
                      </m:rPr>
                      <a:rPr lang="en-US" sz="4000" i="1">
                        <a:effectLst/>
                        <a:latin typeface="Arial" panose="020B0604020202020204" pitchFamily="34" charset="0"/>
                        <a:ea typeface="Calibri" panose="020F0502020204030204" pitchFamily="34" charset="0"/>
                        <a:cs typeface="Times New Roman" panose="02020603050405020304" pitchFamily="18" charset="0"/>
                      </a:rPr>
                      <m:t> </m:t>
                    </m:r>
                  </m:oMath>
                </a14:m>
                <a:r>
                  <a:rPr lang="en-US" sz="4000" dirty="0" err="1">
                    <a:effectLst/>
                    <a:latin typeface="Arial" panose="020B0604020202020204" pitchFamily="34" charset="0"/>
                    <a:ea typeface="Times New Roman" panose="02020603050405020304" pitchFamily="18" charset="0"/>
                    <a:cs typeface="Times New Roman" panose="02020603050405020304" pitchFamily="18" charset="0"/>
                  </a:rPr>
                  <a:t>và</a:t>
                </a:r>
                <a:r>
                  <a:rPr lang="en-US" sz="4000" dirty="0">
                    <a:effectLst/>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𝑄</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)=5</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+6</m:t>
                    </m:r>
                  </m:oMath>
                </a14:m>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en-US" sz="4000" dirty="0" err="1">
                    <a:effectLst/>
                    <a:latin typeface="Arial" panose="020B0604020202020204" pitchFamily="34" charset="0"/>
                    <a:ea typeface="Times New Roman" panose="02020603050405020304" pitchFamily="18" charset="0"/>
                    <a:cs typeface="Times New Roman" panose="02020603050405020304" pitchFamily="18" charset="0"/>
                  </a:rPr>
                  <a:t>Bạn</a:t>
                </a:r>
                <a:r>
                  <a:rPr lang="en-US" sz="40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4000" dirty="0" err="1">
                    <a:effectLst/>
                    <a:latin typeface="Arial" panose="020B0604020202020204" pitchFamily="34" charset="0"/>
                    <a:ea typeface="Times New Roman" panose="02020603050405020304" pitchFamily="18" charset="0"/>
                    <a:cs typeface="Times New Roman" panose="02020603050405020304" pitchFamily="18" charset="0"/>
                  </a:rPr>
                  <a:t>Hòa</a:t>
                </a:r>
                <a:r>
                  <a:rPr lang="en-US" sz="40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4000" dirty="0" err="1">
                    <a:effectLst/>
                    <a:latin typeface="Arial" panose="020B0604020202020204" pitchFamily="34" charset="0"/>
                    <a:ea typeface="Times New Roman" panose="02020603050405020304" pitchFamily="18" charset="0"/>
                    <a:cs typeface="Times New Roman" panose="02020603050405020304" pitchFamily="18" charset="0"/>
                  </a:rPr>
                  <a:t>viết</a:t>
                </a:r>
                <a:r>
                  <a:rPr lang="en-US" sz="40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4000" dirty="0" err="1">
                    <a:effectLst/>
                    <a:latin typeface="Arial" panose="020B0604020202020204" pitchFamily="34" charset="0"/>
                    <a:ea typeface="Times New Roman" panose="02020603050405020304" pitchFamily="18" charset="0"/>
                    <a:cs typeface="Times New Roman" panose="02020603050405020304" pitchFamily="18" charset="0"/>
                  </a:rPr>
                  <a:t>như</a:t>
                </a:r>
                <a:r>
                  <a:rPr lang="en-US" sz="40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4000" dirty="0" err="1">
                    <a:effectLst/>
                    <a:latin typeface="Arial" panose="020B0604020202020204" pitchFamily="34" charset="0"/>
                    <a:ea typeface="Times New Roman" panose="02020603050405020304" pitchFamily="18" charset="0"/>
                    <a:cs typeface="Times New Roman" panose="02020603050405020304" pitchFamily="18" charset="0"/>
                  </a:rPr>
                  <a:t>sau</a:t>
                </a:r>
                <a:r>
                  <a:rPr lang="en-US" sz="40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990600" y="2592790"/>
                <a:ext cx="16230600" cy="1839606"/>
              </a:xfrm>
              <a:prstGeom prst="rect">
                <a:avLst/>
              </a:prstGeom>
              <a:blipFill>
                <a:blip r:embed="rId33"/>
                <a:stretch>
                  <a:fillRect l="-1352" b="-12583"/>
                </a:stretch>
              </a:blipFill>
            </p:spPr>
            <p:txBody>
              <a:bodyPr/>
              <a:lstStyle/>
              <a:p>
                <a:r>
                  <a:rPr lang="en-US">
                    <a:noFill/>
                  </a:rPr>
                  <a:t> </a:t>
                </a:r>
              </a:p>
            </p:txBody>
          </p:sp>
        </mc:Fallback>
      </mc:AlternateContent>
      <p:pic>
        <p:nvPicPr>
          <p:cNvPr id="5" name="Picture 4"/>
          <p:cNvPicPr>
            <a:picLocks noChangeAspect="1"/>
          </p:cNvPicPr>
          <p:nvPr/>
        </p:nvPicPr>
        <p:blipFill>
          <a:blip r:embed="rId34">
            <a:extLst>
              <a:ext uri="{BEBA8EAE-BF5A-486C-A8C5-ECC9F3942E4B}">
                <a14:imgProps xmlns:a14="http://schemas.microsoft.com/office/drawing/2010/main">
                  <a14:imgLayer r:embed="rId35">
                    <a14:imgEffect>
                      <a14:sharpenSoften amount="50000"/>
                    </a14:imgEffect>
                  </a14:imgLayer>
                </a14:imgProps>
              </a:ext>
            </a:extLst>
          </a:blip>
          <a:stretch>
            <a:fillRect/>
          </a:stretch>
        </p:blipFill>
        <p:spPr>
          <a:xfrm>
            <a:off x="5334000" y="4734120"/>
            <a:ext cx="7132501" cy="3076380"/>
          </a:xfrm>
          <a:prstGeom prst="rect">
            <a:avLst/>
          </a:prstGeom>
        </p:spPr>
      </p:pic>
      <p:sp>
        <p:nvSpPr>
          <p:cNvPr id="7" name="Rectangle 6"/>
          <p:cNvSpPr/>
          <p:nvPr/>
        </p:nvSpPr>
        <p:spPr>
          <a:xfrm>
            <a:off x="990600" y="7906728"/>
            <a:ext cx="12573000" cy="1839606"/>
          </a:xfrm>
          <a:prstGeom prst="rect">
            <a:avLst/>
          </a:prstGeom>
        </p:spPr>
        <p:txBody>
          <a:bodyPr wrap="square">
            <a:spAutoFit/>
          </a:bodyPr>
          <a:lstStyle/>
          <a:p>
            <a:pPr>
              <a:lnSpc>
                <a:spcPct val="150000"/>
              </a:lnSpc>
            </a:pPr>
            <a:r>
              <a:rPr lang="nl-NL" sz="4000" dirty="0">
                <a:latin typeface="Arial" panose="020B0604020202020204" pitchFamily="34" charset="0"/>
                <a:ea typeface="Calibri" panose="020F0502020204030204" pitchFamily="34" charset="0"/>
                <a:cs typeface="Times New Roman" panose="02020603050405020304" pitchFamily="18" charset="0"/>
              </a:rPr>
              <a:t>Theo em, bạn Hòa viết như vậy đúng chưa? Vì sao? Nếu chưa đúng, em hãy sửa lại cho đúng.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F479FEE9-38A6-3C11-19B2-9FD0E4636E23}"/>
              </a:ext>
            </a:extLst>
          </p:cNvPr>
          <p:cNvPicPr>
            <a:picLocks noChangeAspect="1"/>
          </p:cNvPicPr>
          <p:nvPr/>
        </p:nvPicPr>
        <p:blipFill rotWithShape="1">
          <a:blip r:embed="rId36"/>
          <a:srcRect l="31156" r="28102" b="22486"/>
          <a:stretch/>
        </p:blipFill>
        <p:spPr>
          <a:xfrm>
            <a:off x="14815997" y="6057900"/>
            <a:ext cx="2286000" cy="2736612"/>
          </a:xfrm>
          <a:prstGeom prst="rect">
            <a:avLst/>
          </a:prstGeom>
        </p:spPr>
      </p:pic>
    </p:spTree>
    <p:extLst>
      <p:ext uri="{BB962C8B-B14F-4D97-AF65-F5344CB8AC3E}">
        <p14:creationId xmlns:p14="http://schemas.microsoft.com/office/powerpoint/2010/main" val="122090346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anim calcmode="lin" valueType="num">
                                      <p:cBhvr>
                                        <p:cTn id="30" dur="500" fill="hold"/>
                                        <p:tgtEl>
                                          <p:spTgt spid="9"/>
                                        </p:tgtEl>
                                        <p:attrNameLst>
                                          <p:attrName>ppt_x</p:attrName>
                                        </p:attrNameLst>
                                      </p:cBhvr>
                                      <p:tavLst>
                                        <p:tav tm="0">
                                          <p:val>
                                            <p:strVal val="#ppt_x"/>
                                          </p:val>
                                        </p:tav>
                                        <p:tav tm="100000">
                                          <p:val>
                                            <p:strVal val="#ppt_x"/>
                                          </p:val>
                                        </p:tav>
                                      </p:tavLst>
                                    </p:anim>
                                    <p:anim calcmode="lin" valueType="num">
                                      <p:cBhvr>
                                        <p:cTn id="31"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 y="35044"/>
            <a:ext cx="18288000" cy="10287000"/>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17370068">
            <a:off x="-105617" y="6399951"/>
            <a:ext cx="949985" cy="143394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736783">
            <a:off x="16119157" y="351522"/>
            <a:ext cx="2397119" cy="1597080"/>
          </a:xfrm>
          <a:prstGeom prst="rect">
            <a:avLst/>
          </a:prstGeom>
        </p:spPr>
      </p:pic>
      <p:sp>
        <p:nvSpPr>
          <p:cNvPr id="13" name="Oval Callout 12"/>
          <p:cNvSpPr/>
          <p:nvPr/>
        </p:nvSpPr>
        <p:spPr>
          <a:xfrm>
            <a:off x="1295400" y="1298431"/>
            <a:ext cx="1708053" cy="90370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prstClr val="black"/>
                </a:solidFill>
              </a:rPr>
              <a:t>Giải</a:t>
            </a:r>
            <a:endParaRPr lang="en-US" sz="4000" b="1" dirty="0">
              <a:solidFill>
                <a:prstClr val="black"/>
              </a:solidFill>
            </a:endParaRPr>
          </a:p>
        </p:txBody>
      </p:sp>
      <mc:AlternateContent xmlns:mc="http://schemas.openxmlformats.org/markup-compatibility/2006" xmlns:a14="http://schemas.microsoft.com/office/drawing/2010/main">
        <mc:Choice Requires="a14">
          <p:sp>
            <p:nvSpPr>
              <p:cNvPr id="9" name="Rectangle 8"/>
              <p:cNvSpPr/>
              <p:nvPr/>
            </p:nvSpPr>
            <p:spPr>
              <a:xfrm>
                <a:off x="1447800" y="2424648"/>
                <a:ext cx="14401800" cy="3785652"/>
              </a:xfrm>
              <a:prstGeom prst="rect">
                <a:avLst/>
              </a:prstGeom>
            </p:spPr>
            <p:txBody>
              <a:bodyPr wrap="square">
                <a:spAutoFit/>
              </a:bodyPr>
              <a:lstStyle/>
              <a:p>
                <a:pPr>
                  <a:lnSpc>
                    <a:spcPct val="150000"/>
                  </a:lnSpc>
                </a:pPr>
                <a:r>
                  <a:rPr lang="nl-NL" sz="4000" dirty="0">
                    <a:latin typeface="Arial" panose="020B0604020202020204" pitchFamily="34" charset="0"/>
                    <a:ea typeface="Calibri" panose="020F0502020204030204" pitchFamily="34" charset="0"/>
                    <a:cs typeface="Times New Roman" panose="02020603050405020304" pitchFamily="18" charset="0"/>
                  </a:rPr>
                  <a:t>Cách làm của bạn Hòa chưa đúng. </a:t>
                </a:r>
              </a:p>
              <a:p>
                <a:pPr>
                  <a:lnSpc>
                    <a:spcPct val="150000"/>
                  </a:lnSpc>
                </a:pPr>
                <a:r>
                  <a:rPr lang="nl-NL" sz="4000" b="1" u="sng" dirty="0">
                    <a:latin typeface="Arial" panose="020B0604020202020204" pitchFamily="34" charset="0"/>
                    <a:ea typeface="Calibri" panose="020F0502020204030204" pitchFamily="34" charset="0"/>
                    <a:cs typeface="Times New Roman" panose="02020603050405020304" pitchFamily="18" charset="0"/>
                  </a:rPr>
                  <a:t>Lí do:</a:t>
                </a:r>
                <a:r>
                  <a:rPr lang="nl-NL" sz="4000" b="1" dirty="0">
                    <a:latin typeface="Arial" panose="020B0604020202020204" pitchFamily="34" charset="0"/>
                    <a:ea typeface="Calibri" panose="020F0502020204030204" pitchFamily="34" charset="0"/>
                    <a:cs typeface="Times New Roman" panose="02020603050405020304" pitchFamily="18" charset="0"/>
                  </a:rPr>
                  <a:t> </a:t>
                </a:r>
                <a:r>
                  <a:rPr lang="nl-NL" sz="4000" dirty="0">
                    <a:latin typeface="Arial" panose="020B0604020202020204" pitchFamily="34" charset="0"/>
                    <a:ea typeface="Calibri" panose="020F0502020204030204" pitchFamily="34" charset="0"/>
                    <a:cs typeface="Times New Roman" panose="02020603050405020304" pitchFamily="18" charset="0"/>
                  </a:rPr>
                  <a:t>Vì các đơn thức </a:t>
                </a:r>
                <a14:m>
                  <m:oMath xmlns:m="http://schemas.openxmlformats.org/officeDocument/2006/math">
                    <m:r>
                      <a:rPr lang="nl-NL" sz="4000" i="1">
                        <a:effectLst/>
                        <a:latin typeface="Cambria Math" panose="02040503050406030204" pitchFamily="18" charset="0"/>
                        <a:ea typeface="Calibri" panose="020F0502020204030204" pitchFamily="34" charset="0"/>
                        <a:cs typeface="Arial" panose="020B0604020202020204" pitchFamily="34" charset="0"/>
                      </a:rPr>
                      <m:t>6</m:t>
                    </m:r>
                    <m:r>
                      <a:rPr lang="nl-NL" sz="4000" i="1">
                        <a:effectLst/>
                        <a:latin typeface="Cambria Math" panose="02040503050406030204" pitchFamily="18" charset="0"/>
                        <a:ea typeface="Calibri" panose="020F0502020204030204" pitchFamily="34" charset="0"/>
                        <a:cs typeface="Arial" panose="020B0604020202020204" pitchFamily="34" charset="0"/>
                      </a:rPr>
                      <m:t>𝑥</m:t>
                    </m:r>
                  </m:oMath>
                </a14:m>
                <a:r>
                  <a:rPr lang="nl-NL" sz="4000" dirty="0">
                    <a:effectLst/>
                    <a:latin typeface="Arial" panose="020B0604020202020204" pitchFamily="34" charset="0"/>
                    <a:ea typeface="Calibri" panose="020F0502020204030204" pitchFamily="34" charset="0"/>
                    <a:cs typeface="Times New Roman" panose="02020603050405020304" pitchFamily="18" charset="0"/>
                  </a:rPr>
                  <a:t> và 6 không có cùng số mũ của biến nên chúng không được viết ở cùng cột.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nl-NL" sz="4000" dirty="0">
                    <a:effectLst/>
                    <a:latin typeface="Arial" panose="020B0604020202020204" pitchFamily="34" charset="0"/>
                    <a:ea typeface="Calibri" panose="020F0502020204030204" pitchFamily="34" charset="0"/>
                    <a:cs typeface="Times New Roman" panose="02020603050405020304" pitchFamily="18" charset="0"/>
                  </a:rPr>
                  <a:t>Cách viết đúng là:</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447800" y="2424648"/>
                <a:ext cx="14401800" cy="3785652"/>
              </a:xfrm>
              <a:prstGeom prst="rect">
                <a:avLst/>
              </a:prstGeom>
              <a:blipFill>
                <a:blip r:embed="rId33"/>
                <a:stretch>
                  <a:fillRect l="-1524" r="-804" b="-3060"/>
                </a:stretch>
              </a:blipFill>
            </p:spPr>
            <p:txBody>
              <a:bodyPr/>
              <a:lstStyle/>
              <a:p>
                <a:r>
                  <a:rPr lang="en-US">
                    <a:noFill/>
                  </a:rPr>
                  <a:t> </a:t>
                </a:r>
              </a:p>
            </p:txBody>
          </p:sp>
        </mc:Fallback>
      </mc:AlternateContent>
      <p:grpSp>
        <p:nvGrpSpPr>
          <p:cNvPr id="19" name="Group 18">
            <a:extLst>
              <a:ext uri="{FF2B5EF4-FFF2-40B4-BE49-F238E27FC236}">
                <a16:creationId xmlns:a16="http://schemas.microsoft.com/office/drawing/2014/main" id="{1A935391-EB16-8BC9-4CBD-A39755971517}"/>
              </a:ext>
            </a:extLst>
          </p:cNvPr>
          <p:cNvGrpSpPr/>
          <p:nvPr/>
        </p:nvGrpSpPr>
        <p:grpSpPr>
          <a:xfrm>
            <a:off x="2362200" y="6438901"/>
            <a:ext cx="17453594" cy="2751738"/>
            <a:chOff x="209355" y="1554313"/>
            <a:chExt cx="8391710" cy="1023877"/>
          </a:xfrm>
        </p:grpSpPr>
        <p:grpSp>
          <p:nvGrpSpPr>
            <p:cNvPr id="20" name="Group 19">
              <a:extLst>
                <a:ext uri="{FF2B5EF4-FFF2-40B4-BE49-F238E27FC236}">
                  <a16:creationId xmlns:a16="http://schemas.microsoft.com/office/drawing/2014/main" id="{56985CE3-5701-9601-C011-88EBA0D49D3E}"/>
                </a:ext>
              </a:extLst>
            </p:cNvPr>
            <p:cNvGrpSpPr/>
            <p:nvPr/>
          </p:nvGrpSpPr>
          <p:grpSpPr>
            <a:xfrm>
              <a:off x="209355" y="1554313"/>
              <a:ext cx="8391710" cy="1023877"/>
              <a:chOff x="2669252" y="1515859"/>
              <a:chExt cx="8391710" cy="1023877"/>
            </a:xfrm>
          </p:grpSpPr>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060E52C2-1B2C-B8D2-DACF-737E4501F011}"/>
                      </a:ext>
                    </a:extLst>
                  </p:cNvPr>
                  <p:cNvSpPr txBox="1"/>
                  <p:nvPr/>
                </p:nvSpPr>
                <p:spPr>
                  <a:xfrm>
                    <a:off x="3099499" y="1515859"/>
                    <a:ext cx="6094602" cy="26339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i="1" smtClean="0">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e>
                          </m:d>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en-US" sz="4000" smtClean="0">
                              <a:solidFill>
                                <a:srgbClr val="00B05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effectLst/>
                                  <a:latin typeface="Cambria Math" panose="02040503050406030204" pitchFamily="18" charset="0"/>
                                </a:rPr>
                              </m:ctrlPr>
                            </m:sSup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6</m:t>
                          </m:r>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4000" smtClean="0">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1</m:t>
                          </m:r>
                          <m:r>
                            <m:rPr>
                              <m:nor/>
                            </m:rPr>
                            <a:rPr lang="en-US" sz="4000" i="1">
                              <a:effectLst/>
                              <a:latin typeface="Calibri" panose="020F0502020204030204" pitchFamily="34" charset="0"/>
                              <a:ea typeface="Calibri" panose="020F0502020204030204" pitchFamily="34" charset="0"/>
                              <a:cs typeface="Times New Roman" panose="02020603050405020304" pitchFamily="18" charset="0"/>
                            </a:rPr>
                            <m:t> </m:t>
                          </m:r>
                        </m:oMath>
                      </m:oMathPara>
                    </a14:m>
                    <a:endParaRPr lang="en-US" sz="4000" dirty="0"/>
                  </a:p>
                </p:txBody>
              </p:sp>
            </mc:Choice>
            <mc:Fallback xmlns="">
              <p:sp>
                <p:nvSpPr>
                  <p:cNvPr id="22" name="TextBox 21">
                    <a:extLst>
                      <a:ext uri="{FF2B5EF4-FFF2-40B4-BE49-F238E27FC236}">
                        <a16:creationId xmlns:a16="http://schemas.microsoft.com/office/drawing/2014/main" id="{060E52C2-1B2C-B8D2-DACF-737E4501F011}"/>
                      </a:ext>
                    </a:extLst>
                  </p:cNvPr>
                  <p:cNvSpPr txBox="1">
                    <a:spLocks noRot="1" noChangeAspect="1" noMove="1" noResize="1" noEditPoints="1" noAdjustHandles="1" noChangeArrowheads="1" noChangeShapeType="1" noTextEdit="1"/>
                  </p:cNvSpPr>
                  <p:nvPr/>
                </p:nvSpPr>
                <p:spPr>
                  <a:xfrm>
                    <a:off x="3099499" y="1515859"/>
                    <a:ext cx="6094602" cy="263393"/>
                  </a:xfrm>
                  <a:prstGeom prst="rect">
                    <a:avLst/>
                  </a:prstGeom>
                  <a:blipFill>
                    <a:blip r:embed="rId3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18BAB777-0EFC-4DB2-8A65-A50365B5EF73}"/>
                      </a:ext>
                    </a:extLst>
                  </p:cNvPr>
                  <p:cNvSpPr txBox="1"/>
                  <p:nvPr/>
                </p:nvSpPr>
                <p:spPr>
                  <a:xfrm>
                    <a:off x="4966360" y="1824940"/>
                    <a:ext cx="6094602" cy="263393"/>
                  </a:xfrm>
                  <a:prstGeom prst="rect">
                    <a:avLst/>
                  </a:prstGeom>
                  <a:noFill/>
                </p:spPr>
                <p:txBody>
                  <a:bodyPr wrap="square">
                    <a:spAutoFit/>
                  </a:bodyPr>
                  <a:lstStyle/>
                  <a:p>
                    <a14:m>
                      <m:oMath xmlns:m="http://schemas.openxmlformats.org/officeDocument/2006/math">
                        <m:r>
                          <a:rPr lang="en-US" sz="4000" i="1" smtClean="0">
                            <a:latin typeface="Cambria Math" panose="02040503050406030204" pitchFamily="18" charset="0"/>
                          </a:rPr>
                          <m:t>𝑄</m:t>
                        </m:r>
                        <m:d>
                          <m:dPr>
                            <m:ctrlPr>
                              <a:rPr lang="en-US" sz="4000" i="1">
                                <a:latin typeface="Cambria Math" panose="02040503050406030204" pitchFamily="18" charset="0"/>
                              </a:rPr>
                            </m:ctrlPr>
                          </m:dPr>
                          <m:e>
                            <m:r>
                              <a:rPr lang="en-US" sz="4000" i="1">
                                <a:latin typeface="Cambria Math" panose="02040503050406030204" pitchFamily="18" charset="0"/>
                              </a:rPr>
                              <m:t>𝑥</m:t>
                            </m:r>
                          </m:e>
                        </m:d>
                        <m:r>
                          <a:rPr lang="en-US" sz="4000" i="0">
                            <a:latin typeface="Cambria Math" panose="02040503050406030204" pitchFamily="18" charset="0"/>
                          </a:rPr>
                          <m:t>=</m:t>
                        </m:r>
                        <m:r>
                          <a:rPr lang="en-US" sz="4000" b="0" i="1" smtClean="0">
                            <a:solidFill>
                              <a:srgbClr val="00B050"/>
                            </a:solidFill>
                            <a:latin typeface="Cambria Math" panose="02040503050406030204" pitchFamily="18" charset="0"/>
                          </a:rPr>
                          <m:t>5</m:t>
                        </m:r>
                        <m:sSup>
                          <m:sSupPr>
                            <m:ctrlPr>
                              <a:rPr lang="en-US" sz="4000" i="1">
                                <a:solidFill>
                                  <a:srgbClr val="836967"/>
                                </a:solidFill>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2</m:t>
                            </m:r>
                          </m:sup>
                        </m:sSup>
                        <m:r>
                          <a:rPr lang="en-US" sz="4000" b="0" i="1" smtClean="0">
                            <a:latin typeface="Cambria Math" panose="02040503050406030204" pitchFamily="18" charset="0"/>
                          </a:rPr>
                          <m:t>          +</m:t>
                        </m:r>
                        <m:r>
                          <a:rPr lang="en-US" sz="4000" b="0" i="1" smtClean="0">
                            <a:solidFill>
                              <a:schemeClr val="accent5"/>
                            </a:solidFill>
                            <a:latin typeface="Cambria Math" panose="02040503050406030204" pitchFamily="18" charset="0"/>
                          </a:rPr>
                          <m:t>6</m:t>
                        </m:r>
                      </m:oMath>
                    </a14:m>
                    <a:r>
                      <a:rPr lang="en-US" sz="4000" b="0" dirty="0"/>
                      <a:t>  </a:t>
                    </a:r>
                  </a:p>
                </p:txBody>
              </p:sp>
            </mc:Choice>
            <mc:Fallback xmlns="">
              <p:sp>
                <p:nvSpPr>
                  <p:cNvPr id="23" name="TextBox 22">
                    <a:extLst>
                      <a:ext uri="{FF2B5EF4-FFF2-40B4-BE49-F238E27FC236}">
                        <a16:creationId xmlns:a16="http://schemas.microsoft.com/office/drawing/2014/main" id="{18BAB777-0EFC-4DB2-8A65-A50365B5EF73}"/>
                      </a:ext>
                    </a:extLst>
                  </p:cNvPr>
                  <p:cNvSpPr txBox="1">
                    <a:spLocks noRot="1" noChangeAspect="1" noMove="1" noResize="1" noEditPoints="1" noAdjustHandles="1" noChangeArrowheads="1" noChangeShapeType="1" noTextEdit="1"/>
                  </p:cNvSpPr>
                  <p:nvPr/>
                </p:nvSpPr>
                <p:spPr>
                  <a:xfrm>
                    <a:off x="4966360" y="1824940"/>
                    <a:ext cx="6094602" cy="263393"/>
                  </a:xfrm>
                  <a:prstGeom prst="rect">
                    <a:avLst/>
                  </a:prstGeom>
                  <a:blipFill>
                    <a:blip r:embed="rId35"/>
                    <a:stretch>
                      <a:fillRect/>
                    </a:stretch>
                  </a:blipFill>
                </p:spPr>
                <p:txBody>
                  <a:bodyPr/>
                  <a:lstStyle/>
                  <a:p>
                    <a:r>
                      <a:rPr lang="en-US">
                        <a:noFill/>
                      </a:rPr>
                      <a:t> </a:t>
                    </a:r>
                  </a:p>
                </p:txBody>
              </p:sp>
            </mc:Fallback>
          </mc:AlternateContent>
          <p:cxnSp>
            <p:nvCxnSpPr>
              <p:cNvPr id="24" name="Straight Connector 23">
                <a:extLst>
                  <a:ext uri="{FF2B5EF4-FFF2-40B4-BE49-F238E27FC236}">
                    <a16:creationId xmlns:a16="http://schemas.microsoft.com/office/drawing/2014/main" id="{208B03C2-C8D2-9E42-D514-F242C7B9A9FC}"/>
                  </a:ext>
                </a:extLst>
              </p:cNvPr>
              <p:cNvCxnSpPr>
                <a:cxnSpLocks/>
              </p:cNvCxnSpPr>
              <p:nvPr/>
            </p:nvCxnSpPr>
            <p:spPr>
              <a:xfrm>
                <a:off x="4026716" y="2189527"/>
                <a:ext cx="3498209" cy="0"/>
              </a:xfrm>
              <a:prstGeom prst="line">
                <a:avLst/>
              </a:prstGeom>
              <a:ln w="1905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2125609F-51D7-05D9-ACCC-A398520C8046}"/>
                      </a:ext>
                    </a:extLst>
                  </p:cNvPr>
                  <p:cNvSpPr txBox="1"/>
                  <p:nvPr/>
                </p:nvSpPr>
                <p:spPr>
                  <a:xfrm>
                    <a:off x="2669252" y="2276343"/>
                    <a:ext cx="6094602" cy="26339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𝑃</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𝑥</m:t>
                              </m:r>
                            </m:e>
                          </m:d>
                          <m:r>
                            <a:rPr lang="en-US" sz="4000" b="0" i="1" smtClean="0">
                              <a:latin typeface="Cambria Math" panose="02040503050406030204" pitchFamily="18" charset="0"/>
                            </a:rPr>
                            <m:t>+</m:t>
                          </m:r>
                          <m:r>
                            <a:rPr lang="en-US" sz="4000" i="1" smtClean="0">
                              <a:latin typeface="Cambria Math" panose="02040503050406030204" pitchFamily="18" charset="0"/>
                            </a:rPr>
                            <m:t>𝑄</m:t>
                          </m:r>
                          <m:d>
                            <m:dPr>
                              <m:ctrlPr>
                                <a:rPr lang="en-US" sz="4000" i="1">
                                  <a:latin typeface="Cambria Math" panose="02040503050406030204" pitchFamily="18" charset="0"/>
                                </a:rPr>
                              </m:ctrlPr>
                            </m:dPr>
                            <m:e>
                              <m:r>
                                <a:rPr lang="en-US" sz="4000" i="1">
                                  <a:latin typeface="Cambria Math" panose="02040503050406030204" pitchFamily="18" charset="0"/>
                                </a:rPr>
                                <m:t>𝑥</m:t>
                              </m:r>
                            </m:e>
                          </m:d>
                          <m:r>
                            <a:rPr lang="en-US" sz="4000" i="0">
                              <a:latin typeface="Cambria Math" panose="02040503050406030204" pitchFamily="18" charset="0"/>
                            </a:rPr>
                            <m:t>=</m:t>
                          </m:r>
                          <m:r>
                            <a:rPr lang="en-US" sz="4000" b="0" i="1" smtClean="0">
                              <a:solidFill>
                                <a:srgbClr val="00B050"/>
                              </a:solidFill>
                              <a:latin typeface="Cambria Math" panose="02040503050406030204" pitchFamily="18" charset="0"/>
                            </a:rPr>
                            <m:t>7</m:t>
                          </m:r>
                          <m:sSup>
                            <m:sSupPr>
                              <m:ctrlPr>
                                <a:rPr lang="en-US" sz="4000" i="1">
                                  <a:solidFill>
                                    <a:srgbClr val="836967"/>
                                  </a:solidFill>
                                  <a:latin typeface="Cambria Math" panose="02040503050406030204" pitchFamily="18" charset="0"/>
                                </a:rPr>
                              </m:ctrlPr>
                            </m:sSupPr>
                            <m:e>
                              <m:r>
                                <a:rPr lang="en-US" sz="4000" i="1">
                                  <a:latin typeface="Cambria Math" panose="02040503050406030204" pitchFamily="18" charset="0"/>
                                </a:rPr>
                                <m:t>𝑥</m:t>
                              </m:r>
                            </m:e>
                            <m:sup>
                              <m:r>
                                <a:rPr lang="en-US" sz="4000" b="0" i="0" smtClean="0">
                                  <a:latin typeface="Cambria Math" panose="02040503050406030204" pitchFamily="18" charset="0"/>
                                </a:rPr>
                                <m:t>2</m:t>
                              </m:r>
                            </m:sup>
                          </m:sSup>
                          <m:r>
                            <a:rPr lang="en-US" sz="4000" b="0" i="0" smtClean="0">
                              <a:latin typeface="Cambria Math" panose="02040503050406030204" pitchFamily="18" charset="0"/>
                            </a:rPr>
                            <m:t>+</m:t>
                          </m:r>
                          <m:r>
                            <a:rPr lang="en-US" sz="4000" b="0" i="1" smtClean="0">
                              <a:solidFill>
                                <a:srgbClr val="FF0000"/>
                              </a:solidFill>
                              <a:latin typeface="Cambria Math" panose="02040503050406030204" pitchFamily="18" charset="0"/>
                            </a:rPr>
                            <m:t>6</m:t>
                          </m:r>
                          <m:r>
                            <a:rPr lang="en-US" sz="4000" i="1">
                              <a:latin typeface="Cambria Math" panose="02040503050406030204" pitchFamily="18" charset="0"/>
                            </a:rPr>
                            <m:t>𝑥</m:t>
                          </m:r>
                          <m:r>
                            <a:rPr lang="en-US" sz="4000" b="0" i="0" smtClean="0">
                              <a:latin typeface="Cambria Math" panose="02040503050406030204" pitchFamily="18" charset="0"/>
                            </a:rPr>
                            <m:t>+</m:t>
                          </m:r>
                          <m:r>
                            <a:rPr lang="en-US" sz="4000" b="0" i="0" smtClean="0">
                              <a:solidFill>
                                <a:schemeClr val="accent5"/>
                              </a:solidFill>
                              <a:latin typeface="Cambria Math" panose="02040503050406030204" pitchFamily="18" charset="0"/>
                            </a:rPr>
                            <m:t>5</m:t>
                          </m:r>
                        </m:oMath>
                      </m:oMathPara>
                    </a14:m>
                    <a:endParaRPr lang="en-US" sz="4000" dirty="0"/>
                  </a:p>
                </p:txBody>
              </p:sp>
            </mc:Choice>
            <mc:Fallback xmlns="">
              <p:sp>
                <p:nvSpPr>
                  <p:cNvPr id="25" name="TextBox 24">
                    <a:extLst>
                      <a:ext uri="{FF2B5EF4-FFF2-40B4-BE49-F238E27FC236}">
                        <a16:creationId xmlns:a16="http://schemas.microsoft.com/office/drawing/2014/main" id="{2125609F-51D7-05D9-ACCC-A398520C8046}"/>
                      </a:ext>
                    </a:extLst>
                  </p:cNvPr>
                  <p:cNvSpPr txBox="1">
                    <a:spLocks noRot="1" noChangeAspect="1" noMove="1" noResize="1" noEditPoints="1" noAdjustHandles="1" noChangeArrowheads="1" noChangeShapeType="1" noTextEdit="1"/>
                  </p:cNvSpPr>
                  <p:nvPr/>
                </p:nvSpPr>
                <p:spPr>
                  <a:xfrm>
                    <a:off x="2669252" y="2276343"/>
                    <a:ext cx="6094602" cy="263393"/>
                  </a:xfrm>
                  <a:prstGeom prst="rect">
                    <a:avLst/>
                  </a:prstGeom>
                  <a:blipFill>
                    <a:blip r:embed="rId36"/>
                    <a:stretch>
                      <a:fillRect/>
                    </a:stretch>
                  </a:blipFill>
                </p:spPr>
                <p:txBody>
                  <a:bodyPr/>
                  <a:lstStyle/>
                  <a:p>
                    <a:r>
                      <a:rPr lang="en-US">
                        <a:noFill/>
                      </a:rPr>
                      <a:t> </a:t>
                    </a:r>
                  </a:p>
                </p:txBody>
              </p:sp>
            </mc:Fallback>
          </mc:AlternateContent>
        </p:grpSp>
        <p:sp>
          <p:nvSpPr>
            <p:cNvPr id="21" name="TextBox 20">
              <a:extLst>
                <a:ext uri="{FF2B5EF4-FFF2-40B4-BE49-F238E27FC236}">
                  <a16:creationId xmlns:a16="http://schemas.microsoft.com/office/drawing/2014/main" id="{F98F13FD-DD45-4241-D820-6D32FE8C364B}"/>
                </a:ext>
              </a:extLst>
            </p:cNvPr>
            <p:cNvSpPr txBox="1"/>
            <p:nvPr/>
          </p:nvSpPr>
          <p:spPr>
            <a:xfrm>
              <a:off x="2237645" y="1686720"/>
              <a:ext cx="266700" cy="707886"/>
            </a:xfrm>
            <a:prstGeom prst="rect">
              <a:avLst/>
            </a:prstGeom>
            <a:noFill/>
          </p:spPr>
          <p:txBody>
            <a:bodyPr wrap="square" rtlCol="0">
              <a:spAutoFit/>
            </a:bodyPr>
            <a:lstStyle/>
            <a:p>
              <a:r>
                <a:rPr lang="en-US" sz="4000"/>
                <a:t>+</a:t>
              </a:r>
            </a:p>
          </p:txBody>
        </p:sp>
      </p:grpSp>
      <p:pic>
        <p:nvPicPr>
          <p:cNvPr id="5" name="Picture 4">
            <a:extLst>
              <a:ext uri="{FF2B5EF4-FFF2-40B4-BE49-F238E27FC236}">
                <a16:creationId xmlns:a16="http://schemas.microsoft.com/office/drawing/2014/main" id="{F5F893BA-E617-CB48-0E14-9D8E565922FE}"/>
              </a:ext>
            </a:extLst>
          </p:cNvPr>
          <p:cNvPicPr>
            <a:picLocks noChangeAspect="1"/>
          </p:cNvPicPr>
          <p:nvPr/>
        </p:nvPicPr>
        <p:blipFill rotWithShape="1">
          <a:blip r:embed="rId37"/>
          <a:srcRect l="31156" r="28102" b="22486"/>
          <a:stretch/>
        </p:blipFill>
        <p:spPr>
          <a:xfrm>
            <a:off x="14815997" y="6057900"/>
            <a:ext cx="2286000" cy="2736612"/>
          </a:xfrm>
          <a:prstGeom prst="rect">
            <a:avLst/>
          </a:prstGeom>
        </p:spPr>
      </p:pic>
    </p:spTree>
    <p:extLst>
      <p:ext uri="{BB962C8B-B14F-4D97-AF65-F5344CB8AC3E}">
        <p14:creationId xmlns:p14="http://schemas.microsoft.com/office/powerpoint/2010/main" val="17775198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wipe(down)">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anim calcmode="lin" valueType="num">
                                      <p:cBhvr>
                                        <p:cTn id="35" dur="500" fill="hold"/>
                                        <p:tgtEl>
                                          <p:spTgt spid="5"/>
                                        </p:tgtEl>
                                        <p:attrNameLst>
                                          <p:attrName>ppt_x</p:attrName>
                                        </p:attrNameLst>
                                      </p:cBhvr>
                                      <p:tavLst>
                                        <p:tav tm="0">
                                          <p:val>
                                            <p:strVal val="#ppt_x"/>
                                          </p:val>
                                        </p:tav>
                                        <p:tav tm="100000">
                                          <p:val>
                                            <p:strVal val="#ppt_x"/>
                                          </p:val>
                                        </p:tav>
                                      </p:tavLst>
                                    </p:anim>
                                    <p:anim calcmode="lin" valueType="num">
                                      <p:cBhvr>
                                        <p:cTn id="36"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457200" y="342900"/>
            <a:ext cx="17373599" cy="95250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736783">
            <a:off x="16471109" y="132207"/>
            <a:ext cx="1861626" cy="1240308"/>
          </a:xfrm>
          <a:prstGeom prst="rect">
            <a:avLst/>
          </a:prstGeom>
        </p:spPr>
      </p:pic>
      <p:pic>
        <p:nvPicPr>
          <p:cNvPr id="25" name="Picture 7">
            <a:extLst>
              <a:ext uri="{FF2B5EF4-FFF2-40B4-BE49-F238E27FC236}">
                <a16:creationId xmlns:a16="http://schemas.microsoft.com/office/drawing/2014/main" id="{DB0C73D7-1311-4EE9-9BCC-2DB3FE94873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8280" y="58550"/>
            <a:ext cx="1635014" cy="1664137"/>
          </a:xfrm>
          <a:prstGeom prst="rect">
            <a:avLst/>
          </a:prstGeom>
        </p:spPr>
      </p:pic>
      <p:sp>
        <p:nvSpPr>
          <p:cNvPr id="30" name="Rectangle 29"/>
          <p:cNvSpPr/>
          <p:nvPr/>
        </p:nvSpPr>
        <p:spPr>
          <a:xfrm>
            <a:off x="6858000" y="419100"/>
            <a:ext cx="4741161" cy="1103892"/>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5000" b="1" dirty="0">
                <a:ln w="0"/>
                <a:solidFill>
                  <a:srgbClr val="FF0000"/>
                </a:solidFill>
                <a:latin typeface="Arial" panose="020B0604020202020204" pitchFamily="34" charset="0"/>
                <a:ea typeface="Times New Roman" panose="02020603050405020304" pitchFamily="18" charset="0"/>
                <a:cs typeface="Arial" panose="020B0604020202020204" pitchFamily="34" charset="0"/>
              </a:rPr>
              <a:t>LUYỆN TẬP 1</a:t>
            </a:r>
            <a:endParaRPr lang="en-US" sz="5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1447800" y="1638300"/>
            <a:ext cx="15392400" cy="1839606"/>
          </a:xfrm>
          <a:prstGeom prst="rect">
            <a:avLst/>
          </a:prstGeom>
        </p:spPr>
        <p:txBody>
          <a:bodyPr wrap="square">
            <a:spAutoFit/>
          </a:bodyPr>
          <a:lstStyle/>
          <a:p>
            <a:pPr algn="just">
              <a:lnSpc>
                <a:spcPct val="150000"/>
              </a:lnSpc>
            </a:pPr>
            <a:r>
              <a:rPr lang="vi-VN" sz="4000" dirty="0">
                <a:ea typeface="Calibri" panose="020F0502020204030204" pitchFamily="34" charset="0"/>
                <a:cs typeface="Times New Roman" panose="02020603050405020304" pitchFamily="18" charset="0"/>
              </a:rPr>
              <a:t>Để cộng hai đa thức P(x), Q(x), bạn Dũng viết như dưới đây có đúng không? Vì sao? Nếu chưa đúng, em hãy sửa lại cho đúng.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8280" y="8324850"/>
            <a:ext cx="1335595" cy="1447800"/>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38600" y="3718731"/>
            <a:ext cx="8572560" cy="3184525"/>
          </a:xfrm>
          <a:prstGeom prst="rect">
            <a:avLst/>
          </a:prstGeom>
        </p:spPr>
      </p:pic>
      <p:sp>
        <p:nvSpPr>
          <p:cNvPr id="4" name="Rectangle 3"/>
          <p:cNvSpPr/>
          <p:nvPr/>
        </p:nvSpPr>
        <p:spPr>
          <a:xfrm>
            <a:off x="1729165" y="7755112"/>
            <a:ext cx="14859000" cy="1938992"/>
          </a:xfrm>
          <a:prstGeom prst="rect">
            <a:avLst/>
          </a:prstGeom>
        </p:spPr>
        <p:txBody>
          <a:bodyPr wrap="square">
            <a:spAutoFit/>
          </a:bodyPr>
          <a:lstStyle/>
          <a:p>
            <a:pPr>
              <a:lnSpc>
                <a:spcPct val="150000"/>
              </a:lnSpc>
            </a:pPr>
            <a:r>
              <a:rPr lang="en-US" sz="4000" dirty="0" err="1">
                <a:solidFill>
                  <a:srgbClr val="333333"/>
                </a:solidFill>
                <a:latin typeface="Arial" panose="020B0604020202020204" pitchFamily="34" charset="0"/>
                <a:ea typeface="Times New Roman" panose="02020603050405020304" pitchFamily="18" charset="0"/>
              </a:rPr>
              <a:t>Bạn</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Dũng</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viết</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như</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vậy</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chưa</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đúng</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vì</a:t>
            </a:r>
            <a:r>
              <a:rPr lang="en-US" sz="4000" dirty="0">
                <a:solidFill>
                  <a:srgbClr val="333333"/>
                </a:solidFill>
                <a:latin typeface="Arial" panose="020B0604020202020204" pitchFamily="34" charset="0"/>
                <a:ea typeface="Times New Roman" panose="02020603050405020304" pitchFamily="18" charset="0"/>
              </a:rPr>
              <a:t> -1 </a:t>
            </a:r>
            <a:r>
              <a:rPr lang="en-US" sz="4000" dirty="0" err="1">
                <a:solidFill>
                  <a:srgbClr val="333333"/>
                </a:solidFill>
                <a:latin typeface="Arial" panose="020B0604020202020204" pitchFamily="34" charset="0"/>
                <a:ea typeface="Times New Roman" panose="02020603050405020304" pitchFamily="18" charset="0"/>
              </a:rPr>
              <a:t>là</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hệ</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số</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tự</a:t>
            </a:r>
            <a:r>
              <a:rPr lang="en-US" sz="4000" dirty="0">
                <a:solidFill>
                  <a:srgbClr val="333333"/>
                </a:solidFill>
                <a:latin typeface="Arial" panose="020B0604020202020204" pitchFamily="34" charset="0"/>
                <a:ea typeface="Times New Roman" panose="02020603050405020304" pitchFamily="18" charset="0"/>
              </a:rPr>
              <a:t> do </a:t>
            </a:r>
            <a:r>
              <a:rPr lang="en-US" sz="4000" dirty="0" err="1">
                <a:solidFill>
                  <a:srgbClr val="333333"/>
                </a:solidFill>
                <a:latin typeface="Arial" panose="020B0604020202020204" pitchFamily="34" charset="0"/>
                <a:ea typeface="Times New Roman" panose="02020603050405020304" pitchFamily="18" charset="0"/>
              </a:rPr>
              <a:t>còn</a:t>
            </a:r>
            <a:r>
              <a:rPr lang="en-US" sz="4000" dirty="0">
                <a:solidFill>
                  <a:srgbClr val="333333"/>
                </a:solidFill>
                <a:latin typeface="Arial" panose="020B0604020202020204" pitchFamily="34" charset="0"/>
                <a:ea typeface="Times New Roman" panose="02020603050405020304" pitchFamily="18" charset="0"/>
              </a:rPr>
              <a:t> 2x </a:t>
            </a:r>
            <a:r>
              <a:rPr lang="en-US" sz="4000" dirty="0" err="1">
                <a:solidFill>
                  <a:srgbClr val="333333"/>
                </a:solidFill>
                <a:latin typeface="Arial" panose="020B0604020202020204" pitchFamily="34" charset="0"/>
                <a:ea typeface="Times New Roman" panose="02020603050405020304" pitchFamily="18" charset="0"/>
              </a:rPr>
              <a:t>là</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đơn</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thức</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chứa</a:t>
            </a:r>
            <a:r>
              <a:rPr lang="en-US" sz="4000" dirty="0">
                <a:solidFill>
                  <a:srgbClr val="333333"/>
                </a:solidFill>
                <a:latin typeface="Arial" panose="020B0604020202020204" pitchFamily="34" charset="0"/>
                <a:ea typeface="Times New Roman" panose="02020603050405020304" pitchFamily="18" charset="0"/>
              </a:rPr>
              <a:t> x </a:t>
            </a:r>
            <a:r>
              <a:rPr lang="en-US" sz="4000" dirty="0" err="1">
                <a:solidFill>
                  <a:srgbClr val="333333"/>
                </a:solidFill>
                <a:latin typeface="Arial" panose="020B0604020202020204" pitchFamily="34" charset="0"/>
                <a:ea typeface="Times New Roman" panose="02020603050405020304" pitchFamily="18" charset="0"/>
              </a:rPr>
              <a:t>nên</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việc</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đặt</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cùng</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cột</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để</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cộng</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là</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không</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đúng</a:t>
            </a:r>
            <a:r>
              <a:rPr lang="en-US" sz="4000" dirty="0">
                <a:solidFill>
                  <a:srgbClr val="333333"/>
                </a:solidFill>
                <a:latin typeface="Arial" panose="020B0604020202020204" pitchFamily="34" charset="0"/>
                <a:ea typeface="Times New Roman" panose="02020603050405020304" pitchFamily="18" charset="0"/>
              </a:rPr>
              <a:t>. </a:t>
            </a:r>
            <a:endParaRPr lang="en-US" sz="4000" dirty="0">
              <a:effectLst/>
              <a:latin typeface="Times New Roman" panose="02020603050405020304" pitchFamily="18" charset="0"/>
              <a:ea typeface="Times New Roman" panose="02020603050405020304" pitchFamily="18" charset="0"/>
            </a:endParaRPr>
          </a:p>
        </p:txBody>
      </p:sp>
      <p:pic>
        <p:nvPicPr>
          <p:cNvPr id="15"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4935200" y="3973206"/>
            <a:ext cx="1749199" cy="3380094"/>
          </a:xfrm>
          <a:prstGeom prst="rect">
            <a:avLst/>
          </a:prstGeom>
        </p:spPr>
      </p:pic>
      <p:sp>
        <p:nvSpPr>
          <p:cNvPr id="17" name="Oval Callout 16"/>
          <p:cNvSpPr/>
          <p:nvPr/>
        </p:nvSpPr>
        <p:spPr>
          <a:xfrm>
            <a:off x="1870671" y="6830596"/>
            <a:ext cx="1708053" cy="75130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prstClr val="black"/>
                </a:solidFill>
              </a:rPr>
              <a:t>Giải</a:t>
            </a:r>
            <a:endParaRPr lang="en-US" sz="4000" b="1" dirty="0">
              <a:solidFill>
                <a:prstClr val="black"/>
              </a:solidFill>
            </a:endParaRPr>
          </a:p>
        </p:txBody>
      </p:sp>
    </p:spTree>
    <p:extLst>
      <p:ext uri="{BB962C8B-B14F-4D97-AF65-F5344CB8AC3E}">
        <p14:creationId xmlns:p14="http://schemas.microsoft.com/office/powerpoint/2010/main" val="3238817571"/>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left)">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randombar(horizontal)">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7" grpId="0"/>
      <p:bldP spid="4" grpId="0"/>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381000" y="342900"/>
            <a:ext cx="17449800" cy="9622581"/>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736783">
            <a:off x="15958928" y="246687"/>
            <a:ext cx="2397119" cy="1597080"/>
          </a:xfrm>
          <a:prstGeom prst="rect">
            <a:avLst/>
          </a:prstGeom>
        </p:spPr>
      </p:pic>
      <p:pic>
        <p:nvPicPr>
          <p:cNvPr id="17"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562200">
            <a:off x="809730" y="2992879"/>
            <a:ext cx="1218783" cy="1497736"/>
          </a:xfrm>
          <a:prstGeom prst="rect">
            <a:avLst/>
          </a:prstGeom>
        </p:spPr>
      </p:pic>
      <p:sp>
        <p:nvSpPr>
          <p:cNvPr id="9" name="Rectangle 8"/>
          <p:cNvSpPr/>
          <p:nvPr/>
        </p:nvSpPr>
        <p:spPr>
          <a:xfrm>
            <a:off x="1693335" y="830851"/>
            <a:ext cx="2411238" cy="916276"/>
          </a:xfrm>
          <a:prstGeom prst="rect">
            <a:avLst/>
          </a:prstGeom>
        </p:spPr>
        <p:txBody>
          <a:bodyPr wrap="none">
            <a:spAutoFit/>
          </a:bodyPr>
          <a:lstStyle/>
          <a:p>
            <a:pPr algn="just">
              <a:lnSpc>
                <a:spcPct val="150000"/>
              </a:lnSpc>
              <a:spcBef>
                <a:spcPts val="600"/>
              </a:spcBef>
              <a:spcAft>
                <a:spcPts val="800"/>
              </a:spcAft>
            </a:pPr>
            <a:r>
              <a:rPr lang="en-US" sz="4000" b="1" dirty="0">
                <a:latin typeface="Arial" panose="020B0604020202020204" pitchFamily="34" charset="0"/>
                <a:ea typeface="Times New Roman" panose="02020603050405020304" pitchFamily="18" charset="0"/>
                <a:cs typeface="Times New Roman" panose="02020603050405020304" pitchFamily="18" charset="0"/>
              </a:rPr>
              <a:t>* </a:t>
            </a:r>
            <a:r>
              <a:rPr lang="en-US" sz="4000" b="1" dirty="0" err="1">
                <a:latin typeface="Arial" panose="020B0604020202020204" pitchFamily="34" charset="0"/>
                <a:ea typeface="Times New Roman" panose="02020603050405020304" pitchFamily="18" charset="0"/>
                <a:cs typeface="Times New Roman" panose="02020603050405020304" pitchFamily="18" charset="0"/>
              </a:rPr>
              <a:t>Sửa</a:t>
            </a:r>
            <a:r>
              <a:rPr lang="en-US" sz="4000" b="1" dirty="0">
                <a:latin typeface="Arial" panose="020B0604020202020204" pitchFamily="34" charset="0"/>
                <a:ea typeface="Times New Roman" panose="02020603050405020304" pitchFamily="18" charset="0"/>
                <a:cs typeface="Times New Roman" panose="02020603050405020304" pitchFamily="18" charset="0"/>
              </a:rPr>
              <a:t> </a:t>
            </a:r>
            <a:r>
              <a:rPr lang="en-US" sz="4000" b="1" dirty="0" err="1">
                <a:latin typeface="Arial" panose="020B0604020202020204" pitchFamily="34" charset="0"/>
                <a:ea typeface="Times New Roman" panose="02020603050405020304" pitchFamily="18" charset="0"/>
                <a:cs typeface="Times New Roman" panose="02020603050405020304" pitchFamily="18" charset="0"/>
              </a:rPr>
              <a:t>lại</a:t>
            </a:r>
            <a:r>
              <a:rPr lang="en-US" sz="4000" b="1" dirty="0">
                <a:latin typeface="Arial" panose="020B0604020202020204" pitchFamily="34" charset="0"/>
                <a:ea typeface="Times New Roman" panose="02020603050405020304" pitchFamily="18" charset="0"/>
                <a:cs typeface="Times New Roman" panose="02020603050405020304" pitchFamily="18" charset="0"/>
              </a:rPr>
              <a:t>:</a:t>
            </a:r>
            <a:endParaRPr lang="en-US" sz="40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roup 11">
            <a:extLst>
              <a:ext uri="{FF2B5EF4-FFF2-40B4-BE49-F238E27FC236}">
                <a16:creationId xmlns:a16="http://schemas.microsoft.com/office/drawing/2014/main" id="{57D2A9FF-FAA4-D38A-C8AD-FE4300B06E9D}"/>
              </a:ext>
            </a:extLst>
          </p:cNvPr>
          <p:cNvGrpSpPr/>
          <p:nvPr/>
        </p:nvGrpSpPr>
        <p:grpSpPr>
          <a:xfrm>
            <a:off x="2133600" y="2111392"/>
            <a:ext cx="17951274" cy="2727310"/>
            <a:chOff x="268622" y="1482134"/>
            <a:chExt cx="8332443" cy="1127939"/>
          </a:xfrm>
        </p:grpSpPr>
        <p:grpSp>
          <p:nvGrpSpPr>
            <p:cNvPr id="13" name="Group 12">
              <a:extLst>
                <a:ext uri="{FF2B5EF4-FFF2-40B4-BE49-F238E27FC236}">
                  <a16:creationId xmlns:a16="http://schemas.microsoft.com/office/drawing/2014/main" id="{531DCCF8-CBFF-3478-672E-17FFB84B0B44}"/>
                </a:ext>
              </a:extLst>
            </p:cNvPr>
            <p:cNvGrpSpPr/>
            <p:nvPr/>
          </p:nvGrpSpPr>
          <p:grpSpPr>
            <a:xfrm>
              <a:off x="268622" y="1482134"/>
              <a:ext cx="8332443" cy="1127939"/>
              <a:chOff x="2728519" y="1443680"/>
              <a:chExt cx="8332443" cy="1127939"/>
            </a:xfrm>
          </p:grpSpPr>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DCAAB71-F214-B233-90FF-CF72BFA572D4}"/>
                      </a:ext>
                    </a:extLst>
                  </p:cNvPr>
                  <p:cNvSpPr txBox="1"/>
                  <p:nvPr/>
                </p:nvSpPr>
                <p:spPr>
                  <a:xfrm>
                    <a:off x="3141833" y="1443680"/>
                    <a:ext cx="6094602" cy="29276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i="1" smtClean="0">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e>
                          </m:d>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  6</m:t>
                          </m:r>
                          <m:sSup>
                            <m:sSupPr>
                              <m:ctrlPr>
                                <a:rPr lang="en-US" sz="4000" i="1">
                                  <a:effectLst/>
                                  <a:latin typeface="Cambria Math" panose="02040503050406030204" pitchFamily="18" charset="0"/>
                                </a:rPr>
                              </m:ctrlPr>
                            </m:sSup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3</m:t>
                          </m:r>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4000">
                              <a:effectLst/>
                              <a:latin typeface="Cambria Math" panose="02040503050406030204" pitchFamily="18" charset="0"/>
                              <a:ea typeface="Calibri" panose="020F0502020204030204" pitchFamily="34" charset="0"/>
                              <a:cs typeface="Times New Roman" panose="02020603050405020304" pitchFamily="18" charset="0"/>
                            </a:rPr>
                            <m:t>1</m:t>
                          </m:r>
                          <m:r>
                            <m:rPr>
                              <m:nor/>
                            </m:rPr>
                            <a:rPr lang="en-US" sz="4000" i="1">
                              <a:effectLst/>
                              <a:latin typeface="Calibri" panose="020F0502020204030204" pitchFamily="34" charset="0"/>
                              <a:ea typeface="Calibri" panose="020F0502020204030204" pitchFamily="34" charset="0"/>
                              <a:cs typeface="Times New Roman" panose="02020603050405020304" pitchFamily="18" charset="0"/>
                            </a:rPr>
                            <m:t> </m:t>
                          </m:r>
                        </m:oMath>
                      </m:oMathPara>
                    </a14:m>
                    <a:endParaRPr lang="en-US" sz="4000" dirty="0"/>
                  </a:p>
                </p:txBody>
              </p:sp>
            </mc:Choice>
            <mc:Fallback xmlns="">
              <p:sp>
                <p:nvSpPr>
                  <p:cNvPr id="15" name="TextBox 14">
                    <a:extLst>
                      <a:ext uri="{FF2B5EF4-FFF2-40B4-BE49-F238E27FC236}">
                        <a16:creationId xmlns:a16="http://schemas.microsoft.com/office/drawing/2014/main" id="{2DCAAB71-F214-B233-90FF-CF72BFA572D4}"/>
                      </a:ext>
                    </a:extLst>
                  </p:cNvPr>
                  <p:cNvSpPr txBox="1">
                    <a:spLocks noRot="1" noChangeAspect="1" noMove="1" noResize="1" noEditPoints="1" noAdjustHandles="1" noChangeArrowheads="1" noChangeShapeType="1" noTextEdit="1"/>
                  </p:cNvSpPr>
                  <p:nvPr/>
                </p:nvSpPr>
                <p:spPr>
                  <a:xfrm>
                    <a:off x="3141833" y="1443680"/>
                    <a:ext cx="6094602" cy="29276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125D907-C5DF-B317-452B-25EC0EB4F056}"/>
                      </a:ext>
                    </a:extLst>
                  </p:cNvPr>
                  <p:cNvSpPr txBox="1"/>
                  <p:nvPr/>
                </p:nvSpPr>
                <p:spPr>
                  <a:xfrm>
                    <a:off x="4966360" y="1819807"/>
                    <a:ext cx="6094602" cy="292762"/>
                  </a:xfrm>
                  <a:prstGeom prst="rect">
                    <a:avLst/>
                  </a:prstGeom>
                  <a:noFill/>
                </p:spPr>
                <p:txBody>
                  <a:bodyPr wrap="square">
                    <a:spAutoFit/>
                  </a:bodyPr>
                  <a:lstStyle/>
                  <a:p>
                    <a14:m>
                      <m:oMath xmlns:m="http://schemas.openxmlformats.org/officeDocument/2006/math">
                        <m:r>
                          <a:rPr lang="en-US" sz="4000" b="0" i="1" smtClean="0">
                            <a:latin typeface="Cambria Math" panose="02040503050406030204" pitchFamily="18" charset="0"/>
                          </a:rPr>
                          <m:t> </m:t>
                        </m:r>
                        <m:r>
                          <a:rPr lang="en-US" sz="4000" i="1" smtClean="0">
                            <a:latin typeface="Cambria Math" panose="02040503050406030204" pitchFamily="18" charset="0"/>
                          </a:rPr>
                          <m:t>𝑄</m:t>
                        </m:r>
                        <m:d>
                          <m:dPr>
                            <m:ctrlPr>
                              <a:rPr lang="en-US" sz="4000" i="1">
                                <a:latin typeface="Cambria Math" panose="02040503050406030204" pitchFamily="18" charset="0"/>
                              </a:rPr>
                            </m:ctrlPr>
                          </m:dPr>
                          <m:e>
                            <m:r>
                              <a:rPr lang="en-US" sz="4000" i="1">
                                <a:latin typeface="Cambria Math" panose="02040503050406030204" pitchFamily="18" charset="0"/>
                              </a:rPr>
                              <m:t>𝑥</m:t>
                            </m:r>
                          </m:e>
                        </m:d>
                        <m:r>
                          <a:rPr lang="en-US" sz="4000" i="0">
                            <a:latin typeface="Cambria Math" panose="02040503050406030204" pitchFamily="18" charset="0"/>
                          </a:rPr>
                          <m:t>=</m:t>
                        </m:r>
                        <m:r>
                          <a:rPr lang="en-US" sz="4000" b="0" i="1" smtClean="0">
                            <a:latin typeface="Cambria Math" panose="02040503050406030204" pitchFamily="18" charset="0"/>
                          </a:rPr>
                          <m:t>  8</m:t>
                        </m:r>
                        <m:sSup>
                          <m:sSupPr>
                            <m:ctrlPr>
                              <a:rPr lang="en-US" sz="4000" i="1">
                                <a:solidFill>
                                  <a:srgbClr val="836967"/>
                                </a:solidFill>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2</m:t>
                            </m:r>
                          </m:sup>
                        </m:sSup>
                        <m:r>
                          <a:rPr lang="en-US" sz="4000" b="0" i="1" smtClean="0">
                            <a:latin typeface="Cambria Math" panose="02040503050406030204" pitchFamily="18" charset="0"/>
                          </a:rPr>
                          <m:t>+2</m:t>
                        </m:r>
                        <m:r>
                          <a:rPr lang="en-US" sz="4000" b="0" i="1" smtClean="0">
                            <a:latin typeface="Cambria Math" panose="02040503050406030204" pitchFamily="18" charset="0"/>
                          </a:rPr>
                          <m:t>𝑥</m:t>
                        </m:r>
                        <m:r>
                          <a:rPr lang="en-US" sz="4000" b="0" i="1" smtClean="0">
                            <a:latin typeface="Cambria Math" panose="02040503050406030204" pitchFamily="18" charset="0"/>
                          </a:rPr>
                          <m:t>+6</m:t>
                        </m:r>
                      </m:oMath>
                    </a14:m>
                    <a:r>
                      <a:rPr lang="en-US" sz="4000" b="0" dirty="0"/>
                      <a:t>  </a:t>
                    </a:r>
                  </a:p>
                </p:txBody>
              </p:sp>
            </mc:Choice>
            <mc:Fallback xmlns="">
              <p:sp>
                <p:nvSpPr>
                  <p:cNvPr id="16" name="TextBox 15">
                    <a:extLst>
                      <a:ext uri="{FF2B5EF4-FFF2-40B4-BE49-F238E27FC236}">
                        <a16:creationId xmlns:a16="http://schemas.microsoft.com/office/drawing/2014/main" id="{2125D907-C5DF-B317-452B-25EC0EB4F056}"/>
                      </a:ext>
                    </a:extLst>
                  </p:cNvPr>
                  <p:cNvSpPr txBox="1">
                    <a:spLocks noRot="1" noChangeAspect="1" noMove="1" noResize="1" noEditPoints="1" noAdjustHandles="1" noChangeArrowheads="1" noChangeShapeType="1" noTextEdit="1"/>
                  </p:cNvSpPr>
                  <p:nvPr/>
                </p:nvSpPr>
                <p:spPr>
                  <a:xfrm>
                    <a:off x="4966360" y="1819807"/>
                    <a:ext cx="6094602" cy="292762"/>
                  </a:xfrm>
                  <a:prstGeom prst="rect">
                    <a:avLst/>
                  </a:prstGeom>
                  <a:blipFill>
                    <a:blip r:embed="rId13"/>
                    <a:stretch>
                      <a:fillRect/>
                    </a:stretch>
                  </a:blipFill>
                </p:spPr>
                <p:txBody>
                  <a:bodyPr/>
                  <a:lstStyle/>
                  <a:p>
                    <a:r>
                      <a:rPr lang="en-US">
                        <a:noFill/>
                      </a:rPr>
                      <a:t> </a:t>
                    </a:r>
                  </a:p>
                </p:txBody>
              </p:sp>
            </mc:Fallback>
          </mc:AlternateContent>
          <p:cxnSp>
            <p:nvCxnSpPr>
              <p:cNvPr id="18" name="Straight Connector 17">
                <a:extLst>
                  <a:ext uri="{FF2B5EF4-FFF2-40B4-BE49-F238E27FC236}">
                    <a16:creationId xmlns:a16="http://schemas.microsoft.com/office/drawing/2014/main" id="{4378AA6F-7D9E-3055-A14C-56A3EC1B881B}"/>
                  </a:ext>
                </a:extLst>
              </p:cNvPr>
              <p:cNvCxnSpPr>
                <a:cxnSpLocks/>
              </p:cNvCxnSpPr>
              <p:nvPr/>
            </p:nvCxnSpPr>
            <p:spPr>
              <a:xfrm flipV="1">
                <a:off x="4269277" y="2189527"/>
                <a:ext cx="3255648" cy="6796"/>
              </a:xfrm>
              <a:prstGeom prst="line">
                <a:avLst/>
              </a:prstGeom>
              <a:ln w="1905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53D609C7-2ABB-0C8B-C844-8EE68C881F7C}"/>
                      </a:ext>
                    </a:extLst>
                  </p:cNvPr>
                  <p:cNvSpPr txBox="1"/>
                  <p:nvPr/>
                </p:nvSpPr>
                <p:spPr>
                  <a:xfrm>
                    <a:off x="2728519" y="2278857"/>
                    <a:ext cx="6094602" cy="29276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𝑃</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𝑥</m:t>
                              </m:r>
                            </m:e>
                          </m:d>
                          <m:r>
                            <a:rPr lang="en-US" sz="4000" b="0" i="1" smtClean="0">
                              <a:latin typeface="Cambria Math" panose="02040503050406030204" pitchFamily="18" charset="0"/>
                            </a:rPr>
                            <m:t>+</m:t>
                          </m:r>
                          <m:r>
                            <a:rPr lang="en-US" sz="4000" i="1" smtClean="0">
                              <a:latin typeface="Cambria Math" panose="02040503050406030204" pitchFamily="18" charset="0"/>
                            </a:rPr>
                            <m:t>𝑄</m:t>
                          </m:r>
                          <m:d>
                            <m:dPr>
                              <m:ctrlPr>
                                <a:rPr lang="en-US" sz="4000" i="1">
                                  <a:latin typeface="Cambria Math" panose="02040503050406030204" pitchFamily="18" charset="0"/>
                                </a:rPr>
                              </m:ctrlPr>
                            </m:dPr>
                            <m:e>
                              <m:r>
                                <a:rPr lang="en-US" sz="4000" i="1">
                                  <a:latin typeface="Cambria Math" panose="02040503050406030204" pitchFamily="18" charset="0"/>
                                </a:rPr>
                                <m:t>𝑥</m:t>
                              </m:r>
                            </m:e>
                          </m:d>
                          <m:r>
                            <a:rPr lang="en-US" sz="4000" i="0">
                              <a:latin typeface="Cambria Math" panose="02040503050406030204" pitchFamily="18" charset="0"/>
                            </a:rPr>
                            <m:t>=</m:t>
                          </m:r>
                          <m:r>
                            <a:rPr lang="en-US" sz="4000" b="0" i="1" smtClean="0">
                              <a:latin typeface="Cambria Math" panose="02040503050406030204" pitchFamily="18" charset="0"/>
                            </a:rPr>
                            <m:t> 14</m:t>
                          </m:r>
                          <m:sSup>
                            <m:sSupPr>
                              <m:ctrlPr>
                                <a:rPr lang="en-US" sz="4000" i="1" smtClean="0">
                                  <a:solidFill>
                                    <a:srgbClr val="836967"/>
                                  </a:solidFill>
                                  <a:latin typeface="Cambria Math" panose="02040503050406030204" pitchFamily="18" charset="0"/>
                                </a:rPr>
                              </m:ctrlPr>
                            </m:sSupPr>
                            <m:e>
                              <m:r>
                                <a:rPr lang="en-US" sz="4000" i="1">
                                  <a:latin typeface="Cambria Math" panose="02040503050406030204" pitchFamily="18" charset="0"/>
                                </a:rPr>
                                <m:t>𝑥</m:t>
                              </m:r>
                            </m:e>
                            <m:sup>
                              <m:r>
                                <a:rPr lang="en-US" sz="4000" b="0" i="0" smtClean="0">
                                  <a:latin typeface="Cambria Math" panose="02040503050406030204" pitchFamily="18" charset="0"/>
                                </a:rPr>
                                <m:t>2</m:t>
                              </m:r>
                            </m:sup>
                          </m:sSup>
                          <m:r>
                            <a:rPr lang="en-US" sz="4000" b="0" i="0" smtClean="0">
                              <a:latin typeface="Cambria Math" panose="02040503050406030204" pitchFamily="18" charset="0"/>
                            </a:rPr>
                            <m:t>+</m:t>
                          </m:r>
                          <m:r>
                            <a:rPr lang="en-US" sz="4000" b="0" i="1" smtClean="0">
                              <a:latin typeface="Cambria Math" panose="02040503050406030204" pitchFamily="18" charset="0"/>
                            </a:rPr>
                            <m:t>5</m:t>
                          </m:r>
                          <m:r>
                            <a:rPr lang="en-US" sz="4000" i="1">
                              <a:latin typeface="Cambria Math" panose="02040503050406030204" pitchFamily="18" charset="0"/>
                            </a:rPr>
                            <m:t>𝑥</m:t>
                          </m:r>
                          <m:r>
                            <a:rPr lang="en-US" sz="4000" b="0" i="0" smtClean="0">
                              <a:latin typeface="Cambria Math" panose="02040503050406030204" pitchFamily="18" charset="0"/>
                            </a:rPr>
                            <m:t>+5</m:t>
                          </m:r>
                        </m:oMath>
                      </m:oMathPara>
                    </a14:m>
                    <a:endParaRPr lang="en-US" sz="4000" dirty="0"/>
                  </a:p>
                </p:txBody>
              </p:sp>
            </mc:Choice>
            <mc:Fallback xmlns="">
              <p:sp>
                <p:nvSpPr>
                  <p:cNvPr id="21" name="TextBox 20">
                    <a:extLst>
                      <a:ext uri="{FF2B5EF4-FFF2-40B4-BE49-F238E27FC236}">
                        <a16:creationId xmlns:a16="http://schemas.microsoft.com/office/drawing/2014/main" id="{53D609C7-2ABB-0C8B-C844-8EE68C881F7C}"/>
                      </a:ext>
                    </a:extLst>
                  </p:cNvPr>
                  <p:cNvSpPr txBox="1">
                    <a:spLocks noRot="1" noChangeAspect="1" noMove="1" noResize="1" noEditPoints="1" noAdjustHandles="1" noChangeArrowheads="1" noChangeShapeType="1" noTextEdit="1"/>
                  </p:cNvSpPr>
                  <p:nvPr/>
                </p:nvSpPr>
                <p:spPr>
                  <a:xfrm>
                    <a:off x="2728519" y="2278857"/>
                    <a:ext cx="6094602" cy="292762"/>
                  </a:xfrm>
                  <a:prstGeom prst="rect">
                    <a:avLst/>
                  </a:prstGeom>
                  <a:blipFill>
                    <a:blip r:embed="rId14"/>
                    <a:stretch>
                      <a:fillRect/>
                    </a:stretch>
                  </a:blipFill>
                </p:spPr>
                <p:txBody>
                  <a:bodyPr/>
                  <a:lstStyle/>
                  <a:p>
                    <a:r>
                      <a:rPr lang="en-US">
                        <a:noFill/>
                      </a:rPr>
                      <a:t> </a:t>
                    </a:r>
                  </a:p>
                </p:txBody>
              </p:sp>
            </mc:Fallback>
          </mc:AlternateContent>
        </p:grpSp>
        <p:sp>
          <p:nvSpPr>
            <p:cNvPr id="14" name="TextBox 13">
              <a:extLst>
                <a:ext uri="{FF2B5EF4-FFF2-40B4-BE49-F238E27FC236}">
                  <a16:creationId xmlns:a16="http://schemas.microsoft.com/office/drawing/2014/main" id="{B3131CB8-5886-F6C9-352C-091ED264C498}"/>
                </a:ext>
              </a:extLst>
            </p:cNvPr>
            <p:cNvSpPr txBox="1"/>
            <p:nvPr/>
          </p:nvSpPr>
          <p:spPr>
            <a:xfrm>
              <a:off x="2237645" y="1681588"/>
              <a:ext cx="266700" cy="707886"/>
            </a:xfrm>
            <a:prstGeom prst="rect">
              <a:avLst/>
            </a:prstGeom>
            <a:noFill/>
          </p:spPr>
          <p:txBody>
            <a:bodyPr wrap="square" rtlCol="0">
              <a:spAutoFit/>
            </a:bodyPr>
            <a:lstStyle/>
            <a:p>
              <a:r>
                <a:rPr lang="en-US" sz="4000"/>
                <a:t>+</a:t>
              </a:r>
            </a:p>
          </p:txBody>
        </p:sp>
      </p:grpSp>
      <p:sp>
        <p:nvSpPr>
          <p:cNvPr id="3" name="Rectangle 2"/>
          <p:cNvSpPr/>
          <p:nvPr/>
        </p:nvSpPr>
        <p:spPr>
          <a:xfrm>
            <a:off x="1072024" y="5616841"/>
            <a:ext cx="14396576" cy="3785652"/>
          </a:xfrm>
          <a:prstGeom prst="rect">
            <a:avLst/>
          </a:prstGeom>
        </p:spPr>
        <p:txBody>
          <a:bodyPr wrap="square">
            <a:spAutoFit/>
          </a:bodyPr>
          <a:lstStyle/>
          <a:p>
            <a:pPr algn="just">
              <a:lnSpc>
                <a:spcPct val="150000"/>
              </a:lnSpc>
            </a:pPr>
            <a:r>
              <a:rPr lang="nl-NL" sz="4000" b="1" dirty="0">
                <a:latin typeface="Arial" panose="020B0604020202020204" pitchFamily="34" charset="0"/>
                <a:ea typeface="Calibri" panose="020F0502020204030204" pitchFamily="34" charset="0"/>
                <a:cs typeface="Arial" panose="020B0604020202020204" pitchFamily="34" charset="0"/>
              </a:rPr>
              <a:t>* </a:t>
            </a:r>
            <a:r>
              <a:rPr lang="nl-NL" sz="4000" b="1" u="sng" dirty="0">
                <a:latin typeface="Arial" panose="020B0604020202020204" pitchFamily="34" charset="0"/>
                <a:ea typeface="Calibri" panose="020F0502020204030204" pitchFamily="34" charset="0"/>
                <a:cs typeface="Arial" panose="020B0604020202020204" pitchFamily="34" charset="0"/>
              </a:rPr>
              <a:t>Chú ý: </a:t>
            </a:r>
            <a:endParaRPr lang="en-US" sz="4000" b="1" u="sng"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latin typeface="Arial" panose="020B0604020202020204" pitchFamily="34" charset="0"/>
                <a:ea typeface="Calibri" panose="020F0502020204030204" pitchFamily="34" charset="0"/>
                <a:cs typeface="Arial" panose="020B0604020202020204" pitchFamily="34" charset="0"/>
              </a:rPr>
              <a:t>Khi cộng đa thức theo cột dọc nếu một đa thức khuyết số mũ nào của biến thì khi viết đa thức đó, ta bỏ trống cột tương ứng với số mũ trên.</a:t>
            </a:r>
            <a:endParaRPr lang="en-US" sz="4000" dirty="0">
              <a:latin typeface="Arial" panose="020B0604020202020204" pitchFamily="34" charset="0"/>
              <a:ea typeface="Calibri" panose="020F0502020204030204" pitchFamily="34" charset="0"/>
              <a:cs typeface="Arial" panose="020B0604020202020204" pitchFamily="34" charset="0"/>
            </a:endParaRPr>
          </a:p>
        </p:txBody>
      </p:sp>
      <p:pic>
        <p:nvPicPr>
          <p:cNvPr id="22" name="Picture 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932115" y="7350417"/>
            <a:ext cx="1746285" cy="2587090"/>
          </a:xfrm>
          <a:prstGeom prst="rect">
            <a:avLst/>
          </a:prstGeom>
        </p:spPr>
      </p:pic>
    </p:spTree>
    <p:extLst>
      <p:ext uri="{BB962C8B-B14F-4D97-AF65-F5344CB8AC3E}">
        <p14:creationId xmlns:p14="http://schemas.microsoft.com/office/powerpoint/2010/main" val="5849883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anim calcmode="lin" valueType="num">
                                      <p:cBhvr>
                                        <p:cTn id="20" dur="500" fill="hold"/>
                                        <p:tgtEl>
                                          <p:spTgt spid="3"/>
                                        </p:tgtEl>
                                        <p:attrNameLst>
                                          <p:attrName>ppt_x</p:attrName>
                                        </p:attrNameLst>
                                      </p:cBhvr>
                                      <p:tavLst>
                                        <p:tav tm="0">
                                          <p:val>
                                            <p:strVal val="#ppt_x"/>
                                          </p:val>
                                        </p:tav>
                                        <p:tav tm="100000">
                                          <p:val>
                                            <p:strVal val="#ppt_x"/>
                                          </p:val>
                                        </p:tav>
                                      </p:tavLst>
                                    </p:anim>
                                    <p:anim calcmode="lin" valueType="num">
                                      <p:cBhvr>
                                        <p:cTn id="21" dur="5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anim calcmode="lin" valueType="num">
                                      <p:cBhvr>
                                        <p:cTn id="25" dur="500" fill="hold"/>
                                        <p:tgtEl>
                                          <p:spTgt spid="22"/>
                                        </p:tgtEl>
                                        <p:attrNameLst>
                                          <p:attrName>ppt_x</p:attrName>
                                        </p:attrNameLst>
                                      </p:cBhvr>
                                      <p:tavLst>
                                        <p:tav tm="0">
                                          <p:val>
                                            <p:strVal val="#ppt_x"/>
                                          </p:val>
                                        </p:tav>
                                        <p:tav tm="100000">
                                          <p:val>
                                            <p:strVal val="#ppt_x"/>
                                          </p:val>
                                        </p:tav>
                                      </p:tavLst>
                                    </p:anim>
                                    <p:anim calcmode="lin" valueType="num">
                                      <p:cBhvr>
                                        <p:cTn id="26"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457201" y="419100"/>
            <a:ext cx="17373600" cy="95250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736783">
            <a:off x="16176991" y="132176"/>
            <a:ext cx="1990605" cy="132624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975634">
            <a:off x="-66089" y="5775386"/>
            <a:ext cx="1103180" cy="1665178"/>
          </a:xfrm>
          <a:prstGeom prst="rect">
            <a:avLst/>
          </a:prstGeom>
        </p:spPr>
      </p:pic>
      <p:grpSp>
        <p:nvGrpSpPr>
          <p:cNvPr id="5" name="Group 4"/>
          <p:cNvGrpSpPr/>
          <p:nvPr/>
        </p:nvGrpSpPr>
        <p:grpSpPr>
          <a:xfrm>
            <a:off x="1611218" y="1857292"/>
            <a:ext cx="15838581" cy="5632311"/>
            <a:chOff x="1611219" y="2178891"/>
            <a:chExt cx="14292968" cy="5632311"/>
          </a:xfrm>
        </p:grpSpPr>
        <p:sp>
          <p:nvSpPr>
            <p:cNvPr id="20" name="TextBox 19"/>
            <p:cNvSpPr txBox="1"/>
            <p:nvPr/>
          </p:nvSpPr>
          <p:spPr>
            <a:xfrm>
              <a:off x="1611219" y="2316005"/>
              <a:ext cx="3581400" cy="754053"/>
            </a:xfrm>
            <a:prstGeom prst="rect">
              <a:avLst/>
            </a:prstGeom>
            <a:noFill/>
          </p:spPr>
          <p:txBody>
            <a:bodyPr wrap="square" rtlCol="0">
              <a:spAutoFit/>
            </a:bodyPr>
            <a:lstStyle/>
            <a:p>
              <a:r>
                <a:rPr lang="nl-NL" sz="4300" b="1" dirty="0" smtClean="0">
                  <a:latin typeface="Arial" panose="020B0604020202020204" pitchFamily="34" charset="0"/>
                  <a:cs typeface="Arial" panose="020B0604020202020204" pitchFamily="34" charset="0"/>
                </a:rPr>
                <a:t>HĐ3:</a:t>
              </a:r>
              <a:endParaRPr lang="en-US" sz="4300" dirty="0">
                <a:latin typeface="Arial" panose="020B0604020202020204" pitchFamily="34" charset="0"/>
                <a:cs typeface="Arial" panose="020B0604020202020204" pitchFamily="34" charset="0"/>
              </a:endParaRPr>
            </a:p>
          </p:txBody>
        </p:sp>
        <p:sp>
          <p:nvSpPr>
            <p:cNvPr id="10" name="Rectangle 9"/>
            <p:cNvSpPr/>
            <p:nvPr/>
          </p:nvSpPr>
          <p:spPr>
            <a:xfrm>
              <a:off x="1731479" y="2178891"/>
              <a:ext cx="14172708" cy="5632311"/>
            </a:xfrm>
            <a:prstGeom prst="rect">
              <a:avLst/>
            </a:prstGeom>
          </p:spPr>
          <p:txBody>
            <a:bodyPr wrap="square">
              <a:spAutoFit/>
            </a:bodyPr>
            <a:lstStyle/>
            <a:p>
              <a:pPr>
                <a:lnSpc>
                  <a:spcPct val="150000"/>
                </a:lnSpc>
              </a:pP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Times New Roman" panose="02020603050405020304" pitchFamily="18" charset="0"/>
                </a:rPr>
                <a:t>        Cho hai đa thức: P(x) = -2x</a:t>
              </a:r>
              <a:r>
                <a:rPr lang="en-US" sz="4000" baseline="30000" dirty="0" smtClean="0">
                  <a:latin typeface="Arial" panose="020B0604020202020204" pitchFamily="34" charset="0"/>
                  <a:ea typeface="Calibri" panose="020F0502020204030204" pitchFamily="34" charset="0"/>
                  <a:cs typeface="Times New Roman" panose="02020603050405020304" pitchFamily="18" charset="0"/>
                </a:rPr>
                <a:t>2 </a:t>
              </a:r>
              <a:r>
                <a:rPr lang="en-US" sz="4000" dirty="0" smtClean="0">
                  <a:latin typeface="Arial" panose="020B0604020202020204" pitchFamily="34" charset="0"/>
                  <a:ea typeface="Calibri" panose="020F0502020204030204" pitchFamily="34" charset="0"/>
                  <a:cs typeface="Times New Roman" panose="02020603050405020304" pitchFamily="18" charset="0"/>
                </a:rPr>
                <a:t> + 1 + 3x và Q(x) = -5x + 3x</a:t>
              </a:r>
              <a:r>
                <a:rPr lang="en-US" sz="4000" baseline="30000" dirty="0" smtClean="0">
                  <a:latin typeface="Arial" panose="020B0604020202020204" pitchFamily="34" charset="0"/>
                  <a:ea typeface="Calibri" panose="020F0502020204030204" pitchFamily="34" charset="0"/>
                  <a:cs typeface="Times New Roman" panose="02020603050405020304" pitchFamily="18" charset="0"/>
                </a:rPr>
                <a:t>2</a:t>
              </a:r>
              <a:r>
                <a:rPr lang="en-US" sz="4000" dirty="0" smtClean="0">
                  <a:latin typeface="Arial" panose="020B0604020202020204" pitchFamily="34" charset="0"/>
                  <a:ea typeface="Calibri" panose="020F0502020204030204" pitchFamily="34" charset="0"/>
                  <a:cs typeface="Times New Roman" panose="02020603050405020304" pitchFamily="18" charset="0"/>
                </a:rPr>
                <a:t> + 4</a:t>
              </a:r>
            </a:p>
            <a:p>
              <a:pPr marL="742950" indent="-742950">
                <a:lnSpc>
                  <a:spcPct val="150000"/>
                </a:lnSpc>
                <a:buAutoNum type="alphaLcParenR"/>
              </a:pPr>
              <a:r>
                <a:rPr lang="en-US" sz="4000" dirty="0" smtClean="0">
                  <a:effectLst/>
                  <a:latin typeface="Arial" panose="020B0604020202020204" pitchFamily="34" charset="0"/>
                  <a:ea typeface="Calibri" panose="020F0502020204030204" pitchFamily="34" charset="0"/>
                  <a:cs typeface="Times New Roman" panose="02020603050405020304" pitchFamily="18" charset="0"/>
                </a:rPr>
                <a:t>Sắp xếp các đa thức P(x) và Q(x) theo số mũ giảm dần của biến.</a:t>
              </a:r>
            </a:p>
            <a:p>
              <a:pPr marL="514350" indent="-514350">
                <a:lnSpc>
                  <a:spcPct val="150000"/>
                </a:lnSpc>
                <a:buAutoNum type="alphaLcParenR"/>
              </a:pP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Times New Roman" panose="02020603050405020304" pitchFamily="18" charset="0"/>
                </a:rPr>
                <a:t>Viết tổng P(x) + Q(x) theo hàng ngang.</a:t>
              </a:r>
            </a:p>
            <a:p>
              <a:pPr marL="514350" indent="-514350">
                <a:lnSpc>
                  <a:spcPct val="150000"/>
                </a:lnSpc>
                <a:buAutoNum type="alphaLcParenR"/>
              </a:pPr>
              <a:r>
                <a:rPr lang="en-US" sz="4000" dirty="0" smtClean="0">
                  <a:effectLst/>
                  <a:latin typeface="Arial" panose="020B0604020202020204" pitchFamily="34" charset="0"/>
                  <a:ea typeface="Calibri" panose="020F0502020204030204" pitchFamily="34" charset="0"/>
                  <a:cs typeface="Times New Roman" panose="02020603050405020304" pitchFamily="18" charset="0"/>
                </a:rPr>
                <a:t>Nhóm các đơn thức có cùng số mũ của biến với nhau.</a:t>
              </a:r>
            </a:p>
            <a:p>
              <a:pPr marL="514350" indent="-514350">
                <a:lnSpc>
                  <a:spcPct val="150000"/>
                </a:lnSpc>
                <a:buAutoNum type="alphaLcParenR"/>
              </a:pP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Times New Roman" panose="02020603050405020304" pitchFamily="18" charset="0"/>
                </a:rPr>
                <a:t>Tính tổng P(x) + Q(x) bằng cách thực hiện phép tính trong từng nhóm.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8" name="Picture 17"/>
          <p:cNvPicPr>
            <a:picLocks noChangeAspect="1"/>
          </p:cNvPicPr>
          <p:nvPr/>
        </p:nvPicPr>
        <p:blipFill>
          <a:blip r:embed="rId7"/>
          <a:srcRect/>
          <a:stretch>
            <a:fillRect/>
          </a:stretch>
        </p:blipFill>
        <p:spPr>
          <a:xfrm>
            <a:off x="16344368" y="8550932"/>
            <a:ext cx="1463381" cy="1579899"/>
          </a:xfrm>
          <a:prstGeom prst="rect">
            <a:avLst/>
          </a:prstGeom>
        </p:spPr>
      </p:pic>
      <p:grpSp>
        <p:nvGrpSpPr>
          <p:cNvPr id="3" name="Group 2"/>
          <p:cNvGrpSpPr/>
          <p:nvPr/>
        </p:nvGrpSpPr>
        <p:grpSpPr>
          <a:xfrm>
            <a:off x="1377994" y="800100"/>
            <a:ext cx="9137606" cy="862753"/>
            <a:chOff x="1611219" y="2044475"/>
            <a:chExt cx="9137606" cy="862753"/>
          </a:xfrm>
        </p:grpSpPr>
        <p:sp>
          <p:nvSpPr>
            <p:cNvPr id="15" name="Rectangle 14"/>
            <p:cNvSpPr/>
            <p:nvPr/>
          </p:nvSpPr>
          <p:spPr>
            <a:xfrm>
              <a:off x="2977146" y="2169578"/>
              <a:ext cx="7771679" cy="707886"/>
            </a:xfrm>
            <a:prstGeom prst="rect">
              <a:avLst/>
            </a:prstGeom>
          </p:spPr>
          <p:txBody>
            <a:bodyPr wrap="none">
              <a:spAutoFit/>
            </a:bodyPr>
            <a:lstStyle/>
            <a:p>
              <a:r>
                <a:rPr lang="en-US" sz="4000" i="1" dirty="0">
                  <a:latin typeface="Arial" panose="020B0604020202020204" pitchFamily="34" charset="0"/>
                  <a:cs typeface="Arial" panose="020B0604020202020204" pitchFamily="34" charset="0"/>
                </a:rPr>
                <a:t>Thảo luận nhóm hoàn thành </a:t>
              </a:r>
              <a:r>
                <a:rPr lang="en-US" sz="4000" i="1" dirty="0" smtClean="0">
                  <a:latin typeface="Arial" panose="020B0604020202020204" pitchFamily="34" charset="0"/>
                  <a:cs typeface="Arial" panose="020B0604020202020204" pitchFamily="34" charset="0"/>
                </a:rPr>
                <a:t>HĐ3</a:t>
              </a:r>
              <a:endParaRPr lang="en-US" sz="4000" i="1"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11219" y="2044475"/>
              <a:ext cx="1207854" cy="862753"/>
            </a:xfrm>
            <a:prstGeom prst="rect">
              <a:avLst/>
            </a:prstGeom>
          </p:spPr>
        </p:pic>
      </p:grpSp>
    </p:spTree>
    <p:extLst>
      <p:ext uri="{BB962C8B-B14F-4D97-AF65-F5344CB8AC3E}">
        <p14:creationId xmlns:p14="http://schemas.microsoft.com/office/powerpoint/2010/main" val="1927328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33400" y="952500"/>
            <a:ext cx="19004036" cy="8876292"/>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706838">
            <a:off x="-290199" y="7862274"/>
            <a:ext cx="1359982" cy="1474235"/>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736783">
            <a:off x="15400554" y="843287"/>
            <a:ext cx="2397119" cy="1597080"/>
          </a:xfrm>
          <a:prstGeom prst="rect">
            <a:avLst/>
          </a:prstGeom>
        </p:spPr>
      </p:pic>
      <p:sp>
        <p:nvSpPr>
          <p:cNvPr id="10" name="Rectangle 9"/>
          <p:cNvSpPr/>
          <p:nvPr/>
        </p:nvSpPr>
        <p:spPr>
          <a:xfrm>
            <a:off x="1371600" y="3467100"/>
            <a:ext cx="15557926" cy="6026265"/>
          </a:xfrm>
          <a:prstGeom prst="rect">
            <a:avLst/>
          </a:prstGeom>
        </p:spPr>
        <p:txBody>
          <a:bodyPr wrap="square">
            <a:spAutoFit/>
          </a:bodyPr>
          <a:lstStyle/>
          <a:p>
            <a:pPr>
              <a:lnSpc>
                <a:spcPct val="107000"/>
              </a:lnSpc>
            </a:pPr>
            <a:r>
              <a:rPr lang="en-US" sz="4000" dirty="0">
                <a:latin typeface="Arial" panose="020B0604020202020204" pitchFamily="34" charset="0"/>
                <a:ea typeface="Calibri" panose="020F0502020204030204" pitchFamily="34" charset="0"/>
                <a:cs typeface="Times New Roman" panose="02020603050405020304" pitchFamily="18" charset="0"/>
              </a:rPr>
              <a:t>Để cộng hai đa thức một biến (theo </a:t>
            </a:r>
            <a:r>
              <a:rPr lang="en-US" sz="4000" dirty="0" smtClean="0">
                <a:latin typeface="Arial" panose="020B0604020202020204" pitchFamily="34" charset="0"/>
                <a:ea typeface="Calibri" panose="020F0502020204030204" pitchFamily="34" charset="0"/>
                <a:cs typeface="Times New Roman" panose="02020603050405020304" pitchFamily="18" charset="0"/>
              </a:rPr>
              <a:t>hàng ngang), </a:t>
            </a:r>
            <a:r>
              <a:rPr lang="en-US" sz="4000" dirty="0">
                <a:latin typeface="Arial" panose="020B0604020202020204" pitchFamily="34" charset="0"/>
                <a:ea typeface="Calibri" panose="020F0502020204030204" pitchFamily="34" charset="0"/>
                <a:cs typeface="Times New Roman" panose="02020603050405020304" pitchFamily="18" charset="0"/>
              </a:rPr>
              <a:t>ta có thể làm như sau:</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571500" lvl="0" indent="-571500">
              <a:lnSpc>
                <a:spcPct val="150000"/>
              </a:lnSpc>
              <a:buFontTx/>
              <a:buChar char="-"/>
              <a:tabLst>
                <a:tab pos="457200" algn="l"/>
              </a:tabLst>
            </a:pPr>
            <a:r>
              <a:rPr lang="en-US" sz="4000" dirty="0">
                <a:latin typeface="Arial" panose="020B0604020202020204" pitchFamily="34" charset="0"/>
                <a:ea typeface="Calibri" panose="020F0502020204030204" pitchFamily="34" charset="0"/>
                <a:cs typeface="Times New Roman" panose="02020603050405020304" pitchFamily="18" charset="0"/>
              </a:rPr>
              <a:t>Thu </a:t>
            </a:r>
            <a:r>
              <a:rPr lang="en-US" sz="4000" dirty="0" err="1">
                <a:latin typeface="Arial" panose="020B0604020202020204" pitchFamily="34" charset="0"/>
                <a:ea typeface="Calibri" panose="020F0502020204030204" pitchFamily="34" charset="0"/>
                <a:cs typeface="Times New Roman" panose="02020603050405020304" pitchFamily="18" charset="0"/>
              </a:rPr>
              <a:t>gọn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mỗi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và</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sắp</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xếp</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hai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đó</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cùng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theo</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số</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mũ</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giảm</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dần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hoặc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tăng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dần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biến</a:t>
            </a:r>
            <a:r>
              <a:rPr lang="en-US" sz="4000" dirty="0">
                <a:latin typeface="Arial" panose="020B0604020202020204" pitchFamily="34" charset="0"/>
                <a:ea typeface="Calibri" panose="020F0502020204030204" pitchFamily="34" charset="0"/>
                <a:cs typeface="Times New Roman" panose="02020603050405020304" pitchFamily="18" charset="0"/>
              </a:rPr>
              <a:t>;</a:t>
            </a:r>
          </a:p>
          <a:p>
            <a:pPr marL="571500" lvl="0" indent="-571500">
              <a:lnSpc>
                <a:spcPct val="150000"/>
              </a:lnSpc>
              <a:buFontTx/>
              <a:buChar char="-"/>
              <a:tabLst>
                <a:tab pos="457200" algn="l"/>
              </a:tabLst>
            </a:pPr>
            <a:r>
              <a:rPr lang="en-US" sz="4000" dirty="0" smtClean="0">
                <a:latin typeface="Arial" panose="020B0604020202020204" pitchFamily="34" charset="0"/>
                <a:ea typeface="Calibri" panose="020F0502020204030204" pitchFamily="34" charset="0"/>
                <a:cs typeface="Times New Roman" panose="02020603050405020304" pitchFamily="18" charset="0"/>
              </a:rPr>
              <a:t>Viết tổng hai đa thức theo hàng ngang;</a:t>
            </a:r>
          </a:p>
          <a:p>
            <a:pPr marL="571500" lvl="0" indent="-571500">
              <a:lnSpc>
                <a:spcPct val="150000"/>
              </a:lnSpc>
              <a:buFontTx/>
              <a:buChar char="-"/>
              <a:tabLst>
                <a:tab pos="457200" algn="l"/>
              </a:tabLst>
            </a:pPr>
            <a:r>
              <a:rPr lang="en-US" sz="4000" dirty="0" smtClean="0">
                <a:latin typeface="Arial" panose="020B0604020202020204" pitchFamily="34" charset="0"/>
                <a:ea typeface="Calibri" panose="020F0502020204030204" pitchFamily="34" charset="0"/>
                <a:cs typeface="Times New Roman" panose="02020603050405020304" pitchFamily="18" charset="0"/>
              </a:rPr>
              <a:t>Nhóm các đơn thức có cùng số mũ của biến với nhau</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571500" lvl="0" indent="-571500">
              <a:lnSpc>
                <a:spcPct val="150000"/>
              </a:lnSpc>
              <a:buFontTx/>
              <a:buChar char="-"/>
              <a:tabLst>
                <a:tab pos="457200" algn="l"/>
              </a:tabLst>
            </a:pPr>
            <a:r>
              <a:rPr lang="en-US" sz="4000" dirty="0" smtClean="0">
                <a:latin typeface="Arial" panose="020B0604020202020204" pitchFamily="34" charset="0"/>
                <a:ea typeface="Calibri" panose="020F0502020204030204" pitchFamily="34" charset="0"/>
                <a:cs typeface="Times New Roman" panose="02020603050405020304" pitchFamily="18" charset="0"/>
              </a:rPr>
              <a:t>Thực hiện phép tính trong từng nhóm, </a:t>
            </a:r>
            <a:r>
              <a:rPr lang="en-US" sz="4000" dirty="0">
                <a:latin typeface="Arial" panose="020B0604020202020204" pitchFamily="34" charset="0"/>
                <a:ea typeface="Calibri" panose="020F0502020204030204" pitchFamily="34" charset="0"/>
                <a:cs typeface="Times New Roman" panose="02020603050405020304" pitchFamily="18" charset="0"/>
              </a:rPr>
              <a:t>ta có tổng cần tìm.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6858000" y="2072389"/>
            <a:ext cx="4741161" cy="1103892"/>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5000" b="1" dirty="0">
                <a:ln w="0"/>
                <a:solidFill>
                  <a:srgbClr val="FF0000"/>
                </a:solidFill>
                <a:latin typeface="Arial" panose="020B0604020202020204" pitchFamily="34" charset="0"/>
                <a:ea typeface="Times New Roman" panose="02020603050405020304" pitchFamily="18" charset="0"/>
                <a:cs typeface="Arial" panose="020B0604020202020204" pitchFamily="34" charset="0"/>
              </a:rPr>
              <a:t>NHẬN XÉT</a:t>
            </a:r>
            <a:endParaRPr lang="en-US" sz="5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12" name="Picture 11"/>
          <p:cNvPicPr>
            <a:picLocks noChangeAspect="1"/>
          </p:cNvPicPr>
          <p:nvPr/>
        </p:nvPicPr>
        <p:blipFill rotWithShape="1">
          <a:blip r:embed="rId9"/>
          <a:srcRect l="31156" r="28102" b="22486"/>
          <a:stretch/>
        </p:blipFill>
        <p:spPr>
          <a:xfrm>
            <a:off x="14815997" y="6057900"/>
            <a:ext cx="2286000" cy="2736612"/>
          </a:xfrm>
          <a:prstGeom prst="rect">
            <a:avLst/>
          </a:prstGeom>
        </p:spPr>
      </p:pic>
    </p:spTree>
    <p:extLst>
      <p:ext uri="{BB962C8B-B14F-4D97-AF65-F5344CB8AC3E}">
        <p14:creationId xmlns:p14="http://schemas.microsoft.com/office/powerpoint/2010/main" val="1108483805"/>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465030" y="616550"/>
            <a:ext cx="18288000" cy="905390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50317">
            <a:off x="17121488" y="8234259"/>
            <a:ext cx="1196198" cy="180558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736783">
            <a:off x="16119157" y="351522"/>
            <a:ext cx="2397119" cy="1597080"/>
          </a:xfrm>
          <a:prstGeom prst="rect">
            <a:avLst/>
          </a:prstGeom>
        </p:spPr>
      </p:pic>
      <p:grpSp>
        <p:nvGrpSpPr>
          <p:cNvPr id="15" name="Group 14"/>
          <p:cNvGrpSpPr/>
          <p:nvPr/>
        </p:nvGrpSpPr>
        <p:grpSpPr>
          <a:xfrm>
            <a:off x="685800" y="1866900"/>
            <a:ext cx="6096000" cy="914400"/>
            <a:chOff x="1554480" y="876300"/>
            <a:chExt cx="6096000" cy="1143000"/>
          </a:xfrm>
          <a:solidFill>
            <a:schemeClr val="accent5">
              <a:lumMod val="75000"/>
            </a:schemeClr>
          </a:solidFill>
        </p:grpSpPr>
        <p:sp>
          <p:nvSpPr>
            <p:cNvPr id="16" name="Flowchart: Terminator 15"/>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126502" y="987956"/>
              <a:ext cx="4974440" cy="884858"/>
            </a:xfrm>
            <a:prstGeom prst="rect">
              <a:avLst/>
            </a:prstGeom>
            <a:noFill/>
            <a:ln>
              <a:noFill/>
            </a:ln>
          </p:spPr>
          <p:txBody>
            <a:bodyPr wrap="none">
              <a:spAutoFit/>
            </a:bodyPr>
            <a:lstStyle/>
            <a:p>
              <a:pPr algn="ct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Ví dụ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3 </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(SGK –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tr56)</a:t>
              </a:r>
              <a:endPar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9" name="Rectangle 8"/>
              <p:cNvSpPr/>
              <p:nvPr/>
            </p:nvSpPr>
            <p:spPr>
              <a:xfrm>
                <a:off x="2120748" y="3238500"/>
                <a:ext cx="15173888" cy="717569"/>
              </a:xfrm>
              <a:prstGeom prst="rect">
                <a:avLst/>
              </a:prstGeom>
            </p:spPr>
            <p:txBody>
              <a:bodyPr wrap="square">
                <a:spAutoFit/>
              </a:bodyPr>
              <a:lstStyle/>
              <a:p>
                <a:pPr>
                  <a:lnSpc>
                    <a:spcPct val="107000"/>
                  </a:lnSpc>
                  <a:spcAft>
                    <a:spcPts val="1200"/>
                  </a:spcAft>
                </a:pPr>
                <a14:m>
                  <m:oMath xmlns:m="http://schemas.openxmlformats.org/officeDocument/2006/math">
                    <m:r>
                      <a:rPr lang="en-US" sz="4000" i="1" smtClean="0">
                        <a:effectLst/>
                        <a:latin typeface="Cambria Math" panose="02040503050406030204" pitchFamily="18" charset="0"/>
                        <a:ea typeface="Calibri" panose="020F0502020204030204" pitchFamily="34" charset="0"/>
                        <a:cs typeface="Arial" panose="020B0604020202020204" pitchFamily="34" charset="0"/>
                      </a:rPr>
                      <m:t>𝑃</m:t>
                    </m:r>
                    <m:d>
                      <m:dPr>
                        <m:ctrlPr>
                          <a:rPr lang="en-US" sz="4000" i="1">
                            <a:effectLst/>
                            <a:latin typeface="Cambria Math" panose="02040503050406030204" pitchFamily="18" charset="0"/>
                            <a:ea typeface="Calibri" panose="020F0502020204030204" pitchFamily="34" charset="0"/>
                            <a:cs typeface="Arial" panose="020B0604020202020204" pitchFamily="34" charset="0"/>
                          </a:rPr>
                        </m:ctrlPr>
                      </m:d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d>
                    <m:r>
                      <a:rPr lang="en-US" sz="4000">
                        <a:effectLst/>
                        <a:latin typeface="Cambria Math" panose="02040503050406030204" pitchFamily="18" charset="0"/>
                        <a:ea typeface="Calibri" panose="020F0502020204030204" pitchFamily="34" charset="0"/>
                        <a:cs typeface="Arial" panose="020B0604020202020204" pitchFamily="34" charset="0"/>
                      </a:rPr>
                      <m:t>=</m:t>
                    </m:r>
                    <m:r>
                      <m:rPr>
                        <m:nor/>
                      </m:rPr>
                      <a:rPr lang="en-US" sz="4000" b="0" i="1" smtClean="0">
                        <a:effectLst/>
                        <a:latin typeface="Cambria Math" panose="02040503050406030204" pitchFamily="18" charset="0"/>
                        <a:ea typeface="Calibri" panose="020F0502020204030204" pitchFamily="34" charset="0"/>
                        <a:cs typeface="Arial" panose="020B0604020202020204" pitchFamily="34" charset="0"/>
                      </a:rPr>
                      <m:t>−4</m:t>
                    </m:r>
                    <m:sSup>
                      <m:sSupPr>
                        <m:ctrlPr>
                          <a:rPr lang="en-US" sz="4000" b="0" i="1" smtClean="0">
                            <a:effectLst/>
                            <a:latin typeface="Cambria Math" panose="02040503050406030204" pitchFamily="18" charset="0"/>
                            <a:cs typeface="Arial" panose="020B0604020202020204" pitchFamily="34" charset="0"/>
                          </a:rPr>
                        </m:ctrlPr>
                      </m:sSupPr>
                      <m:e>
                        <m:r>
                          <a:rPr lang="en-US" sz="4000" b="0" i="1" smtClean="0">
                            <a:effectLst/>
                            <a:latin typeface="Cambria Math" panose="02040503050406030204" pitchFamily="18" charset="0"/>
                            <a:cs typeface="Arial" panose="020B0604020202020204" pitchFamily="34" charset="0"/>
                          </a:rPr>
                          <m:t>𝑥</m:t>
                        </m:r>
                      </m:e>
                      <m:sup>
                        <m:r>
                          <a:rPr lang="en-US" sz="4000" b="0" i="1" smtClean="0">
                            <a:effectLst/>
                            <a:latin typeface="Cambria Math" panose="02040503050406030204" pitchFamily="18" charset="0"/>
                            <a:cs typeface="Arial" panose="020B0604020202020204" pitchFamily="34" charset="0"/>
                          </a:rPr>
                          <m:t>3</m:t>
                        </m:r>
                      </m:sup>
                    </m:sSup>
                    <m:r>
                      <a:rPr lang="en-US" sz="4000" b="0" i="1" smtClean="0">
                        <a:effectLst/>
                        <a:latin typeface="Cambria Math" panose="02040503050406030204" pitchFamily="18" charset="0"/>
                        <a:cs typeface="Arial" panose="020B0604020202020204" pitchFamily="34" charset="0"/>
                      </a:rPr>
                      <m:t>+</m:t>
                    </m:r>
                    <m:r>
                      <m:rPr>
                        <m:nor/>
                      </m:rPr>
                      <a:rPr lang="en-US" sz="4000" b="0" i="1" smtClean="0">
                        <a:effectLst/>
                        <a:latin typeface="Cambria Math" panose="02040503050406030204" pitchFamily="18" charset="0"/>
                        <a:cs typeface="Arial" panose="020B0604020202020204" pitchFamily="34" charset="0"/>
                      </a:rPr>
                      <m:t>2</m:t>
                    </m:r>
                    <m:sSup>
                      <m:sSupPr>
                        <m:ctrlPr>
                          <a:rPr lang="en-US" sz="4000" b="0" i="1" smtClean="0">
                            <a:effectLst/>
                            <a:latin typeface="Cambria Math" panose="02040503050406030204" pitchFamily="18" charset="0"/>
                            <a:cs typeface="Arial" panose="020B0604020202020204" pitchFamily="34" charset="0"/>
                          </a:rPr>
                        </m:ctrlPr>
                      </m:sSupPr>
                      <m:e>
                        <m:r>
                          <a:rPr lang="en-US" sz="4000" b="0" i="1" smtClean="0">
                            <a:effectLst/>
                            <a:latin typeface="Cambria Math" panose="02040503050406030204" pitchFamily="18" charset="0"/>
                            <a:cs typeface="Arial" panose="020B0604020202020204" pitchFamily="34" charset="0"/>
                          </a:rPr>
                          <m:t>𝑥</m:t>
                        </m:r>
                      </m:e>
                      <m:sup>
                        <m:r>
                          <a:rPr lang="en-US" sz="4000" b="0" i="1" smtClean="0">
                            <a:effectLst/>
                            <a:latin typeface="Cambria Math" panose="02040503050406030204" pitchFamily="18" charset="0"/>
                            <a:cs typeface="Arial" panose="020B0604020202020204" pitchFamily="34" charset="0"/>
                          </a:rPr>
                          <m:t>2</m:t>
                        </m:r>
                      </m:sup>
                    </m:sSup>
                    <m:r>
                      <a:rPr lang="en-US" sz="4000" b="0" i="1" smtClean="0">
                        <a:effectLst/>
                        <a:latin typeface="Cambria Math" panose="02040503050406030204" pitchFamily="18" charset="0"/>
                        <a:cs typeface="Arial" panose="020B0604020202020204" pitchFamily="34" charset="0"/>
                      </a:rPr>
                      <m:t>+4</m:t>
                    </m:r>
                    <m:r>
                      <a:rPr lang="en-US" sz="4000" b="0" i="1" smtClean="0">
                        <a:effectLst/>
                        <a:latin typeface="Cambria Math" panose="02040503050406030204" pitchFamily="18" charset="0"/>
                        <a:cs typeface="Arial" panose="020B0604020202020204" pitchFamily="34" charset="0"/>
                      </a:rPr>
                      <m:t>𝑥</m:t>
                    </m:r>
                    <m:r>
                      <a:rPr lang="en-US" sz="4000" b="0" i="1" smtClean="0">
                        <a:effectLst/>
                        <a:latin typeface="Cambria Math" panose="02040503050406030204" pitchFamily="18" charset="0"/>
                        <a:cs typeface="Arial" panose="020B0604020202020204" pitchFamily="34" charset="0"/>
                      </a:rPr>
                      <m:t>+1</m:t>
                    </m:r>
                    <m:r>
                      <m:rPr>
                        <m:nor/>
                      </m:rPr>
                      <a:rPr lang="en-US" sz="4000" i="1">
                        <a:effectLst/>
                        <a:latin typeface="Arial" panose="020B0604020202020204" pitchFamily="34" charset="0"/>
                        <a:ea typeface="Calibri" panose="020F0502020204030204" pitchFamily="34" charset="0"/>
                        <a:cs typeface="Times New Roman" panose="02020603050405020304" pitchFamily="18" charset="0"/>
                      </a:rPr>
                      <m:t> </m:t>
                    </m:r>
                  </m:oMath>
                </a14:m>
                <a:r>
                  <a:rPr lang="en-US" sz="40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4000" dirty="0" err="1">
                    <a:effectLst/>
                    <a:latin typeface="Arial" panose="020B0604020202020204" pitchFamily="34" charset="0"/>
                    <a:ea typeface="Times New Roman" panose="02020603050405020304" pitchFamily="18" charset="0"/>
                    <a:cs typeface="Times New Roman" panose="02020603050405020304" pitchFamily="18" charset="0"/>
                  </a:rPr>
                  <a:t>và</a:t>
                </a:r>
                <a:r>
                  <a:rPr lang="en-US" sz="4000" dirty="0">
                    <a:effectLst/>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𝑄</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)=2</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3</m:t>
                        </m:r>
                      </m:sup>
                    </m:sSup>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b="0" i="0" smtClean="0">
                        <a:effectLst/>
                        <a:latin typeface="Cambria Math" panose="02040503050406030204" pitchFamily="18" charset="0"/>
                        <a:ea typeface="Calibri" panose="020F0502020204030204" pitchFamily="34" charset="0"/>
                        <a:cs typeface="Arial" panose="020B0604020202020204" pitchFamily="34" charset="0"/>
                      </a:rPr>
                      <m:t>3</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+2</m:t>
                    </m:r>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+2.</m:t>
                    </m:r>
                  </m:oMath>
                </a14:m>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2120748" y="3238500"/>
                <a:ext cx="15173888" cy="717569"/>
              </a:xfrm>
              <a:prstGeom prst="rect">
                <a:avLst/>
              </a:prstGeom>
              <a:blipFill>
                <a:blip r:embed="rId9"/>
                <a:stretch>
                  <a:fillRect t="-16102" b="-33051"/>
                </a:stretch>
              </a:blipFill>
            </p:spPr>
            <p:txBody>
              <a:bodyPr/>
              <a:lstStyle/>
              <a:p>
                <a:r>
                  <a:rPr lang="vi-VN">
                    <a:noFill/>
                  </a:rPr>
                  <a:t> </a:t>
                </a:r>
              </a:p>
            </p:txBody>
          </p:sp>
        </mc:Fallback>
      </mc:AlternateContent>
      <p:pic>
        <p:nvPicPr>
          <p:cNvPr id="18"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291749">
            <a:off x="19025" y="8603471"/>
            <a:ext cx="1157801" cy="1255069"/>
          </a:xfrm>
          <a:prstGeom prst="rect">
            <a:avLst/>
          </a:prstGeom>
        </p:spPr>
      </p:pic>
      <p:sp>
        <p:nvSpPr>
          <p:cNvPr id="5" name="Rectangle 4"/>
          <p:cNvSpPr/>
          <p:nvPr/>
        </p:nvSpPr>
        <p:spPr>
          <a:xfrm>
            <a:off x="6934200" y="2029877"/>
            <a:ext cx="6175088" cy="750975"/>
          </a:xfrm>
          <a:prstGeom prst="rect">
            <a:avLst/>
          </a:prstGeom>
        </p:spPr>
        <p:txBody>
          <a:bodyPr wrap="none">
            <a:spAutoFit/>
          </a:bodyPr>
          <a:lstStyle/>
          <a:p>
            <a:pPr lvl="0">
              <a:lnSpc>
                <a:spcPct val="107000"/>
              </a:lnSpc>
              <a:spcAft>
                <a:spcPts val="1200"/>
              </a:spcAft>
            </a:pP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Tính</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tổng</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của</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hai</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đa</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thức</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5" name="Oval Callout 34"/>
          <p:cNvSpPr/>
          <p:nvPr/>
        </p:nvSpPr>
        <p:spPr>
          <a:xfrm>
            <a:off x="8301659" y="4392196"/>
            <a:ext cx="1708053" cy="90370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prstClr val="black"/>
                </a:solidFill>
              </a:rPr>
              <a:t>Giải</a:t>
            </a:r>
            <a:endParaRPr lang="en-US" sz="4000" b="1" dirty="0">
              <a:solidFill>
                <a:prstClr val="black"/>
              </a:solidFill>
            </a:endParaRPr>
          </a:p>
        </p:txBody>
      </p:sp>
      <mc:AlternateContent xmlns:mc="http://schemas.openxmlformats.org/markup-compatibility/2006" xmlns:a14="http://schemas.microsoft.com/office/drawing/2010/main">
        <mc:Choice Requires="a14">
          <p:sp>
            <p:nvSpPr>
              <p:cNvPr id="8" name="TextBox 7"/>
              <p:cNvSpPr txBox="1"/>
              <p:nvPr/>
            </p:nvSpPr>
            <p:spPr>
              <a:xfrm>
                <a:off x="1207464" y="5730875"/>
                <a:ext cx="12356136" cy="861774"/>
              </a:xfrm>
              <a:prstGeom prst="rect">
                <a:avLst/>
              </a:prstGeom>
              <a:noFill/>
            </p:spPr>
            <p:txBody>
              <a:bodyPr wrap="square" rtlCol="0">
                <a:spAutoFit/>
              </a:bodyPr>
              <a:lstStyle/>
              <a:p>
                <a:r>
                  <a:rPr lang="en-US" sz="3200" dirty="0" smtClean="0">
                    <a:latin typeface="Times New Roman" panose="02020603050405020304" pitchFamily="18" charset="0"/>
                    <a:cs typeface="Times New Roman" panose="02020603050405020304" pitchFamily="18" charset="0"/>
                  </a:rPr>
                  <a:t>Ta có: </a:t>
                </a:r>
                <a14:m>
                  <m:oMath xmlns:m="http://schemas.openxmlformats.org/officeDocument/2006/math">
                    <m:r>
                      <a:rPr lang="en-US" sz="3200" i="1">
                        <a:latin typeface="Cambria Math" panose="02040503050406030204" pitchFamily="18" charset="0"/>
                        <a:ea typeface="Calibri" panose="020F0502020204030204" pitchFamily="34" charset="0"/>
                        <a:cs typeface="Arial" panose="020B0604020202020204" pitchFamily="34" charset="0"/>
                      </a:rPr>
                      <m:t>𝑃</m:t>
                    </m:r>
                    <m:d>
                      <m:dPr>
                        <m:ctrlPr>
                          <a:rPr lang="en-US" sz="3200" i="1">
                            <a:latin typeface="Cambria Math" panose="02040503050406030204" pitchFamily="18" charset="0"/>
                            <a:ea typeface="Calibri" panose="020F0502020204030204" pitchFamily="34" charset="0"/>
                            <a:cs typeface="Arial" panose="020B0604020202020204" pitchFamily="34" charset="0"/>
                          </a:rPr>
                        </m:ctrlPr>
                      </m:dPr>
                      <m:e>
                        <m:r>
                          <a:rPr lang="en-US" sz="3200" i="1">
                            <a:latin typeface="Cambria Math" panose="02040503050406030204" pitchFamily="18" charset="0"/>
                            <a:ea typeface="Calibri" panose="020F0502020204030204" pitchFamily="34" charset="0"/>
                            <a:cs typeface="Arial" panose="020B0604020202020204" pitchFamily="34" charset="0"/>
                          </a:rPr>
                          <m:t>𝑥</m:t>
                        </m:r>
                      </m:e>
                    </m:d>
                    <m:r>
                      <a:rPr lang="en-US" sz="3200" b="0" i="0" smtClean="0">
                        <a:latin typeface="Cambria Math" panose="02040503050406030204" pitchFamily="18" charset="0"/>
                        <a:ea typeface="Calibri" panose="020F0502020204030204" pitchFamily="34" charset="0"/>
                        <a:cs typeface="Arial" panose="020B0604020202020204" pitchFamily="34" charset="0"/>
                      </a:rPr>
                      <m:t>+</m:t>
                    </m:r>
                    <m:r>
                      <m:rPr>
                        <m:sty m:val="p"/>
                      </m:rPr>
                      <a:rPr lang="en-US" sz="3200" b="0" i="0" smtClean="0">
                        <a:latin typeface="Cambria Math" panose="02040503050406030204" pitchFamily="18" charset="0"/>
                        <a:ea typeface="Calibri" panose="020F0502020204030204" pitchFamily="34" charset="0"/>
                        <a:cs typeface="Arial" panose="020B0604020202020204" pitchFamily="34" charset="0"/>
                      </a:rPr>
                      <m:t>Q</m:t>
                    </m:r>
                    <m:d>
                      <m:dPr>
                        <m:ctrlPr>
                          <a:rPr lang="en-US" sz="3200" b="0" i="1" smtClean="0">
                            <a:latin typeface="Cambria Math" panose="02040503050406030204" pitchFamily="18" charset="0"/>
                            <a:ea typeface="Calibri" panose="020F0502020204030204" pitchFamily="34" charset="0"/>
                            <a:cs typeface="Arial" panose="020B0604020202020204" pitchFamily="34" charset="0"/>
                          </a:rPr>
                        </m:ctrlPr>
                      </m:dPr>
                      <m:e>
                        <m:r>
                          <m:rPr>
                            <m:sty m:val="p"/>
                          </m:rPr>
                          <a:rPr lang="en-US" sz="3200" b="0" i="0" smtClean="0">
                            <a:latin typeface="Cambria Math" panose="02040503050406030204" pitchFamily="18" charset="0"/>
                            <a:ea typeface="Calibri" panose="020F0502020204030204" pitchFamily="34" charset="0"/>
                            <a:cs typeface="Arial" panose="020B0604020202020204" pitchFamily="34" charset="0"/>
                          </a:rPr>
                          <m:t>x</m:t>
                        </m:r>
                      </m:e>
                    </m:d>
                    <m:r>
                      <a:rPr lang="en-US" sz="3200">
                        <a:latin typeface="Cambria Math" panose="02040503050406030204" pitchFamily="18" charset="0"/>
                        <a:ea typeface="Calibri" panose="020F0502020204030204" pitchFamily="34" charset="0"/>
                        <a:cs typeface="Arial" panose="020B0604020202020204" pitchFamily="34" charset="0"/>
                      </a:rPr>
                      <m:t>=</m:t>
                    </m:r>
                    <m:r>
                      <m:rPr>
                        <m:nor/>
                      </m:rPr>
                      <a:rPr lang="en-US" sz="3200" b="0" i="1" smtClean="0">
                        <a:latin typeface="Cambria Math" panose="02040503050406030204" pitchFamily="18" charset="0"/>
                        <a:ea typeface="Calibri" panose="020F0502020204030204" pitchFamily="34" charset="0"/>
                        <a:cs typeface="Arial" panose="020B0604020202020204" pitchFamily="34" charset="0"/>
                      </a:rPr>
                      <m:t>(</m:t>
                    </m:r>
                    <m:r>
                      <m:rPr>
                        <m:nor/>
                      </m:rPr>
                      <a:rPr lang="en-US" sz="3200" i="1">
                        <a:latin typeface="Cambria Math" panose="02040503050406030204" pitchFamily="18" charset="0"/>
                        <a:ea typeface="Calibri" panose="020F0502020204030204" pitchFamily="34" charset="0"/>
                        <a:cs typeface="Arial" panose="020B0604020202020204" pitchFamily="34" charset="0"/>
                      </a:rPr>
                      <m:t>−4</m:t>
                    </m:r>
                    <m:sSup>
                      <m:sSupPr>
                        <m:ctrlPr>
                          <a:rPr lang="en-US" sz="3200" i="1">
                            <a:latin typeface="Cambria Math" panose="02040503050406030204" pitchFamily="18" charset="0"/>
                            <a:cs typeface="Arial" panose="020B0604020202020204" pitchFamily="34" charset="0"/>
                          </a:rPr>
                        </m:ctrlPr>
                      </m:sSupPr>
                      <m:e>
                        <m:r>
                          <a:rPr lang="en-US" sz="3200" i="1">
                            <a:latin typeface="Cambria Math" panose="02040503050406030204" pitchFamily="18" charset="0"/>
                            <a:cs typeface="Arial" panose="020B0604020202020204" pitchFamily="34" charset="0"/>
                          </a:rPr>
                          <m:t>𝑥</m:t>
                        </m:r>
                      </m:e>
                      <m:sup>
                        <m:r>
                          <a:rPr lang="en-US" sz="3200" i="1">
                            <a:latin typeface="Cambria Math" panose="02040503050406030204" pitchFamily="18" charset="0"/>
                            <a:cs typeface="Arial" panose="020B0604020202020204" pitchFamily="34" charset="0"/>
                          </a:rPr>
                          <m:t>3</m:t>
                        </m:r>
                      </m:sup>
                    </m:sSup>
                    <m:r>
                      <a:rPr lang="en-US" sz="3200" i="1">
                        <a:latin typeface="Cambria Math" panose="02040503050406030204" pitchFamily="18" charset="0"/>
                        <a:cs typeface="Arial" panose="020B0604020202020204" pitchFamily="34" charset="0"/>
                      </a:rPr>
                      <m:t>+</m:t>
                    </m:r>
                    <m:r>
                      <m:rPr>
                        <m:nor/>
                      </m:rPr>
                      <a:rPr lang="en-US" sz="3200" i="1">
                        <a:latin typeface="Cambria Math" panose="02040503050406030204" pitchFamily="18" charset="0"/>
                        <a:cs typeface="Arial" panose="020B0604020202020204" pitchFamily="34" charset="0"/>
                      </a:rPr>
                      <m:t>2</m:t>
                    </m:r>
                    <m:sSup>
                      <m:sSupPr>
                        <m:ctrlPr>
                          <a:rPr lang="en-US" sz="3200" i="1">
                            <a:latin typeface="Cambria Math" panose="02040503050406030204" pitchFamily="18" charset="0"/>
                            <a:cs typeface="Arial" panose="020B0604020202020204" pitchFamily="34" charset="0"/>
                          </a:rPr>
                        </m:ctrlPr>
                      </m:sSupPr>
                      <m:e>
                        <m:r>
                          <a:rPr lang="en-US" sz="3200" i="1">
                            <a:latin typeface="Cambria Math" panose="02040503050406030204" pitchFamily="18" charset="0"/>
                            <a:cs typeface="Arial" panose="020B0604020202020204" pitchFamily="34" charset="0"/>
                          </a:rPr>
                          <m:t>𝑥</m:t>
                        </m:r>
                      </m:e>
                      <m:sup>
                        <m:r>
                          <a:rPr lang="en-US" sz="3200" i="1">
                            <a:latin typeface="Cambria Math" panose="02040503050406030204" pitchFamily="18" charset="0"/>
                            <a:cs typeface="Arial" panose="020B0604020202020204" pitchFamily="34" charset="0"/>
                          </a:rPr>
                          <m:t>2</m:t>
                        </m:r>
                      </m:sup>
                    </m:sSup>
                    <m:r>
                      <a:rPr lang="en-US" sz="3200" i="1">
                        <a:latin typeface="Cambria Math" panose="02040503050406030204" pitchFamily="18" charset="0"/>
                        <a:cs typeface="Arial" panose="020B0604020202020204" pitchFamily="34" charset="0"/>
                      </a:rPr>
                      <m:t>+4</m:t>
                    </m:r>
                    <m:r>
                      <a:rPr lang="en-US" sz="3200" i="1">
                        <a:latin typeface="Cambria Math" panose="02040503050406030204" pitchFamily="18" charset="0"/>
                        <a:cs typeface="Arial" panose="020B0604020202020204" pitchFamily="34" charset="0"/>
                      </a:rPr>
                      <m:t>𝑥</m:t>
                    </m:r>
                    <m:r>
                      <a:rPr lang="en-US" sz="3200" i="1">
                        <a:latin typeface="Cambria Math" panose="02040503050406030204" pitchFamily="18" charset="0"/>
                        <a:cs typeface="Arial" panose="020B0604020202020204" pitchFamily="34" charset="0"/>
                      </a:rPr>
                      <m:t>+1)+</m:t>
                    </m:r>
                    <m:d>
                      <m:dPr>
                        <m:ctrlPr>
                          <a:rPr lang="en-US" sz="3200" b="0" i="1" smtClean="0">
                            <a:latin typeface="Cambria Math" panose="02040503050406030204" pitchFamily="18" charset="0"/>
                            <a:ea typeface="Calibri" panose="020F0502020204030204" pitchFamily="34" charset="0"/>
                            <a:cs typeface="Arial" panose="020B0604020202020204" pitchFamily="34" charset="0"/>
                          </a:rPr>
                        </m:ctrlPr>
                      </m:dPr>
                      <m:e>
                        <m:r>
                          <a:rPr lang="en-US" sz="3200">
                            <a:latin typeface="Cambria Math" panose="02040503050406030204" pitchFamily="18" charset="0"/>
                            <a:ea typeface="Calibri" panose="020F0502020204030204" pitchFamily="34" charset="0"/>
                            <a:cs typeface="Arial" panose="020B0604020202020204" pitchFamily="34" charset="0"/>
                          </a:rPr>
                          <m:t>2</m:t>
                        </m:r>
                        <m:sSup>
                          <m:sSupPr>
                            <m:ctrlPr>
                              <a:rPr lang="en-US" sz="3200" i="1">
                                <a:latin typeface="Cambria Math" panose="02040503050406030204" pitchFamily="18" charset="0"/>
                                <a:ea typeface="Calibri" panose="020F0502020204030204" pitchFamily="34" charset="0"/>
                                <a:cs typeface="Arial" panose="020B0604020202020204" pitchFamily="34" charset="0"/>
                              </a:rPr>
                            </m:ctrlPr>
                          </m:sSupPr>
                          <m:e>
                            <m:r>
                              <a:rPr lang="en-US" sz="3200" i="1">
                                <a:latin typeface="Cambria Math" panose="02040503050406030204" pitchFamily="18" charset="0"/>
                                <a:ea typeface="Calibri" panose="020F0502020204030204" pitchFamily="34" charset="0"/>
                                <a:cs typeface="Arial" panose="020B0604020202020204" pitchFamily="34" charset="0"/>
                              </a:rPr>
                              <m:t>𝑥</m:t>
                            </m:r>
                          </m:e>
                          <m:sup>
                            <m:r>
                              <a:rPr lang="en-US" sz="3200">
                                <a:latin typeface="Cambria Math" panose="02040503050406030204" pitchFamily="18" charset="0"/>
                                <a:ea typeface="Calibri" panose="020F0502020204030204" pitchFamily="34" charset="0"/>
                                <a:cs typeface="Arial" panose="020B0604020202020204" pitchFamily="34" charset="0"/>
                              </a:rPr>
                              <m:t>3</m:t>
                            </m:r>
                          </m:sup>
                        </m:sSup>
                        <m:r>
                          <a:rPr lang="en-US" sz="3200" i="1">
                            <a:latin typeface="Cambria Math" panose="02040503050406030204" pitchFamily="18" charset="0"/>
                            <a:ea typeface="Calibri" panose="020F0502020204030204" pitchFamily="34" charset="0"/>
                            <a:cs typeface="Arial" panose="020B0604020202020204" pitchFamily="34" charset="0"/>
                          </a:rPr>
                          <m:t>−</m:t>
                        </m:r>
                        <m:r>
                          <a:rPr lang="en-US" sz="3200">
                            <a:latin typeface="Cambria Math" panose="02040503050406030204" pitchFamily="18" charset="0"/>
                            <a:ea typeface="Calibri" panose="020F0502020204030204" pitchFamily="34" charset="0"/>
                            <a:cs typeface="Arial" panose="020B0604020202020204" pitchFamily="34" charset="0"/>
                          </a:rPr>
                          <m:t>3</m:t>
                        </m:r>
                        <m:sSup>
                          <m:sSupPr>
                            <m:ctrlPr>
                              <a:rPr lang="en-US" sz="3200" i="1">
                                <a:latin typeface="Cambria Math" panose="02040503050406030204" pitchFamily="18" charset="0"/>
                                <a:ea typeface="Calibri" panose="020F0502020204030204" pitchFamily="34" charset="0"/>
                                <a:cs typeface="Arial" panose="020B0604020202020204" pitchFamily="34" charset="0"/>
                              </a:rPr>
                            </m:ctrlPr>
                          </m:sSupPr>
                          <m:e>
                            <m:r>
                              <a:rPr lang="en-US" sz="3200" i="1">
                                <a:latin typeface="Cambria Math" panose="02040503050406030204" pitchFamily="18" charset="0"/>
                                <a:ea typeface="Calibri" panose="020F0502020204030204" pitchFamily="34" charset="0"/>
                                <a:cs typeface="Arial" panose="020B0604020202020204" pitchFamily="34" charset="0"/>
                              </a:rPr>
                              <m:t>𝑥</m:t>
                            </m:r>
                          </m:e>
                          <m:sup>
                            <m:r>
                              <a:rPr lang="en-US" sz="3200">
                                <a:latin typeface="Cambria Math" panose="02040503050406030204" pitchFamily="18" charset="0"/>
                                <a:ea typeface="Calibri" panose="020F0502020204030204" pitchFamily="34" charset="0"/>
                                <a:cs typeface="Arial" panose="020B0604020202020204" pitchFamily="34" charset="0"/>
                              </a:rPr>
                              <m:t>2</m:t>
                            </m:r>
                          </m:sup>
                        </m:sSup>
                        <m:r>
                          <a:rPr lang="en-US" sz="3200">
                            <a:latin typeface="Cambria Math" panose="02040503050406030204" pitchFamily="18" charset="0"/>
                            <a:ea typeface="Calibri" panose="020F0502020204030204" pitchFamily="34" charset="0"/>
                            <a:cs typeface="Arial" panose="020B0604020202020204" pitchFamily="34" charset="0"/>
                          </a:rPr>
                          <m:t>+2</m:t>
                        </m:r>
                        <m:r>
                          <a:rPr lang="en-US" sz="3200" i="1">
                            <a:latin typeface="Cambria Math" panose="02040503050406030204" pitchFamily="18" charset="0"/>
                            <a:ea typeface="Calibri" panose="020F0502020204030204" pitchFamily="34" charset="0"/>
                            <a:cs typeface="Arial" panose="020B0604020202020204" pitchFamily="34" charset="0"/>
                          </a:rPr>
                          <m:t>𝑥</m:t>
                        </m:r>
                        <m:r>
                          <a:rPr lang="en-US" sz="3200">
                            <a:latin typeface="Cambria Math" panose="02040503050406030204" pitchFamily="18" charset="0"/>
                            <a:ea typeface="Calibri" panose="020F0502020204030204" pitchFamily="34" charset="0"/>
                            <a:cs typeface="Arial" panose="020B0604020202020204" pitchFamily="34" charset="0"/>
                          </a:rPr>
                          <m:t>+2</m:t>
                        </m:r>
                      </m:e>
                    </m:d>
                  </m:oMath>
                </a14:m>
                <a:endParaRPr lang="en-US" sz="3200" dirty="0" smtClean="0">
                  <a:latin typeface="Times New Roman" panose="02020603050405020304" pitchFamily="18" charset="0"/>
                  <a:cs typeface="Times New Roman" panose="02020603050405020304" pitchFamily="18" charset="0"/>
                </a:endParaRPr>
              </a:p>
              <a:p>
                <a:endParaRPr lang="vi-VN" dirty="0"/>
              </a:p>
            </p:txBody>
          </p:sp>
        </mc:Choice>
        <mc:Fallback xmlns="">
          <p:sp>
            <p:nvSpPr>
              <p:cNvPr id="8" name="TextBox 7"/>
              <p:cNvSpPr txBox="1">
                <a:spLocks noRot="1" noChangeAspect="1" noMove="1" noResize="1" noEditPoints="1" noAdjustHandles="1" noChangeArrowheads="1" noChangeShapeType="1" noTextEdit="1"/>
              </p:cNvSpPr>
              <p:nvPr/>
            </p:nvSpPr>
            <p:spPr>
              <a:xfrm>
                <a:off x="1207464" y="5730875"/>
                <a:ext cx="12356136" cy="861774"/>
              </a:xfrm>
              <a:prstGeom prst="rect">
                <a:avLst/>
              </a:prstGeom>
              <a:blipFill>
                <a:blip r:embed="rId14"/>
                <a:stretch>
                  <a:fillRect l="-1233" t="-9929"/>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4191000" y="6523965"/>
                <a:ext cx="9089392" cy="5847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a:latin typeface="Cambria Math" panose="02040503050406030204" pitchFamily="18" charset="0"/>
                          <a:ea typeface="Calibri" panose="020F0502020204030204" pitchFamily="34" charset="0"/>
                          <a:cs typeface="Arial" panose="020B0604020202020204" pitchFamily="34" charset="0"/>
                        </a:rPr>
                        <m:t>=</m:t>
                      </m:r>
                      <m:r>
                        <m:rPr>
                          <m:nor/>
                        </m:rPr>
                        <a:rPr lang="en-US" sz="3200" i="1">
                          <a:latin typeface="Cambria Math" panose="02040503050406030204" pitchFamily="18" charset="0"/>
                          <a:ea typeface="Calibri" panose="020F0502020204030204" pitchFamily="34" charset="0"/>
                          <a:cs typeface="Arial" panose="020B0604020202020204" pitchFamily="34" charset="0"/>
                        </a:rPr>
                        <m:t>−4</m:t>
                      </m:r>
                      <m:sSup>
                        <m:sSupPr>
                          <m:ctrlPr>
                            <a:rPr lang="en-US" sz="3200" i="1">
                              <a:latin typeface="Cambria Math" panose="02040503050406030204" pitchFamily="18" charset="0"/>
                              <a:cs typeface="Arial" panose="020B0604020202020204" pitchFamily="34" charset="0"/>
                            </a:rPr>
                          </m:ctrlPr>
                        </m:sSupPr>
                        <m:e>
                          <m:r>
                            <a:rPr lang="en-US" sz="3200" i="1">
                              <a:latin typeface="Cambria Math" panose="02040503050406030204" pitchFamily="18" charset="0"/>
                              <a:cs typeface="Arial" panose="020B0604020202020204" pitchFamily="34" charset="0"/>
                            </a:rPr>
                            <m:t>𝑥</m:t>
                          </m:r>
                        </m:e>
                        <m:sup>
                          <m:r>
                            <a:rPr lang="en-US" sz="3200" i="1">
                              <a:latin typeface="Cambria Math" panose="02040503050406030204" pitchFamily="18" charset="0"/>
                              <a:cs typeface="Arial" panose="020B0604020202020204" pitchFamily="34" charset="0"/>
                            </a:rPr>
                            <m:t>3</m:t>
                          </m:r>
                        </m:sup>
                      </m:sSup>
                      <m:r>
                        <a:rPr lang="en-US" sz="3200" i="1">
                          <a:latin typeface="Cambria Math" panose="02040503050406030204" pitchFamily="18" charset="0"/>
                          <a:cs typeface="Arial" panose="020B0604020202020204" pitchFamily="34" charset="0"/>
                        </a:rPr>
                        <m:t>+</m:t>
                      </m:r>
                      <m:r>
                        <m:rPr>
                          <m:nor/>
                        </m:rPr>
                        <a:rPr lang="en-US" sz="3200" i="1">
                          <a:latin typeface="Cambria Math" panose="02040503050406030204" pitchFamily="18" charset="0"/>
                          <a:cs typeface="Arial" panose="020B0604020202020204" pitchFamily="34" charset="0"/>
                        </a:rPr>
                        <m:t>2</m:t>
                      </m:r>
                      <m:sSup>
                        <m:sSupPr>
                          <m:ctrlPr>
                            <a:rPr lang="en-US" sz="3200" i="1">
                              <a:latin typeface="Cambria Math" panose="02040503050406030204" pitchFamily="18" charset="0"/>
                              <a:cs typeface="Arial" panose="020B0604020202020204" pitchFamily="34" charset="0"/>
                            </a:rPr>
                          </m:ctrlPr>
                        </m:sSupPr>
                        <m:e>
                          <m:r>
                            <a:rPr lang="en-US" sz="3200" i="1">
                              <a:latin typeface="Cambria Math" panose="02040503050406030204" pitchFamily="18" charset="0"/>
                              <a:cs typeface="Arial" panose="020B0604020202020204" pitchFamily="34" charset="0"/>
                            </a:rPr>
                            <m:t>𝑥</m:t>
                          </m:r>
                        </m:e>
                        <m:sup>
                          <m:r>
                            <a:rPr lang="en-US" sz="3200" i="1">
                              <a:latin typeface="Cambria Math" panose="02040503050406030204" pitchFamily="18" charset="0"/>
                              <a:cs typeface="Arial" panose="020B0604020202020204" pitchFamily="34" charset="0"/>
                            </a:rPr>
                            <m:t>2</m:t>
                          </m:r>
                        </m:sup>
                      </m:sSup>
                      <m:r>
                        <a:rPr lang="en-US" sz="3200" i="1">
                          <a:latin typeface="Cambria Math" panose="02040503050406030204" pitchFamily="18" charset="0"/>
                          <a:cs typeface="Arial" panose="020B0604020202020204" pitchFamily="34" charset="0"/>
                        </a:rPr>
                        <m:t>+4</m:t>
                      </m:r>
                      <m:r>
                        <a:rPr lang="en-US" sz="3200" i="1">
                          <a:latin typeface="Cambria Math" panose="02040503050406030204" pitchFamily="18" charset="0"/>
                          <a:cs typeface="Arial" panose="020B0604020202020204" pitchFamily="34" charset="0"/>
                        </a:rPr>
                        <m:t>𝑥</m:t>
                      </m:r>
                      <m:r>
                        <a:rPr lang="en-US" sz="3200" i="1">
                          <a:latin typeface="Cambria Math" panose="02040503050406030204" pitchFamily="18" charset="0"/>
                          <a:cs typeface="Arial" panose="020B0604020202020204" pitchFamily="34" charset="0"/>
                        </a:rPr>
                        <m:t>+1+</m:t>
                      </m:r>
                      <m:r>
                        <a:rPr lang="en-US" sz="3200">
                          <a:latin typeface="Cambria Math" panose="02040503050406030204" pitchFamily="18" charset="0"/>
                          <a:ea typeface="Calibri" panose="020F0502020204030204" pitchFamily="34" charset="0"/>
                          <a:cs typeface="Arial" panose="020B0604020202020204" pitchFamily="34" charset="0"/>
                        </a:rPr>
                        <m:t>2</m:t>
                      </m:r>
                      <m:sSup>
                        <m:sSupPr>
                          <m:ctrlPr>
                            <a:rPr lang="en-US" sz="3200" i="1">
                              <a:latin typeface="Cambria Math" panose="02040503050406030204" pitchFamily="18" charset="0"/>
                              <a:ea typeface="Calibri" panose="020F0502020204030204" pitchFamily="34" charset="0"/>
                              <a:cs typeface="Arial" panose="020B0604020202020204" pitchFamily="34" charset="0"/>
                            </a:rPr>
                          </m:ctrlPr>
                        </m:sSupPr>
                        <m:e>
                          <m:r>
                            <a:rPr lang="en-US" sz="3200" i="1">
                              <a:latin typeface="Cambria Math" panose="02040503050406030204" pitchFamily="18" charset="0"/>
                              <a:ea typeface="Calibri" panose="020F0502020204030204" pitchFamily="34" charset="0"/>
                              <a:cs typeface="Arial" panose="020B0604020202020204" pitchFamily="34" charset="0"/>
                            </a:rPr>
                            <m:t>𝑥</m:t>
                          </m:r>
                        </m:e>
                        <m:sup>
                          <m:r>
                            <a:rPr lang="en-US" sz="3200">
                              <a:latin typeface="Cambria Math" panose="02040503050406030204" pitchFamily="18" charset="0"/>
                              <a:ea typeface="Calibri" panose="020F0502020204030204" pitchFamily="34" charset="0"/>
                              <a:cs typeface="Arial" panose="020B0604020202020204" pitchFamily="34" charset="0"/>
                            </a:rPr>
                            <m:t>3</m:t>
                          </m:r>
                        </m:sup>
                      </m:sSup>
                      <m:r>
                        <a:rPr lang="en-US" sz="3200" i="1">
                          <a:latin typeface="Cambria Math" panose="02040503050406030204" pitchFamily="18" charset="0"/>
                          <a:ea typeface="Calibri" panose="020F0502020204030204" pitchFamily="34" charset="0"/>
                          <a:cs typeface="Arial" panose="020B0604020202020204" pitchFamily="34" charset="0"/>
                        </a:rPr>
                        <m:t>−</m:t>
                      </m:r>
                      <m:r>
                        <a:rPr lang="en-US" sz="3200">
                          <a:latin typeface="Cambria Math" panose="02040503050406030204" pitchFamily="18" charset="0"/>
                          <a:ea typeface="Calibri" panose="020F0502020204030204" pitchFamily="34" charset="0"/>
                          <a:cs typeface="Arial" panose="020B0604020202020204" pitchFamily="34" charset="0"/>
                        </a:rPr>
                        <m:t>3</m:t>
                      </m:r>
                      <m:sSup>
                        <m:sSupPr>
                          <m:ctrlPr>
                            <a:rPr lang="en-US" sz="3200" i="1">
                              <a:latin typeface="Cambria Math" panose="02040503050406030204" pitchFamily="18" charset="0"/>
                              <a:ea typeface="Calibri" panose="020F0502020204030204" pitchFamily="34" charset="0"/>
                              <a:cs typeface="Arial" panose="020B0604020202020204" pitchFamily="34" charset="0"/>
                            </a:rPr>
                          </m:ctrlPr>
                        </m:sSupPr>
                        <m:e>
                          <m:r>
                            <a:rPr lang="en-US" sz="3200" i="1">
                              <a:latin typeface="Cambria Math" panose="02040503050406030204" pitchFamily="18" charset="0"/>
                              <a:ea typeface="Calibri" panose="020F0502020204030204" pitchFamily="34" charset="0"/>
                              <a:cs typeface="Arial" panose="020B0604020202020204" pitchFamily="34" charset="0"/>
                            </a:rPr>
                            <m:t>𝑥</m:t>
                          </m:r>
                        </m:e>
                        <m:sup>
                          <m:r>
                            <a:rPr lang="en-US" sz="3200">
                              <a:latin typeface="Cambria Math" panose="02040503050406030204" pitchFamily="18" charset="0"/>
                              <a:ea typeface="Calibri" panose="020F0502020204030204" pitchFamily="34" charset="0"/>
                              <a:cs typeface="Arial" panose="020B0604020202020204" pitchFamily="34" charset="0"/>
                            </a:rPr>
                            <m:t>2</m:t>
                          </m:r>
                        </m:sup>
                      </m:sSup>
                      <m:r>
                        <a:rPr lang="en-US" sz="3200">
                          <a:latin typeface="Cambria Math" panose="02040503050406030204" pitchFamily="18" charset="0"/>
                          <a:ea typeface="Calibri" panose="020F0502020204030204" pitchFamily="34" charset="0"/>
                          <a:cs typeface="Arial" panose="020B0604020202020204" pitchFamily="34" charset="0"/>
                        </a:rPr>
                        <m:t>+2</m:t>
                      </m:r>
                      <m:r>
                        <a:rPr lang="en-US" sz="3200" i="1">
                          <a:latin typeface="Cambria Math" panose="02040503050406030204" pitchFamily="18" charset="0"/>
                          <a:ea typeface="Calibri" panose="020F0502020204030204" pitchFamily="34" charset="0"/>
                          <a:cs typeface="Arial" panose="020B0604020202020204" pitchFamily="34" charset="0"/>
                        </a:rPr>
                        <m:t>𝑥</m:t>
                      </m:r>
                      <m:r>
                        <a:rPr lang="en-US" sz="3200">
                          <a:latin typeface="Cambria Math" panose="02040503050406030204" pitchFamily="18" charset="0"/>
                          <a:ea typeface="Calibri" panose="020F0502020204030204" pitchFamily="34" charset="0"/>
                          <a:cs typeface="Arial" panose="020B0604020202020204" pitchFamily="34" charset="0"/>
                        </a:rPr>
                        <m:t>+2</m:t>
                      </m:r>
                    </m:oMath>
                  </m:oMathPara>
                </a14:m>
                <a:endParaRPr lang="vi-VN" sz="3200" dirty="0"/>
              </a:p>
            </p:txBody>
          </p:sp>
        </mc:Choice>
        <mc:Fallback xmlns="">
          <p:sp>
            <p:nvSpPr>
              <p:cNvPr id="10" name="Rectangle 9"/>
              <p:cNvSpPr>
                <a:spLocks noRot="1" noChangeAspect="1" noMove="1" noResize="1" noEditPoints="1" noAdjustHandles="1" noChangeArrowheads="1" noChangeShapeType="1" noTextEdit="1"/>
              </p:cNvSpPr>
              <p:nvPr/>
            </p:nvSpPr>
            <p:spPr>
              <a:xfrm>
                <a:off x="4191000" y="6523965"/>
                <a:ext cx="9089392" cy="584775"/>
              </a:xfrm>
              <a:prstGeom prst="rect">
                <a:avLst/>
              </a:prstGeom>
              <a:blipFill>
                <a:blip r:embed="rId15"/>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3733800" y="7209199"/>
                <a:ext cx="11408195" cy="5847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smtClean="0">
                          <a:latin typeface="Cambria Math" panose="02040503050406030204" pitchFamily="18" charset="0"/>
                          <a:ea typeface="Calibri" panose="020F0502020204030204" pitchFamily="34" charset="0"/>
                          <a:cs typeface="Arial" panose="020B0604020202020204" pitchFamily="34" charset="0"/>
                        </a:rPr>
                        <m:t>=</m:t>
                      </m:r>
                      <m:r>
                        <m:rPr>
                          <m:nor/>
                        </m:rPr>
                        <a:rPr lang="en-US" sz="3200" b="0" i="1" smtClean="0">
                          <a:latin typeface="Cambria Math" panose="02040503050406030204" pitchFamily="18" charset="0"/>
                          <a:ea typeface="Calibri" panose="020F0502020204030204" pitchFamily="34" charset="0"/>
                          <a:cs typeface="Arial" panose="020B0604020202020204" pitchFamily="34" charset="0"/>
                        </a:rPr>
                        <m:t>(</m:t>
                      </m:r>
                      <m:r>
                        <m:rPr>
                          <m:nor/>
                        </m:rPr>
                        <a:rPr lang="en-US" sz="3200" i="1">
                          <a:latin typeface="Cambria Math" panose="02040503050406030204" pitchFamily="18" charset="0"/>
                          <a:ea typeface="Calibri" panose="020F0502020204030204" pitchFamily="34" charset="0"/>
                          <a:cs typeface="Arial" panose="020B0604020202020204" pitchFamily="34" charset="0"/>
                        </a:rPr>
                        <m:t>−4</m:t>
                      </m:r>
                      <m:sSup>
                        <m:sSupPr>
                          <m:ctrlPr>
                            <a:rPr lang="en-US" sz="3200" i="1">
                              <a:latin typeface="Cambria Math" panose="02040503050406030204" pitchFamily="18" charset="0"/>
                              <a:cs typeface="Arial" panose="020B0604020202020204" pitchFamily="34" charset="0"/>
                            </a:rPr>
                          </m:ctrlPr>
                        </m:sSupPr>
                        <m:e>
                          <m:r>
                            <a:rPr lang="en-US" sz="3200" i="1">
                              <a:latin typeface="Cambria Math" panose="02040503050406030204" pitchFamily="18" charset="0"/>
                              <a:cs typeface="Arial" panose="020B0604020202020204" pitchFamily="34" charset="0"/>
                            </a:rPr>
                            <m:t>𝑥</m:t>
                          </m:r>
                        </m:e>
                        <m:sup>
                          <m:r>
                            <a:rPr lang="en-US" sz="3200" i="1">
                              <a:latin typeface="Cambria Math" panose="02040503050406030204" pitchFamily="18" charset="0"/>
                              <a:cs typeface="Arial" panose="020B0604020202020204" pitchFamily="34" charset="0"/>
                            </a:rPr>
                            <m:t>3</m:t>
                          </m:r>
                        </m:sup>
                      </m:sSup>
                      <m:r>
                        <a:rPr lang="en-US" sz="3200" b="0" i="1" smtClean="0">
                          <a:latin typeface="Cambria Math" panose="02040503050406030204" pitchFamily="18" charset="0"/>
                          <a:cs typeface="Arial" panose="020B0604020202020204" pitchFamily="34" charset="0"/>
                        </a:rPr>
                        <m:t>+2</m:t>
                      </m:r>
                      <m:sSup>
                        <m:sSupPr>
                          <m:ctrlPr>
                            <a:rPr lang="en-US" sz="3200" b="0" i="1" smtClean="0">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cs typeface="Arial" panose="020B0604020202020204" pitchFamily="34" charset="0"/>
                            </a:rPr>
                            <m:t>𝑥</m:t>
                          </m:r>
                        </m:e>
                        <m:sup>
                          <m:r>
                            <a:rPr lang="en-US" sz="3200" b="0" i="1" smtClean="0">
                              <a:latin typeface="Cambria Math" panose="02040503050406030204" pitchFamily="18" charset="0"/>
                              <a:cs typeface="Arial" panose="020B0604020202020204" pitchFamily="34" charset="0"/>
                            </a:rPr>
                            <m:t>3</m:t>
                          </m:r>
                        </m:sup>
                      </m:sSup>
                      <m:r>
                        <a:rPr lang="en-US" sz="3200" b="0" i="1" smtClean="0">
                          <a:latin typeface="Cambria Math" panose="02040503050406030204" pitchFamily="18" charset="0"/>
                          <a:cs typeface="Arial" panose="020B0604020202020204" pitchFamily="34" charset="0"/>
                        </a:rPr>
                        <m:t>)</m:t>
                      </m:r>
                      <m:r>
                        <a:rPr lang="en-US" sz="3200" i="1">
                          <a:latin typeface="Cambria Math" panose="02040503050406030204" pitchFamily="18" charset="0"/>
                          <a:cs typeface="Arial" panose="020B0604020202020204" pitchFamily="34" charset="0"/>
                        </a:rPr>
                        <m:t>+</m:t>
                      </m:r>
                      <m:r>
                        <m:rPr>
                          <m:nor/>
                        </m:rPr>
                        <a:rPr lang="en-US" sz="3200" b="0" i="1" smtClean="0">
                          <a:latin typeface="Cambria Math" panose="02040503050406030204" pitchFamily="18" charset="0"/>
                          <a:cs typeface="Arial" panose="020B0604020202020204" pitchFamily="34" charset="0"/>
                        </a:rPr>
                        <m:t>(</m:t>
                      </m:r>
                      <m:r>
                        <m:rPr>
                          <m:nor/>
                        </m:rPr>
                        <a:rPr lang="en-US" sz="3200" i="1">
                          <a:latin typeface="Cambria Math" panose="02040503050406030204" pitchFamily="18" charset="0"/>
                          <a:cs typeface="Arial" panose="020B0604020202020204" pitchFamily="34" charset="0"/>
                        </a:rPr>
                        <m:t>2</m:t>
                      </m:r>
                      <m:sSup>
                        <m:sSupPr>
                          <m:ctrlPr>
                            <a:rPr lang="en-US" sz="3200" i="1">
                              <a:latin typeface="Cambria Math" panose="02040503050406030204" pitchFamily="18" charset="0"/>
                              <a:cs typeface="Arial" panose="020B0604020202020204" pitchFamily="34" charset="0"/>
                            </a:rPr>
                          </m:ctrlPr>
                        </m:sSupPr>
                        <m:e>
                          <m:r>
                            <a:rPr lang="en-US" sz="3200" i="1">
                              <a:latin typeface="Cambria Math" panose="02040503050406030204" pitchFamily="18" charset="0"/>
                              <a:cs typeface="Arial" panose="020B0604020202020204" pitchFamily="34" charset="0"/>
                            </a:rPr>
                            <m:t>𝑥</m:t>
                          </m:r>
                        </m:e>
                        <m:sup>
                          <m:r>
                            <a:rPr lang="en-US" sz="3200" i="1">
                              <a:latin typeface="Cambria Math" panose="02040503050406030204" pitchFamily="18" charset="0"/>
                              <a:cs typeface="Arial" panose="020B0604020202020204" pitchFamily="34" charset="0"/>
                            </a:rPr>
                            <m:t>2</m:t>
                          </m:r>
                        </m:sup>
                      </m:sSup>
                      <m:r>
                        <a:rPr lang="en-US" sz="3200" i="1">
                          <a:latin typeface="Cambria Math" panose="02040503050406030204" pitchFamily="18" charset="0"/>
                          <a:ea typeface="Calibri" panose="020F0502020204030204" pitchFamily="34" charset="0"/>
                          <a:cs typeface="Arial" panose="020B0604020202020204" pitchFamily="34" charset="0"/>
                        </a:rPr>
                        <m:t>−</m:t>
                      </m:r>
                      <m:r>
                        <a:rPr lang="en-US" sz="3200">
                          <a:latin typeface="Cambria Math" panose="02040503050406030204" pitchFamily="18" charset="0"/>
                          <a:ea typeface="Calibri" panose="020F0502020204030204" pitchFamily="34" charset="0"/>
                          <a:cs typeface="Arial" panose="020B0604020202020204" pitchFamily="34" charset="0"/>
                        </a:rPr>
                        <m:t>3</m:t>
                      </m:r>
                      <m:sSup>
                        <m:sSupPr>
                          <m:ctrlPr>
                            <a:rPr lang="en-US" sz="3200" i="1">
                              <a:latin typeface="Cambria Math" panose="02040503050406030204" pitchFamily="18" charset="0"/>
                              <a:ea typeface="Calibri" panose="020F0502020204030204" pitchFamily="34" charset="0"/>
                              <a:cs typeface="Arial" panose="020B0604020202020204" pitchFamily="34" charset="0"/>
                            </a:rPr>
                          </m:ctrlPr>
                        </m:sSupPr>
                        <m:e>
                          <m:r>
                            <a:rPr lang="en-US" sz="3200" i="1">
                              <a:latin typeface="Cambria Math" panose="02040503050406030204" pitchFamily="18" charset="0"/>
                              <a:ea typeface="Calibri" panose="020F0502020204030204" pitchFamily="34" charset="0"/>
                              <a:cs typeface="Arial" panose="020B0604020202020204" pitchFamily="34" charset="0"/>
                            </a:rPr>
                            <m:t>𝑥</m:t>
                          </m:r>
                        </m:e>
                        <m:sup>
                          <m:r>
                            <a:rPr lang="en-US" sz="3200">
                              <a:latin typeface="Cambria Math" panose="02040503050406030204" pitchFamily="18" charset="0"/>
                              <a:ea typeface="Calibri" panose="020F0502020204030204" pitchFamily="34" charset="0"/>
                              <a:cs typeface="Arial" panose="020B0604020202020204" pitchFamily="34" charset="0"/>
                            </a:rPr>
                            <m:t>2</m:t>
                          </m:r>
                        </m:sup>
                      </m:sSup>
                      <m:r>
                        <a:rPr lang="en-US" sz="3200" b="0" i="1" smtClean="0">
                          <a:latin typeface="Cambria Math" panose="02040503050406030204" pitchFamily="18" charset="0"/>
                          <a:ea typeface="Calibri" panose="020F0502020204030204" pitchFamily="34" charset="0"/>
                          <a:cs typeface="Arial" panose="020B0604020202020204" pitchFamily="34" charset="0"/>
                        </a:rPr>
                        <m:t>)</m:t>
                      </m:r>
                      <m:r>
                        <a:rPr lang="en-US" sz="3200" i="1">
                          <a:latin typeface="Cambria Math" panose="02040503050406030204" pitchFamily="18" charset="0"/>
                          <a:cs typeface="Arial" panose="020B0604020202020204" pitchFamily="34" charset="0"/>
                        </a:rPr>
                        <m:t>+</m:t>
                      </m:r>
                      <m:r>
                        <a:rPr lang="en-US" sz="3200" b="0" i="1" smtClean="0">
                          <a:latin typeface="Cambria Math" panose="02040503050406030204" pitchFamily="18" charset="0"/>
                          <a:cs typeface="Arial" panose="020B0604020202020204" pitchFamily="34" charset="0"/>
                        </a:rPr>
                        <m:t>(</m:t>
                      </m:r>
                      <m:r>
                        <a:rPr lang="en-US" sz="3200" i="1">
                          <a:latin typeface="Cambria Math" panose="02040503050406030204" pitchFamily="18" charset="0"/>
                          <a:cs typeface="Arial" panose="020B0604020202020204" pitchFamily="34" charset="0"/>
                        </a:rPr>
                        <m:t>4</m:t>
                      </m:r>
                      <m:r>
                        <a:rPr lang="en-US" sz="3200" i="1">
                          <a:latin typeface="Cambria Math" panose="02040503050406030204" pitchFamily="18" charset="0"/>
                          <a:cs typeface="Arial" panose="020B0604020202020204" pitchFamily="34" charset="0"/>
                        </a:rPr>
                        <m:t>𝑥</m:t>
                      </m:r>
                      <m:r>
                        <a:rPr lang="en-US" sz="3200" b="0" i="1" smtClean="0">
                          <a:latin typeface="Cambria Math" panose="02040503050406030204" pitchFamily="18" charset="0"/>
                          <a:cs typeface="Arial" panose="020B0604020202020204" pitchFamily="34" charset="0"/>
                        </a:rPr>
                        <m:t>+2</m:t>
                      </m:r>
                      <m:r>
                        <a:rPr lang="en-US" sz="3200" b="0" i="1" smtClean="0">
                          <a:latin typeface="Cambria Math" panose="02040503050406030204" pitchFamily="18" charset="0"/>
                          <a:cs typeface="Arial" panose="020B0604020202020204" pitchFamily="34" charset="0"/>
                        </a:rPr>
                        <m:t>𝑥</m:t>
                      </m:r>
                      <m:r>
                        <a:rPr lang="en-US" sz="3200" b="0" i="1" smtClean="0">
                          <a:latin typeface="Cambria Math" panose="02040503050406030204" pitchFamily="18" charset="0"/>
                          <a:cs typeface="Arial" panose="020B0604020202020204" pitchFamily="34" charset="0"/>
                        </a:rPr>
                        <m:t>)+(1+2)</m:t>
                      </m:r>
                    </m:oMath>
                  </m:oMathPara>
                </a14:m>
                <a:endParaRPr lang="vi-VN" sz="3200" dirty="0"/>
              </a:p>
            </p:txBody>
          </p:sp>
        </mc:Choice>
        <mc:Fallback xmlns="">
          <p:sp>
            <p:nvSpPr>
              <p:cNvPr id="28" name="Rectangle 27"/>
              <p:cNvSpPr>
                <a:spLocks noRot="1" noChangeAspect="1" noMove="1" noResize="1" noEditPoints="1" noAdjustHandles="1" noChangeArrowheads="1" noChangeShapeType="1" noTextEdit="1"/>
              </p:cNvSpPr>
              <p:nvPr/>
            </p:nvSpPr>
            <p:spPr>
              <a:xfrm>
                <a:off x="3733800" y="7209199"/>
                <a:ext cx="11408195" cy="584775"/>
              </a:xfrm>
              <a:prstGeom prst="rect">
                <a:avLst/>
              </a:prstGeom>
              <a:blipFill>
                <a:blip r:embed="rId16"/>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1447800" y="7971884"/>
                <a:ext cx="10417594" cy="5847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smtClean="0">
                          <a:latin typeface="Cambria Math" panose="02040503050406030204" pitchFamily="18" charset="0"/>
                          <a:ea typeface="Calibri" panose="020F0502020204030204" pitchFamily="34" charset="0"/>
                          <a:cs typeface="Arial" panose="020B0604020202020204" pitchFamily="34" charset="0"/>
                        </a:rPr>
                        <m:t>=</m:t>
                      </m:r>
                      <m:r>
                        <m:rPr>
                          <m:nor/>
                        </m:rPr>
                        <a:rPr lang="en-US" sz="3200" b="0" i="1" smtClean="0">
                          <a:latin typeface="Cambria Math" panose="02040503050406030204" pitchFamily="18" charset="0"/>
                          <a:ea typeface="Calibri" panose="020F0502020204030204" pitchFamily="34" charset="0"/>
                          <a:cs typeface="Arial" panose="020B0604020202020204" pitchFamily="34" charset="0"/>
                        </a:rPr>
                        <m:t>−</m:t>
                      </m:r>
                      <m:r>
                        <a:rPr lang="en-US" sz="3200" b="0" i="1" smtClean="0">
                          <a:latin typeface="Cambria Math" panose="02040503050406030204" pitchFamily="18" charset="0"/>
                          <a:cs typeface="Arial" panose="020B0604020202020204" pitchFamily="34" charset="0"/>
                        </a:rPr>
                        <m:t>2</m:t>
                      </m:r>
                      <m:sSup>
                        <m:sSupPr>
                          <m:ctrlPr>
                            <a:rPr lang="en-US" sz="3200" b="0" i="1" smtClean="0">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cs typeface="Arial" panose="020B0604020202020204" pitchFamily="34" charset="0"/>
                            </a:rPr>
                            <m:t>𝑥</m:t>
                          </m:r>
                        </m:e>
                        <m:sup>
                          <m:r>
                            <a:rPr lang="en-US" sz="3200" b="0" i="1" smtClean="0">
                              <a:latin typeface="Cambria Math" panose="02040503050406030204" pitchFamily="18" charset="0"/>
                              <a:cs typeface="Arial" panose="020B0604020202020204" pitchFamily="34" charset="0"/>
                            </a:rPr>
                            <m:t>3</m:t>
                          </m:r>
                        </m:sup>
                      </m:sSup>
                      <m:r>
                        <a:rPr lang="en-US" sz="3200" i="1">
                          <a:latin typeface="Cambria Math" panose="02040503050406030204" pitchFamily="18" charset="0"/>
                          <a:ea typeface="Calibri" panose="020F0502020204030204" pitchFamily="34" charset="0"/>
                          <a:cs typeface="Arial" panose="020B0604020202020204" pitchFamily="34" charset="0"/>
                        </a:rPr>
                        <m:t>−</m:t>
                      </m:r>
                      <m:sSup>
                        <m:sSupPr>
                          <m:ctrlPr>
                            <a:rPr lang="en-US" sz="3200" i="1">
                              <a:latin typeface="Cambria Math" panose="02040503050406030204" pitchFamily="18" charset="0"/>
                              <a:ea typeface="Calibri" panose="020F0502020204030204" pitchFamily="34" charset="0"/>
                              <a:cs typeface="Arial" panose="020B0604020202020204" pitchFamily="34" charset="0"/>
                            </a:rPr>
                          </m:ctrlPr>
                        </m:sSupPr>
                        <m:e>
                          <m:r>
                            <a:rPr lang="en-US" sz="3200" i="1">
                              <a:latin typeface="Cambria Math" panose="02040503050406030204" pitchFamily="18" charset="0"/>
                              <a:ea typeface="Calibri" panose="020F0502020204030204" pitchFamily="34" charset="0"/>
                              <a:cs typeface="Arial" panose="020B0604020202020204" pitchFamily="34" charset="0"/>
                            </a:rPr>
                            <m:t>𝑥</m:t>
                          </m:r>
                        </m:e>
                        <m:sup>
                          <m:r>
                            <a:rPr lang="en-US" sz="3200">
                              <a:latin typeface="Cambria Math" panose="02040503050406030204" pitchFamily="18" charset="0"/>
                              <a:ea typeface="Calibri" panose="020F0502020204030204" pitchFamily="34" charset="0"/>
                              <a:cs typeface="Arial" panose="020B0604020202020204" pitchFamily="34" charset="0"/>
                            </a:rPr>
                            <m:t>2</m:t>
                          </m:r>
                        </m:sup>
                      </m:sSup>
                      <m:r>
                        <a:rPr lang="en-US" sz="3200" i="1">
                          <a:latin typeface="Cambria Math" panose="02040503050406030204" pitchFamily="18" charset="0"/>
                          <a:cs typeface="Arial" panose="020B0604020202020204" pitchFamily="34" charset="0"/>
                        </a:rPr>
                        <m:t>+</m:t>
                      </m:r>
                      <m:r>
                        <a:rPr lang="en-US" sz="3200" b="0" i="1" smtClean="0">
                          <a:latin typeface="Cambria Math" panose="02040503050406030204" pitchFamily="18" charset="0"/>
                          <a:cs typeface="Arial" panose="020B0604020202020204" pitchFamily="34" charset="0"/>
                        </a:rPr>
                        <m:t>6</m:t>
                      </m:r>
                      <m:r>
                        <a:rPr lang="en-US" sz="3200" i="1">
                          <a:latin typeface="Cambria Math" panose="02040503050406030204" pitchFamily="18" charset="0"/>
                          <a:cs typeface="Arial" panose="020B0604020202020204" pitchFamily="34" charset="0"/>
                        </a:rPr>
                        <m:t>𝑥</m:t>
                      </m:r>
                      <m:r>
                        <a:rPr lang="en-US" sz="3200" i="1">
                          <a:latin typeface="Cambria Math" panose="02040503050406030204" pitchFamily="18" charset="0"/>
                          <a:cs typeface="Arial" panose="020B0604020202020204" pitchFamily="34" charset="0"/>
                        </a:rPr>
                        <m:t>+3</m:t>
                      </m:r>
                    </m:oMath>
                  </m:oMathPara>
                </a14:m>
                <a:endParaRPr lang="vi-VN" sz="3200" dirty="0"/>
              </a:p>
            </p:txBody>
          </p:sp>
        </mc:Choice>
        <mc:Fallback xmlns="">
          <p:sp>
            <p:nvSpPr>
              <p:cNvPr id="30" name="Rectangle 29"/>
              <p:cNvSpPr>
                <a:spLocks noRot="1" noChangeAspect="1" noMove="1" noResize="1" noEditPoints="1" noAdjustHandles="1" noChangeArrowheads="1" noChangeShapeType="1" noTextEdit="1"/>
              </p:cNvSpPr>
              <p:nvPr/>
            </p:nvSpPr>
            <p:spPr>
              <a:xfrm>
                <a:off x="1447800" y="7971884"/>
                <a:ext cx="10417594" cy="584775"/>
              </a:xfrm>
              <a:prstGeom prst="rect">
                <a:avLst/>
              </a:prstGeom>
              <a:blipFill>
                <a:blip r:embed="rId17"/>
                <a:stretch>
                  <a:fillRect/>
                </a:stretch>
              </a:blipFill>
            </p:spPr>
            <p:txBody>
              <a:bodyPr/>
              <a:lstStyle/>
              <a:p>
                <a:r>
                  <a:rPr lang="vi-VN">
                    <a:noFill/>
                  </a:rPr>
                  <a:t> </a:t>
                </a:r>
              </a:p>
            </p:txBody>
          </p:sp>
        </mc:Fallback>
      </mc:AlternateContent>
      <p:sp>
        <p:nvSpPr>
          <p:cNvPr id="12" name="Rectangle 11"/>
          <p:cNvSpPr/>
          <p:nvPr/>
        </p:nvSpPr>
        <p:spPr>
          <a:xfrm>
            <a:off x="1257822" y="4391043"/>
            <a:ext cx="12991578" cy="4165615"/>
          </a:xfrm>
          <a:prstGeom prst="rect">
            <a:avLst/>
          </a:prstGeom>
          <a:solidFill>
            <a:srgbClr val="F8FE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0397329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wipe(left)">
                                      <p:cBhvr>
                                        <p:cTn id="2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3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565611" y="364984"/>
            <a:ext cx="17373600" cy="95250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T</a:t>
            </a:r>
            <a:endParaRPr lang="en-US" dirty="0">
              <a:solidFill>
                <a:prstClr val="white"/>
              </a:solidFill>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736783">
            <a:off x="16176991" y="132176"/>
            <a:ext cx="1990605" cy="132624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975634">
            <a:off x="-66089" y="5775386"/>
            <a:ext cx="1103180" cy="1665178"/>
          </a:xfrm>
          <a:prstGeom prst="rect">
            <a:avLst/>
          </a:prstGeom>
        </p:spPr>
      </p:pic>
      <p:grpSp>
        <p:nvGrpSpPr>
          <p:cNvPr id="5" name="Group 4"/>
          <p:cNvGrpSpPr/>
          <p:nvPr/>
        </p:nvGrpSpPr>
        <p:grpSpPr>
          <a:xfrm>
            <a:off x="1611218" y="1857292"/>
            <a:ext cx="15838581" cy="2806691"/>
            <a:chOff x="1611219" y="2178891"/>
            <a:chExt cx="14292968" cy="2806691"/>
          </a:xfrm>
        </p:grpSpPr>
        <mc:AlternateContent xmlns:mc="http://schemas.openxmlformats.org/markup-compatibility/2006" xmlns:a14="http://schemas.microsoft.com/office/drawing/2010/main">
          <mc:Choice Requires="a14">
            <p:sp>
              <p:nvSpPr>
                <p:cNvPr id="20" name="TextBox 19"/>
                <p:cNvSpPr txBox="1"/>
                <p:nvPr/>
              </p:nvSpPr>
              <p:spPr>
                <a:xfrm>
                  <a:off x="1611219" y="2316005"/>
                  <a:ext cx="13399036" cy="2669577"/>
                </a:xfrm>
                <a:prstGeom prst="rect">
                  <a:avLst/>
                </a:prstGeom>
                <a:noFill/>
              </p:spPr>
              <p:txBody>
                <a:bodyPr wrap="square" rtlCol="0">
                  <a:spAutoFit/>
                </a:bodyPr>
                <a:lstStyle/>
                <a:p>
                  <a:r>
                    <a:rPr lang="nl-NL" sz="4300" b="1" dirty="0" smtClean="0">
                      <a:latin typeface="Arial" panose="020B0604020202020204" pitchFamily="34" charset="0"/>
                      <a:cs typeface="Arial" panose="020B0604020202020204" pitchFamily="34" charset="0"/>
                    </a:rPr>
                    <a:t>Luyện tập 2: </a:t>
                  </a:r>
                  <a:r>
                    <a:rPr lang="nl-NL" sz="4300" dirty="0" smtClean="0">
                      <a:latin typeface="Arial" panose="020B0604020202020204" pitchFamily="34" charset="0"/>
                      <a:cs typeface="Arial" panose="020B0604020202020204" pitchFamily="34" charset="0"/>
                    </a:rPr>
                    <a:t>Tính tổng của hai đa thức bằng hai cách </a:t>
                  </a:r>
                </a:p>
                <a:p>
                  <a:pPr/>
                  <a14:m>
                    <m:oMathPara xmlns:m="http://schemas.openxmlformats.org/officeDocument/2006/math">
                      <m:oMathParaPr>
                        <m:jc m:val="centerGroup"/>
                      </m:oMathParaPr>
                      <m:oMath xmlns:m="http://schemas.openxmlformats.org/officeDocument/2006/math">
                        <m:r>
                          <a:rPr lang="en-US" sz="4300" b="0" i="1" smtClean="0">
                            <a:latin typeface="Cambria Math" panose="02040503050406030204" pitchFamily="18" charset="0"/>
                            <a:cs typeface="Arial" panose="020B0604020202020204" pitchFamily="34" charset="0"/>
                          </a:rPr>
                          <m:t>𝑃</m:t>
                        </m:r>
                        <m:d>
                          <m:dPr>
                            <m:ctrlPr>
                              <a:rPr lang="en-US" sz="4300" i="1" smtClean="0">
                                <a:latin typeface="Cambria Math" panose="02040503050406030204" pitchFamily="18" charset="0"/>
                                <a:cs typeface="Arial" panose="020B0604020202020204" pitchFamily="34" charset="0"/>
                              </a:rPr>
                            </m:ctrlPr>
                          </m:dPr>
                          <m:e>
                            <m:r>
                              <a:rPr lang="en-US" sz="4300" b="0" i="1" smtClean="0">
                                <a:latin typeface="Cambria Math" panose="02040503050406030204" pitchFamily="18" charset="0"/>
                                <a:cs typeface="Arial" panose="020B0604020202020204" pitchFamily="34" charset="0"/>
                              </a:rPr>
                              <m:t>𝑥</m:t>
                            </m:r>
                          </m:e>
                        </m:d>
                        <m:r>
                          <a:rPr lang="en-US" sz="4300" b="0" i="1" smtClean="0">
                            <a:latin typeface="Cambria Math" panose="02040503050406030204" pitchFamily="18" charset="0"/>
                            <a:cs typeface="Arial" panose="020B0604020202020204" pitchFamily="34" charset="0"/>
                          </a:rPr>
                          <m:t>=2</m:t>
                        </m:r>
                        <m:sSup>
                          <m:sSupPr>
                            <m:ctrlPr>
                              <a:rPr lang="en-US" sz="4300" i="1" smtClean="0">
                                <a:latin typeface="Cambria Math" panose="02040503050406030204" pitchFamily="18" charset="0"/>
                                <a:cs typeface="Arial" panose="020B0604020202020204" pitchFamily="34" charset="0"/>
                              </a:rPr>
                            </m:ctrlPr>
                          </m:sSupPr>
                          <m:e>
                            <m:r>
                              <a:rPr lang="en-US" sz="4300" b="0" i="1" smtClean="0">
                                <a:latin typeface="Cambria Math" panose="02040503050406030204" pitchFamily="18" charset="0"/>
                                <a:cs typeface="Arial" panose="020B0604020202020204" pitchFamily="34" charset="0"/>
                              </a:rPr>
                              <m:t>𝑥</m:t>
                            </m:r>
                          </m:e>
                          <m:sup>
                            <m:r>
                              <a:rPr lang="en-US" sz="4300" b="0" i="1" smtClean="0">
                                <a:latin typeface="Cambria Math" panose="02040503050406030204" pitchFamily="18" charset="0"/>
                                <a:cs typeface="Arial" panose="020B0604020202020204" pitchFamily="34" charset="0"/>
                              </a:rPr>
                              <m:t>3</m:t>
                            </m:r>
                          </m:sup>
                        </m:sSup>
                        <m:r>
                          <a:rPr lang="en-US" sz="4300" b="0" i="1" smtClean="0">
                            <a:latin typeface="Cambria Math" panose="02040503050406030204" pitchFamily="18" charset="0"/>
                            <a:cs typeface="Arial" panose="020B0604020202020204" pitchFamily="34" charset="0"/>
                          </a:rPr>
                          <m:t>+</m:t>
                        </m:r>
                        <m:f>
                          <m:fPr>
                            <m:ctrlPr>
                              <a:rPr lang="en-US" sz="4300" i="1" smtClean="0">
                                <a:latin typeface="Cambria Math" panose="02040503050406030204" pitchFamily="18" charset="0"/>
                                <a:cs typeface="Arial" panose="020B0604020202020204" pitchFamily="34" charset="0"/>
                              </a:rPr>
                            </m:ctrlPr>
                          </m:fPr>
                          <m:num>
                            <m:r>
                              <a:rPr lang="en-US" sz="4300" b="0" i="1" smtClean="0">
                                <a:latin typeface="Cambria Math" panose="02040503050406030204" pitchFamily="18" charset="0"/>
                                <a:cs typeface="Arial" panose="020B0604020202020204" pitchFamily="34" charset="0"/>
                              </a:rPr>
                              <m:t>3</m:t>
                            </m:r>
                          </m:num>
                          <m:den>
                            <m:r>
                              <a:rPr lang="en-US" sz="4300" b="0" i="1" smtClean="0">
                                <a:latin typeface="Cambria Math" panose="02040503050406030204" pitchFamily="18" charset="0"/>
                                <a:cs typeface="Arial" panose="020B0604020202020204" pitchFamily="34" charset="0"/>
                              </a:rPr>
                              <m:t>2</m:t>
                            </m:r>
                          </m:den>
                        </m:f>
                        <m:sSup>
                          <m:sSupPr>
                            <m:ctrlPr>
                              <a:rPr lang="en-US" sz="4300" i="1" smtClean="0">
                                <a:latin typeface="Cambria Math" panose="02040503050406030204" pitchFamily="18" charset="0"/>
                                <a:cs typeface="Arial" panose="020B0604020202020204" pitchFamily="34" charset="0"/>
                              </a:rPr>
                            </m:ctrlPr>
                          </m:sSupPr>
                          <m:e>
                            <m:r>
                              <a:rPr lang="en-US" sz="4300" b="0" i="1" smtClean="0">
                                <a:latin typeface="Cambria Math" panose="02040503050406030204" pitchFamily="18" charset="0"/>
                                <a:cs typeface="Arial" panose="020B0604020202020204" pitchFamily="34" charset="0"/>
                              </a:rPr>
                              <m:t>𝑥</m:t>
                            </m:r>
                          </m:e>
                          <m:sup>
                            <m:r>
                              <a:rPr lang="en-US" sz="4300" b="0" i="1" smtClean="0">
                                <a:latin typeface="Cambria Math" panose="02040503050406030204" pitchFamily="18" charset="0"/>
                                <a:cs typeface="Arial" panose="020B0604020202020204" pitchFamily="34" charset="0"/>
                              </a:rPr>
                              <m:t>2</m:t>
                            </m:r>
                          </m:sup>
                        </m:sSup>
                        <m:r>
                          <a:rPr lang="en-US" sz="4300" b="0" i="1" smtClean="0">
                            <a:latin typeface="Cambria Math" panose="02040503050406030204" pitchFamily="18" charset="0"/>
                            <a:cs typeface="Arial" panose="020B0604020202020204" pitchFamily="34" charset="0"/>
                          </a:rPr>
                          <m:t>+5</m:t>
                        </m:r>
                        <m:r>
                          <a:rPr lang="en-US" sz="4300" b="0" i="1" smtClean="0">
                            <a:latin typeface="Cambria Math" panose="02040503050406030204" pitchFamily="18" charset="0"/>
                            <a:cs typeface="Arial" panose="020B0604020202020204" pitchFamily="34" charset="0"/>
                          </a:rPr>
                          <m:t>𝑥</m:t>
                        </m:r>
                        <m:r>
                          <a:rPr lang="en-US" sz="4300" b="0" i="1" smtClean="0">
                            <a:latin typeface="Cambria Math" panose="02040503050406030204" pitchFamily="18" charset="0"/>
                            <a:cs typeface="Arial" panose="020B0604020202020204" pitchFamily="34" charset="0"/>
                          </a:rPr>
                          <m:t>−2</m:t>
                        </m:r>
                      </m:oMath>
                    </m:oMathPara>
                  </a14:m>
                  <a:endParaRPr lang="en-US" sz="4300" dirty="0" smtClean="0">
                    <a:latin typeface="Arial" panose="020B0604020202020204" pitchFamily="34" charset="0"/>
                    <a:cs typeface="Arial" panose="020B0604020202020204" pitchFamily="34" charset="0"/>
                  </a:endParaRPr>
                </a:p>
                <a:p>
                  <a:pPr algn="ctr"/>
                  <a14:m>
                    <m:oMath xmlns:m="http://schemas.openxmlformats.org/officeDocument/2006/math">
                      <m:r>
                        <a:rPr lang="en-US" sz="4300" b="0" i="1" smtClean="0">
                          <a:latin typeface="Cambria Math" panose="02040503050406030204" pitchFamily="18" charset="0"/>
                          <a:cs typeface="Arial" panose="020B0604020202020204" pitchFamily="34" charset="0"/>
                        </a:rPr>
                        <m:t>𝑄</m:t>
                      </m:r>
                      <m:d>
                        <m:dPr>
                          <m:ctrlPr>
                            <a:rPr lang="en-US" sz="4300" i="1" smtClean="0">
                              <a:latin typeface="Cambria Math" panose="02040503050406030204" pitchFamily="18" charset="0"/>
                              <a:cs typeface="Arial" panose="020B0604020202020204" pitchFamily="34" charset="0"/>
                            </a:rPr>
                          </m:ctrlPr>
                        </m:dPr>
                        <m:e>
                          <m:r>
                            <a:rPr lang="en-US" sz="4300" b="0" i="1" smtClean="0">
                              <a:latin typeface="Cambria Math" panose="02040503050406030204" pitchFamily="18" charset="0"/>
                              <a:cs typeface="Arial" panose="020B0604020202020204" pitchFamily="34" charset="0"/>
                            </a:rPr>
                            <m:t>𝑥</m:t>
                          </m:r>
                        </m:e>
                      </m:d>
                      <m:r>
                        <a:rPr lang="en-US" sz="4300" b="0" i="1" smtClean="0">
                          <a:latin typeface="Cambria Math" panose="02040503050406030204" pitchFamily="18" charset="0"/>
                          <a:cs typeface="Arial" panose="020B0604020202020204" pitchFamily="34" charset="0"/>
                        </a:rPr>
                        <m:t>=−8</m:t>
                      </m:r>
                      <m:sSup>
                        <m:sSupPr>
                          <m:ctrlPr>
                            <a:rPr lang="en-US" sz="4300" i="1" smtClean="0">
                              <a:latin typeface="Cambria Math" panose="02040503050406030204" pitchFamily="18" charset="0"/>
                              <a:cs typeface="Arial" panose="020B0604020202020204" pitchFamily="34" charset="0"/>
                            </a:rPr>
                          </m:ctrlPr>
                        </m:sSupPr>
                        <m:e>
                          <m:r>
                            <a:rPr lang="en-US" sz="4300" b="0" i="1" smtClean="0">
                              <a:latin typeface="Cambria Math" panose="02040503050406030204" pitchFamily="18" charset="0"/>
                              <a:cs typeface="Arial" panose="020B0604020202020204" pitchFamily="34" charset="0"/>
                            </a:rPr>
                            <m:t>𝑥</m:t>
                          </m:r>
                        </m:e>
                        <m:sup>
                          <m:r>
                            <a:rPr lang="en-US" sz="4300" b="0" i="1" smtClean="0">
                              <a:latin typeface="Cambria Math" panose="02040503050406030204" pitchFamily="18" charset="0"/>
                              <a:cs typeface="Arial" panose="020B0604020202020204" pitchFamily="34" charset="0"/>
                            </a:rPr>
                            <m:t>3</m:t>
                          </m:r>
                        </m:sup>
                      </m:sSup>
                      <m:r>
                        <a:rPr lang="en-US" sz="4300" b="0" i="1" smtClean="0">
                          <a:latin typeface="Cambria Math" panose="02040503050406030204" pitchFamily="18" charset="0"/>
                          <a:cs typeface="Arial" panose="020B0604020202020204" pitchFamily="34" charset="0"/>
                        </a:rPr>
                        <m:t>+4</m:t>
                      </m:r>
                      <m:sSup>
                        <m:sSupPr>
                          <m:ctrlPr>
                            <a:rPr lang="en-US" sz="4300" i="1" smtClean="0">
                              <a:latin typeface="Cambria Math" panose="02040503050406030204" pitchFamily="18" charset="0"/>
                              <a:cs typeface="Arial" panose="020B0604020202020204" pitchFamily="34" charset="0"/>
                            </a:rPr>
                          </m:ctrlPr>
                        </m:sSupPr>
                        <m:e>
                          <m:r>
                            <a:rPr lang="en-US" sz="4300" b="0" i="1" smtClean="0">
                              <a:latin typeface="Cambria Math" panose="02040503050406030204" pitchFamily="18" charset="0"/>
                              <a:cs typeface="Arial" panose="020B0604020202020204" pitchFamily="34" charset="0"/>
                            </a:rPr>
                            <m:t>𝑥</m:t>
                          </m:r>
                        </m:e>
                        <m:sup>
                          <m:r>
                            <a:rPr lang="en-US" sz="4300" b="0" i="1" smtClean="0">
                              <a:latin typeface="Cambria Math" panose="02040503050406030204" pitchFamily="18" charset="0"/>
                              <a:cs typeface="Arial" panose="020B0604020202020204" pitchFamily="34" charset="0"/>
                            </a:rPr>
                            <m:t>2</m:t>
                          </m:r>
                        </m:sup>
                      </m:sSup>
                      <m:r>
                        <a:rPr lang="en-US" sz="4300" b="0" i="1" smtClean="0">
                          <a:latin typeface="Cambria Math" panose="02040503050406030204" pitchFamily="18" charset="0"/>
                          <a:cs typeface="Arial" panose="020B0604020202020204" pitchFamily="34" charset="0"/>
                        </a:rPr>
                        <m:t>+6+3</m:t>
                      </m:r>
                      <m:r>
                        <a:rPr lang="en-US" sz="4300" b="0" i="1" smtClean="0">
                          <a:latin typeface="Cambria Math" panose="02040503050406030204" pitchFamily="18" charset="0"/>
                          <a:cs typeface="Arial" panose="020B0604020202020204" pitchFamily="34" charset="0"/>
                        </a:rPr>
                        <m:t>𝑥</m:t>
                      </m:r>
                    </m:oMath>
                  </a14:m>
                  <a:r>
                    <a:rPr lang="nl-NL" sz="4300" dirty="0" smtClean="0">
                      <a:latin typeface="Arial" panose="020B0604020202020204" pitchFamily="34" charset="0"/>
                      <a:cs typeface="Arial" panose="020B0604020202020204" pitchFamily="34" charset="0"/>
                    </a:rPr>
                    <a:t> </a:t>
                  </a:r>
                  <a:endParaRPr lang="en-US" sz="4300" dirty="0">
                    <a:latin typeface="Arial" panose="020B0604020202020204" pitchFamily="34" charset="0"/>
                    <a:cs typeface="Arial" panose="020B0604020202020204" pitchFamily="34"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1611219" y="2316005"/>
                  <a:ext cx="13399036" cy="2669577"/>
                </a:xfrm>
                <a:prstGeom prst="rect">
                  <a:avLst/>
                </a:prstGeom>
                <a:blipFill>
                  <a:blip r:embed="rId7"/>
                  <a:stretch>
                    <a:fillRect l="-1601" t="-4566"/>
                  </a:stretch>
                </a:blipFill>
              </p:spPr>
              <p:txBody>
                <a:bodyPr/>
                <a:lstStyle/>
                <a:p>
                  <a:r>
                    <a:rPr lang="vi-VN">
                      <a:noFill/>
                    </a:rPr>
                    <a:t> </a:t>
                  </a:r>
                </a:p>
              </p:txBody>
            </p:sp>
          </mc:Fallback>
        </mc:AlternateContent>
        <p:sp>
          <p:nvSpPr>
            <p:cNvPr id="10" name="Rectangle 9"/>
            <p:cNvSpPr/>
            <p:nvPr/>
          </p:nvSpPr>
          <p:spPr>
            <a:xfrm>
              <a:off x="1731479" y="2178891"/>
              <a:ext cx="14172708" cy="916276"/>
            </a:xfrm>
            <a:prstGeom prst="rect">
              <a:avLst/>
            </a:prstGeom>
          </p:spPr>
          <p:txBody>
            <a:bodyPr wrap="square">
              <a:spAutoFit/>
            </a:bodyPr>
            <a:lstStyle/>
            <a:p>
              <a:pPr>
                <a:lnSpc>
                  <a:spcPct val="150000"/>
                </a:lnSpc>
              </a:pP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8" name="Picture 17"/>
          <p:cNvPicPr>
            <a:picLocks noChangeAspect="1"/>
          </p:cNvPicPr>
          <p:nvPr/>
        </p:nvPicPr>
        <p:blipFill>
          <a:blip r:embed="rId8"/>
          <a:srcRect/>
          <a:stretch>
            <a:fillRect/>
          </a:stretch>
        </p:blipFill>
        <p:spPr>
          <a:xfrm>
            <a:off x="16344368" y="8550932"/>
            <a:ext cx="1463381" cy="1579899"/>
          </a:xfrm>
          <a:prstGeom prst="rect">
            <a:avLst/>
          </a:prstGeom>
        </p:spPr>
      </p:pic>
      <p:grpSp>
        <p:nvGrpSpPr>
          <p:cNvPr id="3" name="Group 2"/>
          <p:cNvGrpSpPr/>
          <p:nvPr/>
        </p:nvGrpSpPr>
        <p:grpSpPr>
          <a:xfrm>
            <a:off x="1377994" y="800100"/>
            <a:ext cx="10793508" cy="862753"/>
            <a:chOff x="1611219" y="2044475"/>
            <a:chExt cx="10793508" cy="862753"/>
          </a:xfrm>
        </p:grpSpPr>
        <p:sp>
          <p:nvSpPr>
            <p:cNvPr id="15" name="Rectangle 14"/>
            <p:cNvSpPr/>
            <p:nvPr/>
          </p:nvSpPr>
          <p:spPr>
            <a:xfrm>
              <a:off x="2977146" y="2169578"/>
              <a:ext cx="9427581" cy="707886"/>
            </a:xfrm>
            <a:prstGeom prst="rect">
              <a:avLst/>
            </a:prstGeom>
          </p:spPr>
          <p:txBody>
            <a:bodyPr wrap="none">
              <a:spAutoFit/>
            </a:bodyPr>
            <a:lstStyle/>
            <a:p>
              <a:r>
                <a:rPr lang="en-US" sz="4000" i="1" dirty="0">
                  <a:latin typeface="Arial" panose="020B0604020202020204" pitchFamily="34" charset="0"/>
                  <a:cs typeface="Arial" panose="020B0604020202020204" pitchFamily="34" charset="0"/>
                </a:rPr>
                <a:t>Thảo luận nhóm hoàn thành </a:t>
              </a:r>
              <a:r>
                <a:rPr lang="en-US" sz="4000" i="1" dirty="0" smtClean="0">
                  <a:latin typeface="Arial" panose="020B0604020202020204" pitchFamily="34" charset="0"/>
                  <a:cs typeface="Arial" panose="020B0604020202020204" pitchFamily="34" charset="0"/>
                </a:rPr>
                <a:t>Luyện tập 2</a:t>
              </a:r>
              <a:endParaRPr lang="en-US" sz="4000" i="1"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11219" y="2044475"/>
              <a:ext cx="1207854" cy="862753"/>
            </a:xfrm>
            <a:prstGeom prst="rect">
              <a:avLst/>
            </a:prstGeom>
          </p:spPr>
        </p:pic>
      </p:grpSp>
    </p:spTree>
    <p:extLst>
      <p:ext uri="{BB962C8B-B14F-4D97-AF65-F5344CB8AC3E}">
        <p14:creationId xmlns:p14="http://schemas.microsoft.com/office/powerpoint/2010/main" val="15925138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942341" y="495300"/>
            <a:ext cx="16403317" cy="92964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736783">
            <a:off x="16119157" y="351522"/>
            <a:ext cx="2397119" cy="159708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50317">
            <a:off x="16189864" y="8017396"/>
            <a:ext cx="1490734" cy="2250165"/>
          </a:xfrm>
          <a:prstGeom prst="rect">
            <a:avLst/>
          </a:prstGeom>
        </p:spPr>
      </p:pic>
      <p:pic>
        <p:nvPicPr>
          <p:cNvPr id="10" name="Picture 9"/>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5064177" y="6667500"/>
            <a:ext cx="8194623" cy="3124200"/>
          </a:xfrm>
          <a:prstGeom prst="rect">
            <a:avLst/>
          </a:prstGeom>
        </p:spPr>
      </p:pic>
      <p:pic>
        <p:nvPicPr>
          <p:cNvPr id="11"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785137">
            <a:off x="709181" y="7836937"/>
            <a:ext cx="1974206" cy="2140061"/>
          </a:xfrm>
          <a:prstGeom prst="rect">
            <a:avLst/>
          </a:prstGeom>
        </p:spPr>
      </p:pic>
      <p:grpSp>
        <p:nvGrpSpPr>
          <p:cNvPr id="13" name="Group 12"/>
          <p:cNvGrpSpPr/>
          <p:nvPr/>
        </p:nvGrpSpPr>
        <p:grpSpPr>
          <a:xfrm>
            <a:off x="3087737" y="1600202"/>
            <a:ext cx="1976440" cy="1883404"/>
            <a:chOff x="3406404" y="3088476"/>
            <a:chExt cx="1308629" cy="1214763"/>
          </a:xfrm>
          <a:solidFill>
            <a:srgbClr val="92D050"/>
          </a:solidFill>
        </p:grpSpPr>
        <p:grpSp>
          <p:nvGrpSpPr>
            <p:cNvPr id="14" name="Group 4"/>
            <p:cNvGrpSpPr/>
            <p:nvPr/>
          </p:nvGrpSpPr>
          <p:grpSpPr>
            <a:xfrm>
              <a:off x="3406404" y="3088476"/>
              <a:ext cx="1308629" cy="1214763"/>
              <a:chOff x="240953" y="-67507"/>
              <a:chExt cx="5882262" cy="6000744"/>
            </a:xfrm>
            <a:grpFill/>
          </p:grpSpPr>
          <p:sp>
            <p:nvSpPr>
              <p:cNvPr id="16" name="Freeform 5"/>
              <p:cNvSpPr/>
              <p:nvPr/>
            </p:nvSpPr>
            <p:spPr>
              <a:xfrm>
                <a:off x="240953" y="-67507"/>
                <a:ext cx="5882262" cy="6000744"/>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9966"/>
              </a:solidFill>
            </p:spPr>
          </p:sp>
        </p:grpSp>
        <p:sp>
          <p:nvSpPr>
            <p:cNvPr id="15" name="TextBox 15"/>
            <p:cNvSpPr txBox="1"/>
            <p:nvPr/>
          </p:nvSpPr>
          <p:spPr>
            <a:xfrm>
              <a:off x="3556585" y="3615173"/>
              <a:ext cx="1011619" cy="393959"/>
            </a:xfrm>
            <a:prstGeom prst="rect">
              <a:avLst/>
            </a:prstGeom>
            <a:noFill/>
          </p:spPr>
          <p:txBody>
            <a:bodyPr wrap="square" lIns="0" tIns="0" rIns="0" bIns="0" rtlCol="0" anchor="t">
              <a:spAutoFit/>
            </a:bodyPr>
            <a:lstStyle/>
            <a:p>
              <a:pPr algn="ctr">
                <a:lnSpc>
                  <a:spcPts val="4368"/>
                </a:lnSpc>
              </a:pPr>
              <a:r>
                <a:rPr lang="en-US" sz="6000" b="1" dirty="0" smtClean="0">
                  <a:solidFill>
                    <a:schemeClr val="bg1"/>
                  </a:solidFill>
                  <a:latin typeface="Arial" panose="020B0604020202020204" pitchFamily="34" charset="0"/>
                  <a:cs typeface="Arial" panose="020B0604020202020204" pitchFamily="34" charset="0"/>
                </a:rPr>
                <a:t>02</a:t>
              </a:r>
              <a:endParaRPr lang="en-US" sz="6000" b="1" dirty="0">
                <a:solidFill>
                  <a:schemeClr val="bg1"/>
                </a:solidFill>
                <a:latin typeface="Arial" panose="020B0604020202020204" pitchFamily="34" charset="0"/>
                <a:cs typeface="Arial" panose="020B0604020202020204" pitchFamily="34" charset="0"/>
              </a:endParaRPr>
            </a:p>
          </p:txBody>
        </p:sp>
      </p:grpSp>
      <p:sp>
        <p:nvSpPr>
          <p:cNvPr id="18" name="Rectangle 17"/>
          <p:cNvSpPr/>
          <p:nvPr/>
        </p:nvSpPr>
        <p:spPr>
          <a:xfrm>
            <a:off x="2719069" y="3978906"/>
            <a:ext cx="12849859" cy="1477328"/>
          </a:xfrm>
          <a:prstGeom prst="rect">
            <a:avLst/>
          </a:prstGeom>
        </p:spPr>
        <p:txBody>
          <a:bodyPr wrap="square">
            <a:spAutoFit/>
          </a:bodyPr>
          <a:lstStyle/>
          <a:p>
            <a:pPr algn="ctr">
              <a:lnSpc>
                <a:spcPct val="150000"/>
              </a:lnSpc>
              <a:spcBef>
                <a:spcPts val="600"/>
              </a:spcBef>
              <a:spcAft>
                <a:spcPts val="800"/>
              </a:spcAft>
            </a:pPr>
            <a:r>
              <a:rPr lang="en-US" sz="6000" b="1" dirty="0" smtClean="0">
                <a:solidFill>
                  <a:prstClr val="black"/>
                </a:solidFill>
                <a:latin typeface="Arial" panose="020B0604020202020204" pitchFamily="34" charset="0"/>
                <a:ea typeface="Calibri" panose="020F0502020204030204" pitchFamily="34" charset="0"/>
                <a:cs typeface="Arial" panose="020B0604020202020204" pitchFamily="34" charset="0"/>
              </a:rPr>
              <a:t>TRỪ </a:t>
            </a:r>
            <a:r>
              <a:rPr lang="en-US" sz="6000" b="1" dirty="0">
                <a:solidFill>
                  <a:prstClr val="black"/>
                </a:solidFill>
                <a:latin typeface="Arial" panose="020B0604020202020204" pitchFamily="34" charset="0"/>
                <a:ea typeface="Calibri" panose="020F0502020204030204" pitchFamily="34" charset="0"/>
                <a:cs typeface="Arial" panose="020B0604020202020204" pitchFamily="34" charset="0"/>
              </a:rPr>
              <a:t>HAI ĐA THỨC MỘT BIẾN</a:t>
            </a:r>
          </a:p>
        </p:txBody>
      </p:sp>
    </p:spTree>
    <p:extLst>
      <p:ext uri="{BB962C8B-B14F-4D97-AF65-F5344CB8AC3E}">
        <p14:creationId xmlns:p14="http://schemas.microsoft.com/office/powerpoint/2010/main" val="292669079"/>
      </p:ext>
    </p:extLst>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457201" y="419100"/>
            <a:ext cx="17373600" cy="95250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736783">
            <a:off x="16176991" y="132176"/>
            <a:ext cx="1990605" cy="132624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975634">
            <a:off x="-66089" y="5775386"/>
            <a:ext cx="1103180" cy="1665178"/>
          </a:xfrm>
          <a:prstGeom prst="rect">
            <a:avLst/>
          </a:prstGeom>
        </p:spPr>
      </p:pic>
      <p:grpSp>
        <p:nvGrpSpPr>
          <p:cNvPr id="5" name="Group 4"/>
          <p:cNvGrpSpPr/>
          <p:nvPr/>
        </p:nvGrpSpPr>
        <p:grpSpPr>
          <a:xfrm>
            <a:off x="1611219" y="1750349"/>
            <a:ext cx="14210239" cy="2878801"/>
            <a:chOff x="1611219" y="2071948"/>
            <a:chExt cx="14210239" cy="2878801"/>
          </a:xfrm>
        </p:grpSpPr>
        <p:sp>
          <p:nvSpPr>
            <p:cNvPr id="20" name="TextBox 19"/>
            <p:cNvSpPr txBox="1"/>
            <p:nvPr/>
          </p:nvSpPr>
          <p:spPr>
            <a:xfrm>
              <a:off x="1611219" y="2316005"/>
              <a:ext cx="3581400" cy="754053"/>
            </a:xfrm>
            <a:prstGeom prst="rect">
              <a:avLst/>
            </a:prstGeom>
            <a:noFill/>
          </p:spPr>
          <p:txBody>
            <a:bodyPr wrap="square" rtlCol="0">
              <a:spAutoFit/>
            </a:bodyPr>
            <a:lstStyle/>
            <a:p>
              <a:r>
                <a:rPr lang="nl-NL" sz="4300" b="1" dirty="0" smtClean="0">
                  <a:latin typeface="Arial" panose="020B0604020202020204" pitchFamily="34" charset="0"/>
                  <a:cs typeface="Arial" panose="020B0604020202020204" pitchFamily="34" charset="0"/>
                </a:rPr>
                <a:t>HĐ4:</a:t>
              </a:r>
              <a:endParaRPr lang="en-US" sz="43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Rectangle 9"/>
                <p:cNvSpPr/>
                <p:nvPr/>
              </p:nvSpPr>
              <p:spPr>
                <a:xfrm>
                  <a:off x="1648750" y="2071948"/>
                  <a:ext cx="14172708" cy="2878801"/>
                </a:xfrm>
                <a:prstGeom prst="rect">
                  <a:avLst/>
                </a:prstGeom>
              </p:spPr>
              <p:txBody>
                <a:bodyPr wrap="square">
                  <a:spAutoFit/>
                </a:bodyPr>
                <a:lstStyle/>
                <a:p>
                  <a:pPr>
                    <a:lnSpc>
                      <a:spcPct val="150000"/>
                    </a:lnSpc>
                  </a:pPr>
                  <a:r>
                    <a:rPr lang="en-US" sz="4000" dirty="0" smtClean="0">
                      <a:latin typeface="Arial" panose="020B0604020202020204" pitchFamily="34" charset="0"/>
                      <a:ea typeface="Calibri" panose="020F0502020204030204" pitchFamily="34" charset="0"/>
                      <a:cs typeface="Times New Roman" panose="02020603050405020304" pitchFamily="18" charset="0"/>
                    </a:rPr>
                    <a:t>          a</a:t>
                  </a:r>
                  <a:r>
                    <a:rPr lang="en-US" sz="4000" dirty="0">
                      <a:latin typeface="Arial" panose="020B0604020202020204" pitchFamily="34" charset="0"/>
                      <a:ea typeface="Calibri" panose="020F0502020204030204" pitchFamily="34" charset="0"/>
                      <a:cs typeface="Times New Roman" panose="02020603050405020304" pitchFamily="18" charset="0"/>
                    </a:rPr>
                    <a:t>) Thực hiện phép </a:t>
                  </a:r>
                  <a:r>
                    <a:rPr lang="en-US" sz="4000" dirty="0" smtClean="0">
                      <a:latin typeface="Arial" panose="020B0604020202020204" pitchFamily="34" charset="0"/>
                      <a:ea typeface="Calibri" panose="020F0502020204030204" pitchFamily="34" charset="0"/>
                      <a:cs typeface="Times New Roman" panose="02020603050405020304" pitchFamily="18" charset="0"/>
                    </a:rPr>
                    <a:t>trừ </a:t>
                  </a:r>
                  <a:r>
                    <a:rPr lang="en-US" sz="4000" dirty="0">
                      <a:latin typeface="Arial" panose="020B0604020202020204" pitchFamily="34" charset="0"/>
                      <a:ea typeface="Calibri" panose="020F0502020204030204" pitchFamily="34" charset="0"/>
                      <a:cs typeface="Times New Roman" panose="02020603050405020304" pitchFamily="18" charset="0"/>
                    </a:rPr>
                    <a:t>trong mỗi trường hợp sau: </a:t>
                  </a:r>
                </a:p>
                <a:p>
                  <a:pPr algn="ctr">
                    <a:lnSpc>
                      <a:spcPct val="150000"/>
                    </a:lnSpc>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ea typeface="Calibri" panose="020F0502020204030204" pitchFamily="34" charset="0"/>
                            <a:cs typeface="Arial" panose="020B0604020202020204" pitchFamily="34" charset="0"/>
                          </a:rPr>
                          <m:t>2</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b="0" i="0" smtClean="0">
                            <a:effectLst/>
                            <a:latin typeface="Cambria Math" panose="02040503050406030204" pitchFamily="18" charset="0"/>
                            <a:ea typeface="Calibri" panose="020F0502020204030204" pitchFamily="34" charset="0"/>
                            <a:cs typeface="Arial" panose="020B0604020202020204" pitchFamily="34" charset="0"/>
                          </a:rPr>
                          <m:t>−6</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𝑎</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b="0" i="0" smtClean="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𝑏</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i="1">
                                <a:effectLst/>
                                <a:latin typeface="Cambria Math" panose="02040503050406030204" pitchFamily="18" charset="0"/>
                                <a:ea typeface="Calibri" panose="020F0502020204030204" pitchFamily="34" charset="0"/>
                                <a:cs typeface="Arial" panose="020B0604020202020204" pitchFamily="34" charset="0"/>
                              </a:rPr>
                              <m:t>𝑘</m:t>
                            </m:r>
                          </m:sup>
                        </m:sSup>
                        <m:d>
                          <m:dPr>
                            <m:ctrlPr>
                              <a:rPr lang="en-US" sz="4000" i="1">
                                <a:effectLst/>
                                <a:latin typeface="Cambria Math" panose="02040503050406030204" pitchFamily="18" charset="0"/>
                                <a:ea typeface="Calibri" panose="020F0502020204030204" pitchFamily="34" charset="0"/>
                                <a:cs typeface="Arial" panose="020B0604020202020204" pitchFamily="34" charset="0"/>
                              </a:rPr>
                            </m:ctrlPr>
                          </m:dPr>
                          <m:e>
                            <m:r>
                              <a:rPr lang="en-US" sz="4000" i="1">
                                <a:effectLst/>
                                <a:latin typeface="Cambria Math" panose="02040503050406030204" pitchFamily="18" charset="0"/>
                                <a:ea typeface="Calibri" panose="020F0502020204030204" pitchFamily="34" charset="0"/>
                                <a:cs typeface="Arial" panose="020B0604020202020204" pitchFamily="34" charset="0"/>
                              </a:rPr>
                              <m:t>𝑘</m:t>
                            </m:r>
                            <m:r>
                              <a:rPr lang="en-US" sz="4000">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ℕ</m:t>
                                </m:r>
                              </m:e>
                              <m:sup>
                                <m:r>
                                  <a:rPr lang="en-US" sz="4000" i="1">
                                    <a:effectLst/>
                                    <a:latin typeface="Cambria Math" panose="02040503050406030204" pitchFamily="18" charset="0"/>
                                    <a:ea typeface="Calibri" panose="020F0502020204030204" pitchFamily="34" charset="0"/>
                                    <a:cs typeface="Arial" panose="020B0604020202020204" pitchFamily="34" charset="0"/>
                                  </a:rPr>
                                  <m:t>∗</m:t>
                                </m:r>
                              </m:sup>
                            </m:sSup>
                          </m:e>
                        </m:d>
                      </m:oMath>
                    </m:oMathPara>
                  </a14:m>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en-US" sz="4000" dirty="0">
                      <a:effectLst/>
                      <a:latin typeface="Arial" panose="020B0604020202020204" pitchFamily="34" charset="0"/>
                      <a:ea typeface="Calibri" panose="020F0502020204030204" pitchFamily="34" charset="0"/>
                      <a:cs typeface="Times New Roman" panose="02020603050405020304" pitchFamily="18" charset="0"/>
                    </a:rPr>
                    <a:t>b) Nêu quy tắc </a:t>
                  </a:r>
                  <a:r>
                    <a:rPr lang="en-US" sz="4000" dirty="0" smtClean="0">
                      <a:latin typeface="Arial" panose="020B0604020202020204" pitchFamily="34" charset="0"/>
                      <a:ea typeface="Calibri" panose="020F0502020204030204" pitchFamily="34" charset="0"/>
                      <a:cs typeface="Times New Roman" panose="02020603050405020304" pitchFamily="18" charset="0"/>
                    </a:rPr>
                    <a:t>trừ</a:t>
                  </a:r>
                  <a:r>
                    <a:rPr lang="en-US" sz="4000" dirty="0" smtClean="0">
                      <a:effectLst/>
                      <a:latin typeface="Arial" panose="020B0604020202020204" pitchFamily="34" charset="0"/>
                      <a:ea typeface="Calibri" panose="020F0502020204030204" pitchFamily="34" charset="0"/>
                      <a:cs typeface="Times New Roman" panose="02020603050405020304" pitchFamily="18" charset="0"/>
                    </a:rPr>
                    <a:t> </a:t>
                  </a:r>
                  <a:r>
                    <a:rPr lang="en-US" sz="4000" dirty="0">
                      <a:effectLst/>
                      <a:latin typeface="Arial" panose="020B0604020202020204" pitchFamily="34" charset="0"/>
                      <a:ea typeface="Calibri" panose="020F0502020204030204" pitchFamily="34" charset="0"/>
                      <a:cs typeface="Times New Roman" panose="02020603050405020304" pitchFamily="18" charset="0"/>
                    </a:rPr>
                    <a:t>hai đơn thức có cùng số mũ của biến.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648750" y="2071948"/>
                  <a:ext cx="14172708" cy="2878801"/>
                </a:xfrm>
                <a:prstGeom prst="rect">
                  <a:avLst/>
                </a:prstGeom>
                <a:blipFill>
                  <a:blip r:embed="rId7"/>
                  <a:stretch>
                    <a:fillRect l="-1505" b="-4237"/>
                  </a:stretch>
                </a:blipFill>
              </p:spPr>
              <p:txBody>
                <a:bodyPr/>
                <a:lstStyle/>
                <a:p>
                  <a:r>
                    <a:rPr lang="vi-VN">
                      <a:noFill/>
                    </a:rPr>
                    <a:t> </a:t>
                  </a:r>
                </a:p>
              </p:txBody>
            </p:sp>
          </mc:Fallback>
        </mc:AlternateContent>
      </p:grpSp>
      <mc:AlternateContent xmlns:mc="http://schemas.openxmlformats.org/markup-compatibility/2006" xmlns:a14="http://schemas.microsoft.com/office/drawing/2010/main">
        <mc:Choice Requires="a14">
          <p:sp>
            <p:nvSpPr>
              <p:cNvPr id="11" name="Rectangle 10"/>
              <p:cNvSpPr/>
              <p:nvPr/>
            </p:nvSpPr>
            <p:spPr>
              <a:xfrm>
                <a:off x="1611219" y="5753100"/>
                <a:ext cx="14847981" cy="3785652"/>
              </a:xfrm>
              <a:prstGeom prst="rect">
                <a:avLst/>
              </a:prstGeom>
            </p:spPr>
            <p:txBody>
              <a:bodyPr wrap="square">
                <a:spAutoFit/>
              </a:bodyPr>
              <a:lstStyle/>
              <a:p>
                <a:pPr>
                  <a:lnSpc>
                    <a:spcPct val="150000"/>
                  </a:lnSpc>
                </a:pPr>
                <a:r>
                  <a:rPr lang="en-US" sz="4000" dirty="0" smtClean="0">
                    <a:solidFill>
                      <a:srgbClr val="333333"/>
                    </a:solidFill>
                    <a:latin typeface="Arial" panose="020B0604020202020204" pitchFamily="34" charset="0"/>
                    <a:ea typeface="Times New Roman" panose="02020603050405020304" pitchFamily="18" charset="0"/>
                  </a:rPr>
                  <a:t>a) </a:t>
                </a:r>
                <a14:m>
                  <m:oMath xmlns:m="http://schemas.openxmlformats.org/officeDocument/2006/math">
                    <m:r>
                      <a:rPr lang="en-US" sz="4000" i="1">
                        <a:latin typeface="Cambria Math" panose="02040503050406030204" pitchFamily="18" charset="0"/>
                        <a:ea typeface="Times New Roman" panose="02020603050405020304" pitchFamily="18" charset="0"/>
                        <a:cs typeface="Arial" panose="020B0604020202020204" pitchFamily="34" charset="0"/>
                      </a:rPr>
                      <m:t>2</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b="0" i="1" smtClean="0">
                        <a:effectLst/>
                        <a:latin typeface="Cambria Math" panose="02040503050406030204" pitchFamily="18" charset="0"/>
                        <a:ea typeface="Times New Roman" panose="02020603050405020304" pitchFamily="18" charset="0"/>
                        <a:cs typeface="Arial" panose="020B0604020202020204" pitchFamily="34" charset="0"/>
                      </a:rPr>
                      <m:t>−6</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i="1">
                        <a:effectLst/>
                        <a:latin typeface="Cambria Math" panose="02040503050406030204" pitchFamily="18" charset="0"/>
                        <a:ea typeface="Times New Roman" panose="02020603050405020304" pitchFamily="18" charset="0"/>
                        <a:cs typeface="Arial" panose="020B0604020202020204" pitchFamily="34" charset="0"/>
                      </a:rPr>
                      <m:t>=</m:t>
                    </m:r>
                    <m:d>
                      <m:d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dPr>
                      <m:e>
                        <m:r>
                          <a:rPr lang="en-US" sz="4000" b="0" i="1" smtClean="0">
                            <a:effectLst/>
                            <a:latin typeface="Cambria Math" panose="02040503050406030204" pitchFamily="18" charset="0"/>
                            <a:ea typeface="Times New Roman" panose="02020603050405020304" pitchFamily="18" charset="0"/>
                            <a:cs typeface="Arial" panose="020B0604020202020204" pitchFamily="34" charset="0"/>
                          </a:rPr>
                          <m:t>2−6</m:t>
                        </m:r>
                      </m:e>
                    </m:d>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i="1">
                        <a:effectLst/>
                        <a:latin typeface="Cambria Math" panose="02040503050406030204" pitchFamily="18" charset="0"/>
                        <a:ea typeface="Times New Roman" panose="02020603050405020304" pitchFamily="18" charset="0"/>
                        <a:cs typeface="Arial" panose="020B0604020202020204" pitchFamily="34" charset="0"/>
                      </a:rPr>
                      <m:t>=</m:t>
                    </m:r>
                    <m:r>
                      <a:rPr lang="en-US" sz="4000" b="0" i="1" smtClean="0">
                        <a:effectLst/>
                        <a:latin typeface="Cambria Math" panose="02040503050406030204" pitchFamily="18" charset="0"/>
                        <a:ea typeface="Times New Roman" panose="02020603050405020304" pitchFamily="18" charset="0"/>
                        <a:cs typeface="Arial" panose="020B0604020202020204" pitchFamily="34" charset="0"/>
                      </a:rPr>
                      <m:t>−4</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oMath>
                </a14:m>
                <a:endParaRPr lang="en-US" sz="3600" dirty="0">
                  <a:effectLst/>
                  <a:latin typeface="Times New Roman" panose="02020603050405020304" pitchFamily="18" charset="0"/>
                  <a:ea typeface="Times New Roman" panose="02020603050405020304" pitchFamily="18" charset="0"/>
                </a:endParaRPr>
              </a:p>
              <a:p>
                <a:pPr>
                  <a:lnSpc>
                    <a:spcPct val="150000"/>
                  </a:lnSpc>
                </a:pPr>
                <a:r>
                  <a:rPr lang="en-US" sz="4000" dirty="0">
                    <a:effectLst/>
                    <a:ea typeface="Times New Roman" panose="02020603050405020304" pitchFamily="18"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Times New Roman" panose="02020603050405020304" pitchFamily="18" charset="0"/>
                        <a:cs typeface="Arial" panose="020B0604020202020204" pitchFamily="34" charset="0"/>
                      </a:rPr>
                      <m:t>𝑎</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b="0" i="1" smtClean="0">
                        <a:effectLst/>
                        <a:latin typeface="Cambria Math" panose="02040503050406030204" pitchFamily="18" charset="0"/>
                        <a:ea typeface="Times New Roman" panose="02020603050405020304" pitchFamily="18" charset="0"/>
                        <a:cs typeface="Arial" panose="020B0604020202020204" pitchFamily="34" charset="0"/>
                      </a:rPr>
                      <m:t>−</m:t>
                    </m:r>
                    <m:r>
                      <a:rPr lang="en-US" sz="4000" i="1">
                        <a:effectLst/>
                        <a:latin typeface="Cambria Math" panose="02040503050406030204" pitchFamily="18" charset="0"/>
                        <a:ea typeface="Times New Roman" panose="02020603050405020304" pitchFamily="18" charset="0"/>
                        <a:cs typeface="Arial" panose="020B0604020202020204" pitchFamily="34" charset="0"/>
                      </a:rPr>
                      <m:t>𝑏</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oMath>
                </a14:m>
                <a:r>
                  <a:rPr lang="en-US" sz="4000" dirty="0">
                    <a:solidFill>
                      <a:srgbClr val="333333"/>
                    </a:solidFill>
                    <a:effectLst/>
                    <a:latin typeface="Arial" panose="020B0604020202020204" pitchFamily="34" charset="0"/>
                    <a:ea typeface="Times New Roman" panose="02020603050405020304" pitchFamily="18" charset="0"/>
                  </a:rPr>
                  <a:t> </a:t>
                </a:r>
                <a14:m>
                  <m:oMath xmlns:m="http://schemas.openxmlformats.org/officeDocument/2006/math">
                    <m:r>
                      <a:rPr lang="en-US" sz="4000" i="1" dirty="0" smtClean="0">
                        <a:solidFill>
                          <a:srgbClr val="333333"/>
                        </a:solidFill>
                        <a:effectLst/>
                        <a:latin typeface="Cambria Math" panose="02040503050406030204" pitchFamily="18" charset="0"/>
                        <a:ea typeface="Times New Roman" panose="02020603050405020304" pitchFamily="18" charset="0"/>
                      </a:rPr>
                      <m:t>=</m:t>
                    </m:r>
                    <m:r>
                      <a:rPr lang="en-US" sz="4000" i="1">
                        <a:effectLst/>
                        <a:latin typeface="Cambria Math" panose="02040503050406030204" pitchFamily="18" charset="0"/>
                        <a:ea typeface="Times New Roman" panose="02020603050405020304" pitchFamily="18" charset="0"/>
                        <a:cs typeface="Arial" panose="020B0604020202020204" pitchFamily="34" charset="0"/>
                      </a:rPr>
                      <m:t>(</m:t>
                    </m:r>
                    <m:r>
                      <a:rPr lang="en-US" sz="4000" i="1">
                        <a:effectLst/>
                        <a:latin typeface="Cambria Math" panose="02040503050406030204" pitchFamily="18" charset="0"/>
                        <a:ea typeface="Times New Roman" panose="02020603050405020304" pitchFamily="18" charset="0"/>
                        <a:cs typeface="Arial" panose="020B0604020202020204" pitchFamily="34" charset="0"/>
                      </a:rPr>
                      <m:t>𝑎</m:t>
                    </m:r>
                    <m:r>
                      <a:rPr lang="en-US" sz="4000" b="0" i="1" smtClean="0">
                        <a:effectLst/>
                        <a:latin typeface="Cambria Math" panose="02040503050406030204" pitchFamily="18" charset="0"/>
                        <a:ea typeface="Times New Roman" panose="02020603050405020304" pitchFamily="18" charset="0"/>
                        <a:cs typeface="Arial" panose="020B0604020202020204" pitchFamily="34" charset="0"/>
                      </a:rPr>
                      <m:t>−</m:t>
                    </m:r>
                    <m:r>
                      <a:rPr lang="en-US" sz="4000" i="1">
                        <a:effectLst/>
                        <a:latin typeface="Cambria Math" panose="02040503050406030204" pitchFamily="18" charset="0"/>
                        <a:ea typeface="Times New Roman" panose="02020603050405020304" pitchFamily="18" charset="0"/>
                        <a:cs typeface="Arial" panose="020B0604020202020204" pitchFamily="34" charset="0"/>
                      </a:rPr>
                      <m:t>𝑏</m:t>
                    </m:r>
                    <m:r>
                      <a:rPr lang="en-US" sz="4000" i="1">
                        <a:effectLst/>
                        <a:latin typeface="Cambria Math" panose="02040503050406030204" pitchFamily="18" charset="0"/>
                        <a:ea typeface="Times New Roman" panose="02020603050405020304" pitchFamily="18" charset="0"/>
                        <a:cs typeface="Arial" panose="020B0604020202020204" pitchFamily="34" charset="0"/>
                      </a:rPr>
                      <m:t>)</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oMath>
                </a14:m>
                <a:endParaRPr lang="en-US" sz="3600" dirty="0">
                  <a:effectLst/>
                  <a:latin typeface="Times New Roman" panose="02020603050405020304" pitchFamily="18" charset="0"/>
                  <a:ea typeface="Times New Roman" panose="02020603050405020304" pitchFamily="18" charset="0"/>
                </a:endParaRPr>
              </a:p>
              <a:p>
                <a:pPr>
                  <a:lnSpc>
                    <a:spcPct val="150000"/>
                  </a:lnSpc>
                </a:pPr>
                <a:r>
                  <a:rPr lang="en-US" sz="4000" dirty="0">
                    <a:solidFill>
                      <a:srgbClr val="333333"/>
                    </a:solidFill>
                    <a:effectLst/>
                    <a:latin typeface="Arial" panose="020B0604020202020204" pitchFamily="34" charset="0"/>
                    <a:ea typeface="Times New Roman" panose="02020603050405020304" pitchFamily="18" charset="0"/>
                  </a:rPr>
                  <a:t>b) </a:t>
                </a:r>
                <a:r>
                  <a:rPr lang="en-US" sz="4000" dirty="0" err="1">
                    <a:solidFill>
                      <a:srgbClr val="333333"/>
                    </a:solidFill>
                    <a:effectLst/>
                    <a:latin typeface="Arial" panose="020B0604020202020204" pitchFamily="34" charset="0"/>
                    <a:ea typeface="Times New Roman" panose="02020603050405020304" pitchFamily="18" charset="0"/>
                  </a:rPr>
                  <a:t>Để</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cộng</a:t>
                </a:r>
                <a:r>
                  <a:rPr lang="en-US" sz="4000" dirty="0">
                    <a:solidFill>
                      <a:srgbClr val="333333"/>
                    </a:solidFill>
                    <a:effectLst/>
                    <a:latin typeface="Arial" panose="020B0604020202020204" pitchFamily="34" charset="0"/>
                    <a:ea typeface="Times New Roman" panose="02020603050405020304" pitchFamily="18" charset="0"/>
                  </a:rPr>
                  <a:t> (hay </a:t>
                </a:r>
                <a:r>
                  <a:rPr lang="en-US" sz="4000" dirty="0" err="1">
                    <a:solidFill>
                      <a:srgbClr val="333333"/>
                    </a:solidFill>
                    <a:effectLst/>
                    <a:latin typeface="Arial" panose="020B0604020202020204" pitchFamily="34" charset="0"/>
                    <a:ea typeface="Times New Roman" panose="02020603050405020304" pitchFamily="18" charset="0"/>
                  </a:rPr>
                  <a:t>trừ</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các</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đơn</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thức</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đồng</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dạng</a:t>
                </a:r>
                <a:r>
                  <a:rPr lang="en-US" sz="4000" dirty="0">
                    <a:solidFill>
                      <a:srgbClr val="333333"/>
                    </a:solidFill>
                    <a:effectLst/>
                    <a:latin typeface="Arial" panose="020B0604020202020204" pitchFamily="34" charset="0"/>
                    <a:ea typeface="Times New Roman" panose="02020603050405020304" pitchFamily="18" charset="0"/>
                  </a:rPr>
                  <a:t>, ta </a:t>
                </a:r>
                <a:r>
                  <a:rPr lang="en-US" sz="4000" dirty="0" err="1">
                    <a:solidFill>
                      <a:srgbClr val="333333"/>
                    </a:solidFill>
                    <a:effectLst/>
                    <a:latin typeface="Arial" panose="020B0604020202020204" pitchFamily="34" charset="0"/>
                    <a:ea typeface="Times New Roman" panose="02020603050405020304" pitchFamily="18" charset="0"/>
                  </a:rPr>
                  <a:t>cộng</a:t>
                </a:r>
                <a:r>
                  <a:rPr lang="en-US" sz="4000" dirty="0">
                    <a:solidFill>
                      <a:srgbClr val="333333"/>
                    </a:solidFill>
                    <a:effectLst/>
                    <a:latin typeface="Arial" panose="020B0604020202020204" pitchFamily="34" charset="0"/>
                    <a:ea typeface="Times New Roman" panose="02020603050405020304" pitchFamily="18" charset="0"/>
                  </a:rPr>
                  <a:t> (hay </a:t>
                </a:r>
                <a:r>
                  <a:rPr lang="en-US" sz="4000" dirty="0" err="1">
                    <a:solidFill>
                      <a:srgbClr val="333333"/>
                    </a:solidFill>
                    <a:effectLst/>
                    <a:latin typeface="Arial" panose="020B0604020202020204" pitchFamily="34" charset="0"/>
                    <a:ea typeface="Times New Roman" panose="02020603050405020304" pitchFamily="18" charset="0"/>
                  </a:rPr>
                  <a:t>trừ</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các</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hệ</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số</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với</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nhau</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và</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giữ</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nguyên</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phần</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biến</a:t>
                </a:r>
                <a:r>
                  <a:rPr lang="en-US" sz="4000" dirty="0">
                    <a:solidFill>
                      <a:srgbClr val="333333"/>
                    </a:solidFill>
                    <a:effectLst/>
                    <a:latin typeface="Arial" panose="020B0604020202020204" pitchFamily="34" charset="0"/>
                    <a:ea typeface="Times New Roman" panose="02020603050405020304" pitchFamily="18" charset="0"/>
                  </a:rPr>
                  <a:t>.</a:t>
                </a:r>
                <a:endParaRPr lang="en-US" sz="3600" dirty="0">
                  <a:effectLst/>
                  <a:latin typeface="Times New Roman" panose="02020603050405020304" pitchFamily="18" charset="0"/>
                  <a:ea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611219" y="5753100"/>
                <a:ext cx="14847981" cy="3785652"/>
              </a:xfrm>
              <a:prstGeom prst="rect">
                <a:avLst/>
              </a:prstGeom>
              <a:blipFill>
                <a:blip r:embed="rId8"/>
                <a:stretch>
                  <a:fillRect l="-1437" b="-3060"/>
                </a:stretch>
              </a:blipFill>
            </p:spPr>
            <p:txBody>
              <a:bodyPr/>
              <a:lstStyle/>
              <a:p>
                <a:r>
                  <a:rPr lang="vi-VN">
                    <a:noFill/>
                  </a:rPr>
                  <a:t> </a:t>
                </a:r>
              </a:p>
            </p:txBody>
          </p:sp>
        </mc:Fallback>
      </mc:AlternateContent>
      <p:pic>
        <p:nvPicPr>
          <p:cNvPr id="18" name="Picture 17"/>
          <p:cNvPicPr>
            <a:picLocks noChangeAspect="1"/>
          </p:cNvPicPr>
          <p:nvPr/>
        </p:nvPicPr>
        <p:blipFill>
          <a:blip r:embed="rId9"/>
          <a:srcRect/>
          <a:stretch>
            <a:fillRect/>
          </a:stretch>
        </p:blipFill>
        <p:spPr>
          <a:xfrm>
            <a:off x="16344368" y="8550932"/>
            <a:ext cx="1463381" cy="1579899"/>
          </a:xfrm>
          <a:prstGeom prst="rect">
            <a:avLst/>
          </a:prstGeom>
        </p:spPr>
      </p:pic>
      <p:grpSp>
        <p:nvGrpSpPr>
          <p:cNvPr id="3" name="Group 2"/>
          <p:cNvGrpSpPr/>
          <p:nvPr/>
        </p:nvGrpSpPr>
        <p:grpSpPr>
          <a:xfrm>
            <a:off x="1377994" y="800100"/>
            <a:ext cx="9137606" cy="862753"/>
            <a:chOff x="1611219" y="2044475"/>
            <a:chExt cx="9137606" cy="862753"/>
          </a:xfrm>
        </p:grpSpPr>
        <p:sp>
          <p:nvSpPr>
            <p:cNvPr id="15" name="Rectangle 14"/>
            <p:cNvSpPr/>
            <p:nvPr/>
          </p:nvSpPr>
          <p:spPr>
            <a:xfrm>
              <a:off x="2977146" y="2169578"/>
              <a:ext cx="7771679" cy="707886"/>
            </a:xfrm>
            <a:prstGeom prst="rect">
              <a:avLst/>
            </a:prstGeom>
          </p:spPr>
          <p:txBody>
            <a:bodyPr wrap="none">
              <a:spAutoFit/>
            </a:bodyPr>
            <a:lstStyle/>
            <a:p>
              <a:r>
                <a:rPr lang="en-US" sz="4000" i="1" dirty="0">
                  <a:latin typeface="Arial" panose="020B0604020202020204" pitchFamily="34" charset="0"/>
                  <a:cs typeface="Arial" panose="020B0604020202020204" pitchFamily="34" charset="0"/>
                </a:rPr>
                <a:t>Thảo luận nhóm hoàn thành </a:t>
              </a:r>
              <a:r>
                <a:rPr lang="en-US" sz="4000" i="1" dirty="0" smtClean="0">
                  <a:latin typeface="Arial" panose="020B0604020202020204" pitchFamily="34" charset="0"/>
                  <a:cs typeface="Arial" panose="020B0604020202020204" pitchFamily="34" charset="0"/>
                </a:rPr>
                <a:t>HĐ4</a:t>
              </a:r>
              <a:endParaRPr lang="en-US" sz="4000" i="1"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11219" y="2044475"/>
              <a:ext cx="1207854" cy="862753"/>
            </a:xfrm>
            <a:prstGeom prst="rect">
              <a:avLst/>
            </a:prstGeom>
          </p:spPr>
        </p:pic>
      </p:grpSp>
      <p:sp>
        <p:nvSpPr>
          <p:cNvPr id="19" name="Oval Callout 18"/>
          <p:cNvSpPr/>
          <p:nvPr/>
        </p:nvSpPr>
        <p:spPr>
          <a:xfrm>
            <a:off x="8181182" y="4762500"/>
            <a:ext cx="1708053" cy="80634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prstClr val="black"/>
                </a:solidFill>
              </a:rPr>
              <a:t>Giải</a:t>
            </a:r>
            <a:endParaRPr lang="en-US" sz="4000" b="1" dirty="0">
              <a:solidFill>
                <a:prstClr val="black"/>
              </a:solidFill>
            </a:endParaRPr>
          </a:p>
        </p:txBody>
      </p:sp>
    </p:spTree>
    <p:extLst>
      <p:ext uri="{BB962C8B-B14F-4D97-AF65-F5344CB8AC3E}">
        <p14:creationId xmlns:p14="http://schemas.microsoft.com/office/powerpoint/2010/main" val="4106897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1">
                                            <p:txEl>
                                              <p:pRg st="0" end="0"/>
                                            </p:txEl>
                                          </p:spTgt>
                                        </p:tgtEl>
                                        <p:attrNameLst>
                                          <p:attrName>style.visibility</p:attrName>
                                        </p:attrNameLst>
                                      </p:cBhvr>
                                      <p:to>
                                        <p:strVal val="visible"/>
                                      </p:to>
                                    </p:set>
                                    <p:animEffect transition="in" filter="fade">
                                      <p:cBhvr>
                                        <p:cTn id="24" dur="500"/>
                                        <p:tgtEl>
                                          <p:spTgt spid="11">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xEl>
                                              <p:pRg st="1" end="1"/>
                                            </p:txEl>
                                          </p:spTgt>
                                        </p:tgtEl>
                                        <p:attrNameLst>
                                          <p:attrName>style.visibility</p:attrName>
                                        </p:attrNameLst>
                                      </p:cBhvr>
                                      <p:to>
                                        <p:strVal val="visible"/>
                                      </p:to>
                                    </p:set>
                                    <p:animEffect transition="in" filter="fade">
                                      <p:cBhvr>
                                        <p:cTn id="29" dur="500"/>
                                        <p:tgtEl>
                                          <p:spTgt spid="11">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1">
                                            <p:txEl>
                                              <p:pRg st="2" end="2"/>
                                            </p:txEl>
                                          </p:spTgt>
                                        </p:tgtEl>
                                        <p:attrNameLst>
                                          <p:attrName>style.visibility</p:attrName>
                                        </p:attrNameLst>
                                      </p:cBhvr>
                                      <p:to>
                                        <p:strVal val="visible"/>
                                      </p:to>
                                    </p:set>
                                    <p:animEffect transition="in" filter="fade">
                                      <p:cBhvr>
                                        <p:cTn id="34"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066027" y="800100"/>
            <a:ext cx="16078973" cy="8763000"/>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041488" y="7538447"/>
            <a:ext cx="1796427" cy="2829020"/>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r="18941" b="23301"/>
          <a:stretch>
            <a:fillRect/>
          </a:stretch>
        </p:blipFill>
        <p:spPr>
          <a:xfrm rot="181335">
            <a:off x="15660797" y="303542"/>
            <a:ext cx="2404625" cy="2255389"/>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H="1">
            <a:off x="15293719" y="8001678"/>
            <a:ext cx="1930447" cy="2078544"/>
          </a:xfrm>
          <a:prstGeom prst="rect">
            <a:avLst/>
          </a:prstGeom>
        </p:spPr>
      </p:pic>
      <p:sp>
        <p:nvSpPr>
          <p:cNvPr id="14" name="Rectangle 13"/>
          <p:cNvSpPr/>
          <p:nvPr/>
        </p:nvSpPr>
        <p:spPr>
          <a:xfrm>
            <a:off x="1853137" y="2796745"/>
            <a:ext cx="14182737" cy="1508555"/>
          </a:xfrm>
          <a:prstGeom prst="rect">
            <a:avLst/>
          </a:prstGeom>
        </p:spPr>
        <p:txBody>
          <a:bodyPr wrap="square">
            <a:spAutoFit/>
          </a:bodyPr>
          <a:lstStyle/>
          <a:p>
            <a:pPr lvl="0" algn="ctr">
              <a:lnSpc>
                <a:spcPct val="150000"/>
              </a:lnSpc>
              <a:defRPr/>
            </a:pPr>
            <a:r>
              <a:rPr lang="vi-VN" sz="7000" b="1" kern="0" dirty="0">
                <a:solidFill>
                  <a:srgbClr val="FF0000"/>
                </a:solidFill>
              </a:rPr>
              <a:t>CHƯƠNG VI: BIỂU THỨC ĐẠI SỐ</a:t>
            </a:r>
          </a:p>
        </p:txBody>
      </p:sp>
      <p:sp>
        <p:nvSpPr>
          <p:cNvPr id="16" name="Rectangle 15"/>
          <p:cNvSpPr/>
          <p:nvPr/>
        </p:nvSpPr>
        <p:spPr>
          <a:xfrm>
            <a:off x="2202279" y="4745617"/>
            <a:ext cx="13484451" cy="2907784"/>
          </a:xfrm>
          <a:prstGeom prst="rect">
            <a:avLst/>
          </a:prstGeom>
        </p:spPr>
        <p:txBody>
          <a:bodyPr wrap="square">
            <a:spAutoFit/>
          </a:bodyPr>
          <a:lstStyle/>
          <a:p>
            <a:pPr lvl="0" algn="ctr">
              <a:lnSpc>
                <a:spcPct val="150000"/>
              </a:lnSpc>
              <a:defRPr/>
            </a:pPr>
            <a:r>
              <a:rPr lang="vi-VN" sz="6500" b="1" kern="0" dirty="0">
                <a:solidFill>
                  <a:srgbClr val="00B050"/>
                </a:solidFill>
                <a:ea typeface="Calibri" panose="020F0502020204030204" pitchFamily="34" charset="0"/>
                <a:cs typeface="Arial" panose="020B0604020202020204" pitchFamily="34" charset="0"/>
              </a:rPr>
              <a:t>BÀI 3: PHÉP CỘNG, PHÉP TRỪ ĐA THỨC MỘT BIẾN</a:t>
            </a:r>
          </a:p>
        </p:txBody>
      </p:sp>
    </p:spTree>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up)">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5864266">
            <a:off x="-275955" y="6424478"/>
            <a:ext cx="956535" cy="1443826"/>
          </a:xfrm>
          <a:prstGeom prst="rect">
            <a:avLst/>
          </a:prstGeom>
        </p:spPr>
      </p:pic>
      <p:pic>
        <p:nvPicPr>
          <p:cNvPr id="21"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73693">
            <a:off x="16740601" y="7553957"/>
            <a:ext cx="945399" cy="1024824"/>
          </a:xfrm>
          <a:prstGeom prst="rect">
            <a:avLst/>
          </a:prstGeom>
        </p:spPr>
      </p:pic>
      <p:grpSp>
        <p:nvGrpSpPr>
          <p:cNvPr id="3" name="Group 2"/>
          <p:cNvGrpSpPr/>
          <p:nvPr/>
        </p:nvGrpSpPr>
        <p:grpSpPr>
          <a:xfrm>
            <a:off x="381002" y="369585"/>
            <a:ext cx="3073070" cy="963915"/>
            <a:chOff x="1365216" y="636980"/>
            <a:chExt cx="3073070" cy="963915"/>
          </a:xfrm>
        </p:grpSpPr>
        <p:pic>
          <p:nvPicPr>
            <p:cNvPr id="17" name="Picture 16"/>
            <p:cNvPicPr>
              <a:picLocks noChangeAspect="1"/>
            </p:cNvPicPr>
            <p:nvPr/>
          </p:nvPicPr>
          <p:blipFill>
            <a:blip r:embed="rId6" cstate="print">
              <a:duotone>
                <a:prstClr val="black"/>
                <a:schemeClr val="tx1">
                  <a:tint val="45000"/>
                  <a:satMod val="400000"/>
                </a:schemeClr>
              </a:duotone>
              <a:extLst>
                <a:ext uri="{BEBA8EAE-BF5A-486C-A8C5-ECC9F3942E4B}">
                  <a14:imgProps xmlns:a14="http://schemas.microsoft.com/office/drawing/2010/main">
                    <a14:imgLayer r:embed="rId7">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365216" y="636980"/>
              <a:ext cx="1032846" cy="963915"/>
            </a:xfrm>
            <a:prstGeom prst="rect">
              <a:avLst/>
            </a:prstGeom>
          </p:spPr>
        </p:pic>
        <p:sp>
          <p:nvSpPr>
            <p:cNvPr id="22" name="TextBox 21"/>
            <p:cNvSpPr txBox="1"/>
            <p:nvPr/>
          </p:nvSpPr>
          <p:spPr>
            <a:xfrm>
              <a:off x="2491040" y="797327"/>
              <a:ext cx="1947246" cy="707886"/>
            </a:xfrm>
            <a:prstGeom prst="rect">
              <a:avLst/>
            </a:prstGeom>
            <a:noFill/>
          </p:spPr>
          <p:txBody>
            <a:bodyPr wrap="square" rtlCol="0">
              <a:spAutoFit/>
            </a:bodyPr>
            <a:lstStyle/>
            <a:p>
              <a:r>
                <a:rPr lang="nl-NL" sz="4000" b="1" dirty="0">
                  <a:latin typeface="Arial" panose="020B0604020202020204" pitchFamily="34" charset="0"/>
                  <a:cs typeface="Arial" panose="020B0604020202020204" pitchFamily="34" charset="0"/>
                </a:rPr>
                <a:t>HĐ 5</a:t>
              </a:r>
              <a:r>
                <a:rPr lang="nl-NL" sz="4000" b="1"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grpSp>
      <p:sp>
        <p:nvSpPr>
          <p:cNvPr id="11" name="Rectangle 10"/>
          <p:cNvSpPr/>
          <p:nvPr/>
        </p:nvSpPr>
        <p:spPr>
          <a:xfrm>
            <a:off x="2971800" y="365822"/>
            <a:ext cx="9144000" cy="863826"/>
          </a:xfrm>
          <a:prstGeom prst="rect">
            <a:avLst/>
          </a:prstGeom>
        </p:spPr>
        <p:txBody>
          <a:bodyPr>
            <a:spAutoFit/>
          </a:bodyPr>
          <a:lstStyle/>
          <a:p>
            <a:pPr>
              <a:lnSpc>
                <a:spcPct val="150000"/>
              </a:lnSpc>
            </a:pPr>
            <a:r>
              <a:rPr lang="en-US" sz="3800" dirty="0">
                <a:latin typeface="Arial" panose="020B0604020202020204" pitchFamily="34" charset="0"/>
                <a:ea typeface="Times New Roman" panose="02020603050405020304" pitchFamily="18" charset="0"/>
              </a:rPr>
              <a:t>Cho </a:t>
            </a:r>
            <a:r>
              <a:rPr lang="en-US" sz="3800" dirty="0" err="1">
                <a:latin typeface="Arial" panose="020B0604020202020204" pitchFamily="34" charset="0"/>
                <a:ea typeface="Times New Roman" panose="02020603050405020304" pitchFamily="18" charset="0"/>
              </a:rPr>
              <a:t>hai</a:t>
            </a:r>
            <a:r>
              <a:rPr lang="en-US" sz="3800" dirty="0">
                <a:latin typeface="Arial" panose="020B0604020202020204" pitchFamily="34" charset="0"/>
                <a:ea typeface="Times New Roman" panose="02020603050405020304" pitchFamily="18" charset="0"/>
              </a:rPr>
              <a:t> </a:t>
            </a:r>
            <a:r>
              <a:rPr lang="en-US" sz="3800" dirty="0" err="1">
                <a:latin typeface="Arial" panose="020B0604020202020204" pitchFamily="34" charset="0"/>
                <a:ea typeface="Times New Roman" panose="02020603050405020304" pitchFamily="18" charset="0"/>
              </a:rPr>
              <a:t>đa</a:t>
            </a:r>
            <a:r>
              <a:rPr lang="en-US" sz="3800" dirty="0">
                <a:latin typeface="Arial" panose="020B0604020202020204" pitchFamily="34" charset="0"/>
                <a:ea typeface="Times New Roman" panose="02020603050405020304" pitchFamily="18" charset="0"/>
              </a:rPr>
              <a:t> </a:t>
            </a:r>
            <a:r>
              <a:rPr lang="en-US" sz="3800" dirty="0" err="1">
                <a:latin typeface="Arial" panose="020B0604020202020204" pitchFamily="34" charset="0"/>
                <a:ea typeface="Times New Roman" panose="02020603050405020304" pitchFamily="18" charset="0"/>
              </a:rPr>
              <a:t>thức</a:t>
            </a:r>
            <a:r>
              <a:rPr lang="en-US" sz="3800" dirty="0">
                <a:latin typeface="Arial" panose="020B0604020202020204" pitchFamily="34" charset="0"/>
                <a:ea typeface="Times New Roman" panose="02020603050405020304" pitchFamily="18" charset="0"/>
              </a:rPr>
              <a:t>:</a:t>
            </a:r>
            <a:endParaRPr lang="en-US" sz="3800"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12" name="Rectangle 11"/>
              <p:cNvSpPr/>
              <p:nvPr/>
            </p:nvSpPr>
            <p:spPr>
              <a:xfrm>
                <a:off x="398581" y="1158178"/>
                <a:ext cx="17508419" cy="4478149"/>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𝑃</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4</m:t>
                      </m:r>
                      <m:sSup>
                        <m:sSup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sSup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sup>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2</m:t>
                          </m:r>
                        </m:sup>
                      </m:sSup>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b="0" i="0" smtClean="0">
                          <a:solidFill>
                            <a:prstClr val="black"/>
                          </a:solidFill>
                          <a:latin typeface="Cambria Math" panose="02040503050406030204" pitchFamily="18" charset="0"/>
                          <a:ea typeface="Calibri" panose="020F0502020204030204" pitchFamily="34" charset="0"/>
                          <a:cs typeface="Arial" panose="020B0604020202020204" pitchFamily="34" charset="0"/>
                        </a:rPr>
                        <m:t>1</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3</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m:rPr>
                          <m:nor/>
                        </m:rPr>
                        <a:rPr lang="en-US" sz="3800" i="1">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v</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à</m:t>
                      </m:r>
                      <m:r>
                        <m:rPr>
                          <m:nor/>
                        </m:rPr>
                        <a:rPr lang="en-US" sz="3800" i="1">
                          <a:solidFill>
                            <a:prstClr val="black"/>
                          </a:solidFill>
                          <a:latin typeface="Arial" panose="020B0604020202020204" pitchFamily="34" charset="0"/>
                          <a:ea typeface="Calibri" panose="020F0502020204030204" pitchFamily="34" charset="0"/>
                          <a:cs typeface="Times New Roman" panose="02020603050405020304" pitchFamily="18" charset="0"/>
                        </a:rPr>
                        <m:t> </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𝑄</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5</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b="0" i="0" smtClean="0">
                          <a:solidFill>
                            <a:prstClr val="black"/>
                          </a:solidFill>
                          <a:latin typeface="Cambria Math" panose="02040503050406030204" pitchFamily="18" charset="0"/>
                          <a:ea typeface="Calibri" panose="020F0502020204030204" pitchFamily="34" charset="0"/>
                          <a:cs typeface="Arial" panose="020B0604020202020204" pitchFamily="34" charset="0"/>
                        </a:rPr>
                        <m:t>2</m:t>
                      </m:r>
                      <m:sSup>
                        <m:sSup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sSup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sup>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2</m:t>
                          </m:r>
                        </m:sup>
                      </m:sSup>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b="0" i="0" smtClean="0">
                          <a:solidFill>
                            <a:prstClr val="black"/>
                          </a:solidFill>
                          <a:latin typeface="Cambria Math" panose="02040503050406030204" pitchFamily="18" charset="0"/>
                          <a:ea typeface="Calibri" panose="020F0502020204030204" pitchFamily="34" charset="0"/>
                          <a:cs typeface="Arial" panose="020B0604020202020204" pitchFamily="34" charset="0"/>
                        </a:rPr>
                        <m:t>3</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oMath>
                  </m:oMathPara>
                </a14:m>
                <a:endParaRPr lang="en-US" sz="3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pP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a)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Sắp</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xếp</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các</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đa</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thức</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𝑃</m:t>
                    </m:r>
                    <m:d>
                      <m:d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d>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𝑄</m:t>
                    </m:r>
                    <m:d>
                      <m:d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d>
                  </m:oMath>
                </a14:m>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theo</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số</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mũ</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giảm</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dần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của</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biến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a:t>
                </a:r>
                <a:endParaRPr lang="en-US" sz="3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pP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b)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Tìm</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đơn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thức</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thích</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hợp</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trong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dạng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thu</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gọn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của</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𝑃</m:t>
                    </m:r>
                    <m:d>
                      <m:d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d>
                  </m:oMath>
                </a14:m>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và</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𝑄</m:t>
                    </m:r>
                    <m:d>
                      <m:d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d>
                  </m:oMath>
                </a14:m>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cho</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ở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bảng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sau</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rồi</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cộng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hai</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đơn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thức</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theo</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từng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cột</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và</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thể</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hiện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kết</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quả</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ở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dòng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cuối</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cùng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ở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mỗi</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cột</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a:t>
                </a:r>
                <a:endParaRPr lang="en-US" sz="3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398581" y="1158178"/>
                <a:ext cx="17508419" cy="4478149"/>
              </a:xfrm>
              <a:prstGeom prst="rect">
                <a:avLst/>
              </a:prstGeom>
              <a:blipFill>
                <a:blip r:embed="rId8"/>
                <a:stretch>
                  <a:fillRect l="-1149" r="-1114" b="-2041"/>
                </a:stretch>
              </a:blipFill>
            </p:spPr>
            <p:txBody>
              <a:bodyPr/>
              <a:lstStyle/>
              <a:p>
                <a:r>
                  <a:rPr lang="vi-VN">
                    <a:noFill/>
                  </a:rPr>
                  <a:t> </a:t>
                </a:r>
              </a:p>
            </p:txBody>
          </p:sp>
        </mc:Fallback>
      </mc:AlternateContent>
      <p:pic>
        <p:nvPicPr>
          <p:cNvPr id="30" name="Picture 29" descr="Icon&#10;&#10;Description automatically generated"/>
          <p:cNvPicPr/>
          <p:nvPr/>
        </p:nvPicPr>
        <p:blipFill>
          <a:blip r:embed="rId9">
            <a:extLst>
              <a:ext uri="{BEBA8EAE-BF5A-486C-A8C5-ECC9F3942E4B}">
                <a14:imgProps xmlns:a14="http://schemas.microsoft.com/office/drawing/2010/main">
                  <a14:imgLayer r:embed="rId10">
                    <a14:imgEffect>
                      <a14:sharpenSoften amount="50000"/>
                    </a14:imgEffect>
                    <a14:imgEffect>
                      <a14:saturation sat="400000"/>
                    </a14:imgEffect>
                  </a14:imgLayer>
                </a14:imgProps>
              </a:ext>
            </a:extLst>
          </a:blip>
          <a:stretch>
            <a:fillRect/>
          </a:stretch>
        </p:blipFill>
        <p:spPr>
          <a:xfrm>
            <a:off x="15316200" y="2923784"/>
            <a:ext cx="914400" cy="852488"/>
          </a:xfrm>
          <a:prstGeom prst="rect">
            <a:avLst/>
          </a:prstGeom>
        </p:spPr>
      </p:pic>
      <p:pic>
        <p:nvPicPr>
          <p:cNvPr id="16" name="Picture 15"/>
          <p:cNvPicPr>
            <a:picLocks noChangeAspect="1"/>
          </p:cNvPicPr>
          <p:nvPr/>
        </p:nvPicPr>
        <p:blipFill>
          <a:blip r:embed="rId11"/>
          <a:stretch>
            <a:fillRect/>
          </a:stretch>
        </p:blipFill>
        <p:spPr>
          <a:xfrm>
            <a:off x="3438030" y="5263084"/>
            <a:ext cx="11978305" cy="3766616"/>
          </a:xfrm>
          <a:prstGeom prst="rect">
            <a:avLst/>
          </a:prstGeom>
        </p:spPr>
      </p:pic>
      <mc:AlternateContent xmlns:mc="http://schemas.openxmlformats.org/markup-compatibility/2006" xmlns:a14="http://schemas.microsoft.com/office/drawing/2010/main">
        <mc:Choice Requires="a14">
          <p:sp>
            <p:nvSpPr>
              <p:cNvPr id="18" name="Rectangle 17"/>
              <p:cNvSpPr/>
              <p:nvPr/>
            </p:nvSpPr>
            <p:spPr>
              <a:xfrm>
                <a:off x="609600" y="9067357"/>
                <a:ext cx="17373601" cy="969496"/>
              </a:xfrm>
              <a:prstGeom prst="rect">
                <a:avLst/>
              </a:prstGeom>
            </p:spPr>
            <p:txBody>
              <a:bodyPr wrap="square">
                <a:spAutoFit/>
              </a:bodyPr>
              <a:lstStyle/>
              <a:p>
                <a:pPr lvl="0" algn="just">
                  <a:lnSpc>
                    <a:spcPct val="150000"/>
                  </a:lnSpc>
                </a:pP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c) Dựa vào kết quả </a:t>
                </a:r>
                <a:r>
                  <a:rPr lang="en-US" sz="3800" dirty="0" smtClean="0">
                    <a:solidFill>
                      <a:prstClr val="black"/>
                    </a:solidFill>
                    <a:latin typeface="Arial" panose="020B0604020202020204" pitchFamily="34" charset="0"/>
                    <a:ea typeface="Times New Roman" panose="02020603050405020304" pitchFamily="18" charset="0"/>
                    <a:cs typeface="Times New Roman" panose="02020603050405020304" pitchFamily="18" charset="0"/>
                  </a:rPr>
                  <a:t>trừ </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hai đơn thức theo từng cột, xác định đa thức </a:t>
                </a:r>
                <a14:m>
                  <m:oMath xmlns:m="http://schemas.openxmlformats.org/officeDocument/2006/math">
                    <m:r>
                      <a:rPr lang="en-US" sz="38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𝑅</m:t>
                    </m:r>
                    <m:d>
                      <m:d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d>
                  </m:oMath>
                </a14:m>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endParaRPr lang="en-US" sz="3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609600" y="9067357"/>
                <a:ext cx="17373601" cy="969496"/>
              </a:xfrm>
              <a:prstGeom prst="rect">
                <a:avLst/>
              </a:prstGeom>
              <a:blipFill>
                <a:blip r:embed="rId12"/>
                <a:stretch>
                  <a:fillRect l="-1158" b="-13836"/>
                </a:stretch>
              </a:blipFill>
            </p:spPr>
            <p:txBody>
              <a:bodyPr/>
              <a:lstStyle/>
              <a:p>
                <a:r>
                  <a:rPr lang="vi-VN">
                    <a:noFill/>
                  </a:rPr>
                  <a:t> </a:t>
                </a:r>
              </a:p>
            </p:txBody>
          </p:sp>
        </mc:Fallback>
      </mc:AlternateContent>
      <p:pic>
        <p:nvPicPr>
          <p:cNvPr id="33" name="Picture 25"/>
          <p:cNvPicPr>
            <a:picLocks noChangeAspect="1"/>
          </p:cNvPicPr>
          <p:nvPr/>
        </p:nvPicPr>
        <p:blipFill>
          <a:blip r:embed="rId13"/>
          <a:srcRect/>
          <a:stretch>
            <a:fillRect/>
          </a:stretch>
        </p:blipFill>
        <p:spPr>
          <a:xfrm>
            <a:off x="15939615" y="589638"/>
            <a:ext cx="1496369" cy="1280019"/>
          </a:xfrm>
          <a:prstGeom prst="rect">
            <a:avLst/>
          </a:prstGeom>
        </p:spPr>
      </p:pic>
    </p:spTree>
    <p:extLst>
      <p:ext uri="{BB962C8B-B14F-4D97-AF65-F5344CB8AC3E}">
        <p14:creationId xmlns:p14="http://schemas.microsoft.com/office/powerpoint/2010/main" val="486418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anim calcmode="lin" valueType="num">
                                      <p:cBhvr>
                                        <p:cTn id="16" dur="500" fill="hold"/>
                                        <p:tgtEl>
                                          <p:spTgt spid="12"/>
                                        </p:tgtEl>
                                        <p:attrNameLst>
                                          <p:attrName>ppt_x</p:attrName>
                                        </p:attrNameLst>
                                      </p:cBhvr>
                                      <p:tavLst>
                                        <p:tav tm="0">
                                          <p:val>
                                            <p:strVal val="#ppt_x"/>
                                          </p:val>
                                        </p:tav>
                                        <p:tav tm="100000">
                                          <p:val>
                                            <p:strVal val="#ppt_x"/>
                                          </p:val>
                                        </p:tav>
                                      </p:tavLst>
                                    </p:anim>
                                    <p:anim calcmode="lin" valueType="num">
                                      <p:cBhvr>
                                        <p:cTn id="17" dur="500" fill="hold"/>
                                        <p:tgtEl>
                                          <p:spTgt spid="12"/>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anim calcmode="lin" valueType="num">
                                      <p:cBhvr>
                                        <p:cTn id="21" dur="500" fill="hold"/>
                                        <p:tgtEl>
                                          <p:spTgt spid="11"/>
                                        </p:tgtEl>
                                        <p:attrNameLst>
                                          <p:attrName>ppt_x</p:attrName>
                                        </p:attrNameLst>
                                      </p:cBhvr>
                                      <p:tavLst>
                                        <p:tav tm="0">
                                          <p:val>
                                            <p:strVal val="#ppt_x"/>
                                          </p:val>
                                        </p:tav>
                                        <p:tav tm="100000">
                                          <p:val>
                                            <p:strVal val="#ppt_x"/>
                                          </p:val>
                                        </p:tav>
                                      </p:tavLst>
                                    </p:anim>
                                    <p:anim calcmode="lin" valueType="num">
                                      <p:cBhvr>
                                        <p:cTn id="22" dur="500" fill="hold"/>
                                        <p:tgtEl>
                                          <p:spTgt spid="11"/>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anim calcmode="lin" valueType="num">
                                      <p:cBhvr>
                                        <p:cTn id="26" dur="500" fill="hold"/>
                                        <p:tgtEl>
                                          <p:spTgt spid="16"/>
                                        </p:tgtEl>
                                        <p:attrNameLst>
                                          <p:attrName>ppt_x</p:attrName>
                                        </p:attrNameLst>
                                      </p:cBhvr>
                                      <p:tavLst>
                                        <p:tav tm="0">
                                          <p:val>
                                            <p:strVal val="#ppt_x"/>
                                          </p:val>
                                        </p:tav>
                                        <p:tav tm="100000">
                                          <p:val>
                                            <p:strVal val="#ppt_x"/>
                                          </p:val>
                                        </p:tav>
                                      </p:tavLst>
                                    </p:anim>
                                    <p:anim calcmode="lin" valueType="num">
                                      <p:cBhvr>
                                        <p:cTn id="27" dur="500" fill="hold"/>
                                        <p:tgtEl>
                                          <p:spTgt spid="1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anim calcmode="lin" valueType="num">
                                      <p:cBhvr>
                                        <p:cTn id="31" dur="500" fill="hold"/>
                                        <p:tgtEl>
                                          <p:spTgt spid="18"/>
                                        </p:tgtEl>
                                        <p:attrNameLst>
                                          <p:attrName>ppt_x</p:attrName>
                                        </p:attrNameLst>
                                      </p:cBhvr>
                                      <p:tavLst>
                                        <p:tav tm="0">
                                          <p:val>
                                            <p:strVal val="#ppt_x"/>
                                          </p:val>
                                        </p:tav>
                                        <p:tav tm="100000">
                                          <p:val>
                                            <p:strVal val="#ppt_x"/>
                                          </p:val>
                                        </p:tav>
                                      </p:tavLst>
                                    </p:anim>
                                    <p:anim calcmode="lin" valueType="num">
                                      <p:cBhvr>
                                        <p:cTn id="32" dur="500" fill="hold"/>
                                        <p:tgtEl>
                                          <p:spTgt spid="18"/>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anim calcmode="lin" valueType="num">
                                      <p:cBhvr>
                                        <p:cTn id="36" dur="500" fill="hold"/>
                                        <p:tgtEl>
                                          <p:spTgt spid="30"/>
                                        </p:tgtEl>
                                        <p:attrNameLst>
                                          <p:attrName>ppt_x</p:attrName>
                                        </p:attrNameLst>
                                      </p:cBhvr>
                                      <p:tavLst>
                                        <p:tav tm="0">
                                          <p:val>
                                            <p:strVal val="#ppt_x"/>
                                          </p:val>
                                        </p:tav>
                                        <p:tav tm="100000">
                                          <p:val>
                                            <p:strVal val="#ppt_x"/>
                                          </p:val>
                                        </p:tav>
                                      </p:tavLst>
                                    </p:anim>
                                    <p:anim calcmode="lin" valueType="num">
                                      <p:cBhvr>
                                        <p:cTn id="37"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24235">
            <a:off x="17266077" y="8249552"/>
            <a:ext cx="1196198" cy="1805582"/>
          </a:xfrm>
          <a:prstGeom prst="rect">
            <a:avLst/>
          </a:prstGeom>
        </p:spPr>
      </p:pic>
      <p:pic>
        <p:nvPicPr>
          <p:cNvPr id="8" name="Picture 25"/>
          <p:cNvPicPr>
            <a:picLocks noChangeAspect="1"/>
          </p:cNvPicPr>
          <p:nvPr/>
        </p:nvPicPr>
        <p:blipFill>
          <a:blip r:embed="rId4"/>
          <a:srcRect/>
          <a:stretch>
            <a:fillRect/>
          </a:stretch>
        </p:blipFill>
        <p:spPr>
          <a:xfrm>
            <a:off x="15939615" y="589638"/>
            <a:ext cx="1496369" cy="1280019"/>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2133600" y="1536265"/>
                <a:ext cx="10756343" cy="960391"/>
              </a:xfrm>
              <a:prstGeom prst="rect">
                <a:avLst/>
              </a:prstGeom>
            </p:spPr>
            <p:txBody>
              <a:bodyPr wrap="none">
                <a:spAutoFit/>
              </a:bodyPr>
              <a:lstStyle/>
              <a:p>
                <a:pPr>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 P(x) = </a:t>
                </a:r>
                <a14:m>
                  <m:oMath xmlns:m="http://schemas.openxmlformats.org/officeDocument/2006/math">
                    <m:r>
                      <a:rPr lang="en-US" sz="4000" i="1">
                        <a:latin typeface="Cambria Math" panose="02040503050406030204" pitchFamily="18" charset="0"/>
                        <a:ea typeface="Times New Roman" panose="02020603050405020304" pitchFamily="18" charset="0"/>
                        <a:cs typeface="Arial" panose="020B0604020202020204" pitchFamily="34" charset="0"/>
                      </a:rPr>
                      <m:t>4</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b="0" i="1" smtClean="0">
                        <a:effectLst/>
                        <a:latin typeface="Cambria Math" panose="02040503050406030204" pitchFamily="18" charset="0"/>
                        <a:ea typeface="Times New Roman" panose="02020603050405020304" pitchFamily="18" charset="0"/>
                        <a:cs typeface="Arial" panose="020B0604020202020204" pitchFamily="34" charset="0"/>
                      </a:rPr>
                      <m:t>+1</m:t>
                    </m:r>
                    <m:r>
                      <a:rPr lang="en-US" sz="4000" i="1">
                        <a:effectLst/>
                        <a:latin typeface="Cambria Math" panose="02040503050406030204" pitchFamily="18" charset="0"/>
                        <a:ea typeface="Times New Roman" panose="02020603050405020304" pitchFamily="18" charset="0"/>
                        <a:cs typeface="Arial" panose="020B0604020202020204" pitchFamily="34" charset="0"/>
                      </a:rPr>
                      <m:t>+</m:t>
                    </m:r>
                    <m:r>
                      <a:rPr lang="en-US" sz="4000" b="0" i="1" smtClean="0">
                        <a:effectLst/>
                        <a:latin typeface="Cambria Math" panose="02040503050406030204" pitchFamily="18" charset="0"/>
                        <a:ea typeface="Times New Roman" panose="02020603050405020304" pitchFamily="18" charset="0"/>
                        <a:cs typeface="Arial" panose="020B0604020202020204" pitchFamily="34" charset="0"/>
                      </a:rPr>
                      <m:t>3</m:t>
                    </m:r>
                    <m:r>
                      <a:rPr lang="en-US" sz="4000" b="0" i="1" smtClean="0">
                        <a:effectLst/>
                        <a:latin typeface="Cambria Math" panose="02040503050406030204" pitchFamily="18" charset="0"/>
                        <a:ea typeface="Times New Roman" panose="02020603050405020304" pitchFamily="18" charset="0"/>
                        <a:cs typeface="Arial" panose="020B0604020202020204" pitchFamily="34" charset="0"/>
                      </a:rPr>
                      <m:t>𝑥</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Q(x)= </a:t>
                </a:r>
                <a14:m>
                  <m:oMath xmlns:m="http://schemas.openxmlformats.org/officeDocument/2006/math">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b="0" i="1" smtClean="0">
                            <a:effectLst/>
                            <a:latin typeface="Cambria Math" panose="02040503050406030204" pitchFamily="18" charset="0"/>
                            <a:ea typeface="Times New Roman" panose="02020603050405020304" pitchFamily="18" charset="0"/>
                            <a:cs typeface="Arial" panose="020B0604020202020204" pitchFamily="34" charset="0"/>
                          </a:rPr>
                          <m:t>5</m:t>
                        </m:r>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sSup>
                    <m:r>
                      <a:rPr lang="en-US" sz="4000" i="1">
                        <a:effectLst/>
                        <a:latin typeface="Cambria Math" panose="02040503050406030204" pitchFamily="18" charset="0"/>
                        <a:ea typeface="Times New Roman" panose="02020603050405020304" pitchFamily="18" charset="0"/>
                        <a:cs typeface="Arial" panose="020B0604020202020204" pitchFamily="34" charset="0"/>
                      </a:rPr>
                      <m:t>+</m:t>
                    </m:r>
                    <m:r>
                      <a:rPr lang="en-US" sz="4000" b="0" i="1" smtClean="0">
                        <a:effectLst/>
                        <a:latin typeface="Cambria Math" panose="02040503050406030204" pitchFamily="18" charset="0"/>
                        <a:ea typeface="Times New Roman" panose="02020603050405020304" pitchFamily="18" charset="0"/>
                        <a:cs typeface="Arial" panose="020B0604020202020204" pitchFamily="34" charset="0"/>
                      </a:rPr>
                      <m:t>2</m:t>
                    </m:r>
                    <m:sSup>
                      <m:sSupPr>
                        <m:ctrlPr>
                          <a:rPr lang="en-US" sz="4000" b="0" i="1" smtClean="0">
                            <a:effectLst/>
                            <a:latin typeface="Cambria Math" panose="02040503050406030204" pitchFamily="18" charset="0"/>
                            <a:cs typeface="Arial" panose="020B0604020202020204" pitchFamily="34" charset="0"/>
                          </a:rPr>
                        </m:ctrlPr>
                      </m:sSupPr>
                      <m:e>
                        <m:r>
                          <a:rPr lang="en-US" sz="4000" b="0" i="1" smtClean="0">
                            <a:effectLst/>
                            <a:latin typeface="Cambria Math" panose="02040503050406030204" pitchFamily="18" charset="0"/>
                            <a:cs typeface="Arial" panose="020B0604020202020204" pitchFamily="34" charset="0"/>
                          </a:rPr>
                          <m:t>𝑥</m:t>
                        </m:r>
                      </m:e>
                      <m:sup>
                        <m:r>
                          <a:rPr lang="en-US" sz="4000" b="0" i="1" smtClean="0">
                            <a:effectLst/>
                            <a:latin typeface="Cambria Math" panose="02040503050406030204" pitchFamily="18" charset="0"/>
                            <a:cs typeface="Arial" panose="020B0604020202020204" pitchFamily="34" charset="0"/>
                          </a:rPr>
                          <m:t>2</m:t>
                        </m:r>
                      </m:sup>
                    </m:sSup>
                    <m:r>
                      <a:rPr lang="en-US" sz="4000" i="1">
                        <a:effectLst/>
                        <a:latin typeface="Cambria Math" panose="02040503050406030204" pitchFamily="18" charset="0"/>
                        <a:ea typeface="Times New Roman" panose="02020603050405020304" pitchFamily="18" charset="0"/>
                        <a:cs typeface="Arial" panose="020B0604020202020204" pitchFamily="34" charset="0"/>
                      </a:rPr>
                      <m:t>+</m:t>
                    </m:r>
                    <m:r>
                      <a:rPr lang="en-US" sz="4000" b="0" i="1" smtClean="0">
                        <a:effectLst/>
                        <a:latin typeface="Cambria Math" panose="02040503050406030204" pitchFamily="18" charset="0"/>
                        <a:ea typeface="Times New Roman" panose="02020603050405020304" pitchFamily="18" charset="0"/>
                        <a:cs typeface="Arial" panose="020B0604020202020204" pitchFamily="34" charset="0"/>
                      </a:rPr>
                      <m:t>3</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133600" y="1536265"/>
                <a:ext cx="10756343" cy="960391"/>
              </a:xfrm>
              <a:prstGeom prst="rect">
                <a:avLst/>
              </a:prstGeom>
              <a:blipFill>
                <a:blip r:embed="rId5"/>
                <a:stretch>
                  <a:fillRect l="-1984" b="-25949"/>
                </a:stretch>
              </a:blipFill>
            </p:spPr>
            <p:txBody>
              <a:bodyPr/>
              <a:lstStyle/>
              <a:p>
                <a:r>
                  <a:rPr lang="vi-VN">
                    <a:noFill/>
                  </a:rPr>
                  <a:t> </a:t>
                </a:r>
              </a:p>
            </p:txBody>
          </p:sp>
        </mc:Fallback>
      </mc:AlternateContent>
      <p:pic>
        <p:nvPicPr>
          <p:cNvPr id="11" name="Picture 10"/>
          <p:cNvPicPr>
            <a:picLocks noChangeAspect="1"/>
          </p:cNvPicPr>
          <p:nvPr/>
        </p:nvPicPr>
        <p:blipFill>
          <a:blip r:embed="rId6"/>
          <a:stretch>
            <a:fillRect/>
          </a:stretch>
        </p:blipFill>
        <p:spPr>
          <a:xfrm>
            <a:off x="2380027" y="3467100"/>
            <a:ext cx="14692784" cy="4876800"/>
          </a:xfrm>
          <a:prstGeom prst="rect">
            <a:avLst/>
          </a:prstGeom>
        </p:spPr>
      </p:pic>
      <p:sp>
        <p:nvSpPr>
          <p:cNvPr id="3" name="Rectangle 2"/>
          <p:cNvSpPr/>
          <p:nvPr/>
        </p:nvSpPr>
        <p:spPr>
          <a:xfrm>
            <a:off x="2133600" y="2705100"/>
            <a:ext cx="784189" cy="707886"/>
          </a:xfrm>
          <a:prstGeom prst="rect">
            <a:avLst/>
          </a:prstGeom>
        </p:spPr>
        <p:txBody>
          <a:bodyPr wrap="none">
            <a:spAutoFit/>
          </a:bodyPr>
          <a:lstStyle/>
          <a:p>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b) </a:t>
            </a:r>
            <a:endParaRPr lang="en-US" dirty="0"/>
          </a:p>
        </p:txBody>
      </p:sp>
      <p:pic>
        <p:nvPicPr>
          <p:cNvPr id="13" name="Picture 1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274656" y="7314103"/>
            <a:ext cx="2105371" cy="2660816"/>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6400800" y="5600700"/>
                <a:ext cx="986617" cy="721801"/>
              </a:xfrm>
              <a:prstGeom prst="rect">
                <a:avLst/>
              </a:prstGeom>
              <a:solidFill>
                <a:schemeClr val="bg1"/>
              </a:solidFill>
            </p:spPr>
            <p:txBody>
              <a:bodyPr wrap="none">
                <a:spAutoFit/>
              </a:bodyPr>
              <a:lstStyle/>
              <a:p>
                <a:r>
                  <a:rPr lang="en-US" sz="4000" b="1" dirty="0" smtClean="0"/>
                  <a:t>4</a:t>
                </a:r>
                <a14:m>
                  <m:oMath xmlns:m="http://schemas.openxmlformats.org/officeDocument/2006/math">
                    <m:sSup>
                      <m:sSupPr>
                        <m:ctrlPr>
                          <a:rPr lang="en-US" sz="4000" b="1" i="1" smtClean="0">
                            <a:latin typeface="Cambria Math" panose="02040503050406030204" pitchFamily="18" charset="0"/>
                          </a:rPr>
                        </m:ctrlPr>
                      </m:sSupPr>
                      <m:e>
                        <m:r>
                          <a:rPr lang="en-US" sz="4000" b="1" i="1">
                            <a:latin typeface="Cambria Math" panose="02040503050406030204" pitchFamily="18" charset="0"/>
                          </a:rPr>
                          <m:t>𝒙</m:t>
                        </m:r>
                      </m:e>
                      <m:sup>
                        <m:r>
                          <a:rPr lang="en-US" sz="4000" b="1" i="0">
                            <a:latin typeface="Cambria Math" panose="02040503050406030204" pitchFamily="18" charset="0"/>
                          </a:rPr>
                          <m:t>𝟐</m:t>
                        </m:r>
                      </m:sup>
                    </m:sSup>
                  </m:oMath>
                </a14:m>
                <a:endParaRPr lang="en-US" sz="4000" b="1" dirty="0"/>
              </a:p>
            </p:txBody>
          </p:sp>
        </mc:Choice>
        <mc:Fallback xmlns="">
          <p:sp>
            <p:nvSpPr>
              <p:cNvPr id="7" name="Rectangle 6"/>
              <p:cNvSpPr>
                <a:spLocks noRot="1" noChangeAspect="1" noMove="1" noResize="1" noEditPoints="1" noAdjustHandles="1" noChangeArrowheads="1" noChangeShapeType="1" noTextEdit="1"/>
              </p:cNvSpPr>
              <p:nvPr/>
            </p:nvSpPr>
            <p:spPr>
              <a:xfrm>
                <a:off x="6400800" y="5600700"/>
                <a:ext cx="986617" cy="721801"/>
              </a:xfrm>
              <a:prstGeom prst="rect">
                <a:avLst/>
              </a:prstGeom>
              <a:blipFill>
                <a:blip r:embed="rId14"/>
                <a:stretch>
                  <a:fillRect l="-21605" t="-12712" b="-36441"/>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6533834" y="6449805"/>
                <a:ext cx="1148520" cy="721801"/>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sz="4000" b="1" i="1" smtClean="0">
                              <a:latin typeface="Cambria Math" panose="02040503050406030204" pitchFamily="18" charset="0"/>
                            </a:rPr>
                          </m:ctrlPr>
                        </m:sSupPr>
                        <m:e>
                          <m:r>
                            <a:rPr lang="en-US" sz="4000" b="1" i="1" smtClean="0">
                              <a:latin typeface="Cambria Math" panose="02040503050406030204" pitchFamily="18" charset="0"/>
                            </a:rPr>
                            <m:t>𝟐</m:t>
                          </m:r>
                          <m:r>
                            <a:rPr lang="en-US" sz="4000" b="1" i="1">
                              <a:latin typeface="Cambria Math" panose="02040503050406030204" pitchFamily="18" charset="0"/>
                            </a:rPr>
                            <m:t>𝒙</m:t>
                          </m:r>
                        </m:e>
                        <m:sup>
                          <m:r>
                            <a:rPr lang="en-US" sz="4000" b="1" i="0">
                              <a:latin typeface="Cambria Math" panose="02040503050406030204" pitchFamily="18" charset="0"/>
                            </a:rPr>
                            <m:t>𝟐</m:t>
                          </m:r>
                        </m:sup>
                      </m:sSup>
                    </m:oMath>
                  </m:oMathPara>
                </a14:m>
                <a:endParaRPr lang="en-US" sz="4000" b="1" dirty="0"/>
              </a:p>
            </p:txBody>
          </p:sp>
        </mc:Choice>
        <mc:Fallback xmlns="">
          <p:sp>
            <p:nvSpPr>
              <p:cNvPr id="15" name="Rectangle 14"/>
              <p:cNvSpPr>
                <a:spLocks noRot="1" noChangeAspect="1" noMove="1" noResize="1" noEditPoints="1" noAdjustHandles="1" noChangeArrowheads="1" noChangeShapeType="1" noTextEdit="1"/>
              </p:cNvSpPr>
              <p:nvPr/>
            </p:nvSpPr>
            <p:spPr>
              <a:xfrm>
                <a:off x="6533834" y="6449805"/>
                <a:ext cx="1148520" cy="721801"/>
              </a:xfrm>
              <a:prstGeom prst="rect">
                <a:avLst/>
              </a:prstGeom>
              <a:blipFill>
                <a:blip r:embed="rId15"/>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6380747" y="7349046"/>
                <a:ext cx="1148520" cy="721801"/>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sz="4000" b="1" i="1" smtClean="0">
                          <a:latin typeface="Cambria Math" panose="02040503050406030204" pitchFamily="18" charset="0"/>
                        </a:rPr>
                        <m:t>𝟔</m:t>
                      </m:r>
                      <m:sSup>
                        <m:sSupPr>
                          <m:ctrlPr>
                            <a:rPr lang="en-US" sz="4000" b="1" i="1">
                              <a:latin typeface="Cambria Math" panose="02040503050406030204" pitchFamily="18" charset="0"/>
                            </a:rPr>
                          </m:ctrlPr>
                        </m:sSupPr>
                        <m:e>
                          <m:r>
                            <a:rPr lang="en-US" sz="4000" b="1" i="1">
                              <a:latin typeface="Cambria Math" panose="02040503050406030204" pitchFamily="18" charset="0"/>
                            </a:rPr>
                            <m:t>𝒙</m:t>
                          </m:r>
                        </m:e>
                        <m:sup>
                          <m:r>
                            <a:rPr lang="en-US" sz="4000" b="1" i="0">
                              <a:latin typeface="Cambria Math" panose="02040503050406030204" pitchFamily="18" charset="0"/>
                            </a:rPr>
                            <m:t>𝟐</m:t>
                          </m:r>
                        </m:sup>
                      </m:sSup>
                    </m:oMath>
                  </m:oMathPara>
                </a14:m>
                <a:endParaRPr lang="en-US" sz="4000" b="1" dirty="0"/>
              </a:p>
            </p:txBody>
          </p:sp>
        </mc:Choice>
        <mc:Fallback xmlns="">
          <p:sp>
            <p:nvSpPr>
              <p:cNvPr id="16" name="Rectangle 15"/>
              <p:cNvSpPr>
                <a:spLocks noRot="1" noChangeAspect="1" noMove="1" noResize="1" noEditPoints="1" noAdjustHandles="1" noChangeArrowheads="1" noChangeShapeType="1" noTextEdit="1"/>
              </p:cNvSpPr>
              <p:nvPr/>
            </p:nvSpPr>
            <p:spPr>
              <a:xfrm>
                <a:off x="6380747" y="7349046"/>
                <a:ext cx="1148520" cy="721801"/>
              </a:xfrm>
              <a:prstGeom prst="rect">
                <a:avLst/>
              </a:prstGeom>
              <a:blipFill>
                <a:blip r:embed="rId2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10374789" y="5600699"/>
                <a:ext cx="740908" cy="707886"/>
              </a:xfrm>
              <a:prstGeom prst="rect">
                <a:avLst/>
              </a:prstGeom>
              <a:solidFill>
                <a:schemeClr val="bg1"/>
              </a:solidFill>
            </p:spPr>
            <p:txBody>
              <a:bodyPr wrap="none">
                <a:spAutoFit/>
              </a:bodyPr>
              <a:lstStyle/>
              <a:p>
                <a:r>
                  <a:rPr lang="en-US" sz="4000" b="1" dirty="0" smtClean="0"/>
                  <a:t>3</a:t>
                </a:r>
                <a14:m>
                  <m:oMath xmlns:m="http://schemas.openxmlformats.org/officeDocument/2006/math">
                    <m:r>
                      <a:rPr lang="en-US" sz="4000" b="1" i="1" smtClean="0">
                        <a:latin typeface="Cambria Math" panose="02040503050406030204" pitchFamily="18" charset="0"/>
                      </a:rPr>
                      <m:t>𝒙</m:t>
                    </m:r>
                  </m:oMath>
                </a14:m>
                <a:endParaRPr lang="en-US" sz="4000" b="1" dirty="0"/>
              </a:p>
            </p:txBody>
          </p:sp>
        </mc:Choice>
        <mc:Fallback xmlns="">
          <p:sp>
            <p:nvSpPr>
              <p:cNvPr id="20" name="Rectangle 19"/>
              <p:cNvSpPr>
                <a:spLocks noRot="1" noChangeAspect="1" noMove="1" noResize="1" noEditPoints="1" noAdjustHandles="1" noChangeArrowheads="1" noChangeShapeType="1" noTextEdit="1"/>
              </p:cNvSpPr>
              <p:nvPr/>
            </p:nvSpPr>
            <p:spPr>
              <a:xfrm>
                <a:off x="10374789" y="5600699"/>
                <a:ext cx="740908" cy="707886"/>
              </a:xfrm>
              <a:prstGeom prst="rect">
                <a:avLst/>
              </a:prstGeom>
              <a:blipFill>
                <a:blip r:embed="rId29"/>
                <a:stretch>
                  <a:fillRect l="-29752" t="-15517" b="-36207"/>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10342705" y="6465847"/>
                <a:ext cx="740908" cy="707886"/>
              </a:xfrm>
              <a:prstGeom prst="rect">
                <a:avLst/>
              </a:prstGeom>
              <a:solidFill>
                <a:schemeClr val="bg1"/>
              </a:solidFill>
            </p:spPr>
            <p:txBody>
              <a:bodyPr wrap="none">
                <a:spAutoFit/>
              </a:bodyPr>
              <a:lstStyle/>
              <a:p>
                <a:r>
                  <a:rPr lang="en-US" sz="4000" b="1" dirty="0" smtClean="0"/>
                  <a:t>5</a:t>
                </a:r>
                <a14:m>
                  <m:oMath xmlns:m="http://schemas.openxmlformats.org/officeDocument/2006/math">
                    <m:r>
                      <a:rPr lang="en-US" sz="4000" b="1" i="1" smtClean="0">
                        <a:latin typeface="Cambria Math" panose="02040503050406030204" pitchFamily="18" charset="0"/>
                      </a:rPr>
                      <m:t>𝒙</m:t>
                    </m:r>
                  </m:oMath>
                </a14:m>
                <a:endParaRPr lang="en-US" sz="4000" b="1" dirty="0"/>
              </a:p>
            </p:txBody>
          </p:sp>
        </mc:Choice>
        <mc:Fallback xmlns="">
          <p:sp>
            <p:nvSpPr>
              <p:cNvPr id="21" name="Rectangle 20"/>
              <p:cNvSpPr>
                <a:spLocks noRot="1" noChangeAspect="1" noMove="1" noResize="1" noEditPoints="1" noAdjustHandles="1" noChangeArrowheads="1" noChangeShapeType="1" noTextEdit="1"/>
              </p:cNvSpPr>
              <p:nvPr/>
            </p:nvSpPr>
            <p:spPr>
              <a:xfrm>
                <a:off x="10342705" y="6465847"/>
                <a:ext cx="740908" cy="707886"/>
              </a:xfrm>
              <a:prstGeom prst="rect">
                <a:avLst/>
              </a:prstGeom>
              <a:blipFill>
                <a:blip r:embed="rId30"/>
                <a:stretch>
                  <a:fillRect l="-29752" t="-15517" b="-36207"/>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10297215" y="7353300"/>
                <a:ext cx="740908" cy="707886"/>
              </a:xfrm>
              <a:prstGeom prst="rect">
                <a:avLst/>
              </a:prstGeom>
              <a:solidFill>
                <a:schemeClr val="bg1"/>
              </a:solidFill>
            </p:spPr>
            <p:txBody>
              <a:bodyPr wrap="none">
                <a:spAutoFit/>
              </a:bodyPr>
              <a:lstStyle/>
              <a:p>
                <a:r>
                  <a:rPr lang="en-US" sz="4000" b="1" dirty="0" smtClean="0"/>
                  <a:t>8</a:t>
                </a:r>
                <a14:m>
                  <m:oMath xmlns:m="http://schemas.openxmlformats.org/officeDocument/2006/math">
                    <m:r>
                      <a:rPr lang="en-US" sz="4000" b="1" i="1" smtClean="0">
                        <a:latin typeface="Cambria Math" panose="02040503050406030204" pitchFamily="18" charset="0"/>
                      </a:rPr>
                      <m:t>𝒙</m:t>
                    </m:r>
                  </m:oMath>
                </a14:m>
                <a:endParaRPr lang="en-US" sz="4000" b="1" dirty="0"/>
              </a:p>
            </p:txBody>
          </p:sp>
        </mc:Choice>
        <mc:Fallback xmlns="">
          <p:sp>
            <p:nvSpPr>
              <p:cNvPr id="22" name="Rectangle 21"/>
              <p:cNvSpPr>
                <a:spLocks noRot="1" noChangeAspect="1" noMove="1" noResize="1" noEditPoints="1" noAdjustHandles="1" noChangeArrowheads="1" noChangeShapeType="1" noTextEdit="1"/>
              </p:cNvSpPr>
              <p:nvPr/>
            </p:nvSpPr>
            <p:spPr>
              <a:xfrm>
                <a:off x="10297215" y="7353300"/>
                <a:ext cx="740908" cy="707886"/>
              </a:xfrm>
              <a:prstGeom prst="rect">
                <a:avLst/>
              </a:prstGeom>
              <a:blipFill>
                <a:blip r:embed="rId31"/>
                <a:stretch>
                  <a:fillRect l="-28689" t="-15517" b="-36207"/>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14478000" y="5614615"/>
                <a:ext cx="838200" cy="707886"/>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b="1" i="1" smtClean="0">
                          <a:latin typeface="Cambria Math" panose="02040503050406030204" pitchFamily="18" charset="0"/>
                        </a:rPr>
                        <m:t>𝟏</m:t>
                      </m:r>
                    </m:oMath>
                  </m:oMathPara>
                </a14:m>
                <a:endParaRPr lang="en-US" sz="4000" b="1" dirty="0"/>
              </a:p>
            </p:txBody>
          </p:sp>
        </mc:Choice>
        <mc:Fallback xmlns="">
          <p:sp>
            <p:nvSpPr>
              <p:cNvPr id="23" name="Rectangle 22"/>
              <p:cNvSpPr>
                <a:spLocks noRot="1" noChangeAspect="1" noMove="1" noResize="1" noEditPoints="1" noAdjustHandles="1" noChangeArrowheads="1" noChangeShapeType="1" noTextEdit="1"/>
              </p:cNvSpPr>
              <p:nvPr/>
            </p:nvSpPr>
            <p:spPr>
              <a:xfrm>
                <a:off x="14478000" y="5614615"/>
                <a:ext cx="838200" cy="707886"/>
              </a:xfrm>
              <a:prstGeom prst="rect">
                <a:avLst/>
              </a:prstGeom>
              <a:blipFill>
                <a:blip r:embed="rId32"/>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14478000" y="6528335"/>
                <a:ext cx="838200" cy="707886"/>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b="1" i="1" smtClean="0">
                          <a:latin typeface="Cambria Math" panose="02040503050406030204" pitchFamily="18" charset="0"/>
                        </a:rPr>
                        <m:t>𝟑</m:t>
                      </m:r>
                    </m:oMath>
                  </m:oMathPara>
                </a14:m>
                <a:endParaRPr lang="en-US" sz="4000" b="1" dirty="0"/>
              </a:p>
            </p:txBody>
          </p:sp>
        </mc:Choice>
        <mc:Fallback xmlns="">
          <p:sp>
            <p:nvSpPr>
              <p:cNvPr id="24" name="Rectangle 23"/>
              <p:cNvSpPr>
                <a:spLocks noRot="1" noChangeAspect="1" noMove="1" noResize="1" noEditPoints="1" noAdjustHandles="1" noChangeArrowheads="1" noChangeShapeType="1" noTextEdit="1"/>
              </p:cNvSpPr>
              <p:nvPr/>
            </p:nvSpPr>
            <p:spPr>
              <a:xfrm>
                <a:off x="14478000" y="6528335"/>
                <a:ext cx="838200" cy="707886"/>
              </a:xfrm>
              <a:prstGeom prst="rect">
                <a:avLst/>
              </a:prstGeom>
              <a:blipFill>
                <a:blip r:embed="rId33"/>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14478000" y="7353300"/>
                <a:ext cx="838200" cy="707886"/>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b="1" i="1" smtClean="0">
                          <a:latin typeface="Cambria Math" panose="02040503050406030204" pitchFamily="18" charset="0"/>
                        </a:rPr>
                        <m:t>𝟒</m:t>
                      </m:r>
                    </m:oMath>
                  </m:oMathPara>
                </a14:m>
                <a:endParaRPr lang="en-US" sz="4000" b="1" dirty="0"/>
              </a:p>
            </p:txBody>
          </p:sp>
        </mc:Choice>
        <mc:Fallback xmlns="">
          <p:sp>
            <p:nvSpPr>
              <p:cNvPr id="25" name="Rectangle 24"/>
              <p:cNvSpPr>
                <a:spLocks noRot="1" noChangeAspect="1" noMove="1" noResize="1" noEditPoints="1" noAdjustHandles="1" noChangeArrowheads="1" noChangeShapeType="1" noTextEdit="1"/>
              </p:cNvSpPr>
              <p:nvPr/>
            </p:nvSpPr>
            <p:spPr>
              <a:xfrm>
                <a:off x="14478000" y="7353300"/>
                <a:ext cx="838200" cy="707886"/>
              </a:xfrm>
              <a:prstGeom prst="rect">
                <a:avLst/>
              </a:prstGeom>
              <a:blipFill>
                <a:blip r:embed="rId34"/>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4412316" y="8644511"/>
                <a:ext cx="5209952" cy="904158"/>
              </a:xfrm>
              <a:prstGeom prst="rect">
                <a:avLst/>
              </a:prstGeom>
            </p:spPr>
            <p:txBody>
              <a:bodyPr wrap="none">
                <a:spAutoFit/>
              </a:bodyPr>
              <a:lstStyle/>
              <a:p>
                <a:pPr>
                  <a:lnSpc>
                    <a:spcPct val="150000"/>
                  </a:lnSpc>
                </a:pPr>
                <a:r>
                  <a:rPr lang="en-US" sz="4000" dirty="0" smtClean="0">
                    <a:solidFill>
                      <a:srgbClr val="333333"/>
                    </a:solidFill>
                    <a:latin typeface="Arial" panose="020B0604020202020204" pitchFamily="34" charset="0"/>
                    <a:ea typeface="Times New Roman" panose="02020603050405020304" pitchFamily="18" charset="0"/>
                  </a:rPr>
                  <a:t>c) R(x) = </a:t>
                </a:r>
                <a14:m>
                  <m:oMath xmlns:m="http://schemas.openxmlformats.org/officeDocument/2006/math">
                    <m:r>
                      <a:rPr lang="en-US" sz="4000" i="1">
                        <a:latin typeface="Cambria Math" panose="02040503050406030204" pitchFamily="18" charset="0"/>
                        <a:ea typeface="Times New Roman" panose="02020603050405020304" pitchFamily="18" charset="0"/>
                        <a:cs typeface="Arial" panose="020B0604020202020204" pitchFamily="34" charset="0"/>
                      </a:rPr>
                      <m:t>6</m:t>
                    </m:r>
                    <m:sSup>
                      <m:sSupPr>
                        <m:ctrlPr>
                          <a:rPr lang="en-US" sz="4000" i="1">
                            <a:latin typeface="Cambria Math" panose="02040503050406030204" pitchFamily="18" charset="0"/>
                            <a:ea typeface="Times New Roman" panose="02020603050405020304" pitchFamily="18" charset="0"/>
                            <a:cs typeface="Arial" panose="020B0604020202020204" pitchFamily="34" charset="0"/>
                          </a:rPr>
                        </m:ctrlPr>
                      </m:sSupPr>
                      <m:e>
                        <m:r>
                          <a:rPr lang="en-US" sz="4000" i="1">
                            <a:latin typeface="Cambria Math" panose="02040503050406030204" pitchFamily="18" charset="0"/>
                            <a:ea typeface="Times New Roman" panose="02020603050405020304" pitchFamily="18" charset="0"/>
                            <a:cs typeface="Arial" panose="020B0604020202020204" pitchFamily="34" charset="0"/>
                          </a:rPr>
                          <m:t>𝑥</m:t>
                        </m:r>
                      </m:e>
                      <m:sup>
                        <m:r>
                          <a:rPr lang="en-US" sz="4000" i="1">
                            <a:latin typeface="Cambria Math" panose="02040503050406030204" pitchFamily="18" charset="0"/>
                            <a:ea typeface="Times New Roman" panose="02020603050405020304" pitchFamily="18" charset="0"/>
                            <a:cs typeface="Arial" panose="020B0604020202020204" pitchFamily="34" charset="0"/>
                          </a:rPr>
                          <m:t>2</m:t>
                        </m:r>
                      </m:sup>
                    </m:sSup>
                    <m:r>
                      <a:rPr lang="en-US" sz="4000" i="1">
                        <a:latin typeface="Cambria Math" panose="02040503050406030204" pitchFamily="18" charset="0"/>
                        <a:ea typeface="Times New Roman" panose="02020603050405020304" pitchFamily="18" charset="0"/>
                        <a:cs typeface="Arial" panose="020B0604020202020204" pitchFamily="34" charset="0"/>
                      </a:rPr>
                      <m:t>+</m:t>
                    </m:r>
                    <m:r>
                      <a:rPr lang="en-US" sz="4000" b="0" i="1" smtClean="0">
                        <a:latin typeface="Cambria Math" panose="02040503050406030204" pitchFamily="18" charset="0"/>
                        <a:ea typeface="Times New Roman" panose="02020603050405020304" pitchFamily="18" charset="0"/>
                        <a:cs typeface="Arial" panose="020B0604020202020204" pitchFamily="34" charset="0"/>
                      </a:rPr>
                      <m:t>8</m:t>
                    </m:r>
                    <m:r>
                      <a:rPr lang="en-US" sz="4000" i="1">
                        <a:latin typeface="Cambria Math" panose="02040503050406030204" pitchFamily="18" charset="0"/>
                        <a:ea typeface="Times New Roman" panose="02020603050405020304" pitchFamily="18" charset="0"/>
                        <a:cs typeface="Arial" panose="020B0604020202020204" pitchFamily="34" charset="0"/>
                      </a:rPr>
                      <m:t>𝑥</m:t>
                    </m:r>
                    <m:r>
                      <a:rPr lang="en-US" sz="4000" i="1">
                        <a:latin typeface="Cambria Math" panose="02040503050406030204" pitchFamily="18" charset="0"/>
                        <a:ea typeface="Times New Roman" panose="02020603050405020304" pitchFamily="18" charset="0"/>
                        <a:cs typeface="Arial" panose="020B0604020202020204" pitchFamily="34" charset="0"/>
                      </a:rPr>
                      <m:t>+4</m:t>
                    </m:r>
                  </m:oMath>
                </a14:m>
                <a:endParaRPr lang="en-US" sz="4000" dirty="0">
                  <a:effectLst/>
                  <a:latin typeface="Times New Roman" panose="02020603050405020304" pitchFamily="18" charset="0"/>
                  <a:ea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4412316" y="8644511"/>
                <a:ext cx="5209952" cy="904158"/>
              </a:xfrm>
              <a:prstGeom prst="rect">
                <a:avLst/>
              </a:prstGeom>
              <a:blipFill>
                <a:blip r:embed="rId35"/>
                <a:stretch>
                  <a:fillRect l="-4215" b="-28378"/>
                </a:stretch>
              </a:blipFill>
            </p:spPr>
            <p:txBody>
              <a:bodyPr/>
              <a:lstStyle/>
              <a:p>
                <a:r>
                  <a:rPr lang="vi-VN">
                    <a:noFill/>
                  </a:rPr>
                  <a:t> </a:t>
                </a:r>
              </a:p>
            </p:txBody>
          </p:sp>
        </mc:Fallback>
      </mc:AlternateContent>
      <p:sp>
        <p:nvSpPr>
          <p:cNvPr id="26" name="Oval Callout 25"/>
          <p:cNvSpPr/>
          <p:nvPr/>
        </p:nvSpPr>
        <p:spPr>
          <a:xfrm>
            <a:off x="609600" y="599230"/>
            <a:ext cx="1708053" cy="90370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prstClr val="black"/>
                </a:solidFill>
              </a:rPr>
              <a:t>Giải</a:t>
            </a:r>
            <a:endParaRPr lang="en-US" sz="4000" b="1" dirty="0">
              <a:solidFill>
                <a:prstClr val="black"/>
              </a:solidFill>
            </a:endParaRPr>
          </a:p>
        </p:txBody>
      </p:sp>
    </p:spTree>
    <p:extLst>
      <p:ext uri="{BB962C8B-B14F-4D97-AF65-F5344CB8AC3E}">
        <p14:creationId xmlns:p14="http://schemas.microsoft.com/office/powerpoint/2010/main" val="416742990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anim calcmode="lin" valueType="num">
                                      <p:cBhvr>
                                        <p:cTn id="23" dur="500" fill="hold"/>
                                        <p:tgtEl>
                                          <p:spTgt spid="11"/>
                                        </p:tgtEl>
                                        <p:attrNameLst>
                                          <p:attrName>ppt_x</p:attrName>
                                        </p:attrNameLst>
                                      </p:cBhvr>
                                      <p:tavLst>
                                        <p:tav tm="0">
                                          <p:val>
                                            <p:strVal val="#ppt_x"/>
                                          </p:val>
                                        </p:tav>
                                        <p:tav tm="100000">
                                          <p:val>
                                            <p:strVal val="#ppt_x"/>
                                          </p:val>
                                        </p:tav>
                                      </p:tavLst>
                                    </p:anim>
                                    <p:anim calcmode="lin" valueType="num">
                                      <p:cBhvr>
                                        <p:cTn id="2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p:cTn id="39" dur="500" fill="hold"/>
                                        <p:tgtEl>
                                          <p:spTgt spid="23"/>
                                        </p:tgtEl>
                                        <p:attrNameLst>
                                          <p:attrName>ppt_w</p:attrName>
                                        </p:attrNameLst>
                                      </p:cBhvr>
                                      <p:tavLst>
                                        <p:tav tm="0">
                                          <p:val>
                                            <p:fltVal val="0"/>
                                          </p:val>
                                        </p:tav>
                                        <p:tav tm="100000">
                                          <p:val>
                                            <p:strVal val="#ppt_w"/>
                                          </p:val>
                                        </p:tav>
                                      </p:tavLst>
                                    </p:anim>
                                    <p:anim calcmode="lin" valueType="num">
                                      <p:cBhvr>
                                        <p:cTn id="40" dur="500" fill="hold"/>
                                        <p:tgtEl>
                                          <p:spTgt spid="23"/>
                                        </p:tgtEl>
                                        <p:attrNameLst>
                                          <p:attrName>ppt_h</p:attrName>
                                        </p:attrNameLst>
                                      </p:cBhvr>
                                      <p:tavLst>
                                        <p:tav tm="0">
                                          <p:val>
                                            <p:fltVal val="0"/>
                                          </p:val>
                                        </p:tav>
                                        <p:tav tm="100000">
                                          <p:val>
                                            <p:strVal val="#ppt_h"/>
                                          </p:val>
                                        </p:tav>
                                      </p:tavLst>
                                    </p:anim>
                                    <p:animEffect transition="in" filter="fade">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randombar(horizontal)">
                                      <p:cBhvr>
                                        <p:cTn id="46" dur="500"/>
                                        <p:tgtEl>
                                          <p:spTgt spid="15"/>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randombar(horizontal)">
                                      <p:cBhvr>
                                        <p:cTn id="49" dur="500"/>
                                        <p:tgtEl>
                                          <p:spTgt spid="21"/>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randombar(horizontal)">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barn(inVertical)">
                                      <p:cBhvr>
                                        <p:cTn id="57" dur="500"/>
                                        <p:tgtEl>
                                          <p:spTgt spid="16"/>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barn(inVertical)">
                                      <p:cBhvr>
                                        <p:cTn id="60" dur="500"/>
                                        <p:tgtEl>
                                          <p:spTgt spid="22"/>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barn(inVertical)">
                                      <p:cBhvr>
                                        <p:cTn id="63" dur="500"/>
                                        <p:tgtEl>
                                          <p:spTgt spid="25"/>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animBg="1"/>
      <p:bldP spid="15" grpId="0" animBg="1"/>
      <p:bldP spid="16" grpId="0" animBg="1"/>
      <p:bldP spid="20" grpId="0" animBg="1"/>
      <p:bldP spid="21" grpId="0" animBg="1"/>
      <p:bldP spid="22" grpId="0" animBg="1"/>
      <p:bldP spid="23" grpId="0" animBg="1"/>
      <p:bldP spid="24" grpId="0" animBg="1"/>
      <p:bldP spid="25" grpId="0" animBg="1"/>
      <p:bldP spid="12" grpId="0"/>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066800" y="1386589"/>
            <a:ext cx="16230600" cy="7580892"/>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706838">
            <a:off x="834457" y="7861194"/>
            <a:ext cx="1359982" cy="1474235"/>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736783">
            <a:off x="15336841" y="816095"/>
            <a:ext cx="2397119" cy="1597080"/>
          </a:xfrm>
          <a:prstGeom prst="rect">
            <a:avLst/>
          </a:prstGeom>
        </p:spPr>
      </p:pic>
      <p:sp>
        <p:nvSpPr>
          <p:cNvPr id="10" name="Rectangle 9"/>
          <p:cNvSpPr/>
          <p:nvPr/>
        </p:nvSpPr>
        <p:spPr>
          <a:xfrm>
            <a:off x="1371600" y="3467100"/>
            <a:ext cx="15557926" cy="4444294"/>
          </a:xfrm>
          <a:prstGeom prst="rect">
            <a:avLst/>
          </a:prstGeom>
        </p:spPr>
        <p:txBody>
          <a:bodyPr wrap="square">
            <a:spAutoFit/>
          </a:bodyPr>
          <a:lstStyle/>
          <a:p>
            <a:pPr>
              <a:lnSpc>
                <a:spcPct val="107000"/>
              </a:lnSpc>
            </a:pPr>
            <a:r>
              <a:rPr lang="en-US" sz="4000" dirty="0">
                <a:latin typeface="Arial" panose="020B0604020202020204" pitchFamily="34" charset="0"/>
                <a:ea typeface="Calibri" panose="020F0502020204030204" pitchFamily="34" charset="0"/>
                <a:cs typeface="Times New Roman" panose="02020603050405020304" pitchFamily="18" charset="0"/>
              </a:rPr>
              <a:t>Để </a:t>
            </a:r>
            <a:r>
              <a:rPr lang="en-US" sz="4000" dirty="0" smtClean="0">
                <a:latin typeface="Arial" panose="020B0604020202020204" pitchFamily="34" charset="0"/>
                <a:ea typeface="Calibri" panose="020F0502020204030204" pitchFamily="34" charset="0"/>
                <a:cs typeface="Times New Roman" panose="02020603050405020304" pitchFamily="18" charset="0"/>
              </a:rPr>
              <a:t>trừ </a:t>
            </a:r>
            <a:r>
              <a:rPr lang="en-US" sz="4000" dirty="0">
                <a:latin typeface="Arial" panose="020B0604020202020204" pitchFamily="34" charset="0"/>
                <a:ea typeface="Calibri" panose="020F0502020204030204" pitchFamily="34" charset="0"/>
                <a:cs typeface="Times New Roman" panose="02020603050405020304" pitchFamily="18" charset="0"/>
              </a:rPr>
              <a:t>hai đa thức một biến (theo cột dọc), ta có thể làm như sau:</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571500" lvl="0" indent="-571500">
              <a:lnSpc>
                <a:spcPct val="150000"/>
              </a:lnSpc>
              <a:buFontTx/>
              <a:buChar char="-"/>
              <a:tabLst>
                <a:tab pos="457200" algn="l"/>
              </a:tabLst>
            </a:pPr>
            <a:r>
              <a:rPr lang="en-US" sz="4000" dirty="0">
                <a:latin typeface="Arial" panose="020B0604020202020204" pitchFamily="34" charset="0"/>
                <a:ea typeface="Calibri" panose="020F0502020204030204" pitchFamily="34" charset="0"/>
                <a:cs typeface="Times New Roman" panose="02020603050405020304" pitchFamily="18" charset="0"/>
              </a:rPr>
              <a:t>Thu </a:t>
            </a:r>
            <a:r>
              <a:rPr lang="en-US" sz="4000" dirty="0" err="1">
                <a:latin typeface="Arial" panose="020B0604020202020204" pitchFamily="34" charset="0"/>
                <a:ea typeface="Calibri" panose="020F0502020204030204" pitchFamily="34" charset="0"/>
                <a:cs typeface="Times New Roman" panose="02020603050405020304" pitchFamily="18" charset="0"/>
              </a:rPr>
              <a:t>gọn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mỗi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và</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sắp</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xếp</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hai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đó</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cùng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theo</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số</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mũ</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giảm</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dần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hoặc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tăng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dần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biến</a:t>
            </a:r>
            <a:r>
              <a:rPr lang="en-US" sz="4000" dirty="0">
                <a:latin typeface="Arial" panose="020B0604020202020204" pitchFamily="34" charset="0"/>
                <a:ea typeface="Calibri" panose="020F0502020204030204" pitchFamily="34" charset="0"/>
                <a:cs typeface="Times New Roman" panose="02020603050405020304" pitchFamily="18" charset="0"/>
              </a:rPr>
              <a:t>;</a:t>
            </a:r>
          </a:p>
          <a:p>
            <a:pPr marL="571500" lvl="0" indent="-571500">
              <a:lnSpc>
                <a:spcPct val="150000"/>
              </a:lnSpc>
              <a:buFontTx/>
              <a:buChar char="-"/>
              <a:tabLst>
                <a:tab pos="457200" algn="l"/>
              </a:tabLst>
            </a:pPr>
            <a:r>
              <a:rPr lang="en-US" sz="4000" dirty="0" err="1">
                <a:latin typeface="Arial" panose="020B0604020202020204" pitchFamily="34" charset="0"/>
                <a:ea typeface="Calibri" panose="020F0502020204030204" pitchFamily="34" charset="0"/>
                <a:cs typeface="Times New Roman" panose="02020603050405020304" pitchFamily="18" charset="0"/>
              </a:rPr>
              <a:t>Đặt</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hai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đơn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có</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cùng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số</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mũ</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biến</a:t>
            </a:r>
            <a:r>
              <a:rPr lang="en-US" sz="4000" dirty="0">
                <a:latin typeface="Arial" panose="020B0604020202020204" pitchFamily="34" charset="0"/>
                <a:ea typeface="Calibri" panose="020F0502020204030204" pitchFamily="34" charset="0"/>
                <a:cs typeface="Times New Roman" panose="02020603050405020304" pitchFamily="18" charset="0"/>
              </a:rPr>
              <a:t> ở </a:t>
            </a:r>
            <a:r>
              <a:rPr lang="en-US" sz="4000" dirty="0" err="1">
                <a:latin typeface="Arial" panose="020B0604020202020204" pitchFamily="34" charset="0"/>
                <a:ea typeface="Calibri" panose="020F0502020204030204" pitchFamily="34" charset="0"/>
                <a:cs typeface="Times New Roman" panose="02020603050405020304" pitchFamily="18" charset="0"/>
              </a:rPr>
              <a:t>cùng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cột</a:t>
            </a:r>
            <a:r>
              <a:rPr lang="en-US" sz="4000" dirty="0">
                <a:latin typeface="Arial" panose="020B0604020202020204" pitchFamily="34" charset="0"/>
                <a:ea typeface="Calibri" panose="020F0502020204030204" pitchFamily="34" charset="0"/>
                <a:cs typeface="Times New Roman" panose="02020603050405020304" pitchFamily="18" charset="0"/>
              </a:rPr>
              <a:t>;</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571500" lvl="0" indent="-571500">
              <a:lnSpc>
                <a:spcPct val="150000"/>
              </a:lnSpc>
              <a:buFontTx/>
              <a:buChar char="-"/>
              <a:tabLst>
                <a:tab pos="457200" algn="l"/>
              </a:tabLst>
            </a:pPr>
            <a:r>
              <a:rPr lang="en-US" sz="4000" dirty="0" smtClean="0">
                <a:latin typeface="Arial" panose="020B0604020202020204" pitchFamily="34" charset="0"/>
                <a:ea typeface="Calibri" panose="020F0502020204030204" pitchFamily="34" charset="0"/>
                <a:cs typeface="Times New Roman" panose="02020603050405020304" pitchFamily="18" charset="0"/>
              </a:rPr>
              <a:t>Trừ </a:t>
            </a:r>
            <a:r>
              <a:rPr lang="en-US" sz="4000" dirty="0">
                <a:latin typeface="Arial" panose="020B0604020202020204" pitchFamily="34" charset="0"/>
                <a:ea typeface="Calibri" panose="020F0502020204030204" pitchFamily="34" charset="0"/>
                <a:cs typeface="Times New Roman" panose="02020603050405020304" pitchFamily="18" charset="0"/>
              </a:rPr>
              <a:t>hai đơn thức trong từng cột, ta </a:t>
            </a:r>
            <a:r>
              <a:rPr lang="en-US" sz="4000">
                <a:latin typeface="Arial" panose="020B0604020202020204" pitchFamily="34" charset="0"/>
                <a:ea typeface="Calibri" panose="020F0502020204030204" pitchFamily="34" charset="0"/>
                <a:cs typeface="Times New Roman" panose="02020603050405020304" pitchFamily="18" charset="0"/>
              </a:rPr>
              <a:t>có </a:t>
            </a:r>
            <a:r>
              <a:rPr lang="en-US" sz="4000" smtClean="0">
                <a:latin typeface="Arial" panose="020B0604020202020204" pitchFamily="34" charset="0"/>
                <a:ea typeface="Calibri" panose="020F0502020204030204" pitchFamily="34" charset="0"/>
                <a:cs typeface="Times New Roman" panose="02020603050405020304" pitchFamily="18" charset="0"/>
              </a:rPr>
              <a:t>hiệu </a:t>
            </a:r>
            <a:r>
              <a:rPr lang="en-US" sz="4000" dirty="0" err="1">
                <a:latin typeface="Arial" panose="020B0604020202020204" pitchFamily="34" charset="0"/>
                <a:ea typeface="Calibri" panose="020F0502020204030204" pitchFamily="34" charset="0"/>
                <a:cs typeface="Times New Roman" panose="02020603050405020304" pitchFamily="18" charset="0"/>
              </a:rPr>
              <a:t>cần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tìm</a:t>
            </a:r>
            <a:r>
              <a:rPr lang="en-US" sz="4000" dirty="0">
                <a:latin typeface="Arial" panose="020B0604020202020204" pitchFamily="34"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6858000" y="2072389"/>
            <a:ext cx="4741161" cy="1103892"/>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5000" b="1" dirty="0">
                <a:ln w="0"/>
                <a:solidFill>
                  <a:srgbClr val="FF0000"/>
                </a:solidFill>
                <a:latin typeface="Arial" panose="020B0604020202020204" pitchFamily="34" charset="0"/>
                <a:ea typeface="Times New Roman" panose="02020603050405020304" pitchFamily="18" charset="0"/>
                <a:cs typeface="Arial" panose="020B0604020202020204" pitchFamily="34" charset="0"/>
              </a:rPr>
              <a:t>NHẬN XÉT</a:t>
            </a:r>
            <a:endParaRPr lang="en-US" sz="5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12" name="Picture 11"/>
          <p:cNvPicPr>
            <a:picLocks noChangeAspect="1"/>
          </p:cNvPicPr>
          <p:nvPr/>
        </p:nvPicPr>
        <p:blipFill rotWithShape="1">
          <a:blip r:embed="rId9"/>
          <a:srcRect l="31156" r="28102" b="22486"/>
          <a:stretch/>
        </p:blipFill>
        <p:spPr>
          <a:xfrm>
            <a:off x="14815997" y="6057900"/>
            <a:ext cx="2286000" cy="2736612"/>
          </a:xfrm>
          <a:prstGeom prst="rect">
            <a:avLst/>
          </a:prstGeom>
        </p:spPr>
      </p:pic>
    </p:spTree>
    <p:extLst>
      <p:ext uri="{BB962C8B-B14F-4D97-AF65-F5344CB8AC3E}">
        <p14:creationId xmlns:p14="http://schemas.microsoft.com/office/powerpoint/2010/main" val="266082833"/>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9DDC3"/>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62200">
            <a:off x="886593" y="1043452"/>
            <a:ext cx="1824152" cy="2241661"/>
          </a:xfrm>
          <a:prstGeom prst="rect">
            <a:avLst/>
          </a:prstGeom>
        </p:spPr>
      </p:pic>
      <p:sp>
        <p:nvSpPr>
          <p:cNvPr id="8" name="TextBox 8"/>
          <p:cNvSpPr txBox="1"/>
          <p:nvPr/>
        </p:nvSpPr>
        <p:spPr>
          <a:xfrm>
            <a:off x="2176305" y="1171575"/>
            <a:ext cx="13935391" cy="992708"/>
          </a:xfrm>
          <a:prstGeom prst="rect">
            <a:avLst/>
          </a:prstGeom>
        </p:spPr>
        <p:txBody>
          <a:bodyPr lIns="0" tIns="0" rIns="0" bIns="0" rtlCol="0" anchor="t">
            <a:spAutoFit/>
          </a:bodyPr>
          <a:lstStyle/>
          <a:p>
            <a:pPr algn="ctr">
              <a:lnSpc>
                <a:spcPts val="8499"/>
              </a:lnSpc>
            </a:pPr>
            <a:r>
              <a:rPr lang="en-US" sz="6000" b="1">
                <a:latin typeface="Arial" panose="020B0604020202020204" pitchFamily="34" charset="0"/>
                <a:cs typeface="Arial" panose="020B0604020202020204" pitchFamily="34" charset="0"/>
              </a:rPr>
              <a:t>HƯỚNG DẪN VỀ NHÀ</a:t>
            </a:r>
          </a:p>
        </p:txBody>
      </p:sp>
      <p:pic>
        <p:nvPicPr>
          <p:cNvPr id="13"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r="18941" b="23301"/>
          <a:stretch>
            <a:fillRect/>
          </a:stretch>
        </p:blipFill>
        <p:spPr>
          <a:xfrm rot="181335">
            <a:off x="15393100" y="540234"/>
            <a:ext cx="2404625" cy="2255389"/>
          </a:xfrm>
          <a:prstGeom prst="rect">
            <a:avLst/>
          </a:prstGeom>
        </p:spPr>
      </p:pic>
      <p:grpSp>
        <p:nvGrpSpPr>
          <p:cNvPr id="12" name="Group 11"/>
          <p:cNvGrpSpPr/>
          <p:nvPr/>
        </p:nvGrpSpPr>
        <p:grpSpPr>
          <a:xfrm>
            <a:off x="637809" y="3309783"/>
            <a:ext cx="5411428" cy="5024436"/>
            <a:chOff x="924909" y="3568797"/>
            <a:chExt cx="5411428" cy="4241703"/>
          </a:xfrm>
        </p:grpSpPr>
        <p:grpSp>
          <p:nvGrpSpPr>
            <p:cNvPr id="15" name="Group 3"/>
            <p:cNvGrpSpPr/>
            <p:nvPr/>
          </p:nvGrpSpPr>
          <p:grpSpPr>
            <a:xfrm>
              <a:off x="924909" y="3568797"/>
              <a:ext cx="5411428" cy="4241703"/>
              <a:chOff x="0" y="0"/>
              <a:chExt cx="3183193" cy="3101958"/>
            </a:xfrm>
          </p:grpSpPr>
          <p:sp>
            <p:nvSpPr>
              <p:cNvPr id="17"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18"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6" name="Rectangle 15"/>
            <p:cNvSpPr/>
            <p:nvPr/>
          </p:nvSpPr>
          <p:spPr>
            <a:xfrm>
              <a:off x="1118771" y="4786715"/>
              <a:ext cx="4796230" cy="1824923"/>
            </a:xfrm>
            <a:prstGeom prst="rect">
              <a:avLst/>
            </a:prstGeom>
          </p:spPr>
          <p:txBody>
            <a:bodyPr wrap="square">
              <a:spAutoFit/>
            </a:bodyPr>
            <a:lstStyle/>
            <a:p>
              <a:pPr algn="ctr">
                <a:lnSpc>
                  <a:spcPct val="150000"/>
                </a:lnSpc>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 Ghi nhớ </a:t>
              </a:r>
            </a:p>
            <a:p>
              <a:pPr algn="ctr">
                <a:lnSpc>
                  <a:spcPct val="150000"/>
                </a:lnSpc>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kiến thức trong bài. </a:t>
              </a:r>
            </a:p>
          </p:txBody>
        </p:sp>
      </p:grpSp>
      <p:grpSp>
        <p:nvGrpSpPr>
          <p:cNvPr id="19" name="Group 18"/>
          <p:cNvGrpSpPr/>
          <p:nvPr/>
        </p:nvGrpSpPr>
        <p:grpSpPr>
          <a:xfrm>
            <a:off x="6527710" y="3332358"/>
            <a:ext cx="5422223" cy="5001862"/>
            <a:chOff x="6840639" y="3553166"/>
            <a:chExt cx="5422223" cy="5001862"/>
          </a:xfrm>
        </p:grpSpPr>
        <p:grpSp>
          <p:nvGrpSpPr>
            <p:cNvPr id="20" name="Group 3"/>
            <p:cNvGrpSpPr/>
            <p:nvPr/>
          </p:nvGrpSpPr>
          <p:grpSpPr>
            <a:xfrm>
              <a:off x="6840639" y="3553166"/>
              <a:ext cx="5422223" cy="5001862"/>
              <a:chOff x="-3810" y="-1"/>
              <a:chExt cx="3189543" cy="3657863"/>
            </a:xfrm>
          </p:grpSpPr>
          <p:sp>
            <p:nvSpPr>
              <p:cNvPr id="22"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3"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1" name="Rectangle 20"/>
            <p:cNvSpPr/>
            <p:nvPr/>
          </p:nvSpPr>
          <p:spPr>
            <a:xfrm>
              <a:off x="7376245" y="4962947"/>
              <a:ext cx="4360209"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 Hoàn thành các bài tập trong SBT. </a:t>
              </a:r>
            </a:p>
          </p:txBody>
        </p:sp>
      </p:grpSp>
      <p:grpSp>
        <p:nvGrpSpPr>
          <p:cNvPr id="24" name="Group 23"/>
          <p:cNvGrpSpPr/>
          <p:nvPr/>
        </p:nvGrpSpPr>
        <p:grpSpPr>
          <a:xfrm>
            <a:off x="12433287" y="3306055"/>
            <a:ext cx="5422223" cy="5013607"/>
            <a:chOff x="12644694" y="3479846"/>
            <a:chExt cx="5422223" cy="4709752"/>
          </a:xfrm>
        </p:grpSpPr>
        <p:grpSp>
          <p:nvGrpSpPr>
            <p:cNvPr id="25" name="Group 3"/>
            <p:cNvGrpSpPr/>
            <p:nvPr/>
          </p:nvGrpSpPr>
          <p:grpSpPr>
            <a:xfrm>
              <a:off x="12644694" y="3479846"/>
              <a:ext cx="5422223" cy="4709752"/>
              <a:chOff x="-3810" y="0"/>
              <a:chExt cx="3189543" cy="3444242"/>
            </a:xfrm>
          </p:grpSpPr>
          <p:sp>
            <p:nvSpPr>
              <p:cNvPr id="27"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8"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6" name="Rectangle 25"/>
            <p:cNvSpPr/>
            <p:nvPr/>
          </p:nvSpPr>
          <p:spPr>
            <a:xfrm>
              <a:off x="12863071" y="4418531"/>
              <a:ext cx="5056932" cy="2688848"/>
            </a:xfrm>
            <a:prstGeom prst="rect">
              <a:avLst/>
            </a:prstGeom>
          </p:spPr>
          <p:txBody>
            <a:bodyPr wrap="square">
              <a:spAutoFit/>
            </a:bodyPr>
            <a:lstStyle/>
            <a:p>
              <a:pPr algn="ctr">
                <a:lnSpc>
                  <a:spcPct val="150000"/>
                </a:lnSpc>
                <a:buClr>
                  <a:srgbClr val="000000"/>
                </a:buClr>
                <a:buFont typeface="Arial"/>
                <a:buNone/>
              </a:pPr>
              <a:r>
                <a:rPr lang="pt-BR" sz="4000" kern="0" dirty="0">
                  <a:latin typeface="Arial"/>
                  <a:ea typeface="Calibri" panose="020F0502020204030204" pitchFamily="34" charset="0"/>
                  <a:cs typeface="Times New Roman" panose="02020603050405020304" pitchFamily="18" charset="0"/>
                  <a:sym typeface="Arial"/>
                </a:rPr>
                <a:t>* </a:t>
              </a:r>
              <a:r>
                <a:rPr lang="vi-VN" sz="4000" kern="0" dirty="0">
                  <a:latin typeface="Arial"/>
                  <a:ea typeface="Calibri" panose="020F0502020204030204" pitchFamily="34" charset="0"/>
                  <a:cs typeface="Times New Roman" panose="02020603050405020304" pitchFamily="18" charset="0"/>
                  <a:sym typeface="Arial"/>
                </a:rPr>
                <a:t>Chuẩn bị trước </a:t>
              </a:r>
              <a:endParaRPr lang="en-US" sz="4000" kern="0" dirty="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en-US" sz="4000" b="1" kern="0" dirty="0">
                  <a:latin typeface="Arial"/>
                  <a:ea typeface="Calibri" panose="020F0502020204030204" pitchFamily="34" charset="0"/>
                  <a:cs typeface="Times New Roman" panose="02020603050405020304" pitchFamily="18" charset="0"/>
                  <a:sym typeface="Arial"/>
                </a:rPr>
                <a:t>"</a:t>
              </a:r>
              <a:r>
                <a:rPr lang="en-US" sz="4000" b="1" kern="0" dirty="0" err="1">
                  <a:latin typeface="Arial"/>
                  <a:ea typeface="Calibri" panose="020F0502020204030204" pitchFamily="34" charset="0"/>
                  <a:cs typeface="Times New Roman" panose="02020603050405020304" pitchFamily="18" charset="0"/>
                  <a:sym typeface="Arial"/>
                </a:rPr>
                <a:t>Bài</a:t>
              </a:r>
              <a:r>
                <a:rPr lang="en-US" sz="4000" b="1" kern="0" dirty="0">
                  <a:latin typeface="Arial"/>
                  <a:ea typeface="Calibri" panose="020F0502020204030204" pitchFamily="34" charset="0"/>
                  <a:cs typeface="Times New Roman" panose="02020603050405020304" pitchFamily="18" charset="0"/>
                  <a:sym typeface="Arial"/>
                </a:rPr>
                <a:t> 4: </a:t>
              </a:r>
              <a:r>
                <a:rPr lang="en-US" sz="4000" b="1" kern="0" dirty="0" err="1">
                  <a:latin typeface="Arial"/>
                  <a:ea typeface="Calibri" panose="020F0502020204030204" pitchFamily="34" charset="0"/>
                  <a:cs typeface="Times New Roman" panose="02020603050405020304" pitchFamily="18" charset="0"/>
                  <a:sym typeface="Arial"/>
                </a:rPr>
                <a:t>Phép</a:t>
              </a:r>
              <a:r>
                <a:rPr lang="en-US" sz="4000" b="1" kern="0" dirty="0">
                  <a:latin typeface="Arial"/>
                  <a:ea typeface="Calibri" panose="020F0502020204030204" pitchFamily="34" charset="0"/>
                  <a:cs typeface="Times New Roman" panose="02020603050405020304" pitchFamily="18" charset="0"/>
                  <a:sym typeface="Arial"/>
                </a:rPr>
                <a:t> </a:t>
              </a:r>
              <a:r>
                <a:rPr lang="en-US" sz="4000" b="1" kern="0" dirty="0" err="1">
                  <a:latin typeface="Arial"/>
                  <a:ea typeface="Calibri" panose="020F0502020204030204" pitchFamily="34" charset="0"/>
                  <a:cs typeface="Times New Roman" panose="02020603050405020304" pitchFamily="18" charset="0"/>
                  <a:sym typeface="Arial"/>
                </a:rPr>
                <a:t>nhân</a:t>
              </a:r>
              <a:r>
                <a:rPr lang="en-US" sz="4000" b="1" kern="0" dirty="0">
                  <a:latin typeface="Arial"/>
                  <a:ea typeface="Calibri" panose="020F0502020204030204" pitchFamily="34" charset="0"/>
                  <a:cs typeface="Times New Roman" panose="02020603050405020304" pitchFamily="18" charset="0"/>
                  <a:sym typeface="Arial"/>
                </a:rPr>
                <a:t> </a:t>
              </a:r>
              <a:r>
                <a:rPr lang="en-US" sz="4000" b="1" kern="0" dirty="0" err="1">
                  <a:latin typeface="Arial"/>
                  <a:ea typeface="Calibri" panose="020F0502020204030204" pitchFamily="34" charset="0"/>
                  <a:cs typeface="Times New Roman" panose="02020603050405020304" pitchFamily="18" charset="0"/>
                  <a:sym typeface="Arial"/>
                </a:rPr>
                <a:t>đa</a:t>
              </a:r>
              <a:r>
                <a:rPr lang="en-US" sz="4000" b="1" kern="0" dirty="0">
                  <a:latin typeface="Arial"/>
                  <a:ea typeface="Calibri" panose="020F0502020204030204" pitchFamily="34" charset="0"/>
                  <a:cs typeface="Times New Roman" panose="02020603050405020304" pitchFamily="18" charset="0"/>
                  <a:sym typeface="Arial"/>
                </a:rPr>
                <a:t> </a:t>
              </a:r>
              <a:r>
                <a:rPr lang="en-US" sz="4000" b="1" kern="0" dirty="0" err="1">
                  <a:latin typeface="Arial"/>
                  <a:ea typeface="Calibri" panose="020F0502020204030204" pitchFamily="34" charset="0"/>
                  <a:cs typeface="Times New Roman" panose="02020603050405020304" pitchFamily="18" charset="0"/>
                  <a:sym typeface="Arial"/>
                </a:rPr>
                <a:t>thức</a:t>
              </a:r>
              <a:r>
                <a:rPr lang="en-US" sz="4000" b="1" kern="0" dirty="0">
                  <a:latin typeface="Arial"/>
                  <a:ea typeface="Calibri" panose="020F0502020204030204" pitchFamily="34" charset="0"/>
                  <a:cs typeface="Times New Roman" panose="02020603050405020304" pitchFamily="18" charset="0"/>
                  <a:sym typeface="Arial"/>
                </a:rPr>
                <a:t> </a:t>
              </a:r>
              <a:r>
                <a:rPr lang="en-US" sz="4000" b="1" kern="0" dirty="0" err="1">
                  <a:latin typeface="Arial"/>
                  <a:ea typeface="Calibri" panose="020F0502020204030204" pitchFamily="34" charset="0"/>
                  <a:cs typeface="Times New Roman" panose="02020603050405020304" pitchFamily="18" charset="0"/>
                  <a:sym typeface="Arial"/>
                </a:rPr>
                <a:t>một</a:t>
              </a:r>
              <a:r>
                <a:rPr lang="en-US" sz="4000" b="1" kern="0" dirty="0">
                  <a:latin typeface="Arial"/>
                  <a:ea typeface="Calibri" panose="020F0502020204030204" pitchFamily="34" charset="0"/>
                  <a:cs typeface="Times New Roman" panose="02020603050405020304" pitchFamily="18" charset="0"/>
                  <a:sym typeface="Arial"/>
                </a:rPr>
                <a:t> </a:t>
              </a:r>
              <a:r>
                <a:rPr lang="en-US" sz="4000" b="1" kern="0" dirty="0" err="1">
                  <a:latin typeface="Arial"/>
                  <a:ea typeface="Calibri" panose="020F0502020204030204" pitchFamily="34" charset="0"/>
                  <a:cs typeface="Times New Roman" panose="02020603050405020304" pitchFamily="18" charset="0"/>
                  <a:sym typeface="Arial"/>
                </a:rPr>
                <a:t>biến</a:t>
              </a:r>
              <a:r>
                <a:rPr lang="en-US" sz="4000" b="1" kern="0" dirty="0">
                  <a:latin typeface="Arial"/>
                  <a:ea typeface="Calibri" panose="020F0502020204030204" pitchFamily="34" charset="0"/>
                  <a:cs typeface="Times New Roman" panose="02020603050405020304" pitchFamily="18" charset="0"/>
                  <a:sym typeface="Arial"/>
                </a:rPr>
                <a:t>".</a:t>
              </a:r>
              <a:endParaRPr lang="vi-VN" sz="4000" b="1" kern="0" dirty="0">
                <a:latin typeface="Arial"/>
                <a:ea typeface="Calibri" panose="020F0502020204030204" pitchFamily="34" charset="0"/>
                <a:cs typeface="Times New Roman" panose="02020603050405020304" pitchFamily="18" charset="0"/>
                <a:sym typeface="Arial"/>
              </a:endParaRPr>
            </a:p>
          </p:txBody>
        </p:sp>
      </p:grpSp>
      <p:pic>
        <p:nvPicPr>
          <p:cNvPr id="29"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1194222">
            <a:off x="16012971" y="8124881"/>
            <a:ext cx="1930447" cy="2078544"/>
          </a:xfrm>
          <a:prstGeom prst="rect">
            <a:avLst/>
          </a:prstGeom>
        </p:spPr>
      </p:pic>
      <p:pic>
        <p:nvPicPr>
          <p:cNvPr id="3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590184" y="7419880"/>
            <a:ext cx="1796427" cy="2829020"/>
          </a:xfrm>
          <a:prstGeom prst="rect">
            <a:avLst/>
          </a:prstGeom>
        </p:spPr>
      </p:pic>
    </p:spTree>
    <p:extLst>
      <p:ext uri="{BB962C8B-B14F-4D97-AF65-F5344CB8AC3E}">
        <p14:creationId xmlns:p14="http://schemas.microsoft.com/office/powerpoint/2010/main" val="745582844"/>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randombar(horizontal)">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9DDC3"/>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62200">
            <a:off x="15638913" y="625412"/>
            <a:ext cx="1824152" cy="2241661"/>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55034" y="552436"/>
            <a:ext cx="1930447" cy="2078544"/>
          </a:xfrm>
          <a:prstGeom prst="rect">
            <a:avLst/>
          </a:prstGeom>
        </p:spPr>
      </p:pic>
      <p:sp>
        <p:nvSpPr>
          <p:cNvPr id="8" name="TextBox 8"/>
          <p:cNvSpPr txBox="1"/>
          <p:nvPr/>
        </p:nvSpPr>
        <p:spPr>
          <a:xfrm>
            <a:off x="2176305" y="1095354"/>
            <a:ext cx="13935391" cy="992708"/>
          </a:xfrm>
          <a:prstGeom prst="rect">
            <a:avLst/>
          </a:prstGeom>
        </p:spPr>
        <p:txBody>
          <a:bodyPr lIns="0" tIns="0" rIns="0" bIns="0" rtlCol="0" anchor="t">
            <a:spAutoFit/>
          </a:bodyPr>
          <a:lstStyle/>
          <a:p>
            <a:pPr algn="ctr">
              <a:lnSpc>
                <a:spcPts val="8499"/>
              </a:lnSpc>
            </a:pPr>
            <a:r>
              <a:rPr lang="en-US" sz="6000" b="1" dirty="0">
                <a:solidFill>
                  <a:srgbClr val="FF0000"/>
                </a:solidFill>
                <a:latin typeface="Arial" panose="020B0604020202020204" pitchFamily="34" charset="0"/>
                <a:cs typeface="Arial" panose="020B0604020202020204" pitchFamily="34" charset="0"/>
              </a:rPr>
              <a:t>NỘI DUNG BÀI HỌC </a:t>
            </a:r>
          </a:p>
        </p:txBody>
      </p:sp>
      <p:pic>
        <p:nvPicPr>
          <p:cNvPr id="9" name="Picture 2"/>
          <p:cNvPicPr>
            <a:picLocks noChangeAspect="1"/>
          </p:cNvPicPr>
          <p:nvPr/>
        </p:nvPicPr>
        <p:blipFill>
          <a:blip r:embed="rId6"/>
          <a:srcRect/>
          <a:stretch>
            <a:fillRect/>
          </a:stretch>
        </p:blipFill>
        <p:spPr>
          <a:xfrm>
            <a:off x="14901628" y="6333313"/>
            <a:ext cx="2420136" cy="3725675"/>
          </a:xfrm>
          <a:prstGeom prst="rect">
            <a:avLst/>
          </a:prstGeom>
        </p:spPr>
      </p:pic>
      <p:pic>
        <p:nvPicPr>
          <p:cNvPr id="14"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844159" y="7581900"/>
            <a:ext cx="1352199" cy="2133600"/>
          </a:xfrm>
          <a:prstGeom prst="rect">
            <a:avLst/>
          </a:prstGeom>
        </p:spPr>
      </p:pic>
      <p:grpSp>
        <p:nvGrpSpPr>
          <p:cNvPr id="10" name="Group 9"/>
          <p:cNvGrpSpPr/>
          <p:nvPr/>
        </p:nvGrpSpPr>
        <p:grpSpPr>
          <a:xfrm>
            <a:off x="3731059" y="3618891"/>
            <a:ext cx="1317192" cy="1296009"/>
            <a:chOff x="3352800" y="3102142"/>
            <a:chExt cx="1412687" cy="1285465"/>
          </a:xfrm>
        </p:grpSpPr>
        <p:grpSp>
          <p:nvGrpSpPr>
            <p:cNvPr id="11" name="Group 4"/>
            <p:cNvGrpSpPr/>
            <p:nvPr/>
          </p:nvGrpSpPr>
          <p:grpSpPr>
            <a:xfrm>
              <a:off x="3352800" y="3102142"/>
              <a:ext cx="1412687" cy="1285465"/>
              <a:chOff x="0" y="0"/>
              <a:chExt cx="6350000" cy="6350000"/>
            </a:xfrm>
          </p:grpSpPr>
          <p:sp>
            <p:nvSpPr>
              <p:cNvPr id="13"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sp>
          <p:nvSpPr>
            <p:cNvPr id="12" name="TextBox 15"/>
            <p:cNvSpPr txBox="1"/>
            <p:nvPr/>
          </p:nvSpPr>
          <p:spPr>
            <a:xfrm>
              <a:off x="3534358" y="3579348"/>
              <a:ext cx="1043391" cy="453248"/>
            </a:xfrm>
            <a:prstGeom prst="rect">
              <a:avLst/>
            </a:prstGeom>
          </p:spPr>
          <p:txBody>
            <a:bodyPr lIns="0" tIns="0" rIns="0" bIns="0" rtlCol="0" anchor="t">
              <a:spAutoFit/>
            </a:bodyPr>
            <a:lstStyle/>
            <a:p>
              <a:pPr algn="ctr">
                <a:lnSpc>
                  <a:spcPts val="4368"/>
                </a:lnSpc>
              </a:pPr>
              <a:r>
                <a:rPr lang="en-US" sz="5000" b="1" dirty="0">
                  <a:solidFill>
                    <a:schemeClr val="tx2"/>
                  </a:solidFill>
                  <a:latin typeface="Arial" panose="020B0604020202020204" pitchFamily="34" charset="0"/>
                  <a:cs typeface="Arial" panose="020B0604020202020204" pitchFamily="34" charset="0"/>
                </a:rPr>
                <a:t>01</a:t>
              </a:r>
            </a:p>
          </p:txBody>
        </p:sp>
      </p:grpSp>
      <p:sp>
        <p:nvSpPr>
          <p:cNvPr id="16" name="Rectangle 15"/>
          <p:cNvSpPr/>
          <p:nvPr/>
        </p:nvSpPr>
        <p:spPr>
          <a:xfrm>
            <a:off x="5486400" y="3670352"/>
            <a:ext cx="8958028" cy="1131079"/>
          </a:xfrm>
          <a:prstGeom prst="rect">
            <a:avLst/>
          </a:prstGeom>
        </p:spPr>
        <p:txBody>
          <a:bodyPr wrap="square">
            <a:spAutoFit/>
          </a:bodyPr>
          <a:lstStyle/>
          <a:p>
            <a:pPr algn="just">
              <a:lnSpc>
                <a:spcPct val="150000"/>
              </a:lnSpc>
              <a:tabLst>
                <a:tab pos="360045" algn="l"/>
                <a:tab pos="720090" algn="l"/>
              </a:tabLst>
            </a:pPr>
            <a:r>
              <a:rPr lang="en-US" sz="4500" b="1" dirty="0">
                <a:latin typeface="Arial" panose="020B0604020202020204" pitchFamily="34" charset="0"/>
                <a:ea typeface="Calibri" panose="020F0502020204030204" pitchFamily="34" charset="0"/>
                <a:cs typeface="Arial" panose="020B0604020202020204" pitchFamily="34" charset="0"/>
              </a:rPr>
              <a:t>CỘNG HAI ĐA THỨC MỘT BIẾN</a:t>
            </a:r>
            <a:endParaRPr lang="en-US" sz="4500" dirty="0">
              <a:latin typeface="Arial" panose="020B0604020202020204" pitchFamily="34" charset="0"/>
              <a:cs typeface="Arial" panose="020B0604020202020204" pitchFamily="34" charset="0"/>
            </a:endParaRPr>
          </a:p>
        </p:txBody>
      </p:sp>
      <p:grpSp>
        <p:nvGrpSpPr>
          <p:cNvPr id="27" name="Group 26"/>
          <p:cNvGrpSpPr/>
          <p:nvPr/>
        </p:nvGrpSpPr>
        <p:grpSpPr>
          <a:xfrm>
            <a:off x="3728120" y="5981091"/>
            <a:ext cx="1317192" cy="1296009"/>
            <a:chOff x="3352800" y="3102142"/>
            <a:chExt cx="1412687" cy="1285465"/>
          </a:xfrm>
        </p:grpSpPr>
        <p:grpSp>
          <p:nvGrpSpPr>
            <p:cNvPr id="28" name="Group 4"/>
            <p:cNvGrpSpPr/>
            <p:nvPr/>
          </p:nvGrpSpPr>
          <p:grpSpPr>
            <a:xfrm>
              <a:off x="3352800" y="3102142"/>
              <a:ext cx="1412687" cy="1285465"/>
              <a:chOff x="0" y="0"/>
              <a:chExt cx="6350000" cy="6350000"/>
            </a:xfrm>
          </p:grpSpPr>
          <p:sp>
            <p:nvSpPr>
              <p:cNvPr id="30"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sp>
          <p:nvSpPr>
            <p:cNvPr id="29" name="TextBox 15"/>
            <p:cNvSpPr txBox="1"/>
            <p:nvPr/>
          </p:nvSpPr>
          <p:spPr>
            <a:xfrm>
              <a:off x="3534358" y="3579348"/>
              <a:ext cx="1043391" cy="564500"/>
            </a:xfrm>
            <a:prstGeom prst="rect">
              <a:avLst/>
            </a:prstGeom>
          </p:spPr>
          <p:txBody>
            <a:bodyPr lIns="0" tIns="0" rIns="0" bIns="0" rtlCol="0" anchor="t">
              <a:spAutoFit/>
            </a:bodyPr>
            <a:lstStyle/>
            <a:p>
              <a:pPr algn="ctr">
                <a:lnSpc>
                  <a:spcPts val="4368"/>
                </a:lnSpc>
              </a:pPr>
              <a:r>
                <a:rPr lang="en-US" sz="5000" b="1" dirty="0">
                  <a:solidFill>
                    <a:schemeClr val="tx2"/>
                  </a:solidFill>
                  <a:latin typeface="Arial" panose="020B0604020202020204" pitchFamily="34" charset="0"/>
                  <a:cs typeface="Arial" panose="020B0604020202020204" pitchFamily="34" charset="0"/>
                </a:rPr>
                <a:t>02</a:t>
              </a:r>
            </a:p>
          </p:txBody>
        </p:sp>
      </p:grpSp>
      <p:sp>
        <p:nvSpPr>
          <p:cNvPr id="24" name="Rectangle 23"/>
          <p:cNvSpPr/>
          <p:nvPr/>
        </p:nvSpPr>
        <p:spPr>
          <a:xfrm>
            <a:off x="5486400" y="6271305"/>
            <a:ext cx="8836459" cy="784830"/>
          </a:xfrm>
          <a:prstGeom prst="rect">
            <a:avLst/>
          </a:prstGeom>
        </p:spPr>
        <p:txBody>
          <a:bodyPr wrap="square">
            <a:spAutoFit/>
          </a:bodyPr>
          <a:lstStyle/>
          <a:p>
            <a:r>
              <a:rPr lang="en-US" sz="4500" b="1" dirty="0">
                <a:latin typeface="Arial" panose="020B0604020202020204" pitchFamily="34" charset="0"/>
                <a:ea typeface="Calibri" panose="020F0502020204030204" pitchFamily="34" charset="0"/>
                <a:cs typeface="Arial" panose="020B0604020202020204" pitchFamily="34" charset="0"/>
              </a:rPr>
              <a:t>TRỪ HAI ĐA THỨC MỘT BIẾN</a:t>
            </a:r>
            <a:endParaRPr lang="en-US" sz="45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942341" y="495300"/>
            <a:ext cx="16403317" cy="92964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736783">
            <a:off x="16119157" y="351522"/>
            <a:ext cx="2397119" cy="159708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50317">
            <a:off x="16189864" y="8017396"/>
            <a:ext cx="1490734" cy="2250165"/>
          </a:xfrm>
          <a:prstGeom prst="rect">
            <a:avLst/>
          </a:prstGeom>
        </p:spPr>
      </p:pic>
      <p:pic>
        <p:nvPicPr>
          <p:cNvPr id="10" name="Picture 9"/>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5064177" y="6667500"/>
            <a:ext cx="8194623" cy="3124200"/>
          </a:xfrm>
          <a:prstGeom prst="rect">
            <a:avLst/>
          </a:prstGeom>
        </p:spPr>
      </p:pic>
      <p:pic>
        <p:nvPicPr>
          <p:cNvPr id="11"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785137">
            <a:off x="709181" y="7836937"/>
            <a:ext cx="1974206" cy="2140061"/>
          </a:xfrm>
          <a:prstGeom prst="rect">
            <a:avLst/>
          </a:prstGeom>
        </p:spPr>
      </p:pic>
      <p:grpSp>
        <p:nvGrpSpPr>
          <p:cNvPr id="13" name="Group 12"/>
          <p:cNvGrpSpPr/>
          <p:nvPr/>
        </p:nvGrpSpPr>
        <p:grpSpPr>
          <a:xfrm>
            <a:off x="3087737" y="1600202"/>
            <a:ext cx="1976440" cy="1883404"/>
            <a:chOff x="3406404" y="3088476"/>
            <a:chExt cx="1308629" cy="1214763"/>
          </a:xfrm>
          <a:solidFill>
            <a:srgbClr val="92D050"/>
          </a:solidFill>
        </p:grpSpPr>
        <p:grpSp>
          <p:nvGrpSpPr>
            <p:cNvPr id="14" name="Group 4"/>
            <p:cNvGrpSpPr/>
            <p:nvPr/>
          </p:nvGrpSpPr>
          <p:grpSpPr>
            <a:xfrm>
              <a:off x="3406404" y="3088476"/>
              <a:ext cx="1308629" cy="1214763"/>
              <a:chOff x="240953" y="-67507"/>
              <a:chExt cx="5882262" cy="6000744"/>
            </a:xfrm>
            <a:grpFill/>
          </p:grpSpPr>
          <p:sp>
            <p:nvSpPr>
              <p:cNvPr id="16" name="Freeform 5"/>
              <p:cNvSpPr/>
              <p:nvPr/>
            </p:nvSpPr>
            <p:spPr>
              <a:xfrm>
                <a:off x="240953" y="-67507"/>
                <a:ext cx="5882262" cy="6000744"/>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9966"/>
              </a:solidFill>
            </p:spPr>
          </p:sp>
        </p:grpSp>
        <p:sp>
          <p:nvSpPr>
            <p:cNvPr id="15" name="TextBox 15"/>
            <p:cNvSpPr txBox="1"/>
            <p:nvPr/>
          </p:nvSpPr>
          <p:spPr>
            <a:xfrm>
              <a:off x="3556585" y="3615173"/>
              <a:ext cx="1011619" cy="393959"/>
            </a:xfrm>
            <a:prstGeom prst="rect">
              <a:avLst/>
            </a:prstGeom>
            <a:noFill/>
          </p:spPr>
          <p:txBody>
            <a:bodyPr wrap="square" lIns="0" tIns="0" rIns="0" bIns="0" rtlCol="0" anchor="t">
              <a:spAutoFit/>
            </a:bodyPr>
            <a:lstStyle/>
            <a:p>
              <a:pPr algn="ctr">
                <a:lnSpc>
                  <a:spcPts val="4368"/>
                </a:lnSpc>
              </a:pPr>
              <a:r>
                <a:rPr lang="en-US" sz="6000" b="1" dirty="0" smtClean="0">
                  <a:solidFill>
                    <a:schemeClr val="bg1"/>
                  </a:solidFill>
                  <a:latin typeface="Arial" panose="020B0604020202020204" pitchFamily="34" charset="0"/>
                  <a:cs typeface="Arial" panose="020B0604020202020204" pitchFamily="34" charset="0"/>
                </a:rPr>
                <a:t>01</a:t>
              </a:r>
              <a:endParaRPr lang="en-US" sz="6000" b="1" dirty="0">
                <a:solidFill>
                  <a:schemeClr val="bg1"/>
                </a:solidFill>
                <a:latin typeface="Arial" panose="020B0604020202020204" pitchFamily="34" charset="0"/>
                <a:cs typeface="Arial" panose="020B0604020202020204" pitchFamily="34" charset="0"/>
              </a:endParaRPr>
            </a:p>
          </p:txBody>
        </p:sp>
      </p:grpSp>
      <p:sp>
        <p:nvSpPr>
          <p:cNvPr id="18" name="Rectangle 17"/>
          <p:cNvSpPr/>
          <p:nvPr/>
        </p:nvSpPr>
        <p:spPr>
          <a:xfrm>
            <a:off x="2719069" y="3978906"/>
            <a:ext cx="12849859" cy="1477328"/>
          </a:xfrm>
          <a:prstGeom prst="rect">
            <a:avLst/>
          </a:prstGeom>
        </p:spPr>
        <p:txBody>
          <a:bodyPr wrap="square">
            <a:spAutoFit/>
          </a:bodyPr>
          <a:lstStyle/>
          <a:p>
            <a:pPr algn="ctr">
              <a:lnSpc>
                <a:spcPct val="150000"/>
              </a:lnSpc>
              <a:spcBef>
                <a:spcPts val="600"/>
              </a:spcBef>
              <a:spcAft>
                <a:spcPts val="800"/>
              </a:spcAft>
            </a:pPr>
            <a:r>
              <a:rPr lang="en-US" sz="6000" b="1" dirty="0" smtClean="0">
                <a:solidFill>
                  <a:prstClr val="black"/>
                </a:solidFill>
                <a:latin typeface="Arial" panose="020B0604020202020204" pitchFamily="34" charset="0"/>
                <a:ea typeface="Calibri" panose="020F0502020204030204" pitchFamily="34" charset="0"/>
                <a:cs typeface="Arial" panose="020B0604020202020204" pitchFamily="34" charset="0"/>
              </a:rPr>
              <a:t>CỘNG </a:t>
            </a:r>
            <a:r>
              <a:rPr lang="en-US" sz="6000" b="1" dirty="0">
                <a:solidFill>
                  <a:prstClr val="black"/>
                </a:solidFill>
                <a:latin typeface="Arial" panose="020B0604020202020204" pitchFamily="34" charset="0"/>
                <a:ea typeface="Calibri" panose="020F0502020204030204" pitchFamily="34" charset="0"/>
                <a:cs typeface="Arial" panose="020B0604020202020204" pitchFamily="34" charset="0"/>
              </a:rPr>
              <a:t>HAI ĐA THỨC MỘT BIẾN</a:t>
            </a:r>
          </a:p>
        </p:txBody>
      </p:sp>
    </p:spTree>
    <p:extLst>
      <p:ext uri="{BB962C8B-B14F-4D97-AF65-F5344CB8AC3E}">
        <p14:creationId xmlns:p14="http://schemas.microsoft.com/office/powerpoint/2010/main" val="4104915132"/>
      </p:ext>
    </p:extLst>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457201" y="419100"/>
            <a:ext cx="17373600" cy="95250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736783">
            <a:off x="16176991" y="132176"/>
            <a:ext cx="1990605" cy="132624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975634">
            <a:off x="-66089" y="5775386"/>
            <a:ext cx="1103180" cy="1665178"/>
          </a:xfrm>
          <a:prstGeom prst="rect">
            <a:avLst/>
          </a:prstGeom>
        </p:spPr>
      </p:pic>
      <p:grpSp>
        <p:nvGrpSpPr>
          <p:cNvPr id="5" name="Group 4"/>
          <p:cNvGrpSpPr/>
          <p:nvPr/>
        </p:nvGrpSpPr>
        <p:grpSpPr>
          <a:xfrm>
            <a:off x="1611219" y="1790700"/>
            <a:ext cx="14172708" cy="2878801"/>
            <a:chOff x="1611219" y="2112299"/>
            <a:chExt cx="14172708" cy="2878801"/>
          </a:xfrm>
        </p:grpSpPr>
        <p:sp>
          <p:nvSpPr>
            <p:cNvPr id="20" name="TextBox 19"/>
            <p:cNvSpPr txBox="1"/>
            <p:nvPr/>
          </p:nvSpPr>
          <p:spPr>
            <a:xfrm>
              <a:off x="1611219" y="2316005"/>
              <a:ext cx="3581400" cy="754053"/>
            </a:xfrm>
            <a:prstGeom prst="rect">
              <a:avLst/>
            </a:prstGeom>
            <a:noFill/>
          </p:spPr>
          <p:txBody>
            <a:bodyPr wrap="square" rtlCol="0">
              <a:spAutoFit/>
            </a:bodyPr>
            <a:lstStyle/>
            <a:p>
              <a:r>
                <a:rPr lang="nl-NL" sz="4300" b="1" dirty="0">
                  <a:latin typeface="Arial" panose="020B0604020202020204" pitchFamily="34" charset="0"/>
                  <a:cs typeface="Arial" panose="020B0604020202020204" pitchFamily="34" charset="0"/>
                </a:rPr>
                <a:t>HĐ1:</a:t>
              </a:r>
              <a:endParaRPr lang="en-US" sz="43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Rectangle 9"/>
                <p:cNvSpPr/>
                <p:nvPr/>
              </p:nvSpPr>
              <p:spPr>
                <a:xfrm>
                  <a:off x="1611219" y="2112299"/>
                  <a:ext cx="14172708" cy="2878801"/>
                </a:xfrm>
                <a:prstGeom prst="rect">
                  <a:avLst/>
                </a:prstGeom>
              </p:spPr>
              <p:txBody>
                <a:bodyPr wrap="square">
                  <a:spAutoFit/>
                </a:bodyPr>
                <a:lstStyle/>
                <a:p>
                  <a:pPr>
                    <a:lnSpc>
                      <a:spcPct val="150000"/>
                    </a:lnSpc>
                  </a:pPr>
                  <a:r>
                    <a:rPr lang="en-US" sz="4000" dirty="0">
                      <a:latin typeface="Arial" panose="020B0604020202020204" pitchFamily="34" charset="0"/>
                      <a:ea typeface="Calibri" panose="020F0502020204030204" pitchFamily="34" charset="0"/>
                      <a:cs typeface="Times New Roman" panose="02020603050405020304" pitchFamily="18" charset="0"/>
                    </a:rPr>
                    <a:t>          a) </a:t>
                  </a:r>
                  <a:r>
                    <a:rPr lang="en-US" sz="4000" dirty="0" err="1">
                      <a:latin typeface="Arial" panose="020B0604020202020204" pitchFamily="34" charset="0"/>
                      <a:ea typeface="Calibri" panose="020F0502020204030204" pitchFamily="34" charset="0"/>
                      <a:cs typeface="Times New Roman" panose="02020603050405020304" pitchFamily="18" charset="0"/>
                    </a:rPr>
                    <a:t>Thực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hiện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phép</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cộng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trong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mỗi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trường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hợp</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sau</a:t>
                  </a:r>
                  <a:r>
                    <a:rPr lang="en-US" sz="4000" dirty="0">
                      <a:latin typeface="Arial" panose="020B0604020202020204" pitchFamily="34" charset="0"/>
                      <a:ea typeface="Calibri" panose="020F0502020204030204" pitchFamily="34" charset="0"/>
                      <a:cs typeface="Times New Roman" panose="02020603050405020304" pitchFamily="18" charset="0"/>
                    </a:rPr>
                    <a:t>: </a:t>
                  </a:r>
                </a:p>
                <a:p>
                  <a:pPr algn="ctr">
                    <a:lnSpc>
                      <a:spcPct val="150000"/>
                    </a:lnSpc>
                  </a:pPr>
                  <a14:m>
                    <m:oMathPara xmlns:m="http://schemas.openxmlformats.org/officeDocument/2006/math">
                      <m:oMathParaPr>
                        <m:jc m:val="centerGroup"/>
                      </m:oMathParaPr>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5</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+7</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𝑎</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𝑏</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i="1">
                                <a:effectLst/>
                                <a:latin typeface="Cambria Math" panose="02040503050406030204" pitchFamily="18" charset="0"/>
                                <a:ea typeface="Calibri" panose="020F0502020204030204" pitchFamily="34" charset="0"/>
                                <a:cs typeface="Arial" panose="020B0604020202020204" pitchFamily="34" charset="0"/>
                              </a:rPr>
                              <m:t>𝑘</m:t>
                            </m:r>
                          </m:sup>
                        </m:sSup>
                        <m:d>
                          <m:dPr>
                            <m:ctrlPr>
                              <a:rPr lang="en-US" sz="4000" i="1">
                                <a:effectLst/>
                                <a:latin typeface="Cambria Math" panose="02040503050406030204" pitchFamily="18" charset="0"/>
                                <a:ea typeface="Calibri" panose="020F0502020204030204" pitchFamily="34" charset="0"/>
                                <a:cs typeface="Arial" panose="020B0604020202020204" pitchFamily="34" charset="0"/>
                              </a:rPr>
                            </m:ctrlPr>
                          </m:dPr>
                          <m:e>
                            <m:r>
                              <a:rPr lang="en-US" sz="4000" i="1">
                                <a:effectLst/>
                                <a:latin typeface="Cambria Math" panose="02040503050406030204" pitchFamily="18" charset="0"/>
                                <a:ea typeface="Calibri" panose="020F0502020204030204" pitchFamily="34" charset="0"/>
                                <a:cs typeface="Arial" panose="020B0604020202020204" pitchFamily="34" charset="0"/>
                              </a:rPr>
                              <m:t>𝑘</m:t>
                            </m:r>
                            <m:r>
                              <a:rPr lang="en-US" sz="4000">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ℕ</m:t>
                                </m:r>
                              </m:e>
                              <m:sup>
                                <m:r>
                                  <a:rPr lang="en-US" sz="4000" i="1">
                                    <a:effectLst/>
                                    <a:latin typeface="Cambria Math" panose="02040503050406030204" pitchFamily="18" charset="0"/>
                                    <a:ea typeface="Calibri" panose="020F0502020204030204" pitchFamily="34" charset="0"/>
                                    <a:cs typeface="Arial" panose="020B0604020202020204" pitchFamily="34" charset="0"/>
                                  </a:rPr>
                                  <m:t>∗</m:t>
                                </m:r>
                              </m:sup>
                            </m:sSup>
                          </m:e>
                        </m:d>
                      </m:oMath>
                    </m:oMathPara>
                  </a14:m>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en-US" sz="4000" dirty="0">
                      <a:effectLst/>
                      <a:latin typeface="Arial" panose="020B0604020202020204" pitchFamily="34" charset="0"/>
                      <a:ea typeface="Calibri" panose="020F0502020204030204" pitchFamily="34" charset="0"/>
                      <a:cs typeface="Times New Roman" panose="02020603050405020304" pitchFamily="18" charset="0"/>
                    </a:rPr>
                    <a:t>b)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Nêu</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quy</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tắc</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cộng</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hai</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đơn</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thức</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có</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cùng</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số</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mũ</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của</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biến</a:t>
                  </a:r>
                  <a:r>
                    <a:rPr lang="en-US" sz="4000" dirty="0">
                      <a:effectLst/>
                      <a:latin typeface="Arial" panose="020B0604020202020204" pitchFamily="34"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611219" y="2112299"/>
                  <a:ext cx="14172708" cy="2878801"/>
                </a:xfrm>
                <a:prstGeom prst="rect">
                  <a:avLst/>
                </a:prstGeom>
                <a:blipFill>
                  <a:blip r:embed="rId12"/>
                  <a:stretch>
                    <a:fillRect l="-1505" b="-4237"/>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1" name="Rectangle 10"/>
              <p:cNvSpPr/>
              <p:nvPr/>
            </p:nvSpPr>
            <p:spPr>
              <a:xfrm>
                <a:off x="1611219" y="5753100"/>
                <a:ext cx="14847981" cy="3898375"/>
              </a:xfrm>
              <a:prstGeom prst="rect">
                <a:avLst/>
              </a:prstGeom>
            </p:spPr>
            <p:txBody>
              <a:bodyPr wrap="square">
                <a:spAutoFit/>
              </a:bodyPr>
              <a:lstStyle/>
              <a:p>
                <a:pPr>
                  <a:lnSpc>
                    <a:spcPct val="150000"/>
                  </a:lnSpc>
                </a:pPr>
                <a:r>
                  <a:rPr lang="en-US" sz="4000" dirty="0">
                    <a:solidFill>
                      <a:srgbClr val="333333"/>
                    </a:solidFill>
                    <a:latin typeface="Arial" panose="020B0604020202020204" pitchFamily="34" charset="0"/>
                    <a:ea typeface="Times New Roman" panose="02020603050405020304" pitchFamily="18" charset="0"/>
                  </a:rPr>
                  <a:t>a) </a:t>
                </a:r>
                <a14:m>
                  <m:oMath xmlns:m="http://schemas.openxmlformats.org/officeDocument/2006/math">
                    <m:r>
                      <a:rPr lang="en-US" sz="4000" i="1">
                        <a:effectLst/>
                        <a:latin typeface="Cambria Math" panose="02040503050406030204" pitchFamily="18" charset="0"/>
                        <a:ea typeface="Times New Roman" panose="02020603050405020304" pitchFamily="18" charset="0"/>
                        <a:cs typeface="Arial" panose="020B0604020202020204" pitchFamily="34" charset="0"/>
                      </a:rPr>
                      <m:t>5</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i="1">
                        <a:effectLst/>
                        <a:latin typeface="Cambria Math" panose="02040503050406030204" pitchFamily="18" charset="0"/>
                        <a:ea typeface="Times New Roman" panose="02020603050405020304" pitchFamily="18" charset="0"/>
                        <a:cs typeface="Arial" panose="020B0604020202020204" pitchFamily="34" charset="0"/>
                      </a:rPr>
                      <m:t>+7</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i="1">
                        <a:effectLst/>
                        <a:latin typeface="Cambria Math" panose="02040503050406030204" pitchFamily="18" charset="0"/>
                        <a:ea typeface="Times New Roman" panose="02020603050405020304" pitchFamily="18" charset="0"/>
                        <a:cs typeface="Arial" panose="020B0604020202020204" pitchFamily="34" charset="0"/>
                      </a:rPr>
                      <m:t>=(5+7)</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i="1">
                        <a:effectLst/>
                        <a:latin typeface="Cambria Math" panose="02040503050406030204" pitchFamily="18" charset="0"/>
                        <a:ea typeface="Times New Roman" panose="02020603050405020304" pitchFamily="18" charset="0"/>
                        <a:cs typeface="Arial" panose="020B0604020202020204" pitchFamily="34" charset="0"/>
                      </a:rPr>
                      <m:t>=12</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oMath>
                </a14:m>
                <a:endParaRPr lang="en-US" sz="3600" dirty="0">
                  <a:effectLst/>
                  <a:latin typeface="Times New Roman" panose="02020603050405020304" pitchFamily="18" charset="0"/>
                  <a:ea typeface="Times New Roman" panose="02020603050405020304" pitchFamily="18" charset="0"/>
                </a:endParaRPr>
              </a:p>
              <a:p>
                <a:pPr>
                  <a:lnSpc>
                    <a:spcPct val="150000"/>
                  </a:lnSpc>
                </a:pPr>
                <a:r>
                  <a:rPr lang="en-US" sz="4000" dirty="0">
                    <a:effectLst/>
                    <a:ea typeface="Times New Roman" panose="02020603050405020304" pitchFamily="18"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Times New Roman" panose="02020603050405020304" pitchFamily="18" charset="0"/>
                        <a:cs typeface="Arial" panose="020B0604020202020204" pitchFamily="34" charset="0"/>
                      </a:rPr>
                      <m:t>𝑎</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i="1">
                        <a:effectLst/>
                        <a:latin typeface="Cambria Math" panose="02040503050406030204" pitchFamily="18" charset="0"/>
                        <a:ea typeface="Times New Roman" panose="02020603050405020304" pitchFamily="18" charset="0"/>
                        <a:cs typeface="Arial" panose="020B0604020202020204" pitchFamily="34" charset="0"/>
                      </a:rPr>
                      <m:t>+</m:t>
                    </m:r>
                    <m:r>
                      <a:rPr lang="en-US" sz="4000" i="1">
                        <a:effectLst/>
                        <a:latin typeface="Cambria Math" panose="02040503050406030204" pitchFamily="18" charset="0"/>
                        <a:ea typeface="Times New Roman" panose="02020603050405020304" pitchFamily="18" charset="0"/>
                        <a:cs typeface="Arial" panose="020B0604020202020204" pitchFamily="34" charset="0"/>
                      </a:rPr>
                      <m:t>𝑏</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oMath>
                </a14:m>
                <a:r>
                  <a:rPr lang="en-US" sz="4000" dirty="0">
                    <a:solidFill>
                      <a:srgbClr val="333333"/>
                    </a:solidFill>
                    <a:effectLst/>
                    <a:latin typeface="Arial" panose="020B0604020202020204" pitchFamily="34" charset="0"/>
                    <a:ea typeface="Times New Roman" panose="02020603050405020304" pitchFamily="18" charset="0"/>
                  </a:rPr>
                  <a:t> </a:t>
                </a:r>
                <a14:m>
                  <m:oMath xmlns:m="http://schemas.openxmlformats.org/officeDocument/2006/math">
                    <m:r>
                      <a:rPr lang="en-US" sz="4000" i="1" dirty="0" smtClean="0">
                        <a:solidFill>
                          <a:srgbClr val="333333"/>
                        </a:solidFill>
                        <a:effectLst/>
                        <a:latin typeface="Cambria Math" panose="02040503050406030204" pitchFamily="18" charset="0"/>
                        <a:ea typeface="Times New Roman" panose="02020603050405020304" pitchFamily="18" charset="0"/>
                      </a:rPr>
                      <m:t>=</m:t>
                    </m:r>
                    <m:r>
                      <a:rPr lang="en-US" sz="4000" i="1">
                        <a:effectLst/>
                        <a:latin typeface="Cambria Math" panose="02040503050406030204" pitchFamily="18" charset="0"/>
                        <a:ea typeface="Times New Roman" panose="02020603050405020304" pitchFamily="18" charset="0"/>
                        <a:cs typeface="Arial" panose="020B0604020202020204" pitchFamily="34" charset="0"/>
                      </a:rPr>
                      <m:t>(</m:t>
                    </m:r>
                    <m:r>
                      <a:rPr lang="en-US" sz="4000" i="1">
                        <a:effectLst/>
                        <a:latin typeface="Cambria Math" panose="02040503050406030204" pitchFamily="18" charset="0"/>
                        <a:ea typeface="Times New Roman" panose="02020603050405020304" pitchFamily="18" charset="0"/>
                        <a:cs typeface="Arial" panose="020B0604020202020204" pitchFamily="34" charset="0"/>
                      </a:rPr>
                      <m:t>𝑎</m:t>
                    </m:r>
                    <m:r>
                      <a:rPr lang="en-US" sz="4000" i="1">
                        <a:effectLst/>
                        <a:latin typeface="Cambria Math" panose="02040503050406030204" pitchFamily="18" charset="0"/>
                        <a:ea typeface="Times New Roman" panose="02020603050405020304" pitchFamily="18" charset="0"/>
                        <a:cs typeface="Arial" panose="020B0604020202020204" pitchFamily="34" charset="0"/>
                      </a:rPr>
                      <m:t>+</m:t>
                    </m:r>
                    <m:r>
                      <a:rPr lang="en-US" sz="4000" i="1">
                        <a:effectLst/>
                        <a:latin typeface="Cambria Math" panose="02040503050406030204" pitchFamily="18" charset="0"/>
                        <a:ea typeface="Times New Roman" panose="02020603050405020304" pitchFamily="18" charset="0"/>
                        <a:cs typeface="Arial" panose="020B0604020202020204" pitchFamily="34" charset="0"/>
                      </a:rPr>
                      <m:t>𝑏</m:t>
                    </m:r>
                    <m:r>
                      <a:rPr lang="en-US" sz="4000" i="1">
                        <a:effectLst/>
                        <a:latin typeface="Cambria Math" panose="02040503050406030204" pitchFamily="18" charset="0"/>
                        <a:ea typeface="Times New Roman" panose="02020603050405020304" pitchFamily="18" charset="0"/>
                        <a:cs typeface="Arial" panose="020B0604020202020204" pitchFamily="34" charset="0"/>
                      </a:rPr>
                      <m:t>)</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oMath>
                </a14:m>
                <a:endParaRPr lang="en-US" sz="3600" dirty="0">
                  <a:effectLst/>
                  <a:latin typeface="Times New Roman" panose="02020603050405020304" pitchFamily="18" charset="0"/>
                  <a:ea typeface="Times New Roman" panose="02020603050405020304" pitchFamily="18" charset="0"/>
                </a:endParaRPr>
              </a:p>
              <a:p>
                <a:pPr>
                  <a:lnSpc>
                    <a:spcPct val="150000"/>
                  </a:lnSpc>
                </a:pPr>
                <a:r>
                  <a:rPr lang="en-US" sz="4000" dirty="0">
                    <a:solidFill>
                      <a:srgbClr val="333333"/>
                    </a:solidFill>
                    <a:effectLst/>
                    <a:latin typeface="Arial" panose="020B0604020202020204" pitchFamily="34" charset="0"/>
                    <a:ea typeface="Times New Roman" panose="02020603050405020304" pitchFamily="18" charset="0"/>
                  </a:rPr>
                  <a:t>b) </a:t>
                </a:r>
                <a:r>
                  <a:rPr lang="en-US" sz="4000" dirty="0" err="1">
                    <a:solidFill>
                      <a:srgbClr val="333333"/>
                    </a:solidFill>
                    <a:effectLst/>
                    <a:latin typeface="Arial" panose="020B0604020202020204" pitchFamily="34" charset="0"/>
                    <a:ea typeface="Times New Roman" panose="02020603050405020304" pitchFamily="18" charset="0"/>
                  </a:rPr>
                  <a:t>Để</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cộng</a:t>
                </a:r>
                <a:r>
                  <a:rPr lang="en-US" sz="4000" dirty="0">
                    <a:solidFill>
                      <a:srgbClr val="333333"/>
                    </a:solidFill>
                    <a:effectLst/>
                    <a:latin typeface="Arial" panose="020B0604020202020204" pitchFamily="34" charset="0"/>
                    <a:ea typeface="Times New Roman" panose="02020603050405020304" pitchFamily="18" charset="0"/>
                  </a:rPr>
                  <a:t> (hay </a:t>
                </a:r>
                <a:r>
                  <a:rPr lang="en-US" sz="4000" dirty="0" err="1">
                    <a:solidFill>
                      <a:srgbClr val="333333"/>
                    </a:solidFill>
                    <a:effectLst/>
                    <a:latin typeface="Arial" panose="020B0604020202020204" pitchFamily="34" charset="0"/>
                    <a:ea typeface="Times New Roman" panose="02020603050405020304" pitchFamily="18" charset="0"/>
                  </a:rPr>
                  <a:t>trừ</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các</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đơn</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thức</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đồng</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dạng</a:t>
                </a:r>
                <a:r>
                  <a:rPr lang="en-US" sz="4000" dirty="0">
                    <a:solidFill>
                      <a:srgbClr val="333333"/>
                    </a:solidFill>
                    <a:effectLst/>
                    <a:latin typeface="Arial" panose="020B0604020202020204" pitchFamily="34" charset="0"/>
                    <a:ea typeface="Times New Roman" panose="02020603050405020304" pitchFamily="18" charset="0"/>
                  </a:rPr>
                  <a:t>, ta </a:t>
                </a:r>
                <a:r>
                  <a:rPr lang="en-US" sz="4000" dirty="0" err="1">
                    <a:solidFill>
                      <a:srgbClr val="333333"/>
                    </a:solidFill>
                    <a:effectLst/>
                    <a:latin typeface="Arial" panose="020B0604020202020204" pitchFamily="34" charset="0"/>
                    <a:ea typeface="Times New Roman" panose="02020603050405020304" pitchFamily="18" charset="0"/>
                  </a:rPr>
                  <a:t>cộng</a:t>
                </a:r>
                <a:r>
                  <a:rPr lang="en-US" sz="4000" dirty="0">
                    <a:solidFill>
                      <a:srgbClr val="333333"/>
                    </a:solidFill>
                    <a:effectLst/>
                    <a:latin typeface="Arial" panose="020B0604020202020204" pitchFamily="34" charset="0"/>
                    <a:ea typeface="Times New Roman" panose="02020603050405020304" pitchFamily="18" charset="0"/>
                  </a:rPr>
                  <a:t> (hay </a:t>
                </a:r>
                <a:r>
                  <a:rPr lang="en-US" sz="4000" dirty="0" err="1">
                    <a:solidFill>
                      <a:srgbClr val="333333"/>
                    </a:solidFill>
                    <a:effectLst/>
                    <a:latin typeface="Arial" panose="020B0604020202020204" pitchFamily="34" charset="0"/>
                    <a:ea typeface="Times New Roman" panose="02020603050405020304" pitchFamily="18" charset="0"/>
                  </a:rPr>
                  <a:t>trừ</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các</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hệ</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số</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với</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nhau</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và</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giữ</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nguyên</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phần</a:t>
                </a:r>
                <a:r>
                  <a:rPr lang="en-US" sz="4000" dirty="0">
                    <a:solidFill>
                      <a:srgbClr val="333333"/>
                    </a:solidFill>
                    <a:effectLst/>
                    <a:latin typeface="Arial" panose="020B0604020202020204" pitchFamily="34" charset="0"/>
                    <a:ea typeface="Times New Roman" panose="02020603050405020304" pitchFamily="18" charset="0"/>
                  </a:rPr>
                  <a:t> </a:t>
                </a:r>
                <a:r>
                  <a:rPr lang="en-US" sz="4000" dirty="0" err="1">
                    <a:solidFill>
                      <a:srgbClr val="333333"/>
                    </a:solidFill>
                    <a:effectLst/>
                    <a:latin typeface="Arial" panose="020B0604020202020204" pitchFamily="34" charset="0"/>
                    <a:ea typeface="Times New Roman" panose="02020603050405020304" pitchFamily="18" charset="0"/>
                  </a:rPr>
                  <a:t>biến</a:t>
                </a:r>
                <a:r>
                  <a:rPr lang="en-US" sz="4000" dirty="0">
                    <a:solidFill>
                      <a:srgbClr val="333333"/>
                    </a:solidFill>
                    <a:effectLst/>
                    <a:latin typeface="Arial" panose="020B0604020202020204" pitchFamily="34" charset="0"/>
                    <a:ea typeface="Times New Roman" panose="02020603050405020304" pitchFamily="18" charset="0"/>
                  </a:rPr>
                  <a:t>.</a:t>
                </a:r>
                <a:endParaRPr lang="en-US" sz="3600" dirty="0">
                  <a:effectLst/>
                  <a:latin typeface="Times New Roman" panose="02020603050405020304" pitchFamily="18" charset="0"/>
                  <a:ea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611219" y="5753100"/>
                <a:ext cx="14847981" cy="3898375"/>
              </a:xfrm>
              <a:prstGeom prst="rect">
                <a:avLst/>
              </a:prstGeom>
              <a:blipFill>
                <a:blip r:embed="rId13"/>
                <a:stretch>
                  <a:fillRect l="-1437" b="-156"/>
                </a:stretch>
              </a:blipFill>
            </p:spPr>
            <p:txBody>
              <a:bodyPr/>
              <a:lstStyle/>
              <a:p>
                <a:r>
                  <a:rPr lang="en-US">
                    <a:noFill/>
                  </a:rPr>
                  <a:t> </a:t>
                </a:r>
              </a:p>
            </p:txBody>
          </p:sp>
        </mc:Fallback>
      </mc:AlternateContent>
      <p:pic>
        <p:nvPicPr>
          <p:cNvPr id="18" name="Picture 17"/>
          <p:cNvPicPr>
            <a:picLocks noChangeAspect="1"/>
          </p:cNvPicPr>
          <p:nvPr/>
        </p:nvPicPr>
        <p:blipFill>
          <a:blip r:embed="rId14"/>
          <a:srcRect/>
          <a:stretch>
            <a:fillRect/>
          </a:stretch>
        </p:blipFill>
        <p:spPr>
          <a:xfrm>
            <a:off x="16344368" y="8550932"/>
            <a:ext cx="1463381" cy="1579899"/>
          </a:xfrm>
          <a:prstGeom prst="rect">
            <a:avLst/>
          </a:prstGeom>
        </p:spPr>
      </p:pic>
      <p:grpSp>
        <p:nvGrpSpPr>
          <p:cNvPr id="3" name="Group 2"/>
          <p:cNvGrpSpPr/>
          <p:nvPr/>
        </p:nvGrpSpPr>
        <p:grpSpPr>
          <a:xfrm>
            <a:off x="1377994" y="800100"/>
            <a:ext cx="9137606" cy="862753"/>
            <a:chOff x="1611219" y="2044475"/>
            <a:chExt cx="9137606" cy="862753"/>
          </a:xfrm>
        </p:grpSpPr>
        <p:sp>
          <p:nvSpPr>
            <p:cNvPr id="15" name="Rectangle 14"/>
            <p:cNvSpPr/>
            <p:nvPr/>
          </p:nvSpPr>
          <p:spPr>
            <a:xfrm>
              <a:off x="2977146" y="2169578"/>
              <a:ext cx="7771679" cy="707886"/>
            </a:xfrm>
            <a:prstGeom prst="rect">
              <a:avLst/>
            </a:prstGeom>
          </p:spPr>
          <p:txBody>
            <a:bodyPr wrap="none">
              <a:spAutoFit/>
            </a:bodyPr>
            <a:lstStyle/>
            <a:p>
              <a:r>
                <a:rPr lang="en-US" sz="4000" i="1" dirty="0" err="1">
                  <a:latin typeface="Arial" panose="020B0604020202020204" pitchFamily="34" charset="0"/>
                  <a:cs typeface="Arial" panose="020B0604020202020204" pitchFamily="34" charset="0"/>
                </a:rPr>
                <a:t>Thảo</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luận</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nhóm</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hoàn</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thành</a:t>
              </a:r>
              <a:r>
                <a:rPr lang="en-US" sz="4000" i="1" dirty="0">
                  <a:latin typeface="Arial" panose="020B0604020202020204" pitchFamily="34" charset="0"/>
                  <a:cs typeface="Arial" panose="020B0604020202020204" pitchFamily="34" charset="0"/>
                </a:rPr>
                <a:t> HĐ1</a:t>
              </a:r>
            </a:p>
          </p:txBody>
        </p:sp>
        <p:pic>
          <p:nvPicPr>
            <p:cNvPr id="16" name="Picture 1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11219" y="2044475"/>
              <a:ext cx="1207854" cy="862753"/>
            </a:xfrm>
            <a:prstGeom prst="rect">
              <a:avLst/>
            </a:prstGeom>
          </p:spPr>
        </p:pic>
      </p:grpSp>
      <p:sp>
        <p:nvSpPr>
          <p:cNvPr id="19" name="Oval Callout 18"/>
          <p:cNvSpPr/>
          <p:nvPr/>
        </p:nvSpPr>
        <p:spPr>
          <a:xfrm>
            <a:off x="8181182" y="4762500"/>
            <a:ext cx="1708053" cy="80634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prstClr val="black"/>
                </a:solidFill>
              </a:rPr>
              <a:t>Giải</a:t>
            </a:r>
            <a:endParaRPr lang="en-US" sz="4000" b="1" dirty="0">
              <a:solidFill>
                <a:prstClr val="black"/>
              </a:solidFill>
            </a:endParaRPr>
          </a:p>
        </p:txBody>
      </p:sp>
    </p:spTree>
    <p:extLst>
      <p:ext uri="{BB962C8B-B14F-4D97-AF65-F5344CB8AC3E}">
        <p14:creationId xmlns:p14="http://schemas.microsoft.com/office/powerpoint/2010/main" val="2830515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1">
                                            <p:txEl>
                                              <p:pRg st="0" end="0"/>
                                            </p:txEl>
                                          </p:spTgt>
                                        </p:tgtEl>
                                        <p:attrNameLst>
                                          <p:attrName>style.visibility</p:attrName>
                                        </p:attrNameLst>
                                      </p:cBhvr>
                                      <p:to>
                                        <p:strVal val="visible"/>
                                      </p:to>
                                    </p:set>
                                    <p:animEffect transition="in" filter="fade">
                                      <p:cBhvr>
                                        <p:cTn id="24" dur="500"/>
                                        <p:tgtEl>
                                          <p:spTgt spid="11">
                                            <p:txEl>
                                              <p:pRg st="0" end="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fade">
                                      <p:cBhvr>
                                        <p:cTn id="27" dur="500"/>
                                        <p:tgtEl>
                                          <p:spTgt spid="1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barn(inVertical)">
                                      <p:cBhvr>
                                        <p:cTn id="3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5864266">
            <a:off x="-275955" y="6424478"/>
            <a:ext cx="956535" cy="1443826"/>
          </a:xfrm>
          <a:prstGeom prst="rect">
            <a:avLst/>
          </a:prstGeom>
        </p:spPr>
      </p:pic>
      <p:pic>
        <p:nvPicPr>
          <p:cNvPr id="21"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73693">
            <a:off x="16740601" y="7553957"/>
            <a:ext cx="945399" cy="1024824"/>
          </a:xfrm>
          <a:prstGeom prst="rect">
            <a:avLst/>
          </a:prstGeom>
        </p:spPr>
      </p:pic>
      <p:grpSp>
        <p:nvGrpSpPr>
          <p:cNvPr id="3" name="Group 2"/>
          <p:cNvGrpSpPr/>
          <p:nvPr/>
        </p:nvGrpSpPr>
        <p:grpSpPr>
          <a:xfrm>
            <a:off x="381002" y="369585"/>
            <a:ext cx="3073070" cy="963915"/>
            <a:chOff x="1365216" y="636980"/>
            <a:chExt cx="3073070" cy="963915"/>
          </a:xfrm>
        </p:grpSpPr>
        <p:pic>
          <p:nvPicPr>
            <p:cNvPr id="17" name="Picture 16"/>
            <p:cNvPicPr>
              <a:picLocks noChangeAspect="1"/>
            </p:cNvPicPr>
            <p:nvPr/>
          </p:nvPicPr>
          <p:blipFill>
            <a:blip r:embed="rId6" cstate="print">
              <a:duotone>
                <a:prstClr val="black"/>
                <a:schemeClr val="tx1">
                  <a:tint val="45000"/>
                  <a:satMod val="400000"/>
                </a:schemeClr>
              </a:duotone>
              <a:extLst>
                <a:ext uri="{BEBA8EAE-BF5A-486C-A8C5-ECC9F3942E4B}">
                  <a14:imgProps xmlns:a14="http://schemas.microsoft.com/office/drawing/2010/main">
                    <a14:imgLayer r:embed="rId7">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365216" y="636980"/>
              <a:ext cx="1032846" cy="963915"/>
            </a:xfrm>
            <a:prstGeom prst="rect">
              <a:avLst/>
            </a:prstGeom>
          </p:spPr>
        </p:pic>
        <p:sp>
          <p:nvSpPr>
            <p:cNvPr id="22" name="TextBox 21"/>
            <p:cNvSpPr txBox="1"/>
            <p:nvPr/>
          </p:nvSpPr>
          <p:spPr>
            <a:xfrm>
              <a:off x="2491040" y="797327"/>
              <a:ext cx="1947246" cy="707886"/>
            </a:xfrm>
            <a:prstGeom prst="rect">
              <a:avLst/>
            </a:prstGeom>
            <a:noFill/>
          </p:spPr>
          <p:txBody>
            <a:bodyPr wrap="square" rtlCol="0">
              <a:spAutoFit/>
            </a:bodyPr>
            <a:lstStyle/>
            <a:p>
              <a:r>
                <a:rPr lang="nl-NL" sz="4000" b="1" dirty="0">
                  <a:latin typeface="Arial" panose="020B0604020202020204" pitchFamily="34" charset="0"/>
                  <a:cs typeface="Arial" panose="020B0604020202020204" pitchFamily="34" charset="0"/>
                </a:rPr>
                <a:t>HĐ 2:</a:t>
              </a:r>
              <a:endParaRPr lang="en-US" sz="4000" dirty="0">
                <a:latin typeface="Arial" panose="020B0604020202020204" pitchFamily="34" charset="0"/>
                <a:cs typeface="Arial" panose="020B0604020202020204" pitchFamily="34" charset="0"/>
              </a:endParaRPr>
            </a:p>
          </p:txBody>
        </p:sp>
      </p:grpSp>
      <p:sp>
        <p:nvSpPr>
          <p:cNvPr id="11" name="Rectangle 10"/>
          <p:cNvSpPr/>
          <p:nvPr/>
        </p:nvSpPr>
        <p:spPr>
          <a:xfrm>
            <a:off x="2971800" y="365822"/>
            <a:ext cx="9144000" cy="863826"/>
          </a:xfrm>
          <a:prstGeom prst="rect">
            <a:avLst/>
          </a:prstGeom>
        </p:spPr>
        <p:txBody>
          <a:bodyPr>
            <a:spAutoFit/>
          </a:bodyPr>
          <a:lstStyle/>
          <a:p>
            <a:pPr>
              <a:lnSpc>
                <a:spcPct val="150000"/>
              </a:lnSpc>
            </a:pPr>
            <a:r>
              <a:rPr lang="en-US" sz="3800" dirty="0">
                <a:latin typeface="Arial" panose="020B0604020202020204" pitchFamily="34" charset="0"/>
                <a:ea typeface="Times New Roman" panose="02020603050405020304" pitchFamily="18" charset="0"/>
              </a:rPr>
              <a:t>Cho </a:t>
            </a:r>
            <a:r>
              <a:rPr lang="en-US" sz="3800" dirty="0" err="1">
                <a:latin typeface="Arial" panose="020B0604020202020204" pitchFamily="34" charset="0"/>
                <a:ea typeface="Times New Roman" panose="02020603050405020304" pitchFamily="18" charset="0"/>
              </a:rPr>
              <a:t>hai</a:t>
            </a:r>
            <a:r>
              <a:rPr lang="en-US" sz="3800" dirty="0">
                <a:latin typeface="Arial" panose="020B0604020202020204" pitchFamily="34" charset="0"/>
                <a:ea typeface="Times New Roman" panose="02020603050405020304" pitchFamily="18" charset="0"/>
              </a:rPr>
              <a:t> </a:t>
            </a:r>
            <a:r>
              <a:rPr lang="en-US" sz="3800" dirty="0" err="1">
                <a:latin typeface="Arial" panose="020B0604020202020204" pitchFamily="34" charset="0"/>
                <a:ea typeface="Times New Roman" panose="02020603050405020304" pitchFamily="18" charset="0"/>
              </a:rPr>
              <a:t>đa</a:t>
            </a:r>
            <a:r>
              <a:rPr lang="en-US" sz="3800" dirty="0">
                <a:latin typeface="Arial" panose="020B0604020202020204" pitchFamily="34" charset="0"/>
                <a:ea typeface="Times New Roman" panose="02020603050405020304" pitchFamily="18" charset="0"/>
              </a:rPr>
              <a:t> </a:t>
            </a:r>
            <a:r>
              <a:rPr lang="en-US" sz="3800" dirty="0" err="1">
                <a:latin typeface="Arial" panose="020B0604020202020204" pitchFamily="34" charset="0"/>
                <a:ea typeface="Times New Roman" panose="02020603050405020304" pitchFamily="18" charset="0"/>
              </a:rPr>
              <a:t>thức</a:t>
            </a:r>
            <a:r>
              <a:rPr lang="en-US" sz="3800" dirty="0">
                <a:latin typeface="Arial" panose="020B0604020202020204" pitchFamily="34" charset="0"/>
                <a:ea typeface="Times New Roman" panose="02020603050405020304" pitchFamily="18" charset="0"/>
              </a:rPr>
              <a:t>:</a:t>
            </a:r>
            <a:endParaRPr lang="en-US" sz="3800"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12" name="Rectangle 11"/>
              <p:cNvSpPr/>
              <p:nvPr/>
            </p:nvSpPr>
            <p:spPr>
              <a:xfrm>
                <a:off x="398581" y="1158178"/>
                <a:ext cx="17508419" cy="4383701"/>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𝑃</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)=5</m:t>
                      </m:r>
                      <m:sSup>
                        <m:sSup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sSup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sup>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2</m:t>
                          </m:r>
                        </m:sup>
                      </m:sSup>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+4+2</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m:rPr>
                          <m:nor/>
                        </m:rPr>
                        <a:rPr lang="en-US" sz="3800" i="1">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v</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à</m:t>
                      </m:r>
                      <m:r>
                        <m:rPr>
                          <m:nor/>
                        </m:rPr>
                        <a:rPr lang="en-US" sz="3800" i="1">
                          <a:solidFill>
                            <a:prstClr val="black"/>
                          </a:solidFill>
                          <a:latin typeface="Arial" panose="020B0604020202020204" pitchFamily="34" charset="0"/>
                          <a:ea typeface="Calibri" panose="020F0502020204030204" pitchFamily="34" charset="0"/>
                          <a:cs typeface="Times New Roman" panose="02020603050405020304" pitchFamily="18" charset="0"/>
                        </a:rPr>
                        <m:t> </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𝑄</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)=8</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sSup>
                        <m:sSup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sSup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sup>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2</m:t>
                          </m:r>
                        </m:sup>
                      </m:sSup>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+1.</m:t>
                      </m:r>
                    </m:oMath>
                  </m:oMathPara>
                </a14:m>
                <a:endParaRPr lang="en-US" sz="3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pP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a)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Sắp</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xếp</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các</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đa</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thức</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𝑃</m:t>
                    </m:r>
                    <m:d>
                      <m:d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d>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𝑄</m:t>
                    </m:r>
                    <m:d>
                      <m:d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d>
                  </m:oMath>
                </a14:m>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theo</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số</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mũ</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giảm</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dần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của</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biến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a:t>
                </a:r>
                <a:endParaRPr lang="en-US" sz="3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pP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b)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Tìm</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đơn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thức</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thích</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hợp</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trong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dạng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thu</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gọn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của</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𝑃</m:t>
                    </m:r>
                    <m:d>
                      <m:d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d>
                  </m:oMath>
                </a14:m>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và</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𝑄</m:t>
                    </m:r>
                    <m:d>
                      <m:d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d>
                  </m:oMath>
                </a14:m>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cho</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ở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bảng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sau</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rồi</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cộng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hai</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đơn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thức</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theo</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từng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cột</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và</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thể</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hiện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kết</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quả</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ở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dòng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cuối</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cùng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ở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mỗi</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cột</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a:t>
                </a:r>
                <a:endParaRPr lang="en-US" sz="3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398581" y="1158178"/>
                <a:ext cx="17508419" cy="4383701"/>
              </a:xfrm>
              <a:prstGeom prst="rect">
                <a:avLst/>
              </a:prstGeom>
              <a:blipFill>
                <a:blip r:embed="rId11"/>
                <a:stretch>
                  <a:fillRect l="-1149" r="-1114" b="-4312"/>
                </a:stretch>
              </a:blipFill>
            </p:spPr>
            <p:txBody>
              <a:bodyPr/>
              <a:lstStyle/>
              <a:p>
                <a:r>
                  <a:rPr lang="en-US">
                    <a:noFill/>
                  </a:rPr>
                  <a:t> </a:t>
                </a:r>
              </a:p>
            </p:txBody>
          </p:sp>
        </mc:Fallback>
      </mc:AlternateContent>
      <p:pic>
        <p:nvPicPr>
          <p:cNvPr id="30" name="Picture 29" descr="Icon&#10;&#10;Description automatically generated"/>
          <p:cNvPicPr/>
          <p:nvPr/>
        </p:nvPicPr>
        <p:blipFill>
          <a:blip r:embed="rId12">
            <a:extLst>
              <a:ext uri="{BEBA8EAE-BF5A-486C-A8C5-ECC9F3942E4B}">
                <a14:imgProps xmlns:a14="http://schemas.microsoft.com/office/drawing/2010/main">
                  <a14:imgLayer r:embed="rId13">
                    <a14:imgEffect>
                      <a14:sharpenSoften amount="50000"/>
                    </a14:imgEffect>
                    <a14:imgEffect>
                      <a14:saturation sat="400000"/>
                    </a14:imgEffect>
                  </a14:imgLayer>
                </a14:imgProps>
              </a:ext>
            </a:extLst>
          </a:blip>
          <a:stretch>
            <a:fillRect/>
          </a:stretch>
        </p:blipFill>
        <p:spPr>
          <a:xfrm>
            <a:off x="15316200" y="2923784"/>
            <a:ext cx="914400" cy="852488"/>
          </a:xfrm>
          <a:prstGeom prst="rect">
            <a:avLst/>
          </a:prstGeom>
        </p:spPr>
      </p:pic>
      <p:pic>
        <p:nvPicPr>
          <p:cNvPr id="16" name="Picture 15"/>
          <p:cNvPicPr>
            <a:picLocks noChangeAspect="1"/>
          </p:cNvPicPr>
          <p:nvPr/>
        </p:nvPicPr>
        <p:blipFill>
          <a:blip r:embed="rId14"/>
          <a:stretch>
            <a:fillRect/>
          </a:stretch>
        </p:blipFill>
        <p:spPr>
          <a:xfrm>
            <a:off x="3438030" y="5263084"/>
            <a:ext cx="11978305" cy="3766616"/>
          </a:xfrm>
          <a:prstGeom prst="rect">
            <a:avLst/>
          </a:prstGeom>
        </p:spPr>
      </p:pic>
      <mc:AlternateContent xmlns:mc="http://schemas.openxmlformats.org/markup-compatibility/2006" xmlns:a14="http://schemas.microsoft.com/office/drawing/2010/main">
        <mc:Choice Requires="a14">
          <p:sp>
            <p:nvSpPr>
              <p:cNvPr id="18" name="Rectangle 17"/>
              <p:cNvSpPr/>
              <p:nvPr/>
            </p:nvSpPr>
            <p:spPr>
              <a:xfrm>
                <a:off x="609600" y="9067357"/>
                <a:ext cx="17373601" cy="875048"/>
              </a:xfrm>
              <a:prstGeom prst="rect">
                <a:avLst/>
              </a:prstGeom>
            </p:spPr>
            <p:txBody>
              <a:bodyPr wrap="square">
                <a:spAutoFit/>
              </a:bodyPr>
              <a:lstStyle/>
              <a:p>
                <a:pPr lvl="0" algn="just">
                  <a:lnSpc>
                    <a:spcPct val="150000"/>
                  </a:lnSpc>
                </a:pP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c)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Dựa</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vào</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kết</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quả</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cộng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hai</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đơn</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thức</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theo</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từng</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cột</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xác</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định</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đa</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r>
                  <a:rPr lang="en-US" sz="3800" dirty="0" err="1">
                    <a:solidFill>
                      <a:prstClr val="black"/>
                    </a:solidFill>
                    <a:latin typeface="Arial" panose="020B0604020202020204" pitchFamily="34" charset="0"/>
                    <a:ea typeface="Times New Roman" panose="02020603050405020304" pitchFamily="18" charset="0"/>
                    <a:cs typeface="Times New Roman" panose="02020603050405020304" pitchFamily="18" charset="0"/>
                  </a:rPr>
                  <a:t>thức</a:t>
                </a:r>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38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𝑅</m:t>
                    </m:r>
                    <m:d>
                      <m:d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e>
                    </m:d>
                  </m:oMath>
                </a14:m>
                <a:r>
                  <a:rPr lang="en-US" sz="38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endParaRPr lang="en-US" sz="3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609600" y="9067357"/>
                <a:ext cx="17373601" cy="875048"/>
              </a:xfrm>
              <a:prstGeom prst="rect">
                <a:avLst/>
              </a:prstGeom>
              <a:blipFill>
                <a:blip r:embed="rId15"/>
                <a:stretch>
                  <a:fillRect l="-1158" b="-25694"/>
                </a:stretch>
              </a:blipFill>
            </p:spPr>
            <p:txBody>
              <a:bodyPr/>
              <a:lstStyle/>
              <a:p>
                <a:r>
                  <a:rPr lang="en-US">
                    <a:noFill/>
                  </a:rPr>
                  <a:t> </a:t>
                </a:r>
              </a:p>
            </p:txBody>
          </p:sp>
        </mc:Fallback>
      </mc:AlternateContent>
      <p:pic>
        <p:nvPicPr>
          <p:cNvPr id="33" name="Picture 25"/>
          <p:cNvPicPr>
            <a:picLocks noChangeAspect="1"/>
          </p:cNvPicPr>
          <p:nvPr/>
        </p:nvPicPr>
        <p:blipFill>
          <a:blip r:embed="rId16"/>
          <a:srcRect/>
          <a:stretch>
            <a:fillRect/>
          </a:stretch>
        </p:blipFill>
        <p:spPr>
          <a:xfrm>
            <a:off x="15939615" y="589638"/>
            <a:ext cx="1496369" cy="1280019"/>
          </a:xfrm>
          <a:prstGeom prst="rect">
            <a:avLst/>
          </a:prstGeom>
        </p:spPr>
      </p:pic>
    </p:spTree>
    <p:extLst>
      <p:ext uri="{BB962C8B-B14F-4D97-AF65-F5344CB8AC3E}">
        <p14:creationId xmlns:p14="http://schemas.microsoft.com/office/powerpoint/2010/main" val="2904778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anim calcmode="lin" valueType="num">
                                      <p:cBhvr>
                                        <p:cTn id="16" dur="500" fill="hold"/>
                                        <p:tgtEl>
                                          <p:spTgt spid="12"/>
                                        </p:tgtEl>
                                        <p:attrNameLst>
                                          <p:attrName>ppt_x</p:attrName>
                                        </p:attrNameLst>
                                      </p:cBhvr>
                                      <p:tavLst>
                                        <p:tav tm="0">
                                          <p:val>
                                            <p:strVal val="#ppt_x"/>
                                          </p:val>
                                        </p:tav>
                                        <p:tav tm="100000">
                                          <p:val>
                                            <p:strVal val="#ppt_x"/>
                                          </p:val>
                                        </p:tav>
                                      </p:tavLst>
                                    </p:anim>
                                    <p:anim calcmode="lin" valueType="num">
                                      <p:cBhvr>
                                        <p:cTn id="17" dur="500" fill="hold"/>
                                        <p:tgtEl>
                                          <p:spTgt spid="12"/>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anim calcmode="lin" valueType="num">
                                      <p:cBhvr>
                                        <p:cTn id="21" dur="500" fill="hold"/>
                                        <p:tgtEl>
                                          <p:spTgt spid="11"/>
                                        </p:tgtEl>
                                        <p:attrNameLst>
                                          <p:attrName>ppt_x</p:attrName>
                                        </p:attrNameLst>
                                      </p:cBhvr>
                                      <p:tavLst>
                                        <p:tav tm="0">
                                          <p:val>
                                            <p:strVal val="#ppt_x"/>
                                          </p:val>
                                        </p:tav>
                                        <p:tav tm="100000">
                                          <p:val>
                                            <p:strVal val="#ppt_x"/>
                                          </p:val>
                                        </p:tav>
                                      </p:tavLst>
                                    </p:anim>
                                    <p:anim calcmode="lin" valueType="num">
                                      <p:cBhvr>
                                        <p:cTn id="22" dur="500" fill="hold"/>
                                        <p:tgtEl>
                                          <p:spTgt spid="11"/>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anim calcmode="lin" valueType="num">
                                      <p:cBhvr>
                                        <p:cTn id="26" dur="500" fill="hold"/>
                                        <p:tgtEl>
                                          <p:spTgt spid="16"/>
                                        </p:tgtEl>
                                        <p:attrNameLst>
                                          <p:attrName>ppt_x</p:attrName>
                                        </p:attrNameLst>
                                      </p:cBhvr>
                                      <p:tavLst>
                                        <p:tav tm="0">
                                          <p:val>
                                            <p:strVal val="#ppt_x"/>
                                          </p:val>
                                        </p:tav>
                                        <p:tav tm="100000">
                                          <p:val>
                                            <p:strVal val="#ppt_x"/>
                                          </p:val>
                                        </p:tav>
                                      </p:tavLst>
                                    </p:anim>
                                    <p:anim calcmode="lin" valueType="num">
                                      <p:cBhvr>
                                        <p:cTn id="27" dur="500" fill="hold"/>
                                        <p:tgtEl>
                                          <p:spTgt spid="1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anim calcmode="lin" valueType="num">
                                      <p:cBhvr>
                                        <p:cTn id="31" dur="500" fill="hold"/>
                                        <p:tgtEl>
                                          <p:spTgt spid="18"/>
                                        </p:tgtEl>
                                        <p:attrNameLst>
                                          <p:attrName>ppt_x</p:attrName>
                                        </p:attrNameLst>
                                      </p:cBhvr>
                                      <p:tavLst>
                                        <p:tav tm="0">
                                          <p:val>
                                            <p:strVal val="#ppt_x"/>
                                          </p:val>
                                        </p:tav>
                                        <p:tav tm="100000">
                                          <p:val>
                                            <p:strVal val="#ppt_x"/>
                                          </p:val>
                                        </p:tav>
                                      </p:tavLst>
                                    </p:anim>
                                    <p:anim calcmode="lin" valueType="num">
                                      <p:cBhvr>
                                        <p:cTn id="32" dur="500" fill="hold"/>
                                        <p:tgtEl>
                                          <p:spTgt spid="18"/>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anim calcmode="lin" valueType="num">
                                      <p:cBhvr>
                                        <p:cTn id="36" dur="500" fill="hold"/>
                                        <p:tgtEl>
                                          <p:spTgt spid="30"/>
                                        </p:tgtEl>
                                        <p:attrNameLst>
                                          <p:attrName>ppt_x</p:attrName>
                                        </p:attrNameLst>
                                      </p:cBhvr>
                                      <p:tavLst>
                                        <p:tav tm="0">
                                          <p:val>
                                            <p:strVal val="#ppt_x"/>
                                          </p:val>
                                        </p:tav>
                                        <p:tav tm="100000">
                                          <p:val>
                                            <p:strVal val="#ppt_x"/>
                                          </p:val>
                                        </p:tav>
                                      </p:tavLst>
                                    </p:anim>
                                    <p:anim calcmode="lin" valueType="num">
                                      <p:cBhvr>
                                        <p:cTn id="37"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24235">
            <a:off x="17266077" y="8249552"/>
            <a:ext cx="1196198" cy="1805582"/>
          </a:xfrm>
          <a:prstGeom prst="rect">
            <a:avLst/>
          </a:prstGeom>
        </p:spPr>
      </p:pic>
      <p:pic>
        <p:nvPicPr>
          <p:cNvPr id="8" name="Picture 25"/>
          <p:cNvPicPr>
            <a:picLocks noChangeAspect="1"/>
          </p:cNvPicPr>
          <p:nvPr/>
        </p:nvPicPr>
        <p:blipFill>
          <a:blip r:embed="rId4"/>
          <a:srcRect/>
          <a:stretch>
            <a:fillRect/>
          </a:stretch>
        </p:blipFill>
        <p:spPr>
          <a:xfrm>
            <a:off x="15939615" y="589638"/>
            <a:ext cx="1496369" cy="1280019"/>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2133600" y="1536265"/>
                <a:ext cx="10094174" cy="901401"/>
              </a:xfrm>
              <a:prstGeom prst="rect">
                <a:avLst/>
              </a:prstGeom>
            </p:spPr>
            <p:txBody>
              <a:bodyPr wrap="none">
                <a:spAutoFit/>
              </a:bodyPr>
              <a:lstStyle/>
              <a:p>
                <a:pPr>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 P(x) = </a:t>
                </a:r>
                <a14:m>
                  <m:oMath xmlns:m="http://schemas.openxmlformats.org/officeDocument/2006/math">
                    <m:r>
                      <a:rPr lang="en-US" sz="4000" i="1">
                        <a:effectLst/>
                        <a:latin typeface="Cambria Math" panose="02040503050406030204" pitchFamily="18" charset="0"/>
                        <a:ea typeface="Times New Roman" panose="02020603050405020304" pitchFamily="18" charset="0"/>
                        <a:cs typeface="Arial" panose="020B0604020202020204" pitchFamily="34" charset="0"/>
                      </a:rPr>
                      <m:t>5</m:t>
                    </m:r>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a:effectLst/>
                        <a:latin typeface="Cambria Math" panose="02040503050406030204" pitchFamily="18" charset="0"/>
                        <a:ea typeface="Times New Roman" panose="02020603050405020304" pitchFamily="18" charset="0"/>
                        <a:cs typeface="Arial" panose="020B0604020202020204" pitchFamily="34" charset="0"/>
                      </a:rPr>
                      <m:t>+4</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Q(x)= </a:t>
                </a:r>
                <a14:m>
                  <m:oMath xmlns:m="http://schemas.openxmlformats.org/officeDocument/2006/math">
                    <m:sSup>
                      <m:sSupPr>
                        <m:ctrlPr>
                          <a:rPr lang="en-US" sz="4000" i="1">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e>
                      <m:sup>
                        <m:r>
                          <a:rPr lang="en-US" sz="4000" i="1">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i="1">
                        <a:effectLst/>
                        <a:latin typeface="Cambria Math" panose="02040503050406030204" pitchFamily="18" charset="0"/>
                        <a:ea typeface="Times New Roman" panose="02020603050405020304" pitchFamily="18" charset="0"/>
                        <a:cs typeface="Arial" panose="020B0604020202020204" pitchFamily="34" charset="0"/>
                      </a:rPr>
                      <m:t>+8</m:t>
                    </m:r>
                    <m:r>
                      <a:rPr lang="en-US" sz="4000" i="1">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a:effectLst/>
                        <a:latin typeface="Cambria Math" panose="02040503050406030204" pitchFamily="18" charset="0"/>
                        <a:ea typeface="Times New Roman" panose="02020603050405020304" pitchFamily="18" charset="0"/>
                        <a:cs typeface="Arial" panose="020B0604020202020204" pitchFamily="34" charset="0"/>
                      </a:rPr>
                      <m:t>+1</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133600" y="1536265"/>
                <a:ext cx="10094174" cy="901401"/>
              </a:xfrm>
              <a:prstGeom prst="rect">
                <a:avLst/>
              </a:prstGeom>
              <a:blipFill>
                <a:blip r:embed="rId10"/>
                <a:stretch>
                  <a:fillRect l="-2114" b="-28378"/>
                </a:stretch>
              </a:blipFill>
            </p:spPr>
            <p:txBody>
              <a:bodyPr/>
              <a:lstStyle/>
              <a:p>
                <a:r>
                  <a:rPr lang="en-US">
                    <a:noFill/>
                  </a:rPr>
                  <a:t> </a:t>
                </a:r>
              </a:p>
            </p:txBody>
          </p:sp>
        </mc:Fallback>
      </mc:AlternateContent>
      <p:pic>
        <p:nvPicPr>
          <p:cNvPr id="11" name="Picture 10"/>
          <p:cNvPicPr>
            <a:picLocks noChangeAspect="1"/>
          </p:cNvPicPr>
          <p:nvPr/>
        </p:nvPicPr>
        <p:blipFill>
          <a:blip r:embed="rId11"/>
          <a:stretch>
            <a:fillRect/>
          </a:stretch>
        </p:blipFill>
        <p:spPr>
          <a:xfrm>
            <a:off x="2380027" y="3467100"/>
            <a:ext cx="14692784" cy="4876800"/>
          </a:xfrm>
          <a:prstGeom prst="rect">
            <a:avLst/>
          </a:prstGeom>
        </p:spPr>
      </p:pic>
      <p:sp>
        <p:nvSpPr>
          <p:cNvPr id="3" name="Rectangle 2"/>
          <p:cNvSpPr/>
          <p:nvPr/>
        </p:nvSpPr>
        <p:spPr>
          <a:xfrm>
            <a:off x="2133600" y="2705100"/>
            <a:ext cx="784189" cy="707886"/>
          </a:xfrm>
          <a:prstGeom prst="rect">
            <a:avLst/>
          </a:prstGeom>
        </p:spPr>
        <p:txBody>
          <a:bodyPr wrap="none">
            <a:spAutoFit/>
          </a:bodyPr>
          <a:lstStyle/>
          <a:p>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b) </a:t>
            </a:r>
            <a:endParaRPr lang="en-US" dirty="0"/>
          </a:p>
        </p:txBody>
      </p:sp>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274656" y="7314103"/>
            <a:ext cx="2105371" cy="2660816"/>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6400800" y="5600700"/>
                <a:ext cx="1148520" cy="721801"/>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sz="4000" b="1" i="1">
                          <a:latin typeface="Cambria Math" panose="02040503050406030204" pitchFamily="18" charset="0"/>
                        </a:rPr>
                        <m:t>𝟓</m:t>
                      </m:r>
                      <m:sSup>
                        <m:sSupPr>
                          <m:ctrlPr>
                            <a:rPr lang="en-US" sz="4000" b="1" i="1">
                              <a:latin typeface="Cambria Math" panose="02040503050406030204" pitchFamily="18" charset="0"/>
                            </a:rPr>
                          </m:ctrlPr>
                        </m:sSupPr>
                        <m:e>
                          <m:r>
                            <a:rPr lang="en-US" sz="4000" b="1" i="1">
                              <a:latin typeface="Cambria Math" panose="02040503050406030204" pitchFamily="18" charset="0"/>
                            </a:rPr>
                            <m:t>𝒙</m:t>
                          </m:r>
                        </m:e>
                        <m:sup>
                          <m:r>
                            <a:rPr lang="en-US" sz="4000" b="1" i="0">
                              <a:latin typeface="Cambria Math" panose="02040503050406030204" pitchFamily="18" charset="0"/>
                            </a:rPr>
                            <m:t>𝟐</m:t>
                          </m:r>
                        </m:sup>
                      </m:sSup>
                    </m:oMath>
                  </m:oMathPara>
                </a14:m>
                <a:endParaRPr lang="en-US" sz="4000" b="1" dirty="0"/>
              </a:p>
            </p:txBody>
          </p:sp>
        </mc:Choice>
        <mc:Fallback xmlns="">
          <p:sp>
            <p:nvSpPr>
              <p:cNvPr id="7" name="Rectangle 6"/>
              <p:cNvSpPr>
                <a:spLocks noRot="1" noChangeAspect="1" noMove="1" noResize="1" noEditPoints="1" noAdjustHandles="1" noChangeArrowheads="1" noChangeShapeType="1" noTextEdit="1"/>
              </p:cNvSpPr>
              <p:nvPr/>
            </p:nvSpPr>
            <p:spPr>
              <a:xfrm>
                <a:off x="6400800" y="5600700"/>
                <a:ext cx="1148520" cy="721801"/>
              </a:xfrm>
              <a:prstGeom prst="rect">
                <a:avLst/>
              </a:prstGeom>
              <a:blipFill>
                <a:blip r:embed="rId2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6533834" y="6449805"/>
                <a:ext cx="842345" cy="721801"/>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sz="4000" b="1" i="1">
                              <a:latin typeface="Cambria Math" panose="02040503050406030204" pitchFamily="18" charset="0"/>
                            </a:rPr>
                          </m:ctrlPr>
                        </m:sSupPr>
                        <m:e>
                          <m:r>
                            <a:rPr lang="en-US" sz="4000" b="1" i="1">
                              <a:latin typeface="Cambria Math" panose="02040503050406030204" pitchFamily="18" charset="0"/>
                            </a:rPr>
                            <m:t>𝒙</m:t>
                          </m:r>
                        </m:e>
                        <m:sup>
                          <m:r>
                            <a:rPr lang="en-US" sz="4000" b="1" i="0">
                              <a:latin typeface="Cambria Math" panose="02040503050406030204" pitchFamily="18" charset="0"/>
                            </a:rPr>
                            <m:t>𝟐</m:t>
                          </m:r>
                        </m:sup>
                      </m:sSup>
                    </m:oMath>
                  </m:oMathPara>
                </a14:m>
                <a:endParaRPr lang="en-US" sz="4000" b="1" dirty="0"/>
              </a:p>
            </p:txBody>
          </p:sp>
        </mc:Choice>
        <mc:Fallback xmlns="">
          <p:sp>
            <p:nvSpPr>
              <p:cNvPr id="15" name="Rectangle 14"/>
              <p:cNvSpPr>
                <a:spLocks noRot="1" noChangeAspect="1" noMove="1" noResize="1" noEditPoints="1" noAdjustHandles="1" noChangeArrowheads="1" noChangeShapeType="1" noTextEdit="1"/>
              </p:cNvSpPr>
              <p:nvPr/>
            </p:nvSpPr>
            <p:spPr>
              <a:xfrm>
                <a:off x="6533834" y="6449805"/>
                <a:ext cx="842345" cy="721801"/>
              </a:xfrm>
              <a:prstGeom prst="rect">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6380747" y="7349046"/>
                <a:ext cx="1148520" cy="721801"/>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sz="4000" b="1" i="1" smtClean="0">
                          <a:latin typeface="Cambria Math" panose="02040503050406030204" pitchFamily="18" charset="0"/>
                        </a:rPr>
                        <m:t>𝟔</m:t>
                      </m:r>
                      <m:sSup>
                        <m:sSupPr>
                          <m:ctrlPr>
                            <a:rPr lang="en-US" sz="4000" b="1" i="1">
                              <a:latin typeface="Cambria Math" panose="02040503050406030204" pitchFamily="18" charset="0"/>
                            </a:rPr>
                          </m:ctrlPr>
                        </m:sSupPr>
                        <m:e>
                          <m:r>
                            <a:rPr lang="en-US" sz="4000" b="1" i="1">
                              <a:latin typeface="Cambria Math" panose="02040503050406030204" pitchFamily="18" charset="0"/>
                            </a:rPr>
                            <m:t>𝒙</m:t>
                          </m:r>
                        </m:e>
                        <m:sup>
                          <m:r>
                            <a:rPr lang="en-US" sz="4000" b="1" i="0">
                              <a:latin typeface="Cambria Math" panose="02040503050406030204" pitchFamily="18" charset="0"/>
                            </a:rPr>
                            <m:t>𝟐</m:t>
                          </m:r>
                        </m:sup>
                      </m:sSup>
                    </m:oMath>
                  </m:oMathPara>
                </a14:m>
                <a:endParaRPr lang="en-US" sz="4000" b="1" dirty="0"/>
              </a:p>
            </p:txBody>
          </p:sp>
        </mc:Choice>
        <mc:Fallback xmlns="">
          <p:sp>
            <p:nvSpPr>
              <p:cNvPr id="16" name="Rectangle 15"/>
              <p:cNvSpPr>
                <a:spLocks noRot="1" noChangeAspect="1" noMove="1" noResize="1" noEditPoints="1" noAdjustHandles="1" noChangeArrowheads="1" noChangeShapeType="1" noTextEdit="1"/>
              </p:cNvSpPr>
              <p:nvPr/>
            </p:nvSpPr>
            <p:spPr>
              <a:xfrm>
                <a:off x="6380747" y="7349046"/>
                <a:ext cx="1148520" cy="721801"/>
              </a:xfrm>
              <a:prstGeom prst="rect">
                <a:avLst/>
              </a:prstGeom>
              <a:blipFill>
                <a:blip r:embed="rId2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10374789" y="5600699"/>
                <a:ext cx="902811" cy="707886"/>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sz="4000" b="1" i="1" smtClean="0">
                          <a:latin typeface="Cambria Math" panose="02040503050406030204" pitchFamily="18" charset="0"/>
                        </a:rPr>
                        <m:t>𝟐</m:t>
                      </m:r>
                      <m:r>
                        <a:rPr lang="en-US" sz="4000" b="1" i="1" smtClean="0">
                          <a:latin typeface="Cambria Math" panose="02040503050406030204" pitchFamily="18" charset="0"/>
                        </a:rPr>
                        <m:t>𝒙</m:t>
                      </m:r>
                    </m:oMath>
                  </m:oMathPara>
                </a14:m>
                <a:endParaRPr lang="en-US" sz="4000" b="1" dirty="0"/>
              </a:p>
            </p:txBody>
          </p:sp>
        </mc:Choice>
        <mc:Fallback xmlns="">
          <p:sp>
            <p:nvSpPr>
              <p:cNvPr id="20" name="Rectangle 19"/>
              <p:cNvSpPr>
                <a:spLocks noRot="1" noChangeAspect="1" noMove="1" noResize="1" noEditPoints="1" noAdjustHandles="1" noChangeArrowheads="1" noChangeShapeType="1" noTextEdit="1"/>
              </p:cNvSpPr>
              <p:nvPr/>
            </p:nvSpPr>
            <p:spPr>
              <a:xfrm>
                <a:off x="10374789" y="5600699"/>
                <a:ext cx="902811" cy="707886"/>
              </a:xfrm>
              <a:prstGeom prst="rect">
                <a:avLst/>
              </a:prstGeom>
              <a:blipFill>
                <a:blip r:embed="rId2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10342705" y="6465847"/>
                <a:ext cx="902811" cy="707886"/>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sz="4000" b="1" i="1" smtClean="0">
                          <a:latin typeface="Cambria Math" panose="02040503050406030204" pitchFamily="18" charset="0"/>
                        </a:rPr>
                        <m:t>𝟖</m:t>
                      </m:r>
                      <m:r>
                        <a:rPr lang="en-US" sz="4000" b="1" i="1" smtClean="0">
                          <a:latin typeface="Cambria Math" panose="02040503050406030204" pitchFamily="18" charset="0"/>
                        </a:rPr>
                        <m:t>𝒙</m:t>
                      </m:r>
                    </m:oMath>
                  </m:oMathPara>
                </a14:m>
                <a:endParaRPr lang="en-US" sz="4000" b="1" dirty="0"/>
              </a:p>
            </p:txBody>
          </p:sp>
        </mc:Choice>
        <mc:Fallback xmlns="">
          <p:sp>
            <p:nvSpPr>
              <p:cNvPr id="21" name="Rectangle 20"/>
              <p:cNvSpPr>
                <a:spLocks noRot="1" noChangeAspect="1" noMove="1" noResize="1" noEditPoints="1" noAdjustHandles="1" noChangeArrowheads="1" noChangeShapeType="1" noTextEdit="1"/>
              </p:cNvSpPr>
              <p:nvPr/>
            </p:nvSpPr>
            <p:spPr>
              <a:xfrm>
                <a:off x="10342705" y="6465847"/>
                <a:ext cx="902811" cy="707886"/>
              </a:xfrm>
              <a:prstGeom prst="rect">
                <a:avLst/>
              </a:prstGeom>
              <a:blipFill>
                <a:blip r:embed="rId3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10297215" y="7353300"/>
                <a:ext cx="1208985" cy="707886"/>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sz="4000" b="1" i="1" smtClean="0">
                          <a:latin typeface="Cambria Math" panose="02040503050406030204" pitchFamily="18" charset="0"/>
                        </a:rPr>
                        <m:t>𝟏𝟎</m:t>
                      </m:r>
                      <m:r>
                        <a:rPr lang="en-US" sz="4000" b="1" i="1" smtClean="0">
                          <a:latin typeface="Cambria Math" panose="02040503050406030204" pitchFamily="18" charset="0"/>
                        </a:rPr>
                        <m:t>𝒙</m:t>
                      </m:r>
                    </m:oMath>
                  </m:oMathPara>
                </a14:m>
                <a:endParaRPr lang="en-US" sz="4000" b="1" dirty="0"/>
              </a:p>
            </p:txBody>
          </p:sp>
        </mc:Choice>
        <mc:Fallback xmlns="">
          <p:sp>
            <p:nvSpPr>
              <p:cNvPr id="22" name="Rectangle 21"/>
              <p:cNvSpPr>
                <a:spLocks noRot="1" noChangeAspect="1" noMove="1" noResize="1" noEditPoints="1" noAdjustHandles="1" noChangeArrowheads="1" noChangeShapeType="1" noTextEdit="1"/>
              </p:cNvSpPr>
              <p:nvPr/>
            </p:nvSpPr>
            <p:spPr>
              <a:xfrm>
                <a:off x="10297215" y="7353300"/>
                <a:ext cx="1208985" cy="707886"/>
              </a:xfrm>
              <a:prstGeom prst="rect">
                <a:avLst/>
              </a:prstGeom>
              <a:blipFill>
                <a:blip r:embed="rId3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14478000" y="5614615"/>
                <a:ext cx="838200" cy="707886"/>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b="1" i="1" smtClean="0">
                          <a:latin typeface="Cambria Math" panose="02040503050406030204" pitchFamily="18" charset="0"/>
                        </a:rPr>
                        <m:t>𝟒</m:t>
                      </m:r>
                    </m:oMath>
                  </m:oMathPara>
                </a14:m>
                <a:endParaRPr lang="en-US" sz="4000" b="1" dirty="0"/>
              </a:p>
            </p:txBody>
          </p:sp>
        </mc:Choice>
        <mc:Fallback xmlns="">
          <p:sp>
            <p:nvSpPr>
              <p:cNvPr id="23" name="Rectangle 22"/>
              <p:cNvSpPr>
                <a:spLocks noRot="1" noChangeAspect="1" noMove="1" noResize="1" noEditPoints="1" noAdjustHandles="1" noChangeArrowheads="1" noChangeShapeType="1" noTextEdit="1"/>
              </p:cNvSpPr>
              <p:nvPr/>
            </p:nvSpPr>
            <p:spPr>
              <a:xfrm>
                <a:off x="14478000" y="5614615"/>
                <a:ext cx="838200" cy="707886"/>
              </a:xfrm>
              <a:prstGeom prst="rect">
                <a:avLst/>
              </a:prstGeom>
              <a:blipFill>
                <a:blip r:embed="rId3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14478000" y="6528335"/>
                <a:ext cx="838200" cy="707886"/>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b="1" i="1" smtClean="0">
                          <a:latin typeface="Cambria Math" panose="02040503050406030204" pitchFamily="18" charset="0"/>
                        </a:rPr>
                        <m:t>𝟏</m:t>
                      </m:r>
                    </m:oMath>
                  </m:oMathPara>
                </a14:m>
                <a:endParaRPr lang="en-US" sz="4000" b="1" dirty="0"/>
              </a:p>
            </p:txBody>
          </p:sp>
        </mc:Choice>
        <mc:Fallback xmlns="">
          <p:sp>
            <p:nvSpPr>
              <p:cNvPr id="24" name="Rectangle 23"/>
              <p:cNvSpPr>
                <a:spLocks noRot="1" noChangeAspect="1" noMove="1" noResize="1" noEditPoints="1" noAdjustHandles="1" noChangeArrowheads="1" noChangeShapeType="1" noTextEdit="1"/>
              </p:cNvSpPr>
              <p:nvPr/>
            </p:nvSpPr>
            <p:spPr>
              <a:xfrm>
                <a:off x="14478000" y="6528335"/>
                <a:ext cx="838200" cy="707886"/>
              </a:xfrm>
              <a:prstGeom prst="rect">
                <a:avLst/>
              </a:prstGeom>
              <a:blipFill>
                <a:blip r:embed="rId3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14478000" y="7353300"/>
                <a:ext cx="838200" cy="707886"/>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b="1" i="1" smtClean="0">
                          <a:latin typeface="Cambria Math" panose="02040503050406030204" pitchFamily="18" charset="0"/>
                        </a:rPr>
                        <m:t>𝟓</m:t>
                      </m:r>
                    </m:oMath>
                  </m:oMathPara>
                </a14:m>
                <a:endParaRPr lang="en-US" sz="4000" b="1" dirty="0"/>
              </a:p>
            </p:txBody>
          </p:sp>
        </mc:Choice>
        <mc:Fallback xmlns="">
          <p:sp>
            <p:nvSpPr>
              <p:cNvPr id="25" name="Rectangle 24"/>
              <p:cNvSpPr>
                <a:spLocks noRot="1" noChangeAspect="1" noMove="1" noResize="1" noEditPoints="1" noAdjustHandles="1" noChangeArrowheads="1" noChangeShapeType="1" noTextEdit="1"/>
              </p:cNvSpPr>
              <p:nvPr/>
            </p:nvSpPr>
            <p:spPr>
              <a:xfrm>
                <a:off x="14478000" y="7353300"/>
                <a:ext cx="838200" cy="707886"/>
              </a:xfrm>
              <a:prstGeom prst="rect">
                <a:avLst/>
              </a:prstGeom>
              <a:blipFill>
                <a:blip r:embed="rId3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4412316" y="8644511"/>
                <a:ext cx="5493683" cy="1015663"/>
              </a:xfrm>
              <a:prstGeom prst="rect">
                <a:avLst/>
              </a:prstGeom>
            </p:spPr>
            <p:txBody>
              <a:bodyPr wrap="none">
                <a:spAutoFit/>
              </a:bodyPr>
              <a:lstStyle/>
              <a:p>
                <a:pPr>
                  <a:lnSpc>
                    <a:spcPct val="150000"/>
                  </a:lnSpc>
                </a:pPr>
                <a:r>
                  <a:rPr lang="en-US" sz="4000" dirty="0">
                    <a:solidFill>
                      <a:srgbClr val="333333"/>
                    </a:solidFill>
                    <a:latin typeface="Arial" panose="020B0604020202020204" pitchFamily="34" charset="0"/>
                    <a:ea typeface="Times New Roman" panose="02020603050405020304" pitchFamily="18" charset="0"/>
                  </a:rPr>
                  <a:t>c) R(x) = </a:t>
                </a:r>
                <a14:m>
                  <m:oMath xmlns:m="http://schemas.openxmlformats.org/officeDocument/2006/math">
                    <m:r>
                      <a:rPr lang="en-US" sz="4000" i="1">
                        <a:latin typeface="Cambria Math" panose="02040503050406030204" pitchFamily="18" charset="0"/>
                        <a:ea typeface="Times New Roman" panose="02020603050405020304" pitchFamily="18" charset="0"/>
                        <a:cs typeface="Arial" panose="020B0604020202020204" pitchFamily="34" charset="0"/>
                      </a:rPr>
                      <m:t>6</m:t>
                    </m:r>
                    <m:sSup>
                      <m:sSupPr>
                        <m:ctrlPr>
                          <a:rPr lang="en-US" sz="4000" i="1">
                            <a:latin typeface="Cambria Math" panose="02040503050406030204" pitchFamily="18" charset="0"/>
                            <a:ea typeface="Times New Roman" panose="02020603050405020304" pitchFamily="18" charset="0"/>
                            <a:cs typeface="Arial" panose="020B0604020202020204" pitchFamily="34" charset="0"/>
                          </a:rPr>
                        </m:ctrlPr>
                      </m:sSupPr>
                      <m:e>
                        <m:r>
                          <a:rPr lang="en-US" sz="4000" i="1">
                            <a:latin typeface="Cambria Math" panose="02040503050406030204" pitchFamily="18" charset="0"/>
                            <a:ea typeface="Times New Roman" panose="02020603050405020304" pitchFamily="18" charset="0"/>
                            <a:cs typeface="Arial" panose="020B0604020202020204" pitchFamily="34" charset="0"/>
                          </a:rPr>
                          <m:t>𝑥</m:t>
                        </m:r>
                      </m:e>
                      <m:sup>
                        <m:r>
                          <a:rPr lang="en-US" sz="4000" i="1">
                            <a:latin typeface="Cambria Math" panose="02040503050406030204" pitchFamily="18" charset="0"/>
                            <a:ea typeface="Times New Roman" panose="02020603050405020304" pitchFamily="18" charset="0"/>
                            <a:cs typeface="Arial" panose="020B0604020202020204" pitchFamily="34" charset="0"/>
                          </a:rPr>
                          <m:t>2</m:t>
                        </m:r>
                      </m:sup>
                    </m:sSup>
                    <m:r>
                      <a:rPr lang="en-US" sz="4000" i="1">
                        <a:latin typeface="Cambria Math" panose="02040503050406030204" pitchFamily="18" charset="0"/>
                        <a:ea typeface="Times New Roman" panose="02020603050405020304" pitchFamily="18" charset="0"/>
                        <a:cs typeface="Arial" panose="020B0604020202020204" pitchFamily="34" charset="0"/>
                      </a:rPr>
                      <m:t>+10</m:t>
                    </m:r>
                    <m:r>
                      <a:rPr lang="en-US" sz="4000" i="1">
                        <a:latin typeface="Cambria Math" panose="02040503050406030204" pitchFamily="18" charset="0"/>
                        <a:ea typeface="Times New Roman" panose="02020603050405020304" pitchFamily="18" charset="0"/>
                        <a:cs typeface="Arial" panose="020B0604020202020204" pitchFamily="34" charset="0"/>
                      </a:rPr>
                      <m:t>𝑥</m:t>
                    </m:r>
                    <m:r>
                      <a:rPr lang="en-US" sz="4000" i="1">
                        <a:latin typeface="Cambria Math" panose="02040503050406030204" pitchFamily="18" charset="0"/>
                        <a:ea typeface="Times New Roman" panose="02020603050405020304" pitchFamily="18" charset="0"/>
                        <a:cs typeface="Arial" panose="020B0604020202020204" pitchFamily="34" charset="0"/>
                      </a:rPr>
                      <m:t>+5</m:t>
                    </m:r>
                  </m:oMath>
                </a14:m>
                <a:endParaRPr lang="en-US" sz="4000" dirty="0">
                  <a:effectLst/>
                  <a:latin typeface="Times New Roman" panose="02020603050405020304" pitchFamily="18" charset="0"/>
                  <a:ea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4412316" y="8644511"/>
                <a:ext cx="5493683" cy="1015663"/>
              </a:xfrm>
              <a:prstGeom prst="rect">
                <a:avLst/>
              </a:prstGeom>
              <a:blipFill>
                <a:blip r:embed="rId35"/>
                <a:stretch>
                  <a:fillRect l="-3996" b="-13772"/>
                </a:stretch>
              </a:blipFill>
            </p:spPr>
            <p:txBody>
              <a:bodyPr/>
              <a:lstStyle/>
              <a:p>
                <a:r>
                  <a:rPr lang="en-US">
                    <a:noFill/>
                  </a:rPr>
                  <a:t> </a:t>
                </a:r>
              </a:p>
            </p:txBody>
          </p:sp>
        </mc:Fallback>
      </mc:AlternateContent>
      <p:sp>
        <p:nvSpPr>
          <p:cNvPr id="26" name="Oval Callout 25"/>
          <p:cNvSpPr/>
          <p:nvPr/>
        </p:nvSpPr>
        <p:spPr>
          <a:xfrm>
            <a:off x="609600" y="599230"/>
            <a:ext cx="1708053" cy="90370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prstClr val="black"/>
                </a:solidFill>
              </a:rPr>
              <a:t>Giải</a:t>
            </a:r>
            <a:endParaRPr lang="en-US" sz="4000" b="1" dirty="0">
              <a:solidFill>
                <a:prstClr val="black"/>
              </a:solidFill>
            </a:endParaRPr>
          </a:p>
        </p:txBody>
      </p:sp>
    </p:spTree>
    <p:extLst>
      <p:ext uri="{BB962C8B-B14F-4D97-AF65-F5344CB8AC3E}">
        <p14:creationId xmlns:p14="http://schemas.microsoft.com/office/powerpoint/2010/main" val="2001652094"/>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anim calcmode="lin" valueType="num">
                                      <p:cBhvr>
                                        <p:cTn id="23" dur="500" fill="hold"/>
                                        <p:tgtEl>
                                          <p:spTgt spid="11"/>
                                        </p:tgtEl>
                                        <p:attrNameLst>
                                          <p:attrName>ppt_x</p:attrName>
                                        </p:attrNameLst>
                                      </p:cBhvr>
                                      <p:tavLst>
                                        <p:tav tm="0">
                                          <p:val>
                                            <p:strVal val="#ppt_x"/>
                                          </p:val>
                                        </p:tav>
                                        <p:tav tm="100000">
                                          <p:val>
                                            <p:strVal val="#ppt_x"/>
                                          </p:val>
                                        </p:tav>
                                      </p:tavLst>
                                    </p:anim>
                                    <p:anim calcmode="lin" valueType="num">
                                      <p:cBhvr>
                                        <p:cTn id="2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p:cTn id="39" dur="500" fill="hold"/>
                                        <p:tgtEl>
                                          <p:spTgt spid="23"/>
                                        </p:tgtEl>
                                        <p:attrNameLst>
                                          <p:attrName>ppt_w</p:attrName>
                                        </p:attrNameLst>
                                      </p:cBhvr>
                                      <p:tavLst>
                                        <p:tav tm="0">
                                          <p:val>
                                            <p:fltVal val="0"/>
                                          </p:val>
                                        </p:tav>
                                        <p:tav tm="100000">
                                          <p:val>
                                            <p:strVal val="#ppt_w"/>
                                          </p:val>
                                        </p:tav>
                                      </p:tavLst>
                                    </p:anim>
                                    <p:anim calcmode="lin" valueType="num">
                                      <p:cBhvr>
                                        <p:cTn id="40" dur="500" fill="hold"/>
                                        <p:tgtEl>
                                          <p:spTgt spid="23"/>
                                        </p:tgtEl>
                                        <p:attrNameLst>
                                          <p:attrName>ppt_h</p:attrName>
                                        </p:attrNameLst>
                                      </p:cBhvr>
                                      <p:tavLst>
                                        <p:tav tm="0">
                                          <p:val>
                                            <p:fltVal val="0"/>
                                          </p:val>
                                        </p:tav>
                                        <p:tav tm="100000">
                                          <p:val>
                                            <p:strVal val="#ppt_h"/>
                                          </p:val>
                                        </p:tav>
                                      </p:tavLst>
                                    </p:anim>
                                    <p:animEffect transition="in" filter="fade">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randombar(horizontal)">
                                      <p:cBhvr>
                                        <p:cTn id="46" dur="500"/>
                                        <p:tgtEl>
                                          <p:spTgt spid="15"/>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randombar(horizontal)">
                                      <p:cBhvr>
                                        <p:cTn id="49" dur="500"/>
                                        <p:tgtEl>
                                          <p:spTgt spid="21"/>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randombar(horizontal)">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barn(inVertical)">
                                      <p:cBhvr>
                                        <p:cTn id="57" dur="500"/>
                                        <p:tgtEl>
                                          <p:spTgt spid="16"/>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barn(inVertical)">
                                      <p:cBhvr>
                                        <p:cTn id="60" dur="500"/>
                                        <p:tgtEl>
                                          <p:spTgt spid="22"/>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barn(inVertical)">
                                      <p:cBhvr>
                                        <p:cTn id="63" dur="500"/>
                                        <p:tgtEl>
                                          <p:spTgt spid="25"/>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animBg="1"/>
      <p:bldP spid="15" grpId="0" animBg="1"/>
      <p:bldP spid="16" grpId="0" animBg="1"/>
      <p:bldP spid="20" grpId="0" animBg="1"/>
      <p:bldP spid="21" grpId="0" animBg="1"/>
      <p:bldP spid="22" grpId="0" animBg="1"/>
      <p:bldP spid="23" grpId="0" animBg="1"/>
      <p:bldP spid="24" grpId="0" animBg="1"/>
      <p:bldP spid="25" grpId="0" animBg="1"/>
      <p:bldP spid="12" grpId="0"/>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066800" y="1386589"/>
            <a:ext cx="16230600" cy="7580892"/>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706838">
            <a:off x="834457" y="7861194"/>
            <a:ext cx="1359982" cy="1474235"/>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736783">
            <a:off x="15336841" y="816095"/>
            <a:ext cx="2397119" cy="1597080"/>
          </a:xfrm>
          <a:prstGeom prst="rect">
            <a:avLst/>
          </a:prstGeom>
        </p:spPr>
      </p:pic>
      <p:sp>
        <p:nvSpPr>
          <p:cNvPr id="10" name="Rectangle 9"/>
          <p:cNvSpPr/>
          <p:nvPr/>
        </p:nvSpPr>
        <p:spPr>
          <a:xfrm>
            <a:off x="1371600" y="3467100"/>
            <a:ext cx="15557926" cy="4344907"/>
          </a:xfrm>
          <a:prstGeom prst="rect">
            <a:avLst/>
          </a:prstGeom>
        </p:spPr>
        <p:txBody>
          <a:bodyPr wrap="square">
            <a:spAutoFit/>
          </a:bodyPr>
          <a:lstStyle/>
          <a:p>
            <a:pPr>
              <a:lnSpc>
                <a:spcPct val="107000"/>
              </a:lnSpc>
            </a:pPr>
            <a:r>
              <a:rPr lang="en-US" sz="4000" dirty="0" err="1">
                <a:latin typeface="Arial" panose="020B0604020202020204" pitchFamily="34" charset="0"/>
                <a:ea typeface="Calibri" panose="020F0502020204030204" pitchFamily="34" charset="0"/>
                <a:cs typeface="Times New Roman" panose="02020603050405020304" pitchFamily="18" charset="0"/>
              </a:rPr>
              <a:t>Để</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cộng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hai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một</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biến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theo</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cột</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dọc</a:t>
            </a:r>
            <a:r>
              <a:rPr lang="en-US" sz="4000" dirty="0">
                <a:latin typeface="Arial" panose="020B0604020202020204" pitchFamily="34" charset="0"/>
                <a:ea typeface="Calibri" panose="020F0502020204030204" pitchFamily="34" charset="0"/>
                <a:cs typeface="Times New Roman" panose="02020603050405020304" pitchFamily="18" charset="0"/>
              </a:rPr>
              <a:t>), ta </a:t>
            </a:r>
            <a:r>
              <a:rPr lang="en-US" sz="4000" dirty="0" err="1">
                <a:latin typeface="Arial" panose="020B0604020202020204" pitchFamily="34" charset="0"/>
                <a:ea typeface="Calibri" panose="020F0502020204030204" pitchFamily="34" charset="0"/>
                <a:cs typeface="Times New Roman" panose="02020603050405020304" pitchFamily="18" charset="0"/>
              </a:rPr>
              <a:t>có</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thể</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làm</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như</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sau</a:t>
            </a:r>
            <a:r>
              <a:rPr lang="en-US" sz="4000" dirty="0">
                <a:latin typeface="Arial" panose="020B0604020202020204" pitchFamily="34" charset="0"/>
                <a:ea typeface="Calibri" panose="020F0502020204030204" pitchFamily="34" charset="0"/>
                <a:cs typeface="Times New Roman" panose="02020603050405020304" pitchFamily="18" charset="0"/>
              </a:rPr>
              <a:t>:</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571500" lvl="0" indent="-571500">
              <a:lnSpc>
                <a:spcPct val="150000"/>
              </a:lnSpc>
              <a:buFontTx/>
              <a:buChar char="-"/>
              <a:tabLst>
                <a:tab pos="457200" algn="l"/>
              </a:tabLst>
            </a:pPr>
            <a:r>
              <a:rPr lang="en-US" sz="4000" dirty="0">
                <a:latin typeface="Arial" panose="020B0604020202020204" pitchFamily="34" charset="0"/>
                <a:ea typeface="Calibri" panose="020F0502020204030204" pitchFamily="34" charset="0"/>
                <a:cs typeface="Times New Roman" panose="02020603050405020304" pitchFamily="18" charset="0"/>
              </a:rPr>
              <a:t>Thu </a:t>
            </a:r>
            <a:r>
              <a:rPr lang="en-US" sz="4000" dirty="0" err="1">
                <a:latin typeface="Arial" panose="020B0604020202020204" pitchFamily="34" charset="0"/>
                <a:ea typeface="Calibri" panose="020F0502020204030204" pitchFamily="34" charset="0"/>
                <a:cs typeface="Times New Roman" panose="02020603050405020304" pitchFamily="18" charset="0"/>
              </a:rPr>
              <a:t>gọn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mỗi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và</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sắp</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xếp</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hai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đó</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cùng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theo</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số</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mũ</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giảm</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dần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hoặc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tăng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dần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biến</a:t>
            </a:r>
            <a:r>
              <a:rPr lang="en-US" sz="4000" dirty="0">
                <a:latin typeface="Arial" panose="020B0604020202020204" pitchFamily="34" charset="0"/>
                <a:ea typeface="Calibri" panose="020F0502020204030204" pitchFamily="34" charset="0"/>
                <a:cs typeface="Times New Roman" panose="02020603050405020304" pitchFamily="18" charset="0"/>
              </a:rPr>
              <a:t>;</a:t>
            </a:r>
          </a:p>
          <a:p>
            <a:pPr marL="571500" lvl="0" indent="-571500">
              <a:lnSpc>
                <a:spcPct val="150000"/>
              </a:lnSpc>
              <a:buFontTx/>
              <a:buChar char="-"/>
              <a:tabLst>
                <a:tab pos="457200" algn="l"/>
              </a:tabLst>
            </a:pPr>
            <a:r>
              <a:rPr lang="en-US" sz="4000" dirty="0" err="1">
                <a:latin typeface="Arial" panose="020B0604020202020204" pitchFamily="34" charset="0"/>
                <a:ea typeface="Calibri" panose="020F0502020204030204" pitchFamily="34" charset="0"/>
                <a:cs typeface="Times New Roman" panose="02020603050405020304" pitchFamily="18" charset="0"/>
              </a:rPr>
              <a:t>Đặt</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hai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đơn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có</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cùng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số</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mũ</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biến</a:t>
            </a:r>
            <a:r>
              <a:rPr lang="en-US" sz="4000" dirty="0">
                <a:latin typeface="Arial" panose="020B0604020202020204" pitchFamily="34" charset="0"/>
                <a:ea typeface="Calibri" panose="020F0502020204030204" pitchFamily="34" charset="0"/>
                <a:cs typeface="Times New Roman" panose="02020603050405020304" pitchFamily="18" charset="0"/>
              </a:rPr>
              <a:t> ở </a:t>
            </a:r>
            <a:r>
              <a:rPr lang="en-US" sz="4000" dirty="0" err="1">
                <a:latin typeface="Arial" panose="020B0604020202020204" pitchFamily="34" charset="0"/>
                <a:ea typeface="Calibri" panose="020F0502020204030204" pitchFamily="34" charset="0"/>
                <a:cs typeface="Times New Roman" panose="02020603050405020304" pitchFamily="18" charset="0"/>
              </a:rPr>
              <a:t>cùng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cột</a:t>
            </a:r>
            <a:r>
              <a:rPr lang="en-US" sz="4000" dirty="0">
                <a:latin typeface="Arial" panose="020B0604020202020204" pitchFamily="34" charset="0"/>
                <a:ea typeface="Calibri" panose="020F0502020204030204" pitchFamily="34" charset="0"/>
                <a:cs typeface="Times New Roman" panose="02020603050405020304" pitchFamily="18" charset="0"/>
              </a:rPr>
              <a:t>;</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571500" lvl="0" indent="-571500">
              <a:lnSpc>
                <a:spcPct val="150000"/>
              </a:lnSpc>
              <a:buFontTx/>
              <a:buChar char="-"/>
              <a:tabLst>
                <a:tab pos="457200" algn="l"/>
              </a:tabLst>
            </a:pPr>
            <a:r>
              <a:rPr lang="en-US" sz="4000" dirty="0" err="1">
                <a:latin typeface="Arial" panose="020B0604020202020204" pitchFamily="34" charset="0"/>
                <a:ea typeface="Calibri" panose="020F0502020204030204" pitchFamily="34" charset="0"/>
                <a:cs typeface="Times New Roman" panose="02020603050405020304" pitchFamily="18" charset="0"/>
              </a:rPr>
              <a:t>Cộng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hai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đơn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trong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từng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cột</a:t>
            </a:r>
            <a:r>
              <a:rPr lang="en-US" sz="4000" dirty="0">
                <a:latin typeface="Arial" panose="020B0604020202020204" pitchFamily="34" charset="0"/>
                <a:ea typeface="Calibri" panose="020F0502020204030204" pitchFamily="34" charset="0"/>
                <a:cs typeface="Times New Roman" panose="02020603050405020304" pitchFamily="18" charset="0"/>
              </a:rPr>
              <a:t>, ta </a:t>
            </a:r>
            <a:r>
              <a:rPr lang="en-US" sz="4000" dirty="0" err="1">
                <a:latin typeface="Arial" panose="020B0604020202020204" pitchFamily="34" charset="0"/>
                <a:ea typeface="Calibri" panose="020F0502020204030204" pitchFamily="34" charset="0"/>
                <a:cs typeface="Times New Roman" panose="02020603050405020304" pitchFamily="18" charset="0"/>
              </a:rPr>
              <a:t>có</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tổng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cần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tìm</a:t>
            </a:r>
            <a:r>
              <a:rPr lang="en-US" sz="4000" dirty="0">
                <a:latin typeface="Arial" panose="020B0604020202020204" pitchFamily="34"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6858000" y="2072389"/>
            <a:ext cx="4741161" cy="1103892"/>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5000" b="1" dirty="0">
                <a:ln w="0"/>
                <a:solidFill>
                  <a:srgbClr val="FF0000"/>
                </a:solidFill>
                <a:latin typeface="Arial" panose="020B0604020202020204" pitchFamily="34" charset="0"/>
                <a:ea typeface="Times New Roman" panose="02020603050405020304" pitchFamily="18" charset="0"/>
                <a:cs typeface="Arial" panose="020B0604020202020204" pitchFamily="34" charset="0"/>
              </a:rPr>
              <a:t>NHẬN XÉT</a:t>
            </a:r>
            <a:endParaRPr lang="en-US" sz="5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12" name="Picture 11"/>
          <p:cNvPicPr>
            <a:picLocks noChangeAspect="1"/>
          </p:cNvPicPr>
          <p:nvPr/>
        </p:nvPicPr>
        <p:blipFill rotWithShape="1">
          <a:blip r:embed="rId9"/>
          <a:srcRect l="31156" r="28102" b="22486"/>
          <a:stretch/>
        </p:blipFill>
        <p:spPr>
          <a:xfrm>
            <a:off x="14815997" y="6057900"/>
            <a:ext cx="2286000" cy="2736612"/>
          </a:xfrm>
          <a:prstGeom prst="rect">
            <a:avLst/>
          </a:prstGeom>
        </p:spPr>
      </p:pic>
    </p:spTree>
    <p:extLst>
      <p:ext uri="{BB962C8B-B14F-4D97-AF65-F5344CB8AC3E}">
        <p14:creationId xmlns:p14="http://schemas.microsoft.com/office/powerpoint/2010/main" val="2371625257"/>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0" y="647700"/>
            <a:ext cx="18288000" cy="905390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50317">
            <a:off x="17121488" y="8234259"/>
            <a:ext cx="1196198" cy="180558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736783">
            <a:off x="16119157" y="351522"/>
            <a:ext cx="2397119" cy="1597080"/>
          </a:xfrm>
          <a:prstGeom prst="rect">
            <a:avLst/>
          </a:prstGeom>
        </p:spPr>
      </p:pic>
      <p:grpSp>
        <p:nvGrpSpPr>
          <p:cNvPr id="15" name="Group 14"/>
          <p:cNvGrpSpPr/>
          <p:nvPr/>
        </p:nvGrpSpPr>
        <p:grpSpPr>
          <a:xfrm>
            <a:off x="685800" y="1866900"/>
            <a:ext cx="6096000" cy="914400"/>
            <a:chOff x="1554480" y="876300"/>
            <a:chExt cx="6096000" cy="1143000"/>
          </a:xfrm>
          <a:solidFill>
            <a:schemeClr val="accent5">
              <a:lumMod val="75000"/>
            </a:schemeClr>
          </a:solidFill>
        </p:grpSpPr>
        <p:sp>
          <p:nvSpPr>
            <p:cNvPr id="16" name="Flowchart: Terminator 15"/>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126502" y="987956"/>
              <a:ext cx="4974440" cy="884858"/>
            </a:xfrm>
            <a:prstGeom prst="rect">
              <a:avLst/>
            </a:prstGeom>
            <a:noFill/>
            <a:ln>
              <a:noFill/>
            </a:ln>
          </p:spPr>
          <p:txBody>
            <a:bodyPr wrap="none">
              <a:spAutoFit/>
            </a:bodyPr>
            <a:lstStyle/>
            <a:p>
              <a:pPr algn="ct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1 (SGK – tr55)</a:t>
              </a:r>
            </a:p>
          </p:txBody>
        </p:sp>
      </p:grpSp>
      <mc:AlternateContent xmlns:mc="http://schemas.openxmlformats.org/markup-compatibility/2006" xmlns:a14="http://schemas.microsoft.com/office/drawing/2010/main">
        <mc:Choice Requires="a14">
          <p:sp>
            <p:nvSpPr>
              <p:cNvPr id="9" name="Rectangle 8"/>
              <p:cNvSpPr/>
              <p:nvPr/>
            </p:nvSpPr>
            <p:spPr>
              <a:xfrm>
                <a:off x="2120748" y="3238500"/>
                <a:ext cx="15173888" cy="717569"/>
              </a:xfrm>
              <a:prstGeom prst="rect">
                <a:avLst/>
              </a:prstGeom>
            </p:spPr>
            <p:txBody>
              <a:bodyPr wrap="square">
                <a:spAutoFit/>
              </a:bodyPr>
              <a:lstStyle/>
              <a:p>
                <a:pPr>
                  <a:lnSpc>
                    <a:spcPct val="107000"/>
                  </a:lnSpc>
                  <a:spcAft>
                    <a:spcPts val="1200"/>
                  </a:spcAft>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𝑃</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)=5</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3</m:t>
                        </m:r>
                      </m:sup>
                    </m:sSup>
                    <m:r>
                      <a:rPr lang="en-US" sz="4000">
                        <a:effectLst/>
                        <a:latin typeface="Cambria Math" panose="02040503050406030204" pitchFamily="18" charset="0"/>
                        <a:ea typeface="Calibri" panose="020F0502020204030204" pitchFamily="34" charset="0"/>
                        <a:cs typeface="Arial" panose="020B0604020202020204" pitchFamily="34" charset="0"/>
                      </a:rPr>
                      <m:t>+2</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+3</m:t>
                    </m:r>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+1</m:t>
                    </m:r>
                    <m:r>
                      <m:rPr>
                        <m:nor/>
                      </m:rPr>
                      <a:rPr lang="en-US" sz="4000" i="1">
                        <a:effectLst/>
                        <a:latin typeface="Arial" panose="020B0604020202020204" pitchFamily="34" charset="0"/>
                        <a:ea typeface="Calibri" panose="020F0502020204030204" pitchFamily="34" charset="0"/>
                        <a:cs typeface="Times New Roman" panose="02020603050405020304" pitchFamily="18" charset="0"/>
                      </a:rPr>
                      <m:t> </m:t>
                    </m:r>
                  </m:oMath>
                </a14:m>
                <a:r>
                  <a:rPr lang="en-US" sz="40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4000" dirty="0" err="1">
                    <a:effectLst/>
                    <a:latin typeface="Arial" panose="020B0604020202020204" pitchFamily="34" charset="0"/>
                    <a:ea typeface="Times New Roman" panose="02020603050405020304" pitchFamily="18" charset="0"/>
                    <a:cs typeface="Times New Roman" panose="02020603050405020304" pitchFamily="18" charset="0"/>
                  </a:rPr>
                  <a:t>và</a:t>
                </a:r>
                <a:r>
                  <a:rPr lang="en-US" sz="4000" dirty="0">
                    <a:effectLst/>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𝑄</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)=2</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3</m:t>
                        </m:r>
                      </m:sup>
                    </m:sSup>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4</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+2</m:t>
                    </m:r>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+2.</m:t>
                    </m:r>
                  </m:oMath>
                </a14:m>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2120748" y="3238500"/>
                <a:ext cx="15173888" cy="717569"/>
              </a:xfrm>
              <a:prstGeom prst="rect">
                <a:avLst/>
              </a:prstGeom>
              <a:blipFill>
                <a:blip r:embed="rId11"/>
                <a:stretch>
                  <a:fillRect t="-16102" b="-33051"/>
                </a:stretch>
              </a:blipFill>
            </p:spPr>
            <p:txBody>
              <a:bodyPr/>
              <a:lstStyle/>
              <a:p>
                <a:r>
                  <a:rPr lang="en-US">
                    <a:noFill/>
                  </a:rPr>
                  <a:t> </a:t>
                </a:r>
              </a:p>
            </p:txBody>
          </p:sp>
        </mc:Fallback>
      </mc:AlternateContent>
      <p:pic>
        <p:nvPicPr>
          <p:cNvPr id="18" name="Picture 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291749">
            <a:off x="19025" y="8603471"/>
            <a:ext cx="1157801" cy="1255069"/>
          </a:xfrm>
          <a:prstGeom prst="rect">
            <a:avLst/>
          </a:prstGeom>
        </p:spPr>
      </p:pic>
      <p:sp>
        <p:nvSpPr>
          <p:cNvPr id="5" name="Rectangle 4"/>
          <p:cNvSpPr/>
          <p:nvPr/>
        </p:nvSpPr>
        <p:spPr>
          <a:xfrm>
            <a:off x="6934200" y="2029877"/>
            <a:ext cx="6175088" cy="750975"/>
          </a:xfrm>
          <a:prstGeom prst="rect">
            <a:avLst/>
          </a:prstGeom>
        </p:spPr>
        <p:txBody>
          <a:bodyPr wrap="none">
            <a:spAutoFit/>
          </a:bodyPr>
          <a:lstStyle/>
          <a:p>
            <a:pPr lvl="0">
              <a:lnSpc>
                <a:spcPct val="107000"/>
              </a:lnSpc>
              <a:spcAft>
                <a:spcPts val="1200"/>
              </a:spcAft>
            </a:pP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Tính</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tổng</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của</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hai</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đa</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thức</a:t>
            </a:r>
            <a:r>
              <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rPr>
              <a:t>:</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61EB75A-15BD-9153-4E80-E1ACF82E3279}"/>
                  </a:ext>
                </a:extLst>
              </p:cNvPr>
              <p:cNvSpPr txBox="1"/>
              <p:nvPr/>
            </p:nvSpPr>
            <p:spPr>
              <a:xfrm>
                <a:off x="-1599362" y="5811101"/>
                <a:ext cx="14172362" cy="70788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i="1" smtClean="0">
                          <a:effectLst/>
                          <a:latin typeface="Cambria Math" panose="02040503050406030204" pitchFamily="18" charset="0"/>
                          <a:ea typeface="Calibri" panose="020F0502020204030204" pitchFamily="34" charset="0"/>
                          <a:cs typeface="Times New Roman" panose="02020603050405020304" pitchFamily="18" charset="0"/>
                        </a:rPr>
                        <m:t>𝑃</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en-US" sz="4000" smtClean="0">
                          <a:solidFill>
                            <a:srgbClr val="FF0000"/>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effectLst/>
                              <a:latin typeface="Cambria Math" panose="02040503050406030204" pitchFamily="18" charset="0"/>
                            </a:rPr>
                          </m:ctrlPr>
                        </m:sSup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en-US" sz="4000" smtClean="0">
                          <a:solidFill>
                            <a:schemeClr val="tx2"/>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effectLst/>
                              <a:latin typeface="Cambria Math" panose="02040503050406030204" pitchFamily="18" charset="0"/>
                            </a:rPr>
                          </m:ctrlPr>
                        </m:sSup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en-US" sz="4000" smtClean="0">
                          <a:solidFill>
                            <a:schemeClr val="accent6"/>
                          </a:solidFill>
                          <a:effectLst/>
                          <a:latin typeface="Cambria Math" panose="02040503050406030204" pitchFamily="18" charset="0"/>
                          <a:ea typeface="Calibri" panose="020F0502020204030204" pitchFamily="34" charset="0"/>
                          <a:cs typeface="Times New Roman" panose="02020603050405020304" pitchFamily="18" charset="0"/>
                        </a:rPr>
                        <m:t>3</m:t>
                      </m:r>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en-US" sz="4000" smtClean="0">
                          <a:solidFill>
                            <a:srgbClr val="00B050"/>
                          </a:solidFill>
                          <a:effectLst/>
                          <a:latin typeface="Cambria Math" panose="02040503050406030204" pitchFamily="18" charset="0"/>
                          <a:ea typeface="Calibri" panose="020F0502020204030204" pitchFamily="34" charset="0"/>
                          <a:cs typeface="Times New Roman" panose="02020603050405020304" pitchFamily="18" charset="0"/>
                        </a:rPr>
                        <m:t>1</m:t>
                      </m:r>
                      <m:r>
                        <m:rPr>
                          <m:nor/>
                        </m:rPr>
                        <a:rPr lang="en-US" sz="4000" i="1">
                          <a:effectLst/>
                          <a:latin typeface="Calibri" panose="020F0502020204030204" pitchFamily="34" charset="0"/>
                          <a:ea typeface="Calibri" panose="020F0502020204030204" pitchFamily="34" charset="0"/>
                          <a:cs typeface="Times New Roman" panose="02020603050405020304" pitchFamily="18" charset="0"/>
                        </a:rPr>
                        <m:t> </m:t>
                      </m:r>
                    </m:oMath>
                  </m:oMathPara>
                </a14:m>
                <a:endParaRPr lang="en-US" sz="4000" dirty="0"/>
              </a:p>
            </p:txBody>
          </p:sp>
        </mc:Choice>
        <mc:Fallback xmlns="">
          <p:sp>
            <p:nvSpPr>
              <p:cNvPr id="21" name="TextBox 20">
                <a:extLst>
                  <a:ext uri="{FF2B5EF4-FFF2-40B4-BE49-F238E27FC236}">
                    <a16:creationId xmlns:a16="http://schemas.microsoft.com/office/drawing/2014/main" id="{A61EB75A-15BD-9153-4E80-E1ACF82E3279}"/>
                  </a:ext>
                </a:extLst>
              </p:cNvPr>
              <p:cNvSpPr txBox="1">
                <a:spLocks noRot="1" noChangeAspect="1" noMove="1" noResize="1" noEditPoints="1" noAdjustHandles="1" noChangeArrowheads="1" noChangeShapeType="1" noTextEdit="1"/>
              </p:cNvSpPr>
              <p:nvPr/>
            </p:nvSpPr>
            <p:spPr>
              <a:xfrm>
                <a:off x="-1599362" y="5811101"/>
                <a:ext cx="14172362" cy="707885"/>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6AC0D82-893B-7EF1-BF4F-9D6FDEC5D48B}"/>
                  </a:ext>
                </a:extLst>
              </p:cNvPr>
              <p:cNvSpPr txBox="1"/>
              <p:nvPr/>
            </p:nvSpPr>
            <p:spPr>
              <a:xfrm>
                <a:off x="-1663531" y="6634124"/>
                <a:ext cx="14172362" cy="70788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i="1" smtClean="0">
                          <a:latin typeface="Cambria Math" panose="02040503050406030204" pitchFamily="18" charset="0"/>
                        </a:rPr>
                        <m:t>𝑄</m:t>
                      </m:r>
                      <m:d>
                        <m:dPr>
                          <m:ctrlPr>
                            <a:rPr lang="en-US" sz="4000" i="1">
                              <a:latin typeface="Cambria Math" panose="02040503050406030204" pitchFamily="18" charset="0"/>
                            </a:rPr>
                          </m:ctrlPr>
                        </m:dPr>
                        <m:e>
                          <m:r>
                            <a:rPr lang="en-US" sz="4000" i="1">
                              <a:latin typeface="Cambria Math" panose="02040503050406030204" pitchFamily="18" charset="0"/>
                            </a:rPr>
                            <m:t>𝑥</m:t>
                          </m:r>
                        </m:e>
                      </m:d>
                      <m:r>
                        <a:rPr lang="en-US" sz="4000" i="0">
                          <a:latin typeface="Cambria Math" panose="02040503050406030204" pitchFamily="18" charset="0"/>
                        </a:rPr>
                        <m:t>=</m:t>
                      </m:r>
                      <m:r>
                        <a:rPr lang="en-US" sz="4000" i="0" smtClean="0">
                          <a:solidFill>
                            <a:srgbClr val="FF0000"/>
                          </a:solidFill>
                          <a:latin typeface="Cambria Math" panose="02040503050406030204" pitchFamily="18" charset="0"/>
                        </a:rPr>
                        <m:t>2</m:t>
                      </m:r>
                      <m:sSup>
                        <m:sSupPr>
                          <m:ctrlPr>
                            <a:rPr lang="en-US" sz="4000" i="1">
                              <a:solidFill>
                                <a:srgbClr val="836967"/>
                              </a:solidFill>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3</m:t>
                          </m:r>
                        </m:sup>
                      </m:sSup>
                      <m:r>
                        <a:rPr lang="en-US" sz="4000" i="0">
                          <a:latin typeface="Cambria Math" panose="02040503050406030204" pitchFamily="18" charset="0"/>
                        </a:rPr>
                        <m:t>−</m:t>
                      </m:r>
                      <m:r>
                        <a:rPr lang="en-US" sz="4000" i="0" smtClean="0">
                          <a:solidFill>
                            <a:schemeClr val="tx2"/>
                          </a:solidFill>
                          <a:latin typeface="Cambria Math" panose="02040503050406030204" pitchFamily="18" charset="0"/>
                        </a:rPr>
                        <m:t>4</m:t>
                      </m:r>
                      <m:sSup>
                        <m:sSupPr>
                          <m:ctrlPr>
                            <a:rPr lang="en-US" sz="4000" i="1">
                              <a:solidFill>
                                <a:srgbClr val="836967"/>
                              </a:solidFill>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2</m:t>
                          </m:r>
                        </m:sup>
                      </m:sSup>
                      <m:r>
                        <a:rPr lang="en-US" sz="4000" i="0">
                          <a:latin typeface="Cambria Math" panose="02040503050406030204" pitchFamily="18" charset="0"/>
                        </a:rPr>
                        <m:t>+</m:t>
                      </m:r>
                      <m:r>
                        <a:rPr lang="en-US" sz="4000" i="0" smtClean="0">
                          <a:solidFill>
                            <a:schemeClr val="accent6"/>
                          </a:solidFill>
                          <a:latin typeface="Cambria Math" panose="02040503050406030204" pitchFamily="18" charset="0"/>
                        </a:rPr>
                        <m:t>2</m:t>
                      </m:r>
                      <m:r>
                        <a:rPr lang="en-US" sz="4000" i="1">
                          <a:latin typeface="Cambria Math" panose="02040503050406030204" pitchFamily="18" charset="0"/>
                        </a:rPr>
                        <m:t>𝑥</m:t>
                      </m:r>
                      <m:r>
                        <a:rPr lang="en-US" sz="4000" i="0">
                          <a:latin typeface="Cambria Math" panose="02040503050406030204" pitchFamily="18" charset="0"/>
                        </a:rPr>
                        <m:t>+</m:t>
                      </m:r>
                      <m:r>
                        <a:rPr lang="en-US" sz="4000" i="0" smtClean="0">
                          <a:solidFill>
                            <a:srgbClr val="00B050"/>
                          </a:solidFill>
                          <a:latin typeface="Cambria Math" panose="02040503050406030204" pitchFamily="18" charset="0"/>
                        </a:rPr>
                        <m:t>2</m:t>
                      </m:r>
                    </m:oMath>
                  </m:oMathPara>
                </a14:m>
                <a:endParaRPr lang="en-US" sz="4000" dirty="0">
                  <a:solidFill>
                    <a:srgbClr val="00B050"/>
                  </a:solidFill>
                </a:endParaRPr>
              </a:p>
            </p:txBody>
          </p:sp>
        </mc:Choice>
        <mc:Fallback xmlns="">
          <p:sp>
            <p:nvSpPr>
              <p:cNvPr id="22" name="TextBox 21">
                <a:extLst>
                  <a:ext uri="{FF2B5EF4-FFF2-40B4-BE49-F238E27FC236}">
                    <a16:creationId xmlns:a16="http://schemas.microsoft.com/office/drawing/2014/main" id="{A6AC0D82-893B-7EF1-BF4F-9D6FDEC5D48B}"/>
                  </a:ext>
                </a:extLst>
              </p:cNvPr>
              <p:cNvSpPr txBox="1">
                <a:spLocks noRot="1" noChangeAspect="1" noMove="1" noResize="1" noEditPoints="1" noAdjustHandles="1" noChangeArrowheads="1" noChangeShapeType="1" noTextEdit="1"/>
              </p:cNvSpPr>
              <p:nvPr/>
            </p:nvSpPr>
            <p:spPr>
              <a:xfrm>
                <a:off x="-1663531" y="6634124"/>
                <a:ext cx="14172362" cy="707885"/>
              </a:xfrm>
              <a:prstGeom prst="rect">
                <a:avLst/>
              </a:prstGeom>
              <a:blipFill>
                <a:blip r:embed="rId15"/>
                <a:stretch>
                  <a:fillRect/>
                </a:stretch>
              </a:blipFill>
            </p:spPr>
            <p:txBody>
              <a:bodyPr/>
              <a:lstStyle/>
              <a:p>
                <a:r>
                  <a:rPr lang="en-US">
                    <a:noFill/>
                  </a:rPr>
                  <a:t> </a:t>
                </a:r>
              </a:p>
            </p:txBody>
          </p:sp>
        </mc:Fallback>
      </mc:AlternateContent>
      <p:cxnSp>
        <p:nvCxnSpPr>
          <p:cNvPr id="23" name="Straight Connector 22">
            <a:extLst>
              <a:ext uri="{FF2B5EF4-FFF2-40B4-BE49-F238E27FC236}">
                <a16:creationId xmlns:a16="http://schemas.microsoft.com/office/drawing/2014/main" id="{2F89FACA-3D5D-3FC7-373B-D7A2EE7F6E10}"/>
              </a:ext>
            </a:extLst>
          </p:cNvPr>
          <p:cNvCxnSpPr>
            <a:cxnSpLocks/>
          </p:cNvCxnSpPr>
          <p:nvPr/>
        </p:nvCxnSpPr>
        <p:spPr>
          <a:xfrm>
            <a:off x="674915" y="7500508"/>
            <a:ext cx="8134720" cy="0"/>
          </a:xfrm>
          <a:prstGeom prst="line">
            <a:avLst/>
          </a:prstGeom>
          <a:ln w="1905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57C52F82-A2A1-4E4B-7C11-CC6548193F88}"/>
                  </a:ext>
                </a:extLst>
              </p:cNvPr>
              <p:cNvSpPr txBox="1"/>
              <p:nvPr/>
            </p:nvSpPr>
            <p:spPr>
              <a:xfrm>
                <a:off x="-2485691" y="7708235"/>
                <a:ext cx="14172362" cy="70788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𝑃</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𝑥</m:t>
                          </m:r>
                        </m:e>
                      </m:d>
                      <m:r>
                        <a:rPr lang="en-US" sz="4000" b="0" i="1" smtClean="0">
                          <a:latin typeface="Cambria Math" panose="02040503050406030204" pitchFamily="18" charset="0"/>
                        </a:rPr>
                        <m:t>+</m:t>
                      </m:r>
                      <m:r>
                        <a:rPr lang="en-US" sz="4000" i="1" smtClean="0">
                          <a:latin typeface="Cambria Math" panose="02040503050406030204" pitchFamily="18" charset="0"/>
                        </a:rPr>
                        <m:t>𝑄</m:t>
                      </m:r>
                      <m:d>
                        <m:dPr>
                          <m:ctrlPr>
                            <a:rPr lang="en-US" sz="4000" i="1">
                              <a:latin typeface="Cambria Math" panose="02040503050406030204" pitchFamily="18" charset="0"/>
                            </a:rPr>
                          </m:ctrlPr>
                        </m:dPr>
                        <m:e>
                          <m:r>
                            <a:rPr lang="en-US" sz="4000" i="1">
                              <a:latin typeface="Cambria Math" panose="02040503050406030204" pitchFamily="18" charset="0"/>
                            </a:rPr>
                            <m:t>𝑥</m:t>
                          </m:r>
                        </m:e>
                      </m:d>
                      <m:r>
                        <a:rPr lang="en-US" sz="4000" i="0">
                          <a:latin typeface="Cambria Math" panose="02040503050406030204" pitchFamily="18" charset="0"/>
                        </a:rPr>
                        <m:t>=</m:t>
                      </m:r>
                      <m:r>
                        <a:rPr lang="en-US" sz="4000" b="0" i="1" smtClean="0">
                          <a:solidFill>
                            <a:srgbClr val="FF0000"/>
                          </a:solidFill>
                          <a:latin typeface="Cambria Math" panose="02040503050406030204" pitchFamily="18" charset="0"/>
                        </a:rPr>
                        <m:t>7</m:t>
                      </m:r>
                      <m:sSup>
                        <m:sSupPr>
                          <m:ctrlPr>
                            <a:rPr lang="en-US" sz="4000" i="1">
                              <a:solidFill>
                                <a:srgbClr val="836967"/>
                              </a:solidFill>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3</m:t>
                          </m:r>
                        </m:sup>
                      </m:sSup>
                      <m:r>
                        <a:rPr lang="en-US" sz="4000" i="0">
                          <a:latin typeface="Cambria Math" panose="02040503050406030204" pitchFamily="18" charset="0"/>
                        </a:rPr>
                        <m:t>−</m:t>
                      </m:r>
                      <m:r>
                        <a:rPr lang="en-US" sz="4000" b="0" i="1" smtClean="0">
                          <a:solidFill>
                            <a:schemeClr val="tx2"/>
                          </a:solidFill>
                          <a:latin typeface="Cambria Math" panose="02040503050406030204" pitchFamily="18" charset="0"/>
                        </a:rPr>
                        <m:t>2</m:t>
                      </m:r>
                      <m:sSup>
                        <m:sSupPr>
                          <m:ctrlPr>
                            <a:rPr lang="en-US" sz="4000" i="1" smtClean="0">
                              <a:solidFill>
                                <a:srgbClr val="836967"/>
                              </a:solidFill>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2</m:t>
                          </m:r>
                        </m:sup>
                      </m:sSup>
                      <m:r>
                        <a:rPr lang="en-US" sz="4000" i="0">
                          <a:latin typeface="Cambria Math" panose="02040503050406030204" pitchFamily="18" charset="0"/>
                        </a:rPr>
                        <m:t>+</m:t>
                      </m:r>
                      <m:r>
                        <a:rPr lang="en-US" sz="4000" b="0" i="1" smtClean="0">
                          <a:solidFill>
                            <a:schemeClr val="accent6"/>
                          </a:solidFill>
                          <a:latin typeface="Cambria Math" panose="02040503050406030204" pitchFamily="18" charset="0"/>
                        </a:rPr>
                        <m:t>5</m:t>
                      </m:r>
                      <m:r>
                        <a:rPr lang="en-US" sz="4000" i="1">
                          <a:latin typeface="Cambria Math" panose="02040503050406030204" pitchFamily="18" charset="0"/>
                        </a:rPr>
                        <m:t>𝑥</m:t>
                      </m:r>
                      <m:r>
                        <a:rPr lang="en-US" sz="4000" i="0">
                          <a:latin typeface="Cambria Math" panose="02040503050406030204" pitchFamily="18" charset="0"/>
                        </a:rPr>
                        <m:t>+</m:t>
                      </m:r>
                      <m:r>
                        <a:rPr lang="en-US" sz="4000" b="0" i="0" smtClean="0">
                          <a:solidFill>
                            <a:srgbClr val="00B050"/>
                          </a:solidFill>
                          <a:latin typeface="Cambria Math" panose="02040503050406030204" pitchFamily="18" charset="0"/>
                        </a:rPr>
                        <m:t>3</m:t>
                      </m:r>
                    </m:oMath>
                  </m:oMathPara>
                </a14:m>
                <a:endParaRPr lang="en-US" sz="4000" dirty="0">
                  <a:solidFill>
                    <a:srgbClr val="00B050"/>
                  </a:solidFill>
                </a:endParaRPr>
              </a:p>
            </p:txBody>
          </p:sp>
        </mc:Choice>
        <mc:Fallback xmlns="">
          <p:sp>
            <p:nvSpPr>
              <p:cNvPr id="24" name="TextBox 23">
                <a:extLst>
                  <a:ext uri="{FF2B5EF4-FFF2-40B4-BE49-F238E27FC236}">
                    <a16:creationId xmlns:a16="http://schemas.microsoft.com/office/drawing/2014/main" id="{57C52F82-A2A1-4E4B-7C11-CC6548193F88}"/>
                  </a:ext>
                </a:extLst>
              </p:cNvPr>
              <p:cNvSpPr txBox="1">
                <a:spLocks noRot="1" noChangeAspect="1" noMove="1" noResize="1" noEditPoints="1" noAdjustHandles="1" noChangeArrowheads="1" noChangeShapeType="1" noTextEdit="1"/>
              </p:cNvSpPr>
              <p:nvPr/>
            </p:nvSpPr>
            <p:spPr>
              <a:xfrm>
                <a:off x="-2485691" y="7708235"/>
                <a:ext cx="14172362" cy="707885"/>
              </a:xfrm>
              <a:prstGeom prst="rect">
                <a:avLst/>
              </a:prstGeom>
              <a:blipFill>
                <a:blip r:embed="rId16"/>
                <a:stretch>
                  <a:fillRect/>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2CD63681-20D8-498D-DE08-264D5C5D40C6}"/>
              </a:ext>
            </a:extLst>
          </p:cNvPr>
          <p:cNvSpPr txBox="1"/>
          <p:nvPr/>
        </p:nvSpPr>
        <p:spPr>
          <a:xfrm>
            <a:off x="1608982" y="6260216"/>
            <a:ext cx="620183" cy="1454468"/>
          </a:xfrm>
          <a:prstGeom prst="rect">
            <a:avLst/>
          </a:prstGeom>
          <a:noFill/>
        </p:spPr>
        <p:txBody>
          <a:bodyPr wrap="square" rtlCol="0">
            <a:spAutoFit/>
          </a:bodyPr>
          <a:lstStyle/>
          <a:p>
            <a:r>
              <a:rPr lang="en-US" sz="4000"/>
              <a:t>+</a:t>
            </a:r>
          </a:p>
        </p:txBody>
      </p:sp>
      <p:sp>
        <p:nvSpPr>
          <p:cNvPr id="25" name="TextBox 24">
            <a:extLst>
              <a:ext uri="{FF2B5EF4-FFF2-40B4-BE49-F238E27FC236}">
                <a16:creationId xmlns:a16="http://schemas.microsoft.com/office/drawing/2014/main" id="{DFB8333E-5C2C-F15D-A32F-D4B88918542E}"/>
              </a:ext>
            </a:extLst>
          </p:cNvPr>
          <p:cNvSpPr txBox="1"/>
          <p:nvPr/>
        </p:nvSpPr>
        <p:spPr>
          <a:xfrm>
            <a:off x="10073390" y="5579550"/>
            <a:ext cx="7413284" cy="1754326"/>
          </a:xfrm>
          <a:prstGeom prst="rect">
            <a:avLst/>
          </a:prstGeom>
          <a:noFill/>
        </p:spPr>
        <p:txBody>
          <a:bodyPr wrap="square" rtlCol="0">
            <a:spAutoFit/>
          </a:bodyPr>
          <a:lstStyle/>
          <a:p>
            <a:pPr>
              <a:lnSpc>
                <a:spcPct val="150000"/>
              </a:lnSpc>
            </a:pPr>
            <a:r>
              <a:rPr lang="en-US" sz="3600" dirty="0" err="1">
                <a:latin typeface="Arial" panose="020B0604020202020204" pitchFamily="34" charset="0"/>
                <a:cs typeface="Arial" panose="020B0604020202020204" pitchFamily="34" charset="0"/>
              </a:rPr>
              <a:t>Đặt</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hai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đơn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thức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có</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cùng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mũ</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của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biến</a:t>
            </a:r>
            <a:r>
              <a:rPr lang="en-US" sz="3600" dirty="0">
                <a:latin typeface="Arial" panose="020B0604020202020204" pitchFamily="34" charset="0"/>
                <a:cs typeface="Arial" panose="020B0604020202020204" pitchFamily="34" charset="0"/>
              </a:rPr>
              <a:t> ở </a:t>
            </a:r>
            <a:r>
              <a:rPr lang="en-US" sz="3600" dirty="0" err="1">
                <a:latin typeface="Arial" panose="020B0604020202020204" pitchFamily="34" charset="0"/>
                <a:cs typeface="Arial" panose="020B0604020202020204" pitchFamily="34" charset="0"/>
              </a:rPr>
              <a:t>cùng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cột</a:t>
            </a:r>
            <a:endParaRPr lang="en-US" sz="3600" dirty="0">
              <a:latin typeface="Arial" panose="020B0604020202020204" pitchFamily="34" charset="0"/>
              <a:cs typeface="Arial" panose="020B0604020202020204" pitchFamily="34" charset="0"/>
            </a:endParaRPr>
          </a:p>
        </p:txBody>
      </p:sp>
      <p:cxnSp>
        <p:nvCxnSpPr>
          <p:cNvPr id="26" name="Straight Arrow Connector 25">
            <a:extLst>
              <a:ext uri="{FF2B5EF4-FFF2-40B4-BE49-F238E27FC236}">
                <a16:creationId xmlns:a16="http://schemas.microsoft.com/office/drawing/2014/main" id="{4DD881FF-AB3F-DECE-00B2-9EA2DB370F08}"/>
              </a:ext>
            </a:extLst>
          </p:cNvPr>
          <p:cNvCxnSpPr/>
          <p:nvPr/>
        </p:nvCxnSpPr>
        <p:spPr>
          <a:xfrm flipH="1" flipV="1">
            <a:off x="8953921" y="6173706"/>
            <a:ext cx="799679" cy="40856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044E9816-CC04-9BC8-DFA4-1AE4E63AA982}"/>
              </a:ext>
            </a:extLst>
          </p:cNvPr>
          <p:cNvCxnSpPr>
            <a:cxnSpLocks/>
          </p:cNvCxnSpPr>
          <p:nvPr/>
        </p:nvCxnSpPr>
        <p:spPr>
          <a:xfrm flipH="1">
            <a:off x="8926006" y="6591863"/>
            <a:ext cx="827594" cy="38665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776A0F85-6587-A40E-7673-4218E808DFE4}"/>
              </a:ext>
            </a:extLst>
          </p:cNvPr>
          <p:cNvSpPr txBox="1"/>
          <p:nvPr/>
        </p:nvSpPr>
        <p:spPr>
          <a:xfrm>
            <a:off x="10137547" y="7713150"/>
            <a:ext cx="7381493" cy="646331"/>
          </a:xfrm>
          <a:prstGeom prst="rect">
            <a:avLst/>
          </a:prstGeom>
          <a:noFill/>
        </p:spPr>
        <p:txBody>
          <a:bodyPr wrap="square" rtlCol="0">
            <a:spAutoFit/>
          </a:bodyPr>
          <a:lstStyle/>
          <a:p>
            <a:r>
              <a:rPr lang="en-US" sz="3600" dirty="0" err="1">
                <a:latin typeface="Arial" panose="020B0604020202020204" pitchFamily="34" charset="0"/>
                <a:cs typeface="Arial" panose="020B0604020202020204" pitchFamily="34" charset="0"/>
              </a:rPr>
              <a:t>Cộng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hai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đơn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thức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trong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từng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cột</a:t>
            </a:r>
            <a:endParaRPr lang="en-US" sz="3600" dirty="0">
              <a:latin typeface="Arial" panose="020B0604020202020204" pitchFamily="34" charset="0"/>
              <a:cs typeface="Arial" panose="020B0604020202020204" pitchFamily="34" charset="0"/>
            </a:endParaRPr>
          </a:p>
        </p:txBody>
      </p:sp>
      <p:cxnSp>
        <p:nvCxnSpPr>
          <p:cNvPr id="32" name="Straight Arrow Connector 31"/>
          <p:cNvCxnSpPr/>
          <p:nvPr/>
        </p:nvCxnSpPr>
        <p:spPr>
          <a:xfrm flipH="1">
            <a:off x="8926006" y="8094150"/>
            <a:ext cx="82759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Oval Callout 34"/>
          <p:cNvSpPr/>
          <p:nvPr/>
        </p:nvSpPr>
        <p:spPr>
          <a:xfrm>
            <a:off x="8301659" y="4392196"/>
            <a:ext cx="1708053" cy="90370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prstClr val="black"/>
                </a:solidFill>
              </a:rPr>
              <a:t>Giải</a:t>
            </a:r>
            <a:endParaRPr lang="en-US" sz="4000" b="1" dirty="0">
              <a:solidFill>
                <a:prstClr val="black"/>
              </a:solidFill>
            </a:endParaRPr>
          </a:p>
        </p:txBody>
      </p:sp>
      <p:pic>
        <p:nvPicPr>
          <p:cNvPr id="7" name="Picture 6">
            <a:extLst>
              <a:ext uri="{FF2B5EF4-FFF2-40B4-BE49-F238E27FC236}">
                <a16:creationId xmlns:a16="http://schemas.microsoft.com/office/drawing/2014/main" id="{D132151D-8EBF-46EF-B1F9-8DC75343B801}"/>
              </a:ext>
            </a:extLst>
          </p:cNvPr>
          <p:cNvPicPr>
            <a:picLocks noChangeAspect="1"/>
          </p:cNvPicPr>
          <p:nvPr/>
        </p:nvPicPr>
        <p:blipFill rotWithShape="1">
          <a:blip r:embed="rId17"/>
          <a:srcRect l="31156" r="28102" b="22486"/>
          <a:stretch/>
        </p:blipFill>
        <p:spPr>
          <a:xfrm>
            <a:off x="15505318" y="2800076"/>
            <a:ext cx="2286000" cy="27366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wipe(left)">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par>
                                <p:cTn id="37" presetID="10"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par>
                                <p:cTn id="48" presetID="10" presetClass="entr" presetSubtype="0" fill="hold"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500"/>
                                        <p:tgtEl>
                                          <p:spTgt spid="7"/>
                                        </p:tgtEl>
                                      </p:cBhvr>
                                    </p:animEffect>
                                    <p:anim calcmode="lin" valueType="num">
                                      <p:cBhvr>
                                        <p:cTn id="64" dur="500" fill="hold"/>
                                        <p:tgtEl>
                                          <p:spTgt spid="7"/>
                                        </p:tgtEl>
                                        <p:attrNameLst>
                                          <p:attrName>ppt_x</p:attrName>
                                        </p:attrNameLst>
                                      </p:cBhvr>
                                      <p:tavLst>
                                        <p:tav tm="0">
                                          <p:val>
                                            <p:strVal val="#ppt_x"/>
                                          </p:val>
                                        </p:tav>
                                        <p:tav tm="100000">
                                          <p:val>
                                            <p:strVal val="#ppt_x"/>
                                          </p:val>
                                        </p:tav>
                                      </p:tavLst>
                                    </p:anim>
                                    <p:anim calcmode="lin" valueType="num">
                                      <p:cBhvr>
                                        <p:cTn id="65"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21" grpId="0"/>
      <p:bldP spid="22" grpId="0"/>
      <p:bldP spid="24" grpId="0"/>
      <p:bldP spid="20" grpId="0"/>
      <p:bldP spid="25" grpId="0"/>
      <p:bldP spid="29" grpId="0"/>
      <p:bldP spid="3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2387</TotalTime>
  <Words>961</Words>
  <Application>Microsoft Office PowerPoint</Application>
  <PresentationFormat>Custom</PresentationFormat>
  <Paragraphs>146</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Cambria Math</vt:lpstr>
      <vt:lpstr>Calibri</vt:lpstr>
      <vt:lpstr>Times New Roman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tailieugiaovien.edu.vn</dc:creator>
  <cp:lastModifiedBy>THC</cp:lastModifiedBy>
  <cp:revision>6</cp:revision>
  <dcterms:created xsi:type="dcterms:W3CDTF">2006-08-16T00:00:00Z</dcterms:created>
  <dcterms:modified xsi:type="dcterms:W3CDTF">2023-04-12T13:52:16Z</dcterms:modified>
  <dc:identifier>DAFKql8qNNg</dc:identifier>
</cp:coreProperties>
</file>