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6" r:id="rId3"/>
    <p:sldId id="258" r:id="rId4"/>
    <p:sldId id="262" r:id="rId5"/>
    <p:sldId id="257" r:id="rId6"/>
    <p:sldId id="259" r:id="rId7"/>
    <p:sldId id="260" r:id="rId8"/>
    <p:sldId id="267" r:id="rId9"/>
    <p:sldId id="290" r:id="rId10"/>
    <p:sldId id="268" r:id="rId11"/>
    <p:sldId id="285" r:id="rId12"/>
    <p:sldId id="286" r:id="rId13"/>
    <p:sldId id="264" r:id="rId14"/>
    <p:sldId id="305" r:id="rId15"/>
    <p:sldId id="310" r:id="rId16"/>
    <p:sldId id="263" r:id="rId17"/>
    <p:sldId id="265" r:id="rId18"/>
  </p:sldIdLst>
  <p:sldSz cx="18288000" cy="10287000"/>
  <p:notesSz cx="6858000" cy="9144000"/>
  <p:embeddedFontLst>
    <p:embeddedFont>
      <p:font typeface="Cambria Math" panose="02040503050406030204" pitchFamily="18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3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75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0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030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107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176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852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922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174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63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127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999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37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00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svg"/><Relationship Id="rId11" Type="http://schemas.openxmlformats.org/officeDocument/2006/relationships/audio" Target="../media/audio1.wav"/><Relationship Id="rId5" Type="http://schemas.openxmlformats.org/officeDocument/2006/relationships/image" Target="../media/image20.png"/><Relationship Id="rId10" Type="http://schemas.openxmlformats.org/officeDocument/2006/relationships/image" Target="../media/image65.png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svg"/><Relationship Id="rId11" Type="http://schemas.openxmlformats.org/officeDocument/2006/relationships/audio" Target="../media/audio1.wav"/><Relationship Id="rId5" Type="http://schemas.openxmlformats.org/officeDocument/2006/relationships/image" Target="../media/image24.pn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sv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sv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svg"/><Relationship Id="rId3" Type="http://schemas.openxmlformats.org/officeDocument/2006/relationships/image" Target="../media/image2.svg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4800600" y="-5219700"/>
            <a:ext cx="7777012" cy="777701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399494" y="6398494"/>
            <a:ext cx="7777012" cy="777701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992600" y="-2557596"/>
            <a:ext cx="4447864" cy="44508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332350" y="-424164"/>
            <a:ext cx="2263111" cy="226311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8301178"/>
            <a:ext cx="4447864" cy="445087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9155444"/>
            <a:ext cx="2263111" cy="226311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57200" y="929350"/>
            <a:ext cx="17449800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CHÀO </a:t>
            </a:r>
            <a:r>
              <a:rPr lang="en-US" sz="75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MỪNG </a:t>
            </a:r>
            <a:r>
              <a:rPr lang="en-US" sz="7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CÁC EM </a:t>
            </a:r>
          </a:p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ĐÃ ĐẾN VỚI TIẾT HỌC </a:t>
            </a:r>
          </a:p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HÔM NAY!</a:t>
            </a:r>
            <a:endParaRPr lang="en-US" sz="75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914400" y="342900"/>
            <a:ext cx="16459200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2099734" y="9083069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5872527" y="7658100"/>
            <a:ext cx="3277905" cy="1070096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914400" y="1714500"/>
            <a:ext cx="1630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600327" y="2408346"/>
            <a:ext cx="1981072" cy="966456"/>
            <a:chOff x="3829050" y="1273590"/>
            <a:chExt cx="1260620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79995" y="1337750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1</a:t>
              </a: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731191" y="1867956"/>
            <a:ext cx="12929489" cy="182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000" b="0" dirty="0">
                <a:ea typeface="Times New Roman" panose="02020603050405020304" pitchFamily="18" charset="0"/>
              </a:rPr>
              <a:t>Cho </a:t>
            </a:r>
            <a:r>
              <a:rPr lang="en-US" sz="4000" b="0" dirty="0" err="1">
                <a:ea typeface="Times New Roman" panose="02020603050405020304" pitchFamily="18" charset="0"/>
              </a:rPr>
              <a:t>hình</a:t>
            </a:r>
            <a:r>
              <a:rPr lang="en-US" sz="4000" b="0" dirty="0">
                <a:ea typeface="Times New Roman" panose="02020603050405020304" pitchFamily="18" charset="0"/>
              </a:rPr>
              <a:t> </a:t>
            </a:r>
            <a:r>
              <a:rPr lang="en-US" sz="4000" b="0" dirty="0" err="1">
                <a:ea typeface="Times New Roman" panose="02020603050405020304" pitchFamily="18" charset="0"/>
              </a:rPr>
              <a:t>vẽ</a:t>
            </a:r>
            <a:r>
              <a:rPr lang="en-US" sz="4000" b="0" dirty="0">
                <a:ea typeface="Times New Roman" panose="02020603050405020304" pitchFamily="18" charset="0"/>
              </a:rPr>
              <a:t>, </a:t>
            </a:r>
            <a:r>
              <a:rPr lang="en-US" sz="4000" b="0" dirty="0" err="1">
                <a:ea typeface="Times New Roman" panose="02020603050405020304" pitchFamily="18" charset="0"/>
              </a:rPr>
              <a:t>có</a:t>
            </a:r>
            <a:r>
              <a:rPr lang="en-US" sz="4000" b="0" dirty="0">
                <a:ea typeface="Times New Roman" panose="02020603050405020304" pitchFamily="18" charset="0"/>
              </a:rPr>
              <a:t> AB = AC, DB = DC; </a:t>
            </a:r>
            <a:r>
              <a:rPr lang="en-US" sz="4000" b="0" dirty="0">
                <a:ea typeface="Arial" panose="020B0604020202020204" pitchFamily="34" charset="0"/>
              </a:rPr>
              <a:t>M </a:t>
            </a:r>
            <a:r>
              <a:rPr lang="en-US" sz="4000" b="0" dirty="0" err="1">
                <a:ea typeface="Arial" panose="020B0604020202020204" pitchFamily="34" charset="0"/>
              </a:rPr>
              <a:t>là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giao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điểm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của</a:t>
            </a:r>
            <a:r>
              <a:rPr lang="en-US" sz="4000" b="0" dirty="0">
                <a:ea typeface="Arial" panose="020B0604020202020204" pitchFamily="34" charset="0"/>
              </a:rPr>
              <a:t> AD </a:t>
            </a:r>
            <a:r>
              <a:rPr lang="en-US" sz="4000" b="0" dirty="0" err="1">
                <a:ea typeface="Arial" panose="020B0604020202020204" pitchFamily="34" charset="0"/>
              </a:rPr>
              <a:t>và</a:t>
            </a:r>
            <a:r>
              <a:rPr lang="en-US" sz="4000" b="0" dirty="0">
                <a:ea typeface="Arial" panose="020B0604020202020204" pitchFamily="34" charset="0"/>
              </a:rPr>
              <a:t> BC. </a:t>
            </a:r>
            <a:r>
              <a:rPr lang="en-US" sz="4000" b="0" dirty="0" err="1">
                <a:ea typeface="Arial" panose="020B0604020202020204" pitchFamily="34" charset="0"/>
              </a:rPr>
              <a:t>Chọn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câu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trả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lời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sai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trong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các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câu</a:t>
            </a:r>
            <a:r>
              <a:rPr lang="en-US" sz="4000" b="0" dirty="0">
                <a:ea typeface="Arial" panose="020B0604020202020204" pitchFamily="34" charset="0"/>
              </a:rPr>
              <a:t> </a:t>
            </a:r>
            <a:r>
              <a:rPr lang="en-US" sz="4000" b="0" dirty="0" err="1">
                <a:ea typeface="Arial" panose="020B0604020202020204" pitchFamily="34" charset="0"/>
              </a:rPr>
              <a:t>sau</a:t>
            </a:r>
            <a:r>
              <a:rPr lang="en-US" sz="4000" b="0" dirty="0">
                <a:ea typeface="Arial" panose="020B0604020202020204" pitchFamily="34" charset="0"/>
              </a:rPr>
              <a:t>:</a:t>
            </a:r>
            <a:endParaRPr lang="en-US" sz="3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795772" y="7810500"/>
            <a:ext cx="1435446" cy="2469384"/>
          </a:xfrm>
          <a:prstGeom prst="rect">
            <a:avLst/>
          </a:prstGeom>
        </p:spPr>
      </p:pic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3810000" y="8944570"/>
            <a:ext cx="828973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Lựa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chọn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đáp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án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bằng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cách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bấm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vào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ô 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3848100"/>
            <a:ext cx="4152629" cy="47334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950032" y="3771900"/>
                <a:ext cx="11347368" cy="48404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𝛥</m:t>
                    </m:r>
                    <m:r>
                      <a:rPr lang="en-US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𝐴𝐵𝐷</m:t>
                    </m:r>
                    <m:r>
                      <a:rPr lang="en-US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𝛥</m:t>
                    </m:r>
                    <m:r>
                      <a:rPr lang="en-US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𝐴𝐶𝐷</m:t>
                    </m:r>
                  </m:oMath>
                </a14:m>
                <a:endParaRPr lang="en-US" sz="4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B. D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thuộc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BC.</a:t>
                </a:r>
                <a:endParaRPr lang="en-US" sz="4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C. AD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BC.</a:t>
                </a:r>
                <a:endParaRPr lang="en-US" sz="4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40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D. MB = MD</a:t>
                </a:r>
                <a:endParaRPr lang="en-US" sz="4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032" y="3771900"/>
                <a:ext cx="11347368" cy="4840428"/>
              </a:xfrm>
              <a:prstGeom prst="rect">
                <a:avLst/>
              </a:prstGeom>
              <a:blipFill>
                <a:blip r:embed="rId10"/>
                <a:stretch>
                  <a:fillRect l="-1880" r="-537" b="-4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271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randomBar dir="vert"/>
        <p:sndAc>
          <p:stSnd>
            <p:snd r:embed="rId2" name="chimes.wav"/>
          </p:stSnd>
        </p:sndAc>
      </p:transition>
    </mc:Choice>
    <mc:Fallback xmlns="">
      <p:transition spd="med" advClick="0">
        <p:randomBar dir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2145867" y="9083808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2819400" y="5849407"/>
            <a:ext cx="6667500" cy="104669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981200" y="2339315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27740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2</a:t>
              </a: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191000" y="1832908"/>
            <a:ext cx="1262468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AB.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ea typeface="Calibri" panose="020F0502020204030204" pitchFamily="34" charset="0"/>
                <a:cs typeface="Times New Roman" panose="02020603050405020304" pitchFamily="18" charset="0"/>
              </a:rPr>
              <a:t>sai</a:t>
            </a:r>
            <a:r>
              <a:rPr lang="en-US" sz="4000" b="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300337" y="7604303"/>
            <a:ext cx="1313529" cy="2259652"/>
          </a:xfrm>
          <a:prstGeom prst="rect">
            <a:avLst/>
          </a:prstGeom>
        </p:spPr>
      </p:pic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3856133" y="8944570"/>
            <a:ext cx="828973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Lựa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chọn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đáp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án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bằng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cách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bấm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</a:t>
            </a:r>
            <a:r>
              <a:rPr lang="en-US" altLang="en-US" sz="3600" b="0" dirty="0" err="1">
                <a:solidFill>
                  <a:prstClr val="black"/>
                </a:solidFill>
                <a:cs typeface="Arial"/>
                <a:sym typeface="Arial"/>
              </a:rPr>
              <a:t>vào</a:t>
            </a:r>
            <a:r>
              <a:rPr lang="en-US" altLang="en-US" sz="3600" b="0" dirty="0">
                <a:solidFill>
                  <a:prstClr val="black"/>
                </a:solidFill>
                <a:cs typeface="Arial"/>
                <a:sym typeface="Arial"/>
              </a:rPr>
              <a:t> ô 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67384" y="3784342"/>
            <a:ext cx="136049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B.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OA = OB.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OAB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8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5849600" y="-2449696"/>
            <a:ext cx="5638800" cy="489939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87925" y="5102898"/>
            <a:ext cx="1492725" cy="156460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297400" y="9258300"/>
            <a:ext cx="2263111" cy="226311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781800" y="179645"/>
            <a:ext cx="4741161" cy="130625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>
                <a:ln w="0"/>
                <a:solidFill>
                  <a:schemeClr val="tx2"/>
                </a:solidFill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LUYỆN</a:t>
            </a:r>
            <a:r>
              <a:rPr kumimoji="0" lang="nl-NL" sz="6000" b="1" i="0" u="none" strike="noStrike" kern="1200" cap="none" spc="0" normalizeH="0" noProof="0" dirty="0">
                <a:ln w="0"/>
                <a:solidFill>
                  <a:schemeClr val="tx2"/>
                </a:solidFill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TẬP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schemeClr val="tx2"/>
              </a:solidFill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38200" y="1997214"/>
            <a:ext cx="6629400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4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fr-FR" sz="4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(SGK – 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103)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53143" y="3009900"/>
                <a:ext cx="17266123" cy="1969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94 ,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minh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𝐶𝐴𝐷</m:t>
                        </m:r>
                      </m:e>
                    </m:acc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𝐶𝐵𝐷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43" y="3009900"/>
                <a:ext cx="17266123" cy="1969963"/>
              </a:xfrm>
              <a:prstGeom prst="rect">
                <a:avLst/>
              </a:prstGeom>
              <a:blipFill>
                <a:blip r:embed="rId6"/>
                <a:stretch>
                  <a:fillRect l="-1235" b="-6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00" y="5372100"/>
            <a:ext cx="5925820" cy="4440071"/>
          </a:xfrm>
          <a:prstGeom prst="rect">
            <a:avLst/>
          </a:prstGeom>
        </p:spPr>
      </p:pic>
      <p:pic>
        <p:nvPicPr>
          <p:cNvPr id="29" name="Picture 3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262441" y="5203327"/>
            <a:ext cx="1740020" cy="1363741"/>
          </a:xfrm>
          <a:prstGeom prst="rect">
            <a:avLst/>
          </a:prstGeom>
        </p:spPr>
      </p:pic>
      <p:pic>
        <p:nvPicPr>
          <p:cNvPr id="30" name="Picture 3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19200" y="9258300"/>
            <a:ext cx="1483779" cy="1162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6383000" y="-2705100"/>
            <a:ext cx="5638800" cy="489939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371600" y="0"/>
            <a:ext cx="1828800" cy="1828800"/>
          </a:xfrm>
          <a:prstGeom prst="rect">
            <a:avLst/>
          </a:prstGeom>
        </p:spPr>
      </p:pic>
      <p:grpSp>
        <p:nvGrpSpPr>
          <p:cNvPr id="23" name="Group 9"/>
          <p:cNvGrpSpPr/>
          <p:nvPr/>
        </p:nvGrpSpPr>
        <p:grpSpPr>
          <a:xfrm>
            <a:off x="-3124200" y="8625959"/>
            <a:ext cx="4114800" cy="3527792"/>
            <a:chOff x="0" y="0"/>
            <a:chExt cx="6350000" cy="6350000"/>
          </a:xfrm>
        </p:grpSpPr>
        <p:sp>
          <p:nvSpPr>
            <p:cNvPr id="24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29" name="Oval Callout 28"/>
          <p:cNvSpPr/>
          <p:nvPr/>
        </p:nvSpPr>
        <p:spPr>
          <a:xfrm>
            <a:off x="7839121" y="590838"/>
            <a:ext cx="1766345" cy="818862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6593" y="1773461"/>
            <a:ext cx="15011400" cy="369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Gọi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H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giao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điểm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CD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AB.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0480" marR="3048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Do C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thuộc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trung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trực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thẳng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AB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nên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CA = CB.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Do D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thuộc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trung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trực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thẳng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AB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nên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DA = DB.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249250" y="4320719"/>
            <a:ext cx="14371749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71500" marR="0" lvl="0" indent="-5715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Xét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∆CHA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∆CHB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chung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 = CB (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minh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∆CHA = ∆CHB (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huyền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(2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tương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ứng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) (1).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0" y="457200"/>
          <a:ext cx="12065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114102" imgH="177492" progId="Equation.DSMT4">
                  <p:embed/>
                </p:oleObj>
              </mc:Choice>
              <mc:Fallback>
                <p:oleObj name="Equation" r:id="rId5" imgW="114102" imgH="177492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2065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ight Brace 19"/>
          <p:cNvSpPr/>
          <p:nvPr/>
        </p:nvSpPr>
        <p:spPr>
          <a:xfrm>
            <a:off x="11811000" y="5474588"/>
            <a:ext cx="457200" cy="150441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971800" y="8224967"/>
                <a:ext cx="3046796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𝐶𝐴𝐻</m:t>
                        </m:r>
                      </m:e>
                    </m:acc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𝐶𝐵𝐻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+mn-cs"/>
                  </a:rPr>
                  <a:t>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8224967"/>
                <a:ext cx="3046796" cy="7285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20363" y="7097041"/>
            <a:ext cx="1340936" cy="305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1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0" grpId="0" animBg="1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6645457" y="7779661"/>
            <a:ext cx="7777012" cy="77770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5392400" y="-6006902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064068" y="9722533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2743200" y="571500"/>
            <a:ext cx="1766345" cy="742662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14400" y="4838700"/>
                <a:ext cx="16318246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0" lvl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Thật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vậy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hiển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nhiên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nằm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trên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d; C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nằm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trên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AB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nên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theo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chất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cách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đều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 (CA = CB).</a:t>
                </a:r>
                <a:endParaRPr lang="en-US" sz="40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4000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fr-FR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AB</m:t>
                    </m:r>
                    <m:r>
                      <a:rPr kumimoji="0" lang="fr-FR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⊥</m:t>
                    </m:r>
                    <m:r>
                      <m:rPr>
                        <m:sty m:val="p"/>
                      </m:rPr>
                      <a:rPr kumimoji="0" lang="fr-FR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d</m:t>
                    </m:r>
                  </m:oMath>
                </a14:m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thì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 // d, do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đó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một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nằm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trên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lại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cách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đều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kumimoji="0" lang="fr-FR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kumimoji="0" lang="fr-FR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838700"/>
                <a:ext cx="16318246" cy="4708981"/>
              </a:xfrm>
              <a:prstGeom prst="rect">
                <a:avLst/>
              </a:prstGeom>
              <a:blipFill>
                <a:blip r:embed="rId6"/>
                <a:stretch>
                  <a:fillRect l="-1307" r="-1307" b="-2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9423" y="1049773"/>
            <a:ext cx="4953000" cy="340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0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2890651" y="7396349"/>
            <a:ext cx="5781302" cy="578130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064068" y="0"/>
            <a:ext cx="4447864" cy="44508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388995" y="-1544608"/>
            <a:ext cx="2263111" cy="2263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2328294"/>
            <a:ext cx="4447864" cy="44508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36692" y="-424055"/>
            <a:ext cx="2263111" cy="2263111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5397349" y="7396349"/>
            <a:ext cx="5781302" cy="57813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638C00F-E8A5-4110-A1AA-8DBFC98EA542}"/>
              </a:ext>
            </a:extLst>
          </p:cNvPr>
          <p:cNvSpPr txBox="1"/>
          <p:nvPr/>
        </p:nvSpPr>
        <p:spPr>
          <a:xfrm>
            <a:off x="4953000" y="974600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dirty="0">
              <a:solidFill>
                <a:srgbClr val="FF0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71499" y="2937428"/>
            <a:ext cx="5406547" cy="3730072"/>
            <a:chOff x="924909" y="3568797"/>
            <a:chExt cx="5411428" cy="4241703"/>
          </a:xfrm>
        </p:grpSpPr>
        <p:grpSp>
          <p:nvGrpSpPr>
            <p:cNvPr id="19" name="Group 3"/>
            <p:cNvGrpSpPr/>
            <p:nvPr/>
          </p:nvGrpSpPr>
          <p:grpSpPr>
            <a:xfrm>
              <a:off x="924909" y="3568797"/>
              <a:ext cx="5411428" cy="4241703"/>
              <a:chOff x="0" y="0"/>
              <a:chExt cx="3183193" cy="3101958"/>
            </a:xfrm>
          </p:grpSpPr>
          <p:sp>
            <p:nvSpPr>
              <p:cNvPr id="21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2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0" name="Rectangle 19"/>
            <p:cNvSpPr/>
            <p:nvPr/>
          </p:nvSpPr>
          <p:spPr>
            <a:xfrm>
              <a:off x="1115582" y="4599147"/>
              <a:ext cx="4796230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Ghi nhớ </a:t>
              </a: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thức trong bài.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24600" y="2960003"/>
            <a:ext cx="5480307" cy="3693752"/>
            <a:chOff x="6840639" y="3553166"/>
            <a:chExt cx="5422223" cy="5001862"/>
          </a:xfrm>
        </p:grpSpPr>
        <p:grpSp>
          <p:nvGrpSpPr>
            <p:cNvPr id="24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</p:grpSpPr>
          <p:sp>
            <p:nvSpPr>
              <p:cNvPr id="26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7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5" name="Rectangle 24"/>
            <p:cNvSpPr/>
            <p:nvPr/>
          </p:nvSpPr>
          <p:spPr>
            <a:xfrm>
              <a:off x="7396370" y="4652589"/>
              <a:ext cx="4360209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Hoàn thành các bài tập trong SBT. 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2190805" y="2897346"/>
            <a:ext cx="5548298" cy="3846354"/>
            <a:chOff x="12589614" y="3479846"/>
            <a:chExt cx="5538234" cy="4853711"/>
          </a:xfrm>
        </p:grpSpPr>
        <p:grpSp>
          <p:nvGrpSpPr>
            <p:cNvPr id="29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</p:grpSpPr>
          <p:sp>
            <p:nvSpPr>
              <p:cNvPr id="31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32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30" name="Rectangle 29"/>
            <p:cNvSpPr/>
            <p:nvPr/>
          </p:nvSpPr>
          <p:spPr>
            <a:xfrm>
              <a:off x="12589614" y="3556446"/>
              <a:ext cx="5538234" cy="47771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bị trước </a:t>
              </a:r>
              <a:endParaRPr lang="en-US" sz="4000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en-US" sz="4000" b="1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“</a:t>
              </a:r>
              <a:r>
                <a:rPr lang="vi-VN" sz="4000" b="1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10: Tính chất ba đường trung tuyến của tam giác</a:t>
              </a:r>
              <a:r>
                <a:rPr lang="en-US" sz="4000" b="1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”</a:t>
              </a:r>
              <a:endParaRPr lang="pt-BR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-3888506" y="-3888506"/>
            <a:ext cx="7777012" cy="777701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4399494" y="6398494"/>
            <a:ext cx="7777012" cy="7777012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5697200" y="-1592974"/>
            <a:ext cx="4447864" cy="4450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373600" y="632465"/>
            <a:ext cx="2263111" cy="226311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8301178"/>
            <a:ext cx="4447864" cy="44508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9155444"/>
            <a:ext cx="2263111" cy="2263111"/>
          </a:xfrm>
          <a:prstGeom prst="rect">
            <a:avLst/>
          </a:prstGeom>
        </p:spPr>
      </p:pic>
      <p:sp>
        <p:nvSpPr>
          <p:cNvPr id="15" name="TextBox 18">
            <a:extLst>
              <a:ext uri="{FF2B5EF4-FFF2-40B4-BE49-F238E27FC236}">
                <a16:creationId xmlns:a16="http://schemas.microsoft.com/office/drawing/2014/main" id="{8F5E62F2-E99E-4F19-B9B0-2063558D038E}"/>
              </a:ext>
            </a:extLst>
          </p:cNvPr>
          <p:cNvSpPr txBox="1"/>
          <p:nvPr/>
        </p:nvSpPr>
        <p:spPr>
          <a:xfrm>
            <a:off x="2389860" y="1764020"/>
            <a:ext cx="13883445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CẢM ƠN 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DÕI BÀI HỌC</a:t>
            </a:r>
            <a:r>
              <a:rPr lang="vi-VN" sz="70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lang="en-US" sz="7000" b="1" kern="120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4249400" y="-5093427"/>
            <a:ext cx="7059616" cy="6817755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340897" y="-608993"/>
            <a:ext cx="4447864" cy="445087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-2514600" y="8885721"/>
            <a:ext cx="4447864" cy="4450878"/>
          </a:xfrm>
          <a:prstGeom prst="rect">
            <a:avLst/>
          </a:prstGeom>
        </p:spPr>
      </p:pic>
      <p:sp>
        <p:nvSpPr>
          <p:cNvPr id="17" name="Google Shape;7771;p33"/>
          <p:cNvSpPr txBox="1">
            <a:spLocks/>
          </p:cNvSpPr>
          <p:nvPr/>
        </p:nvSpPr>
        <p:spPr>
          <a:xfrm>
            <a:off x="6705600" y="800100"/>
            <a:ext cx="594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vi-VN" sz="6000" b="1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KHỞI ĐỘNG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315350" y="2331816"/>
            <a:ext cx="92188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vi-VN" sz="4000" dirty="0">
                <a:ea typeface="Calibri" panose="020F0502020204030204" pitchFamily="34" charset="0"/>
                <a:cs typeface="Times New Roman" panose="02020603050405020304" pitchFamily="18" charset="0"/>
              </a:rPr>
              <a:t>Hình 86 minh họa chiếc cân thăng bằng và gợi nên hình ảnh đoạn thẳng AB, đường thẳng d. Đường thẳng d có mối liên hệ gì với đoạn thẳng AB?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50497" y="-625322"/>
            <a:ext cx="1193246" cy="11932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1064" y="2552700"/>
            <a:ext cx="5762936" cy="68174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4724400" y="-5112584"/>
            <a:ext cx="7777012" cy="777701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4625788" y="6510488"/>
            <a:ext cx="7777012" cy="777701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639800" y="-3706258"/>
            <a:ext cx="4447864" cy="44508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857908" y="-1273945"/>
            <a:ext cx="2263111" cy="22631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8301178"/>
            <a:ext cx="4447864" cy="4450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9155444"/>
            <a:ext cx="2263111" cy="226311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73942" y="2095500"/>
            <a:ext cx="16530748" cy="1431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6500" b="1" cap="all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CHƯƠNG VII. tam giác</a:t>
            </a:r>
            <a:endParaRPr lang="en-US" sz="6500" dirty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19400" y="4031546"/>
            <a:ext cx="12420651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6500" b="1" kern="0" cap="all" dirty="0">
                <a:solidFill>
                  <a:schemeClr val="accent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BÀI 9: ĐƯỜNG TRUNG TRỰC CỦA MỘT ĐOẠN THẲNG</a:t>
            </a:r>
            <a:endParaRPr lang="en-US" sz="6500" b="1" kern="0" dirty="0">
              <a:solidFill>
                <a:schemeClr val="accent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warp dir="in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59419" y="1175550"/>
            <a:ext cx="512872" cy="530225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5925800" y="-2695195"/>
            <a:ext cx="5390390" cy="5390390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7722" b="17666"/>
          <a:stretch>
            <a:fillRect/>
          </a:stretch>
        </p:blipFill>
        <p:spPr>
          <a:xfrm>
            <a:off x="15697200" y="8301178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7722" b="17666"/>
          <a:stretch>
            <a:fillRect/>
          </a:stretch>
        </p:blipFill>
        <p:spPr>
          <a:xfrm>
            <a:off x="-2514600" y="5524500"/>
            <a:ext cx="4447864" cy="445087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485900" y="6378766"/>
            <a:ext cx="2263111" cy="2263111"/>
          </a:xfrm>
          <a:prstGeom prst="rect">
            <a:avLst/>
          </a:prstGeom>
        </p:spPr>
      </p:pic>
      <p:sp>
        <p:nvSpPr>
          <p:cNvPr id="18" name="Google Shape;7771;p33"/>
          <p:cNvSpPr txBox="1">
            <a:spLocks/>
          </p:cNvSpPr>
          <p:nvPr/>
        </p:nvSpPr>
        <p:spPr>
          <a:xfrm>
            <a:off x="1779814" y="1027100"/>
            <a:ext cx="8888186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6000" b="1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NỘI DUNG BÀI HỌC</a:t>
            </a:r>
            <a:endParaRPr lang="vi-VN" sz="6000" b="1" kern="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15000" y="2628900"/>
            <a:ext cx="9553994" cy="1002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nl-NL" sz="4500" b="1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 NGHĨA</a:t>
            </a:r>
            <a:endParaRPr lang="en-US" sz="4500" dirty="0">
              <a:solidFill>
                <a:schemeClr val="accent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5067300"/>
            <a:ext cx="329449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500" b="1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CHẤT</a:t>
            </a:r>
            <a:endParaRPr lang="en-US" sz="45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995914" y="2666922"/>
            <a:ext cx="1346583" cy="11430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995913" y="4838700"/>
            <a:ext cx="1346583" cy="11430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71282" y="6631275"/>
            <a:ext cx="751171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4500" b="1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VẼ ĐƯỜNG TRUNG TRỰC CỦA MỘT ĐOẠN THẲNG</a:t>
            </a:r>
            <a:endParaRPr lang="en-US" sz="45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995913" y="7136847"/>
            <a:ext cx="1346583" cy="11430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3" grpId="0" animBg="1"/>
      <p:bldP spid="24" grpId="0" animBg="1"/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5454735" y="3492467"/>
            <a:ext cx="4447864" cy="445087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2676911" y="8592666"/>
            <a:ext cx="3433122" cy="3388668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002000" y="-2628900"/>
            <a:ext cx="5069606" cy="446471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2" name="Group 1"/>
          <p:cNvGrpSpPr/>
          <p:nvPr/>
        </p:nvGrpSpPr>
        <p:grpSpPr>
          <a:xfrm>
            <a:off x="1600200" y="2868379"/>
            <a:ext cx="4510390" cy="886670"/>
            <a:chOff x="561474" y="385521"/>
            <a:chExt cx="4510390" cy="88667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aintBrush/>
                      </a14:imgEffect>
                      <a14:imgEffect>
                        <a14:sharpenSoften amount="50000"/>
                      </a14:imgEffect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100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74" y="385521"/>
              <a:ext cx="950078" cy="88667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490464" y="488105"/>
              <a:ext cx="3581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HĐ1:</a:t>
              </a:r>
              <a:endParaRPr lang="en-US" sz="4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Oval Callout 24"/>
          <p:cNvSpPr/>
          <p:nvPr/>
        </p:nvSpPr>
        <p:spPr>
          <a:xfrm>
            <a:off x="11734800" y="571790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97202" y="202421"/>
            <a:ext cx="3686594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nl-NL" sz="4500" b="1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 NGHĨA</a:t>
            </a:r>
            <a:endParaRPr lang="en-US" sz="4500" dirty="0">
              <a:solidFill>
                <a:schemeClr val="accent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91200" y="342936"/>
            <a:ext cx="1586238" cy="941175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876851" y="2771478"/>
                <a:ext cx="9144000" cy="286232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sát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87.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a) So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𝐼𝐴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𝐼𝐵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b) Tim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851" y="2771478"/>
                <a:ext cx="9144000" cy="2862322"/>
              </a:xfrm>
              <a:prstGeom prst="rect">
                <a:avLst/>
              </a:prstGeom>
              <a:blipFill>
                <a:blip r:embed="rId6"/>
                <a:stretch>
                  <a:fillRect l="-2400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4038600" y="1683566"/>
            <a:ext cx="9137606" cy="862753"/>
            <a:chOff x="1611219" y="2044475"/>
            <a:chExt cx="9137606" cy="862753"/>
          </a:xfrm>
        </p:grpSpPr>
        <p:sp>
          <p:nvSpPr>
            <p:cNvPr id="21" name="Rectangle 20"/>
            <p:cNvSpPr/>
            <p:nvPr/>
          </p:nvSpPr>
          <p:spPr>
            <a:xfrm>
              <a:off x="2977146" y="2169578"/>
              <a:ext cx="777167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HĐ1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1219" y="2044475"/>
              <a:ext cx="1207854" cy="862753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0278" y="5829300"/>
            <a:ext cx="4526706" cy="41539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772400" y="7255538"/>
                <a:ext cx="10171416" cy="2118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a) Ta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thấy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IA = IB.</a:t>
                </a:r>
                <a:endParaRPr lang="en-US" sz="4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0480" marR="3048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b) Ta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thấy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d 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Cambria Math" panose="02040503050406030204" pitchFamily="18" charset="0"/>
                  </a:rPr>
                  <a:t>⊥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AB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nên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</m:acc>
                      </m:e>
                      <m:sub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=90°,</m:t>
                    </m:r>
                    <m:sSub>
                      <m:sSub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</m:acc>
                      </m:e>
                      <m:sub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=90°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7255538"/>
                <a:ext cx="10171416" cy="2118209"/>
              </a:xfrm>
              <a:prstGeom prst="rect">
                <a:avLst/>
              </a:prstGeom>
              <a:blipFill>
                <a:blip r:embed="rId9"/>
                <a:stretch>
                  <a:fillRect l="-179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5" grpId="0"/>
      <p:bldP spid="16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ular Callout 17"/>
          <p:cNvSpPr/>
          <p:nvPr/>
        </p:nvSpPr>
        <p:spPr>
          <a:xfrm>
            <a:off x="1676400" y="1790700"/>
            <a:ext cx="14935200" cy="2428744"/>
          </a:xfrm>
          <a:prstGeom prst="wedgeRectCallout">
            <a:avLst>
              <a:gd name="adj1" fmla="val -21161"/>
              <a:gd name="adj2" fmla="val 56535"/>
            </a:avLst>
          </a:prstGeom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6154400" y="7569385"/>
            <a:ext cx="9217214" cy="921721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4215693" y="-3422178"/>
            <a:ext cx="4447864" cy="44508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156444" y="-1131556"/>
            <a:ext cx="2263111" cy="22631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0" y="-3422178"/>
            <a:ext cx="4447864" cy="4450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00200" y="8801100"/>
            <a:ext cx="2119091" cy="211909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66214" y="483976"/>
            <a:ext cx="403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57400" y="2008494"/>
            <a:ext cx="14401800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5EAB0314-8F76-4681-9068-C12A4B9C5D0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03892" y="3685453"/>
            <a:ext cx="1957177" cy="176284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23257" y="4762500"/>
            <a:ext cx="1608133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5829300"/>
            <a:ext cx="3760669" cy="37812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611549" y="5753691"/>
                <a:ext cx="11953272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thế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549" y="5753691"/>
                <a:ext cx="11953272" cy="3785652"/>
              </a:xfrm>
              <a:prstGeom prst="rect">
                <a:avLst/>
              </a:prstGeom>
              <a:blipFill>
                <a:blip r:embed="rId15"/>
                <a:stretch>
                  <a:fillRect l="-1837" r="-1837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/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5229755" y="8208244"/>
            <a:ext cx="6067955" cy="53005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6383000" y="-1774230"/>
            <a:ext cx="4343400" cy="396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6328571" y="7734300"/>
            <a:ext cx="2819400" cy="28213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019800" y="669161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8" name="Flowchart: Terminator 17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83836" y="987956"/>
              <a:ext cx="5259773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 (SGK – tr100)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30959" y="1823978"/>
                <a:ext cx="16287682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89 ,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sát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cặp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𝐸𝐺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cặp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trên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959" y="1823978"/>
                <a:ext cx="16287682" cy="2862322"/>
              </a:xfrm>
              <a:prstGeom prst="rect">
                <a:avLst/>
              </a:prstGeom>
              <a:blipFill>
                <a:blip r:embed="rId6"/>
                <a:stretch>
                  <a:fillRect l="-1347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2831" y="5149470"/>
            <a:ext cx="11003938" cy="3727830"/>
          </a:xfrm>
          <a:prstGeom prst="rect">
            <a:avLst/>
          </a:prstGeom>
        </p:spPr>
      </p:pic>
      <p:pic>
        <p:nvPicPr>
          <p:cNvPr id="23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025725" y="7121980"/>
            <a:ext cx="1509245" cy="232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7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5229755" y="8208244"/>
            <a:ext cx="6067955" cy="530051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6383000" y="-1774230"/>
            <a:ext cx="4343400" cy="396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7526000" y="8876344"/>
            <a:ext cx="2819400" cy="282131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sp>
        <p:nvSpPr>
          <p:cNvPr id="20" name="Oval Callout 19"/>
          <p:cNvSpPr/>
          <p:nvPr/>
        </p:nvSpPr>
        <p:spPr>
          <a:xfrm>
            <a:off x="1752600" y="2667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6245" y="952500"/>
            <a:ext cx="10201359" cy="34559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70902" y="4686300"/>
                <a:ext cx="16376200" cy="5355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đoan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𝐸𝐺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qua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𝐸𝐺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r>
                  <a:rPr lang="en-US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902" y="4686300"/>
                <a:ext cx="16376200" cy="5355312"/>
              </a:xfrm>
              <a:prstGeom prst="rect">
                <a:avLst/>
              </a:prstGeom>
              <a:blipFill>
                <a:blip r:embed="rId7"/>
                <a:stretch>
                  <a:fillRect l="-1116" r="-1191" b="-1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12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621000" y="-5893109"/>
            <a:ext cx="7777012" cy="777701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5373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7722" b="17666"/>
          <a:stretch>
            <a:fillRect/>
          </a:stretch>
        </p:blipFill>
        <p:spPr>
          <a:xfrm>
            <a:off x="13639800" y="-3544195"/>
            <a:ext cx="4447864" cy="445087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31556" y="-1131556"/>
            <a:ext cx="2263111" cy="226311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447800" y="129521"/>
            <a:ext cx="5988909" cy="1103892"/>
            <a:chOff x="1676400" y="38100"/>
            <a:chExt cx="5988909" cy="1103892"/>
          </a:xfrm>
        </p:grpSpPr>
        <p:sp>
          <p:nvSpPr>
            <p:cNvPr id="17" name="Rectangle 16"/>
            <p:cNvSpPr/>
            <p:nvPr/>
          </p:nvSpPr>
          <p:spPr>
            <a:xfrm>
              <a:off x="1676400" y="38100"/>
              <a:ext cx="5988909" cy="110389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800"/>
                </a:spcAft>
              </a:pPr>
              <a:r>
                <a:rPr lang="nl-NL" sz="5000" b="1" dirty="0">
                  <a:ln w="0"/>
                  <a:solidFill>
                    <a:srgbClr val="AA3F3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LUYỆN TẬP 1</a:t>
              </a:r>
              <a:endParaRPr lang="en-US" sz="5000" b="1" dirty="0">
                <a:ln w="0"/>
                <a:solidFill>
                  <a:srgbClr val="AA3F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31481" y="489750"/>
              <a:ext cx="512872" cy="53022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447800" y="1303586"/>
                <a:ext cx="15480045" cy="1858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Cho tam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ABC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và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M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trung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BC.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Biết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Chứng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minh 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trung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trực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đoạn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thẳng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BC.</a:t>
                </a:r>
                <a:endParaRPr lang="en-US" sz="3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303586"/>
                <a:ext cx="15480045" cy="1858714"/>
              </a:xfrm>
              <a:prstGeom prst="rect">
                <a:avLst/>
              </a:prstGeom>
              <a:blipFill>
                <a:blip r:embed="rId9"/>
                <a:stretch>
                  <a:fillRect l="-1221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Callout 23"/>
          <p:cNvSpPr/>
          <p:nvPr/>
        </p:nvSpPr>
        <p:spPr>
          <a:xfrm>
            <a:off x="8304649" y="3486438"/>
            <a:ext cx="1766345" cy="742662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9658" y="4664960"/>
            <a:ext cx="4657287" cy="52791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436709" y="4784394"/>
                <a:ext cx="10257733" cy="4702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Ta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có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endParaRPr lang="en-US" sz="4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0480" marR="30480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mà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(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hai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kề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bù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).</a:t>
                </a:r>
                <a:endParaRPr lang="en-US" sz="4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0480" marR="30480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Suy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ra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=90°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hay AM 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Cambria Math" panose="02040503050406030204" pitchFamily="18" charset="0"/>
                  </a:rPr>
                  <a:t>⊥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BC.</a:t>
                </a:r>
                <a:endParaRPr lang="en-US" sz="4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Ta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AM 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⊥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BC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BC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BC.</a:t>
                </a:r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709" y="4784394"/>
                <a:ext cx="10257733" cy="4702506"/>
              </a:xfrm>
              <a:prstGeom prst="rect">
                <a:avLst/>
              </a:prstGeom>
              <a:blipFill>
                <a:blip r:embed="rId11"/>
                <a:stretch>
                  <a:fillRect l="-2139" r="-1188" b="-4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85115" y="3496464"/>
            <a:ext cx="1197438" cy="149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0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734</Words>
  <Application>Microsoft Office PowerPoint</Application>
  <PresentationFormat>Custom</PresentationFormat>
  <Paragraphs>85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Kavoon</vt:lpstr>
      <vt:lpstr>Arial</vt:lpstr>
      <vt:lpstr>Cambria Math</vt:lpstr>
      <vt:lpstr>Anton</vt:lpstr>
      <vt:lpstr>Calibri</vt:lpstr>
      <vt:lpstr>Calibri Light</vt:lpstr>
      <vt:lpstr>Times New Roman</vt:lpstr>
      <vt:lpstr>Office Theme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tailieugiaovien.edu.vn</dc:creator>
  <cp:lastModifiedBy>THC</cp:lastModifiedBy>
  <cp:revision>4</cp:revision>
  <dcterms:created xsi:type="dcterms:W3CDTF">2006-08-16T00:00:00Z</dcterms:created>
  <dcterms:modified xsi:type="dcterms:W3CDTF">2023-04-12T15:06:45Z</dcterms:modified>
  <dc:identifier>DAFSQ4Qx1jE</dc:identifier>
</cp:coreProperties>
</file>