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1" r:id="rId4"/>
    <p:sldId id="262" r:id="rId5"/>
    <p:sldId id="284" r:id="rId6"/>
    <p:sldId id="285" r:id="rId7"/>
    <p:sldId id="286" r:id="rId8"/>
    <p:sldId id="289" r:id="rId9"/>
    <p:sldId id="288" r:id="rId10"/>
    <p:sldId id="291" r:id="rId11"/>
    <p:sldId id="292" r:id="rId12"/>
    <p:sldId id="293" r:id="rId13"/>
    <p:sldId id="294" r:id="rId14"/>
    <p:sldId id="295" r:id="rId15"/>
    <p:sldId id="265" r:id="rId16"/>
    <p:sldId id="269" r:id="rId17"/>
    <p:sldId id="274" r:id="rId18"/>
    <p:sldId id="275" r:id="rId19"/>
    <p:sldId id="268" r:id="rId20"/>
    <p:sldId id="266" r:id="rId21"/>
    <p:sldId id="278" r:id="rId22"/>
    <p:sldId id="277" r:id="rId23"/>
    <p:sldId id="270" r:id="rId24"/>
    <p:sldId id="271" r:id="rId25"/>
    <p:sldId id="279" r:id="rId26"/>
    <p:sldId id="282" r:id="rId27"/>
    <p:sldId id="280"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an Thi Ngoc" initials="DTN" lastIdx="1" clrIdx="0">
    <p:extLst>
      <p:ext uri="{19B8F6BF-5375-455C-9EA6-DF929625EA0E}">
        <p15:presenceInfo xmlns:p15="http://schemas.microsoft.com/office/powerpoint/2012/main" userId="Doan Thi Ngo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C9200C-5CA0-4F52-BEB9-07743BE98FBD}"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828892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C9200C-5CA0-4F52-BEB9-07743BE98FBD}"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287169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C9200C-5CA0-4F52-BEB9-07743BE98FBD}"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302229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C9200C-5CA0-4F52-BEB9-07743BE98FBD}"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128490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C9200C-5CA0-4F52-BEB9-07743BE98FBD}"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3116708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C9200C-5CA0-4F52-BEB9-07743BE98FBD}"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2923555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C9200C-5CA0-4F52-BEB9-07743BE98FBD}"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552523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C9200C-5CA0-4F52-BEB9-07743BE98FBD}"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340811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C9200C-5CA0-4F52-BEB9-07743BE98FBD}"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2773789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C9200C-5CA0-4F52-BEB9-07743BE98FBD}"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878531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C9200C-5CA0-4F52-BEB9-07743BE98FBD}"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1123A-942B-4779-9A94-2A2A10AB3A6E}" type="slidenum">
              <a:rPr lang="en-US" smtClean="0"/>
              <a:t>‹#›</a:t>
            </a:fld>
            <a:endParaRPr lang="en-US"/>
          </a:p>
        </p:txBody>
      </p:sp>
    </p:spTree>
    <p:extLst>
      <p:ext uri="{BB962C8B-B14F-4D97-AF65-F5344CB8AC3E}">
        <p14:creationId xmlns:p14="http://schemas.microsoft.com/office/powerpoint/2010/main" val="84586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9200C-5CA0-4F52-BEB9-07743BE98FBD}" type="datetimeFigureOut">
              <a:rPr lang="en-US" smtClean="0"/>
              <a:t>4/12/2023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C1123A-942B-4779-9A94-2A2A10AB3A6E}" type="slidenum">
              <a:rPr lang="en-US" smtClean="0"/>
              <a:t>‹#›</a:t>
            </a:fld>
            <a:endParaRPr lang="en-US"/>
          </a:p>
        </p:txBody>
      </p:sp>
    </p:spTree>
    <p:extLst>
      <p:ext uri="{BB962C8B-B14F-4D97-AF65-F5344CB8AC3E}">
        <p14:creationId xmlns:p14="http://schemas.microsoft.com/office/powerpoint/2010/main" val="881988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36.png"/><Relationship Id="rId7" Type="http://schemas.openxmlformats.org/officeDocument/2006/relationships/image" Target="../media/image19.emf"/><Relationship Id="rId2" Type="http://schemas.openxmlformats.org/officeDocument/2006/relationships/image" Target="../media/image35.emf"/><Relationship Id="rId1" Type="http://schemas.openxmlformats.org/officeDocument/2006/relationships/slideLayout" Target="../slideLayouts/slideLayout2.xml"/><Relationship Id="rId6" Type="http://schemas.openxmlformats.org/officeDocument/2006/relationships/image" Target="../media/image18.emf"/><Relationship Id="rId11" Type="http://schemas.openxmlformats.org/officeDocument/2006/relationships/image" Target="../media/image37.png"/><Relationship Id="rId5" Type="http://schemas.openxmlformats.org/officeDocument/2006/relationships/image" Target="../media/image8.emf"/><Relationship Id="rId10" Type="http://schemas.openxmlformats.org/officeDocument/2006/relationships/image" Target="../media/image240.png"/><Relationship Id="rId4" Type="http://schemas.openxmlformats.org/officeDocument/2006/relationships/image" Target="../media/image17.emf"/><Relationship Id="rId9" Type="http://schemas.openxmlformats.org/officeDocument/2006/relationships/image" Target="../media/image7.emf"/></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20.png"/><Relationship Id="rId18" Type="http://schemas.openxmlformats.org/officeDocument/2006/relationships/image" Target="../media/image47.emf"/><Relationship Id="rId3" Type="http://schemas.openxmlformats.org/officeDocument/2006/relationships/image" Target="../media/image39.emf"/><Relationship Id="rId21" Type="http://schemas.openxmlformats.org/officeDocument/2006/relationships/image" Target="../media/image50.emf"/><Relationship Id="rId7" Type="http://schemas.openxmlformats.org/officeDocument/2006/relationships/image" Target="../media/image43.png"/><Relationship Id="rId12" Type="http://schemas.openxmlformats.org/officeDocument/2006/relationships/image" Target="../media/image44.emf"/><Relationship Id="rId17" Type="http://schemas.openxmlformats.org/officeDocument/2006/relationships/image" Target="../media/image46.emf"/><Relationship Id="rId25" Type="http://schemas.openxmlformats.org/officeDocument/2006/relationships/image" Target="../media/image54.emf"/><Relationship Id="rId2" Type="http://schemas.openxmlformats.org/officeDocument/2006/relationships/image" Target="../media/image38.emf"/><Relationship Id="rId16" Type="http://schemas.openxmlformats.org/officeDocument/2006/relationships/image" Target="../media/image46.png"/><Relationship Id="rId20"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42.emf"/><Relationship Id="rId11" Type="http://schemas.openxmlformats.org/officeDocument/2006/relationships/image" Target="../media/image43.emf"/><Relationship Id="rId24" Type="http://schemas.openxmlformats.org/officeDocument/2006/relationships/image" Target="../media/image53.emf"/><Relationship Id="rId5" Type="http://schemas.openxmlformats.org/officeDocument/2006/relationships/image" Target="../media/image41.emf"/><Relationship Id="rId15" Type="http://schemas.openxmlformats.org/officeDocument/2006/relationships/image" Target="../media/image45.emf"/><Relationship Id="rId23" Type="http://schemas.openxmlformats.org/officeDocument/2006/relationships/image" Target="../media/image52.emf"/><Relationship Id="rId10" Type="http://schemas.openxmlformats.org/officeDocument/2006/relationships/image" Target="../media/image290.png"/><Relationship Id="rId19" Type="http://schemas.openxmlformats.org/officeDocument/2006/relationships/image" Target="../media/image48.emf"/><Relationship Id="rId4" Type="http://schemas.openxmlformats.org/officeDocument/2006/relationships/image" Target="../media/image40.emf"/><Relationship Id="rId9" Type="http://schemas.openxmlformats.org/officeDocument/2006/relationships/image" Target="../media/image280.png"/><Relationship Id="rId14" Type="http://schemas.openxmlformats.org/officeDocument/2006/relationships/image" Target="../media/image44.png"/><Relationship Id="rId22" Type="http://schemas.openxmlformats.org/officeDocument/2006/relationships/image" Target="../media/image51.emf"/></Relationships>
</file>

<file path=ppt/slides/_rels/slide1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7.emf"/><Relationship Id="rId7" Type="http://schemas.openxmlformats.org/officeDocument/2006/relationships/image" Target="../media/image6.emf"/><Relationship Id="rId12" Type="http://schemas.openxmlformats.org/officeDocument/2006/relationships/image" Target="../media/image58.emf"/><Relationship Id="rId2" Type="http://schemas.openxmlformats.org/officeDocument/2006/relationships/image" Target="../media/image35.emf"/><Relationship Id="rId1" Type="http://schemas.openxmlformats.org/officeDocument/2006/relationships/slideLayout" Target="../slideLayouts/slideLayout2.xml"/><Relationship Id="rId6" Type="http://schemas.openxmlformats.org/officeDocument/2006/relationships/image" Target="../media/image19.emf"/><Relationship Id="rId11" Type="http://schemas.openxmlformats.org/officeDocument/2006/relationships/image" Target="../media/image57.emf"/><Relationship Id="rId5" Type="http://schemas.openxmlformats.org/officeDocument/2006/relationships/image" Target="../media/image18.emf"/><Relationship Id="rId10" Type="http://schemas.openxmlformats.org/officeDocument/2006/relationships/image" Target="../media/image56.emf"/><Relationship Id="rId4" Type="http://schemas.openxmlformats.org/officeDocument/2006/relationships/image" Target="../media/image8.emf"/><Relationship Id="rId9" Type="http://schemas.openxmlformats.org/officeDocument/2006/relationships/image" Target="../media/image55.emf"/></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0.emf"/><Relationship Id="rId7" Type="http://schemas.openxmlformats.org/officeDocument/2006/relationships/image" Target="../media/image4.png"/><Relationship Id="rId2" Type="http://schemas.openxmlformats.org/officeDocument/2006/relationships/image" Target="../media/image59.emf"/><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65.png"/><Relationship Id="rId3" Type="http://schemas.openxmlformats.org/officeDocument/2006/relationships/image" Target="../media/image6.emf"/><Relationship Id="rId7" Type="http://schemas.openxmlformats.org/officeDocument/2006/relationships/image" Target="../media/image17.emf"/><Relationship Id="rId12" Type="http://schemas.openxmlformats.org/officeDocument/2006/relationships/image" Target="../media/image64.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35.emf"/><Relationship Id="rId11" Type="http://schemas.openxmlformats.org/officeDocument/2006/relationships/image" Target="../media/image63.emf"/><Relationship Id="rId5" Type="http://schemas.openxmlformats.org/officeDocument/2006/relationships/image" Target="../media/image7.emf"/><Relationship Id="rId10" Type="http://schemas.openxmlformats.org/officeDocument/2006/relationships/image" Target="../media/image19.emf"/><Relationship Id="rId4" Type="http://schemas.openxmlformats.org/officeDocument/2006/relationships/image" Target="../media/image62.emf"/><Relationship Id="rId9" Type="http://schemas.openxmlformats.org/officeDocument/2006/relationships/image" Target="../media/image18.emf"/><Relationship Id="rId14" Type="http://schemas.openxmlformats.org/officeDocument/2006/relationships/image" Target="../media/image6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90.png"/><Relationship Id="rId3" Type="http://schemas.openxmlformats.org/officeDocument/2006/relationships/image" Target="../media/image68.emf"/><Relationship Id="rId7" Type="http://schemas.openxmlformats.org/officeDocument/2006/relationships/image" Target="../media/image680.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670.png"/><Relationship Id="rId5" Type="http://schemas.openxmlformats.org/officeDocument/2006/relationships/image" Target="../media/image660.png"/><Relationship Id="rId10" Type="http://schemas.openxmlformats.org/officeDocument/2006/relationships/image" Target="../media/image71.png"/><Relationship Id="rId4" Type="http://schemas.openxmlformats.org/officeDocument/2006/relationships/image" Target="../media/image650.png"/><Relationship Id="rId9" Type="http://schemas.openxmlformats.org/officeDocument/2006/relationships/image" Target="../media/image70.png"/></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0.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image" Target="../media/image69.emf"/><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71.emf"/><Relationship Id="rId5" Type="http://schemas.openxmlformats.org/officeDocument/2006/relationships/image" Target="../media/image56.png"/><Relationship Id="rId10" Type="http://schemas.openxmlformats.org/officeDocument/2006/relationships/image" Target="../media/image70.emf"/><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72.png"/></Relationships>
</file>

<file path=ppt/slides/_rels/slide25.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5.png"/><Relationship Id="rId3" Type="http://schemas.openxmlformats.org/officeDocument/2006/relationships/image" Target="../media/image70.emf"/><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image" Target="../media/image69.emf"/><Relationship Id="rId16" Type="http://schemas.openxmlformats.org/officeDocument/2006/relationships/image" Target="../media/image83.png"/><Relationship Id="rId20"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63.png"/><Relationship Id="rId15" Type="http://schemas.openxmlformats.org/officeDocument/2006/relationships/image" Target="../media/image82.png"/><Relationship Id="rId10" Type="http://schemas.openxmlformats.org/officeDocument/2006/relationships/image" Target="../media/image77.png"/><Relationship Id="rId19" Type="http://schemas.openxmlformats.org/officeDocument/2006/relationships/image" Target="../media/image86.png"/><Relationship Id="rId4" Type="http://schemas.openxmlformats.org/officeDocument/2006/relationships/image" Target="../media/image71.emf"/><Relationship Id="rId9" Type="http://schemas.openxmlformats.org/officeDocument/2006/relationships/image" Target="../media/image76.png"/><Relationship Id="rId14" Type="http://schemas.openxmlformats.org/officeDocument/2006/relationships/image" Target="../media/image81.png"/></Relationships>
</file>

<file path=ppt/slides/_rels/slide26.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18" Type="http://schemas.openxmlformats.org/officeDocument/2006/relationships/image" Target="../media/image101.png"/><Relationship Id="rId3" Type="http://schemas.openxmlformats.org/officeDocument/2006/relationships/image" Target="../media/image70.emf"/><Relationship Id="rId21" Type="http://schemas.openxmlformats.org/officeDocument/2006/relationships/image" Target="../media/image104.png"/><Relationship Id="rId7" Type="http://schemas.openxmlformats.org/officeDocument/2006/relationships/image" Target="../media/image90.png"/><Relationship Id="rId12" Type="http://schemas.openxmlformats.org/officeDocument/2006/relationships/image" Target="../media/image95.png"/><Relationship Id="rId17" Type="http://schemas.openxmlformats.org/officeDocument/2006/relationships/image" Target="../media/image100.png"/><Relationship Id="rId2" Type="http://schemas.openxmlformats.org/officeDocument/2006/relationships/image" Target="../media/image69.emf"/><Relationship Id="rId16" Type="http://schemas.openxmlformats.org/officeDocument/2006/relationships/image" Target="../media/image99.png"/><Relationship Id="rId20"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png"/><Relationship Id="rId15" Type="http://schemas.openxmlformats.org/officeDocument/2006/relationships/image" Target="../media/image98.png"/><Relationship Id="rId10" Type="http://schemas.openxmlformats.org/officeDocument/2006/relationships/image" Target="../media/image93.png"/><Relationship Id="rId19" Type="http://schemas.openxmlformats.org/officeDocument/2006/relationships/image" Target="../media/image102.png"/><Relationship Id="rId4" Type="http://schemas.openxmlformats.org/officeDocument/2006/relationships/image" Target="../media/image71.emf"/><Relationship Id="rId9" Type="http://schemas.openxmlformats.org/officeDocument/2006/relationships/image" Target="../media/image92.png"/><Relationship Id="rId14" Type="http://schemas.openxmlformats.org/officeDocument/2006/relationships/image" Target="../media/image97.png"/><Relationship Id="rId22" Type="http://schemas.openxmlformats.org/officeDocument/2006/relationships/image" Target="../media/image105.png"/></Relationships>
</file>

<file path=ppt/slides/_rels/slide2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70.emf"/><Relationship Id="rId4" Type="http://schemas.openxmlformats.org/officeDocument/2006/relationships/image" Target="../media/image10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9.emf"/><Relationship Id="rId2" Type="http://schemas.openxmlformats.org/officeDocument/2006/relationships/image" Target="../media/image17.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8.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6277" y="1830240"/>
            <a:ext cx="10770833" cy="1569660"/>
          </a:xfrm>
          <a:prstGeom prst="rect">
            <a:avLst/>
          </a:prstGeom>
          <a:noFill/>
        </p:spPr>
        <p:txBody>
          <a:bodyPr wrap="none" rtlCol="0">
            <a:spAutoFit/>
          </a:bodyPr>
          <a:lstStyle/>
          <a:p>
            <a:pPr algn="ctr">
              <a:lnSpc>
                <a:spcPct val="150000"/>
              </a:lnSpc>
            </a:pPr>
            <a:r>
              <a:rPr lang="en-US" sz="3200" b="1" dirty="0" smtClean="0">
                <a:solidFill>
                  <a:srgbClr val="FFFF00"/>
                </a:solidFill>
                <a:latin typeface="Arial" panose="020B0604020202020204" pitchFamily="34" charset="0"/>
                <a:cs typeface="Arial" panose="020B0604020202020204" pitchFamily="34" charset="0"/>
              </a:rPr>
              <a:t> </a:t>
            </a:r>
            <a:r>
              <a:rPr lang="en-US" sz="3200" b="1" dirty="0">
                <a:solidFill>
                  <a:srgbClr val="FFFF00"/>
                </a:solidFill>
                <a:latin typeface="Arial" panose="020B0604020202020204" pitchFamily="34" charset="0"/>
                <a:cs typeface="Arial" panose="020B0604020202020204" pitchFamily="34" charset="0"/>
              </a:rPr>
              <a:t>BÀI 12</a:t>
            </a:r>
          </a:p>
          <a:p>
            <a:pPr algn="ctr">
              <a:lnSpc>
                <a:spcPct val="150000"/>
              </a:lnSpc>
            </a:pPr>
            <a:r>
              <a:rPr lang="en-US" sz="3200" b="1" dirty="0">
                <a:solidFill>
                  <a:srgbClr val="FFFF00"/>
                </a:solidFill>
                <a:latin typeface="Arial" panose="020B0604020202020204" pitchFamily="34" charset="0"/>
                <a:cs typeface="Arial" panose="020B0604020202020204" pitchFamily="34" charset="0"/>
              </a:rPr>
              <a:t>TÍNH CHẤT BA ĐƯỜNG TRUNG TRỰC CỦA TAM GIÁC</a:t>
            </a:r>
            <a:endParaRPr lang="vi-VN" sz="32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3358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2AB4A7-BBD4-C00F-5F92-805854889B71}"/>
              </a:ext>
            </a:extLst>
          </p:cNvPr>
          <p:cNvSpPr txBox="1"/>
          <p:nvPr/>
        </p:nvSpPr>
        <p:spPr>
          <a:xfrm>
            <a:off x="600074" y="465922"/>
            <a:ext cx="1082992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TIẾT 44- TÍNH CHẤT BA ĐƯỜNG TRUNG TRỰC CỦA TAM GIÁC</a:t>
            </a:r>
          </a:p>
        </p:txBody>
      </p:sp>
      <p:sp>
        <p:nvSpPr>
          <p:cNvPr id="7" name="TextBox 6">
            <a:extLst>
              <a:ext uri="{FF2B5EF4-FFF2-40B4-BE49-F238E27FC236}">
                <a16:creationId xmlns:a16="http://schemas.microsoft.com/office/drawing/2014/main" id="{921034FA-1A0D-D769-AFD9-33594FA4FFD3}"/>
              </a:ext>
            </a:extLst>
          </p:cNvPr>
          <p:cNvSpPr txBox="1"/>
          <p:nvPr/>
        </p:nvSpPr>
        <p:spPr>
          <a:xfrm>
            <a:off x="304800" y="1162050"/>
            <a:ext cx="87249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II.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Tính</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chất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ba</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đường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trung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trực</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của</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tam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giác</a:t>
            </a:r>
            <a:endPar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pic>
        <p:nvPicPr>
          <p:cNvPr id="9" name="Picture 8">
            <a:extLst>
              <a:ext uri="{FF2B5EF4-FFF2-40B4-BE49-F238E27FC236}">
                <a16:creationId xmlns:a16="http://schemas.microsoft.com/office/drawing/2014/main" id="{2C0AEAE7-485E-7803-4D68-466D0F1B957C}"/>
              </a:ext>
            </a:extLst>
          </p:cNvPr>
          <p:cNvPicPr>
            <a:picLocks noChangeAspect="1"/>
          </p:cNvPicPr>
          <p:nvPr/>
        </p:nvPicPr>
        <p:blipFill>
          <a:blip r:embed="rId2"/>
          <a:stretch>
            <a:fillRect/>
          </a:stretch>
        </p:blipFill>
        <p:spPr>
          <a:xfrm>
            <a:off x="304800" y="1829602"/>
            <a:ext cx="7086600" cy="1599397"/>
          </a:xfrm>
          <a:prstGeom prst="rect">
            <a:avLst/>
          </a:prstGeom>
        </p:spPr>
      </p:pic>
      <p:pic>
        <p:nvPicPr>
          <p:cNvPr id="11" name="Picture 10">
            <a:extLst>
              <a:ext uri="{FF2B5EF4-FFF2-40B4-BE49-F238E27FC236}">
                <a16:creationId xmlns:a16="http://schemas.microsoft.com/office/drawing/2014/main" id="{19268129-45E1-A7B7-EC2C-57CDDF213916}"/>
              </a:ext>
            </a:extLst>
          </p:cNvPr>
          <p:cNvPicPr>
            <a:picLocks noChangeAspect="1"/>
          </p:cNvPicPr>
          <p:nvPr/>
        </p:nvPicPr>
        <p:blipFill>
          <a:blip r:embed="rId3"/>
          <a:stretch>
            <a:fillRect/>
          </a:stretch>
        </p:blipFill>
        <p:spPr>
          <a:xfrm>
            <a:off x="8020051" y="1281512"/>
            <a:ext cx="3867150" cy="2695575"/>
          </a:xfrm>
          <a:prstGeom prst="rect">
            <a:avLst/>
          </a:prstGeom>
        </p:spPr>
      </p:pic>
      <p:pic>
        <p:nvPicPr>
          <p:cNvPr id="13" name="Picture 12">
            <a:extLst>
              <a:ext uri="{FF2B5EF4-FFF2-40B4-BE49-F238E27FC236}">
                <a16:creationId xmlns:a16="http://schemas.microsoft.com/office/drawing/2014/main" id="{0E34E4B5-72BD-03CE-96AF-4B798C1EA717}"/>
              </a:ext>
            </a:extLst>
          </p:cNvPr>
          <p:cNvPicPr>
            <a:picLocks noChangeAspect="1"/>
          </p:cNvPicPr>
          <p:nvPr/>
        </p:nvPicPr>
        <p:blipFill>
          <a:blip r:embed="rId4"/>
          <a:stretch>
            <a:fillRect/>
          </a:stretch>
        </p:blipFill>
        <p:spPr>
          <a:xfrm>
            <a:off x="304799" y="3404133"/>
            <a:ext cx="7086600" cy="1690289"/>
          </a:xfrm>
          <a:prstGeom prst="rect">
            <a:avLst/>
          </a:prstGeom>
        </p:spPr>
      </p:pic>
      <p:pic>
        <p:nvPicPr>
          <p:cNvPr id="15" name="Picture 14">
            <a:extLst>
              <a:ext uri="{FF2B5EF4-FFF2-40B4-BE49-F238E27FC236}">
                <a16:creationId xmlns:a16="http://schemas.microsoft.com/office/drawing/2014/main" id="{527B22D6-5663-9FD1-3BA6-A83FBB1C376B}"/>
              </a:ext>
            </a:extLst>
          </p:cNvPr>
          <p:cNvPicPr>
            <a:picLocks noChangeAspect="1"/>
          </p:cNvPicPr>
          <p:nvPr/>
        </p:nvPicPr>
        <p:blipFill>
          <a:blip r:embed="rId5"/>
          <a:stretch>
            <a:fillRect/>
          </a:stretch>
        </p:blipFill>
        <p:spPr>
          <a:xfrm>
            <a:off x="0" y="5147862"/>
            <a:ext cx="11591925" cy="1599396"/>
          </a:xfrm>
          <a:prstGeom prst="rect">
            <a:avLst/>
          </a:prstGeom>
        </p:spPr>
      </p:pic>
    </p:spTree>
    <p:extLst>
      <p:ext uri="{BB962C8B-B14F-4D97-AF65-F5344CB8AC3E}">
        <p14:creationId xmlns:p14="http://schemas.microsoft.com/office/powerpoint/2010/main" val="2439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200478-7EF4-A119-5849-C87D625C814B}"/>
              </a:ext>
            </a:extLst>
          </p:cNvPr>
          <p:cNvPicPr>
            <a:picLocks noChangeAspect="1"/>
          </p:cNvPicPr>
          <p:nvPr/>
        </p:nvPicPr>
        <p:blipFill>
          <a:blip r:embed="rId2"/>
          <a:stretch>
            <a:fillRect/>
          </a:stretch>
        </p:blipFill>
        <p:spPr>
          <a:xfrm>
            <a:off x="142875" y="0"/>
            <a:ext cx="11258550" cy="1524000"/>
          </a:xfrm>
          <a:prstGeom prst="rect">
            <a:avLst/>
          </a:prstGeom>
        </p:spPr>
      </p:pic>
      <p:pic>
        <p:nvPicPr>
          <p:cNvPr id="5" name="Picture 4">
            <a:extLst>
              <a:ext uri="{FF2B5EF4-FFF2-40B4-BE49-F238E27FC236}">
                <a16:creationId xmlns:a16="http://schemas.microsoft.com/office/drawing/2014/main" id="{18CAD145-0E20-6A73-BCC6-2722B765EAF9}"/>
              </a:ext>
            </a:extLst>
          </p:cNvPr>
          <p:cNvPicPr>
            <a:picLocks noChangeAspect="1"/>
          </p:cNvPicPr>
          <p:nvPr/>
        </p:nvPicPr>
        <p:blipFill>
          <a:blip r:embed="rId3"/>
          <a:stretch>
            <a:fillRect/>
          </a:stretch>
        </p:blipFill>
        <p:spPr>
          <a:xfrm>
            <a:off x="0" y="1523999"/>
            <a:ext cx="9086850" cy="3390901"/>
          </a:xfrm>
          <a:prstGeom prst="rect">
            <a:avLst/>
          </a:prstGeom>
        </p:spPr>
      </p:pic>
    </p:spTree>
    <p:extLst>
      <p:ext uri="{BB962C8B-B14F-4D97-AF65-F5344CB8AC3E}">
        <p14:creationId xmlns:p14="http://schemas.microsoft.com/office/powerpoint/2010/main" val="102305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9534FF-E1B7-087F-6BA4-9B4A13A2EE11}"/>
              </a:ext>
            </a:extLst>
          </p:cNvPr>
          <p:cNvPicPr>
            <a:picLocks noChangeAspect="1"/>
          </p:cNvPicPr>
          <p:nvPr/>
        </p:nvPicPr>
        <p:blipFill>
          <a:blip r:embed="rId2"/>
          <a:stretch>
            <a:fillRect/>
          </a:stretch>
        </p:blipFill>
        <p:spPr>
          <a:xfrm>
            <a:off x="271462" y="71437"/>
            <a:ext cx="8215313" cy="6224588"/>
          </a:xfrm>
          <a:prstGeom prst="rect">
            <a:avLst/>
          </a:prstGeom>
        </p:spPr>
      </p:pic>
    </p:spTree>
    <p:extLst>
      <p:ext uri="{BB962C8B-B14F-4D97-AF65-F5344CB8AC3E}">
        <p14:creationId xmlns:p14="http://schemas.microsoft.com/office/powerpoint/2010/main" val="281059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5903AE-99A5-D9EB-1EC0-430C7AE4A4C6}"/>
              </a:ext>
            </a:extLst>
          </p:cNvPr>
          <p:cNvPicPr>
            <a:picLocks noChangeAspect="1"/>
          </p:cNvPicPr>
          <p:nvPr/>
        </p:nvPicPr>
        <p:blipFill>
          <a:blip r:embed="rId2"/>
          <a:stretch>
            <a:fillRect/>
          </a:stretch>
        </p:blipFill>
        <p:spPr>
          <a:xfrm>
            <a:off x="-1" y="0"/>
            <a:ext cx="8105775" cy="2114550"/>
          </a:xfrm>
          <a:prstGeom prst="rect">
            <a:avLst/>
          </a:prstGeom>
        </p:spPr>
      </p:pic>
      <p:pic>
        <p:nvPicPr>
          <p:cNvPr id="5" name="Picture 4">
            <a:extLst>
              <a:ext uri="{FF2B5EF4-FFF2-40B4-BE49-F238E27FC236}">
                <a16:creationId xmlns:a16="http://schemas.microsoft.com/office/drawing/2014/main" id="{4BA6F125-7C97-84A6-0091-9811BE30CBD6}"/>
              </a:ext>
            </a:extLst>
          </p:cNvPr>
          <p:cNvPicPr>
            <a:picLocks noChangeAspect="1"/>
          </p:cNvPicPr>
          <p:nvPr/>
        </p:nvPicPr>
        <p:blipFill>
          <a:blip r:embed="rId3"/>
          <a:stretch>
            <a:fillRect/>
          </a:stretch>
        </p:blipFill>
        <p:spPr>
          <a:xfrm>
            <a:off x="8105774" y="-1"/>
            <a:ext cx="4086226" cy="3838575"/>
          </a:xfrm>
          <a:prstGeom prst="rect">
            <a:avLst/>
          </a:prstGeom>
        </p:spPr>
      </p:pic>
      <p:pic>
        <p:nvPicPr>
          <p:cNvPr id="7" name="Picture 6">
            <a:extLst>
              <a:ext uri="{FF2B5EF4-FFF2-40B4-BE49-F238E27FC236}">
                <a16:creationId xmlns:a16="http://schemas.microsoft.com/office/drawing/2014/main" id="{72901499-33C8-CBA9-3350-2B48F065DD26}"/>
              </a:ext>
            </a:extLst>
          </p:cNvPr>
          <p:cNvPicPr>
            <a:picLocks noChangeAspect="1"/>
          </p:cNvPicPr>
          <p:nvPr/>
        </p:nvPicPr>
        <p:blipFill>
          <a:blip r:embed="rId4"/>
          <a:stretch>
            <a:fillRect/>
          </a:stretch>
        </p:blipFill>
        <p:spPr>
          <a:xfrm>
            <a:off x="-1" y="2128837"/>
            <a:ext cx="7448551" cy="1709738"/>
          </a:xfrm>
          <a:prstGeom prst="rect">
            <a:avLst/>
          </a:prstGeom>
        </p:spPr>
      </p:pic>
      <p:pic>
        <p:nvPicPr>
          <p:cNvPr id="9" name="Picture 8">
            <a:extLst>
              <a:ext uri="{FF2B5EF4-FFF2-40B4-BE49-F238E27FC236}">
                <a16:creationId xmlns:a16="http://schemas.microsoft.com/office/drawing/2014/main" id="{27171ED5-4FF1-4632-E7CA-2FB5F71E0831}"/>
              </a:ext>
            </a:extLst>
          </p:cNvPr>
          <p:cNvPicPr>
            <a:picLocks noChangeAspect="1"/>
          </p:cNvPicPr>
          <p:nvPr/>
        </p:nvPicPr>
        <p:blipFill>
          <a:blip r:embed="rId5"/>
          <a:stretch>
            <a:fillRect/>
          </a:stretch>
        </p:blipFill>
        <p:spPr>
          <a:xfrm>
            <a:off x="-1" y="3852862"/>
            <a:ext cx="12125325" cy="2757488"/>
          </a:xfrm>
          <a:prstGeom prst="rect">
            <a:avLst/>
          </a:prstGeom>
        </p:spPr>
      </p:pic>
    </p:spTree>
    <p:extLst>
      <p:ext uri="{BB962C8B-B14F-4D97-AF65-F5344CB8AC3E}">
        <p14:creationId xmlns:p14="http://schemas.microsoft.com/office/powerpoint/2010/main" val="308912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47314C-06A2-B1E2-3359-46F91FA180BA}"/>
              </a:ext>
            </a:extLst>
          </p:cNvPr>
          <p:cNvPicPr>
            <a:picLocks noChangeAspect="1"/>
          </p:cNvPicPr>
          <p:nvPr/>
        </p:nvPicPr>
        <p:blipFill>
          <a:blip r:embed="rId2"/>
          <a:stretch>
            <a:fillRect/>
          </a:stretch>
        </p:blipFill>
        <p:spPr>
          <a:xfrm>
            <a:off x="0" y="28575"/>
            <a:ext cx="7467600" cy="1619250"/>
          </a:xfrm>
          <a:prstGeom prst="rect">
            <a:avLst/>
          </a:prstGeom>
        </p:spPr>
      </p:pic>
      <p:pic>
        <p:nvPicPr>
          <p:cNvPr id="5" name="Picture 4">
            <a:extLst>
              <a:ext uri="{FF2B5EF4-FFF2-40B4-BE49-F238E27FC236}">
                <a16:creationId xmlns:a16="http://schemas.microsoft.com/office/drawing/2014/main" id="{BC6D4B9E-9DE3-B110-2922-232E976A225C}"/>
              </a:ext>
            </a:extLst>
          </p:cNvPr>
          <p:cNvPicPr>
            <a:picLocks noChangeAspect="1"/>
          </p:cNvPicPr>
          <p:nvPr/>
        </p:nvPicPr>
        <p:blipFill>
          <a:blip r:embed="rId3"/>
          <a:stretch>
            <a:fillRect/>
          </a:stretch>
        </p:blipFill>
        <p:spPr>
          <a:xfrm>
            <a:off x="7515225" y="28574"/>
            <a:ext cx="4495799" cy="3076575"/>
          </a:xfrm>
          <a:prstGeom prst="rect">
            <a:avLst/>
          </a:prstGeom>
        </p:spPr>
      </p:pic>
      <p:pic>
        <p:nvPicPr>
          <p:cNvPr id="7" name="Picture 6">
            <a:extLst>
              <a:ext uri="{FF2B5EF4-FFF2-40B4-BE49-F238E27FC236}">
                <a16:creationId xmlns:a16="http://schemas.microsoft.com/office/drawing/2014/main" id="{34BEC728-57E9-059D-6DFF-7EB4B32662D3}"/>
              </a:ext>
            </a:extLst>
          </p:cNvPr>
          <p:cNvPicPr>
            <a:picLocks noChangeAspect="1"/>
          </p:cNvPicPr>
          <p:nvPr/>
        </p:nvPicPr>
        <p:blipFill>
          <a:blip r:embed="rId4"/>
          <a:stretch>
            <a:fillRect/>
          </a:stretch>
        </p:blipFill>
        <p:spPr>
          <a:xfrm>
            <a:off x="0" y="1695450"/>
            <a:ext cx="7467600" cy="1819275"/>
          </a:xfrm>
          <a:prstGeom prst="rect">
            <a:avLst/>
          </a:prstGeom>
        </p:spPr>
      </p:pic>
      <p:pic>
        <p:nvPicPr>
          <p:cNvPr id="9" name="Picture 8">
            <a:extLst>
              <a:ext uri="{FF2B5EF4-FFF2-40B4-BE49-F238E27FC236}">
                <a16:creationId xmlns:a16="http://schemas.microsoft.com/office/drawing/2014/main" id="{29FE32AF-0FDA-5C71-ECD2-3AEE56074FC9}"/>
              </a:ext>
            </a:extLst>
          </p:cNvPr>
          <p:cNvPicPr>
            <a:picLocks noChangeAspect="1"/>
          </p:cNvPicPr>
          <p:nvPr/>
        </p:nvPicPr>
        <p:blipFill>
          <a:blip r:embed="rId5"/>
          <a:stretch>
            <a:fillRect/>
          </a:stretch>
        </p:blipFill>
        <p:spPr>
          <a:xfrm>
            <a:off x="0" y="3514724"/>
            <a:ext cx="12058650" cy="3267075"/>
          </a:xfrm>
          <a:prstGeom prst="rect">
            <a:avLst/>
          </a:prstGeom>
        </p:spPr>
      </p:pic>
    </p:spTree>
    <p:extLst>
      <p:ext uri="{BB962C8B-B14F-4D97-AF65-F5344CB8AC3E}">
        <p14:creationId xmlns:p14="http://schemas.microsoft.com/office/powerpoint/2010/main" val="421020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981426" y="1162561"/>
            <a:ext cx="4038450" cy="4046487"/>
          </a:xfrm>
          <a:prstGeom prst="rect">
            <a:avLst/>
          </a:prstGeom>
        </p:spPr>
      </p:pic>
      <p:cxnSp>
        <p:nvCxnSpPr>
          <p:cNvPr id="3" name="Straight Connector 2"/>
          <p:cNvCxnSpPr/>
          <p:nvPr/>
        </p:nvCxnSpPr>
        <p:spPr>
          <a:xfrm>
            <a:off x="5637320" y="1316729"/>
            <a:ext cx="0" cy="5128459"/>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729430" y="1268416"/>
            <a:ext cx="6312514" cy="1815882"/>
          </a:xfrm>
          <a:prstGeom prst="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vi-VN" sz="2800" b="1" i="1" dirty="0">
                <a:solidFill>
                  <a:srgbClr val="FFFF00"/>
                </a:solidFill>
                <a:latin typeface="Cambria" panose="02040503050406030204" pitchFamily="18" charset="0"/>
                <a:ea typeface="Cambria" panose="02040503050406030204" pitchFamily="18" charset="0"/>
              </a:rPr>
              <a:t>Tính chất</a:t>
            </a:r>
            <a:r>
              <a:rPr lang="en-US" sz="2800" dirty="0">
                <a:solidFill>
                  <a:schemeClr val="bg1"/>
                </a:solidFill>
                <a:latin typeface="Cambria" panose="02040503050406030204" pitchFamily="18" charset="0"/>
                <a:ea typeface="Cambria" panose="02040503050406030204" pitchFamily="18" charset="0"/>
              </a:rPr>
              <a:t/>
            </a:r>
            <a:br>
              <a:rPr lang="en-US" sz="2800" dirty="0">
                <a:solidFill>
                  <a:schemeClr val="bg1"/>
                </a:solidFill>
                <a:latin typeface="Cambria" panose="02040503050406030204" pitchFamily="18" charset="0"/>
                <a:ea typeface="Cambria" panose="02040503050406030204" pitchFamily="18" charset="0"/>
              </a:rPr>
            </a:br>
            <a:r>
              <a:rPr lang="en-US" sz="2800" dirty="0">
                <a:solidFill>
                  <a:schemeClr val="bg1"/>
                </a:solidFill>
                <a:latin typeface="Cambria" panose="02040503050406030204" pitchFamily="18" charset="0"/>
                <a:ea typeface="Cambria" panose="02040503050406030204" pitchFamily="18" charset="0"/>
              </a:rPr>
              <a:t>      </a:t>
            </a:r>
            <a:r>
              <a:rPr lang="en-US" sz="2800" b="1" dirty="0">
                <a:solidFill>
                  <a:schemeClr val="bg1"/>
                </a:solidFill>
                <a:latin typeface="Cambria" panose="02040503050406030204" pitchFamily="18" charset="0"/>
                <a:ea typeface="Cambria" panose="02040503050406030204" pitchFamily="18" charset="0"/>
              </a:rPr>
              <a:t>Ba </a:t>
            </a:r>
            <a:r>
              <a:rPr lang="en-US" sz="2800" b="1" dirty="0" err="1">
                <a:solidFill>
                  <a:schemeClr val="bg1"/>
                </a:solidFill>
                <a:latin typeface="Cambria" panose="02040503050406030204" pitchFamily="18" charset="0"/>
                <a:ea typeface="Cambria" panose="02040503050406030204" pitchFamily="18" charset="0"/>
              </a:rPr>
              <a:t>đường</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trung</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trực</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của</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một</a:t>
            </a:r>
            <a:r>
              <a:rPr lang="en-US" sz="2800" b="1" dirty="0">
                <a:solidFill>
                  <a:schemeClr val="bg1"/>
                </a:solidFill>
                <a:latin typeface="Cambria" panose="02040503050406030204" pitchFamily="18" charset="0"/>
                <a:ea typeface="Cambria" panose="02040503050406030204" pitchFamily="18" charset="0"/>
              </a:rPr>
              <a:t> tam </a:t>
            </a:r>
            <a:r>
              <a:rPr lang="en-US" sz="2800" b="1" dirty="0" err="1">
                <a:solidFill>
                  <a:schemeClr val="bg1"/>
                </a:solidFill>
                <a:latin typeface="Cambria" panose="02040503050406030204" pitchFamily="18" charset="0"/>
                <a:ea typeface="Cambria" panose="02040503050406030204" pitchFamily="18" charset="0"/>
              </a:rPr>
              <a:t>giác</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cùng</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đi</a:t>
            </a:r>
            <a:r>
              <a:rPr lang="en-US" sz="2800" b="1" dirty="0">
                <a:solidFill>
                  <a:schemeClr val="bg1"/>
                </a:solidFill>
                <a:latin typeface="Cambria" panose="02040503050406030204" pitchFamily="18" charset="0"/>
                <a:ea typeface="Cambria" panose="02040503050406030204" pitchFamily="18" charset="0"/>
              </a:rPr>
              <a:t> qua </a:t>
            </a:r>
            <a:r>
              <a:rPr lang="en-US" sz="2800" b="1" dirty="0" err="1">
                <a:solidFill>
                  <a:schemeClr val="bg1"/>
                </a:solidFill>
                <a:latin typeface="Cambria" panose="02040503050406030204" pitchFamily="18" charset="0"/>
                <a:ea typeface="Cambria" panose="02040503050406030204" pitchFamily="18" charset="0"/>
              </a:rPr>
              <a:t>một</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điểm</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Điểm</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này</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cách</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đều</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ba</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đỉnh</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của</a:t>
            </a:r>
            <a:r>
              <a:rPr lang="en-US" sz="2800" b="1" dirty="0">
                <a:solidFill>
                  <a:schemeClr val="bg1"/>
                </a:solidFill>
                <a:latin typeface="Cambria" panose="02040503050406030204" pitchFamily="18" charset="0"/>
                <a:ea typeface="Cambria" panose="02040503050406030204" pitchFamily="18" charset="0"/>
              </a:rPr>
              <a:t> tam </a:t>
            </a:r>
            <a:r>
              <a:rPr lang="en-US" sz="2800" b="1" dirty="0" err="1">
                <a:solidFill>
                  <a:schemeClr val="bg1"/>
                </a:solidFill>
                <a:latin typeface="Cambria" panose="02040503050406030204" pitchFamily="18" charset="0"/>
                <a:ea typeface="Cambria" panose="02040503050406030204" pitchFamily="18" charset="0"/>
              </a:rPr>
              <a:t>giác</a:t>
            </a:r>
            <a:r>
              <a:rPr lang="en-US" sz="2800" b="1" dirty="0">
                <a:solidFill>
                  <a:schemeClr val="bg1"/>
                </a:solidFill>
                <a:latin typeface="Cambria" panose="02040503050406030204" pitchFamily="18" charset="0"/>
                <a:ea typeface="Cambria" panose="02040503050406030204" pitchFamily="18" charset="0"/>
              </a:rPr>
              <a:t> </a:t>
            </a:r>
            <a:r>
              <a:rPr lang="en-US" sz="2800" b="1" dirty="0" err="1">
                <a:solidFill>
                  <a:schemeClr val="bg1"/>
                </a:solidFill>
                <a:latin typeface="Cambria" panose="02040503050406030204" pitchFamily="18" charset="0"/>
                <a:ea typeface="Cambria" panose="02040503050406030204" pitchFamily="18" charset="0"/>
              </a:rPr>
              <a:t>đó</a:t>
            </a:r>
            <a:r>
              <a:rPr lang="en-US" sz="2800" b="1" dirty="0">
                <a:solidFill>
                  <a:schemeClr val="bg1"/>
                </a:solidFill>
                <a:latin typeface="Cambria" panose="02040503050406030204" pitchFamily="18" charset="0"/>
                <a:ea typeface="Cambria" panose="02040503050406030204" pitchFamily="18" charset="0"/>
              </a:rPr>
              <a:t>.</a:t>
            </a:r>
          </a:p>
        </p:txBody>
      </p:sp>
      <p:sp>
        <p:nvSpPr>
          <p:cNvPr id="51" name="TextBox 50"/>
          <p:cNvSpPr txBox="1"/>
          <p:nvPr/>
        </p:nvSpPr>
        <p:spPr>
          <a:xfrm>
            <a:off x="1884365" y="1082385"/>
            <a:ext cx="360996"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A</a:t>
            </a:r>
          </a:p>
        </p:txBody>
      </p:sp>
      <p:sp>
        <p:nvSpPr>
          <p:cNvPr id="52" name="TextBox 51"/>
          <p:cNvSpPr txBox="1"/>
          <p:nvPr/>
        </p:nvSpPr>
        <p:spPr>
          <a:xfrm>
            <a:off x="923743" y="3809367"/>
            <a:ext cx="35779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B</a:t>
            </a:r>
          </a:p>
        </p:txBody>
      </p:sp>
      <p:sp>
        <p:nvSpPr>
          <p:cNvPr id="53" name="TextBox 52"/>
          <p:cNvSpPr txBox="1"/>
          <p:nvPr/>
        </p:nvSpPr>
        <p:spPr>
          <a:xfrm>
            <a:off x="4668841" y="3836518"/>
            <a:ext cx="34336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C</a:t>
            </a:r>
          </a:p>
        </p:txBody>
      </p:sp>
      <p:sp>
        <p:nvSpPr>
          <p:cNvPr id="54" name="TextBox 53"/>
          <p:cNvSpPr txBox="1"/>
          <p:nvPr/>
        </p:nvSpPr>
        <p:spPr>
          <a:xfrm>
            <a:off x="2923651" y="2701150"/>
            <a:ext cx="369012" cy="430887"/>
          </a:xfrm>
          <a:prstGeom prst="rect">
            <a:avLst/>
          </a:prstGeom>
          <a:noFill/>
        </p:spPr>
        <p:txBody>
          <a:bodyPr wrap="none" rtlCol="0">
            <a:spAutoFit/>
          </a:bodyPr>
          <a:lstStyle/>
          <a:p>
            <a:r>
              <a:rPr lang="en-US" sz="2200">
                <a:solidFill>
                  <a:schemeClr val="bg1"/>
                </a:solidFill>
                <a:latin typeface="Cambria" panose="02040503050406030204" pitchFamily="18" charset="0"/>
                <a:ea typeface="Cambria" panose="02040503050406030204" pitchFamily="18" charset="0"/>
              </a:rPr>
              <a:t>O</a:t>
            </a:r>
            <a:endParaRPr lang="en-US" sz="2200" dirty="0">
              <a:solidFill>
                <a:schemeClr val="bg1"/>
              </a:solidFill>
              <a:latin typeface="Cambria" panose="02040503050406030204" pitchFamily="18" charset="0"/>
              <a:ea typeface="Cambria" panose="02040503050406030204" pitchFamily="18" charset="0"/>
            </a:endParaRPr>
          </a:p>
        </p:txBody>
      </p:sp>
      <p:sp>
        <p:nvSpPr>
          <p:cNvPr id="55" name="TextBox 54"/>
          <p:cNvSpPr txBox="1"/>
          <p:nvPr/>
        </p:nvSpPr>
        <p:spPr>
          <a:xfrm>
            <a:off x="2633384" y="3819700"/>
            <a:ext cx="37061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sp>
        <p:nvSpPr>
          <p:cNvPr id="56" name="TextBox 55"/>
          <p:cNvSpPr txBox="1"/>
          <p:nvPr/>
        </p:nvSpPr>
        <p:spPr>
          <a:xfrm>
            <a:off x="1500220" y="2162203"/>
            <a:ext cx="34657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E</a:t>
            </a:r>
          </a:p>
        </p:txBody>
      </p:sp>
      <mc:AlternateContent xmlns:mc="http://schemas.openxmlformats.org/markup-compatibility/2006" xmlns:a14="http://schemas.microsoft.com/office/drawing/2010/main">
        <mc:Choice Requires="a14">
          <p:sp>
            <p:nvSpPr>
              <p:cNvPr id="61" name="TextBox 60"/>
              <p:cNvSpPr txBox="1"/>
              <p:nvPr/>
            </p:nvSpPr>
            <p:spPr>
              <a:xfrm>
                <a:off x="5745996" y="3182785"/>
                <a:ext cx="6295947" cy="2246769"/>
              </a:xfrm>
              <a:prstGeom prst="rect">
                <a:avLst/>
              </a:prstGeom>
              <a:noFill/>
            </p:spPr>
            <p:txBody>
              <a:bodyPr wrap="square" rtlCol="0">
                <a:spAutoFit/>
              </a:bodyPr>
              <a:lstStyle/>
              <a:p>
                <a:r>
                  <a:rPr lang="en-US" sz="2800" b="1" i="1" dirty="0" err="1">
                    <a:solidFill>
                      <a:srgbClr val="FFFF00"/>
                    </a:solidFill>
                    <a:latin typeface="Cambria" panose="02040503050406030204" pitchFamily="18" charset="0"/>
                    <a:ea typeface="Cambria" panose="02040503050406030204" pitchFamily="18" charset="0"/>
                  </a:rPr>
                  <a:t>Chú</a:t>
                </a:r>
                <a:r>
                  <a:rPr lang="en-US" sz="2800" b="1" i="1" dirty="0">
                    <a:solidFill>
                      <a:srgbClr val="FFFF00"/>
                    </a:solidFill>
                    <a:latin typeface="Cambria" panose="02040503050406030204" pitchFamily="18" charset="0"/>
                    <a:ea typeface="Cambria" panose="02040503050406030204" pitchFamily="18" charset="0"/>
                  </a:rPr>
                  <a:t> ý: </a:t>
                </a:r>
                <a:r>
                  <a:rPr lang="en-US" sz="2800" dirty="0">
                    <a:solidFill>
                      <a:schemeClr val="bg1"/>
                    </a:solidFill>
                    <a:latin typeface="Cambria" panose="02040503050406030204" pitchFamily="18" charset="0"/>
                    <a:ea typeface="Cambria" panose="02040503050406030204" pitchFamily="18" charset="0"/>
                  </a:rPr>
                  <a:t/>
                </a:r>
                <a:br>
                  <a:rPr lang="en-US" sz="2800" dirty="0">
                    <a:solidFill>
                      <a:schemeClr val="bg1"/>
                    </a:solidFill>
                    <a:latin typeface="Cambria" panose="02040503050406030204" pitchFamily="18" charset="0"/>
                    <a:ea typeface="Cambria" panose="02040503050406030204" pitchFamily="18" charset="0"/>
                  </a:rPr>
                </a:b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Vì</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giao</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điểm</a:t>
                </a:r>
                <a:r>
                  <a:rPr lang="en-US" sz="2800" dirty="0">
                    <a:solidFill>
                      <a:schemeClr val="bg1"/>
                    </a:solidFill>
                    <a:latin typeface="Cambria" panose="02040503050406030204" pitchFamily="18" charset="0"/>
                    <a:ea typeface="Cambria" panose="02040503050406030204" pitchFamily="18" charset="0"/>
                  </a:rPr>
                  <a:t> O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trực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800">
                        <a:solidFill>
                          <a:schemeClr val="bg1"/>
                        </a:solidFill>
                        <a:latin typeface="Cambria Math" panose="02040503050406030204" pitchFamily="18" charset="0"/>
                        <a:ea typeface="Cambria Math" panose="02040503050406030204" pitchFamily="18" charset="0"/>
                      </a:rPr>
                      <m:t>∆</m:t>
                    </m:r>
                    <m:r>
                      <m:rPr>
                        <m:sty m:val="p"/>
                      </m:rPr>
                      <a:rPr lang="en-US" sz="2800">
                        <a:solidFill>
                          <a:schemeClr val="bg1"/>
                        </a:solidFill>
                        <a:latin typeface="Cambria Math" panose="02040503050406030204" pitchFamily="18" charset="0"/>
                        <a:ea typeface="Cambria Math" panose="02040503050406030204" pitchFamily="18" charset="0"/>
                      </a:rPr>
                      <m:t>ABC</m:t>
                    </m:r>
                  </m:oMath>
                </a14:m>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cách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đều</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đỉnh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tam </a:t>
                </a:r>
                <a:r>
                  <a:rPr lang="en-US" sz="2800" dirty="0" err="1">
                    <a:solidFill>
                      <a:schemeClr val="bg1"/>
                    </a:solidFill>
                    <a:latin typeface="Cambria" panose="02040503050406030204" pitchFamily="18" charset="0"/>
                    <a:ea typeface="Cambria" panose="02040503050406030204" pitchFamily="18" charset="0"/>
                  </a:rPr>
                  <a:t>giác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đó</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nên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có</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một</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tròn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tâm</a:t>
                </a:r>
                <a:r>
                  <a:rPr lang="en-US" sz="2800" dirty="0">
                    <a:solidFill>
                      <a:schemeClr val="bg1"/>
                    </a:solidFill>
                    <a:latin typeface="Cambria" panose="02040503050406030204" pitchFamily="18" charset="0"/>
                    <a:ea typeface="Cambria" panose="02040503050406030204" pitchFamily="18" charset="0"/>
                  </a:rPr>
                  <a:t> O </a:t>
                </a:r>
                <a:r>
                  <a:rPr lang="en-US" sz="2800" dirty="0" err="1">
                    <a:solidFill>
                      <a:schemeClr val="bg1"/>
                    </a:solidFill>
                    <a:latin typeface="Cambria" panose="02040503050406030204" pitchFamily="18" charset="0"/>
                    <a:ea typeface="Cambria" panose="02040503050406030204" pitchFamily="18" charset="0"/>
                  </a:rPr>
                  <a:t>đi</a:t>
                </a:r>
                <a:r>
                  <a:rPr lang="en-US" sz="2800" dirty="0">
                    <a:solidFill>
                      <a:schemeClr val="bg1"/>
                    </a:solidFill>
                    <a:latin typeface="Cambria" panose="02040503050406030204" pitchFamily="18" charset="0"/>
                    <a:ea typeface="Cambria" panose="02040503050406030204" pitchFamily="18" charset="0"/>
                  </a:rPr>
                  <a:t> qua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đỉnh</a:t>
                </a:r>
                <a:r>
                  <a:rPr lang="en-US" sz="2800" dirty="0">
                    <a:solidFill>
                      <a:schemeClr val="bg1"/>
                    </a:solidFill>
                    <a:latin typeface="Cambria" panose="02040503050406030204" pitchFamily="18" charset="0"/>
                    <a:ea typeface="Cambria" panose="02040503050406030204" pitchFamily="18" charset="0"/>
                  </a:rPr>
                  <a:t> A, B, C. </a:t>
                </a:r>
              </a:p>
            </p:txBody>
          </p:sp>
        </mc:Choice>
        <mc:Fallback xmlns="">
          <p:sp>
            <p:nvSpPr>
              <p:cNvPr id="61" name="TextBox 60"/>
              <p:cNvSpPr txBox="1">
                <a:spLocks noRot="1" noChangeAspect="1" noMove="1" noResize="1" noEditPoints="1" noAdjustHandles="1" noChangeArrowheads="1" noChangeShapeType="1" noTextEdit="1"/>
              </p:cNvSpPr>
              <p:nvPr/>
            </p:nvSpPr>
            <p:spPr>
              <a:xfrm>
                <a:off x="5745996" y="3182785"/>
                <a:ext cx="6295947" cy="2246769"/>
              </a:xfrm>
              <a:prstGeom prst="rect">
                <a:avLst/>
              </a:prstGeom>
              <a:blipFill>
                <a:blip r:embed="rId3"/>
                <a:stretch>
                  <a:fillRect l="-2035" t="-2710" r="-2616" b="-6504"/>
                </a:stretch>
              </a:blipFill>
            </p:spPr>
            <p:txBody>
              <a:bodyPr/>
              <a:lstStyle/>
              <a:p>
                <a:r>
                  <a:rPr lang="vi-VN">
                    <a:noFill/>
                  </a:rPr>
                  <a:t> </a:t>
                </a:r>
              </a:p>
            </p:txBody>
          </p:sp>
        </mc:Fallback>
      </mc:AlternateContent>
      <p:pic>
        <p:nvPicPr>
          <p:cNvPr id="20" name="Picture 19"/>
          <p:cNvPicPr>
            <a:picLocks noChangeAspect="1"/>
          </p:cNvPicPr>
          <p:nvPr/>
        </p:nvPicPr>
        <p:blipFill>
          <a:blip r:embed="rId4"/>
          <a:stretch>
            <a:fillRect/>
          </a:stretch>
        </p:blipFill>
        <p:spPr>
          <a:xfrm>
            <a:off x="815315" y="2173935"/>
            <a:ext cx="1000853" cy="544925"/>
          </a:xfrm>
          <a:prstGeom prst="rect">
            <a:avLst/>
          </a:prstGeom>
        </p:spPr>
      </p:pic>
      <p:sp>
        <p:nvSpPr>
          <p:cNvPr id="23" name="TextBox 22"/>
          <p:cNvSpPr txBox="1"/>
          <p:nvPr/>
        </p:nvSpPr>
        <p:spPr>
          <a:xfrm rot="20325284">
            <a:off x="1857211" y="3644393"/>
            <a:ext cx="261610" cy="461665"/>
          </a:xfrm>
          <a:prstGeom prst="rect">
            <a:avLst/>
          </a:prstGeom>
          <a:noFill/>
        </p:spPr>
        <p:txBody>
          <a:bodyPr wrap="none" rtlCol="0">
            <a:spAutoFit/>
          </a:bodyPr>
          <a:lstStyle/>
          <a:p>
            <a:r>
              <a:rPr lang="en-US" sz="2400" dirty="0">
                <a:solidFill>
                  <a:schemeClr val="bg1"/>
                </a:solidFill>
              </a:rPr>
              <a:t>I</a:t>
            </a:r>
          </a:p>
        </p:txBody>
      </p:sp>
      <p:sp>
        <p:nvSpPr>
          <p:cNvPr id="25" name="TextBox 24"/>
          <p:cNvSpPr txBox="1"/>
          <p:nvPr/>
        </p:nvSpPr>
        <p:spPr>
          <a:xfrm rot="20325284">
            <a:off x="3746750" y="3628091"/>
            <a:ext cx="261610" cy="461665"/>
          </a:xfrm>
          <a:prstGeom prst="rect">
            <a:avLst/>
          </a:prstGeom>
          <a:noFill/>
        </p:spPr>
        <p:txBody>
          <a:bodyPr wrap="none" rtlCol="0">
            <a:spAutoFit/>
          </a:bodyPr>
          <a:lstStyle/>
          <a:p>
            <a:r>
              <a:rPr lang="en-US" sz="2400" dirty="0">
                <a:solidFill>
                  <a:schemeClr val="bg1"/>
                </a:solidFill>
              </a:rPr>
              <a:t>I</a:t>
            </a:r>
          </a:p>
        </p:txBody>
      </p:sp>
      <p:sp>
        <p:nvSpPr>
          <p:cNvPr id="26" name="TextBox 25"/>
          <p:cNvSpPr txBox="1"/>
          <p:nvPr/>
        </p:nvSpPr>
        <p:spPr>
          <a:xfrm rot="5400000">
            <a:off x="1831562" y="1851456"/>
            <a:ext cx="312906" cy="400110"/>
          </a:xfrm>
          <a:prstGeom prst="rect">
            <a:avLst/>
          </a:prstGeom>
          <a:noFill/>
        </p:spPr>
        <p:txBody>
          <a:bodyPr wrap="none" rtlCol="0">
            <a:spAutoFit/>
          </a:bodyPr>
          <a:lstStyle/>
          <a:p>
            <a:r>
              <a:rPr lang="en-US" sz="2000" dirty="0">
                <a:solidFill>
                  <a:schemeClr val="bg1"/>
                </a:solidFill>
              </a:rPr>
              <a:t>II</a:t>
            </a:r>
          </a:p>
        </p:txBody>
      </p:sp>
      <p:sp>
        <p:nvSpPr>
          <p:cNvPr id="27" name="TextBox 26"/>
          <p:cNvSpPr txBox="1"/>
          <p:nvPr/>
        </p:nvSpPr>
        <p:spPr>
          <a:xfrm rot="5400000">
            <a:off x="1327089" y="2984431"/>
            <a:ext cx="338554" cy="461665"/>
          </a:xfrm>
          <a:prstGeom prst="rect">
            <a:avLst/>
          </a:prstGeom>
          <a:noFill/>
        </p:spPr>
        <p:txBody>
          <a:bodyPr wrap="none" rtlCol="0">
            <a:spAutoFit/>
          </a:bodyPr>
          <a:lstStyle/>
          <a:p>
            <a:r>
              <a:rPr lang="en-US" sz="2400" dirty="0">
                <a:solidFill>
                  <a:schemeClr val="bg1"/>
                </a:solidFill>
              </a:rPr>
              <a:t>II</a:t>
            </a:r>
          </a:p>
        </p:txBody>
      </p:sp>
      <p:pic>
        <p:nvPicPr>
          <p:cNvPr id="29" name="Picture 28"/>
          <p:cNvPicPr>
            <a:picLocks noChangeAspect="1"/>
          </p:cNvPicPr>
          <p:nvPr/>
        </p:nvPicPr>
        <p:blipFill>
          <a:blip r:embed="rId5"/>
          <a:stretch>
            <a:fillRect/>
          </a:stretch>
        </p:blipFill>
        <p:spPr>
          <a:xfrm>
            <a:off x="2903130" y="1099036"/>
            <a:ext cx="487478" cy="3416752"/>
          </a:xfrm>
          <a:prstGeom prst="rect">
            <a:avLst/>
          </a:prstGeom>
        </p:spPr>
      </p:pic>
      <p:pic>
        <p:nvPicPr>
          <p:cNvPr id="32" name="Picture 31"/>
          <p:cNvPicPr>
            <a:picLocks noChangeAspect="1"/>
          </p:cNvPicPr>
          <p:nvPr/>
        </p:nvPicPr>
        <p:blipFill>
          <a:blip r:embed="rId6"/>
          <a:stretch>
            <a:fillRect/>
          </a:stretch>
        </p:blipFill>
        <p:spPr>
          <a:xfrm>
            <a:off x="1420349" y="2540648"/>
            <a:ext cx="2143380" cy="946368"/>
          </a:xfrm>
          <a:prstGeom prst="rect">
            <a:avLst/>
          </a:prstGeom>
        </p:spPr>
      </p:pic>
      <p:pic>
        <p:nvPicPr>
          <p:cNvPr id="33" name="Picture 32"/>
          <p:cNvPicPr>
            <a:picLocks noChangeAspect="1"/>
          </p:cNvPicPr>
          <p:nvPr/>
        </p:nvPicPr>
        <p:blipFill>
          <a:blip r:embed="rId7"/>
          <a:stretch>
            <a:fillRect/>
          </a:stretch>
        </p:blipFill>
        <p:spPr>
          <a:xfrm>
            <a:off x="2404889" y="1441387"/>
            <a:ext cx="2304857" cy="2367446"/>
          </a:xfrm>
          <a:prstGeom prst="rect">
            <a:avLst/>
          </a:prstGeom>
        </p:spPr>
      </p:pic>
      <p:sp>
        <p:nvSpPr>
          <p:cNvPr id="2" name="TextBox 1"/>
          <p:cNvSpPr txBox="1"/>
          <p:nvPr/>
        </p:nvSpPr>
        <p:spPr>
          <a:xfrm rot="3416284">
            <a:off x="2725099" y="1806352"/>
            <a:ext cx="304892" cy="369332"/>
          </a:xfrm>
          <a:prstGeom prst="rect">
            <a:avLst/>
          </a:prstGeom>
          <a:noFill/>
        </p:spPr>
        <p:txBody>
          <a:bodyPr wrap="none" rtlCol="0">
            <a:spAutoFit/>
          </a:bodyPr>
          <a:lstStyle/>
          <a:p>
            <a:r>
              <a:rPr lang="en-US" dirty="0">
                <a:solidFill>
                  <a:schemeClr val="bg1"/>
                </a:solidFill>
              </a:rPr>
              <a:t>X</a:t>
            </a:r>
          </a:p>
        </p:txBody>
      </p:sp>
      <p:sp>
        <p:nvSpPr>
          <p:cNvPr id="34" name="TextBox 33"/>
          <p:cNvSpPr txBox="1"/>
          <p:nvPr/>
        </p:nvSpPr>
        <p:spPr>
          <a:xfrm rot="3416284">
            <a:off x="3979759" y="3026532"/>
            <a:ext cx="304892" cy="369332"/>
          </a:xfrm>
          <a:prstGeom prst="rect">
            <a:avLst/>
          </a:prstGeom>
          <a:noFill/>
        </p:spPr>
        <p:txBody>
          <a:bodyPr wrap="none" rtlCol="0">
            <a:spAutoFit/>
          </a:bodyPr>
          <a:lstStyle/>
          <a:p>
            <a:r>
              <a:rPr lang="en-US" dirty="0">
                <a:solidFill>
                  <a:schemeClr val="bg1"/>
                </a:solidFill>
              </a:rPr>
              <a:t>X</a:t>
            </a:r>
          </a:p>
        </p:txBody>
      </p:sp>
      <p:cxnSp>
        <p:nvCxnSpPr>
          <p:cNvPr id="8" name="Straight Connector 7"/>
          <p:cNvCxnSpPr/>
          <p:nvPr/>
        </p:nvCxnSpPr>
        <p:spPr>
          <a:xfrm>
            <a:off x="2270624" y="1405082"/>
            <a:ext cx="719344" cy="1783041"/>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1205738" y="3192700"/>
            <a:ext cx="1796313" cy="66102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3014464" y="3205801"/>
            <a:ext cx="1789873" cy="66275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8"/>
          <a:stretch>
            <a:fillRect/>
          </a:stretch>
        </p:blipFill>
        <p:spPr>
          <a:xfrm>
            <a:off x="1105581" y="1311838"/>
            <a:ext cx="3790141" cy="2652883"/>
          </a:xfrm>
          <a:prstGeom prst="rect">
            <a:avLst/>
          </a:prstGeom>
        </p:spPr>
      </p:pic>
      <p:pic>
        <p:nvPicPr>
          <p:cNvPr id="22" name="Picture 21"/>
          <p:cNvPicPr>
            <a:picLocks noChangeAspect="1"/>
          </p:cNvPicPr>
          <p:nvPr/>
        </p:nvPicPr>
        <p:blipFill>
          <a:blip r:embed="rId9"/>
          <a:stretch>
            <a:fillRect/>
          </a:stretch>
        </p:blipFill>
        <p:spPr>
          <a:xfrm>
            <a:off x="2904679" y="3772395"/>
            <a:ext cx="191944" cy="192326"/>
          </a:xfrm>
          <a:prstGeom prst="rect">
            <a:avLst/>
          </a:prstGeom>
        </p:spPr>
      </p:pic>
      <p:pic>
        <p:nvPicPr>
          <p:cNvPr id="35" name="Picture 34"/>
          <p:cNvPicPr>
            <a:picLocks noChangeAspect="1"/>
          </p:cNvPicPr>
          <p:nvPr/>
        </p:nvPicPr>
        <p:blipFill>
          <a:blip r:embed="rId9"/>
          <a:stretch>
            <a:fillRect/>
          </a:stretch>
        </p:blipFill>
        <p:spPr>
          <a:xfrm>
            <a:off x="2905017" y="3089642"/>
            <a:ext cx="191944" cy="192326"/>
          </a:xfrm>
          <a:prstGeom prst="rect">
            <a:avLst/>
          </a:prstGeom>
        </p:spPr>
      </p:pic>
      <p:pic>
        <p:nvPicPr>
          <p:cNvPr id="28" name="Picture 27"/>
          <p:cNvPicPr>
            <a:picLocks noChangeAspect="1"/>
          </p:cNvPicPr>
          <p:nvPr/>
        </p:nvPicPr>
        <p:blipFill>
          <a:blip r:embed="rId9"/>
          <a:stretch>
            <a:fillRect/>
          </a:stretch>
        </p:blipFill>
        <p:spPr>
          <a:xfrm>
            <a:off x="1635948" y="2540756"/>
            <a:ext cx="191944" cy="192326"/>
          </a:xfrm>
          <a:prstGeom prst="rect">
            <a:avLst/>
          </a:prstGeom>
        </p:spPr>
      </p:pic>
      <p:sp>
        <p:nvSpPr>
          <p:cNvPr id="45" name="TextBox 44"/>
          <p:cNvSpPr txBox="1"/>
          <p:nvPr/>
        </p:nvSpPr>
        <p:spPr>
          <a:xfrm>
            <a:off x="3392481" y="2194223"/>
            <a:ext cx="335348"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F</a:t>
            </a:r>
          </a:p>
        </p:txBody>
      </p:sp>
      <mc:AlternateContent xmlns:mc="http://schemas.openxmlformats.org/markup-compatibility/2006" xmlns:a14="http://schemas.microsoft.com/office/drawing/2010/main">
        <mc:Choice Requires="a14">
          <p:sp>
            <p:nvSpPr>
              <p:cNvPr id="17" name="Rectangle 16"/>
              <p:cNvSpPr/>
              <p:nvPr/>
            </p:nvSpPr>
            <p:spPr>
              <a:xfrm>
                <a:off x="5809840" y="5490408"/>
                <a:ext cx="6168257" cy="954107"/>
              </a:xfrm>
              <a:prstGeom prst="rect">
                <a:avLst/>
              </a:prstGeom>
            </p:spPr>
            <p:txBody>
              <a:bodyPr wrap="square">
                <a:spAutoFit/>
              </a:bodyPr>
              <a:lstStyle/>
              <a:p>
                <a:r>
                  <a:rPr lang="en-US" sz="2800" b="1" i="1" dirty="0">
                    <a:solidFill>
                      <a:schemeClr val="bg1"/>
                    </a:solidFill>
                    <a:latin typeface="Cambria" panose="02040503050406030204" pitchFamily="18" charset="0"/>
                    <a:ea typeface="Cambria" panose="02040503050406030204" pitchFamily="18" charset="0"/>
                  </a:rPr>
                  <a:t>Ta </a:t>
                </a:r>
                <a:r>
                  <a:rPr lang="en-US" sz="2800" b="1" i="1" dirty="0" err="1">
                    <a:solidFill>
                      <a:schemeClr val="bg1"/>
                    </a:solidFill>
                    <a:latin typeface="Cambria" panose="02040503050406030204" pitchFamily="18" charset="0"/>
                    <a:ea typeface="Cambria" panose="02040503050406030204" pitchFamily="18" charset="0"/>
                  </a:rPr>
                  <a:t>gọi</a:t>
                </a:r>
                <a:r>
                  <a:rPr lang="en-US" sz="2800" b="1" i="1" dirty="0">
                    <a:solidFill>
                      <a:schemeClr val="bg1"/>
                    </a:solidFill>
                    <a:latin typeface="Cambria" panose="02040503050406030204" pitchFamily="18" charset="0"/>
                    <a:ea typeface="Cambria" panose="02040503050406030204" pitchFamily="18" charset="0"/>
                  </a:rPr>
                  <a:t> </a:t>
                </a:r>
                <a:r>
                  <a:rPr lang="en-US" sz="2800" b="1" i="1" dirty="0" err="1">
                    <a:solidFill>
                      <a:schemeClr val="bg1"/>
                    </a:solidFill>
                    <a:latin typeface="Cambria" panose="02040503050406030204" pitchFamily="18" charset="0"/>
                    <a:ea typeface="Cambria" panose="02040503050406030204" pitchFamily="18" charset="0"/>
                  </a:rPr>
                  <a:t>đường</a:t>
                </a:r>
                <a:r>
                  <a:rPr lang="en-US" sz="2800" b="1" i="1" dirty="0">
                    <a:solidFill>
                      <a:schemeClr val="bg1"/>
                    </a:solidFill>
                    <a:latin typeface="Cambria" panose="02040503050406030204" pitchFamily="18" charset="0"/>
                    <a:ea typeface="Cambria" panose="02040503050406030204" pitchFamily="18" charset="0"/>
                  </a:rPr>
                  <a:t> </a:t>
                </a:r>
                <a:r>
                  <a:rPr lang="en-US" sz="2800" b="1" i="1" dirty="0" err="1">
                    <a:solidFill>
                      <a:schemeClr val="bg1"/>
                    </a:solidFill>
                    <a:latin typeface="Cambria" panose="02040503050406030204" pitchFamily="18" charset="0"/>
                    <a:ea typeface="Cambria" panose="02040503050406030204" pitchFamily="18" charset="0"/>
                  </a:rPr>
                  <a:t>tròn</a:t>
                </a:r>
                <a:r>
                  <a:rPr lang="en-US" sz="2800" b="1" i="1" dirty="0">
                    <a:solidFill>
                      <a:schemeClr val="bg1"/>
                    </a:solidFill>
                    <a:latin typeface="Cambria" panose="02040503050406030204" pitchFamily="18" charset="0"/>
                    <a:ea typeface="Cambria" panose="02040503050406030204" pitchFamily="18" charset="0"/>
                  </a:rPr>
                  <a:t> </a:t>
                </a:r>
                <a:r>
                  <a:rPr lang="en-US" sz="2800" b="1" i="1" dirty="0" err="1">
                    <a:solidFill>
                      <a:schemeClr val="bg1"/>
                    </a:solidFill>
                    <a:latin typeface="Cambria" panose="02040503050406030204" pitchFamily="18" charset="0"/>
                    <a:ea typeface="Cambria" panose="02040503050406030204" pitchFamily="18" charset="0"/>
                  </a:rPr>
                  <a:t>đó</a:t>
                </a:r>
                <a:r>
                  <a:rPr lang="en-US" sz="2800" b="1" i="1" dirty="0">
                    <a:solidFill>
                      <a:schemeClr val="bg1"/>
                    </a:solidFill>
                    <a:latin typeface="Cambria" panose="02040503050406030204" pitchFamily="18" charset="0"/>
                    <a:ea typeface="Cambria" panose="02040503050406030204" pitchFamily="18" charset="0"/>
                  </a:rPr>
                  <a:t> </a:t>
                </a:r>
                <a:r>
                  <a:rPr lang="en-US" sz="2800" b="1" i="1" dirty="0" err="1">
                    <a:solidFill>
                      <a:schemeClr val="bg1"/>
                    </a:solidFill>
                    <a:latin typeface="Cambria" panose="02040503050406030204" pitchFamily="18" charset="0"/>
                    <a:ea typeface="Cambria" panose="02040503050406030204" pitchFamily="18" charset="0"/>
                  </a:rPr>
                  <a:t>là</a:t>
                </a:r>
                <a:r>
                  <a:rPr lang="en-US" sz="2800" b="1" i="1" dirty="0">
                    <a:solidFill>
                      <a:schemeClr val="bg1"/>
                    </a:solidFill>
                    <a:latin typeface="Cambria" panose="02040503050406030204" pitchFamily="18" charset="0"/>
                    <a:ea typeface="Cambria" panose="02040503050406030204" pitchFamily="18" charset="0"/>
                  </a:rPr>
                  <a:t> </a:t>
                </a:r>
                <a:r>
                  <a:rPr lang="en-US" sz="2800" b="1" i="1" dirty="0" err="1">
                    <a:solidFill>
                      <a:srgbClr val="FFFF00"/>
                    </a:solidFill>
                    <a:latin typeface="Cambria" panose="02040503050406030204" pitchFamily="18" charset="0"/>
                    <a:ea typeface="Cambria" panose="02040503050406030204" pitchFamily="18" charset="0"/>
                  </a:rPr>
                  <a:t>đường</a:t>
                </a:r>
                <a:r>
                  <a:rPr lang="en-US" sz="2800" b="1" i="1" dirty="0">
                    <a:solidFill>
                      <a:srgbClr val="FFFF00"/>
                    </a:solidFill>
                    <a:latin typeface="Cambria" panose="02040503050406030204" pitchFamily="18" charset="0"/>
                    <a:ea typeface="Cambria" panose="02040503050406030204" pitchFamily="18" charset="0"/>
                  </a:rPr>
                  <a:t> </a:t>
                </a:r>
                <a:r>
                  <a:rPr lang="en-US" sz="2800" b="1" i="1" dirty="0" err="1">
                    <a:solidFill>
                      <a:srgbClr val="FFFF00"/>
                    </a:solidFill>
                    <a:latin typeface="Cambria" panose="02040503050406030204" pitchFamily="18" charset="0"/>
                    <a:ea typeface="Cambria" panose="02040503050406030204" pitchFamily="18" charset="0"/>
                  </a:rPr>
                  <a:t>tròn</a:t>
                </a:r>
                <a:r>
                  <a:rPr lang="en-US" sz="2800" b="1" i="1" dirty="0">
                    <a:solidFill>
                      <a:srgbClr val="FFFF00"/>
                    </a:solidFill>
                    <a:latin typeface="Cambria" panose="02040503050406030204" pitchFamily="18" charset="0"/>
                    <a:ea typeface="Cambria" panose="02040503050406030204" pitchFamily="18" charset="0"/>
                  </a:rPr>
                  <a:t> </a:t>
                </a:r>
                <a:r>
                  <a:rPr lang="en-US" sz="2800" b="1" i="1" dirty="0" err="1">
                    <a:solidFill>
                      <a:srgbClr val="FFFF00"/>
                    </a:solidFill>
                    <a:latin typeface="Cambria" panose="02040503050406030204" pitchFamily="18" charset="0"/>
                    <a:ea typeface="Cambria" panose="02040503050406030204" pitchFamily="18" charset="0"/>
                  </a:rPr>
                  <a:t>ngoại</a:t>
                </a:r>
                <a:r>
                  <a:rPr lang="en-US" sz="2800" b="1" i="1" dirty="0">
                    <a:solidFill>
                      <a:srgbClr val="FFFF00"/>
                    </a:solidFill>
                    <a:latin typeface="Cambria" panose="02040503050406030204" pitchFamily="18" charset="0"/>
                    <a:ea typeface="Cambria" panose="02040503050406030204" pitchFamily="18" charset="0"/>
                  </a:rPr>
                  <a:t> </a:t>
                </a:r>
                <a:r>
                  <a:rPr lang="en-US" sz="2800" b="1" i="1" dirty="0" err="1">
                    <a:solidFill>
                      <a:srgbClr val="FFFF00"/>
                    </a:solidFill>
                    <a:latin typeface="Cambria" panose="02040503050406030204" pitchFamily="18" charset="0"/>
                    <a:ea typeface="Cambria" panose="02040503050406030204" pitchFamily="18" charset="0"/>
                  </a:rPr>
                  <a:t>tiếp</a:t>
                </a:r>
                <a:r>
                  <a:rPr lang="en-US" sz="2800" b="1" i="1"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800" b="1" i="1">
                        <a:solidFill>
                          <a:schemeClr val="bg1"/>
                        </a:solidFill>
                        <a:latin typeface="Cambria Math" panose="02040503050406030204" pitchFamily="18" charset="0"/>
                        <a:ea typeface="Cambria Math" panose="02040503050406030204" pitchFamily="18" charset="0"/>
                      </a:rPr>
                      <m:t>∆</m:t>
                    </m:r>
                    <m:r>
                      <a:rPr lang="en-US" sz="2800" b="1" i="1">
                        <a:solidFill>
                          <a:schemeClr val="bg1"/>
                        </a:solidFill>
                        <a:latin typeface="Cambria Math" panose="02040503050406030204" pitchFamily="18" charset="0"/>
                        <a:ea typeface="Cambria Math" panose="02040503050406030204" pitchFamily="18" charset="0"/>
                      </a:rPr>
                      <m:t>𝑨𝑩𝑪</m:t>
                    </m:r>
                  </m:oMath>
                </a14:m>
                <a:r>
                  <a:rPr lang="en-US" sz="2800" b="1" i="1" dirty="0">
                    <a:solidFill>
                      <a:schemeClr val="bg1"/>
                    </a:solidFill>
                    <a:latin typeface="Cambria" panose="02040503050406030204" pitchFamily="18" charset="0"/>
                    <a:ea typeface="Cambria" panose="02040503050406030204" pitchFamily="18" charset="0"/>
                  </a:rPr>
                  <a:t>.</a:t>
                </a:r>
              </a:p>
            </p:txBody>
          </p:sp>
        </mc:Choice>
        <mc:Fallback xmlns="">
          <p:sp>
            <p:nvSpPr>
              <p:cNvPr id="17" name="Rectangle 16"/>
              <p:cNvSpPr>
                <a:spLocks noRot="1" noChangeAspect="1" noMove="1" noResize="1" noEditPoints="1" noAdjustHandles="1" noChangeArrowheads="1" noChangeShapeType="1" noTextEdit="1"/>
              </p:cNvSpPr>
              <p:nvPr/>
            </p:nvSpPr>
            <p:spPr>
              <a:xfrm>
                <a:off x="5809840" y="5490408"/>
                <a:ext cx="6168257" cy="954107"/>
              </a:xfrm>
              <a:prstGeom prst="rect">
                <a:avLst/>
              </a:prstGeom>
              <a:blipFill>
                <a:blip r:embed="rId10"/>
                <a:stretch>
                  <a:fillRect l="-1976" t="-7051" b="-17308"/>
                </a:stretch>
              </a:blipFill>
            </p:spPr>
            <p:txBody>
              <a:bodyPr/>
              <a:lstStyle/>
              <a:p>
                <a:r>
                  <a:rPr lang="en-US">
                    <a:noFill/>
                  </a:rPr>
                  <a:t> </a:t>
                </a:r>
              </a:p>
            </p:txBody>
          </p:sp>
        </mc:Fallback>
      </mc:AlternateContent>
      <p:sp>
        <p:nvSpPr>
          <p:cNvPr id="36" name="TextBox 35"/>
          <p:cNvSpPr txBox="1"/>
          <p:nvPr/>
        </p:nvSpPr>
        <p:spPr>
          <a:xfrm>
            <a:off x="739472" y="94088"/>
            <a:ext cx="9795695" cy="523220"/>
          </a:xfrm>
          <a:prstGeom prst="rect">
            <a:avLst/>
          </a:prstGeom>
          <a:noFill/>
        </p:spPr>
        <p:txBody>
          <a:bodyPr wrap="none" rtlCol="0">
            <a:spAutoFit/>
          </a:bodyPr>
          <a:lstStyle/>
          <a:p>
            <a:r>
              <a:rPr lang="en-US" sz="2800" dirty="0">
                <a:solidFill>
                  <a:srgbClr val="FFFF00"/>
                </a:solidFill>
                <a:latin typeface="Cambria" panose="02040503050406030204" pitchFamily="18" charset="0"/>
                <a:ea typeface="Cambria" panose="02040503050406030204" pitchFamily="18" charset="0"/>
              </a:rPr>
              <a:t>TIẾT 44- TÍNH CHẤT BA ĐƯỜNG TRUNG TRỰC CỦA TAM GIÁC</a:t>
            </a:r>
          </a:p>
        </p:txBody>
      </p:sp>
      <p:sp>
        <p:nvSpPr>
          <p:cNvPr id="5" name="TextBox 4"/>
          <p:cNvSpPr txBox="1"/>
          <p:nvPr/>
        </p:nvSpPr>
        <p:spPr>
          <a:xfrm>
            <a:off x="4191917" y="1311838"/>
            <a:ext cx="461332" cy="461665"/>
          </a:xfrm>
          <a:prstGeom prst="rect">
            <a:avLst/>
          </a:prstGeom>
          <a:noFill/>
        </p:spPr>
        <p:txBody>
          <a:bodyPr wrap="square" rtlCol="0">
            <a:spAutoFit/>
          </a:bodyPr>
          <a:lstStyle/>
          <a:p>
            <a:r>
              <a:rPr lang="en-US" sz="2400">
                <a:solidFill>
                  <a:srgbClr val="FFFF00"/>
                </a:solidFill>
              </a:rPr>
              <a:t>b</a:t>
            </a:r>
          </a:p>
        </p:txBody>
      </p:sp>
      <p:sp>
        <p:nvSpPr>
          <p:cNvPr id="37" name="TextBox 36"/>
          <p:cNvSpPr txBox="1"/>
          <p:nvPr/>
        </p:nvSpPr>
        <p:spPr>
          <a:xfrm>
            <a:off x="930709" y="1946141"/>
            <a:ext cx="461332" cy="461665"/>
          </a:xfrm>
          <a:prstGeom prst="rect">
            <a:avLst/>
          </a:prstGeom>
          <a:noFill/>
        </p:spPr>
        <p:txBody>
          <a:bodyPr wrap="square" rtlCol="0">
            <a:spAutoFit/>
          </a:bodyPr>
          <a:lstStyle/>
          <a:p>
            <a:r>
              <a:rPr lang="en-US" sz="2400">
                <a:solidFill>
                  <a:srgbClr val="FFFF00"/>
                </a:solidFill>
              </a:rPr>
              <a:t>c</a:t>
            </a:r>
          </a:p>
        </p:txBody>
      </p:sp>
      <p:sp>
        <p:nvSpPr>
          <p:cNvPr id="38" name="TextBox 37"/>
          <p:cNvSpPr txBox="1"/>
          <p:nvPr/>
        </p:nvSpPr>
        <p:spPr>
          <a:xfrm>
            <a:off x="2970615" y="1142487"/>
            <a:ext cx="461332" cy="461665"/>
          </a:xfrm>
          <a:prstGeom prst="rect">
            <a:avLst/>
          </a:prstGeom>
          <a:noFill/>
        </p:spPr>
        <p:txBody>
          <a:bodyPr wrap="square" rtlCol="0">
            <a:spAutoFit/>
          </a:bodyPr>
          <a:lstStyle/>
          <a:p>
            <a:r>
              <a:rPr lang="en-US" sz="2400">
                <a:solidFill>
                  <a:srgbClr val="FFFF00"/>
                </a:solidFill>
              </a:rPr>
              <a:t>a</a:t>
            </a:r>
          </a:p>
        </p:txBody>
      </p:sp>
      <p:pic>
        <p:nvPicPr>
          <p:cNvPr id="6" name="Picture 5">
            <a:extLst>
              <a:ext uri="{FF2B5EF4-FFF2-40B4-BE49-F238E27FC236}">
                <a16:creationId xmlns:a16="http://schemas.microsoft.com/office/drawing/2014/main" id="{C098C164-1543-A47D-2CD2-FA87A5420DB0}"/>
              </a:ext>
            </a:extLst>
          </p:cNvPr>
          <p:cNvPicPr>
            <a:picLocks noChangeAspect="1"/>
          </p:cNvPicPr>
          <p:nvPr/>
        </p:nvPicPr>
        <p:blipFill>
          <a:blip r:embed="rId11"/>
          <a:stretch>
            <a:fillRect/>
          </a:stretch>
        </p:blipFill>
        <p:spPr>
          <a:xfrm>
            <a:off x="0" y="-18509"/>
            <a:ext cx="11978097" cy="990707"/>
          </a:xfrm>
          <a:prstGeom prst="rect">
            <a:avLst/>
          </a:prstGeom>
        </p:spPr>
      </p:pic>
    </p:spTree>
    <p:extLst>
      <p:ext uri="{BB962C8B-B14F-4D97-AF65-F5344CB8AC3E}">
        <p14:creationId xmlns:p14="http://schemas.microsoft.com/office/powerpoint/2010/main" val="68795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heel(1)">
                                      <p:cBhvr>
                                        <p:cTn id="27" dur="2000"/>
                                        <p:tgtEl>
                                          <p:spTgt spid="16"/>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6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4" grpId="0"/>
      <p:bldP spid="61"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2"/>
          <a:stretch>
            <a:fillRect/>
          </a:stretch>
        </p:blipFill>
        <p:spPr>
          <a:xfrm>
            <a:off x="3882653" y="3479270"/>
            <a:ext cx="2990372" cy="1709568"/>
          </a:xfrm>
          <a:prstGeom prst="rect">
            <a:avLst/>
          </a:prstGeom>
        </p:spPr>
      </p:pic>
      <p:pic>
        <p:nvPicPr>
          <p:cNvPr id="57" name="Picture 56"/>
          <p:cNvPicPr>
            <a:picLocks noChangeAspect="1"/>
          </p:cNvPicPr>
          <p:nvPr/>
        </p:nvPicPr>
        <p:blipFill>
          <a:blip r:embed="rId3"/>
          <a:stretch>
            <a:fillRect/>
          </a:stretch>
        </p:blipFill>
        <p:spPr>
          <a:xfrm>
            <a:off x="3851529" y="1654306"/>
            <a:ext cx="3829748" cy="3835843"/>
          </a:xfrm>
          <a:prstGeom prst="rect">
            <a:avLst/>
          </a:prstGeom>
        </p:spPr>
      </p:pic>
      <p:pic>
        <p:nvPicPr>
          <p:cNvPr id="50" name="Picture 49"/>
          <p:cNvPicPr>
            <a:picLocks noChangeAspect="1"/>
          </p:cNvPicPr>
          <p:nvPr/>
        </p:nvPicPr>
        <p:blipFill>
          <a:blip r:embed="rId4"/>
          <a:stretch>
            <a:fillRect/>
          </a:stretch>
        </p:blipFill>
        <p:spPr>
          <a:xfrm>
            <a:off x="8328516" y="2056439"/>
            <a:ext cx="3180793" cy="3187123"/>
          </a:xfrm>
          <a:prstGeom prst="rect">
            <a:avLst/>
          </a:prstGeom>
        </p:spPr>
      </p:pic>
      <p:pic>
        <p:nvPicPr>
          <p:cNvPr id="12" name="Picture 11"/>
          <p:cNvPicPr>
            <a:picLocks noChangeAspect="1"/>
          </p:cNvPicPr>
          <p:nvPr/>
        </p:nvPicPr>
        <p:blipFill>
          <a:blip r:embed="rId5"/>
          <a:stretch>
            <a:fillRect/>
          </a:stretch>
        </p:blipFill>
        <p:spPr>
          <a:xfrm>
            <a:off x="872230" y="2222343"/>
            <a:ext cx="2629334" cy="2071325"/>
          </a:xfrm>
          <a:prstGeom prst="rect">
            <a:avLst/>
          </a:prstGeom>
        </p:spPr>
      </p:pic>
      <p:pic>
        <p:nvPicPr>
          <p:cNvPr id="13" name="Picture 12"/>
          <p:cNvPicPr>
            <a:picLocks noChangeAspect="1"/>
          </p:cNvPicPr>
          <p:nvPr/>
        </p:nvPicPr>
        <p:blipFill>
          <a:blip r:embed="rId6"/>
          <a:stretch>
            <a:fillRect/>
          </a:stretch>
        </p:blipFill>
        <p:spPr>
          <a:xfrm>
            <a:off x="726391" y="2065492"/>
            <a:ext cx="2953812" cy="2958163"/>
          </a:xfrm>
          <a:prstGeom prst="rect">
            <a:avLst/>
          </a:prstGeom>
        </p:spPr>
      </p:pic>
      <mc:AlternateContent xmlns:mc="http://schemas.openxmlformats.org/markup-compatibility/2006" xmlns:a14="http://schemas.microsoft.com/office/drawing/2010/main">
        <mc:Choice Requires="a14">
          <p:sp>
            <p:nvSpPr>
              <p:cNvPr id="16" name="TextBox 15"/>
              <p:cNvSpPr txBox="1"/>
              <p:nvPr/>
            </p:nvSpPr>
            <p:spPr>
              <a:xfrm>
                <a:off x="1136085" y="122078"/>
                <a:ext cx="9733782" cy="954107"/>
              </a:xfrm>
              <a:prstGeom prst="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2800" dirty="0" err="1">
                    <a:solidFill>
                      <a:srgbClr val="FFFF00"/>
                    </a:solidFill>
                    <a:latin typeface="Cambria" panose="02040503050406030204" pitchFamily="18" charset="0"/>
                    <a:ea typeface="Cambria" panose="02040503050406030204" pitchFamily="18" charset="0"/>
                  </a:rPr>
                  <a:t>Bài</a:t>
                </a:r>
                <a:r>
                  <a:rPr lang="en-US" sz="2800" dirty="0">
                    <a:solidFill>
                      <a:srgbClr val="FFFF00"/>
                    </a:solidFill>
                    <a:latin typeface="Cambria" panose="02040503050406030204" pitchFamily="18" charset="0"/>
                    <a:ea typeface="Cambria" panose="02040503050406030204" pitchFamily="18" charset="0"/>
                  </a:rPr>
                  <a:t> </a:t>
                </a:r>
                <a:r>
                  <a:rPr lang="vi-VN" sz="2800" dirty="0">
                    <a:solidFill>
                      <a:srgbClr val="FFFF00"/>
                    </a:solidFill>
                    <a:latin typeface="Cambria" panose="02040503050406030204" pitchFamily="18" charset="0"/>
                    <a:ea typeface="Cambria" panose="02040503050406030204" pitchFamily="18" charset="0"/>
                  </a:rPr>
                  <a:t>tập </a:t>
                </a:r>
                <a:r>
                  <a:rPr lang="en-US" sz="2800" dirty="0" err="1">
                    <a:solidFill>
                      <a:schemeClr val="bg1"/>
                    </a:solidFill>
                    <a:latin typeface="Cambria" panose="02040503050406030204" pitchFamily="18" charset="0"/>
                    <a:ea typeface="Cambria" panose="02040503050406030204" pitchFamily="18" charset="0"/>
                  </a:rPr>
                  <a:t>Xác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định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vị</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trí</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giao</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trực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và</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vẽ</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tròn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đi</a:t>
                </a:r>
                <a:r>
                  <a:rPr lang="en-US" sz="2800" dirty="0">
                    <a:solidFill>
                      <a:schemeClr val="bg1"/>
                    </a:solidFill>
                    <a:latin typeface="Cambria" panose="02040503050406030204" pitchFamily="18" charset="0"/>
                    <a:ea typeface="Cambria" panose="02040503050406030204" pitchFamily="18" charset="0"/>
                  </a:rPr>
                  <a:t> qua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đỉnh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ABC</m:t>
                    </m:r>
                  </m:oMath>
                </a14:m>
                <a:r>
                  <a:rPr lang="en-US" sz="2800" dirty="0">
                    <a:solidFill>
                      <a:schemeClr val="bg1"/>
                    </a:solidFill>
                    <a:latin typeface="Cambria" panose="02040503050406030204" pitchFamily="18" charset="0"/>
                    <a:ea typeface="Cambria" panose="02040503050406030204" pitchFamily="18" charset="0"/>
                  </a:rPr>
                  <a:t> trong </a:t>
                </a:r>
                <a:r>
                  <a:rPr lang="en-US" sz="2800" dirty="0" err="1">
                    <a:solidFill>
                      <a:schemeClr val="bg1"/>
                    </a:solidFill>
                    <a:latin typeface="Cambria" panose="02040503050406030204" pitchFamily="18" charset="0"/>
                    <a:ea typeface="Cambria" panose="02040503050406030204" pitchFamily="18" charset="0"/>
                  </a:rPr>
                  <a:t>các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hợp</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sau</a:t>
                </a:r>
                <a:r>
                  <a:rPr lang="en-US" sz="2800" dirty="0">
                    <a:solidFill>
                      <a:schemeClr val="bg1"/>
                    </a:solidFill>
                    <a:latin typeface="Cambria" panose="02040503050406030204" pitchFamily="18" charset="0"/>
                    <a:ea typeface="Cambria" panose="02040503050406030204" pitchFamily="18" charset="0"/>
                  </a:rPr>
                  <a:t>:</a:t>
                </a:r>
              </a:p>
            </p:txBody>
          </p:sp>
        </mc:Choice>
        <mc:Fallback xmlns="">
          <p:sp>
            <p:nvSpPr>
              <p:cNvPr id="16" name="TextBox 15"/>
              <p:cNvSpPr txBox="1">
                <a:spLocks noRot="1" noChangeAspect="1" noMove="1" noResize="1" noEditPoints="1" noAdjustHandles="1" noChangeArrowheads="1" noChangeShapeType="1" noTextEdit="1"/>
              </p:cNvSpPr>
              <p:nvPr/>
            </p:nvSpPr>
            <p:spPr>
              <a:xfrm>
                <a:off x="1136085" y="122078"/>
                <a:ext cx="9733782" cy="954107"/>
              </a:xfrm>
              <a:prstGeom prst="rect">
                <a:avLst/>
              </a:prstGeom>
              <a:blipFill>
                <a:blip r:embed="rId7"/>
                <a:stretch>
                  <a:fillRect l="-1124" t="-4938" b="-14198"/>
                </a:stretch>
              </a:blipFill>
              <a:ln w="28575" cap="flat" cmpd="sng" algn="ctr">
                <a:solidFill>
                  <a:schemeClr val="accent5"/>
                </a:solidFill>
                <a:prstDash val="solid"/>
                <a:round/>
                <a:headEnd type="none" w="med" len="med"/>
                <a:tailEnd type="none" w="med" len="med"/>
              </a:ln>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690614" y="1222098"/>
                <a:ext cx="2820003" cy="473976"/>
              </a:xfrm>
              <a:prstGeom prst="rect">
                <a:avLst/>
              </a:prstGeom>
            </p:spPr>
            <p:txBody>
              <a:bodyPr wrap="none">
                <a:spAutoFit/>
              </a:bodyPr>
              <a:lstStyle/>
              <a:p>
                <a14:m>
                  <m:oMath xmlns:m="http://schemas.openxmlformats.org/officeDocument/2006/math">
                    <m:r>
                      <m:rPr>
                        <m:sty m:val="p"/>
                      </m:rPr>
                      <a:rPr lang="en-US" sz="2400" b="0" i="0" smtClean="0">
                        <a:solidFill>
                          <a:schemeClr val="bg1"/>
                        </a:solidFill>
                        <a:latin typeface="Cambria Math" panose="02040503050406030204" pitchFamily="18" charset="0"/>
                      </a:rPr>
                      <m:t>a</m:t>
                    </m:r>
                    <m:r>
                      <a:rPr lang="en-US" sz="2400" b="0" i="0" smtClean="0">
                        <a:solidFill>
                          <a:schemeClr val="bg1"/>
                        </a:solidFill>
                        <a:latin typeface="Cambria Math" panose="02040503050406030204" pitchFamily="18" charset="0"/>
                      </a:rPr>
                      <m:t>) </m:t>
                    </m:r>
                    <m:acc>
                      <m:accPr>
                        <m:chr m:val="̂"/>
                        <m:ctrlPr>
                          <a:rPr lang="en-US" sz="2400" i="1">
                            <a:solidFill>
                              <a:schemeClr val="bg1"/>
                            </a:solidFill>
                            <a:latin typeface="Cambria Math" panose="02040503050406030204" pitchFamily="18" charset="0"/>
                          </a:rPr>
                        </m:ctrlPr>
                      </m:accPr>
                      <m:e>
                        <m:r>
                          <m:rPr>
                            <m:sty m:val="p"/>
                          </m:rPr>
                          <a:rPr lang="en-US" sz="2400" i="0">
                            <a:solidFill>
                              <a:schemeClr val="bg1"/>
                            </a:solidFill>
                            <a:latin typeface="Cambria Math" panose="02040503050406030204" pitchFamily="18" charset="0"/>
                          </a:rPr>
                          <m:t>A</m:t>
                        </m:r>
                      </m:e>
                    </m:acc>
                    <m:r>
                      <a:rPr lang="en-US" sz="2400" i="0">
                        <a:solidFill>
                          <a:schemeClr val="bg1"/>
                        </a:solidFill>
                        <a:latin typeface="Cambria Math" panose="02040503050406030204" pitchFamily="18" charset="0"/>
                      </a:rPr>
                      <m:t>,</m:t>
                    </m:r>
                    <m:r>
                      <m:rPr>
                        <m:nor/>
                      </m:rPr>
                      <a:rPr lang="en-US" sz="2400">
                        <a:solidFill>
                          <a:schemeClr val="bg1"/>
                        </a:solidFill>
                        <a:latin typeface="Cambria" panose="02040503050406030204" pitchFamily="18" charset="0"/>
                        <a:ea typeface="Cambria" panose="02040503050406030204" pitchFamily="18" charset="0"/>
                      </a:rPr>
                      <m:t>  </m:t>
                    </m:r>
                    <m:acc>
                      <m:accPr>
                        <m:chr m:val="̂"/>
                        <m:ctrlPr>
                          <a:rPr lang="en-US" sz="2400" i="1">
                            <a:solidFill>
                              <a:schemeClr val="bg1"/>
                            </a:solidFill>
                            <a:latin typeface="Cambria Math" panose="02040503050406030204" pitchFamily="18" charset="0"/>
                          </a:rPr>
                        </m:ctrlPr>
                      </m:accPr>
                      <m:e>
                        <m:r>
                          <m:rPr>
                            <m:sty m:val="p"/>
                          </m:rPr>
                          <a:rPr lang="en-US" sz="2400" i="0">
                            <a:solidFill>
                              <a:schemeClr val="bg1"/>
                            </a:solidFill>
                            <a:latin typeface="Cambria Math" panose="02040503050406030204" pitchFamily="18" charset="0"/>
                          </a:rPr>
                          <m:t>B</m:t>
                        </m:r>
                      </m:e>
                    </m:acc>
                    <m:r>
                      <a:rPr lang="en-US" sz="2400" i="0">
                        <a:solidFill>
                          <a:schemeClr val="bg1"/>
                        </a:solidFill>
                        <a:latin typeface="Cambria Math" panose="02040503050406030204" pitchFamily="18" charset="0"/>
                      </a:rPr>
                      <m:t>,</m:t>
                    </m:r>
                    <m:r>
                      <m:rPr>
                        <m:nor/>
                      </m:rPr>
                      <a:rPr lang="en-US" sz="2400">
                        <a:solidFill>
                          <a:schemeClr val="bg1"/>
                        </a:solidFill>
                        <a:latin typeface="Cambria" panose="02040503050406030204" pitchFamily="18" charset="0"/>
                        <a:ea typeface="Cambria" panose="02040503050406030204" pitchFamily="18" charset="0"/>
                      </a:rPr>
                      <m:t>  </m:t>
                    </m:r>
                    <m:acc>
                      <m:accPr>
                        <m:chr m:val="̂"/>
                        <m:ctrlPr>
                          <a:rPr lang="en-US" sz="2400" i="1">
                            <a:solidFill>
                              <a:schemeClr val="bg1"/>
                            </a:solidFill>
                            <a:latin typeface="Cambria Math" panose="02040503050406030204" pitchFamily="18" charset="0"/>
                          </a:rPr>
                        </m:ctrlPr>
                      </m:accPr>
                      <m:e>
                        <m:r>
                          <m:rPr>
                            <m:sty m:val="p"/>
                          </m:rPr>
                          <a:rPr lang="en-US" sz="2400" i="0">
                            <a:solidFill>
                              <a:schemeClr val="bg1"/>
                            </a:solidFill>
                            <a:latin typeface="Cambria Math" panose="02040503050406030204" pitchFamily="18" charset="0"/>
                          </a:rPr>
                          <m:t>C</m:t>
                        </m:r>
                      </m:e>
                    </m:acc>
                  </m:oMath>
                </a14:m>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đều</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nhọn</a:t>
                </a:r>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690614" y="1222098"/>
                <a:ext cx="2820003" cy="473976"/>
              </a:xfrm>
              <a:prstGeom prst="rect">
                <a:avLst/>
              </a:prstGeom>
              <a:blipFill>
                <a:blip r:embed="rId8"/>
                <a:stretch>
                  <a:fillRect t="-7692" r="-2592" b="-282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9024918" y="1274966"/>
                <a:ext cx="1665199" cy="4739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2400">
                          <a:solidFill>
                            <a:schemeClr val="bg1"/>
                          </a:solidFill>
                          <a:latin typeface="Cambria Math" panose="02040503050406030204" pitchFamily="18" charset="0"/>
                        </a:rPr>
                        <m:t>c</m:t>
                      </m:r>
                      <m:r>
                        <a:rPr lang="en-US" sz="2400" b="0" i="0" smtClean="0">
                          <a:solidFill>
                            <a:schemeClr val="bg1"/>
                          </a:solidFill>
                          <a:latin typeface="Cambria Math" panose="02040503050406030204" pitchFamily="18" charset="0"/>
                        </a:rPr>
                        <m:t>) </m:t>
                      </m:r>
                      <m:acc>
                        <m:accPr>
                          <m:chr m:val="̂"/>
                          <m:ctrlPr>
                            <a:rPr lang="en-US" sz="2400" i="1">
                              <a:solidFill>
                                <a:schemeClr val="bg1"/>
                              </a:solidFill>
                              <a:latin typeface="Cambria Math" panose="02040503050406030204" pitchFamily="18" charset="0"/>
                            </a:rPr>
                          </m:ctrlPr>
                        </m:accPr>
                        <m:e>
                          <m:r>
                            <m:rPr>
                              <m:sty m:val="p"/>
                            </m:rPr>
                            <a:rPr lang="en-US" sz="2400" i="0">
                              <a:solidFill>
                                <a:schemeClr val="bg1"/>
                              </a:solidFill>
                              <a:latin typeface="Cambria Math" panose="02040503050406030204" pitchFamily="18" charset="0"/>
                            </a:rPr>
                            <m:t>A</m:t>
                          </m:r>
                        </m:e>
                      </m:acc>
                      <m:r>
                        <a:rPr lang="en-US" sz="2400" b="0" i="0" smtClean="0">
                          <a:solidFill>
                            <a:schemeClr val="bg1"/>
                          </a:solidFill>
                          <a:latin typeface="Cambria Math" panose="02040503050406030204" pitchFamily="18" charset="0"/>
                        </a:rPr>
                        <m: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90</m:t>
                          </m:r>
                        </m:e>
                        <m:sup>
                          <m:r>
                            <m:rPr>
                              <m:sty m:val="p"/>
                            </m:rPr>
                            <a:rPr lang="en-US" sz="2400" b="0" i="0" smtClean="0">
                              <a:solidFill>
                                <a:schemeClr val="bg1"/>
                              </a:solidFill>
                              <a:latin typeface="Cambria Math" panose="02040503050406030204" pitchFamily="18" charset="0"/>
                            </a:rPr>
                            <m:t>o</m:t>
                          </m:r>
                        </m:sup>
                      </m:sSup>
                    </m:oMath>
                  </m:oMathPara>
                </a14:m>
                <a:endParaRPr lang="en-US" sz="2400" dirty="0">
                  <a:solidFill>
                    <a:schemeClr val="bg1"/>
                  </a:solidFill>
                </a:endParaRPr>
              </a:p>
            </p:txBody>
          </p:sp>
        </mc:Choice>
        <mc:Fallback xmlns="">
          <p:sp>
            <p:nvSpPr>
              <p:cNvPr id="19" name="Rectangle 18"/>
              <p:cNvSpPr>
                <a:spLocks noRot="1" noChangeAspect="1" noMove="1" noResize="1" noEditPoints="1" noAdjustHandles="1" noChangeArrowheads="1" noChangeShapeType="1" noTextEdit="1"/>
              </p:cNvSpPr>
              <p:nvPr/>
            </p:nvSpPr>
            <p:spPr>
              <a:xfrm>
                <a:off x="9024918" y="1274966"/>
                <a:ext cx="1665199" cy="473976"/>
              </a:xfrm>
              <a:prstGeom prst="rect">
                <a:avLst/>
              </a:prstGeom>
              <a:blipFill>
                <a:blip r:embed="rId9"/>
                <a:stretch>
                  <a:fillRect t="-5128"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4890021" y="1206380"/>
                <a:ext cx="1698863" cy="4739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2400">
                          <a:solidFill>
                            <a:schemeClr val="bg1"/>
                          </a:solidFill>
                          <a:latin typeface="Cambria Math" panose="02040503050406030204" pitchFamily="18" charset="0"/>
                        </a:rPr>
                        <m:t>b</m:t>
                      </m:r>
                      <m:r>
                        <a:rPr lang="en-US" sz="2400" b="0" i="0" smtClean="0">
                          <a:solidFill>
                            <a:schemeClr val="bg1"/>
                          </a:solidFill>
                          <a:latin typeface="Cambria Math" panose="02040503050406030204" pitchFamily="18" charset="0"/>
                        </a:rPr>
                        <m:t>) </m:t>
                      </m:r>
                      <m:acc>
                        <m:accPr>
                          <m:chr m:val="̂"/>
                          <m:ctrlPr>
                            <a:rPr lang="en-US" sz="2400" i="1">
                              <a:solidFill>
                                <a:schemeClr val="bg1"/>
                              </a:solidFill>
                              <a:latin typeface="Cambria Math" panose="02040503050406030204" pitchFamily="18" charset="0"/>
                            </a:rPr>
                          </m:ctrlPr>
                        </m:accPr>
                        <m:e>
                          <m:r>
                            <m:rPr>
                              <m:sty m:val="p"/>
                            </m:rPr>
                            <a:rPr lang="en-US" sz="2400" i="0">
                              <a:solidFill>
                                <a:schemeClr val="bg1"/>
                              </a:solidFill>
                              <a:latin typeface="Cambria Math" panose="02040503050406030204" pitchFamily="18" charset="0"/>
                            </a:rPr>
                            <m:t>A</m:t>
                          </m:r>
                        </m:e>
                      </m:acc>
                      <m:r>
                        <a:rPr lang="en-US" sz="2400" b="0" i="0" smtClean="0">
                          <a:solidFill>
                            <a:schemeClr val="bg1"/>
                          </a:solidFill>
                          <a:latin typeface="Cambria Math" panose="02040503050406030204" pitchFamily="18" charset="0"/>
                        </a:rPr>
                        <m:t>&gt;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90</m:t>
                          </m:r>
                        </m:e>
                        <m:sup>
                          <m:r>
                            <m:rPr>
                              <m:sty m:val="p"/>
                            </m:rPr>
                            <a:rPr lang="en-US" sz="2400" b="0" i="0" smtClean="0">
                              <a:solidFill>
                                <a:schemeClr val="bg1"/>
                              </a:solidFill>
                              <a:latin typeface="Cambria Math" panose="02040503050406030204" pitchFamily="18" charset="0"/>
                            </a:rPr>
                            <m:t>o</m:t>
                          </m:r>
                        </m:sup>
                      </m:sSup>
                    </m:oMath>
                  </m:oMathPara>
                </a14:m>
                <a:endParaRPr lang="en-US" sz="2400" dirty="0">
                  <a:solidFill>
                    <a:schemeClr val="bg1"/>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4890021" y="1206380"/>
                <a:ext cx="1698863" cy="473976"/>
              </a:xfrm>
              <a:prstGeom prst="rect">
                <a:avLst/>
              </a:prstGeom>
              <a:blipFill>
                <a:blip r:embed="rId10"/>
                <a:stretch>
                  <a:fillRect t="-5128" b="-16667"/>
                </a:stretch>
              </a:blipFill>
            </p:spPr>
            <p:txBody>
              <a:bodyPr/>
              <a:lstStyle/>
              <a:p>
                <a:r>
                  <a:rPr lang="en-US">
                    <a:noFill/>
                  </a:rPr>
                  <a:t> </a:t>
                </a:r>
              </a:p>
            </p:txBody>
          </p:sp>
        </mc:Fallback>
      </mc:AlternateContent>
      <p:cxnSp>
        <p:nvCxnSpPr>
          <p:cNvPr id="3" name="Straight Connector 2"/>
          <p:cNvCxnSpPr/>
          <p:nvPr/>
        </p:nvCxnSpPr>
        <p:spPr>
          <a:xfrm>
            <a:off x="3721960" y="1511884"/>
            <a:ext cx="0" cy="5132756"/>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883568" y="1460278"/>
            <a:ext cx="0" cy="5184362"/>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11"/>
          <a:stretch>
            <a:fillRect/>
          </a:stretch>
        </p:blipFill>
        <p:spPr>
          <a:xfrm>
            <a:off x="881283" y="2219574"/>
            <a:ext cx="2629334" cy="2071325"/>
          </a:xfrm>
          <a:prstGeom prst="rect">
            <a:avLst/>
          </a:prstGeom>
        </p:spPr>
      </p:pic>
      <p:sp>
        <p:nvSpPr>
          <p:cNvPr id="14" name="TextBox 13"/>
          <p:cNvSpPr txBox="1"/>
          <p:nvPr/>
        </p:nvSpPr>
        <p:spPr>
          <a:xfrm>
            <a:off x="1312420" y="1943732"/>
            <a:ext cx="344966"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A</a:t>
            </a:r>
          </a:p>
        </p:txBody>
      </p:sp>
      <p:sp>
        <p:nvSpPr>
          <p:cNvPr id="21" name="TextBox 20"/>
          <p:cNvSpPr txBox="1"/>
          <p:nvPr/>
        </p:nvSpPr>
        <p:spPr>
          <a:xfrm>
            <a:off x="623067" y="4095529"/>
            <a:ext cx="341760"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B</a:t>
            </a:r>
          </a:p>
        </p:txBody>
      </p:sp>
      <p:sp>
        <p:nvSpPr>
          <p:cNvPr id="22" name="TextBox 21"/>
          <p:cNvSpPr txBox="1"/>
          <p:nvPr/>
        </p:nvSpPr>
        <p:spPr>
          <a:xfrm>
            <a:off x="3393024" y="4136896"/>
            <a:ext cx="328936"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C</a:t>
            </a:r>
          </a:p>
        </p:txBody>
      </p:sp>
      <p:sp>
        <p:nvSpPr>
          <p:cNvPr id="23" name="TextBox 22"/>
          <p:cNvSpPr txBox="1"/>
          <p:nvPr/>
        </p:nvSpPr>
        <p:spPr>
          <a:xfrm>
            <a:off x="2127135" y="3558214"/>
            <a:ext cx="352982" cy="400110"/>
          </a:xfrm>
          <a:prstGeom prst="rect">
            <a:avLst/>
          </a:prstGeom>
          <a:noFill/>
        </p:spPr>
        <p:txBody>
          <a:bodyPr wrap="none" rtlCol="0">
            <a:spAutoFit/>
          </a:bodyPr>
          <a:lstStyle/>
          <a:p>
            <a:r>
              <a:rPr lang="en-US" sz="2000">
                <a:solidFill>
                  <a:schemeClr val="bg1"/>
                </a:solidFill>
                <a:latin typeface="Cambria" panose="02040503050406030204" pitchFamily="18" charset="0"/>
                <a:ea typeface="Cambria" panose="02040503050406030204" pitchFamily="18" charset="0"/>
              </a:rPr>
              <a:t>O</a:t>
            </a:r>
            <a:endParaRPr lang="en-US" sz="2000" dirty="0">
              <a:solidFill>
                <a:schemeClr val="bg1"/>
              </a:solidFill>
              <a:latin typeface="Cambria" panose="02040503050406030204" pitchFamily="18" charset="0"/>
              <a:ea typeface="Cambria" panose="02040503050406030204" pitchFamily="18" charset="0"/>
            </a:endParaRPr>
          </a:p>
        </p:txBody>
      </p:sp>
      <p:sp>
        <p:nvSpPr>
          <p:cNvPr id="24" name="TextBox 23"/>
          <p:cNvSpPr txBox="1"/>
          <p:nvPr/>
        </p:nvSpPr>
        <p:spPr>
          <a:xfrm>
            <a:off x="1882360" y="4126379"/>
            <a:ext cx="354584"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D</a:t>
            </a:r>
          </a:p>
        </p:txBody>
      </p:sp>
      <p:sp>
        <p:nvSpPr>
          <p:cNvPr id="25" name="TextBox 24"/>
          <p:cNvSpPr txBox="1"/>
          <p:nvPr/>
        </p:nvSpPr>
        <p:spPr>
          <a:xfrm>
            <a:off x="1016277" y="2862450"/>
            <a:ext cx="332142"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E</a:t>
            </a:r>
          </a:p>
        </p:txBody>
      </p:sp>
      <p:sp>
        <p:nvSpPr>
          <p:cNvPr id="17" name="TextBox 16"/>
          <p:cNvSpPr txBox="1"/>
          <p:nvPr/>
        </p:nvSpPr>
        <p:spPr>
          <a:xfrm rot="2028004">
            <a:off x="1463034" y="3992727"/>
            <a:ext cx="361842" cy="369332"/>
          </a:xfrm>
          <a:prstGeom prst="rect">
            <a:avLst/>
          </a:prstGeom>
          <a:noFill/>
        </p:spPr>
        <p:txBody>
          <a:bodyPr wrap="square" rtlCol="0">
            <a:spAutoFit/>
          </a:bodyPr>
          <a:lstStyle/>
          <a:p>
            <a:pPr algn="ctr"/>
            <a:r>
              <a:rPr lang="en-US" dirty="0">
                <a:solidFill>
                  <a:schemeClr val="bg1"/>
                </a:solidFill>
              </a:rPr>
              <a:t>I</a:t>
            </a:r>
          </a:p>
        </p:txBody>
      </p:sp>
      <p:sp>
        <p:nvSpPr>
          <p:cNvPr id="26" name="TextBox 25"/>
          <p:cNvSpPr txBox="1"/>
          <p:nvPr/>
        </p:nvSpPr>
        <p:spPr>
          <a:xfrm rot="2028004">
            <a:off x="2583225" y="3992727"/>
            <a:ext cx="361842" cy="369332"/>
          </a:xfrm>
          <a:prstGeom prst="rect">
            <a:avLst/>
          </a:prstGeom>
          <a:noFill/>
        </p:spPr>
        <p:txBody>
          <a:bodyPr wrap="square" rtlCol="0">
            <a:spAutoFit/>
          </a:bodyPr>
          <a:lstStyle/>
          <a:p>
            <a:pPr algn="ctr"/>
            <a:r>
              <a:rPr lang="en-US" dirty="0">
                <a:solidFill>
                  <a:schemeClr val="bg1"/>
                </a:solidFill>
              </a:rPr>
              <a:t>I</a:t>
            </a:r>
          </a:p>
        </p:txBody>
      </p:sp>
      <p:sp>
        <p:nvSpPr>
          <p:cNvPr id="27" name="TextBox 26"/>
          <p:cNvSpPr txBox="1"/>
          <p:nvPr/>
        </p:nvSpPr>
        <p:spPr>
          <a:xfrm rot="8044618">
            <a:off x="1213683" y="2666040"/>
            <a:ext cx="361842" cy="369332"/>
          </a:xfrm>
          <a:prstGeom prst="rect">
            <a:avLst/>
          </a:prstGeom>
          <a:noFill/>
        </p:spPr>
        <p:txBody>
          <a:bodyPr wrap="square" rtlCol="0">
            <a:spAutoFit/>
          </a:bodyPr>
          <a:lstStyle/>
          <a:p>
            <a:pPr algn="ctr"/>
            <a:r>
              <a:rPr lang="en-US" dirty="0">
                <a:solidFill>
                  <a:schemeClr val="bg1"/>
                </a:solidFill>
              </a:rPr>
              <a:t>II</a:t>
            </a:r>
          </a:p>
        </p:txBody>
      </p:sp>
      <p:sp>
        <p:nvSpPr>
          <p:cNvPr id="28" name="TextBox 27"/>
          <p:cNvSpPr txBox="1"/>
          <p:nvPr/>
        </p:nvSpPr>
        <p:spPr>
          <a:xfrm rot="8044618">
            <a:off x="962686" y="3488420"/>
            <a:ext cx="361842" cy="369332"/>
          </a:xfrm>
          <a:prstGeom prst="rect">
            <a:avLst/>
          </a:prstGeom>
          <a:noFill/>
        </p:spPr>
        <p:txBody>
          <a:bodyPr wrap="square" rtlCol="0">
            <a:spAutoFit/>
          </a:bodyPr>
          <a:lstStyle/>
          <a:p>
            <a:pPr algn="ctr"/>
            <a:r>
              <a:rPr lang="en-US" dirty="0">
                <a:solidFill>
                  <a:schemeClr val="bg1"/>
                </a:solidFill>
              </a:rPr>
              <a:t>II</a:t>
            </a:r>
          </a:p>
        </p:txBody>
      </p:sp>
      <p:pic>
        <p:nvPicPr>
          <p:cNvPr id="33" name="Picture 32"/>
          <p:cNvPicPr>
            <a:picLocks noChangeAspect="1"/>
          </p:cNvPicPr>
          <p:nvPr/>
        </p:nvPicPr>
        <p:blipFill>
          <a:blip r:embed="rId12"/>
          <a:stretch>
            <a:fillRect/>
          </a:stretch>
        </p:blipFill>
        <p:spPr>
          <a:xfrm>
            <a:off x="9002218" y="2303265"/>
            <a:ext cx="1867650" cy="2920003"/>
          </a:xfrm>
          <a:prstGeom prst="rect">
            <a:avLst/>
          </a:prstGeom>
        </p:spPr>
      </p:pic>
      <p:sp>
        <p:nvSpPr>
          <p:cNvPr id="36" name="TextBox 35"/>
          <p:cNvSpPr txBox="1"/>
          <p:nvPr/>
        </p:nvSpPr>
        <p:spPr>
          <a:xfrm rot="2028004">
            <a:off x="9337148" y="4696192"/>
            <a:ext cx="361842" cy="369332"/>
          </a:xfrm>
          <a:prstGeom prst="rect">
            <a:avLst/>
          </a:prstGeom>
          <a:noFill/>
        </p:spPr>
        <p:txBody>
          <a:bodyPr wrap="square" rtlCol="0">
            <a:spAutoFit/>
          </a:bodyPr>
          <a:lstStyle/>
          <a:p>
            <a:pPr algn="ctr"/>
            <a:r>
              <a:rPr lang="en-US" dirty="0">
                <a:solidFill>
                  <a:schemeClr val="bg1"/>
                </a:solidFill>
              </a:rPr>
              <a:t>I</a:t>
            </a:r>
          </a:p>
        </p:txBody>
      </p:sp>
      <p:sp>
        <p:nvSpPr>
          <p:cNvPr id="40" name="TextBox 39"/>
          <p:cNvSpPr txBox="1"/>
          <p:nvPr/>
        </p:nvSpPr>
        <p:spPr>
          <a:xfrm rot="3134960">
            <a:off x="9410119" y="2957804"/>
            <a:ext cx="361842" cy="369332"/>
          </a:xfrm>
          <a:prstGeom prst="rect">
            <a:avLst/>
          </a:prstGeom>
          <a:noFill/>
        </p:spPr>
        <p:txBody>
          <a:bodyPr wrap="square" rtlCol="0">
            <a:spAutoFit/>
          </a:bodyPr>
          <a:lstStyle/>
          <a:p>
            <a:pPr algn="ctr"/>
            <a:r>
              <a:rPr lang="en-US" dirty="0">
                <a:solidFill>
                  <a:schemeClr val="bg1"/>
                </a:solidFill>
              </a:rPr>
              <a:t>X</a:t>
            </a:r>
          </a:p>
        </p:txBody>
      </p:sp>
      <p:sp>
        <p:nvSpPr>
          <p:cNvPr id="46" name="TextBox 45"/>
          <p:cNvSpPr txBox="1"/>
          <p:nvPr/>
        </p:nvSpPr>
        <p:spPr>
          <a:xfrm>
            <a:off x="8725274" y="4739757"/>
            <a:ext cx="344966"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A</a:t>
            </a:r>
          </a:p>
        </p:txBody>
      </p:sp>
      <p:sp>
        <p:nvSpPr>
          <p:cNvPr id="47" name="TextBox 46"/>
          <p:cNvSpPr txBox="1"/>
          <p:nvPr/>
        </p:nvSpPr>
        <p:spPr>
          <a:xfrm>
            <a:off x="8747996" y="2103210"/>
            <a:ext cx="341760"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B</a:t>
            </a:r>
          </a:p>
        </p:txBody>
      </p:sp>
      <p:sp>
        <p:nvSpPr>
          <p:cNvPr id="48" name="TextBox 47"/>
          <p:cNvSpPr txBox="1"/>
          <p:nvPr/>
        </p:nvSpPr>
        <p:spPr>
          <a:xfrm>
            <a:off x="10667639" y="4856543"/>
            <a:ext cx="328936"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C</a:t>
            </a:r>
          </a:p>
        </p:txBody>
      </p:sp>
      <mc:AlternateContent xmlns:mc="http://schemas.openxmlformats.org/markup-compatibility/2006" xmlns:a14="http://schemas.microsoft.com/office/drawing/2010/main">
        <mc:Choice Requires="a14">
          <p:sp>
            <p:nvSpPr>
              <p:cNvPr id="51" name="TextBox 50"/>
              <p:cNvSpPr txBox="1"/>
              <p:nvPr/>
            </p:nvSpPr>
            <p:spPr>
              <a:xfrm>
                <a:off x="81992" y="5598466"/>
                <a:ext cx="3620815" cy="830997"/>
              </a:xfrm>
              <a:prstGeom prst="rect">
                <a:avLst/>
              </a:prstGeom>
              <a:noFill/>
            </p:spPr>
            <p:txBody>
              <a:bodyPr wrap="square" rtlCol="0">
                <a:spAutoFit/>
              </a:bodyPr>
              <a:lstStyle/>
              <a:p>
                <a:pPr algn="ctr"/>
                <a:r>
                  <a:rPr lang="en-US" sz="2400">
                    <a:solidFill>
                      <a:srgbClr val="FFFF00"/>
                    </a:solidFill>
                    <a:latin typeface="Cambria" panose="02040503050406030204" pitchFamily="18" charset="0"/>
                    <a:ea typeface="Cambria" panose="02040503050406030204" pitchFamily="18" charset="0"/>
                  </a:rPr>
                  <a:t>Giao </a:t>
                </a:r>
                <a:r>
                  <a:rPr lang="en-US" sz="2400" dirty="0" err="1">
                    <a:solidFill>
                      <a:srgbClr val="FFFF00"/>
                    </a:solidFill>
                    <a:latin typeface="Cambria" panose="02040503050406030204" pitchFamily="18" charset="0"/>
                    <a:ea typeface="Cambria" panose="02040503050406030204" pitchFamily="18" charset="0"/>
                  </a:rPr>
                  <a:t>điểm</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ba</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đường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trung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trực</a:t>
                </a:r>
                <a:r>
                  <a:rPr lang="en-US" sz="2400" dirty="0">
                    <a:solidFill>
                      <a:srgbClr val="FFFF00"/>
                    </a:solidFill>
                    <a:latin typeface="Cambria" panose="02040503050406030204" pitchFamily="18" charset="0"/>
                    <a:ea typeface="Cambria" panose="02040503050406030204" pitchFamily="18" charset="0"/>
                  </a:rPr>
                  <a:t> </a:t>
                </a:r>
                <a:r>
                  <a:rPr lang="en-US" sz="2400" err="1">
                    <a:solidFill>
                      <a:srgbClr val="FFFF00"/>
                    </a:solidFill>
                    <a:latin typeface="Cambria" panose="02040503050406030204" pitchFamily="18" charset="0"/>
                    <a:ea typeface="Cambria" panose="02040503050406030204" pitchFamily="18" charset="0"/>
                  </a:rPr>
                  <a:t>nằm</a:t>
                </a:r>
                <a:r>
                  <a:rPr lang="en-US" sz="2400">
                    <a:solidFill>
                      <a:srgbClr val="FFFF00"/>
                    </a:solidFill>
                    <a:latin typeface="Cambria" panose="02040503050406030204" pitchFamily="18" charset="0"/>
                    <a:ea typeface="Cambria" panose="02040503050406030204" pitchFamily="18" charset="0"/>
                  </a:rPr>
                  <a:t> trong </a:t>
                </a:r>
                <a14:m>
                  <m:oMath xmlns:m="http://schemas.openxmlformats.org/officeDocument/2006/math">
                    <m:r>
                      <a:rPr lang="en-US" sz="2400" i="0" smtClean="0">
                        <a:solidFill>
                          <a:srgbClr val="FFFF00"/>
                        </a:solidFill>
                        <a:latin typeface="Cambria Math" panose="02040503050406030204" pitchFamily="18" charset="0"/>
                        <a:ea typeface="Cambria Math" panose="02040503050406030204" pitchFamily="18" charset="0"/>
                      </a:rPr>
                      <m:t>∆</m:t>
                    </m:r>
                    <m:r>
                      <m:rPr>
                        <m:sty m:val="p"/>
                      </m:rPr>
                      <a:rPr lang="en-US" sz="2400" b="0" i="0" smtClean="0">
                        <a:solidFill>
                          <a:srgbClr val="FFFF00"/>
                        </a:solidFill>
                        <a:latin typeface="Cambria Math" panose="02040503050406030204" pitchFamily="18" charset="0"/>
                        <a:ea typeface="Cambria Math" panose="02040503050406030204" pitchFamily="18" charset="0"/>
                      </a:rPr>
                      <m:t>ABC</m:t>
                    </m:r>
                  </m:oMath>
                </a14:m>
                <a:endParaRPr lang="en-US" sz="2400" dirty="0">
                  <a:solidFill>
                    <a:srgbClr val="FFFF00"/>
                  </a:solidFill>
                  <a:latin typeface="Cambria" panose="02040503050406030204" pitchFamily="18" charset="0"/>
                  <a:ea typeface="Cambria" panose="02040503050406030204" pitchFamily="18"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81992" y="5598466"/>
                <a:ext cx="3620815" cy="830997"/>
              </a:xfrm>
              <a:prstGeom prst="rect">
                <a:avLst/>
              </a:prstGeom>
              <a:blipFill>
                <a:blip r:embed="rId13"/>
                <a:stretch>
                  <a:fillRect l="-2189" t="-5839" r="-2189" b="-15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8194274" y="5598518"/>
                <a:ext cx="3483537" cy="1200329"/>
              </a:xfrm>
              <a:prstGeom prst="rect">
                <a:avLst/>
              </a:prstGeom>
              <a:noFill/>
            </p:spPr>
            <p:txBody>
              <a:bodyPr wrap="square" rtlCol="0">
                <a:spAutoFit/>
              </a:bodyPr>
              <a:lstStyle/>
              <a:p>
                <a:pPr algn="ctr"/>
                <a:r>
                  <a:rPr lang="en-US" sz="2400">
                    <a:solidFill>
                      <a:srgbClr val="FFFF00"/>
                    </a:solidFill>
                    <a:latin typeface="Cambria" panose="02040503050406030204" pitchFamily="18" charset="0"/>
                    <a:ea typeface="Cambria" panose="02040503050406030204" pitchFamily="18" charset="0"/>
                  </a:rPr>
                  <a:t>Giao </a:t>
                </a:r>
                <a:r>
                  <a:rPr lang="en-US" sz="2400" dirty="0" err="1">
                    <a:solidFill>
                      <a:srgbClr val="FFFF00"/>
                    </a:solidFill>
                    <a:latin typeface="Cambria" panose="02040503050406030204" pitchFamily="18" charset="0"/>
                    <a:ea typeface="Cambria" panose="02040503050406030204" pitchFamily="18" charset="0"/>
                  </a:rPr>
                  <a:t>điểm</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ba</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đường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trung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trực</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là</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trung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điểm</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cạnh</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huyền</a:t>
                </a:r>
                <a:r>
                  <a:rPr lang="en-US" sz="2400" dirty="0">
                    <a:solidFill>
                      <a:srgbClr val="FFFF00"/>
                    </a:solidFill>
                    <a:latin typeface="Cambria" panose="02040503050406030204" pitchFamily="18" charset="0"/>
                    <a:ea typeface="Cambria" panose="02040503050406030204" pitchFamily="18" charset="0"/>
                  </a:rPr>
                  <a:t> BC </a:t>
                </a:r>
                <a:r>
                  <a:rPr lang="en-US" sz="2400" dirty="0" err="1">
                    <a:solidFill>
                      <a:srgbClr val="FFFF00"/>
                    </a:solidFill>
                    <a:latin typeface="Cambria" panose="02040503050406030204" pitchFamily="18" charset="0"/>
                    <a:ea typeface="Cambria" panose="02040503050406030204" pitchFamily="18" charset="0"/>
                  </a:rPr>
                  <a:t>của</a:t>
                </a:r>
                <a:r>
                  <a:rPr lang="en-US" sz="2400" dirty="0">
                    <a:solidFill>
                      <a:srgbClr val="FFFF00"/>
                    </a:solidFill>
                    <a:latin typeface="Cambria" panose="02040503050406030204" pitchFamily="18" charset="0"/>
                    <a:ea typeface="Cambria" panose="02040503050406030204" pitchFamily="18" charset="0"/>
                  </a:rPr>
                  <a:t> </a:t>
                </a:r>
                <a14:m>
                  <m:oMath xmlns:m="http://schemas.openxmlformats.org/officeDocument/2006/math">
                    <m:r>
                      <a:rPr lang="en-US" sz="2400" i="0" smtClean="0">
                        <a:solidFill>
                          <a:srgbClr val="FFFF00"/>
                        </a:solidFill>
                        <a:latin typeface="Cambria Math" panose="02040503050406030204" pitchFamily="18" charset="0"/>
                        <a:ea typeface="Cambria Math" panose="02040503050406030204" pitchFamily="18" charset="0"/>
                      </a:rPr>
                      <m:t>∆</m:t>
                    </m:r>
                    <m:r>
                      <m:rPr>
                        <m:sty m:val="p"/>
                      </m:rPr>
                      <a:rPr lang="en-US" sz="2400" b="0" i="0" smtClean="0">
                        <a:solidFill>
                          <a:srgbClr val="FFFF00"/>
                        </a:solidFill>
                        <a:latin typeface="Cambria Math" panose="02040503050406030204" pitchFamily="18" charset="0"/>
                        <a:ea typeface="Cambria Math" panose="02040503050406030204" pitchFamily="18" charset="0"/>
                      </a:rPr>
                      <m:t>ABC</m:t>
                    </m:r>
                  </m:oMath>
                </a14:m>
                <a:endParaRPr lang="en-US" sz="2400" dirty="0">
                  <a:solidFill>
                    <a:srgbClr val="FFFF00"/>
                  </a:solidFill>
                  <a:latin typeface="Cambria" panose="02040503050406030204" pitchFamily="18" charset="0"/>
                  <a:ea typeface="Cambria" panose="02040503050406030204" pitchFamily="18"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8194274" y="5598518"/>
                <a:ext cx="3483537" cy="1200329"/>
              </a:xfrm>
              <a:prstGeom prst="rect">
                <a:avLst/>
              </a:prstGeom>
              <a:blipFill>
                <a:blip r:embed="rId14"/>
                <a:stretch>
                  <a:fillRect l="-1573" t="-4061" r="-350" b="-10660"/>
                </a:stretch>
              </a:blipFill>
            </p:spPr>
            <p:txBody>
              <a:bodyPr/>
              <a:lstStyle/>
              <a:p>
                <a:r>
                  <a:rPr lang="en-US">
                    <a:noFill/>
                  </a:rPr>
                  <a:t> </a:t>
                </a:r>
              </a:p>
            </p:txBody>
          </p:sp>
        </mc:Fallback>
      </mc:AlternateContent>
      <p:pic>
        <p:nvPicPr>
          <p:cNvPr id="53" name="Picture 52"/>
          <p:cNvPicPr>
            <a:picLocks noChangeAspect="1"/>
          </p:cNvPicPr>
          <p:nvPr/>
        </p:nvPicPr>
        <p:blipFill>
          <a:blip r:embed="rId15"/>
          <a:stretch>
            <a:fillRect/>
          </a:stretch>
        </p:blipFill>
        <p:spPr>
          <a:xfrm>
            <a:off x="3882714" y="3801312"/>
            <a:ext cx="2990372" cy="1384445"/>
          </a:xfrm>
          <a:prstGeom prst="rect">
            <a:avLst/>
          </a:prstGeom>
        </p:spPr>
      </p:pic>
      <mc:AlternateContent xmlns:mc="http://schemas.openxmlformats.org/markup-compatibility/2006" xmlns:a14="http://schemas.microsoft.com/office/drawing/2010/main">
        <mc:Choice Requires="a14">
          <p:sp>
            <p:nvSpPr>
              <p:cNvPr id="59" name="TextBox 58"/>
              <p:cNvSpPr txBox="1"/>
              <p:nvPr/>
            </p:nvSpPr>
            <p:spPr>
              <a:xfrm>
                <a:off x="3890413" y="5646772"/>
                <a:ext cx="3892010" cy="830997"/>
              </a:xfrm>
              <a:prstGeom prst="rect">
                <a:avLst/>
              </a:prstGeom>
              <a:noFill/>
            </p:spPr>
            <p:txBody>
              <a:bodyPr wrap="square" rtlCol="0">
                <a:spAutoFit/>
              </a:bodyPr>
              <a:lstStyle/>
              <a:p>
                <a:pPr algn="ctr"/>
                <a:r>
                  <a:rPr lang="en-US" sz="2400">
                    <a:solidFill>
                      <a:srgbClr val="FFFF00"/>
                    </a:solidFill>
                    <a:latin typeface="Cambria" panose="02040503050406030204" pitchFamily="18" charset="0"/>
                    <a:ea typeface="Cambria" panose="02040503050406030204" pitchFamily="18" charset="0"/>
                  </a:rPr>
                  <a:t>Giao </a:t>
                </a:r>
                <a:r>
                  <a:rPr lang="en-US" sz="2400" dirty="0" err="1">
                    <a:solidFill>
                      <a:srgbClr val="FFFF00"/>
                    </a:solidFill>
                    <a:latin typeface="Cambria" panose="02040503050406030204" pitchFamily="18" charset="0"/>
                    <a:ea typeface="Cambria" panose="02040503050406030204" pitchFamily="18" charset="0"/>
                  </a:rPr>
                  <a:t>điểm</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ba</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đường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trung</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trực</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nằm</a:t>
                </a:r>
                <a:r>
                  <a:rPr lang="en-US" sz="2400" dirty="0">
                    <a:solidFill>
                      <a:srgbClr val="FFFF00"/>
                    </a:solidFill>
                    <a:latin typeface="Cambria" panose="02040503050406030204" pitchFamily="18" charset="0"/>
                    <a:ea typeface="Cambria" panose="02040503050406030204" pitchFamily="18" charset="0"/>
                  </a:rPr>
                  <a:t> </a:t>
                </a:r>
                <a:r>
                  <a:rPr lang="en-US" sz="2400" dirty="0" err="1">
                    <a:solidFill>
                      <a:srgbClr val="FFFF00"/>
                    </a:solidFill>
                    <a:latin typeface="Cambria" panose="02040503050406030204" pitchFamily="18" charset="0"/>
                    <a:ea typeface="Cambria" panose="02040503050406030204" pitchFamily="18" charset="0"/>
                  </a:rPr>
                  <a:t>ngoài</a:t>
                </a:r>
                <a:r>
                  <a:rPr lang="en-US" sz="2400" dirty="0">
                    <a:solidFill>
                      <a:srgbClr val="FFFF00"/>
                    </a:solidFill>
                    <a:latin typeface="Cambria" panose="02040503050406030204" pitchFamily="18" charset="0"/>
                    <a:ea typeface="Cambria" panose="02040503050406030204" pitchFamily="18" charset="0"/>
                  </a:rPr>
                  <a:t> </a:t>
                </a:r>
                <a14:m>
                  <m:oMath xmlns:m="http://schemas.openxmlformats.org/officeDocument/2006/math">
                    <m:r>
                      <a:rPr lang="en-US" sz="2400" i="0" smtClean="0">
                        <a:solidFill>
                          <a:srgbClr val="FFFF00"/>
                        </a:solidFill>
                        <a:latin typeface="Cambria Math" panose="02040503050406030204" pitchFamily="18" charset="0"/>
                        <a:ea typeface="Cambria Math" panose="02040503050406030204" pitchFamily="18" charset="0"/>
                      </a:rPr>
                      <m:t>∆</m:t>
                    </m:r>
                    <m:r>
                      <m:rPr>
                        <m:sty m:val="p"/>
                      </m:rPr>
                      <a:rPr lang="en-US" sz="2400" b="0" i="0" smtClean="0">
                        <a:solidFill>
                          <a:srgbClr val="FFFF00"/>
                        </a:solidFill>
                        <a:latin typeface="Cambria Math" panose="02040503050406030204" pitchFamily="18" charset="0"/>
                        <a:ea typeface="Cambria Math" panose="02040503050406030204" pitchFamily="18" charset="0"/>
                      </a:rPr>
                      <m:t>ABC</m:t>
                    </m:r>
                  </m:oMath>
                </a14:m>
                <a:endParaRPr lang="en-US" sz="2400" dirty="0">
                  <a:solidFill>
                    <a:srgbClr val="FFFF00"/>
                  </a:solidFill>
                  <a:latin typeface="Cambria" panose="02040503050406030204" pitchFamily="18" charset="0"/>
                  <a:ea typeface="Cambria" panose="02040503050406030204" pitchFamily="18" charset="0"/>
                </a:endParaRPr>
              </a:p>
            </p:txBody>
          </p:sp>
        </mc:Choice>
        <mc:Fallback xmlns="">
          <p:sp>
            <p:nvSpPr>
              <p:cNvPr id="59" name="TextBox 58"/>
              <p:cNvSpPr txBox="1">
                <a:spLocks noRot="1" noChangeAspect="1" noMove="1" noResize="1" noEditPoints="1" noAdjustHandles="1" noChangeArrowheads="1" noChangeShapeType="1" noTextEdit="1"/>
              </p:cNvSpPr>
              <p:nvPr/>
            </p:nvSpPr>
            <p:spPr>
              <a:xfrm>
                <a:off x="3890413" y="5646772"/>
                <a:ext cx="3892010" cy="830997"/>
              </a:xfrm>
              <a:prstGeom prst="rect">
                <a:avLst/>
              </a:prstGeom>
              <a:blipFill>
                <a:blip r:embed="rId16"/>
                <a:stretch>
                  <a:fillRect t="-5839" b="-15328"/>
                </a:stretch>
              </a:blipFill>
            </p:spPr>
            <p:txBody>
              <a:bodyPr/>
              <a:lstStyle/>
              <a:p>
                <a:r>
                  <a:rPr lang="en-US">
                    <a:noFill/>
                  </a:rPr>
                  <a:t> </a:t>
                </a:r>
              </a:p>
            </p:txBody>
          </p:sp>
        </mc:Fallback>
      </mc:AlternateContent>
      <p:sp>
        <p:nvSpPr>
          <p:cNvPr id="60" name="TextBox 59"/>
          <p:cNvSpPr txBox="1"/>
          <p:nvPr/>
        </p:nvSpPr>
        <p:spPr>
          <a:xfrm>
            <a:off x="4412630" y="5012814"/>
            <a:ext cx="344966"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A</a:t>
            </a:r>
          </a:p>
        </p:txBody>
      </p:sp>
      <p:sp>
        <p:nvSpPr>
          <p:cNvPr id="61" name="TextBox 60"/>
          <p:cNvSpPr txBox="1"/>
          <p:nvPr/>
        </p:nvSpPr>
        <p:spPr>
          <a:xfrm>
            <a:off x="3680013" y="3860884"/>
            <a:ext cx="341760"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B</a:t>
            </a:r>
          </a:p>
        </p:txBody>
      </p:sp>
      <p:sp>
        <p:nvSpPr>
          <p:cNvPr id="62" name="TextBox 61"/>
          <p:cNvSpPr txBox="1"/>
          <p:nvPr/>
        </p:nvSpPr>
        <p:spPr>
          <a:xfrm>
            <a:off x="6734481" y="4999679"/>
            <a:ext cx="328936"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C</a:t>
            </a:r>
          </a:p>
        </p:txBody>
      </p:sp>
      <p:sp>
        <p:nvSpPr>
          <p:cNvPr id="65" name="TextBox 64"/>
          <p:cNvSpPr txBox="1"/>
          <p:nvPr/>
        </p:nvSpPr>
        <p:spPr>
          <a:xfrm>
            <a:off x="4225805" y="4095529"/>
            <a:ext cx="332142"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E</a:t>
            </a:r>
          </a:p>
        </p:txBody>
      </p:sp>
      <p:pic>
        <p:nvPicPr>
          <p:cNvPr id="2" name="Picture 1"/>
          <p:cNvPicPr>
            <a:picLocks noChangeAspect="1"/>
          </p:cNvPicPr>
          <p:nvPr/>
        </p:nvPicPr>
        <p:blipFill>
          <a:blip r:embed="rId17"/>
          <a:stretch>
            <a:fillRect/>
          </a:stretch>
        </p:blipFill>
        <p:spPr>
          <a:xfrm>
            <a:off x="605486" y="2976886"/>
            <a:ext cx="2143380" cy="802886"/>
          </a:xfrm>
          <a:prstGeom prst="rect">
            <a:avLst/>
          </a:prstGeom>
        </p:spPr>
      </p:pic>
      <p:pic>
        <p:nvPicPr>
          <p:cNvPr id="5" name="Picture 4"/>
          <p:cNvPicPr>
            <a:picLocks noChangeAspect="1"/>
          </p:cNvPicPr>
          <p:nvPr/>
        </p:nvPicPr>
        <p:blipFill>
          <a:blip r:embed="rId18"/>
          <a:stretch>
            <a:fillRect/>
          </a:stretch>
        </p:blipFill>
        <p:spPr>
          <a:xfrm>
            <a:off x="2096589" y="3289384"/>
            <a:ext cx="429590" cy="1871366"/>
          </a:xfrm>
          <a:prstGeom prst="rect">
            <a:avLst/>
          </a:prstGeom>
        </p:spPr>
      </p:pic>
      <p:pic>
        <p:nvPicPr>
          <p:cNvPr id="67" name="Picture 66"/>
          <p:cNvPicPr>
            <a:picLocks noChangeAspect="1"/>
          </p:cNvPicPr>
          <p:nvPr/>
        </p:nvPicPr>
        <p:blipFill>
          <a:blip r:embed="rId19"/>
          <a:stretch>
            <a:fillRect/>
          </a:stretch>
        </p:blipFill>
        <p:spPr>
          <a:xfrm>
            <a:off x="2097766" y="3449532"/>
            <a:ext cx="191944" cy="192326"/>
          </a:xfrm>
          <a:prstGeom prst="rect">
            <a:avLst/>
          </a:prstGeom>
        </p:spPr>
      </p:pic>
      <p:pic>
        <p:nvPicPr>
          <p:cNvPr id="31" name="Picture 30"/>
          <p:cNvPicPr>
            <a:picLocks noChangeAspect="1"/>
          </p:cNvPicPr>
          <p:nvPr/>
        </p:nvPicPr>
        <p:blipFill>
          <a:blip r:embed="rId20"/>
          <a:stretch>
            <a:fillRect/>
          </a:stretch>
        </p:blipFill>
        <p:spPr>
          <a:xfrm>
            <a:off x="3671004" y="3208915"/>
            <a:ext cx="2620194" cy="1785888"/>
          </a:xfrm>
          <a:prstGeom prst="rect">
            <a:avLst/>
          </a:prstGeom>
        </p:spPr>
      </p:pic>
      <p:pic>
        <p:nvPicPr>
          <p:cNvPr id="68" name="Picture 67"/>
          <p:cNvPicPr>
            <a:picLocks noChangeAspect="1"/>
          </p:cNvPicPr>
          <p:nvPr/>
        </p:nvPicPr>
        <p:blipFill>
          <a:blip r:embed="rId21"/>
          <a:stretch>
            <a:fillRect/>
          </a:stretch>
        </p:blipFill>
        <p:spPr>
          <a:xfrm>
            <a:off x="5675735" y="2953268"/>
            <a:ext cx="429590" cy="2472768"/>
          </a:xfrm>
          <a:prstGeom prst="rect">
            <a:avLst/>
          </a:prstGeom>
        </p:spPr>
      </p:pic>
      <p:sp>
        <p:nvSpPr>
          <p:cNvPr id="63" name="TextBox 62"/>
          <p:cNvSpPr txBox="1"/>
          <p:nvPr/>
        </p:nvSpPr>
        <p:spPr>
          <a:xfrm>
            <a:off x="5454755" y="3241080"/>
            <a:ext cx="352982" cy="400110"/>
          </a:xfrm>
          <a:prstGeom prst="rect">
            <a:avLst/>
          </a:prstGeom>
          <a:noFill/>
        </p:spPr>
        <p:txBody>
          <a:bodyPr wrap="none" rtlCol="0">
            <a:spAutoFit/>
          </a:bodyPr>
          <a:lstStyle/>
          <a:p>
            <a:r>
              <a:rPr lang="en-US" sz="2000">
                <a:solidFill>
                  <a:schemeClr val="bg1"/>
                </a:solidFill>
                <a:latin typeface="Cambria" panose="02040503050406030204" pitchFamily="18" charset="0"/>
                <a:ea typeface="Cambria" panose="02040503050406030204" pitchFamily="18" charset="0"/>
              </a:rPr>
              <a:t>O</a:t>
            </a:r>
            <a:endParaRPr lang="en-US" sz="2000" dirty="0">
              <a:solidFill>
                <a:schemeClr val="bg1"/>
              </a:solidFill>
              <a:latin typeface="Cambria" panose="02040503050406030204" pitchFamily="18" charset="0"/>
              <a:ea typeface="Cambria" panose="02040503050406030204" pitchFamily="18" charset="0"/>
            </a:endParaRPr>
          </a:p>
        </p:txBody>
      </p:sp>
      <p:sp>
        <p:nvSpPr>
          <p:cNvPr id="64" name="TextBox 63"/>
          <p:cNvSpPr txBox="1"/>
          <p:nvPr/>
        </p:nvSpPr>
        <p:spPr>
          <a:xfrm>
            <a:off x="5471287" y="5011505"/>
            <a:ext cx="354584"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D</a:t>
            </a:r>
          </a:p>
        </p:txBody>
      </p:sp>
      <p:pic>
        <p:nvPicPr>
          <p:cNvPr id="56" name="Picture 55"/>
          <p:cNvPicPr>
            <a:picLocks noChangeAspect="1"/>
          </p:cNvPicPr>
          <p:nvPr/>
        </p:nvPicPr>
        <p:blipFill>
          <a:blip r:embed="rId22"/>
          <a:stretch>
            <a:fillRect/>
          </a:stretch>
        </p:blipFill>
        <p:spPr>
          <a:xfrm>
            <a:off x="5671186" y="3486336"/>
            <a:ext cx="191944" cy="192326"/>
          </a:xfrm>
          <a:prstGeom prst="rect">
            <a:avLst/>
          </a:prstGeom>
        </p:spPr>
      </p:pic>
      <p:sp>
        <p:nvSpPr>
          <p:cNvPr id="69" name="TextBox 68"/>
          <p:cNvSpPr txBox="1"/>
          <p:nvPr/>
        </p:nvSpPr>
        <p:spPr>
          <a:xfrm rot="1654406">
            <a:off x="3989050" y="3994291"/>
            <a:ext cx="361842" cy="369332"/>
          </a:xfrm>
          <a:prstGeom prst="rect">
            <a:avLst/>
          </a:prstGeom>
          <a:noFill/>
        </p:spPr>
        <p:txBody>
          <a:bodyPr wrap="square" rtlCol="0">
            <a:spAutoFit/>
          </a:bodyPr>
          <a:lstStyle/>
          <a:p>
            <a:pPr algn="ctr"/>
            <a:r>
              <a:rPr lang="en-US" dirty="0">
                <a:solidFill>
                  <a:schemeClr val="bg1"/>
                </a:solidFill>
              </a:rPr>
              <a:t>II</a:t>
            </a:r>
          </a:p>
        </p:txBody>
      </p:sp>
      <p:sp>
        <p:nvSpPr>
          <p:cNvPr id="70" name="TextBox 69"/>
          <p:cNvSpPr txBox="1"/>
          <p:nvPr/>
        </p:nvSpPr>
        <p:spPr>
          <a:xfrm rot="1654406">
            <a:off x="4377324" y="4575552"/>
            <a:ext cx="361842" cy="369332"/>
          </a:xfrm>
          <a:prstGeom prst="rect">
            <a:avLst/>
          </a:prstGeom>
          <a:noFill/>
        </p:spPr>
        <p:txBody>
          <a:bodyPr wrap="square" rtlCol="0">
            <a:spAutoFit/>
          </a:bodyPr>
          <a:lstStyle/>
          <a:p>
            <a:pPr algn="ctr"/>
            <a:r>
              <a:rPr lang="en-US" dirty="0">
                <a:solidFill>
                  <a:schemeClr val="bg1"/>
                </a:solidFill>
              </a:rPr>
              <a:t>II</a:t>
            </a:r>
          </a:p>
        </p:txBody>
      </p:sp>
      <p:sp>
        <p:nvSpPr>
          <p:cNvPr id="71" name="TextBox 70"/>
          <p:cNvSpPr txBox="1"/>
          <p:nvPr/>
        </p:nvSpPr>
        <p:spPr>
          <a:xfrm rot="2028004">
            <a:off x="5112677" y="4899240"/>
            <a:ext cx="361842" cy="369332"/>
          </a:xfrm>
          <a:prstGeom prst="rect">
            <a:avLst/>
          </a:prstGeom>
          <a:noFill/>
        </p:spPr>
        <p:txBody>
          <a:bodyPr wrap="square" rtlCol="0">
            <a:spAutoFit/>
          </a:bodyPr>
          <a:lstStyle/>
          <a:p>
            <a:pPr algn="ctr"/>
            <a:r>
              <a:rPr lang="en-US" dirty="0">
                <a:solidFill>
                  <a:schemeClr val="bg1"/>
                </a:solidFill>
              </a:rPr>
              <a:t>I</a:t>
            </a:r>
          </a:p>
        </p:txBody>
      </p:sp>
      <p:sp>
        <p:nvSpPr>
          <p:cNvPr id="72" name="TextBox 71"/>
          <p:cNvSpPr txBox="1"/>
          <p:nvPr/>
        </p:nvSpPr>
        <p:spPr>
          <a:xfrm rot="2028004">
            <a:off x="6043550" y="4906987"/>
            <a:ext cx="361842" cy="369332"/>
          </a:xfrm>
          <a:prstGeom prst="rect">
            <a:avLst/>
          </a:prstGeom>
          <a:noFill/>
        </p:spPr>
        <p:txBody>
          <a:bodyPr wrap="square" rtlCol="0">
            <a:spAutoFit/>
          </a:bodyPr>
          <a:lstStyle/>
          <a:p>
            <a:pPr algn="ctr"/>
            <a:r>
              <a:rPr lang="en-US" dirty="0">
                <a:solidFill>
                  <a:schemeClr val="bg1"/>
                </a:solidFill>
              </a:rPr>
              <a:t>I</a:t>
            </a:r>
          </a:p>
        </p:txBody>
      </p:sp>
      <p:pic>
        <p:nvPicPr>
          <p:cNvPr id="75" name="Picture 74"/>
          <p:cNvPicPr>
            <a:picLocks noChangeAspect="1"/>
          </p:cNvPicPr>
          <p:nvPr/>
        </p:nvPicPr>
        <p:blipFill>
          <a:blip r:embed="rId23"/>
          <a:stretch>
            <a:fillRect/>
          </a:stretch>
        </p:blipFill>
        <p:spPr>
          <a:xfrm>
            <a:off x="9841727" y="3123201"/>
            <a:ext cx="429590" cy="2214806"/>
          </a:xfrm>
          <a:prstGeom prst="rect">
            <a:avLst/>
          </a:prstGeom>
        </p:spPr>
      </p:pic>
      <p:sp>
        <p:nvSpPr>
          <p:cNvPr id="37" name="TextBox 36"/>
          <p:cNvSpPr txBox="1"/>
          <p:nvPr/>
        </p:nvSpPr>
        <p:spPr>
          <a:xfrm rot="2028004">
            <a:off x="10171090" y="4696193"/>
            <a:ext cx="361842" cy="369332"/>
          </a:xfrm>
          <a:prstGeom prst="rect">
            <a:avLst/>
          </a:prstGeom>
          <a:noFill/>
        </p:spPr>
        <p:txBody>
          <a:bodyPr wrap="square" rtlCol="0">
            <a:spAutoFit/>
          </a:bodyPr>
          <a:lstStyle/>
          <a:p>
            <a:pPr algn="ctr"/>
            <a:r>
              <a:rPr lang="en-US" dirty="0">
                <a:solidFill>
                  <a:schemeClr val="bg1"/>
                </a:solidFill>
              </a:rPr>
              <a:t>I</a:t>
            </a:r>
          </a:p>
        </p:txBody>
      </p:sp>
      <p:sp>
        <p:nvSpPr>
          <p:cNvPr id="41" name="TextBox 40"/>
          <p:cNvSpPr txBox="1"/>
          <p:nvPr/>
        </p:nvSpPr>
        <p:spPr>
          <a:xfrm rot="3117695">
            <a:off x="10104647" y="3992574"/>
            <a:ext cx="361842" cy="369332"/>
          </a:xfrm>
          <a:prstGeom prst="rect">
            <a:avLst/>
          </a:prstGeom>
          <a:noFill/>
        </p:spPr>
        <p:txBody>
          <a:bodyPr wrap="square" rtlCol="0">
            <a:spAutoFit/>
          </a:bodyPr>
          <a:lstStyle/>
          <a:p>
            <a:pPr algn="ctr"/>
            <a:r>
              <a:rPr lang="en-US" dirty="0">
                <a:solidFill>
                  <a:schemeClr val="bg1"/>
                </a:solidFill>
              </a:rPr>
              <a:t>X</a:t>
            </a:r>
          </a:p>
        </p:txBody>
      </p:sp>
      <p:sp>
        <p:nvSpPr>
          <p:cNvPr id="43" name="TextBox 42"/>
          <p:cNvSpPr txBox="1"/>
          <p:nvPr/>
        </p:nvSpPr>
        <p:spPr>
          <a:xfrm>
            <a:off x="9656715" y="4798173"/>
            <a:ext cx="354584"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D</a:t>
            </a:r>
          </a:p>
        </p:txBody>
      </p:sp>
      <p:sp>
        <p:nvSpPr>
          <p:cNvPr id="45" name="TextBox 44"/>
          <p:cNvSpPr txBox="1"/>
          <p:nvPr/>
        </p:nvSpPr>
        <p:spPr>
          <a:xfrm>
            <a:off x="9878224" y="3208915"/>
            <a:ext cx="352982" cy="400110"/>
          </a:xfrm>
          <a:prstGeom prst="rect">
            <a:avLst/>
          </a:prstGeom>
          <a:noFill/>
        </p:spPr>
        <p:txBody>
          <a:bodyPr wrap="none" rtlCol="0">
            <a:spAutoFit/>
          </a:bodyPr>
          <a:lstStyle/>
          <a:p>
            <a:r>
              <a:rPr lang="en-US" sz="2000">
                <a:solidFill>
                  <a:schemeClr val="bg1"/>
                </a:solidFill>
                <a:latin typeface="Cambria" panose="02040503050406030204" pitchFamily="18" charset="0"/>
                <a:ea typeface="Cambria" panose="02040503050406030204" pitchFamily="18" charset="0"/>
              </a:rPr>
              <a:t>O</a:t>
            </a:r>
            <a:endParaRPr lang="en-US" sz="2000" dirty="0">
              <a:solidFill>
                <a:schemeClr val="bg1"/>
              </a:solidFill>
              <a:latin typeface="Cambria" panose="02040503050406030204" pitchFamily="18" charset="0"/>
              <a:ea typeface="Cambria" panose="02040503050406030204" pitchFamily="18" charset="0"/>
            </a:endParaRPr>
          </a:p>
        </p:txBody>
      </p:sp>
      <p:pic>
        <p:nvPicPr>
          <p:cNvPr id="76" name="Picture 75"/>
          <p:cNvPicPr>
            <a:picLocks noChangeAspect="1"/>
          </p:cNvPicPr>
          <p:nvPr/>
        </p:nvPicPr>
        <p:blipFill>
          <a:blip r:embed="rId24"/>
          <a:stretch>
            <a:fillRect/>
          </a:stretch>
        </p:blipFill>
        <p:spPr>
          <a:xfrm>
            <a:off x="9296303" y="3070156"/>
            <a:ext cx="1448723" cy="1041005"/>
          </a:xfrm>
          <a:prstGeom prst="rect">
            <a:avLst/>
          </a:prstGeom>
        </p:spPr>
      </p:pic>
      <p:pic>
        <p:nvPicPr>
          <p:cNvPr id="4" name="Picture 3"/>
          <p:cNvPicPr>
            <a:picLocks noChangeAspect="1"/>
          </p:cNvPicPr>
          <p:nvPr/>
        </p:nvPicPr>
        <p:blipFill>
          <a:blip r:embed="rId25"/>
          <a:stretch>
            <a:fillRect/>
          </a:stretch>
        </p:blipFill>
        <p:spPr>
          <a:xfrm>
            <a:off x="9024918" y="3536491"/>
            <a:ext cx="1029797" cy="1431763"/>
          </a:xfrm>
          <a:prstGeom prst="rect">
            <a:avLst/>
          </a:prstGeom>
        </p:spPr>
      </p:pic>
    </p:spTree>
    <p:extLst>
      <p:ext uri="{BB962C8B-B14F-4D97-AF65-F5344CB8AC3E}">
        <p14:creationId xmlns:p14="http://schemas.microsoft.com/office/powerpoint/2010/main" val="251377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67"/>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heel(1)">
                                      <p:cBhvr>
                                        <p:cTn id="62" dur="2000"/>
                                        <p:tgtEl>
                                          <p:spTgt spid="13"/>
                                        </p:tgtEl>
                                      </p:cBhvr>
                                    </p:animEffect>
                                  </p:childTnLst>
                                </p:cTn>
                              </p:par>
                              <p:par>
                                <p:cTn id="63" presetID="1" presetClass="entr" presetSubtype="0" fill="hold" nodeType="withEffect">
                                  <p:stCondLst>
                                    <p:cond delay="0"/>
                                  </p:stCondLst>
                                  <p:childTnLst>
                                    <p:set>
                                      <p:cBhvr>
                                        <p:cTn id="64" dur="1" fill="hold">
                                          <p:stCondLst>
                                            <p:cond delay="0"/>
                                          </p:stCondLst>
                                        </p:cTn>
                                        <p:tgtEl>
                                          <p:spTgt spid="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5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5"/>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7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64"/>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8"/>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7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5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3"/>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5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21" presetClass="entr" presetSubtype="1" fill="hold" nodeType="clickEffect">
                                  <p:stCondLst>
                                    <p:cond delay="0"/>
                                  </p:stCondLst>
                                  <p:childTnLst>
                                    <p:set>
                                      <p:cBhvr>
                                        <p:cTn id="108" dur="1" fill="hold">
                                          <p:stCondLst>
                                            <p:cond delay="0"/>
                                          </p:stCondLst>
                                        </p:cTn>
                                        <p:tgtEl>
                                          <p:spTgt spid="57"/>
                                        </p:tgtEl>
                                        <p:attrNameLst>
                                          <p:attrName>style.visibility</p:attrName>
                                        </p:attrNameLst>
                                      </p:cBhvr>
                                      <p:to>
                                        <p:strVal val="visible"/>
                                      </p:to>
                                    </p:set>
                                    <p:animEffect transition="in" filter="wheel(1)">
                                      <p:cBhvr>
                                        <p:cTn id="109" dur="2000"/>
                                        <p:tgtEl>
                                          <p:spTgt spid="57"/>
                                        </p:tgtEl>
                                      </p:cBhvr>
                                    </p:animEffect>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51"/>
                                        </p:tgtEl>
                                        <p:attrNameLst>
                                          <p:attrName>style.visibility</p:attrName>
                                        </p:attrNameLst>
                                      </p:cBhvr>
                                      <p:to>
                                        <p:strVal val="visible"/>
                                      </p:to>
                                    </p:set>
                                    <p:anim calcmode="lin" valueType="num">
                                      <p:cBhvr additive="base">
                                        <p:cTn id="114" dur="500" fill="hold"/>
                                        <p:tgtEl>
                                          <p:spTgt spid="51"/>
                                        </p:tgtEl>
                                        <p:attrNameLst>
                                          <p:attrName>ppt_x</p:attrName>
                                        </p:attrNameLst>
                                      </p:cBhvr>
                                      <p:tavLst>
                                        <p:tav tm="0">
                                          <p:val>
                                            <p:strVal val="#ppt_x"/>
                                          </p:val>
                                        </p:tav>
                                        <p:tav tm="100000">
                                          <p:val>
                                            <p:strVal val="#ppt_x"/>
                                          </p:val>
                                        </p:tav>
                                      </p:tavLst>
                                    </p:anim>
                                    <p:anim calcmode="lin" valueType="num">
                                      <p:cBhvr additive="base">
                                        <p:cTn id="115"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59"/>
                                        </p:tgtEl>
                                        <p:attrNameLst>
                                          <p:attrName>style.visibility</p:attrName>
                                        </p:attrNameLst>
                                      </p:cBhvr>
                                      <p:to>
                                        <p:strVal val="visible"/>
                                      </p:to>
                                    </p:set>
                                    <p:anim calcmode="lin" valueType="num">
                                      <p:cBhvr additive="base">
                                        <p:cTn id="120" dur="500" fill="hold"/>
                                        <p:tgtEl>
                                          <p:spTgt spid="59"/>
                                        </p:tgtEl>
                                        <p:attrNameLst>
                                          <p:attrName>ppt_x</p:attrName>
                                        </p:attrNameLst>
                                      </p:cBhvr>
                                      <p:tavLst>
                                        <p:tav tm="0">
                                          <p:val>
                                            <p:strVal val="#ppt_x"/>
                                          </p:val>
                                        </p:tav>
                                        <p:tav tm="100000">
                                          <p:val>
                                            <p:strVal val="#ppt_x"/>
                                          </p:val>
                                        </p:tav>
                                      </p:tavLst>
                                    </p:anim>
                                    <p:anim calcmode="lin" valueType="num">
                                      <p:cBhvr additive="base">
                                        <p:cTn id="121" dur="500" fill="hold"/>
                                        <p:tgtEl>
                                          <p:spTgt spid="59"/>
                                        </p:tgtEl>
                                        <p:attrNameLst>
                                          <p:attrName>ppt_y</p:attrName>
                                        </p:attrNameLst>
                                      </p:cBhvr>
                                      <p:tavLst>
                                        <p:tav tm="0">
                                          <p:val>
                                            <p:strVal val="1+#ppt_h/2"/>
                                          </p:val>
                                        </p:tav>
                                        <p:tav tm="100000">
                                          <p:val>
                                            <p:strVal val="#ppt_y"/>
                                          </p:val>
                                        </p:tav>
                                      </p:tavLst>
                                    </p:anim>
                                  </p:childTnLst>
                                </p:cTn>
                              </p:par>
                              <p:par>
                                <p:cTn id="122" presetID="1" presetClass="entr" presetSubtype="0" fill="hold" nodeType="withEffect">
                                  <p:stCondLst>
                                    <p:cond delay="0"/>
                                  </p:stCondLst>
                                  <p:childTnLst>
                                    <p:set>
                                      <p:cBhvr>
                                        <p:cTn id="123" dur="1" fill="hold">
                                          <p:stCondLst>
                                            <p:cond delay="0"/>
                                          </p:stCondLst>
                                        </p:cTn>
                                        <p:tgtEl>
                                          <p:spTgt spid="11"/>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nodeType="clickEffect">
                                  <p:stCondLst>
                                    <p:cond delay="0"/>
                                  </p:stCondLst>
                                  <p:childTnLst>
                                    <p:set>
                                      <p:cBhvr>
                                        <p:cTn id="127" dur="1" fill="hold">
                                          <p:stCondLst>
                                            <p:cond delay="0"/>
                                          </p:stCondLst>
                                        </p:cTn>
                                        <p:tgtEl>
                                          <p:spTgt spid="33"/>
                                        </p:tgtEl>
                                        <p:attrNameLst>
                                          <p:attrName>style.visibility</p:attrName>
                                        </p:attrNameLst>
                                      </p:cBhvr>
                                      <p:to>
                                        <p:strVal val="visible"/>
                                      </p:to>
                                    </p:set>
                                  </p:childTnLst>
                                </p:cTn>
                              </p:par>
                              <p:par>
                                <p:cTn id="128" presetID="1" presetClass="entr" presetSubtype="0" fill="hold" grpId="0" nodeType="withEffect">
                                  <p:stCondLst>
                                    <p:cond delay="0"/>
                                  </p:stCondLst>
                                  <p:childTnLst>
                                    <p:set>
                                      <p:cBhvr>
                                        <p:cTn id="129" dur="1" fill="hold">
                                          <p:stCondLst>
                                            <p:cond delay="0"/>
                                          </p:stCondLst>
                                        </p:cTn>
                                        <p:tgtEl>
                                          <p:spTgt spid="47"/>
                                        </p:tgtEl>
                                        <p:attrNameLst>
                                          <p:attrName>style.visibility</p:attrName>
                                        </p:attrNameLst>
                                      </p:cBhvr>
                                      <p:to>
                                        <p:strVal val="visible"/>
                                      </p:to>
                                    </p:set>
                                  </p:childTnLst>
                                </p:cTn>
                              </p:par>
                              <p:par>
                                <p:cTn id="130" presetID="1" presetClass="entr" presetSubtype="0" fill="hold" grpId="0" nodeType="withEffect">
                                  <p:stCondLst>
                                    <p:cond delay="0"/>
                                  </p:stCondLst>
                                  <p:childTnLst>
                                    <p:set>
                                      <p:cBhvr>
                                        <p:cTn id="131" dur="1" fill="hold">
                                          <p:stCondLst>
                                            <p:cond delay="0"/>
                                          </p:stCondLst>
                                        </p:cTn>
                                        <p:tgtEl>
                                          <p:spTgt spid="46"/>
                                        </p:tgtEl>
                                        <p:attrNameLst>
                                          <p:attrName>style.visibility</p:attrName>
                                        </p:attrNameLst>
                                      </p:cBhvr>
                                      <p:to>
                                        <p:strVal val="visible"/>
                                      </p:to>
                                    </p:set>
                                  </p:childTnLst>
                                </p:cTn>
                              </p:par>
                              <p:par>
                                <p:cTn id="132" presetID="1" presetClass="entr" presetSubtype="0" fill="hold" grpId="0" nodeType="withEffect">
                                  <p:stCondLst>
                                    <p:cond delay="0"/>
                                  </p:stCondLst>
                                  <p:childTnLst>
                                    <p:set>
                                      <p:cBhvr>
                                        <p:cTn id="133" dur="1" fill="hold">
                                          <p:stCondLst>
                                            <p:cond delay="0"/>
                                          </p:stCondLst>
                                        </p:cTn>
                                        <p:tgtEl>
                                          <p:spTgt spid="48"/>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75"/>
                                        </p:tgtEl>
                                        <p:attrNameLst>
                                          <p:attrName>style.visibility</p:attrName>
                                        </p:attrNameLst>
                                      </p:cBhvr>
                                      <p:to>
                                        <p:strVal val="visible"/>
                                      </p:to>
                                    </p:set>
                                  </p:childTnLst>
                                </p:cTn>
                              </p:par>
                              <p:par>
                                <p:cTn id="138" presetID="1" presetClass="entr" presetSubtype="0" fill="hold" grpId="0" nodeType="withEffect">
                                  <p:stCondLst>
                                    <p:cond delay="0"/>
                                  </p:stCondLst>
                                  <p:childTnLst>
                                    <p:set>
                                      <p:cBhvr>
                                        <p:cTn id="139" dur="1" fill="hold">
                                          <p:stCondLst>
                                            <p:cond delay="0"/>
                                          </p:stCondLst>
                                        </p:cTn>
                                        <p:tgtEl>
                                          <p:spTgt spid="43"/>
                                        </p:tgtEl>
                                        <p:attrNameLst>
                                          <p:attrName>style.visibility</p:attrName>
                                        </p:attrNameLst>
                                      </p:cBhvr>
                                      <p:to>
                                        <p:strVal val="visible"/>
                                      </p:to>
                                    </p:set>
                                  </p:childTnLst>
                                </p:cTn>
                              </p:par>
                              <p:par>
                                <p:cTn id="140" presetID="1" presetClass="entr" presetSubtype="0" fill="hold" grpId="0" nodeType="withEffect">
                                  <p:stCondLst>
                                    <p:cond delay="0"/>
                                  </p:stCondLst>
                                  <p:childTnLst>
                                    <p:set>
                                      <p:cBhvr>
                                        <p:cTn id="141" dur="1" fill="hold">
                                          <p:stCondLst>
                                            <p:cond delay="0"/>
                                          </p:stCondLst>
                                        </p:cTn>
                                        <p:tgtEl>
                                          <p:spTgt spid="36"/>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37"/>
                                        </p:tgtEl>
                                        <p:attrNameLst>
                                          <p:attrName>style.visibility</p:attrName>
                                        </p:attrNameLst>
                                      </p:cBhvr>
                                      <p:to>
                                        <p:strVal val="visible"/>
                                      </p:to>
                                    </p:set>
                                  </p:childTnLst>
                                </p:cTn>
                              </p:par>
                            </p:childTnLst>
                          </p:cTn>
                        </p:par>
                      </p:childTnLst>
                    </p:cTn>
                  </p:par>
                  <p:par>
                    <p:cTn id="144" fill="hold">
                      <p:stCondLst>
                        <p:cond delay="indefinite"/>
                      </p:stCondLst>
                      <p:childTnLst>
                        <p:par>
                          <p:cTn id="145" fill="hold">
                            <p:stCondLst>
                              <p:cond delay="0"/>
                            </p:stCondLst>
                            <p:childTnLst>
                              <p:par>
                                <p:cTn id="146" presetID="1" presetClass="entr" presetSubtype="0" fill="hold" grpId="0" nodeType="clickEffect">
                                  <p:stCondLst>
                                    <p:cond delay="0"/>
                                  </p:stCondLst>
                                  <p:childTnLst>
                                    <p:set>
                                      <p:cBhvr>
                                        <p:cTn id="147" dur="1" fill="hold">
                                          <p:stCondLst>
                                            <p:cond delay="0"/>
                                          </p:stCondLst>
                                        </p:cTn>
                                        <p:tgtEl>
                                          <p:spTgt spid="40"/>
                                        </p:tgtEl>
                                        <p:attrNameLst>
                                          <p:attrName>style.visibility</p:attrName>
                                        </p:attrNameLst>
                                      </p:cBhvr>
                                      <p:to>
                                        <p:strVal val="visible"/>
                                      </p:to>
                                    </p:set>
                                  </p:childTnLst>
                                </p:cTn>
                              </p:par>
                              <p:par>
                                <p:cTn id="148" presetID="1" presetClass="entr" presetSubtype="0" fill="hold" nodeType="withEffect">
                                  <p:stCondLst>
                                    <p:cond delay="0"/>
                                  </p:stCondLst>
                                  <p:childTnLst>
                                    <p:set>
                                      <p:cBhvr>
                                        <p:cTn id="149" dur="1" fill="hold">
                                          <p:stCondLst>
                                            <p:cond delay="0"/>
                                          </p:stCondLst>
                                        </p:cTn>
                                        <p:tgtEl>
                                          <p:spTgt spid="76"/>
                                        </p:tgtEl>
                                        <p:attrNameLst>
                                          <p:attrName>style.visibility</p:attrName>
                                        </p:attrNameLst>
                                      </p:cBhvr>
                                      <p:to>
                                        <p:strVal val="visible"/>
                                      </p:to>
                                    </p:set>
                                  </p:childTnLst>
                                </p:cTn>
                              </p:par>
                              <p:par>
                                <p:cTn id="150" presetID="1" presetClass="entr" presetSubtype="0" fill="hold" grpId="0" nodeType="withEffect">
                                  <p:stCondLst>
                                    <p:cond delay="0"/>
                                  </p:stCondLst>
                                  <p:childTnLst>
                                    <p:set>
                                      <p:cBhvr>
                                        <p:cTn id="151" dur="1" fill="hold">
                                          <p:stCondLst>
                                            <p:cond delay="0"/>
                                          </p:stCondLst>
                                        </p:cTn>
                                        <p:tgtEl>
                                          <p:spTgt spid="41"/>
                                        </p:tgtEl>
                                        <p:attrNameLst>
                                          <p:attrName>style.visibility</p:attrName>
                                        </p:attrNameLst>
                                      </p:cBhvr>
                                      <p:to>
                                        <p:strVal val="visible"/>
                                      </p:to>
                                    </p:set>
                                  </p:childTnLst>
                                </p:cTn>
                              </p:par>
                            </p:childTnLst>
                          </p:cTn>
                        </p:par>
                      </p:childTnLst>
                    </p:cTn>
                  </p:par>
                  <p:par>
                    <p:cTn id="152" fill="hold">
                      <p:stCondLst>
                        <p:cond delay="indefinite"/>
                      </p:stCondLst>
                      <p:childTnLst>
                        <p:par>
                          <p:cTn id="153" fill="hold">
                            <p:stCondLst>
                              <p:cond delay="0"/>
                            </p:stCondLst>
                            <p:childTnLst>
                              <p:par>
                                <p:cTn id="154" presetID="1" presetClass="entr" presetSubtype="0" fill="hold" grpId="0" nodeType="clickEffect">
                                  <p:stCondLst>
                                    <p:cond delay="0"/>
                                  </p:stCondLst>
                                  <p:childTnLst>
                                    <p:set>
                                      <p:cBhvr>
                                        <p:cTn id="155" dur="1" fill="hold">
                                          <p:stCondLst>
                                            <p:cond delay="0"/>
                                          </p:stCondLst>
                                        </p:cTn>
                                        <p:tgtEl>
                                          <p:spTgt spid="45"/>
                                        </p:tgtEl>
                                        <p:attrNameLst>
                                          <p:attrName>style.visibility</p:attrName>
                                        </p:attrNameLst>
                                      </p:cBhvr>
                                      <p:to>
                                        <p:strVal val="visible"/>
                                      </p:to>
                                    </p:set>
                                  </p:childTnLst>
                                </p:cTn>
                              </p:par>
                            </p:childTnLst>
                          </p:cTn>
                        </p:par>
                      </p:childTnLst>
                    </p:cTn>
                  </p:par>
                  <p:par>
                    <p:cTn id="156" fill="hold">
                      <p:stCondLst>
                        <p:cond delay="indefinite"/>
                      </p:stCondLst>
                      <p:childTnLst>
                        <p:par>
                          <p:cTn id="157" fill="hold">
                            <p:stCondLst>
                              <p:cond delay="0"/>
                            </p:stCondLst>
                            <p:childTnLst>
                              <p:par>
                                <p:cTn id="158" presetID="1" presetClass="entr" presetSubtype="0" fill="hold" nodeType="clickEffect">
                                  <p:stCondLst>
                                    <p:cond delay="0"/>
                                  </p:stCondLst>
                                  <p:childTnLst>
                                    <p:set>
                                      <p:cBhvr>
                                        <p:cTn id="159" dur="1" fill="hold">
                                          <p:stCondLst>
                                            <p:cond delay="0"/>
                                          </p:stCondLst>
                                        </p:cTn>
                                        <p:tgtEl>
                                          <p:spTgt spid="4"/>
                                        </p:tgtEl>
                                        <p:attrNameLst>
                                          <p:attrName>style.visibility</p:attrName>
                                        </p:attrNameLst>
                                      </p:cBhvr>
                                      <p:to>
                                        <p:strVal val="visible"/>
                                      </p:to>
                                    </p:set>
                                  </p:childTnLst>
                                </p:cTn>
                              </p:par>
                            </p:childTnLst>
                          </p:cTn>
                        </p:par>
                      </p:childTnLst>
                    </p:cTn>
                  </p:par>
                  <p:par>
                    <p:cTn id="160" fill="hold">
                      <p:stCondLst>
                        <p:cond delay="indefinite"/>
                      </p:stCondLst>
                      <p:childTnLst>
                        <p:par>
                          <p:cTn id="161" fill="hold">
                            <p:stCondLst>
                              <p:cond delay="0"/>
                            </p:stCondLst>
                            <p:childTnLst>
                              <p:par>
                                <p:cTn id="162" presetID="21" presetClass="entr" presetSubtype="1" fill="hold" nodeType="clickEffect">
                                  <p:stCondLst>
                                    <p:cond delay="0"/>
                                  </p:stCondLst>
                                  <p:childTnLst>
                                    <p:set>
                                      <p:cBhvr>
                                        <p:cTn id="163" dur="1" fill="hold">
                                          <p:stCondLst>
                                            <p:cond delay="0"/>
                                          </p:stCondLst>
                                        </p:cTn>
                                        <p:tgtEl>
                                          <p:spTgt spid="50"/>
                                        </p:tgtEl>
                                        <p:attrNameLst>
                                          <p:attrName>style.visibility</p:attrName>
                                        </p:attrNameLst>
                                      </p:cBhvr>
                                      <p:to>
                                        <p:strVal val="visible"/>
                                      </p:to>
                                    </p:set>
                                    <p:animEffect transition="in" filter="wheel(1)">
                                      <p:cBhvr>
                                        <p:cTn id="164" dur="2000"/>
                                        <p:tgtEl>
                                          <p:spTgt spid="50"/>
                                        </p:tgtEl>
                                      </p:cBhvr>
                                    </p:animEffect>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52"/>
                                        </p:tgtEl>
                                        <p:attrNameLst>
                                          <p:attrName>style.visibility</p:attrName>
                                        </p:attrNameLst>
                                      </p:cBhvr>
                                      <p:to>
                                        <p:strVal val="visible"/>
                                      </p:to>
                                    </p:set>
                                    <p:anim calcmode="lin" valueType="num">
                                      <p:cBhvr additive="base">
                                        <p:cTn id="169" dur="500" fill="hold"/>
                                        <p:tgtEl>
                                          <p:spTgt spid="52"/>
                                        </p:tgtEl>
                                        <p:attrNameLst>
                                          <p:attrName>ppt_x</p:attrName>
                                        </p:attrNameLst>
                                      </p:cBhvr>
                                      <p:tavLst>
                                        <p:tav tm="0">
                                          <p:val>
                                            <p:strVal val="#ppt_x"/>
                                          </p:val>
                                        </p:tav>
                                        <p:tav tm="100000">
                                          <p:val>
                                            <p:strVal val="#ppt_x"/>
                                          </p:val>
                                        </p:tav>
                                      </p:tavLst>
                                    </p:anim>
                                    <p:anim calcmode="lin" valueType="num">
                                      <p:cBhvr additive="base">
                                        <p:cTn id="17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14" grpId="0"/>
      <p:bldP spid="21" grpId="0"/>
      <p:bldP spid="22" grpId="0"/>
      <p:bldP spid="23" grpId="0"/>
      <p:bldP spid="24" grpId="0"/>
      <p:bldP spid="25" grpId="0"/>
      <p:bldP spid="17" grpId="0"/>
      <p:bldP spid="26" grpId="0"/>
      <p:bldP spid="27" grpId="0"/>
      <p:bldP spid="28" grpId="0"/>
      <p:bldP spid="36" grpId="0"/>
      <p:bldP spid="40" grpId="0"/>
      <p:bldP spid="46" grpId="0"/>
      <p:bldP spid="47" grpId="0"/>
      <p:bldP spid="48" grpId="0"/>
      <p:bldP spid="51" grpId="0"/>
      <p:bldP spid="52" grpId="0"/>
      <p:bldP spid="59" grpId="0"/>
      <p:bldP spid="60" grpId="0"/>
      <p:bldP spid="61" grpId="0"/>
      <p:bldP spid="62" grpId="0"/>
      <p:bldP spid="65" grpId="0"/>
      <p:bldP spid="63" grpId="0"/>
      <p:bldP spid="64" grpId="0"/>
      <p:bldP spid="69" grpId="0"/>
      <p:bldP spid="70" grpId="0"/>
      <p:bldP spid="71" grpId="0"/>
      <p:bldP spid="72" grpId="0"/>
      <p:bldP spid="37" grpId="0"/>
      <p:bldP spid="41" grpId="0"/>
      <p:bldP spid="43" grpId="0"/>
      <p:bldP spid="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981426" y="1162561"/>
            <a:ext cx="4038450" cy="4046487"/>
          </a:xfrm>
          <a:prstGeom prst="rect">
            <a:avLst/>
          </a:prstGeom>
        </p:spPr>
      </p:pic>
      <p:sp>
        <p:nvSpPr>
          <p:cNvPr id="24" name="TextBox 23"/>
          <p:cNvSpPr txBox="1"/>
          <p:nvPr/>
        </p:nvSpPr>
        <p:spPr>
          <a:xfrm>
            <a:off x="404927" y="600541"/>
            <a:ext cx="772134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Cambria" panose="02040503050406030204" pitchFamily="18" charset="0"/>
                <a:ea typeface="Cambria" panose="02040503050406030204" pitchFamily="18" charset="0"/>
              </a:rPr>
              <a:t>II,</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Tính</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chất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ba</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đường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trung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trực</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của</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tam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giác</a:t>
            </a:r>
            <a:endPar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cxnSp>
        <p:nvCxnSpPr>
          <p:cNvPr id="3" name="Straight Connector 2"/>
          <p:cNvCxnSpPr/>
          <p:nvPr/>
        </p:nvCxnSpPr>
        <p:spPr>
          <a:xfrm>
            <a:off x="6394239" y="1585476"/>
            <a:ext cx="0" cy="5128459"/>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71430" y="5014283"/>
            <a:ext cx="6118549" cy="1569660"/>
          </a:xfrm>
          <a:prstGeom prst="rect">
            <a:avLst/>
          </a:prstGeom>
          <a:noFill/>
          <a:ln w="2857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rPr>
              <a:t>Ba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đường</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trung</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trực</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của</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một</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tam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giác</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cùng</a:t>
            </a:r>
            <a:r>
              <a:rPr kumimoji="0" lang="en-US" sz="2400" b="1" i="0" u="sng"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đi</a:t>
            </a:r>
            <a:r>
              <a:rPr kumimoji="0" lang="en-US" sz="2400" b="1" i="0" u="sng"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qua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một</a:t>
            </a:r>
            <a:r>
              <a:rPr kumimoji="0" lang="en-US" sz="2400" b="1" i="0" u="sng"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điểm</a:t>
            </a: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 Điểm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này</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cách</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đều</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ba</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đỉnh</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của</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tam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giác</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err="1">
                <a:ln>
                  <a:noFill/>
                </a:ln>
                <a:solidFill>
                  <a:prstClr val="white"/>
                </a:solidFill>
                <a:effectLst/>
                <a:uLnTx/>
                <a:uFillTx/>
                <a:latin typeface="Cambria" panose="02040503050406030204" pitchFamily="18" charset="0"/>
                <a:ea typeface="Cambria" panose="02040503050406030204" pitchFamily="18" charset="0"/>
                <a:cs typeface="+mn-cs"/>
              </a:rPr>
              <a:t>đó</a:t>
            </a: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0" i="1"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(là tâm đường tròn ngoại tiếp tam giác)</a:t>
            </a:r>
          </a:p>
        </p:txBody>
      </p:sp>
      <p:sp>
        <p:nvSpPr>
          <p:cNvPr id="51" name="TextBox 50"/>
          <p:cNvSpPr txBox="1"/>
          <p:nvPr/>
        </p:nvSpPr>
        <p:spPr>
          <a:xfrm>
            <a:off x="1884365" y="1082385"/>
            <a:ext cx="360996"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a:t>
            </a:r>
          </a:p>
        </p:txBody>
      </p:sp>
      <p:sp>
        <p:nvSpPr>
          <p:cNvPr id="52" name="TextBox 51"/>
          <p:cNvSpPr txBox="1"/>
          <p:nvPr/>
        </p:nvSpPr>
        <p:spPr>
          <a:xfrm>
            <a:off x="923743" y="3809367"/>
            <a:ext cx="35779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B</a:t>
            </a:r>
          </a:p>
        </p:txBody>
      </p:sp>
      <p:sp>
        <p:nvSpPr>
          <p:cNvPr id="53" name="TextBox 52"/>
          <p:cNvSpPr txBox="1"/>
          <p:nvPr/>
        </p:nvSpPr>
        <p:spPr>
          <a:xfrm>
            <a:off x="4668841" y="3836518"/>
            <a:ext cx="343364"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a:t>
            </a:r>
          </a:p>
        </p:txBody>
      </p:sp>
      <p:sp>
        <p:nvSpPr>
          <p:cNvPr id="54" name="TextBox 53"/>
          <p:cNvSpPr txBox="1"/>
          <p:nvPr/>
        </p:nvSpPr>
        <p:spPr>
          <a:xfrm>
            <a:off x="2923651" y="2701150"/>
            <a:ext cx="369012"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O</a:t>
            </a:r>
            <a:endPar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5" name="TextBox 54"/>
          <p:cNvSpPr txBox="1"/>
          <p:nvPr/>
        </p:nvSpPr>
        <p:spPr>
          <a:xfrm>
            <a:off x="2633384" y="3819700"/>
            <a:ext cx="370614"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D</a:t>
            </a:r>
          </a:p>
        </p:txBody>
      </p:sp>
      <p:sp>
        <p:nvSpPr>
          <p:cNvPr id="56" name="TextBox 55"/>
          <p:cNvSpPr txBox="1"/>
          <p:nvPr/>
        </p:nvSpPr>
        <p:spPr>
          <a:xfrm>
            <a:off x="1500220" y="2162203"/>
            <a:ext cx="34657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E</a:t>
            </a:r>
          </a:p>
        </p:txBody>
      </p:sp>
      <p:pic>
        <p:nvPicPr>
          <p:cNvPr id="20" name="Picture 19"/>
          <p:cNvPicPr>
            <a:picLocks noChangeAspect="1"/>
          </p:cNvPicPr>
          <p:nvPr/>
        </p:nvPicPr>
        <p:blipFill>
          <a:blip r:embed="rId3"/>
          <a:stretch>
            <a:fillRect/>
          </a:stretch>
        </p:blipFill>
        <p:spPr>
          <a:xfrm>
            <a:off x="815315" y="2173935"/>
            <a:ext cx="1000853" cy="544925"/>
          </a:xfrm>
          <a:prstGeom prst="rect">
            <a:avLst/>
          </a:prstGeom>
        </p:spPr>
      </p:pic>
      <p:sp>
        <p:nvSpPr>
          <p:cNvPr id="23" name="TextBox 22"/>
          <p:cNvSpPr txBox="1"/>
          <p:nvPr/>
        </p:nvSpPr>
        <p:spPr>
          <a:xfrm rot="20325284">
            <a:off x="1857211" y="3644393"/>
            <a:ext cx="2616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25" name="TextBox 24"/>
          <p:cNvSpPr txBox="1"/>
          <p:nvPr/>
        </p:nvSpPr>
        <p:spPr>
          <a:xfrm rot="20325284">
            <a:off x="3746750" y="3628091"/>
            <a:ext cx="2616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26" name="TextBox 25"/>
          <p:cNvSpPr txBox="1"/>
          <p:nvPr/>
        </p:nvSpPr>
        <p:spPr>
          <a:xfrm rot="5400000">
            <a:off x="1831562" y="1851456"/>
            <a:ext cx="31290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II</a:t>
            </a:r>
          </a:p>
        </p:txBody>
      </p:sp>
      <p:sp>
        <p:nvSpPr>
          <p:cNvPr id="27" name="TextBox 26"/>
          <p:cNvSpPr txBox="1"/>
          <p:nvPr/>
        </p:nvSpPr>
        <p:spPr>
          <a:xfrm rot="5400000">
            <a:off x="1327089" y="2984431"/>
            <a:ext cx="3385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II</a:t>
            </a:r>
          </a:p>
        </p:txBody>
      </p:sp>
      <p:pic>
        <p:nvPicPr>
          <p:cNvPr id="29" name="Picture 28"/>
          <p:cNvPicPr>
            <a:picLocks noChangeAspect="1"/>
          </p:cNvPicPr>
          <p:nvPr/>
        </p:nvPicPr>
        <p:blipFill>
          <a:blip r:embed="rId4"/>
          <a:stretch>
            <a:fillRect/>
          </a:stretch>
        </p:blipFill>
        <p:spPr>
          <a:xfrm>
            <a:off x="2903130" y="1099036"/>
            <a:ext cx="487478" cy="3416752"/>
          </a:xfrm>
          <a:prstGeom prst="rect">
            <a:avLst/>
          </a:prstGeom>
        </p:spPr>
      </p:pic>
      <p:pic>
        <p:nvPicPr>
          <p:cNvPr id="32" name="Picture 31"/>
          <p:cNvPicPr>
            <a:picLocks noChangeAspect="1"/>
          </p:cNvPicPr>
          <p:nvPr/>
        </p:nvPicPr>
        <p:blipFill>
          <a:blip r:embed="rId5"/>
          <a:stretch>
            <a:fillRect/>
          </a:stretch>
        </p:blipFill>
        <p:spPr>
          <a:xfrm>
            <a:off x="1420349" y="2540648"/>
            <a:ext cx="2143380" cy="946368"/>
          </a:xfrm>
          <a:prstGeom prst="rect">
            <a:avLst/>
          </a:prstGeom>
        </p:spPr>
      </p:pic>
      <p:pic>
        <p:nvPicPr>
          <p:cNvPr id="33" name="Picture 32"/>
          <p:cNvPicPr>
            <a:picLocks noChangeAspect="1"/>
          </p:cNvPicPr>
          <p:nvPr/>
        </p:nvPicPr>
        <p:blipFill>
          <a:blip r:embed="rId6"/>
          <a:stretch>
            <a:fillRect/>
          </a:stretch>
        </p:blipFill>
        <p:spPr>
          <a:xfrm>
            <a:off x="2404889" y="1441387"/>
            <a:ext cx="2304857" cy="2367446"/>
          </a:xfrm>
          <a:prstGeom prst="rect">
            <a:avLst/>
          </a:prstGeom>
        </p:spPr>
      </p:pic>
      <p:sp>
        <p:nvSpPr>
          <p:cNvPr id="2" name="TextBox 1"/>
          <p:cNvSpPr txBox="1"/>
          <p:nvPr/>
        </p:nvSpPr>
        <p:spPr>
          <a:xfrm rot="3416284">
            <a:off x="2725099" y="1806352"/>
            <a:ext cx="3048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X</a:t>
            </a:r>
          </a:p>
        </p:txBody>
      </p:sp>
      <p:sp>
        <p:nvSpPr>
          <p:cNvPr id="34" name="TextBox 33"/>
          <p:cNvSpPr txBox="1"/>
          <p:nvPr/>
        </p:nvSpPr>
        <p:spPr>
          <a:xfrm rot="3416284">
            <a:off x="3979759" y="3026532"/>
            <a:ext cx="3048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X</a:t>
            </a:r>
          </a:p>
        </p:txBody>
      </p:sp>
      <p:cxnSp>
        <p:nvCxnSpPr>
          <p:cNvPr id="8" name="Straight Connector 7"/>
          <p:cNvCxnSpPr/>
          <p:nvPr/>
        </p:nvCxnSpPr>
        <p:spPr>
          <a:xfrm>
            <a:off x="2270624" y="1405082"/>
            <a:ext cx="719344" cy="1783041"/>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1205738" y="3192700"/>
            <a:ext cx="1796313" cy="66102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3014464" y="3205801"/>
            <a:ext cx="1789873" cy="66275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7"/>
          <a:stretch>
            <a:fillRect/>
          </a:stretch>
        </p:blipFill>
        <p:spPr>
          <a:xfrm>
            <a:off x="1105581" y="1311838"/>
            <a:ext cx="3790141" cy="2652883"/>
          </a:xfrm>
          <a:prstGeom prst="rect">
            <a:avLst/>
          </a:prstGeom>
        </p:spPr>
      </p:pic>
      <p:pic>
        <p:nvPicPr>
          <p:cNvPr id="22" name="Picture 21"/>
          <p:cNvPicPr>
            <a:picLocks noChangeAspect="1"/>
          </p:cNvPicPr>
          <p:nvPr/>
        </p:nvPicPr>
        <p:blipFill>
          <a:blip r:embed="rId8"/>
          <a:stretch>
            <a:fillRect/>
          </a:stretch>
        </p:blipFill>
        <p:spPr>
          <a:xfrm>
            <a:off x="2904679" y="3772395"/>
            <a:ext cx="191944" cy="192326"/>
          </a:xfrm>
          <a:prstGeom prst="rect">
            <a:avLst/>
          </a:prstGeom>
        </p:spPr>
      </p:pic>
      <p:pic>
        <p:nvPicPr>
          <p:cNvPr id="35" name="Picture 34"/>
          <p:cNvPicPr>
            <a:picLocks noChangeAspect="1"/>
          </p:cNvPicPr>
          <p:nvPr/>
        </p:nvPicPr>
        <p:blipFill>
          <a:blip r:embed="rId8"/>
          <a:stretch>
            <a:fillRect/>
          </a:stretch>
        </p:blipFill>
        <p:spPr>
          <a:xfrm>
            <a:off x="2905017" y="3089642"/>
            <a:ext cx="191944" cy="192326"/>
          </a:xfrm>
          <a:prstGeom prst="rect">
            <a:avLst/>
          </a:prstGeom>
        </p:spPr>
      </p:pic>
      <p:pic>
        <p:nvPicPr>
          <p:cNvPr id="28" name="Picture 27"/>
          <p:cNvPicPr>
            <a:picLocks noChangeAspect="1"/>
          </p:cNvPicPr>
          <p:nvPr/>
        </p:nvPicPr>
        <p:blipFill>
          <a:blip r:embed="rId8"/>
          <a:stretch>
            <a:fillRect/>
          </a:stretch>
        </p:blipFill>
        <p:spPr>
          <a:xfrm>
            <a:off x="1635948" y="2540756"/>
            <a:ext cx="191944" cy="192326"/>
          </a:xfrm>
          <a:prstGeom prst="rect">
            <a:avLst/>
          </a:prstGeom>
        </p:spPr>
      </p:pic>
      <p:sp>
        <p:nvSpPr>
          <p:cNvPr id="45" name="TextBox 44"/>
          <p:cNvSpPr txBox="1"/>
          <p:nvPr/>
        </p:nvSpPr>
        <p:spPr>
          <a:xfrm>
            <a:off x="3392481" y="2194223"/>
            <a:ext cx="335348"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F</a:t>
            </a:r>
          </a:p>
        </p:txBody>
      </p:sp>
      <p:sp>
        <p:nvSpPr>
          <p:cNvPr id="36" name="TextBox 35"/>
          <p:cNvSpPr txBox="1"/>
          <p:nvPr/>
        </p:nvSpPr>
        <p:spPr>
          <a:xfrm>
            <a:off x="1600653" y="25527"/>
            <a:ext cx="991752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TIẾT </a:t>
            </a:r>
            <a:r>
              <a:rPr lang="en-US" sz="2800" dirty="0">
                <a:solidFill>
                  <a:srgbClr val="FFFF00"/>
                </a:solidFill>
                <a:latin typeface="Cambria" panose="02040503050406030204" pitchFamily="18" charset="0"/>
                <a:ea typeface="Cambria" panose="02040503050406030204" pitchFamily="18" charset="0"/>
              </a:rPr>
              <a:t>44</a:t>
            </a:r>
            <a:r>
              <a:rPr kumimoji="0" lang="en-US" sz="28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TÍNH CHẤT BA ĐƯỜNG TRUNG TRỰC CỦA TAM GIÁC44</a:t>
            </a:r>
          </a:p>
        </p:txBody>
      </p:sp>
      <p:sp>
        <p:nvSpPr>
          <p:cNvPr id="5" name="TextBox 4"/>
          <p:cNvSpPr txBox="1"/>
          <p:nvPr/>
        </p:nvSpPr>
        <p:spPr>
          <a:xfrm>
            <a:off x="4191917" y="1311838"/>
            <a:ext cx="4613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00"/>
                </a:solidFill>
                <a:effectLst/>
                <a:uLnTx/>
                <a:uFillTx/>
                <a:latin typeface="Calibri" panose="020F0502020204030204"/>
                <a:ea typeface="+mn-ea"/>
                <a:cs typeface="+mn-cs"/>
              </a:rPr>
              <a:t>b</a:t>
            </a:r>
          </a:p>
        </p:txBody>
      </p:sp>
      <p:sp>
        <p:nvSpPr>
          <p:cNvPr id="37" name="TextBox 36"/>
          <p:cNvSpPr txBox="1"/>
          <p:nvPr/>
        </p:nvSpPr>
        <p:spPr>
          <a:xfrm>
            <a:off x="930709" y="1946141"/>
            <a:ext cx="4613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00"/>
                </a:solidFill>
                <a:effectLst/>
                <a:uLnTx/>
                <a:uFillTx/>
                <a:latin typeface="Calibri" panose="020F0502020204030204"/>
                <a:ea typeface="+mn-ea"/>
                <a:cs typeface="+mn-cs"/>
              </a:rPr>
              <a:t>c</a:t>
            </a:r>
          </a:p>
        </p:txBody>
      </p:sp>
      <p:sp>
        <p:nvSpPr>
          <p:cNvPr id="38" name="TextBox 37"/>
          <p:cNvSpPr txBox="1"/>
          <p:nvPr/>
        </p:nvSpPr>
        <p:spPr>
          <a:xfrm>
            <a:off x="2970615" y="1142487"/>
            <a:ext cx="4613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00"/>
                </a:solidFill>
                <a:effectLst/>
                <a:uLnTx/>
                <a:uFillTx/>
                <a:latin typeface="Calibri" panose="020F0502020204030204"/>
                <a:ea typeface="+mn-ea"/>
                <a:cs typeface="+mn-cs"/>
              </a:rPr>
              <a:t>a</a:t>
            </a:r>
          </a:p>
        </p:txBody>
      </p:sp>
      <p:pic>
        <p:nvPicPr>
          <p:cNvPr id="49" name="Picture 48"/>
          <p:cNvPicPr>
            <a:picLocks noChangeAspect="1"/>
          </p:cNvPicPr>
          <p:nvPr/>
        </p:nvPicPr>
        <p:blipFill>
          <a:blip r:embed="rId9"/>
          <a:stretch>
            <a:fillRect/>
          </a:stretch>
        </p:blipFill>
        <p:spPr>
          <a:xfrm>
            <a:off x="7070644" y="1561915"/>
            <a:ext cx="3619524" cy="2576563"/>
          </a:xfrm>
          <a:prstGeom prst="rect">
            <a:avLst/>
          </a:prstGeom>
        </p:spPr>
      </p:pic>
      <p:pic>
        <p:nvPicPr>
          <p:cNvPr id="50" name="Picture 49"/>
          <p:cNvPicPr>
            <a:picLocks noChangeAspect="1"/>
          </p:cNvPicPr>
          <p:nvPr/>
        </p:nvPicPr>
        <p:blipFill>
          <a:blip r:embed="rId10"/>
          <a:stretch>
            <a:fillRect/>
          </a:stretch>
        </p:blipFill>
        <p:spPr>
          <a:xfrm>
            <a:off x="7309342" y="2709815"/>
            <a:ext cx="944488" cy="421286"/>
          </a:xfrm>
          <a:prstGeom prst="rect">
            <a:avLst/>
          </a:prstGeom>
        </p:spPr>
      </p:pic>
      <p:pic>
        <p:nvPicPr>
          <p:cNvPr id="57" name="Picture 56"/>
          <p:cNvPicPr>
            <a:picLocks noChangeAspect="1"/>
          </p:cNvPicPr>
          <p:nvPr/>
        </p:nvPicPr>
        <p:blipFill>
          <a:blip r:embed="rId11"/>
          <a:stretch>
            <a:fillRect/>
          </a:stretch>
        </p:blipFill>
        <p:spPr>
          <a:xfrm>
            <a:off x="8066279" y="2409733"/>
            <a:ext cx="763208" cy="1489766"/>
          </a:xfrm>
          <a:prstGeom prst="rect">
            <a:avLst/>
          </a:prstGeom>
        </p:spPr>
      </p:pic>
      <p:sp>
        <p:nvSpPr>
          <p:cNvPr id="58" name="TextBox 57"/>
          <p:cNvSpPr txBox="1"/>
          <p:nvPr/>
        </p:nvSpPr>
        <p:spPr>
          <a:xfrm>
            <a:off x="6498500" y="5040779"/>
            <a:ext cx="5525936" cy="1569660"/>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rPr>
              <a:t>Ba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đường</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phân</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giác</a:t>
            </a:r>
            <a:r>
              <a:rPr kumimoji="0" lang="en-US" sz="24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của</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tam </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giác</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cùng</a:t>
            </a:r>
            <a:r>
              <a:rPr kumimoji="0" lang="en-US" sz="2400" b="1" i="0" u="sng"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đi</a:t>
            </a:r>
            <a:r>
              <a:rPr kumimoji="0" lang="en-US" sz="2400" b="1" i="0" u="sng"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qua </a:t>
            </a:r>
            <a:r>
              <a:rPr kumimoji="0" lang="en-US" sz="2400" b="1" i="0" u="sng"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một</a:t>
            </a:r>
            <a:r>
              <a:rPr kumimoji="0" lang="en-US" sz="2400" b="1" i="0" u="sng"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400" b="1" i="0" u="sng" strike="noStrike" kern="1200" cap="none" spc="0" normalizeH="0" baseline="0" noProof="0" err="1">
                <a:ln>
                  <a:noFill/>
                </a:ln>
                <a:solidFill>
                  <a:prstClr val="white"/>
                </a:solidFill>
                <a:effectLst/>
                <a:uLnTx/>
                <a:uFillTx/>
                <a:latin typeface="Cambria" panose="02040503050406030204" pitchFamily="18" charset="0"/>
                <a:ea typeface="Cambria" panose="02040503050406030204" pitchFamily="18" charset="0"/>
                <a:cs typeface="+mn-cs"/>
              </a:rPr>
              <a:t>điểm</a:t>
            </a: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 Điểm này </a:t>
            </a:r>
            <a:r>
              <a:rPr kumimoji="0" lang="en-US" sz="2400" b="1" i="0" u="none" strike="noStrike" kern="120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rPr>
              <a:t>cách đều ba cạnh </a:t>
            </a: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của tam giác đó. </a:t>
            </a:r>
            <a:r>
              <a:rPr kumimoji="0" lang="en-US" sz="2400" b="0" i="1"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(là tâm đường tròn nội tiếp tam giác)</a:t>
            </a:r>
            <a:endParaRPr kumimoji="0" lang="en-US" sz="2400" b="0" i="1"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0" name="Oval 19"/>
          <p:cNvSpPr>
            <a:spLocks noChangeArrowheads="1"/>
          </p:cNvSpPr>
          <p:nvPr/>
        </p:nvSpPr>
        <p:spPr bwMode="auto">
          <a:xfrm>
            <a:off x="7484639" y="1633858"/>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2" name="Rectangle 21"/>
          <p:cNvSpPr>
            <a:spLocks noChangeArrowheads="1"/>
          </p:cNvSpPr>
          <p:nvPr/>
        </p:nvSpPr>
        <p:spPr bwMode="auto">
          <a:xfrm>
            <a:off x="7394256" y="1321974"/>
            <a:ext cx="4518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A</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3" name="Oval 19"/>
          <p:cNvSpPr>
            <a:spLocks noChangeArrowheads="1"/>
          </p:cNvSpPr>
          <p:nvPr/>
        </p:nvSpPr>
        <p:spPr bwMode="auto">
          <a:xfrm>
            <a:off x="7305748" y="3775078"/>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4" name="Rectangle 21"/>
          <p:cNvSpPr>
            <a:spLocks noChangeArrowheads="1"/>
          </p:cNvSpPr>
          <p:nvPr/>
        </p:nvSpPr>
        <p:spPr bwMode="auto">
          <a:xfrm>
            <a:off x="7070644" y="3629296"/>
            <a:ext cx="1843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B</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5" name="Oval 19"/>
          <p:cNvSpPr>
            <a:spLocks noChangeArrowheads="1"/>
          </p:cNvSpPr>
          <p:nvPr/>
        </p:nvSpPr>
        <p:spPr bwMode="auto">
          <a:xfrm>
            <a:off x="10543958" y="3765809"/>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6" name="Rectangle 21"/>
          <p:cNvSpPr>
            <a:spLocks noChangeArrowheads="1"/>
          </p:cNvSpPr>
          <p:nvPr/>
        </p:nvSpPr>
        <p:spPr bwMode="auto">
          <a:xfrm>
            <a:off x="10574308" y="3784140"/>
            <a:ext cx="1619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C</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7" name="Oval 19"/>
          <p:cNvSpPr>
            <a:spLocks noChangeArrowheads="1"/>
          </p:cNvSpPr>
          <p:nvPr/>
        </p:nvSpPr>
        <p:spPr bwMode="auto">
          <a:xfrm>
            <a:off x="8129486" y="3009611"/>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8" name="Rectangle 21"/>
          <p:cNvSpPr>
            <a:spLocks noChangeArrowheads="1"/>
          </p:cNvSpPr>
          <p:nvPr/>
        </p:nvSpPr>
        <p:spPr bwMode="auto">
          <a:xfrm>
            <a:off x="8158469" y="2613148"/>
            <a:ext cx="1907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I</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9" name="Oval 19"/>
          <p:cNvSpPr>
            <a:spLocks noChangeArrowheads="1"/>
          </p:cNvSpPr>
          <p:nvPr/>
        </p:nvSpPr>
        <p:spPr bwMode="auto">
          <a:xfrm>
            <a:off x="7371080" y="2948565"/>
            <a:ext cx="57150" cy="57150"/>
          </a:xfrm>
          <a:prstGeom prst="ellipse">
            <a:avLst/>
          </a:prstGeom>
          <a:solidFill>
            <a:srgbClr val="FFFF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0" name="Rectangle 21"/>
          <p:cNvSpPr>
            <a:spLocks noChangeArrowheads="1"/>
          </p:cNvSpPr>
          <p:nvPr/>
        </p:nvSpPr>
        <p:spPr bwMode="auto">
          <a:xfrm>
            <a:off x="7178831" y="2807863"/>
            <a:ext cx="1554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L</a:t>
            </a:r>
            <a:endParaRPr kumimoji="0" lang="vi-VN" sz="22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sp>
        <p:nvSpPr>
          <p:cNvPr id="71" name="Oval 19"/>
          <p:cNvSpPr>
            <a:spLocks noChangeArrowheads="1"/>
          </p:cNvSpPr>
          <p:nvPr/>
        </p:nvSpPr>
        <p:spPr bwMode="auto">
          <a:xfrm>
            <a:off x="8569219" y="2378585"/>
            <a:ext cx="57150" cy="57150"/>
          </a:xfrm>
          <a:prstGeom prst="ellipse">
            <a:avLst/>
          </a:prstGeom>
          <a:solidFill>
            <a:srgbClr val="FFFF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2" name="Rectangle 21"/>
          <p:cNvSpPr>
            <a:spLocks noChangeArrowheads="1"/>
          </p:cNvSpPr>
          <p:nvPr/>
        </p:nvSpPr>
        <p:spPr bwMode="auto">
          <a:xfrm>
            <a:off x="8575090" y="2055605"/>
            <a:ext cx="2035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H</a:t>
            </a:r>
            <a:endParaRPr kumimoji="0" lang="vi-VN" sz="22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sp>
        <p:nvSpPr>
          <p:cNvPr id="73" name="Oval 19"/>
          <p:cNvSpPr>
            <a:spLocks noChangeArrowheads="1"/>
          </p:cNvSpPr>
          <p:nvPr/>
        </p:nvSpPr>
        <p:spPr bwMode="auto">
          <a:xfrm>
            <a:off x="8133015" y="3775078"/>
            <a:ext cx="57150" cy="57150"/>
          </a:xfrm>
          <a:prstGeom prst="ellipse">
            <a:avLst/>
          </a:prstGeom>
          <a:solidFill>
            <a:srgbClr val="FFFF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4" name="Rectangle 21"/>
          <p:cNvSpPr>
            <a:spLocks noChangeArrowheads="1"/>
          </p:cNvSpPr>
          <p:nvPr/>
        </p:nvSpPr>
        <p:spPr bwMode="auto">
          <a:xfrm>
            <a:off x="8069909" y="3810829"/>
            <a:ext cx="1923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K</a:t>
            </a:r>
            <a:endParaRPr kumimoji="0" lang="vi-VN" sz="22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cxnSp>
        <p:nvCxnSpPr>
          <p:cNvPr id="75" name="Straight Connector 74"/>
          <p:cNvCxnSpPr/>
          <p:nvPr/>
        </p:nvCxnSpPr>
        <p:spPr>
          <a:xfrm>
            <a:off x="8309384" y="2620365"/>
            <a:ext cx="204946" cy="67053"/>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8084641" y="3323105"/>
            <a:ext cx="152905" cy="161356"/>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a:off x="7712503" y="2914938"/>
            <a:ext cx="123989" cy="181553"/>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pic>
        <p:nvPicPr>
          <p:cNvPr id="78" name="Picture 77"/>
          <p:cNvPicPr>
            <a:picLocks noChangeAspect="1"/>
          </p:cNvPicPr>
          <p:nvPr/>
        </p:nvPicPr>
        <p:blipFill>
          <a:blip r:embed="rId12"/>
          <a:stretch>
            <a:fillRect/>
          </a:stretch>
        </p:blipFill>
        <p:spPr>
          <a:xfrm>
            <a:off x="10103360" y="3341239"/>
            <a:ext cx="543843" cy="544925"/>
          </a:xfrm>
          <a:prstGeom prst="rect">
            <a:avLst/>
          </a:prstGeom>
        </p:spPr>
      </p:pic>
      <p:sp>
        <p:nvSpPr>
          <p:cNvPr id="79" name="Oval 19"/>
          <p:cNvSpPr>
            <a:spLocks noChangeArrowheads="1"/>
          </p:cNvSpPr>
          <p:nvPr/>
        </p:nvSpPr>
        <p:spPr bwMode="auto">
          <a:xfrm>
            <a:off x="8702671" y="2476723"/>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0" name="Oval 19"/>
          <p:cNvSpPr>
            <a:spLocks noChangeArrowheads="1"/>
          </p:cNvSpPr>
          <p:nvPr/>
        </p:nvSpPr>
        <p:spPr bwMode="auto">
          <a:xfrm>
            <a:off x="8487574" y="3775078"/>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1" name="Rectangle 21"/>
          <p:cNvSpPr>
            <a:spLocks noChangeArrowheads="1"/>
          </p:cNvSpPr>
          <p:nvPr/>
        </p:nvSpPr>
        <p:spPr bwMode="auto">
          <a:xfrm>
            <a:off x="8456852" y="3790754"/>
            <a:ext cx="1987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D</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2" name="Rectangle 21"/>
          <p:cNvSpPr>
            <a:spLocks noChangeArrowheads="1"/>
          </p:cNvSpPr>
          <p:nvPr/>
        </p:nvSpPr>
        <p:spPr bwMode="auto">
          <a:xfrm>
            <a:off x="8802855" y="2232669"/>
            <a:ext cx="16350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E</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3" name="Oval 19"/>
          <p:cNvSpPr>
            <a:spLocks noChangeArrowheads="1"/>
          </p:cNvSpPr>
          <p:nvPr/>
        </p:nvSpPr>
        <p:spPr bwMode="auto">
          <a:xfrm>
            <a:off x="7386653" y="2773945"/>
            <a:ext cx="57150" cy="5715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4" name="Rectangle 21"/>
          <p:cNvSpPr>
            <a:spLocks noChangeArrowheads="1"/>
          </p:cNvSpPr>
          <p:nvPr/>
        </p:nvSpPr>
        <p:spPr bwMode="auto">
          <a:xfrm>
            <a:off x="7238764" y="2492205"/>
            <a:ext cx="1554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F</a:t>
            </a: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5" name="Straight Connector 84"/>
          <p:cNvCxnSpPr/>
          <p:nvPr/>
        </p:nvCxnSpPr>
        <p:spPr>
          <a:xfrm flipH="1">
            <a:off x="7424242" y="3484461"/>
            <a:ext cx="68458" cy="1070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a:off x="7489623" y="3686517"/>
            <a:ext cx="129122" cy="4881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8" name="Flowchart: Connector 87"/>
          <p:cNvSpPr/>
          <p:nvPr/>
        </p:nvSpPr>
        <p:spPr>
          <a:xfrm>
            <a:off x="7409275" y="2312249"/>
            <a:ext cx="1528686" cy="1462931"/>
          </a:xfrm>
          <a:prstGeom prst="flowChartConnector">
            <a:avLst/>
          </a:prstGeom>
          <a:noFill/>
          <a:ln w="28575" cap="flat" cmpd="sng" algn="ctr">
            <a:solidFill>
              <a:srgbClr val="00FFF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B9BD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49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835090" y="360111"/>
            <a:ext cx="8991600" cy="762000"/>
          </a:xfrm>
          <a:ln>
            <a:noFill/>
          </a:ln>
        </p:spPr>
        <p:txBody>
          <a:bodyPr>
            <a:normAutofit fontScale="90000"/>
          </a:bodyPr>
          <a:lstStyle/>
          <a:p>
            <a:pPr eaLnBrk="1" hangingPunct="1"/>
            <a:r>
              <a:rPr lang="en-US" altLang="en-US" sz="3800" b="1">
                <a:solidFill>
                  <a:schemeClr val="bg1"/>
                </a:solidFill>
                <a:latin typeface="+mn-lt"/>
              </a:rPr>
              <a:t>Xác định tâm đường tròn ngoại tiếp tam giác</a:t>
            </a:r>
          </a:p>
        </p:txBody>
      </p:sp>
      <p:sp>
        <p:nvSpPr>
          <p:cNvPr id="5" name="Rectangle 3"/>
          <p:cNvSpPr txBox="1">
            <a:spLocks noChangeArrowheads="1"/>
          </p:cNvSpPr>
          <p:nvPr/>
        </p:nvSpPr>
        <p:spPr>
          <a:xfrm>
            <a:off x="1644818" y="1260223"/>
            <a:ext cx="9218001" cy="1355726"/>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en-US" sz="3000" i="1">
                <a:solidFill>
                  <a:srgbClr val="FFFF00"/>
                </a:solidFill>
                <a:latin typeface="Times New Roman" panose="02020603050405020304" pitchFamily="18" charset="0"/>
              </a:rPr>
              <a:t>Để xác định tâm đường tròn ngoại tiếp tam giác ta chỉ cần vẽ hai đường trung trực của tam giác. Giao điểm của chúng là tâm đường tròn ngoại tiếp tam giác.</a:t>
            </a:r>
          </a:p>
        </p:txBody>
      </p:sp>
      <p:grpSp>
        <p:nvGrpSpPr>
          <p:cNvPr id="6" name="Group 4"/>
          <p:cNvGrpSpPr>
            <a:grpSpLocks/>
          </p:cNvGrpSpPr>
          <p:nvPr/>
        </p:nvGrpSpPr>
        <p:grpSpPr bwMode="auto">
          <a:xfrm>
            <a:off x="4890234" y="3390387"/>
            <a:ext cx="2289175" cy="2408237"/>
            <a:chOff x="2150" y="1923"/>
            <a:chExt cx="1442" cy="1517"/>
          </a:xfrm>
        </p:grpSpPr>
        <p:sp>
          <p:nvSpPr>
            <p:cNvPr id="7" name="Oval 5"/>
            <p:cNvSpPr>
              <a:spLocks noChangeArrowheads="1"/>
            </p:cNvSpPr>
            <p:nvPr/>
          </p:nvSpPr>
          <p:spPr bwMode="auto">
            <a:xfrm>
              <a:off x="2150" y="1923"/>
              <a:ext cx="1442" cy="1517"/>
            </a:xfrm>
            <a:prstGeom prst="ellipse">
              <a:avLst/>
            </a:prstGeom>
            <a:noFill/>
            <a:ln w="28575">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sp>
          <p:nvSpPr>
            <p:cNvPr id="8" name="Oval 6"/>
            <p:cNvSpPr>
              <a:spLocks noChangeArrowheads="1"/>
            </p:cNvSpPr>
            <p:nvPr/>
          </p:nvSpPr>
          <p:spPr bwMode="auto">
            <a:xfrm>
              <a:off x="2855" y="2666"/>
              <a:ext cx="31" cy="32"/>
            </a:xfrm>
            <a:prstGeom prst="ellipse">
              <a:avLst/>
            </a:prstGeom>
            <a:noFill/>
            <a:ln w="28575">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nvGrpSpPr>
          <p:cNvPr id="9" name="Group 7"/>
          <p:cNvGrpSpPr>
            <a:grpSpLocks/>
          </p:cNvGrpSpPr>
          <p:nvPr/>
        </p:nvGrpSpPr>
        <p:grpSpPr bwMode="auto">
          <a:xfrm>
            <a:off x="5510947" y="4455599"/>
            <a:ext cx="966787" cy="1730375"/>
            <a:chOff x="2550" y="2597"/>
            <a:chExt cx="609" cy="1090"/>
          </a:xfrm>
        </p:grpSpPr>
        <p:grpSp>
          <p:nvGrpSpPr>
            <p:cNvPr id="10" name="Group 8"/>
            <p:cNvGrpSpPr>
              <a:grpSpLocks/>
            </p:cNvGrpSpPr>
            <p:nvPr/>
          </p:nvGrpSpPr>
          <p:grpSpPr bwMode="auto">
            <a:xfrm>
              <a:off x="2876" y="2597"/>
              <a:ext cx="68" cy="1090"/>
              <a:chOff x="2876" y="2597"/>
              <a:chExt cx="68" cy="1090"/>
            </a:xfrm>
          </p:grpSpPr>
          <p:sp>
            <p:nvSpPr>
              <p:cNvPr id="13" name="Line 9"/>
              <p:cNvSpPr>
                <a:spLocks noChangeShapeType="1"/>
              </p:cNvSpPr>
              <p:nvPr/>
            </p:nvSpPr>
            <p:spPr bwMode="auto">
              <a:xfrm>
                <a:off x="2876" y="2597"/>
                <a:ext cx="0" cy="109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 name="Rectangle 10"/>
              <p:cNvSpPr>
                <a:spLocks noChangeArrowheads="1"/>
              </p:cNvSpPr>
              <p:nvPr/>
            </p:nvSpPr>
            <p:spPr bwMode="auto">
              <a:xfrm>
                <a:off x="2882" y="2941"/>
                <a:ext cx="62" cy="64"/>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sp>
          <p:nvSpPr>
            <p:cNvPr id="11" name="Line 11"/>
            <p:cNvSpPr>
              <a:spLocks noChangeShapeType="1"/>
            </p:cNvSpPr>
            <p:nvPr/>
          </p:nvSpPr>
          <p:spPr bwMode="auto">
            <a:xfrm>
              <a:off x="2550" y="2973"/>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 name="Line 12"/>
            <p:cNvSpPr>
              <a:spLocks noChangeShapeType="1"/>
            </p:cNvSpPr>
            <p:nvPr/>
          </p:nvSpPr>
          <p:spPr bwMode="auto">
            <a:xfrm>
              <a:off x="3159" y="2970"/>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15" name="Text Box 13"/>
          <p:cNvSpPr txBox="1">
            <a:spLocks noChangeArrowheads="1"/>
          </p:cNvSpPr>
          <p:nvPr/>
        </p:nvSpPr>
        <p:spPr bwMode="auto">
          <a:xfrm>
            <a:off x="5680809" y="4528624"/>
            <a:ext cx="320675" cy="381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O</a:t>
            </a:r>
          </a:p>
        </p:txBody>
      </p:sp>
      <p:grpSp>
        <p:nvGrpSpPr>
          <p:cNvPr id="16" name="Group 14"/>
          <p:cNvGrpSpPr>
            <a:grpSpLocks/>
          </p:cNvGrpSpPr>
          <p:nvPr/>
        </p:nvGrpSpPr>
        <p:grpSpPr bwMode="auto">
          <a:xfrm>
            <a:off x="4791809" y="3185599"/>
            <a:ext cx="2538413" cy="2187575"/>
            <a:chOff x="2088" y="1797"/>
            <a:chExt cx="1599" cy="1378"/>
          </a:xfrm>
        </p:grpSpPr>
        <p:sp>
          <p:nvSpPr>
            <p:cNvPr id="17" name="Text Box 15"/>
            <p:cNvSpPr txBox="1">
              <a:spLocks noChangeArrowheads="1"/>
            </p:cNvSpPr>
            <p:nvPr/>
          </p:nvSpPr>
          <p:spPr bwMode="auto">
            <a:xfrm>
              <a:off x="2352" y="1797"/>
              <a:ext cx="123" cy="16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A	</a:t>
              </a:r>
            </a:p>
          </p:txBody>
        </p:sp>
        <p:sp>
          <p:nvSpPr>
            <p:cNvPr id="18" name="Text Box 16"/>
            <p:cNvSpPr txBox="1">
              <a:spLocks noChangeArrowheads="1"/>
            </p:cNvSpPr>
            <p:nvPr/>
          </p:nvSpPr>
          <p:spPr bwMode="auto">
            <a:xfrm>
              <a:off x="2088" y="3013"/>
              <a:ext cx="123" cy="16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B	</a:t>
              </a:r>
            </a:p>
          </p:txBody>
        </p:sp>
        <p:sp>
          <p:nvSpPr>
            <p:cNvPr id="19" name="Text Box 17"/>
            <p:cNvSpPr txBox="1">
              <a:spLocks noChangeArrowheads="1"/>
            </p:cNvSpPr>
            <p:nvPr/>
          </p:nvSpPr>
          <p:spPr bwMode="auto">
            <a:xfrm>
              <a:off x="3564" y="2953"/>
              <a:ext cx="123" cy="161"/>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C</a:t>
              </a:r>
            </a:p>
          </p:txBody>
        </p:sp>
        <p:grpSp>
          <p:nvGrpSpPr>
            <p:cNvPr id="20" name="Group 18"/>
            <p:cNvGrpSpPr>
              <a:grpSpLocks/>
            </p:cNvGrpSpPr>
            <p:nvPr/>
          </p:nvGrpSpPr>
          <p:grpSpPr bwMode="auto">
            <a:xfrm>
              <a:off x="2238" y="2043"/>
              <a:ext cx="1300" cy="970"/>
              <a:chOff x="2229" y="2047"/>
              <a:chExt cx="1300" cy="970"/>
            </a:xfrm>
          </p:grpSpPr>
          <p:sp>
            <p:nvSpPr>
              <p:cNvPr id="21" name="Line 19"/>
              <p:cNvSpPr>
                <a:spLocks noChangeShapeType="1"/>
              </p:cNvSpPr>
              <p:nvPr/>
            </p:nvSpPr>
            <p:spPr bwMode="auto">
              <a:xfrm>
                <a:off x="2229" y="3004"/>
                <a:ext cx="1293"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2" name="Line 20"/>
              <p:cNvSpPr>
                <a:spLocks noChangeShapeType="1"/>
              </p:cNvSpPr>
              <p:nvPr/>
            </p:nvSpPr>
            <p:spPr bwMode="auto">
              <a:xfrm rot="949224">
                <a:off x="2344" y="2051"/>
                <a:ext cx="0" cy="96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3" name="Line 21"/>
              <p:cNvSpPr>
                <a:spLocks noChangeShapeType="1"/>
              </p:cNvSpPr>
              <p:nvPr/>
            </p:nvSpPr>
            <p:spPr bwMode="auto">
              <a:xfrm>
                <a:off x="2472" y="2047"/>
                <a:ext cx="1057" cy="96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4" name="Arc 22"/>
              <p:cNvSpPr>
                <a:spLocks/>
              </p:cNvSpPr>
              <p:nvPr/>
            </p:nvSpPr>
            <p:spPr bwMode="auto">
              <a:xfrm rot="-900000">
                <a:off x="2253" y="2911"/>
                <a:ext cx="34" cy="97"/>
              </a:xfrm>
              <a:custGeom>
                <a:avLst/>
                <a:gdLst>
                  <a:gd name="T0" fmla="*/ 0 w 21600"/>
                  <a:gd name="T1" fmla="*/ 0 h 42885"/>
                  <a:gd name="T2" fmla="*/ 6 w 21600"/>
                  <a:gd name="T3" fmla="*/ 97 h 42885"/>
                  <a:gd name="T4" fmla="*/ 0 w 21600"/>
                  <a:gd name="T5" fmla="*/ 49 h 42885"/>
                  <a:gd name="T6" fmla="*/ 0 60000 65536"/>
                  <a:gd name="T7" fmla="*/ 0 60000 65536"/>
                  <a:gd name="T8" fmla="*/ 0 60000 65536"/>
                  <a:gd name="T9" fmla="*/ 0 w 21600"/>
                  <a:gd name="T10" fmla="*/ 0 h 42885"/>
                  <a:gd name="T11" fmla="*/ 21600 w 21600"/>
                  <a:gd name="T12" fmla="*/ 42885 h 42885"/>
                </a:gdLst>
                <a:ahLst/>
                <a:cxnLst>
                  <a:cxn ang="T6">
                    <a:pos x="T0" y="T1"/>
                  </a:cxn>
                  <a:cxn ang="T7">
                    <a:pos x="T2" y="T3"/>
                  </a:cxn>
                  <a:cxn ang="T8">
                    <a:pos x="T4" y="T5"/>
                  </a:cxn>
                </a:cxnLst>
                <a:rect l="T9" t="T10" r="T11" b="T12"/>
                <a:pathLst>
                  <a:path w="21600" h="42885" fill="none" extrusionOk="0">
                    <a:moveTo>
                      <a:pt x="-1" y="0"/>
                    </a:moveTo>
                    <a:cubicBezTo>
                      <a:pt x="11929" y="0"/>
                      <a:pt x="21600" y="9670"/>
                      <a:pt x="21600" y="21600"/>
                    </a:cubicBezTo>
                    <a:cubicBezTo>
                      <a:pt x="21600" y="32110"/>
                      <a:pt x="14034" y="41094"/>
                      <a:pt x="3677" y="42884"/>
                    </a:cubicBezTo>
                  </a:path>
                  <a:path w="21600" h="42885" stroke="0" extrusionOk="0">
                    <a:moveTo>
                      <a:pt x="-1" y="0"/>
                    </a:moveTo>
                    <a:cubicBezTo>
                      <a:pt x="11929" y="0"/>
                      <a:pt x="21600" y="9670"/>
                      <a:pt x="21600" y="21600"/>
                    </a:cubicBezTo>
                    <a:cubicBezTo>
                      <a:pt x="21600" y="32110"/>
                      <a:pt x="14034" y="41094"/>
                      <a:pt x="3677" y="42884"/>
                    </a:cubicBezTo>
                    <a:lnTo>
                      <a:pt x="0" y="21600"/>
                    </a:lnTo>
                    <a:close/>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grpSp>
        <p:nvGrpSpPr>
          <p:cNvPr id="25" name="Group 23"/>
          <p:cNvGrpSpPr>
            <a:grpSpLocks/>
          </p:cNvGrpSpPr>
          <p:nvPr/>
        </p:nvGrpSpPr>
        <p:grpSpPr bwMode="auto">
          <a:xfrm>
            <a:off x="7928709" y="3385624"/>
            <a:ext cx="2311400" cy="2406650"/>
            <a:chOff x="7574" y="6881"/>
            <a:chExt cx="2660" cy="2660"/>
          </a:xfrm>
        </p:grpSpPr>
        <p:sp>
          <p:nvSpPr>
            <p:cNvPr id="26" name="Oval 24"/>
            <p:cNvSpPr>
              <a:spLocks noChangeArrowheads="1"/>
            </p:cNvSpPr>
            <p:nvPr/>
          </p:nvSpPr>
          <p:spPr bwMode="auto">
            <a:xfrm>
              <a:off x="7574" y="6881"/>
              <a:ext cx="2660" cy="2660"/>
            </a:xfrm>
            <a:prstGeom prst="ellipse">
              <a:avLst/>
            </a:prstGeom>
            <a:noFill/>
            <a:ln w="28575">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sp>
          <p:nvSpPr>
            <p:cNvPr id="27" name="Oval 25"/>
            <p:cNvSpPr>
              <a:spLocks noChangeArrowheads="1"/>
            </p:cNvSpPr>
            <p:nvPr/>
          </p:nvSpPr>
          <p:spPr bwMode="auto">
            <a:xfrm>
              <a:off x="8875" y="8183"/>
              <a:ext cx="57" cy="57"/>
            </a:xfrm>
            <a:prstGeom prst="ellipse">
              <a:avLst/>
            </a:prstGeom>
            <a:solidFill>
              <a:srgbClr val="FFFFFF"/>
            </a:solidFill>
            <a:ln w="28575">
              <a:solidFill>
                <a:srgbClr val="FFC000"/>
              </a:solidFill>
              <a:round/>
              <a:headEnd/>
              <a:tailEnd/>
            </a:ln>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nvGrpSpPr>
          <p:cNvPr id="28" name="Group 26"/>
          <p:cNvGrpSpPr>
            <a:grpSpLocks/>
          </p:cNvGrpSpPr>
          <p:nvPr/>
        </p:nvGrpSpPr>
        <p:grpSpPr bwMode="auto">
          <a:xfrm>
            <a:off x="8538309" y="4404799"/>
            <a:ext cx="976313" cy="1728788"/>
            <a:chOff x="4448" y="2559"/>
            <a:chExt cx="615" cy="1089"/>
          </a:xfrm>
        </p:grpSpPr>
        <p:sp>
          <p:nvSpPr>
            <p:cNvPr id="29" name="Line 27"/>
            <p:cNvSpPr>
              <a:spLocks noChangeShapeType="1"/>
            </p:cNvSpPr>
            <p:nvPr/>
          </p:nvSpPr>
          <p:spPr bwMode="auto">
            <a:xfrm>
              <a:off x="4448" y="3038"/>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30" name="Line 28"/>
            <p:cNvSpPr>
              <a:spLocks noChangeShapeType="1"/>
            </p:cNvSpPr>
            <p:nvPr/>
          </p:nvSpPr>
          <p:spPr bwMode="auto">
            <a:xfrm>
              <a:off x="5063" y="3026"/>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nvGrpSpPr>
            <p:cNvPr id="31" name="Group 29"/>
            <p:cNvGrpSpPr>
              <a:grpSpLocks/>
            </p:cNvGrpSpPr>
            <p:nvPr/>
          </p:nvGrpSpPr>
          <p:grpSpPr bwMode="auto">
            <a:xfrm>
              <a:off x="4794" y="2559"/>
              <a:ext cx="65" cy="1089"/>
              <a:chOff x="4794" y="2559"/>
              <a:chExt cx="65" cy="1089"/>
            </a:xfrm>
          </p:grpSpPr>
          <p:sp>
            <p:nvSpPr>
              <p:cNvPr id="32" name="Rectangle 30"/>
              <p:cNvSpPr>
                <a:spLocks noChangeArrowheads="1"/>
              </p:cNvSpPr>
              <p:nvPr/>
            </p:nvSpPr>
            <p:spPr bwMode="auto">
              <a:xfrm>
                <a:off x="4797" y="2995"/>
                <a:ext cx="62" cy="64"/>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sp>
            <p:nvSpPr>
              <p:cNvPr id="33" name="Line 31"/>
              <p:cNvSpPr>
                <a:spLocks noChangeShapeType="1"/>
              </p:cNvSpPr>
              <p:nvPr/>
            </p:nvSpPr>
            <p:spPr bwMode="auto">
              <a:xfrm>
                <a:off x="4794" y="2559"/>
                <a:ext cx="0" cy="1089"/>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grpSp>
        <p:nvGrpSpPr>
          <p:cNvPr id="34" name="Group 32"/>
          <p:cNvGrpSpPr>
            <a:grpSpLocks/>
          </p:cNvGrpSpPr>
          <p:nvPr/>
        </p:nvGrpSpPr>
        <p:grpSpPr bwMode="auto">
          <a:xfrm>
            <a:off x="7649309" y="4233349"/>
            <a:ext cx="1660525" cy="630238"/>
            <a:chOff x="3888" y="2454"/>
            <a:chExt cx="1046" cy="397"/>
          </a:xfrm>
        </p:grpSpPr>
        <p:grpSp>
          <p:nvGrpSpPr>
            <p:cNvPr id="35" name="Group 33"/>
            <p:cNvGrpSpPr>
              <a:grpSpLocks/>
            </p:cNvGrpSpPr>
            <p:nvPr/>
          </p:nvGrpSpPr>
          <p:grpSpPr bwMode="auto">
            <a:xfrm>
              <a:off x="4157" y="2761"/>
              <a:ext cx="8" cy="90"/>
              <a:chOff x="4157" y="2761"/>
              <a:chExt cx="8" cy="90"/>
            </a:xfrm>
          </p:grpSpPr>
          <p:sp>
            <p:nvSpPr>
              <p:cNvPr id="42" name="Line 34"/>
              <p:cNvSpPr>
                <a:spLocks noChangeShapeType="1"/>
              </p:cNvSpPr>
              <p:nvPr/>
            </p:nvSpPr>
            <p:spPr bwMode="auto">
              <a:xfrm rot="-2700000">
                <a:off x="4165" y="2761"/>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43" name="Line 35"/>
              <p:cNvSpPr>
                <a:spLocks noChangeShapeType="1"/>
              </p:cNvSpPr>
              <p:nvPr/>
            </p:nvSpPr>
            <p:spPr bwMode="auto">
              <a:xfrm rot="-2700000">
                <a:off x="4157" y="2786"/>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36" name="Group 36"/>
            <p:cNvGrpSpPr>
              <a:grpSpLocks/>
            </p:cNvGrpSpPr>
            <p:nvPr/>
          </p:nvGrpSpPr>
          <p:grpSpPr bwMode="auto">
            <a:xfrm>
              <a:off x="4160" y="2454"/>
              <a:ext cx="0" cy="99"/>
              <a:chOff x="4160" y="2454"/>
              <a:chExt cx="0" cy="99"/>
            </a:xfrm>
          </p:grpSpPr>
          <p:sp>
            <p:nvSpPr>
              <p:cNvPr id="40" name="Line 37"/>
              <p:cNvSpPr>
                <a:spLocks noChangeShapeType="1"/>
              </p:cNvSpPr>
              <p:nvPr/>
            </p:nvSpPr>
            <p:spPr bwMode="auto">
              <a:xfrm rot="-2700000">
                <a:off x="4160" y="2454"/>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41" name="Line 38"/>
              <p:cNvSpPr>
                <a:spLocks noChangeShapeType="1"/>
              </p:cNvSpPr>
              <p:nvPr/>
            </p:nvSpPr>
            <p:spPr bwMode="auto">
              <a:xfrm rot="-2700000">
                <a:off x="4160" y="2488"/>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37" name="Group 39"/>
            <p:cNvGrpSpPr>
              <a:grpSpLocks/>
            </p:cNvGrpSpPr>
            <p:nvPr/>
          </p:nvGrpSpPr>
          <p:grpSpPr bwMode="auto">
            <a:xfrm>
              <a:off x="3888" y="2616"/>
              <a:ext cx="1046" cy="65"/>
              <a:chOff x="3888" y="2616"/>
              <a:chExt cx="1046" cy="65"/>
            </a:xfrm>
          </p:grpSpPr>
          <p:sp>
            <p:nvSpPr>
              <p:cNvPr id="38" name="Line 40"/>
              <p:cNvSpPr>
                <a:spLocks noChangeShapeType="1"/>
              </p:cNvSpPr>
              <p:nvPr/>
            </p:nvSpPr>
            <p:spPr bwMode="auto">
              <a:xfrm rot="5400000">
                <a:off x="4411" y="2153"/>
                <a:ext cx="0" cy="104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39" name="Rectangle 41"/>
              <p:cNvSpPr>
                <a:spLocks noChangeArrowheads="1"/>
              </p:cNvSpPr>
              <p:nvPr/>
            </p:nvSpPr>
            <p:spPr bwMode="auto">
              <a:xfrm>
                <a:off x="4168" y="2616"/>
                <a:ext cx="62" cy="6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sp>
        <p:nvSpPr>
          <p:cNvPr id="44" name="Text Box 42"/>
          <p:cNvSpPr txBox="1">
            <a:spLocks noChangeArrowheads="1"/>
          </p:cNvSpPr>
          <p:nvPr/>
        </p:nvSpPr>
        <p:spPr bwMode="auto">
          <a:xfrm>
            <a:off x="9106634" y="4209537"/>
            <a:ext cx="371475" cy="3952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O</a:t>
            </a:r>
          </a:p>
        </p:txBody>
      </p:sp>
      <p:grpSp>
        <p:nvGrpSpPr>
          <p:cNvPr id="45" name="Group 43"/>
          <p:cNvGrpSpPr>
            <a:grpSpLocks/>
          </p:cNvGrpSpPr>
          <p:nvPr/>
        </p:nvGrpSpPr>
        <p:grpSpPr bwMode="auto">
          <a:xfrm>
            <a:off x="7801709" y="3661849"/>
            <a:ext cx="2590800" cy="1797050"/>
            <a:chOff x="3984" y="2094"/>
            <a:chExt cx="1632" cy="1132"/>
          </a:xfrm>
        </p:grpSpPr>
        <p:sp>
          <p:nvSpPr>
            <p:cNvPr id="46" name="Text Box 44"/>
            <p:cNvSpPr txBox="1">
              <a:spLocks noChangeArrowheads="1"/>
            </p:cNvSpPr>
            <p:nvPr/>
          </p:nvSpPr>
          <p:spPr bwMode="auto">
            <a:xfrm>
              <a:off x="3984" y="2094"/>
              <a:ext cx="124" cy="16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A</a:t>
              </a:r>
            </a:p>
          </p:txBody>
        </p:sp>
        <p:sp>
          <p:nvSpPr>
            <p:cNvPr id="47" name="Text Box 45"/>
            <p:cNvSpPr txBox="1">
              <a:spLocks noChangeArrowheads="1"/>
            </p:cNvSpPr>
            <p:nvPr/>
          </p:nvSpPr>
          <p:spPr bwMode="auto">
            <a:xfrm>
              <a:off x="4001" y="3065"/>
              <a:ext cx="124" cy="161"/>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B</a:t>
              </a:r>
            </a:p>
          </p:txBody>
        </p:sp>
        <p:sp>
          <p:nvSpPr>
            <p:cNvPr id="48" name="Text Box 46"/>
            <p:cNvSpPr txBox="1">
              <a:spLocks noChangeArrowheads="1"/>
            </p:cNvSpPr>
            <p:nvPr/>
          </p:nvSpPr>
          <p:spPr bwMode="auto">
            <a:xfrm>
              <a:off x="5491" y="3005"/>
              <a:ext cx="125" cy="161"/>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C</a:t>
              </a:r>
            </a:p>
          </p:txBody>
        </p:sp>
        <p:grpSp>
          <p:nvGrpSpPr>
            <p:cNvPr id="49" name="Group 47"/>
            <p:cNvGrpSpPr>
              <a:grpSpLocks/>
            </p:cNvGrpSpPr>
            <p:nvPr/>
          </p:nvGrpSpPr>
          <p:grpSpPr bwMode="auto">
            <a:xfrm>
              <a:off x="4057" y="2311"/>
              <a:ext cx="1474" cy="754"/>
              <a:chOff x="4057" y="2311"/>
              <a:chExt cx="1474" cy="754"/>
            </a:xfrm>
          </p:grpSpPr>
          <p:sp>
            <p:nvSpPr>
              <p:cNvPr id="50" name="Line 48"/>
              <p:cNvSpPr>
                <a:spLocks noChangeShapeType="1"/>
              </p:cNvSpPr>
              <p:nvPr/>
            </p:nvSpPr>
            <p:spPr bwMode="auto">
              <a:xfrm rot="1800000">
                <a:off x="4057" y="2662"/>
                <a:ext cx="1474" cy="28"/>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51" name="Line 49"/>
              <p:cNvSpPr>
                <a:spLocks noChangeShapeType="1"/>
              </p:cNvSpPr>
              <p:nvPr/>
            </p:nvSpPr>
            <p:spPr bwMode="auto">
              <a:xfrm>
                <a:off x="4165" y="3060"/>
                <a:ext cx="1246"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52" name="Line 50"/>
              <p:cNvSpPr>
                <a:spLocks noChangeShapeType="1"/>
              </p:cNvSpPr>
              <p:nvPr/>
            </p:nvSpPr>
            <p:spPr bwMode="auto">
              <a:xfrm>
                <a:off x="4165" y="2311"/>
                <a:ext cx="0" cy="742"/>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53" name="Rectangle 51"/>
              <p:cNvSpPr>
                <a:spLocks noChangeArrowheads="1"/>
              </p:cNvSpPr>
              <p:nvPr/>
            </p:nvSpPr>
            <p:spPr bwMode="auto">
              <a:xfrm>
                <a:off x="4163" y="3000"/>
                <a:ext cx="62" cy="6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grpSp>
        <p:nvGrpSpPr>
          <p:cNvPr id="54" name="Group 52"/>
          <p:cNvGrpSpPr>
            <a:grpSpLocks/>
          </p:cNvGrpSpPr>
          <p:nvPr/>
        </p:nvGrpSpPr>
        <p:grpSpPr bwMode="auto">
          <a:xfrm>
            <a:off x="1894622" y="3399912"/>
            <a:ext cx="2312987" cy="2393950"/>
            <a:chOff x="7574" y="6881"/>
            <a:chExt cx="2660" cy="2660"/>
          </a:xfrm>
        </p:grpSpPr>
        <p:sp>
          <p:nvSpPr>
            <p:cNvPr id="55" name="Oval 53"/>
            <p:cNvSpPr>
              <a:spLocks noChangeArrowheads="1"/>
            </p:cNvSpPr>
            <p:nvPr/>
          </p:nvSpPr>
          <p:spPr bwMode="auto">
            <a:xfrm>
              <a:off x="7574" y="6881"/>
              <a:ext cx="2660" cy="2660"/>
            </a:xfrm>
            <a:prstGeom prst="ellipse">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sp>
          <p:nvSpPr>
            <p:cNvPr id="56" name="Oval 54"/>
            <p:cNvSpPr>
              <a:spLocks noChangeArrowheads="1"/>
            </p:cNvSpPr>
            <p:nvPr/>
          </p:nvSpPr>
          <p:spPr bwMode="auto">
            <a:xfrm>
              <a:off x="8875" y="8183"/>
              <a:ext cx="57" cy="57"/>
            </a:xfrm>
            <a:prstGeom prst="ellipse">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nvGrpSpPr>
          <p:cNvPr id="57" name="Group 55"/>
          <p:cNvGrpSpPr>
            <a:grpSpLocks/>
          </p:cNvGrpSpPr>
          <p:nvPr/>
        </p:nvGrpSpPr>
        <p:grpSpPr bwMode="auto">
          <a:xfrm>
            <a:off x="2608997" y="4409562"/>
            <a:ext cx="871537" cy="1719262"/>
            <a:chOff x="713" y="2565"/>
            <a:chExt cx="549" cy="1083"/>
          </a:xfrm>
        </p:grpSpPr>
        <p:sp>
          <p:nvSpPr>
            <p:cNvPr id="58" name="Rectangle 56"/>
            <p:cNvSpPr>
              <a:spLocks noChangeArrowheads="1"/>
            </p:cNvSpPr>
            <p:nvPr/>
          </p:nvSpPr>
          <p:spPr bwMode="auto">
            <a:xfrm>
              <a:off x="996" y="3109"/>
              <a:ext cx="62" cy="64"/>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sp>
          <p:nvSpPr>
            <p:cNvPr id="59" name="Line 57"/>
            <p:cNvSpPr>
              <a:spLocks noChangeShapeType="1"/>
            </p:cNvSpPr>
            <p:nvPr/>
          </p:nvSpPr>
          <p:spPr bwMode="auto">
            <a:xfrm>
              <a:off x="713" y="3144"/>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60" name="Line 58"/>
            <p:cNvSpPr>
              <a:spLocks noChangeShapeType="1"/>
            </p:cNvSpPr>
            <p:nvPr/>
          </p:nvSpPr>
          <p:spPr bwMode="auto">
            <a:xfrm>
              <a:off x="1262" y="3140"/>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61" name="Line 59"/>
            <p:cNvSpPr>
              <a:spLocks noChangeShapeType="1"/>
            </p:cNvSpPr>
            <p:nvPr/>
          </p:nvSpPr>
          <p:spPr bwMode="auto">
            <a:xfrm>
              <a:off x="993" y="2565"/>
              <a:ext cx="0" cy="1083"/>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62" name="Group 60"/>
          <p:cNvGrpSpPr>
            <a:grpSpLocks/>
          </p:cNvGrpSpPr>
          <p:nvPr/>
        </p:nvGrpSpPr>
        <p:grpSpPr bwMode="auto">
          <a:xfrm>
            <a:off x="1626334" y="4493699"/>
            <a:ext cx="1660525" cy="517525"/>
            <a:chOff x="94" y="2618"/>
            <a:chExt cx="1046" cy="326"/>
          </a:xfrm>
        </p:grpSpPr>
        <p:grpSp>
          <p:nvGrpSpPr>
            <p:cNvPr id="63" name="Group 61"/>
            <p:cNvGrpSpPr>
              <a:grpSpLocks/>
            </p:cNvGrpSpPr>
            <p:nvPr/>
          </p:nvGrpSpPr>
          <p:grpSpPr bwMode="auto">
            <a:xfrm>
              <a:off x="361" y="2917"/>
              <a:ext cx="68" cy="27"/>
              <a:chOff x="361" y="2917"/>
              <a:chExt cx="68" cy="27"/>
            </a:xfrm>
          </p:grpSpPr>
          <p:sp>
            <p:nvSpPr>
              <p:cNvPr id="69" name="Line 62"/>
              <p:cNvSpPr>
                <a:spLocks noChangeShapeType="1"/>
              </p:cNvSpPr>
              <p:nvPr/>
            </p:nvSpPr>
            <p:spPr bwMode="auto">
              <a:xfrm rot="-3333834">
                <a:off x="397" y="2885"/>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0" name="Line 63"/>
              <p:cNvSpPr>
                <a:spLocks noChangeShapeType="1"/>
              </p:cNvSpPr>
              <p:nvPr/>
            </p:nvSpPr>
            <p:spPr bwMode="auto">
              <a:xfrm rot="-3333834">
                <a:off x="394" y="2911"/>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64" name="Group 64"/>
            <p:cNvGrpSpPr>
              <a:grpSpLocks/>
            </p:cNvGrpSpPr>
            <p:nvPr/>
          </p:nvGrpSpPr>
          <p:grpSpPr bwMode="auto">
            <a:xfrm>
              <a:off x="304" y="2618"/>
              <a:ext cx="70" cy="33"/>
              <a:chOff x="304" y="2618"/>
              <a:chExt cx="70" cy="33"/>
            </a:xfrm>
          </p:grpSpPr>
          <p:sp>
            <p:nvSpPr>
              <p:cNvPr id="67" name="Line 65"/>
              <p:cNvSpPr>
                <a:spLocks noChangeShapeType="1"/>
              </p:cNvSpPr>
              <p:nvPr/>
            </p:nvSpPr>
            <p:spPr bwMode="auto">
              <a:xfrm rot="-3333834">
                <a:off x="336" y="2586"/>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68" name="Line 66"/>
              <p:cNvSpPr>
                <a:spLocks noChangeShapeType="1"/>
              </p:cNvSpPr>
              <p:nvPr/>
            </p:nvSpPr>
            <p:spPr bwMode="auto">
              <a:xfrm rot="-3333834">
                <a:off x="342" y="2619"/>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65" name="Line 67"/>
            <p:cNvSpPr>
              <a:spLocks noChangeShapeType="1"/>
            </p:cNvSpPr>
            <p:nvPr/>
          </p:nvSpPr>
          <p:spPr bwMode="auto">
            <a:xfrm rot="4766166">
              <a:off x="617" y="2235"/>
              <a:ext cx="0" cy="104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66" name="Rectangle 68"/>
            <p:cNvSpPr>
              <a:spLocks noChangeArrowheads="1"/>
            </p:cNvSpPr>
            <p:nvPr/>
          </p:nvSpPr>
          <p:spPr bwMode="auto">
            <a:xfrm rot="-633834">
              <a:off x="373" y="2737"/>
              <a:ext cx="62" cy="64"/>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sp>
        <p:nvSpPr>
          <p:cNvPr id="71" name="Text Box 69"/>
          <p:cNvSpPr txBox="1">
            <a:spLocks noChangeArrowheads="1"/>
          </p:cNvSpPr>
          <p:nvPr/>
        </p:nvSpPr>
        <p:spPr bwMode="auto">
          <a:xfrm>
            <a:off x="3077309" y="4549262"/>
            <a:ext cx="355600" cy="4175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O</a:t>
            </a:r>
          </a:p>
        </p:txBody>
      </p:sp>
      <p:grpSp>
        <p:nvGrpSpPr>
          <p:cNvPr id="72" name="Group 70"/>
          <p:cNvGrpSpPr>
            <a:grpSpLocks/>
          </p:cNvGrpSpPr>
          <p:nvPr/>
        </p:nvGrpSpPr>
        <p:grpSpPr bwMode="auto">
          <a:xfrm>
            <a:off x="1629509" y="3857112"/>
            <a:ext cx="2681288" cy="1884362"/>
            <a:chOff x="96" y="2221"/>
            <a:chExt cx="1689" cy="1187"/>
          </a:xfrm>
        </p:grpSpPr>
        <p:sp>
          <p:nvSpPr>
            <p:cNvPr id="73" name="Text Box 71"/>
            <p:cNvSpPr txBox="1">
              <a:spLocks noChangeArrowheads="1"/>
            </p:cNvSpPr>
            <p:nvPr/>
          </p:nvSpPr>
          <p:spPr bwMode="auto">
            <a:xfrm>
              <a:off x="96" y="2221"/>
              <a:ext cx="259" cy="27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A</a:t>
              </a:r>
            </a:p>
          </p:txBody>
        </p:sp>
        <p:sp>
          <p:nvSpPr>
            <p:cNvPr id="74" name="Text Box 72"/>
            <p:cNvSpPr txBox="1">
              <a:spLocks noChangeArrowheads="1"/>
            </p:cNvSpPr>
            <p:nvPr/>
          </p:nvSpPr>
          <p:spPr bwMode="auto">
            <a:xfrm>
              <a:off x="289" y="3162"/>
              <a:ext cx="182" cy="246"/>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B</a:t>
              </a:r>
            </a:p>
          </p:txBody>
        </p:sp>
        <p:sp>
          <p:nvSpPr>
            <p:cNvPr id="75" name="Text Box 73"/>
            <p:cNvSpPr txBox="1">
              <a:spLocks noChangeArrowheads="1"/>
            </p:cNvSpPr>
            <p:nvPr/>
          </p:nvSpPr>
          <p:spPr bwMode="auto">
            <a:xfrm>
              <a:off x="1554" y="3133"/>
              <a:ext cx="231" cy="27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r>
                <a:rPr lang="en-US" altLang="en-US" sz="2800">
                  <a:solidFill>
                    <a:schemeClr val="bg1"/>
                  </a:solidFill>
                  <a:latin typeface="Arial" panose="020B0604020202020204" pitchFamily="34" charset="0"/>
                </a:rPr>
                <a:t>C</a:t>
              </a:r>
            </a:p>
          </p:txBody>
        </p:sp>
        <p:grpSp>
          <p:nvGrpSpPr>
            <p:cNvPr id="76" name="Group 74"/>
            <p:cNvGrpSpPr>
              <a:grpSpLocks/>
            </p:cNvGrpSpPr>
            <p:nvPr/>
          </p:nvGrpSpPr>
          <p:grpSpPr bwMode="auto">
            <a:xfrm>
              <a:off x="219" y="2440"/>
              <a:ext cx="1425" cy="737"/>
              <a:chOff x="219" y="2440"/>
              <a:chExt cx="1425" cy="737"/>
            </a:xfrm>
          </p:grpSpPr>
          <p:grpSp>
            <p:nvGrpSpPr>
              <p:cNvPr id="77" name="Group 75"/>
              <p:cNvGrpSpPr>
                <a:grpSpLocks/>
              </p:cNvGrpSpPr>
              <p:nvPr/>
            </p:nvGrpSpPr>
            <p:grpSpPr bwMode="auto">
              <a:xfrm>
                <a:off x="219" y="2440"/>
                <a:ext cx="1425" cy="737"/>
                <a:chOff x="219" y="2440"/>
                <a:chExt cx="1425" cy="737"/>
              </a:xfrm>
            </p:grpSpPr>
            <p:sp>
              <p:nvSpPr>
                <p:cNvPr id="81" name="Line 76"/>
                <p:cNvSpPr>
                  <a:spLocks noChangeShapeType="1"/>
                </p:cNvSpPr>
                <p:nvPr/>
              </p:nvSpPr>
              <p:spPr bwMode="auto">
                <a:xfrm rot="1800000">
                  <a:off x="219" y="2808"/>
                  <a:ext cx="1425"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82" name="Line 77"/>
                <p:cNvSpPr>
                  <a:spLocks noChangeShapeType="1"/>
                </p:cNvSpPr>
                <p:nvPr/>
              </p:nvSpPr>
              <p:spPr bwMode="auto">
                <a:xfrm>
                  <a:off x="431" y="3174"/>
                  <a:ext cx="1120"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83" name="Line 78"/>
                <p:cNvSpPr>
                  <a:spLocks noChangeShapeType="1"/>
                </p:cNvSpPr>
                <p:nvPr/>
              </p:nvSpPr>
              <p:spPr bwMode="auto">
                <a:xfrm rot="-633834">
                  <a:off x="377" y="2440"/>
                  <a:ext cx="0" cy="737"/>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78" name="Group 79"/>
              <p:cNvGrpSpPr>
                <a:grpSpLocks/>
              </p:cNvGrpSpPr>
              <p:nvPr/>
            </p:nvGrpSpPr>
            <p:grpSpPr bwMode="auto">
              <a:xfrm>
                <a:off x="450" y="3046"/>
                <a:ext cx="54" cy="129"/>
                <a:chOff x="450" y="3046"/>
                <a:chExt cx="54" cy="129"/>
              </a:xfrm>
            </p:grpSpPr>
            <p:sp>
              <p:nvSpPr>
                <p:cNvPr id="79" name="Arc 80"/>
                <p:cNvSpPr>
                  <a:spLocks/>
                </p:cNvSpPr>
                <p:nvPr/>
              </p:nvSpPr>
              <p:spPr bwMode="auto">
                <a:xfrm rot="-2400000">
                  <a:off x="470" y="3046"/>
                  <a:ext cx="34" cy="129"/>
                </a:xfrm>
                <a:custGeom>
                  <a:avLst/>
                  <a:gdLst>
                    <a:gd name="T0" fmla="*/ 0 w 21600"/>
                    <a:gd name="T1" fmla="*/ 0 h 42885"/>
                    <a:gd name="T2" fmla="*/ 6 w 21600"/>
                    <a:gd name="T3" fmla="*/ 129 h 42885"/>
                    <a:gd name="T4" fmla="*/ 0 w 21600"/>
                    <a:gd name="T5" fmla="*/ 65 h 42885"/>
                    <a:gd name="T6" fmla="*/ 0 60000 65536"/>
                    <a:gd name="T7" fmla="*/ 0 60000 65536"/>
                    <a:gd name="T8" fmla="*/ 0 60000 65536"/>
                    <a:gd name="T9" fmla="*/ 0 w 21600"/>
                    <a:gd name="T10" fmla="*/ 0 h 42885"/>
                    <a:gd name="T11" fmla="*/ 21600 w 21600"/>
                    <a:gd name="T12" fmla="*/ 42885 h 42885"/>
                  </a:gdLst>
                  <a:ahLst/>
                  <a:cxnLst>
                    <a:cxn ang="T6">
                      <a:pos x="T0" y="T1"/>
                    </a:cxn>
                    <a:cxn ang="T7">
                      <a:pos x="T2" y="T3"/>
                    </a:cxn>
                    <a:cxn ang="T8">
                      <a:pos x="T4" y="T5"/>
                    </a:cxn>
                  </a:cxnLst>
                  <a:rect l="T9" t="T10" r="T11" b="T12"/>
                  <a:pathLst>
                    <a:path w="21600" h="42885" fill="none" extrusionOk="0">
                      <a:moveTo>
                        <a:pt x="-1" y="0"/>
                      </a:moveTo>
                      <a:cubicBezTo>
                        <a:pt x="11929" y="0"/>
                        <a:pt x="21600" y="9670"/>
                        <a:pt x="21600" y="21600"/>
                      </a:cubicBezTo>
                      <a:cubicBezTo>
                        <a:pt x="21600" y="32110"/>
                        <a:pt x="14034" y="41094"/>
                        <a:pt x="3677" y="42884"/>
                      </a:cubicBezTo>
                    </a:path>
                    <a:path w="21600" h="42885" stroke="0" extrusionOk="0">
                      <a:moveTo>
                        <a:pt x="-1" y="0"/>
                      </a:moveTo>
                      <a:cubicBezTo>
                        <a:pt x="11929" y="0"/>
                        <a:pt x="21600" y="9670"/>
                        <a:pt x="21600" y="21600"/>
                      </a:cubicBezTo>
                      <a:cubicBezTo>
                        <a:pt x="21600" y="32110"/>
                        <a:pt x="14034" y="41094"/>
                        <a:pt x="3677" y="42884"/>
                      </a:cubicBezTo>
                      <a:lnTo>
                        <a:pt x="0" y="21600"/>
                      </a:lnTo>
                      <a:close/>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sp>
              <p:nvSpPr>
                <p:cNvPr id="80" name="Arc 81"/>
                <p:cNvSpPr>
                  <a:spLocks/>
                </p:cNvSpPr>
                <p:nvPr/>
              </p:nvSpPr>
              <p:spPr bwMode="auto">
                <a:xfrm rot="-2400000">
                  <a:off x="450" y="3072"/>
                  <a:ext cx="34" cy="97"/>
                </a:xfrm>
                <a:custGeom>
                  <a:avLst/>
                  <a:gdLst>
                    <a:gd name="T0" fmla="*/ 0 w 21600"/>
                    <a:gd name="T1" fmla="*/ 0 h 42885"/>
                    <a:gd name="T2" fmla="*/ 6 w 21600"/>
                    <a:gd name="T3" fmla="*/ 97 h 42885"/>
                    <a:gd name="T4" fmla="*/ 0 w 21600"/>
                    <a:gd name="T5" fmla="*/ 49 h 42885"/>
                    <a:gd name="T6" fmla="*/ 0 60000 65536"/>
                    <a:gd name="T7" fmla="*/ 0 60000 65536"/>
                    <a:gd name="T8" fmla="*/ 0 60000 65536"/>
                    <a:gd name="T9" fmla="*/ 0 w 21600"/>
                    <a:gd name="T10" fmla="*/ 0 h 42885"/>
                    <a:gd name="T11" fmla="*/ 21600 w 21600"/>
                    <a:gd name="T12" fmla="*/ 42885 h 42885"/>
                  </a:gdLst>
                  <a:ahLst/>
                  <a:cxnLst>
                    <a:cxn ang="T6">
                      <a:pos x="T0" y="T1"/>
                    </a:cxn>
                    <a:cxn ang="T7">
                      <a:pos x="T2" y="T3"/>
                    </a:cxn>
                    <a:cxn ang="T8">
                      <a:pos x="T4" y="T5"/>
                    </a:cxn>
                  </a:cxnLst>
                  <a:rect l="T9" t="T10" r="T11" b="T12"/>
                  <a:pathLst>
                    <a:path w="21600" h="42885" fill="none" extrusionOk="0">
                      <a:moveTo>
                        <a:pt x="-1" y="0"/>
                      </a:moveTo>
                      <a:cubicBezTo>
                        <a:pt x="11929" y="0"/>
                        <a:pt x="21600" y="9670"/>
                        <a:pt x="21600" y="21600"/>
                      </a:cubicBezTo>
                      <a:cubicBezTo>
                        <a:pt x="21600" y="32110"/>
                        <a:pt x="14034" y="41094"/>
                        <a:pt x="3677" y="42884"/>
                      </a:cubicBezTo>
                    </a:path>
                    <a:path w="21600" h="42885" stroke="0" extrusionOk="0">
                      <a:moveTo>
                        <a:pt x="-1" y="0"/>
                      </a:moveTo>
                      <a:cubicBezTo>
                        <a:pt x="11929" y="0"/>
                        <a:pt x="21600" y="9670"/>
                        <a:pt x="21600" y="21600"/>
                      </a:cubicBezTo>
                      <a:cubicBezTo>
                        <a:pt x="21600" y="32110"/>
                        <a:pt x="14034" y="41094"/>
                        <a:pt x="3677" y="42884"/>
                      </a:cubicBezTo>
                      <a:lnTo>
                        <a:pt x="0" y="21600"/>
                      </a:lnTo>
                      <a:close/>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grpSp>
      <p:grpSp>
        <p:nvGrpSpPr>
          <p:cNvPr id="84" name="Group 82"/>
          <p:cNvGrpSpPr>
            <a:grpSpLocks/>
          </p:cNvGrpSpPr>
          <p:nvPr/>
        </p:nvGrpSpPr>
        <p:grpSpPr bwMode="auto">
          <a:xfrm>
            <a:off x="4358422" y="3928549"/>
            <a:ext cx="1931987" cy="823913"/>
            <a:chOff x="1815" y="2265"/>
            <a:chExt cx="1217" cy="519"/>
          </a:xfrm>
        </p:grpSpPr>
        <p:grpSp>
          <p:nvGrpSpPr>
            <p:cNvPr id="85" name="Group 83"/>
            <p:cNvGrpSpPr>
              <a:grpSpLocks/>
            </p:cNvGrpSpPr>
            <p:nvPr/>
          </p:nvGrpSpPr>
          <p:grpSpPr bwMode="auto">
            <a:xfrm>
              <a:off x="1815" y="2474"/>
              <a:ext cx="1217" cy="79"/>
              <a:chOff x="1815" y="2474"/>
              <a:chExt cx="1217" cy="79"/>
            </a:xfrm>
          </p:grpSpPr>
          <p:sp>
            <p:nvSpPr>
              <p:cNvPr id="92" name="Line 84"/>
              <p:cNvSpPr>
                <a:spLocks noChangeShapeType="1"/>
              </p:cNvSpPr>
              <p:nvPr/>
            </p:nvSpPr>
            <p:spPr bwMode="auto">
              <a:xfrm rot="949224">
                <a:off x="1815" y="2553"/>
                <a:ext cx="1217"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3" name="Rectangle 85"/>
              <p:cNvSpPr>
                <a:spLocks noChangeArrowheads="1"/>
              </p:cNvSpPr>
              <p:nvPr/>
            </p:nvSpPr>
            <p:spPr bwMode="auto">
              <a:xfrm rot="1200000">
                <a:off x="2363" y="2474"/>
                <a:ext cx="62" cy="64"/>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solidFill>
                    <a:schemeClr val="bg1"/>
                  </a:solidFill>
                </a:endParaRPr>
              </a:p>
            </p:txBody>
          </p:sp>
        </p:grpSp>
        <p:grpSp>
          <p:nvGrpSpPr>
            <p:cNvPr id="86" name="Group 86"/>
            <p:cNvGrpSpPr>
              <a:grpSpLocks/>
            </p:cNvGrpSpPr>
            <p:nvPr/>
          </p:nvGrpSpPr>
          <p:grpSpPr bwMode="auto">
            <a:xfrm>
              <a:off x="2413" y="2265"/>
              <a:ext cx="8" cy="90"/>
              <a:chOff x="2395" y="2265"/>
              <a:chExt cx="8" cy="90"/>
            </a:xfrm>
          </p:grpSpPr>
          <p:sp>
            <p:nvSpPr>
              <p:cNvPr id="90" name="Line 87"/>
              <p:cNvSpPr>
                <a:spLocks noChangeShapeType="1"/>
              </p:cNvSpPr>
              <p:nvPr/>
            </p:nvSpPr>
            <p:spPr bwMode="auto">
              <a:xfrm rot="-2700000">
                <a:off x="2403" y="2265"/>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1" name="Line 88"/>
              <p:cNvSpPr>
                <a:spLocks noChangeShapeType="1"/>
              </p:cNvSpPr>
              <p:nvPr/>
            </p:nvSpPr>
            <p:spPr bwMode="auto">
              <a:xfrm rot="-2700000">
                <a:off x="2395" y="2291"/>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87" name="Group 89"/>
            <p:cNvGrpSpPr>
              <a:grpSpLocks/>
            </p:cNvGrpSpPr>
            <p:nvPr/>
          </p:nvGrpSpPr>
          <p:grpSpPr bwMode="auto">
            <a:xfrm>
              <a:off x="2287" y="2694"/>
              <a:ext cx="8" cy="90"/>
              <a:chOff x="2395" y="2265"/>
              <a:chExt cx="8" cy="90"/>
            </a:xfrm>
          </p:grpSpPr>
          <p:sp>
            <p:nvSpPr>
              <p:cNvPr id="88" name="Line 90"/>
              <p:cNvSpPr>
                <a:spLocks noChangeShapeType="1"/>
              </p:cNvSpPr>
              <p:nvPr/>
            </p:nvSpPr>
            <p:spPr bwMode="auto">
              <a:xfrm rot="-2700000">
                <a:off x="2403" y="2265"/>
                <a:ext cx="0" cy="6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89" name="Line 91"/>
              <p:cNvSpPr>
                <a:spLocks noChangeShapeType="1"/>
              </p:cNvSpPr>
              <p:nvPr/>
            </p:nvSpPr>
            <p:spPr bwMode="auto">
              <a:xfrm rot="-2700000">
                <a:off x="2395" y="2291"/>
                <a:ext cx="0" cy="6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spTree>
    <p:extLst>
      <p:ext uri="{BB962C8B-B14F-4D97-AF65-F5344CB8AC3E}">
        <p14:creationId xmlns:p14="http://schemas.microsoft.com/office/powerpoint/2010/main" val="212998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
                                          </p:val>
                                        </p:tav>
                                        <p:tav tm="100000">
                                          <p:val>
                                            <p:strVal val="#ppt_w"/>
                                          </p:val>
                                        </p:tav>
                                      </p:tavLst>
                                    </p:anim>
                                    <p:anim calcmode="lin" valueType="num">
                                      <p:cBhvr>
                                        <p:cTn id="8" dur="2000" fill="hold"/>
                                        <p:tgtEl>
                                          <p:spTgt spid="4"/>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4"/>
                                        </p:tgtEl>
                                        <p:attrNameLst>
                                          <p:attrName>ppt_x</p:attrName>
                                        </p:attrNameLst>
                                      </p:cBhvr>
                                      <p:tavLst>
                                        <p:tav tm="0">
                                          <p:val>
                                            <p:strVal val="#ppt_x-.4"/>
                                          </p:val>
                                        </p:tav>
                                        <p:tav tm="100000">
                                          <p:val>
                                            <p:strVal val="#ppt_x"/>
                                          </p:val>
                                        </p:tav>
                                      </p:tavLst>
                                    </p:anim>
                                    <p:anim calcmode="lin" valueType="num">
                                      <p:cBhvr>
                                        <p:cTn id="10" dur="2000" fill="hold"/>
                                        <p:tgtEl>
                                          <p:spTgt spid="4"/>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par>
                          <p:cTn id="11" fill="hold">
                            <p:stCondLst>
                              <p:cond delay="2000"/>
                            </p:stCondLst>
                            <p:childTnLst>
                              <p:par>
                                <p:cTn id="12" presetID="4" presetClass="entr" presetSubtype="16" fill="hold" grpId="0"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ox(in)">
                                      <p:cBhvr>
                                        <p:cTn id="14" dur="500"/>
                                        <p:tgtEl>
                                          <p:spTgt spid="5">
                                            <p:txEl>
                                              <p:pRg st="0" end="0"/>
                                            </p:txEl>
                                          </p:spTgt>
                                        </p:tgtEl>
                                      </p:cBhvr>
                                    </p:animEffect>
                                  </p:childTnLst>
                                </p:cTn>
                              </p:par>
                            </p:childTnLst>
                          </p:cTn>
                        </p:par>
                        <p:par>
                          <p:cTn id="15" fill="hold">
                            <p:stCondLst>
                              <p:cond delay="2500"/>
                            </p:stCondLst>
                            <p:childTnLst>
                              <p:par>
                                <p:cTn id="16" presetID="13" presetClass="entr" presetSubtype="16" fill="hold" nodeType="after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plus(in)">
                                      <p:cBhvr>
                                        <p:cTn id="18" dur="2000"/>
                                        <p:tgtEl>
                                          <p:spTgt spid="72"/>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randombar(horizontal)">
                                      <p:cBhvr>
                                        <p:cTn id="23" dur="500"/>
                                        <p:tgtEl>
                                          <p:spTgt spid="57"/>
                                        </p:tgtEl>
                                      </p:cBhvr>
                                    </p:animEffect>
                                  </p:childTnLst>
                                </p:cTn>
                              </p:par>
                              <p:par>
                                <p:cTn id="24" presetID="14" presetClass="entr" presetSubtype="10" fill="hold" nodeType="with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randombar(horizontal)">
                                      <p:cBhvr>
                                        <p:cTn id="26" dur="500"/>
                                        <p:tgtEl>
                                          <p:spTgt spid="62"/>
                                        </p:tgtEl>
                                      </p:cBhvr>
                                    </p:animEffect>
                                  </p:childTnLst>
                                </p:cTn>
                              </p:par>
                            </p:childTnLst>
                          </p:cTn>
                        </p:par>
                        <p:par>
                          <p:cTn id="27" fill="hold">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71"/>
                                        </p:tgtEl>
                                        <p:attrNameLst>
                                          <p:attrName>style.visibility</p:attrName>
                                        </p:attrNameLst>
                                      </p:cBhvr>
                                      <p:to>
                                        <p:strVal val="visible"/>
                                      </p:to>
                                    </p:set>
                                    <p:animEffect transition="in" filter="blinds(horizontal)">
                                      <p:cBhvr>
                                        <p:cTn id="30" dur="500"/>
                                        <p:tgtEl>
                                          <p:spTgt spid="71"/>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p:cTn id="35" dur="1000" fill="hold"/>
                                        <p:tgtEl>
                                          <p:spTgt spid="54"/>
                                        </p:tgtEl>
                                        <p:attrNameLst>
                                          <p:attrName>ppt_w</p:attrName>
                                        </p:attrNameLst>
                                      </p:cBhvr>
                                      <p:tavLst>
                                        <p:tav tm="0">
                                          <p:val>
                                            <p:fltVal val="0"/>
                                          </p:val>
                                        </p:tav>
                                        <p:tav tm="100000">
                                          <p:val>
                                            <p:strVal val="#ppt_w"/>
                                          </p:val>
                                        </p:tav>
                                      </p:tavLst>
                                    </p:anim>
                                    <p:anim calcmode="lin" valueType="num">
                                      <p:cBhvr>
                                        <p:cTn id="36" dur="1000" fill="hold"/>
                                        <p:tgtEl>
                                          <p:spTgt spid="54"/>
                                        </p:tgtEl>
                                        <p:attrNameLst>
                                          <p:attrName>ppt_h</p:attrName>
                                        </p:attrNameLst>
                                      </p:cBhvr>
                                      <p:tavLst>
                                        <p:tav tm="0">
                                          <p:val>
                                            <p:fltVal val="0"/>
                                          </p:val>
                                        </p:tav>
                                        <p:tav tm="100000">
                                          <p:val>
                                            <p:strVal val="#ppt_h"/>
                                          </p:val>
                                        </p:tav>
                                      </p:tavLst>
                                    </p:anim>
                                    <p:anim calcmode="lin" valueType="num">
                                      <p:cBhvr>
                                        <p:cTn id="37" dur="1000" fill="hold"/>
                                        <p:tgtEl>
                                          <p:spTgt spid="54"/>
                                        </p:tgtEl>
                                        <p:attrNameLst>
                                          <p:attrName>style.rotation</p:attrName>
                                        </p:attrNameLst>
                                      </p:cBhvr>
                                      <p:tavLst>
                                        <p:tav tm="0">
                                          <p:val>
                                            <p:fltVal val="90"/>
                                          </p:val>
                                        </p:tav>
                                        <p:tav tm="100000">
                                          <p:val>
                                            <p:fltVal val="0"/>
                                          </p:val>
                                        </p:tav>
                                      </p:tavLst>
                                    </p:anim>
                                    <p:animEffect transition="in" filter="fade">
                                      <p:cBhvr>
                                        <p:cTn id="38" dur="1000"/>
                                        <p:tgtEl>
                                          <p:spTgt spid="54"/>
                                        </p:tgtEl>
                                      </p:cBhvr>
                                    </p:animEffect>
                                  </p:childTnLst>
                                </p:cTn>
                              </p:par>
                            </p:childTnLst>
                          </p:cTn>
                        </p:par>
                        <p:par>
                          <p:cTn id="39" fill="hold">
                            <p:stCondLst>
                              <p:cond delay="1000"/>
                            </p:stCondLst>
                            <p:childTnLst>
                              <p:par>
                                <p:cTn id="40" presetID="53" presetClass="entr" presetSubtype="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2000" fill="hold"/>
                                        <p:tgtEl>
                                          <p:spTgt spid="16"/>
                                        </p:tgtEl>
                                        <p:attrNameLst>
                                          <p:attrName>ppt_w</p:attrName>
                                        </p:attrNameLst>
                                      </p:cBhvr>
                                      <p:tavLst>
                                        <p:tav tm="0">
                                          <p:val>
                                            <p:fltVal val="0"/>
                                          </p:val>
                                        </p:tav>
                                        <p:tav tm="100000">
                                          <p:val>
                                            <p:strVal val="#ppt_w"/>
                                          </p:val>
                                        </p:tav>
                                      </p:tavLst>
                                    </p:anim>
                                    <p:anim calcmode="lin" valueType="num">
                                      <p:cBhvr>
                                        <p:cTn id="43" dur="2000" fill="hold"/>
                                        <p:tgtEl>
                                          <p:spTgt spid="16"/>
                                        </p:tgtEl>
                                        <p:attrNameLst>
                                          <p:attrName>ppt_h</p:attrName>
                                        </p:attrNameLst>
                                      </p:cBhvr>
                                      <p:tavLst>
                                        <p:tav tm="0">
                                          <p:val>
                                            <p:fltVal val="0"/>
                                          </p:val>
                                        </p:tav>
                                        <p:tav tm="100000">
                                          <p:val>
                                            <p:strVal val="#ppt_h"/>
                                          </p:val>
                                        </p:tav>
                                      </p:tavLst>
                                    </p:anim>
                                    <p:animEffect transition="in" filter="fade">
                                      <p:cBhvr>
                                        <p:cTn id="44" dur="20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par>
                                <p:cTn id="52" presetID="53" presetClass="entr" presetSubtype="16" fill="hold" nodeType="withEffect">
                                  <p:stCondLst>
                                    <p:cond delay="0"/>
                                  </p:stCondLst>
                                  <p:childTnLst>
                                    <p:set>
                                      <p:cBhvr>
                                        <p:cTn id="53" dur="1" fill="hold">
                                          <p:stCondLst>
                                            <p:cond delay="0"/>
                                          </p:stCondLst>
                                        </p:cTn>
                                        <p:tgtEl>
                                          <p:spTgt spid="84"/>
                                        </p:tgtEl>
                                        <p:attrNameLst>
                                          <p:attrName>style.visibility</p:attrName>
                                        </p:attrNameLst>
                                      </p:cBhvr>
                                      <p:to>
                                        <p:strVal val="visible"/>
                                      </p:to>
                                    </p:set>
                                    <p:anim calcmode="lin" valueType="num">
                                      <p:cBhvr>
                                        <p:cTn id="54" dur="500" fill="hold"/>
                                        <p:tgtEl>
                                          <p:spTgt spid="84"/>
                                        </p:tgtEl>
                                        <p:attrNameLst>
                                          <p:attrName>ppt_w</p:attrName>
                                        </p:attrNameLst>
                                      </p:cBhvr>
                                      <p:tavLst>
                                        <p:tav tm="0">
                                          <p:val>
                                            <p:fltVal val="0"/>
                                          </p:val>
                                        </p:tav>
                                        <p:tav tm="100000">
                                          <p:val>
                                            <p:strVal val="#ppt_w"/>
                                          </p:val>
                                        </p:tav>
                                      </p:tavLst>
                                    </p:anim>
                                    <p:anim calcmode="lin" valueType="num">
                                      <p:cBhvr>
                                        <p:cTn id="55" dur="500" fill="hold"/>
                                        <p:tgtEl>
                                          <p:spTgt spid="84"/>
                                        </p:tgtEl>
                                        <p:attrNameLst>
                                          <p:attrName>ppt_h</p:attrName>
                                        </p:attrNameLst>
                                      </p:cBhvr>
                                      <p:tavLst>
                                        <p:tav tm="0">
                                          <p:val>
                                            <p:fltVal val="0"/>
                                          </p:val>
                                        </p:tav>
                                        <p:tav tm="100000">
                                          <p:val>
                                            <p:strVal val="#ppt_h"/>
                                          </p:val>
                                        </p:tav>
                                      </p:tavLst>
                                    </p:anim>
                                    <p:animEffect transition="in" filter="fade">
                                      <p:cBhvr>
                                        <p:cTn id="56" dur="500"/>
                                        <p:tgtEl>
                                          <p:spTgt spid="84"/>
                                        </p:tgtEl>
                                      </p:cBhvr>
                                    </p:animEffect>
                                  </p:childTnLst>
                                </p:cTn>
                              </p:par>
                            </p:childTnLst>
                          </p:cTn>
                        </p:par>
                        <p:par>
                          <p:cTn id="57" fill="hold">
                            <p:stCondLst>
                              <p:cond delay="500"/>
                            </p:stCondLst>
                            <p:childTnLst>
                              <p:par>
                                <p:cTn id="58" presetID="21" presetClass="entr" presetSubtype="4" fill="hold" grpId="0" nodeType="after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heel(4)">
                                      <p:cBhvr>
                                        <p:cTn id="60" dur="20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barn(inVertical)">
                                      <p:cBhvr>
                                        <p:cTn id="65" dur="500"/>
                                        <p:tgtEl>
                                          <p:spTgt spid="6"/>
                                        </p:tgtEl>
                                      </p:cBhvr>
                                    </p:animEffect>
                                  </p:childTnLst>
                                </p:cTn>
                              </p:par>
                            </p:childTnLst>
                          </p:cTn>
                        </p:par>
                        <p:par>
                          <p:cTn id="66" fill="hold">
                            <p:stCondLst>
                              <p:cond delay="500"/>
                            </p:stCondLst>
                            <p:childTnLst>
                              <p:par>
                                <p:cTn id="67" presetID="25" presetClass="entr" presetSubtype="0" fill="hold" nodeType="afterEffect">
                                  <p:stCondLst>
                                    <p:cond delay="0"/>
                                  </p:stCondLst>
                                  <p:childTnLst>
                                    <p:set>
                                      <p:cBhvr>
                                        <p:cTn id="68" dur="1" fill="hold">
                                          <p:stCondLst>
                                            <p:cond delay="0"/>
                                          </p:stCondLst>
                                        </p:cTn>
                                        <p:tgtEl>
                                          <p:spTgt spid="45"/>
                                        </p:tgtEl>
                                        <p:attrNameLst>
                                          <p:attrName>style.visibility</p:attrName>
                                        </p:attrNameLst>
                                      </p:cBhvr>
                                      <p:to>
                                        <p:strVal val="visible"/>
                                      </p:to>
                                    </p:set>
                                    <p:anim calcmode="lin" valueType="num">
                                      <p:cBhvr>
                                        <p:cTn id="69" dur="1000" decel="50000" fill="hold">
                                          <p:stCondLst>
                                            <p:cond delay="0"/>
                                          </p:stCondLst>
                                        </p:cTn>
                                        <p:tgtEl>
                                          <p:spTgt spid="45"/>
                                        </p:tgtEl>
                                        <p:attrNameLst>
                                          <p:attrName>style.rotation</p:attrName>
                                        </p:attrNameLst>
                                      </p:cBhvr>
                                      <p:tavLst>
                                        <p:tav tm="0">
                                          <p:val>
                                            <p:fltVal val="-90"/>
                                          </p:val>
                                        </p:tav>
                                        <p:tav tm="100000">
                                          <p:val>
                                            <p:fltVal val="0"/>
                                          </p:val>
                                        </p:tav>
                                      </p:tavLst>
                                    </p:anim>
                                    <p:anim calcmode="lin" valueType="num">
                                      <p:cBhvr>
                                        <p:cTn id="70" dur="1000" decel="50000" fill="hold">
                                          <p:stCondLst>
                                            <p:cond delay="0"/>
                                          </p:stCondLst>
                                        </p:cTn>
                                        <p:tgtEl>
                                          <p:spTgt spid="45"/>
                                        </p:tgtEl>
                                        <p:attrNameLst>
                                          <p:attrName>ppt_w</p:attrName>
                                        </p:attrNameLst>
                                      </p:cBhvr>
                                      <p:tavLst>
                                        <p:tav tm="0">
                                          <p:val>
                                            <p:strVal val="#ppt_w"/>
                                          </p:val>
                                        </p:tav>
                                        <p:tav tm="100000">
                                          <p:val>
                                            <p:strVal val="#ppt_w*.05"/>
                                          </p:val>
                                        </p:tav>
                                      </p:tavLst>
                                    </p:anim>
                                    <p:anim calcmode="lin" valueType="num">
                                      <p:cBhvr>
                                        <p:cTn id="71" dur="1000" accel="50000" fill="hold">
                                          <p:stCondLst>
                                            <p:cond delay="1000"/>
                                          </p:stCondLst>
                                        </p:cTn>
                                        <p:tgtEl>
                                          <p:spTgt spid="45"/>
                                        </p:tgtEl>
                                        <p:attrNameLst>
                                          <p:attrName>ppt_w</p:attrName>
                                        </p:attrNameLst>
                                      </p:cBhvr>
                                      <p:tavLst>
                                        <p:tav tm="0">
                                          <p:val>
                                            <p:strVal val="#ppt_w*.05"/>
                                          </p:val>
                                        </p:tav>
                                        <p:tav tm="100000">
                                          <p:val>
                                            <p:strVal val="#ppt_w"/>
                                          </p:val>
                                        </p:tav>
                                      </p:tavLst>
                                    </p:anim>
                                    <p:anim calcmode="lin" valueType="num">
                                      <p:cBhvr>
                                        <p:cTn id="72" dur="2000" fill="hold"/>
                                        <p:tgtEl>
                                          <p:spTgt spid="45"/>
                                        </p:tgtEl>
                                        <p:attrNameLst>
                                          <p:attrName>ppt_h</p:attrName>
                                        </p:attrNameLst>
                                      </p:cBhvr>
                                      <p:tavLst>
                                        <p:tav tm="0">
                                          <p:val>
                                            <p:strVal val="#ppt_h"/>
                                          </p:val>
                                        </p:tav>
                                        <p:tav tm="100000">
                                          <p:val>
                                            <p:strVal val="#ppt_h"/>
                                          </p:val>
                                        </p:tav>
                                      </p:tavLst>
                                    </p:anim>
                                    <p:anim calcmode="lin" valueType="num">
                                      <p:cBhvr>
                                        <p:cTn id="73" dur="1000" decel="50000" fill="hold">
                                          <p:stCondLst>
                                            <p:cond delay="0"/>
                                          </p:stCondLst>
                                        </p:cTn>
                                        <p:tgtEl>
                                          <p:spTgt spid="45"/>
                                        </p:tgtEl>
                                        <p:attrNameLst>
                                          <p:attrName>ppt_x</p:attrName>
                                        </p:attrNameLst>
                                      </p:cBhvr>
                                      <p:tavLst>
                                        <p:tav tm="0">
                                          <p:val>
                                            <p:strVal val="#ppt_x+.4"/>
                                          </p:val>
                                        </p:tav>
                                        <p:tav tm="100000">
                                          <p:val>
                                            <p:strVal val="#ppt_x"/>
                                          </p:val>
                                        </p:tav>
                                      </p:tavLst>
                                    </p:anim>
                                    <p:anim calcmode="lin" valueType="num">
                                      <p:cBhvr>
                                        <p:cTn id="74" dur="1000" decel="50000" fill="hold">
                                          <p:stCondLst>
                                            <p:cond delay="0"/>
                                          </p:stCondLst>
                                        </p:cTn>
                                        <p:tgtEl>
                                          <p:spTgt spid="45"/>
                                        </p:tgtEl>
                                        <p:attrNameLst>
                                          <p:attrName>ppt_y</p:attrName>
                                        </p:attrNameLst>
                                      </p:cBhvr>
                                      <p:tavLst>
                                        <p:tav tm="0">
                                          <p:val>
                                            <p:strVal val="#ppt_y-.2"/>
                                          </p:val>
                                        </p:tav>
                                        <p:tav tm="100000">
                                          <p:val>
                                            <p:strVal val="#ppt_y+.1"/>
                                          </p:val>
                                        </p:tav>
                                      </p:tavLst>
                                    </p:anim>
                                    <p:anim calcmode="lin" valueType="num">
                                      <p:cBhvr>
                                        <p:cTn id="75" dur="1000" accel="50000" fill="hold">
                                          <p:stCondLst>
                                            <p:cond delay="1000"/>
                                          </p:stCondLst>
                                        </p:cTn>
                                        <p:tgtEl>
                                          <p:spTgt spid="45"/>
                                        </p:tgtEl>
                                        <p:attrNameLst>
                                          <p:attrName>ppt_y</p:attrName>
                                        </p:attrNameLst>
                                      </p:cBhvr>
                                      <p:tavLst>
                                        <p:tav tm="0">
                                          <p:val>
                                            <p:strVal val="#ppt_y+.1"/>
                                          </p:val>
                                        </p:tav>
                                        <p:tav tm="100000">
                                          <p:val>
                                            <p:strVal val="#ppt_y"/>
                                          </p:val>
                                        </p:tav>
                                      </p:tavLst>
                                    </p:anim>
                                    <p:animEffect transition="in" filter="fade">
                                      <p:cBhvr>
                                        <p:cTn id="76" dur="2000" decel="50000">
                                          <p:stCondLst>
                                            <p:cond delay="0"/>
                                          </p:stCondLst>
                                        </p:cTn>
                                        <p:tgtEl>
                                          <p:spTgt spid="45"/>
                                        </p:tgtEl>
                                      </p:cBhvr>
                                    </p:animEffect>
                                  </p:childTnLst>
                                </p:cTn>
                              </p:par>
                            </p:childTnLst>
                          </p:cTn>
                        </p:par>
                      </p:childTnLst>
                    </p:cTn>
                  </p:par>
                  <p:par>
                    <p:cTn id="77" fill="hold">
                      <p:stCondLst>
                        <p:cond delay="indefinite"/>
                      </p:stCondLst>
                      <p:childTnLst>
                        <p:par>
                          <p:cTn id="78" fill="hold">
                            <p:stCondLst>
                              <p:cond delay="0"/>
                            </p:stCondLst>
                            <p:childTnLst>
                              <p:par>
                                <p:cTn id="79" presetID="6" presetClass="entr" presetSubtype="16" fill="hold" nodeType="click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circle(in)">
                                      <p:cBhvr>
                                        <p:cTn id="81" dur="2000"/>
                                        <p:tgtEl>
                                          <p:spTgt spid="28"/>
                                        </p:tgtEl>
                                      </p:cBhvr>
                                    </p:animEffect>
                                  </p:childTnLst>
                                </p:cTn>
                              </p:par>
                              <p:par>
                                <p:cTn id="82" presetID="6" presetClass="entr" presetSubtype="16" fill="hold" nodeType="with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circle(in)">
                                      <p:cBhvr>
                                        <p:cTn id="84" dur="2000"/>
                                        <p:tgtEl>
                                          <p:spTgt spid="34"/>
                                        </p:tgtEl>
                                      </p:cBhvr>
                                    </p:animEffect>
                                  </p:childTnLst>
                                </p:cTn>
                              </p:par>
                            </p:childTnLst>
                          </p:cTn>
                        </p:par>
                      </p:childTnLst>
                    </p:cTn>
                  </p:par>
                  <p:par>
                    <p:cTn id="85" fill="hold">
                      <p:stCondLst>
                        <p:cond delay="indefinite"/>
                      </p:stCondLst>
                      <p:childTnLst>
                        <p:par>
                          <p:cTn id="86" fill="hold">
                            <p:stCondLst>
                              <p:cond delay="0"/>
                            </p:stCondLst>
                            <p:childTnLst>
                              <p:par>
                                <p:cTn id="87" presetID="21" presetClass="entr" presetSubtype="1" fill="hold"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wheel(1)">
                                      <p:cBhvr>
                                        <p:cTn id="89" dur="2000"/>
                                        <p:tgtEl>
                                          <p:spTgt spid="25"/>
                                        </p:tgtEl>
                                      </p:cBhvr>
                                    </p:animEffect>
                                  </p:childTnLst>
                                </p:cTn>
                              </p:par>
                              <p:par>
                                <p:cTn id="90" presetID="13" presetClass="entr" presetSubtype="16"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plus(in)">
                                      <p:cBhvr>
                                        <p:cTn id="92"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15" grpId="0"/>
      <p:bldP spid="44" grpId="0"/>
      <p:bldP spid="7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34"/>
          <p:cNvCxnSpPr/>
          <p:nvPr/>
        </p:nvCxnSpPr>
        <p:spPr>
          <a:xfrm>
            <a:off x="7462958" y="5894889"/>
            <a:ext cx="3375209" cy="202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10589193" y="5867267"/>
            <a:ext cx="37221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a:t>
            </a:r>
          </a:p>
        </p:txBody>
      </p:sp>
      <p:sp>
        <p:nvSpPr>
          <p:cNvPr id="52" name="TextBox 51"/>
          <p:cNvSpPr txBox="1"/>
          <p:nvPr/>
        </p:nvSpPr>
        <p:spPr>
          <a:xfrm rot="20250945">
            <a:off x="8009558" y="5708318"/>
            <a:ext cx="514905" cy="369332"/>
          </a:xfrm>
          <a:prstGeom prst="rect">
            <a:avLst/>
          </a:prstGeom>
          <a:noFill/>
        </p:spPr>
        <p:txBody>
          <a:bodyPr wrap="square" rtlCol="0">
            <a:spAutoFit/>
          </a:bodyPr>
          <a:lstStyle/>
          <a:p>
            <a:pPr algn="ctr"/>
            <a:r>
              <a:rPr lang="en-US" dirty="0">
                <a:solidFill>
                  <a:schemeClr val="bg1"/>
                </a:solidFill>
              </a:rPr>
              <a:t>I</a:t>
            </a:r>
          </a:p>
        </p:txBody>
      </p:sp>
      <p:sp>
        <p:nvSpPr>
          <p:cNvPr id="53" name="TextBox 52"/>
          <p:cNvSpPr txBox="1"/>
          <p:nvPr/>
        </p:nvSpPr>
        <p:spPr>
          <a:xfrm rot="20250945">
            <a:off x="9739786" y="5720359"/>
            <a:ext cx="514905" cy="369332"/>
          </a:xfrm>
          <a:prstGeom prst="rect">
            <a:avLst/>
          </a:prstGeom>
          <a:noFill/>
        </p:spPr>
        <p:txBody>
          <a:bodyPr wrap="square" rtlCol="0">
            <a:spAutoFit/>
          </a:bodyPr>
          <a:lstStyle/>
          <a:p>
            <a:pPr algn="ctr"/>
            <a:r>
              <a:rPr lang="en-US" dirty="0">
                <a:solidFill>
                  <a:schemeClr val="bg1"/>
                </a:solidFill>
              </a:rPr>
              <a:t>I</a:t>
            </a:r>
          </a:p>
        </p:txBody>
      </p:sp>
      <p:cxnSp>
        <p:nvCxnSpPr>
          <p:cNvPr id="55" name="Straight Connector 54"/>
          <p:cNvCxnSpPr/>
          <p:nvPr/>
        </p:nvCxnSpPr>
        <p:spPr>
          <a:xfrm>
            <a:off x="9140063" y="4177388"/>
            <a:ext cx="1690090" cy="172023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43" idx="7"/>
          </p:cNvCxnSpPr>
          <p:nvPr/>
        </p:nvCxnSpPr>
        <p:spPr>
          <a:xfrm flipH="1">
            <a:off x="7470843" y="4136227"/>
            <a:ext cx="1689426" cy="175246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8053050" y="2042847"/>
            <a:ext cx="1083596" cy="211134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600650" y="1919382"/>
            <a:ext cx="357790"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a:t>
            </a:r>
          </a:p>
        </p:txBody>
      </p:sp>
      <p:cxnSp>
        <p:nvCxnSpPr>
          <p:cNvPr id="60" name="Straight Connector 59"/>
          <p:cNvCxnSpPr/>
          <p:nvPr/>
        </p:nvCxnSpPr>
        <p:spPr>
          <a:xfrm>
            <a:off x="9139734" y="3048000"/>
            <a:ext cx="0" cy="36626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a:stretch>
            <a:fillRect/>
          </a:stretch>
        </p:blipFill>
        <p:spPr>
          <a:xfrm>
            <a:off x="9058099" y="5511791"/>
            <a:ext cx="487478" cy="773885"/>
          </a:xfrm>
          <a:prstGeom prst="rect">
            <a:avLst/>
          </a:prstGeom>
        </p:spPr>
      </p:pic>
      <p:cxnSp>
        <p:nvCxnSpPr>
          <p:cNvPr id="4" name="Straight Connector 3"/>
          <p:cNvCxnSpPr>
            <a:endCxn id="50" idx="4"/>
          </p:cNvCxnSpPr>
          <p:nvPr/>
        </p:nvCxnSpPr>
        <p:spPr>
          <a:xfrm flipH="1">
            <a:off x="7462958" y="2002435"/>
            <a:ext cx="571596" cy="39191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endCxn id="49" idx="1"/>
          </p:cNvCxnSpPr>
          <p:nvPr/>
        </p:nvCxnSpPr>
        <p:spPr>
          <a:xfrm>
            <a:off x="8036654" y="1994066"/>
            <a:ext cx="2781307" cy="389898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2" name="Picture 61"/>
          <p:cNvPicPr>
            <a:picLocks noChangeAspect="1"/>
          </p:cNvPicPr>
          <p:nvPr/>
        </p:nvPicPr>
        <p:blipFill>
          <a:blip r:embed="rId3"/>
          <a:stretch>
            <a:fillRect/>
          </a:stretch>
        </p:blipFill>
        <p:spPr>
          <a:xfrm rot="20692644">
            <a:off x="6902068" y="3375973"/>
            <a:ext cx="2714643" cy="1298966"/>
          </a:xfrm>
          <a:prstGeom prst="rect">
            <a:avLst/>
          </a:prstGeom>
        </p:spPr>
      </p:pic>
      <p:pic>
        <p:nvPicPr>
          <p:cNvPr id="63" name="Picture 62"/>
          <p:cNvPicPr>
            <a:picLocks noChangeAspect="1"/>
          </p:cNvPicPr>
          <p:nvPr/>
        </p:nvPicPr>
        <p:blipFill>
          <a:blip r:embed="rId4"/>
          <a:stretch>
            <a:fillRect/>
          </a:stretch>
        </p:blipFill>
        <p:spPr>
          <a:xfrm>
            <a:off x="7663745" y="3849932"/>
            <a:ext cx="191944" cy="192326"/>
          </a:xfrm>
          <a:prstGeom prst="rect">
            <a:avLst/>
          </a:prstGeom>
        </p:spPr>
      </p:pic>
      <p:sp>
        <p:nvSpPr>
          <p:cNvPr id="43" name="Oval 19"/>
          <p:cNvSpPr>
            <a:spLocks noChangeArrowheads="1"/>
          </p:cNvSpPr>
          <p:nvPr/>
        </p:nvSpPr>
        <p:spPr bwMode="auto">
          <a:xfrm>
            <a:off x="9111488" y="4127858"/>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48" name="TextBox 47"/>
          <p:cNvSpPr txBox="1"/>
          <p:nvPr/>
        </p:nvSpPr>
        <p:spPr>
          <a:xfrm>
            <a:off x="8705446" y="3750982"/>
            <a:ext cx="385042"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O</a:t>
            </a:r>
            <a:endParaRPr lang="en-US" sz="2400" dirty="0">
              <a:solidFill>
                <a:schemeClr val="bg1"/>
              </a:solidFill>
              <a:latin typeface="Cambria" panose="02040503050406030204" pitchFamily="18" charset="0"/>
              <a:ea typeface="Cambria" panose="02040503050406030204" pitchFamily="18" charset="0"/>
            </a:endParaRPr>
          </a:p>
        </p:txBody>
      </p:sp>
      <p:sp>
        <p:nvSpPr>
          <p:cNvPr id="57" name="Oval 19"/>
          <p:cNvSpPr>
            <a:spLocks noChangeArrowheads="1"/>
          </p:cNvSpPr>
          <p:nvPr/>
        </p:nvSpPr>
        <p:spPr bwMode="auto">
          <a:xfrm>
            <a:off x="8008079" y="1994066"/>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44" name="TextBox 43"/>
          <p:cNvSpPr txBox="1"/>
          <p:nvPr/>
        </p:nvSpPr>
        <p:spPr>
          <a:xfrm>
            <a:off x="7382691" y="5852015"/>
            <a:ext cx="377026"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A</a:t>
            </a:r>
          </a:p>
        </p:txBody>
      </p:sp>
      <p:sp>
        <p:nvSpPr>
          <p:cNvPr id="50" name="Oval 19"/>
          <p:cNvSpPr>
            <a:spLocks noChangeArrowheads="1"/>
          </p:cNvSpPr>
          <p:nvPr/>
        </p:nvSpPr>
        <p:spPr bwMode="auto">
          <a:xfrm>
            <a:off x="7434383" y="5864409"/>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49" name="Oval 19"/>
          <p:cNvSpPr>
            <a:spLocks noChangeArrowheads="1"/>
          </p:cNvSpPr>
          <p:nvPr/>
        </p:nvSpPr>
        <p:spPr bwMode="auto">
          <a:xfrm>
            <a:off x="10809592" y="5884680"/>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51" name="Oval 19"/>
          <p:cNvSpPr>
            <a:spLocks noChangeArrowheads="1"/>
          </p:cNvSpPr>
          <p:nvPr/>
        </p:nvSpPr>
        <p:spPr bwMode="auto">
          <a:xfrm>
            <a:off x="9110320" y="5878337"/>
            <a:ext cx="57150" cy="57150"/>
          </a:xfrm>
          <a:prstGeom prst="ellipse">
            <a:avLst/>
          </a:prstGeom>
          <a:solidFill>
            <a:schemeClr val="bg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75" name="TextBox 74"/>
          <p:cNvSpPr txBox="1"/>
          <p:nvPr/>
        </p:nvSpPr>
        <p:spPr>
          <a:xfrm rot="6709504">
            <a:off x="7740915" y="2833903"/>
            <a:ext cx="300082" cy="369332"/>
          </a:xfrm>
          <a:prstGeom prst="rect">
            <a:avLst/>
          </a:prstGeom>
          <a:noFill/>
        </p:spPr>
        <p:txBody>
          <a:bodyPr wrap="none" rtlCol="0">
            <a:spAutoFit/>
          </a:bodyPr>
          <a:lstStyle/>
          <a:p>
            <a:r>
              <a:rPr lang="en-US" dirty="0">
                <a:solidFill>
                  <a:schemeClr val="bg1"/>
                </a:solidFill>
              </a:rPr>
              <a:t>II</a:t>
            </a:r>
          </a:p>
        </p:txBody>
      </p:sp>
      <p:sp>
        <p:nvSpPr>
          <p:cNvPr id="76" name="TextBox 75"/>
          <p:cNvSpPr txBox="1"/>
          <p:nvPr/>
        </p:nvSpPr>
        <p:spPr>
          <a:xfrm rot="6709504">
            <a:off x="7466837" y="4704095"/>
            <a:ext cx="300082" cy="369332"/>
          </a:xfrm>
          <a:prstGeom prst="rect">
            <a:avLst/>
          </a:prstGeom>
          <a:noFill/>
        </p:spPr>
        <p:txBody>
          <a:bodyPr wrap="none" rtlCol="0">
            <a:spAutoFit/>
          </a:bodyPr>
          <a:lstStyle/>
          <a:p>
            <a:r>
              <a:rPr lang="en-US" dirty="0">
                <a:solidFill>
                  <a:schemeClr val="bg1"/>
                </a:solidFill>
              </a:rPr>
              <a:t>II</a:t>
            </a:r>
          </a:p>
        </p:txBody>
      </p:sp>
      <p:sp>
        <p:nvSpPr>
          <p:cNvPr id="34" name="TextBox 33"/>
          <p:cNvSpPr txBox="1"/>
          <p:nvPr/>
        </p:nvSpPr>
        <p:spPr>
          <a:xfrm>
            <a:off x="570828" y="674505"/>
            <a:ext cx="6664733" cy="1785104"/>
          </a:xfrm>
          <a:prstGeom prst="rect">
            <a:avLst/>
          </a:prstGeom>
          <a:noFill/>
        </p:spPr>
        <p:txBody>
          <a:bodyPr wrap="square" rtlCol="0">
            <a:spAutoFit/>
          </a:bodyPr>
          <a:lstStyle/>
          <a:p>
            <a:r>
              <a:rPr lang="en-US" sz="2200" dirty="0" err="1">
                <a:solidFill>
                  <a:srgbClr val="FFFF00"/>
                </a:solidFill>
                <a:latin typeface="Cambria" panose="02040503050406030204" pitchFamily="18" charset="0"/>
                <a:ea typeface="Cambria" panose="02040503050406030204" pitchFamily="18" charset="0"/>
              </a:rPr>
              <a:t>Bài</a:t>
            </a:r>
            <a:r>
              <a:rPr lang="en-US" sz="2200" dirty="0">
                <a:solidFill>
                  <a:srgbClr val="FFFF00"/>
                </a:solidFill>
                <a:latin typeface="Cambria" panose="02040503050406030204" pitchFamily="18" charset="0"/>
                <a:ea typeface="Cambria" panose="02040503050406030204" pitchFamily="18" charset="0"/>
              </a:rPr>
              <a:t> </a:t>
            </a:r>
            <a:r>
              <a:rPr lang="en-US" sz="2200" dirty="0" err="1">
                <a:solidFill>
                  <a:srgbClr val="FFFF00"/>
                </a:solidFill>
                <a:latin typeface="Cambria" panose="02040503050406030204" pitchFamily="18" charset="0"/>
                <a:ea typeface="Cambria" panose="02040503050406030204" pitchFamily="18" charset="0"/>
              </a:rPr>
              <a:t>toán</a:t>
            </a:r>
            <a:r>
              <a:rPr lang="en-US" sz="2200" dirty="0">
                <a:solidFill>
                  <a:srgbClr val="FFFF00"/>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Có</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ba</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gia</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đình</a:t>
            </a:r>
            <a:r>
              <a:rPr lang="en-US" sz="2200" dirty="0">
                <a:solidFill>
                  <a:schemeClr val="bg1"/>
                </a:solidFill>
                <a:latin typeface="Cambria" panose="02040503050406030204" pitchFamily="18" charset="0"/>
                <a:ea typeface="Cambria" panose="02040503050406030204" pitchFamily="18" charset="0"/>
              </a:rPr>
              <a:t> A, B </a:t>
            </a:r>
            <a:r>
              <a:rPr lang="en-US" sz="2200" dirty="0" err="1">
                <a:solidFill>
                  <a:schemeClr val="bg1"/>
                </a:solidFill>
                <a:latin typeface="Cambria" panose="02040503050406030204" pitchFamily="18" charset="0"/>
                <a:ea typeface="Cambria" panose="02040503050406030204" pitchFamily="18" charset="0"/>
              </a:rPr>
              <a:t>và</a:t>
            </a:r>
            <a:r>
              <a:rPr lang="en-US" sz="2200" dirty="0">
                <a:solidFill>
                  <a:schemeClr val="bg1"/>
                </a:solidFill>
                <a:latin typeface="Cambria" panose="02040503050406030204" pitchFamily="18" charset="0"/>
                <a:ea typeface="Cambria" panose="02040503050406030204" pitchFamily="18" charset="0"/>
              </a:rPr>
              <a:t> C (</a:t>
            </a:r>
            <a:r>
              <a:rPr lang="en-US" sz="2200" dirty="0" err="1">
                <a:solidFill>
                  <a:schemeClr val="bg1"/>
                </a:solidFill>
                <a:latin typeface="Cambria" panose="02040503050406030204" pitchFamily="18" charset="0"/>
                <a:ea typeface="Cambria" panose="02040503050406030204" pitchFamily="18" charset="0"/>
              </a:rPr>
              <a:t>như</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hình</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vẽ</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dự</a:t>
            </a:r>
            <a:r>
              <a:rPr lang="en-US" sz="2200" dirty="0">
                <a:solidFill>
                  <a:schemeClr val="bg1"/>
                </a:solidFill>
                <a:latin typeface="Cambria" panose="02040503050406030204" pitchFamily="18" charset="0"/>
                <a:ea typeface="Cambria" panose="02040503050406030204" pitchFamily="18" charset="0"/>
              </a:rPr>
              <a:t> </a:t>
            </a:r>
            <a:r>
              <a:rPr lang="en-US" sz="2200" err="1">
                <a:solidFill>
                  <a:schemeClr val="bg1"/>
                </a:solidFill>
                <a:latin typeface="Cambria" panose="02040503050406030204" pitchFamily="18" charset="0"/>
                <a:ea typeface="Cambria" panose="02040503050406030204" pitchFamily="18" charset="0"/>
              </a:rPr>
              <a:t>định</a:t>
            </a:r>
            <a:r>
              <a:rPr lang="en-US" sz="2200">
                <a:solidFill>
                  <a:schemeClr val="bg1"/>
                </a:solidFill>
                <a:latin typeface="Cambria" panose="02040503050406030204" pitchFamily="18" charset="0"/>
                <a:ea typeface="Cambria" panose="02040503050406030204" pitchFamily="18" charset="0"/>
              </a:rPr>
              <a:t> đào </a:t>
            </a:r>
            <a:r>
              <a:rPr lang="en-US" sz="2200" dirty="0" err="1">
                <a:solidFill>
                  <a:schemeClr val="bg1"/>
                </a:solidFill>
                <a:latin typeface="Cambria" panose="02040503050406030204" pitchFamily="18" charset="0"/>
                <a:ea typeface="Cambria" panose="02040503050406030204" pitchFamily="18" charset="0"/>
              </a:rPr>
              <a:t>chung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một</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cái</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giếng</a:t>
            </a:r>
            <a:r>
              <a:rPr lang="en-US" sz="2200" dirty="0">
                <a:solidFill>
                  <a:schemeClr val="bg1"/>
                </a:solidFill>
                <a:latin typeface="Cambria" panose="02040503050406030204" pitchFamily="18" charset="0"/>
                <a:ea typeface="Cambria" panose="02040503050406030204" pitchFamily="18" charset="0"/>
              </a:rPr>
              <a:t>. </a:t>
            </a:r>
            <a:br>
              <a:rPr lang="en-US" sz="2200" dirty="0">
                <a:solidFill>
                  <a:schemeClr val="bg1"/>
                </a:solidFill>
                <a:latin typeface="Cambria" panose="02040503050406030204" pitchFamily="18" charset="0"/>
                <a:ea typeface="Cambria" panose="02040503050406030204" pitchFamily="18" charset="0"/>
              </a:rPr>
            </a:br>
            <a:r>
              <a:rPr lang="en-US" sz="2200" dirty="0">
                <a:solidFill>
                  <a:schemeClr val="bg1"/>
                </a:solidFill>
                <a:latin typeface="Cambria" panose="02040503050406030204" pitchFamily="18" charset="0"/>
                <a:ea typeface="Cambria" panose="02040503050406030204" pitchFamily="18" charset="0"/>
              </a:rPr>
              <a:t>a) </a:t>
            </a:r>
            <a:r>
              <a:rPr lang="en-US" sz="2200" dirty="0" err="1">
                <a:solidFill>
                  <a:schemeClr val="bg1"/>
                </a:solidFill>
                <a:latin typeface="Cambria" panose="02040503050406030204" pitchFamily="18" charset="0"/>
                <a:ea typeface="Cambria" panose="02040503050406030204" pitchFamily="18" charset="0"/>
              </a:rPr>
              <a:t>Hỏi</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phải</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chọn</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vị</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trí</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của</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giếng</a:t>
            </a:r>
            <a:r>
              <a:rPr lang="en-US" sz="2200" dirty="0">
                <a:solidFill>
                  <a:schemeClr val="bg1"/>
                </a:solidFill>
                <a:latin typeface="Cambria" panose="02040503050406030204" pitchFamily="18" charset="0"/>
                <a:ea typeface="Cambria" panose="02040503050406030204" pitchFamily="18" charset="0"/>
              </a:rPr>
              <a:t> ở </a:t>
            </a:r>
            <a:r>
              <a:rPr lang="en-US" sz="2200" dirty="0" err="1">
                <a:solidFill>
                  <a:schemeClr val="bg1"/>
                </a:solidFill>
                <a:latin typeface="Cambria" panose="02040503050406030204" pitchFamily="18" charset="0"/>
                <a:ea typeface="Cambria" panose="02040503050406030204" pitchFamily="18" charset="0"/>
              </a:rPr>
              <a:t>đâu</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để</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khoảng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cách</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từ</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giếng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đến</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hai</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nhà</a:t>
            </a:r>
            <a:r>
              <a:rPr lang="en-US" sz="2200" dirty="0">
                <a:solidFill>
                  <a:schemeClr val="bg1"/>
                </a:solidFill>
                <a:latin typeface="Cambria" panose="02040503050406030204" pitchFamily="18" charset="0"/>
                <a:ea typeface="Cambria" panose="02040503050406030204" pitchFamily="18" charset="0"/>
              </a:rPr>
              <a:t> A </a:t>
            </a:r>
            <a:r>
              <a:rPr lang="en-US" sz="2200" dirty="0" err="1">
                <a:solidFill>
                  <a:schemeClr val="bg1"/>
                </a:solidFill>
                <a:latin typeface="Cambria" panose="02040503050406030204" pitchFamily="18" charset="0"/>
                <a:ea typeface="Cambria" panose="02040503050406030204" pitchFamily="18" charset="0"/>
              </a:rPr>
              <a:t>và</a:t>
            </a:r>
            <a:r>
              <a:rPr lang="en-US" sz="2200" dirty="0">
                <a:solidFill>
                  <a:schemeClr val="bg1"/>
                </a:solidFill>
                <a:latin typeface="Cambria" panose="02040503050406030204" pitchFamily="18" charset="0"/>
                <a:ea typeface="Cambria" panose="02040503050406030204" pitchFamily="18" charset="0"/>
              </a:rPr>
              <a:t> B </a:t>
            </a:r>
            <a:r>
              <a:rPr lang="en-US" sz="2200" dirty="0" err="1">
                <a:solidFill>
                  <a:schemeClr val="bg1"/>
                </a:solidFill>
                <a:latin typeface="Cambria" panose="02040503050406030204" pitchFamily="18" charset="0"/>
                <a:ea typeface="Cambria" panose="02040503050406030204" pitchFamily="18" charset="0"/>
              </a:rPr>
              <a:t>bằng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nhau</a:t>
            </a:r>
            <a:r>
              <a:rPr lang="en-US" sz="2200" dirty="0">
                <a:solidFill>
                  <a:schemeClr val="bg1"/>
                </a:solidFill>
                <a:latin typeface="Cambria" panose="02040503050406030204" pitchFamily="18" charset="0"/>
                <a:ea typeface="Cambria" panose="02040503050406030204" pitchFamily="18" charset="0"/>
              </a:rPr>
              <a:t>?</a:t>
            </a:r>
          </a:p>
          <a:p>
            <a:endParaRPr lang="en-US" sz="2200" dirty="0">
              <a:solidFill>
                <a:schemeClr val="bg1"/>
              </a:solidFill>
              <a:latin typeface="Cambria" panose="02040503050406030204" pitchFamily="18" charset="0"/>
              <a:ea typeface="Cambria" panose="02040503050406030204" pitchFamily="18" charset="0"/>
            </a:endParaRPr>
          </a:p>
        </p:txBody>
      </p:sp>
      <p:sp>
        <p:nvSpPr>
          <p:cNvPr id="38" name="TextBox 37"/>
          <p:cNvSpPr txBox="1"/>
          <p:nvPr/>
        </p:nvSpPr>
        <p:spPr>
          <a:xfrm>
            <a:off x="570828" y="2157863"/>
            <a:ext cx="6436199" cy="769441"/>
          </a:xfrm>
          <a:prstGeom prst="rect">
            <a:avLst/>
          </a:prstGeom>
          <a:noFill/>
        </p:spPr>
        <p:txBody>
          <a:bodyPr wrap="square" rtlCol="0">
            <a:spAutoFit/>
          </a:bodyPr>
          <a:lstStyle/>
          <a:p>
            <a:r>
              <a:rPr lang="en-US" sz="2200" dirty="0">
                <a:solidFill>
                  <a:schemeClr val="bg1"/>
                </a:solidFill>
                <a:latin typeface="Cambria" panose="02040503050406030204" pitchFamily="18" charset="0"/>
                <a:ea typeface="Cambria" panose="02040503050406030204" pitchFamily="18" charset="0"/>
              </a:rPr>
              <a:t>b) </a:t>
            </a:r>
            <a:r>
              <a:rPr lang="en-US" sz="2200" dirty="0" err="1">
                <a:solidFill>
                  <a:schemeClr val="bg1"/>
                </a:solidFill>
                <a:latin typeface="Cambria" panose="02040503050406030204" pitchFamily="18" charset="0"/>
                <a:ea typeface="Cambria" panose="02040503050406030204" pitchFamily="18" charset="0"/>
              </a:rPr>
              <a:t>Hỏi</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phải</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chọn</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vị</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trí</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của</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giếng</a:t>
            </a:r>
            <a:r>
              <a:rPr lang="en-US" sz="2200" dirty="0">
                <a:solidFill>
                  <a:schemeClr val="bg1"/>
                </a:solidFill>
                <a:latin typeface="Cambria" panose="02040503050406030204" pitchFamily="18" charset="0"/>
                <a:ea typeface="Cambria" panose="02040503050406030204" pitchFamily="18" charset="0"/>
              </a:rPr>
              <a:t> ở </a:t>
            </a:r>
            <a:r>
              <a:rPr lang="en-US" sz="2200" dirty="0" err="1">
                <a:solidFill>
                  <a:schemeClr val="bg1"/>
                </a:solidFill>
                <a:latin typeface="Cambria" panose="02040503050406030204" pitchFamily="18" charset="0"/>
                <a:ea typeface="Cambria" panose="02040503050406030204" pitchFamily="18" charset="0"/>
              </a:rPr>
              <a:t>đâu</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để</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khoảng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cách</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từ</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giếng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đến</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ba</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nhà</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bằng</a:t>
            </a:r>
            <a:r>
              <a:rPr lang="en-US" sz="2200" dirty="0">
                <a:solidFill>
                  <a:schemeClr val="bg1"/>
                </a:solidFill>
                <a:latin typeface="Cambria" panose="02040503050406030204" pitchFamily="18" charset="0"/>
                <a:ea typeface="Cambria" panose="02040503050406030204" pitchFamily="18" charset="0"/>
              </a:rPr>
              <a:t> </a:t>
            </a:r>
            <a:r>
              <a:rPr lang="en-US" sz="2200" dirty="0" err="1">
                <a:solidFill>
                  <a:schemeClr val="bg1"/>
                </a:solidFill>
                <a:latin typeface="Cambria" panose="02040503050406030204" pitchFamily="18" charset="0"/>
                <a:ea typeface="Cambria" panose="02040503050406030204" pitchFamily="18" charset="0"/>
              </a:rPr>
              <a:t>nhau</a:t>
            </a:r>
            <a:r>
              <a:rPr lang="en-US" sz="2200" dirty="0">
                <a:solidFill>
                  <a:schemeClr val="bg1"/>
                </a:solidFill>
                <a:latin typeface="Cambria" panose="02040503050406030204" pitchFamily="18" charset="0"/>
                <a:ea typeface="Cambria" panose="02040503050406030204" pitchFamily="18" charset="0"/>
              </a:rPr>
              <a:t>?</a:t>
            </a:r>
          </a:p>
        </p:txBody>
      </p:sp>
      <p:pic>
        <p:nvPicPr>
          <p:cNvPr id="39" name="Picture 38"/>
          <p:cNvPicPr>
            <a:picLocks noChangeAspect="1"/>
          </p:cNvPicPr>
          <p:nvPr/>
        </p:nvPicPr>
        <p:blipFill>
          <a:blip r:embed="rId5"/>
          <a:stretch>
            <a:fillRect/>
          </a:stretch>
        </p:blipFill>
        <p:spPr>
          <a:xfrm>
            <a:off x="6391171" y="5336251"/>
            <a:ext cx="1035030" cy="1112807"/>
          </a:xfrm>
          <a:prstGeom prst="rect">
            <a:avLst/>
          </a:prstGeom>
        </p:spPr>
      </p:pic>
      <p:pic>
        <p:nvPicPr>
          <p:cNvPr id="40" name="Picture 39"/>
          <p:cNvPicPr>
            <a:picLocks noChangeAspect="1"/>
          </p:cNvPicPr>
          <p:nvPr/>
        </p:nvPicPr>
        <p:blipFill>
          <a:blip r:embed="rId6"/>
          <a:stretch>
            <a:fillRect/>
          </a:stretch>
        </p:blipFill>
        <p:spPr>
          <a:xfrm>
            <a:off x="10878120" y="5315099"/>
            <a:ext cx="1073130" cy="1179850"/>
          </a:xfrm>
          <a:prstGeom prst="rect">
            <a:avLst/>
          </a:prstGeom>
        </p:spPr>
      </p:pic>
      <p:pic>
        <p:nvPicPr>
          <p:cNvPr id="41" name="Picture 40"/>
          <p:cNvPicPr>
            <a:picLocks noChangeAspect="1"/>
          </p:cNvPicPr>
          <p:nvPr/>
        </p:nvPicPr>
        <p:blipFill>
          <a:blip r:embed="rId7"/>
          <a:stretch>
            <a:fillRect/>
          </a:stretch>
        </p:blipFill>
        <p:spPr>
          <a:xfrm>
            <a:off x="7570068" y="897290"/>
            <a:ext cx="973117" cy="1094757"/>
          </a:xfrm>
          <a:prstGeom prst="rect">
            <a:avLst/>
          </a:prstGeom>
        </p:spPr>
      </p:pic>
      <p:sp>
        <p:nvSpPr>
          <p:cNvPr id="30" name="Text Box 13"/>
          <p:cNvSpPr txBox="1">
            <a:spLocks noChangeArrowheads="1"/>
          </p:cNvSpPr>
          <p:nvPr/>
        </p:nvSpPr>
        <p:spPr bwMode="auto">
          <a:xfrm>
            <a:off x="650300" y="4622005"/>
            <a:ext cx="52899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spcBef>
                <a:spcPct val="50000"/>
              </a:spcBef>
            </a:pPr>
            <a:r>
              <a:rPr lang="en-US" altLang="en-US" sz="2400">
                <a:solidFill>
                  <a:srgbClr val="FFFF00"/>
                </a:solidFill>
                <a:latin typeface=".VnTime" panose="020B7200000000000000" pitchFamily="34" charset="0"/>
              </a:rPr>
              <a:t>=&gt; VÞ trÝ chän ®Ó ®µo giÕng lµ </a:t>
            </a:r>
            <a:r>
              <a:rPr lang="en-US" altLang="en-US" sz="2400" b="1" i="1">
                <a:solidFill>
                  <a:srgbClr val="FFFF00"/>
                </a:solidFill>
                <a:latin typeface=".VnTime" panose="020B7200000000000000" pitchFamily="34" charset="0"/>
              </a:rPr>
              <a:t>giao ®iÓm c¸c ®­ưêng trung trùc cña tam gi¸c ABC</a:t>
            </a:r>
          </a:p>
        </p:txBody>
      </p:sp>
      <p:sp>
        <p:nvSpPr>
          <p:cNvPr id="31" name="Rectangle 20"/>
          <p:cNvSpPr>
            <a:spLocks noChangeArrowheads="1"/>
          </p:cNvSpPr>
          <p:nvPr/>
        </p:nvSpPr>
        <p:spPr bwMode="auto">
          <a:xfrm>
            <a:off x="650300" y="3343392"/>
            <a:ext cx="473630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r>
              <a:rPr lang="en-US" altLang="en-US" sz="2400" b="1">
                <a:solidFill>
                  <a:schemeClr val="bg1"/>
                </a:solidFill>
                <a:latin typeface=".VnTime" panose="020B7200000000000000" pitchFamily="34" charset="0"/>
              </a:rPr>
              <a:t>HD:</a:t>
            </a:r>
          </a:p>
          <a:p>
            <a:r>
              <a:rPr lang="en-US" altLang="en-US" sz="2400" b="1">
                <a:solidFill>
                  <a:schemeClr val="bg1"/>
                </a:solidFill>
                <a:latin typeface=".VnTime" panose="020B7200000000000000" pitchFamily="34" charset="0"/>
              </a:rPr>
              <a:t>Coi ®Þa ®iÓm ba gia ®×nh lµ ba ®Ønh cña tam gi¸c ABC</a:t>
            </a:r>
          </a:p>
        </p:txBody>
      </p:sp>
    </p:spTree>
    <p:extLst>
      <p:ext uri="{BB962C8B-B14F-4D97-AF65-F5344CB8AC3E}">
        <p14:creationId xmlns:p14="http://schemas.microsoft.com/office/powerpoint/2010/main" val="8597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Scale>
                                      <p:cBhvr>
                                        <p:cTn id="15" dur="1000" decel="50000" fill="hold">
                                          <p:stCondLst>
                                            <p:cond delay="0"/>
                                          </p:stCondLst>
                                        </p:cTn>
                                        <p:tgtEl>
                                          <p:spTgt spid="3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31"/>
                                        </p:tgtEl>
                                        <p:attrNameLst>
                                          <p:attrName>ppt_x</p:attrName>
                                          <p:attrName>ppt_y</p:attrName>
                                        </p:attrNameLst>
                                      </p:cBhvr>
                                    </p:animMotion>
                                    <p:animEffect transition="in" filter="fade">
                                      <p:cBhvr>
                                        <p:cTn id="17" dur="1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7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6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5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down)">
                                      <p:cBhvr>
                                        <p:cTn id="50" dur="500"/>
                                        <p:tgtEl>
                                          <p:spTgt spid="58"/>
                                        </p:tgtEl>
                                      </p:cBhvr>
                                    </p:animEffect>
                                  </p:childTnLst>
                                </p:cTn>
                              </p:par>
                              <p:par>
                                <p:cTn id="51" presetID="22" presetClass="entr" presetSubtype="4" fill="hold" nodeType="withEffect">
                                  <p:stCondLst>
                                    <p:cond delay="0"/>
                                  </p:stCondLst>
                                  <p:childTnLst>
                                    <p:set>
                                      <p:cBhvr>
                                        <p:cTn id="52" dur="1" fill="hold">
                                          <p:stCondLst>
                                            <p:cond delay="0"/>
                                          </p:stCondLst>
                                        </p:cTn>
                                        <p:tgtEl>
                                          <p:spTgt spid="56"/>
                                        </p:tgtEl>
                                        <p:attrNameLst>
                                          <p:attrName>style.visibility</p:attrName>
                                        </p:attrNameLst>
                                      </p:cBhvr>
                                      <p:to>
                                        <p:strVal val="visible"/>
                                      </p:to>
                                    </p:set>
                                    <p:animEffect transition="in" filter="wipe(down)">
                                      <p:cBhvr>
                                        <p:cTn id="53" dur="500"/>
                                        <p:tgtEl>
                                          <p:spTgt spid="56"/>
                                        </p:tgtEl>
                                      </p:cBhvr>
                                    </p:animEffect>
                                  </p:childTnLst>
                                </p:cTn>
                              </p:par>
                              <p:par>
                                <p:cTn id="54" presetID="22" presetClass="entr" presetSubtype="4"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wipe(down)">
                                      <p:cBhvr>
                                        <p:cTn id="56" dur="500"/>
                                        <p:tgtEl>
                                          <p:spTgt spid="55"/>
                                        </p:tgtEl>
                                      </p:cBhvr>
                                    </p:animEffect>
                                  </p:childTnLst>
                                </p:cTn>
                              </p:par>
                            </p:childTnLst>
                          </p:cTn>
                        </p:par>
                        <p:par>
                          <p:cTn id="57" fill="hold">
                            <p:stCondLst>
                              <p:cond delay="500"/>
                            </p:stCondLst>
                            <p:childTnLst>
                              <p:par>
                                <p:cTn id="58" presetID="16" presetClass="entr" presetSubtype="26" fill="hold" grpId="0" nodeType="after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barn(inHorizontal)">
                                      <p:cBhvr>
                                        <p:cTn id="60" dur="3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43" grpId="0" animBg="1"/>
      <p:bldP spid="48" grpId="0"/>
      <p:bldP spid="51" grpId="0" animBg="1"/>
      <p:bldP spid="75" grpId="0"/>
      <p:bldP spid="76" grpId="0"/>
      <p:bldP spid="30"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7462958" y="5894889"/>
            <a:ext cx="3375209" cy="202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828551" y="3885677"/>
            <a:ext cx="2002824" cy="202895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7455629" y="3888562"/>
            <a:ext cx="1348531" cy="200981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Oval 19"/>
          <p:cNvSpPr>
            <a:spLocks noChangeArrowheads="1"/>
          </p:cNvSpPr>
          <p:nvPr/>
        </p:nvSpPr>
        <p:spPr bwMode="auto">
          <a:xfrm>
            <a:off x="8790014" y="3850231"/>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21" name="TextBox 20"/>
          <p:cNvSpPr txBox="1"/>
          <p:nvPr/>
        </p:nvSpPr>
        <p:spPr>
          <a:xfrm>
            <a:off x="568171" y="514905"/>
            <a:ext cx="6664733" cy="2246769"/>
          </a:xfrm>
          <a:prstGeom prst="rect">
            <a:avLst/>
          </a:prstGeom>
          <a:noFill/>
        </p:spPr>
        <p:txBody>
          <a:bodyPr wrap="square" rtlCol="0">
            <a:spAutoFit/>
          </a:bodyPr>
          <a:lstStyle/>
          <a:p>
            <a:r>
              <a:rPr lang="en-US" sz="2800" dirty="0" err="1">
                <a:solidFill>
                  <a:srgbClr val="FFFF00"/>
                </a:solidFill>
                <a:latin typeface="Cambria" panose="02040503050406030204" pitchFamily="18" charset="0"/>
                <a:ea typeface="Cambria" panose="02040503050406030204" pitchFamily="18" charset="0"/>
              </a:rPr>
              <a:t>Bài</a:t>
            </a:r>
            <a:r>
              <a:rPr lang="en-US" sz="2800" dirty="0">
                <a:solidFill>
                  <a:srgbClr val="FFFF00"/>
                </a:solidFill>
                <a:latin typeface="Cambria" panose="02040503050406030204" pitchFamily="18" charset="0"/>
                <a:ea typeface="Cambria" panose="02040503050406030204" pitchFamily="18" charset="0"/>
              </a:rPr>
              <a:t> </a:t>
            </a:r>
            <a:r>
              <a:rPr lang="en-US" sz="2800" dirty="0" err="1">
                <a:solidFill>
                  <a:srgbClr val="FFFF00"/>
                </a:solidFill>
                <a:latin typeface="Cambria" panose="02040503050406030204" pitchFamily="18" charset="0"/>
                <a:ea typeface="Cambria" panose="02040503050406030204" pitchFamily="18" charset="0"/>
              </a:rPr>
              <a:t>toán</a:t>
            </a:r>
            <a:r>
              <a:rPr lang="en-US" sz="2800" dirty="0">
                <a:solidFill>
                  <a:srgbClr val="FFFF00"/>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Có</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đình</a:t>
            </a:r>
            <a:r>
              <a:rPr lang="en-US" sz="2800" dirty="0">
                <a:solidFill>
                  <a:schemeClr val="bg1"/>
                </a:solidFill>
                <a:latin typeface="Cambria" panose="02040503050406030204" pitchFamily="18" charset="0"/>
                <a:ea typeface="Cambria" panose="02040503050406030204" pitchFamily="18" charset="0"/>
              </a:rPr>
              <a:t> A, B </a:t>
            </a:r>
            <a:r>
              <a:rPr lang="en-US" sz="2800" dirty="0" err="1">
                <a:solidFill>
                  <a:schemeClr val="bg1"/>
                </a:solidFill>
                <a:latin typeface="Cambria" panose="02040503050406030204" pitchFamily="18" charset="0"/>
                <a:ea typeface="Cambria" panose="02040503050406030204" pitchFamily="18" charset="0"/>
              </a:rPr>
              <a:t>và</a:t>
            </a:r>
            <a:r>
              <a:rPr lang="en-US" sz="2800" dirty="0">
                <a:solidFill>
                  <a:schemeClr val="bg1"/>
                </a:solidFill>
                <a:latin typeface="Cambria" panose="02040503050406030204" pitchFamily="18" charset="0"/>
                <a:ea typeface="Cambria" panose="02040503050406030204" pitchFamily="18" charset="0"/>
              </a:rPr>
              <a:t> C (</a:t>
            </a:r>
            <a:r>
              <a:rPr lang="en-US" sz="2800" dirty="0" err="1">
                <a:solidFill>
                  <a:schemeClr val="bg1"/>
                </a:solidFill>
                <a:latin typeface="Cambria" panose="02040503050406030204" pitchFamily="18" charset="0"/>
                <a:ea typeface="Cambria" panose="02040503050406030204" pitchFamily="18" charset="0"/>
              </a:rPr>
              <a:t>như</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hình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vẽ</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dự</a:t>
            </a:r>
            <a:r>
              <a:rPr lang="en-US" sz="2800" dirty="0">
                <a:solidFill>
                  <a:schemeClr val="bg1"/>
                </a:solidFill>
                <a:latin typeface="Cambria" panose="02040503050406030204" pitchFamily="18" charset="0"/>
                <a:ea typeface="Cambria" panose="02040503050406030204" pitchFamily="18" charset="0"/>
              </a:rPr>
              <a:t> </a:t>
            </a:r>
            <a:r>
              <a:rPr lang="en-US" sz="2800" err="1">
                <a:solidFill>
                  <a:schemeClr val="bg1"/>
                </a:solidFill>
                <a:latin typeface="Cambria" panose="02040503050406030204" pitchFamily="18" charset="0"/>
                <a:ea typeface="Cambria" panose="02040503050406030204" pitchFamily="18" charset="0"/>
              </a:rPr>
              <a:t>định</a:t>
            </a:r>
            <a:r>
              <a:rPr lang="en-US" sz="2800">
                <a:solidFill>
                  <a:schemeClr val="bg1"/>
                </a:solidFill>
                <a:latin typeface="Cambria" panose="02040503050406030204" pitchFamily="18" charset="0"/>
                <a:ea typeface="Cambria" panose="02040503050406030204" pitchFamily="18" charset="0"/>
              </a:rPr>
              <a:t> đào </a:t>
            </a:r>
            <a:r>
              <a:rPr lang="en-US" sz="2800" dirty="0" err="1">
                <a:solidFill>
                  <a:schemeClr val="bg1"/>
                </a:solidFill>
                <a:latin typeface="Cambria" panose="02040503050406030204" pitchFamily="18" charset="0"/>
                <a:ea typeface="Cambria" panose="02040503050406030204" pitchFamily="18" charset="0"/>
              </a:rPr>
              <a:t>chung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một</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cái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a:t>
            </a:r>
            <a:br>
              <a:rPr lang="en-US" sz="2800" dirty="0">
                <a:solidFill>
                  <a:schemeClr val="bg1"/>
                </a:solidFill>
                <a:latin typeface="Cambria" panose="02040503050406030204" pitchFamily="18" charset="0"/>
                <a:ea typeface="Cambria" panose="02040503050406030204" pitchFamily="18" charset="0"/>
              </a:rPr>
            </a:br>
            <a:r>
              <a:rPr lang="en-US" sz="2800" dirty="0">
                <a:solidFill>
                  <a:schemeClr val="bg1"/>
                </a:solidFill>
                <a:latin typeface="Cambria" panose="02040503050406030204" pitchFamily="18" charset="0"/>
                <a:ea typeface="Cambria" panose="02040503050406030204" pitchFamily="18" charset="0"/>
              </a:rPr>
              <a:t>a) </a:t>
            </a:r>
            <a:r>
              <a:rPr lang="en-US" sz="2800" dirty="0" err="1">
                <a:solidFill>
                  <a:schemeClr val="bg1"/>
                </a:solidFill>
                <a:latin typeface="Cambria" panose="02040503050406030204" pitchFamily="18" charset="0"/>
                <a:ea typeface="Cambria" panose="02040503050406030204" pitchFamily="18" charset="0"/>
              </a:rPr>
              <a:t>Hỏi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phải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chọn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vị</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trí</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 ở </a:t>
            </a:r>
            <a:r>
              <a:rPr lang="en-US" sz="2800" dirty="0" err="1">
                <a:solidFill>
                  <a:schemeClr val="bg1"/>
                </a:solidFill>
                <a:latin typeface="Cambria" panose="02040503050406030204" pitchFamily="18" charset="0"/>
                <a:ea typeface="Cambria" panose="02040503050406030204" pitchFamily="18" charset="0"/>
              </a:rPr>
              <a:t>đâu</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để</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khoảng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cách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từ</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đến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hai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nhà</a:t>
            </a:r>
            <a:r>
              <a:rPr lang="en-US" sz="2800" dirty="0">
                <a:solidFill>
                  <a:schemeClr val="bg1"/>
                </a:solidFill>
                <a:latin typeface="Cambria" panose="02040503050406030204" pitchFamily="18" charset="0"/>
                <a:ea typeface="Cambria" panose="02040503050406030204" pitchFamily="18" charset="0"/>
              </a:rPr>
              <a:t> A </a:t>
            </a:r>
            <a:r>
              <a:rPr lang="en-US" sz="2800" dirty="0" err="1">
                <a:solidFill>
                  <a:schemeClr val="bg1"/>
                </a:solidFill>
                <a:latin typeface="Cambria" panose="02040503050406030204" pitchFamily="18" charset="0"/>
                <a:ea typeface="Cambria" panose="02040503050406030204" pitchFamily="18" charset="0"/>
              </a:rPr>
              <a:t>và</a:t>
            </a:r>
            <a:r>
              <a:rPr lang="en-US" sz="2800" dirty="0">
                <a:solidFill>
                  <a:schemeClr val="bg1"/>
                </a:solidFill>
                <a:latin typeface="Cambria" panose="02040503050406030204" pitchFamily="18" charset="0"/>
                <a:ea typeface="Cambria" panose="02040503050406030204" pitchFamily="18" charset="0"/>
              </a:rPr>
              <a:t> B </a:t>
            </a:r>
            <a:r>
              <a:rPr lang="en-US" sz="2800" dirty="0" err="1">
                <a:solidFill>
                  <a:schemeClr val="bg1"/>
                </a:solidFill>
                <a:latin typeface="Cambria" panose="02040503050406030204" pitchFamily="18" charset="0"/>
                <a:ea typeface="Cambria" panose="02040503050406030204" pitchFamily="18" charset="0"/>
              </a:rPr>
              <a:t>bằng</a:t>
            </a:r>
            <a:r>
              <a:rPr lang="en-US" sz="2800" dirty="0">
                <a:solidFill>
                  <a:schemeClr val="bg1"/>
                </a:solidFill>
                <a:latin typeface="Cambria" panose="02040503050406030204" pitchFamily="18" charset="0"/>
                <a:ea typeface="Cambria" panose="02040503050406030204" pitchFamily="18" charset="0"/>
              </a:rPr>
              <a:t> </a:t>
            </a:r>
            <a:r>
              <a:rPr lang="en-US" sz="2800" err="1">
                <a:solidFill>
                  <a:schemeClr val="bg1"/>
                </a:solidFill>
                <a:latin typeface="Cambria" panose="02040503050406030204" pitchFamily="18" charset="0"/>
                <a:ea typeface="Cambria" panose="02040503050406030204" pitchFamily="18" charset="0"/>
              </a:rPr>
              <a:t>nhau</a:t>
            </a:r>
            <a:r>
              <a:rPr lang="en-US" sz="2800">
                <a:solidFill>
                  <a:schemeClr val="bg1"/>
                </a:solidFill>
                <a:latin typeface="Cambria" panose="02040503050406030204" pitchFamily="18" charset="0"/>
                <a:ea typeface="Cambria" panose="02040503050406030204" pitchFamily="18" charset="0"/>
              </a:rPr>
              <a:t>?</a:t>
            </a:r>
            <a:endParaRPr lang="en-US" sz="2800" dirty="0">
              <a:solidFill>
                <a:schemeClr val="bg1"/>
              </a:solidFill>
              <a:latin typeface="Cambria" panose="02040503050406030204" pitchFamily="18" charset="0"/>
              <a:ea typeface="Cambria" panose="02040503050406030204" pitchFamily="18" charset="0"/>
            </a:endParaRPr>
          </a:p>
        </p:txBody>
      </p:sp>
      <p:sp>
        <p:nvSpPr>
          <p:cNvPr id="25" name="TextBox 24"/>
          <p:cNvSpPr txBox="1"/>
          <p:nvPr/>
        </p:nvSpPr>
        <p:spPr>
          <a:xfrm>
            <a:off x="7382691" y="5852015"/>
            <a:ext cx="377026"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A</a:t>
            </a:r>
          </a:p>
        </p:txBody>
      </p:sp>
      <p:sp>
        <p:nvSpPr>
          <p:cNvPr id="26" name="TextBox 25"/>
          <p:cNvSpPr txBox="1"/>
          <p:nvPr/>
        </p:nvSpPr>
        <p:spPr>
          <a:xfrm>
            <a:off x="10589193" y="5867267"/>
            <a:ext cx="37221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a:t>
            </a:r>
          </a:p>
        </p:txBody>
      </p:sp>
      <p:sp>
        <p:nvSpPr>
          <p:cNvPr id="30" name="TextBox 29"/>
          <p:cNvSpPr txBox="1"/>
          <p:nvPr/>
        </p:nvSpPr>
        <p:spPr>
          <a:xfrm>
            <a:off x="8291328" y="3735431"/>
            <a:ext cx="385042"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O</a:t>
            </a:r>
            <a:endParaRPr lang="en-US" sz="2400" dirty="0">
              <a:solidFill>
                <a:schemeClr val="bg1"/>
              </a:solidFill>
              <a:latin typeface="Cambria" panose="02040503050406030204" pitchFamily="18" charset="0"/>
              <a:ea typeface="Cambria" panose="02040503050406030204" pitchFamily="18" charset="0"/>
            </a:endParaRPr>
          </a:p>
        </p:txBody>
      </p:sp>
      <p:sp>
        <p:nvSpPr>
          <p:cNvPr id="31" name="Oval 19"/>
          <p:cNvSpPr>
            <a:spLocks noChangeArrowheads="1"/>
          </p:cNvSpPr>
          <p:nvPr/>
        </p:nvSpPr>
        <p:spPr bwMode="auto">
          <a:xfrm>
            <a:off x="10809592" y="5884680"/>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33" name="Oval 19"/>
          <p:cNvSpPr>
            <a:spLocks noChangeArrowheads="1"/>
          </p:cNvSpPr>
          <p:nvPr/>
        </p:nvSpPr>
        <p:spPr bwMode="auto">
          <a:xfrm>
            <a:off x="7434383" y="5864409"/>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6391171" y="5336251"/>
            <a:ext cx="1035030" cy="1112807"/>
          </a:xfrm>
          <a:prstGeom prst="rect">
            <a:avLst/>
          </a:prstGeom>
        </p:spPr>
      </p:pic>
      <p:pic>
        <p:nvPicPr>
          <p:cNvPr id="10" name="Picture 9"/>
          <p:cNvPicPr>
            <a:picLocks noChangeAspect="1"/>
          </p:cNvPicPr>
          <p:nvPr/>
        </p:nvPicPr>
        <p:blipFill>
          <a:blip r:embed="rId3"/>
          <a:stretch>
            <a:fillRect/>
          </a:stretch>
        </p:blipFill>
        <p:spPr>
          <a:xfrm>
            <a:off x="10878120" y="5315099"/>
            <a:ext cx="1073130" cy="1179850"/>
          </a:xfrm>
          <a:prstGeom prst="rect">
            <a:avLst/>
          </a:prstGeom>
        </p:spPr>
      </p:pic>
      <p:pic>
        <p:nvPicPr>
          <p:cNvPr id="11" name="Picture 10"/>
          <p:cNvPicPr>
            <a:picLocks noChangeAspect="1"/>
          </p:cNvPicPr>
          <p:nvPr/>
        </p:nvPicPr>
        <p:blipFill>
          <a:blip r:embed="rId4"/>
          <a:stretch>
            <a:fillRect/>
          </a:stretch>
        </p:blipFill>
        <p:spPr>
          <a:xfrm>
            <a:off x="8366151" y="3063101"/>
            <a:ext cx="904875" cy="790575"/>
          </a:xfrm>
          <a:prstGeom prst="rect">
            <a:avLst/>
          </a:prstGeom>
        </p:spPr>
      </p:pic>
      <p:pic>
        <p:nvPicPr>
          <p:cNvPr id="15" name="Picture 14"/>
          <p:cNvPicPr>
            <a:picLocks noChangeAspect="1"/>
          </p:cNvPicPr>
          <p:nvPr/>
        </p:nvPicPr>
        <p:blipFill>
          <a:blip r:embed="rId5"/>
          <a:stretch>
            <a:fillRect/>
          </a:stretch>
        </p:blipFill>
        <p:spPr>
          <a:xfrm>
            <a:off x="7570068" y="897290"/>
            <a:ext cx="973117" cy="1094757"/>
          </a:xfrm>
          <a:prstGeom prst="rect">
            <a:avLst/>
          </a:prstGeom>
        </p:spPr>
      </p:pic>
      <p:sp>
        <p:nvSpPr>
          <p:cNvPr id="16" name="TextBox 15"/>
          <p:cNvSpPr txBox="1"/>
          <p:nvPr/>
        </p:nvSpPr>
        <p:spPr>
          <a:xfrm>
            <a:off x="7600650" y="1919382"/>
            <a:ext cx="357790"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a:t>
            </a:r>
          </a:p>
        </p:txBody>
      </p:sp>
      <p:sp>
        <p:nvSpPr>
          <p:cNvPr id="17" name="Oval 19"/>
          <p:cNvSpPr>
            <a:spLocks noChangeArrowheads="1"/>
          </p:cNvSpPr>
          <p:nvPr/>
        </p:nvSpPr>
        <p:spPr bwMode="auto">
          <a:xfrm>
            <a:off x="8008079" y="1994066"/>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5532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5"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69152">
            <a:off x="3813066" y="3356803"/>
            <a:ext cx="6028624" cy="2180787"/>
          </a:xfrm>
          <a:prstGeom prst="rect">
            <a:avLst/>
          </a:prstGeom>
          <a:noFill/>
          <a:extLst>
            <a:ext uri="{909E8E84-426E-40DD-AFC4-6F175D3DCCD1}">
              <a14:hiddenFill xmlns:a14="http://schemas.microsoft.com/office/drawing/2010/main">
                <a:solidFill>
                  <a:srgbClr val="FFFFFF"/>
                </a:solidFill>
              </a14:hiddenFill>
            </a:ext>
          </a:extLst>
        </p:spPr>
      </p:pic>
      <p:grpSp>
        <p:nvGrpSpPr>
          <p:cNvPr id="84" name="Group 83"/>
          <p:cNvGrpSpPr/>
          <p:nvPr/>
        </p:nvGrpSpPr>
        <p:grpSpPr>
          <a:xfrm>
            <a:off x="515977" y="1447896"/>
            <a:ext cx="2757172" cy="2757017"/>
            <a:chOff x="821184" y="975360"/>
            <a:chExt cx="4239007" cy="3660093"/>
          </a:xfrm>
        </p:grpSpPr>
        <p:pic>
          <p:nvPicPr>
            <p:cNvPr id="85" name="Picture 84"/>
            <p:cNvPicPr>
              <a:picLocks noChangeAspect="1"/>
            </p:cNvPicPr>
            <p:nvPr/>
          </p:nvPicPr>
          <p:blipFill>
            <a:blip r:embed="rId3"/>
            <a:stretch>
              <a:fillRect/>
            </a:stretch>
          </p:blipFill>
          <p:spPr>
            <a:xfrm>
              <a:off x="1105581" y="1320236"/>
              <a:ext cx="3790142" cy="2652883"/>
            </a:xfrm>
            <a:prstGeom prst="rect">
              <a:avLst/>
            </a:prstGeom>
          </p:spPr>
        </p:pic>
        <p:sp>
          <p:nvSpPr>
            <p:cNvPr id="86" name="TextBox 85"/>
            <p:cNvSpPr txBox="1"/>
            <p:nvPr/>
          </p:nvSpPr>
          <p:spPr>
            <a:xfrm>
              <a:off x="1769231" y="975360"/>
              <a:ext cx="360996" cy="43088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A</a:t>
              </a:r>
            </a:p>
          </p:txBody>
        </p:sp>
        <p:sp>
          <p:nvSpPr>
            <p:cNvPr id="87" name="TextBox 86"/>
            <p:cNvSpPr txBox="1"/>
            <p:nvPr/>
          </p:nvSpPr>
          <p:spPr>
            <a:xfrm>
              <a:off x="821184" y="3887112"/>
              <a:ext cx="35779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B</a:t>
              </a:r>
            </a:p>
          </p:txBody>
        </p:sp>
        <p:sp>
          <p:nvSpPr>
            <p:cNvPr id="88" name="TextBox 87"/>
            <p:cNvSpPr txBox="1"/>
            <p:nvPr/>
          </p:nvSpPr>
          <p:spPr>
            <a:xfrm>
              <a:off x="4716827" y="3887111"/>
              <a:ext cx="34336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C</a:t>
              </a:r>
            </a:p>
          </p:txBody>
        </p:sp>
        <p:pic>
          <p:nvPicPr>
            <p:cNvPr id="89" name="Picture 88"/>
            <p:cNvPicPr>
              <a:picLocks noChangeAspect="1"/>
            </p:cNvPicPr>
            <p:nvPr/>
          </p:nvPicPr>
          <p:blipFill>
            <a:blip r:embed="rId4"/>
            <a:stretch>
              <a:fillRect/>
            </a:stretch>
          </p:blipFill>
          <p:spPr>
            <a:xfrm>
              <a:off x="2905809" y="2327163"/>
              <a:ext cx="487478" cy="2308290"/>
            </a:xfrm>
            <a:prstGeom prst="rect">
              <a:avLst/>
            </a:prstGeom>
          </p:spPr>
        </p:pic>
        <p:pic>
          <p:nvPicPr>
            <p:cNvPr id="90" name="Picture 89"/>
            <p:cNvPicPr>
              <a:picLocks noChangeAspect="1"/>
            </p:cNvPicPr>
            <p:nvPr/>
          </p:nvPicPr>
          <p:blipFill>
            <a:blip r:embed="rId5"/>
            <a:stretch>
              <a:fillRect/>
            </a:stretch>
          </p:blipFill>
          <p:spPr>
            <a:xfrm>
              <a:off x="2904679" y="3780795"/>
              <a:ext cx="191944" cy="192326"/>
            </a:xfrm>
            <a:prstGeom prst="rect">
              <a:avLst/>
            </a:prstGeom>
          </p:spPr>
        </p:pic>
        <p:sp>
          <p:nvSpPr>
            <p:cNvPr id="91" name="TextBox 90"/>
            <p:cNvSpPr txBox="1"/>
            <p:nvPr/>
          </p:nvSpPr>
          <p:spPr>
            <a:xfrm rot="20325284">
              <a:off x="1831430" y="3561351"/>
              <a:ext cx="261611" cy="461666"/>
            </a:xfrm>
            <a:prstGeom prst="rect">
              <a:avLst/>
            </a:prstGeom>
            <a:noFill/>
          </p:spPr>
          <p:txBody>
            <a:bodyPr wrap="none" rtlCol="0">
              <a:spAutoFit/>
            </a:bodyPr>
            <a:lstStyle/>
            <a:p>
              <a:r>
                <a:rPr lang="en-US" sz="2400" dirty="0">
                  <a:solidFill>
                    <a:schemeClr val="bg1"/>
                  </a:solidFill>
                </a:rPr>
                <a:t>I</a:t>
              </a:r>
            </a:p>
          </p:txBody>
        </p:sp>
        <p:sp>
          <p:nvSpPr>
            <p:cNvPr id="92" name="TextBox 91"/>
            <p:cNvSpPr txBox="1"/>
            <p:nvPr/>
          </p:nvSpPr>
          <p:spPr>
            <a:xfrm rot="20325284">
              <a:off x="3720206" y="3577466"/>
              <a:ext cx="261611" cy="461666"/>
            </a:xfrm>
            <a:prstGeom prst="rect">
              <a:avLst/>
            </a:prstGeom>
            <a:noFill/>
          </p:spPr>
          <p:txBody>
            <a:bodyPr wrap="none" rtlCol="0">
              <a:spAutoFit/>
            </a:bodyPr>
            <a:lstStyle/>
            <a:p>
              <a:r>
                <a:rPr lang="en-US" sz="2400" dirty="0">
                  <a:solidFill>
                    <a:schemeClr val="bg1"/>
                  </a:solidFill>
                </a:rPr>
                <a:t>I</a:t>
              </a:r>
            </a:p>
          </p:txBody>
        </p:sp>
        <p:sp>
          <p:nvSpPr>
            <p:cNvPr id="93" name="TextBox 92"/>
            <p:cNvSpPr txBox="1"/>
            <p:nvPr/>
          </p:nvSpPr>
          <p:spPr>
            <a:xfrm>
              <a:off x="2494179" y="2169208"/>
              <a:ext cx="341761"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sp>
          <p:nvSpPr>
            <p:cNvPr id="94" name="TextBox 93"/>
            <p:cNvSpPr txBox="1"/>
            <p:nvPr/>
          </p:nvSpPr>
          <p:spPr>
            <a:xfrm>
              <a:off x="2523011" y="3746353"/>
              <a:ext cx="37061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grpSp>
      <p:grpSp>
        <p:nvGrpSpPr>
          <p:cNvPr id="4" name="Group 3"/>
          <p:cNvGrpSpPr/>
          <p:nvPr/>
        </p:nvGrpSpPr>
        <p:grpSpPr>
          <a:xfrm>
            <a:off x="7971545" y="1610182"/>
            <a:ext cx="2949929" cy="2989186"/>
            <a:chOff x="8443615" y="1457285"/>
            <a:chExt cx="2949929" cy="2989186"/>
          </a:xfrm>
        </p:grpSpPr>
        <p:pic>
          <p:nvPicPr>
            <p:cNvPr id="48" name="Picture 47"/>
            <p:cNvPicPr>
              <a:picLocks noChangeAspect="1"/>
            </p:cNvPicPr>
            <p:nvPr/>
          </p:nvPicPr>
          <p:blipFill>
            <a:blip r:embed="rId6"/>
            <a:stretch>
              <a:fillRect/>
            </a:stretch>
          </p:blipFill>
          <p:spPr>
            <a:xfrm>
              <a:off x="8591117" y="1638467"/>
              <a:ext cx="2802427" cy="2808004"/>
            </a:xfrm>
            <a:prstGeom prst="rect">
              <a:avLst/>
            </a:prstGeom>
          </p:spPr>
        </p:pic>
        <p:sp>
          <p:nvSpPr>
            <p:cNvPr id="49" name="TextBox 48"/>
            <p:cNvSpPr txBox="1"/>
            <p:nvPr/>
          </p:nvSpPr>
          <p:spPr>
            <a:xfrm>
              <a:off x="9191624" y="1457285"/>
              <a:ext cx="250508" cy="29900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A</a:t>
              </a:r>
            </a:p>
          </p:txBody>
        </p:sp>
        <p:sp>
          <p:nvSpPr>
            <p:cNvPr id="50" name="TextBox 49"/>
            <p:cNvSpPr txBox="1"/>
            <p:nvPr/>
          </p:nvSpPr>
          <p:spPr>
            <a:xfrm>
              <a:off x="8443615" y="3401847"/>
              <a:ext cx="248283" cy="29900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B</a:t>
              </a:r>
            </a:p>
          </p:txBody>
        </p:sp>
        <p:sp>
          <p:nvSpPr>
            <p:cNvPr id="51" name="TextBox 50"/>
            <p:cNvSpPr txBox="1"/>
            <p:nvPr/>
          </p:nvSpPr>
          <p:spPr>
            <a:xfrm>
              <a:off x="11149948" y="3494023"/>
              <a:ext cx="238273" cy="29900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C</a:t>
              </a:r>
            </a:p>
          </p:txBody>
        </p:sp>
        <p:sp>
          <p:nvSpPr>
            <p:cNvPr id="52" name="TextBox 51"/>
            <p:cNvSpPr txBox="1"/>
            <p:nvPr/>
          </p:nvSpPr>
          <p:spPr>
            <a:xfrm>
              <a:off x="10029854" y="2768112"/>
              <a:ext cx="256071" cy="299008"/>
            </a:xfrm>
            <a:prstGeom prst="rect">
              <a:avLst/>
            </a:prstGeom>
            <a:noFill/>
          </p:spPr>
          <p:txBody>
            <a:bodyPr wrap="none" rtlCol="0">
              <a:spAutoFit/>
            </a:bodyPr>
            <a:lstStyle/>
            <a:p>
              <a:r>
                <a:rPr lang="en-US" sz="2200">
                  <a:solidFill>
                    <a:schemeClr val="bg1"/>
                  </a:solidFill>
                  <a:latin typeface="Cambria" panose="02040503050406030204" pitchFamily="18" charset="0"/>
                  <a:ea typeface="Cambria" panose="02040503050406030204" pitchFamily="18" charset="0"/>
                </a:rPr>
                <a:t>O</a:t>
              </a:r>
              <a:endParaRPr lang="en-US" sz="2200" dirty="0">
                <a:solidFill>
                  <a:schemeClr val="bg1"/>
                </a:solidFill>
                <a:latin typeface="Cambria" panose="02040503050406030204" pitchFamily="18" charset="0"/>
                <a:ea typeface="Cambria" panose="02040503050406030204" pitchFamily="18" charset="0"/>
              </a:endParaRPr>
            </a:p>
          </p:txBody>
        </p:sp>
        <p:sp>
          <p:nvSpPr>
            <p:cNvPr id="53" name="TextBox 52"/>
            <p:cNvSpPr txBox="1"/>
            <p:nvPr/>
          </p:nvSpPr>
          <p:spPr>
            <a:xfrm>
              <a:off x="9673792" y="3446274"/>
              <a:ext cx="257182" cy="29900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sp>
          <p:nvSpPr>
            <p:cNvPr id="54" name="TextBox 53"/>
            <p:cNvSpPr txBox="1"/>
            <p:nvPr/>
          </p:nvSpPr>
          <p:spPr>
            <a:xfrm>
              <a:off x="8886563" y="2222429"/>
              <a:ext cx="240497" cy="29900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E</a:t>
              </a:r>
            </a:p>
          </p:txBody>
        </p:sp>
        <p:pic>
          <p:nvPicPr>
            <p:cNvPr id="55" name="Picture 54"/>
            <p:cNvPicPr>
              <a:picLocks noChangeAspect="1"/>
            </p:cNvPicPr>
            <p:nvPr/>
          </p:nvPicPr>
          <p:blipFill>
            <a:blip r:embed="rId7"/>
            <a:stretch>
              <a:fillRect/>
            </a:stretch>
          </p:blipFill>
          <p:spPr>
            <a:xfrm>
              <a:off x="8475847" y="2340296"/>
              <a:ext cx="694528" cy="378143"/>
            </a:xfrm>
            <a:prstGeom prst="rect">
              <a:avLst/>
            </a:prstGeom>
          </p:spPr>
        </p:pic>
        <p:sp>
          <p:nvSpPr>
            <p:cNvPr id="56" name="TextBox 55"/>
            <p:cNvSpPr txBox="1"/>
            <p:nvPr/>
          </p:nvSpPr>
          <p:spPr>
            <a:xfrm rot="20325284">
              <a:off x="9239282" y="3310805"/>
              <a:ext cx="248786" cy="400110"/>
            </a:xfrm>
            <a:prstGeom prst="rect">
              <a:avLst/>
            </a:prstGeom>
            <a:noFill/>
          </p:spPr>
          <p:txBody>
            <a:bodyPr wrap="none" rtlCol="0">
              <a:spAutoFit/>
            </a:bodyPr>
            <a:lstStyle/>
            <a:p>
              <a:r>
                <a:rPr lang="en-US" sz="2000" dirty="0">
                  <a:solidFill>
                    <a:schemeClr val="bg1"/>
                  </a:solidFill>
                </a:rPr>
                <a:t>I</a:t>
              </a:r>
            </a:p>
          </p:txBody>
        </p:sp>
        <p:sp>
          <p:nvSpPr>
            <p:cNvPr id="57" name="TextBox 56"/>
            <p:cNvSpPr txBox="1"/>
            <p:nvPr/>
          </p:nvSpPr>
          <p:spPr>
            <a:xfrm rot="20325284">
              <a:off x="10388659" y="3308146"/>
              <a:ext cx="248786" cy="400110"/>
            </a:xfrm>
            <a:prstGeom prst="rect">
              <a:avLst/>
            </a:prstGeom>
            <a:noFill/>
          </p:spPr>
          <p:txBody>
            <a:bodyPr wrap="none" rtlCol="0">
              <a:spAutoFit/>
            </a:bodyPr>
            <a:lstStyle/>
            <a:p>
              <a:r>
                <a:rPr lang="en-US" sz="2000" dirty="0">
                  <a:solidFill>
                    <a:schemeClr val="bg1"/>
                  </a:solidFill>
                </a:rPr>
                <a:t>I</a:t>
              </a:r>
            </a:p>
          </p:txBody>
        </p:sp>
        <p:sp>
          <p:nvSpPr>
            <p:cNvPr id="58" name="TextBox 57"/>
            <p:cNvSpPr txBox="1"/>
            <p:nvPr/>
          </p:nvSpPr>
          <p:spPr>
            <a:xfrm rot="5400000">
              <a:off x="9243718" y="2083603"/>
              <a:ext cx="217137" cy="277651"/>
            </a:xfrm>
            <a:prstGeom prst="rect">
              <a:avLst/>
            </a:prstGeom>
            <a:noFill/>
          </p:spPr>
          <p:txBody>
            <a:bodyPr wrap="none" rtlCol="0">
              <a:spAutoFit/>
            </a:bodyPr>
            <a:lstStyle/>
            <a:p>
              <a:r>
                <a:rPr lang="en-US" sz="2000" dirty="0">
                  <a:solidFill>
                    <a:schemeClr val="bg1"/>
                  </a:solidFill>
                </a:rPr>
                <a:t>II</a:t>
              </a:r>
            </a:p>
          </p:txBody>
        </p:sp>
        <p:sp>
          <p:nvSpPr>
            <p:cNvPr id="59" name="TextBox 58"/>
            <p:cNvSpPr txBox="1"/>
            <p:nvPr/>
          </p:nvSpPr>
          <p:spPr>
            <a:xfrm rot="5400000">
              <a:off x="8790472" y="2856290"/>
              <a:ext cx="312906" cy="400110"/>
            </a:xfrm>
            <a:prstGeom prst="rect">
              <a:avLst/>
            </a:prstGeom>
            <a:noFill/>
          </p:spPr>
          <p:txBody>
            <a:bodyPr wrap="none" rtlCol="0">
              <a:spAutoFit/>
            </a:bodyPr>
            <a:lstStyle/>
            <a:p>
              <a:r>
                <a:rPr lang="en-US" sz="2000" dirty="0">
                  <a:solidFill>
                    <a:schemeClr val="bg1"/>
                  </a:solidFill>
                </a:rPr>
                <a:t>II</a:t>
              </a:r>
            </a:p>
          </p:txBody>
        </p:sp>
        <p:pic>
          <p:nvPicPr>
            <p:cNvPr id="60" name="Picture 59"/>
            <p:cNvPicPr>
              <a:picLocks noChangeAspect="1"/>
            </p:cNvPicPr>
            <p:nvPr/>
          </p:nvPicPr>
          <p:blipFill>
            <a:blip r:embed="rId8"/>
            <a:stretch>
              <a:fillRect/>
            </a:stretch>
          </p:blipFill>
          <p:spPr>
            <a:xfrm>
              <a:off x="9924657" y="1594385"/>
              <a:ext cx="338279" cy="2371008"/>
            </a:xfrm>
            <a:prstGeom prst="rect">
              <a:avLst/>
            </a:prstGeom>
          </p:spPr>
        </p:pic>
        <p:pic>
          <p:nvPicPr>
            <p:cNvPr id="61" name="Picture 60"/>
            <p:cNvPicPr>
              <a:picLocks noChangeAspect="1"/>
            </p:cNvPicPr>
            <p:nvPr/>
          </p:nvPicPr>
          <p:blipFill>
            <a:blip r:embed="rId9"/>
            <a:stretch>
              <a:fillRect/>
            </a:stretch>
          </p:blipFill>
          <p:spPr>
            <a:xfrm>
              <a:off x="8895702" y="2594771"/>
              <a:ext cx="1487369" cy="656719"/>
            </a:xfrm>
            <a:prstGeom prst="rect">
              <a:avLst/>
            </a:prstGeom>
          </p:spPr>
        </p:pic>
        <p:pic>
          <p:nvPicPr>
            <p:cNvPr id="62" name="Picture 61"/>
            <p:cNvPicPr>
              <a:picLocks noChangeAspect="1"/>
            </p:cNvPicPr>
            <p:nvPr/>
          </p:nvPicPr>
          <p:blipFill>
            <a:blip r:embed="rId10"/>
            <a:stretch>
              <a:fillRect/>
            </a:stretch>
          </p:blipFill>
          <p:spPr>
            <a:xfrm>
              <a:off x="9578910" y="1831954"/>
              <a:ext cx="1599424" cy="1642857"/>
            </a:xfrm>
            <a:prstGeom prst="rect">
              <a:avLst/>
            </a:prstGeom>
          </p:spPr>
        </p:pic>
        <p:sp>
          <p:nvSpPr>
            <p:cNvPr id="63" name="TextBox 62"/>
            <p:cNvSpPr txBox="1"/>
            <p:nvPr/>
          </p:nvSpPr>
          <p:spPr>
            <a:xfrm rot="3416284">
              <a:off x="9809952" y="1985080"/>
              <a:ext cx="211576" cy="256293"/>
            </a:xfrm>
            <a:prstGeom prst="rect">
              <a:avLst/>
            </a:prstGeom>
            <a:noFill/>
          </p:spPr>
          <p:txBody>
            <a:bodyPr wrap="none" rtlCol="0">
              <a:spAutoFit/>
            </a:bodyPr>
            <a:lstStyle/>
            <a:p>
              <a:r>
                <a:rPr lang="en-US" dirty="0">
                  <a:solidFill>
                    <a:schemeClr val="bg1"/>
                  </a:solidFill>
                </a:rPr>
                <a:t>X</a:t>
              </a:r>
            </a:p>
          </p:txBody>
        </p:sp>
        <p:sp>
          <p:nvSpPr>
            <p:cNvPr id="64" name="TextBox 63"/>
            <p:cNvSpPr txBox="1"/>
            <p:nvPr/>
          </p:nvSpPr>
          <p:spPr>
            <a:xfrm rot="3416284">
              <a:off x="10635962" y="2786877"/>
              <a:ext cx="211576" cy="256293"/>
            </a:xfrm>
            <a:prstGeom prst="rect">
              <a:avLst/>
            </a:prstGeom>
            <a:noFill/>
          </p:spPr>
          <p:txBody>
            <a:bodyPr wrap="none" rtlCol="0">
              <a:spAutoFit/>
            </a:bodyPr>
            <a:lstStyle/>
            <a:p>
              <a:r>
                <a:rPr lang="en-US" dirty="0">
                  <a:solidFill>
                    <a:schemeClr val="bg1"/>
                  </a:solidFill>
                </a:rPr>
                <a:t>X</a:t>
              </a:r>
            </a:p>
          </p:txBody>
        </p:sp>
        <p:cxnSp>
          <p:nvCxnSpPr>
            <p:cNvPr id="65" name="Straight Connector 64"/>
            <p:cNvCxnSpPr/>
            <p:nvPr/>
          </p:nvCxnSpPr>
          <p:spPr>
            <a:xfrm>
              <a:off x="9485739" y="1806761"/>
              <a:ext cx="499179" cy="123731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8746776" y="3047254"/>
              <a:ext cx="1246527" cy="458712"/>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10001916" y="3056345"/>
              <a:ext cx="1242058" cy="459911"/>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68" name="Picture 67"/>
            <p:cNvPicPr>
              <a:picLocks noChangeAspect="1"/>
            </p:cNvPicPr>
            <p:nvPr/>
          </p:nvPicPr>
          <p:blipFill>
            <a:blip r:embed="rId3"/>
            <a:stretch>
              <a:fillRect/>
            </a:stretch>
          </p:blipFill>
          <p:spPr>
            <a:xfrm>
              <a:off x="8677273" y="1742056"/>
              <a:ext cx="2630116" cy="1840932"/>
            </a:xfrm>
            <a:prstGeom prst="rect">
              <a:avLst/>
            </a:prstGeom>
          </p:spPr>
        </p:pic>
        <p:pic>
          <p:nvPicPr>
            <p:cNvPr id="69" name="Picture 68"/>
            <p:cNvPicPr>
              <a:picLocks noChangeAspect="1"/>
            </p:cNvPicPr>
            <p:nvPr/>
          </p:nvPicPr>
          <p:blipFill>
            <a:blip r:embed="rId5"/>
            <a:stretch>
              <a:fillRect/>
            </a:stretch>
          </p:blipFill>
          <p:spPr>
            <a:xfrm>
              <a:off x="9925732" y="3449525"/>
              <a:ext cx="133197" cy="133462"/>
            </a:xfrm>
            <a:prstGeom prst="rect">
              <a:avLst/>
            </a:prstGeom>
          </p:spPr>
        </p:pic>
        <p:pic>
          <p:nvPicPr>
            <p:cNvPr id="70" name="Picture 69"/>
            <p:cNvPicPr>
              <a:picLocks noChangeAspect="1"/>
            </p:cNvPicPr>
            <p:nvPr/>
          </p:nvPicPr>
          <p:blipFill>
            <a:blip r:embed="rId5"/>
            <a:stretch>
              <a:fillRect/>
            </a:stretch>
          </p:blipFill>
          <p:spPr>
            <a:xfrm>
              <a:off x="9925967" y="2975738"/>
              <a:ext cx="133197" cy="133462"/>
            </a:xfrm>
            <a:prstGeom prst="rect">
              <a:avLst/>
            </a:prstGeom>
          </p:spPr>
        </p:pic>
        <p:pic>
          <p:nvPicPr>
            <p:cNvPr id="71" name="Picture 70"/>
            <p:cNvPicPr>
              <a:picLocks noChangeAspect="1"/>
            </p:cNvPicPr>
            <p:nvPr/>
          </p:nvPicPr>
          <p:blipFill>
            <a:blip r:embed="rId5"/>
            <a:stretch>
              <a:fillRect/>
            </a:stretch>
          </p:blipFill>
          <p:spPr>
            <a:xfrm>
              <a:off x="9045314" y="2594846"/>
              <a:ext cx="133197" cy="133462"/>
            </a:xfrm>
            <a:prstGeom prst="rect">
              <a:avLst/>
            </a:prstGeom>
          </p:spPr>
        </p:pic>
        <p:sp>
          <p:nvSpPr>
            <p:cNvPr id="72" name="TextBox 71"/>
            <p:cNvSpPr txBox="1"/>
            <p:nvPr/>
          </p:nvSpPr>
          <p:spPr>
            <a:xfrm>
              <a:off x="10227242" y="2235224"/>
              <a:ext cx="232710" cy="299008"/>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F</a:t>
              </a:r>
            </a:p>
          </p:txBody>
        </p:sp>
      </p:grpSp>
      <p:grpSp>
        <p:nvGrpSpPr>
          <p:cNvPr id="11" name="Group 10"/>
          <p:cNvGrpSpPr/>
          <p:nvPr/>
        </p:nvGrpSpPr>
        <p:grpSpPr>
          <a:xfrm>
            <a:off x="3610794" y="3954442"/>
            <a:ext cx="3454815" cy="2855243"/>
            <a:chOff x="4199471" y="3987986"/>
            <a:chExt cx="3454815" cy="2855243"/>
          </a:xfrm>
        </p:grpSpPr>
        <p:grpSp>
          <p:nvGrpSpPr>
            <p:cNvPr id="83" name="Group 82"/>
            <p:cNvGrpSpPr/>
            <p:nvPr/>
          </p:nvGrpSpPr>
          <p:grpSpPr>
            <a:xfrm>
              <a:off x="4199471" y="3987986"/>
              <a:ext cx="3454815" cy="2855243"/>
              <a:chOff x="821184" y="872096"/>
              <a:chExt cx="4239007" cy="3732048"/>
            </a:xfrm>
          </p:grpSpPr>
          <p:pic>
            <p:nvPicPr>
              <p:cNvPr id="75" name="Picture 74"/>
              <p:cNvPicPr>
                <a:picLocks noChangeAspect="1"/>
              </p:cNvPicPr>
              <p:nvPr/>
            </p:nvPicPr>
            <p:blipFill>
              <a:blip r:embed="rId11"/>
              <a:stretch>
                <a:fillRect/>
              </a:stretch>
            </p:blipFill>
            <p:spPr>
              <a:xfrm>
                <a:off x="1105580" y="872096"/>
                <a:ext cx="3790141" cy="3732048"/>
              </a:xfrm>
              <a:prstGeom prst="rect">
                <a:avLst/>
              </a:prstGeom>
            </p:spPr>
          </p:pic>
          <p:sp>
            <p:nvSpPr>
              <p:cNvPr id="76" name="TextBox 75"/>
              <p:cNvSpPr txBox="1"/>
              <p:nvPr/>
            </p:nvSpPr>
            <p:spPr>
              <a:xfrm>
                <a:off x="2566740" y="1422107"/>
                <a:ext cx="360996"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A</a:t>
                </a:r>
              </a:p>
            </p:txBody>
          </p:sp>
          <p:sp>
            <p:nvSpPr>
              <p:cNvPr id="77" name="TextBox 76"/>
              <p:cNvSpPr txBox="1"/>
              <p:nvPr/>
            </p:nvSpPr>
            <p:spPr>
              <a:xfrm>
                <a:off x="821184" y="3887112"/>
                <a:ext cx="35779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B</a:t>
                </a:r>
              </a:p>
            </p:txBody>
          </p:sp>
          <p:sp>
            <p:nvSpPr>
              <p:cNvPr id="78" name="TextBox 77"/>
              <p:cNvSpPr txBox="1"/>
              <p:nvPr/>
            </p:nvSpPr>
            <p:spPr>
              <a:xfrm>
                <a:off x="4716827" y="3887111"/>
                <a:ext cx="34336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C</a:t>
                </a:r>
              </a:p>
            </p:txBody>
          </p:sp>
          <p:sp>
            <p:nvSpPr>
              <p:cNvPr id="79" name="TextBox 78"/>
              <p:cNvSpPr txBox="1"/>
              <p:nvPr/>
            </p:nvSpPr>
            <p:spPr>
              <a:xfrm>
                <a:off x="3000650" y="872096"/>
                <a:ext cx="34176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sp>
            <p:nvSpPr>
              <p:cNvPr id="80" name="TextBox 79"/>
              <p:cNvSpPr txBox="1"/>
              <p:nvPr/>
            </p:nvSpPr>
            <p:spPr>
              <a:xfrm>
                <a:off x="2619262" y="3902688"/>
                <a:ext cx="37061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sp>
            <p:nvSpPr>
              <p:cNvPr id="81" name="TextBox 80"/>
              <p:cNvSpPr txBox="1"/>
              <p:nvPr/>
            </p:nvSpPr>
            <p:spPr>
              <a:xfrm rot="20325284">
                <a:off x="1830236" y="3600506"/>
                <a:ext cx="261610" cy="461665"/>
              </a:xfrm>
              <a:prstGeom prst="rect">
                <a:avLst/>
              </a:prstGeom>
              <a:noFill/>
            </p:spPr>
            <p:txBody>
              <a:bodyPr wrap="none" rtlCol="0">
                <a:spAutoFit/>
              </a:bodyPr>
              <a:lstStyle/>
              <a:p>
                <a:r>
                  <a:rPr lang="en-US" sz="2400" dirty="0">
                    <a:solidFill>
                      <a:schemeClr val="bg1"/>
                    </a:solidFill>
                  </a:rPr>
                  <a:t>I</a:t>
                </a:r>
              </a:p>
            </p:txBody>
          </p:sp>
          <p:sp>
            <p:nvSpPr>
              <p:cNvPr id="82" name="TextBox 81"/>
              <p:cNvSpPr txBox="1"/>
              <p:nvPr/>
            </p:nvSpPr>
            <p:spPr>
              <a:xfrm rot="20325284">
                <a:off x="3705872" y="3600505"/>
                <a:ext cx="261610" cy="461665"/>
              </a:xfrm>
              <a:prstGeom prst="rect">
                <a:avLst/>
              </a:prstGeom>
              <a:noFill/>
            </p:spPr>
            <p:txBody>
              <a:bodyPr wrap="none" rtlCol="0">
                <a:spAutoFit/>
              </a:bodyPr>
              <a:lstStyle/>
              <a:p>
                <a:r>
                  <a:rPr lang="en-US" sz="2400" dirty="0">
                    <a:solidFill>
                      <a:schemeClr val="bg1"/>
                    </a:solidFill>
                  </a:rPr>
                  <a:t>I</a:t>
                </a:r>
              </a:p>
            </p:txBody>
          </p:sp>
        </p:grpSp>
        <p:sp>
          <p:nvSpPr>
            <p:cNvPr id="3" name="TextBox 2"/>
            <p:cNvSpPr txBox="1"/>
            <p:nvPr/>
          </p:nvSpPr>
          <p:spPr>
            <a:xfrm rot="18474169">
              <a:off x="5031543" y="5294194"/>
              <a:ext cx="411091" cy="369332"/>
            </a:xfrm>
            <a:prstGeom prst="rect">
              <a:avLst/>
            </a:prstGeom>
            <a:noFill/>
          </p:spPr>
          <p:txBody>
            <a:bodyPr wrap="square" rtlCol="0">
              <a:spAutoFit/>
            </a:bodyPr>
            <a:lstStyle/>
            <a:p>
              <a:pPr algn="ctr"/>
              <a:r>
                <a:rPr lang="en-US" dirty="0">
                  <a:solidFill>
                    <a:schemeClr val="bg1"/>
                  </a:solidFill>
                </a:rPr>
                <a:t>X</a:t>
              </a:r>
            </a:p>
          </p:txBody>
        </p:sp>
        <p:sp>
          <p:nvSpPr>
            <p:cNvPr id="110" name="TextBox 109"/>
            <p:cNvSpPr txBox="1"/>
            <p:nvPr/>
          </p:nvSpPr>
          <p:spPr>
            <a:xfrm rot="2773105">
              <a:off x="6510444" y="5314559"/>
              <a:ext cx="411091" cy="369332"/>
            </a:xfrm>
            <a:prstGeom prst="rect">
              <a:avLst/>
            </a:prstGeom>
            <a:noFill/>
          </p:spPr>
          <p:txBody>
            <a:bodyPr wrap="square" rtlCol="0">
              <a:spAutoFit/>
            </a:bodyPr>
            <a:lstStyle/>
            <a:p>
              <a:pPr algn="ctr"/>
              <a:r>
                <a:rPr lang="en-US" dirty="0">
                  <a:solidFill>
                    <a:schemeClr val="bg1"/>
                  </a:solidFill>
                </a:rPr>
                <a:t>X</a:t>
              </a:r>
            </a:p>
          </p:txBody>
        </p:sp>
      </p:grpSp>
      <p:pic>
        <p:nvPicPr>
          <p:cNvPr id="101" name="Picture 7"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046979">
            <a:off x="2948776" y="2614248"/>
            <a:ext cx="2774950" cy="3746500"/>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6"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0792614">
            <a:off x="3192068" y="264352"/>
            <a:ext cx="2787650" cy="3549650"/>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4"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04681" y="2189634"/>
            <a:ext cx="3503613" cy="1827213"/>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242839" y="307941"/>
            <a:ext cx="2948768" cy="114880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atin typeface="Cambria" panose="02040503050406030204" pitchFamily="18" charset="0"/>
                <a:ea typeface="Cambria" panose="02040503050406030204" pitchFamily="18" charset="0"/>
              </a:rPr>
              <a:t>Trong </a:t>
            </a:r>
            <a:r>
              <a:rPr lang="en-US" dirty="0" err="1">
                <a:latin typeface="Cambria" panose="02040503050406030204" pitchFamily="18" charset="0"/>
                <a:ea typeface="Cambria" panose="02040503050406030204" pitchFamily="18" charset="0"/>
              </a:rPr>
              <a:t>một</a:t>
            </a:r>
            <a:r>
              <a:rPr lang="en-US" dirty="0">
                <a:latin typeface="Cambria" panose="02040503050406030204" pitchFamily="18" charset="0"/>
                <a:ea typeface="Cambria" panose="02040503050406030204" pitchFamily="18" charset="0"/>
              </a:rPr>
              <a:t> tam </a:t>
            </a:r>
            <a:r>
              <a:rPr lang="en-US" dirty="0" err="1">
                <a:latin typeface="Cambria" panose="02040503050406030204" pitchFamily="18" charset="0"/>
                <a:ea typeface="Cambria" panose="02040503050406030204" pitchFamily="18" charset="0"/>
              </a:rPr>
              <a:t>giác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đường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trung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trực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của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mỗi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cạnh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gọi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là</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đường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trung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trực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của</a:t>
            </a:r>
            <a:r>
              <a:rPr lang="en-US" dirty="0">
                <a:latin typeface="Cambria" panose="02040503050406030204" pitchFamily="18" charset="0"/>
                <a:ea typeface="Cambria" panose="02040503050406030204" pitchFamily="18" charset="0"/>
              </a:rPr>
              <a:t> tam </a:t>
            </a:r>
            <a:r>
              <a:rPr lang="en-US" dirty="0" err="1">
                <a:latin typeface="Cambria" panose="02040503050406030204" pitchFamily="18" charset="0"/>
                <a:ea typeface="Cambria" panose="02040503050406030204" pitchFamily="18" charset="0"/>
              </a:rPr>
              <a:t>giác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đó</a:t>
            </a:r>
            <a:r>
              <a:rPr lang="en-US" dirty="0">
                <a:latin typeface="Cambria" panose="02040503050406030204" pitchFamily="18" charset="0"/>
                <a:ea typeface="Cambria" panose="02040503050406030204" pitchFamily="18" charset="0"/>
              </a:rPr>
              <a:t>.</a:t>
            </a:r>
          </a:p>
        </p:txBody>
      </p:sp>
      <p:sp>
        <p:nvSpPr>
          <p:cNvPr id="7" name="Rounded Rectangle 6"/>
          <p:cNvSpPr/>
          <p:nvPr/>
        </p:nvSpPr>
        <p:spPr>
          <a:xfrm>
            <a:off x="9278844" y="5051036"/>
            <a:ext cx="2618232" cy="148656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a:solidFill>
                  <a:schemeClr val="bg1"/>
                </a:solidFill>
                <a:latin typeface="Cambria" panose="02040503050406030204" pitchFamily="18" charset="0"/>
                <a:ea typeface="Cambria" panose="02040503050406030204" pitchFamily="18" charset="0"/>
              </a:rPr>
              <a:t>Ba </a:t>
            </a:r>
            <a:r>
              <a:rPr lang="en-US" dirty="0" err="1">
                <a:solidFill>
                  <a:schemeClr val="bg1"/>
                </a:solidFill>
                <a:latin typeface="Cambria" panose="02040503050406030204" pitchFamily="18" charset="0"/>
                <a:ea typeface="Cambria" panose="02040503050406030204" pitchFamily="18" charset="0"/>
              </a:rPr>
              <a:t>đường</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trung</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trực</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của</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một</a:t>
            </a:r>
            <a:r>
              <a:rPr lang="en-US" dirty="0">
                <a:solidFill>
                  <a:schemeClr val="bg1"/>
                </a:solidFill>
                <a:latin typeface="Cambria" panose="02040503050406030204" pitchFamily="18" charset="0"/>
                <a:ea typeface="Cambria" panose="02040503050406030204" pitchFamily="18" charset="0"/>
              </a:rPr>
              <a:t> tam </a:t>
            </a:r>
            <a:r>
              <a:rPr lang="en-US" dirty="0" err="1">
                <a:solidFill>
                  <a:schemeClr val="bg1"/>
                </a:solidFill>
                <a:latin typeface="Cambria" panose="02040503050406030204" pitchFamily="18" charset="0"/>
                <a:ea typeface="Cambria" panose="02040503050406030204" pitchFamily="18" charset="0"/>
              </a:rPr>
              <a:t>giác</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cùng</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đi</a:t>
            </a:r>
            <a:r>
              <a:rPr lang="en-US" dirty="0">
                <a:solidFill>
                  <a:schemeClr val="bg1"/>
                </a:solidFill>
                <a:latin typeface="Cambria" panose="02040503050406030204" pitchFamily="18" charset="0"/>
                <a:ea typeface="Cambria" panose="02040503050406030204" pitchFamily="18" charset="0"/>
              </a:rPr>
              <a:t> qua </a:t>
            </a:r>
            <a:r>
              <a:rPr lang="en-US" dirty="0" err="1">
                <a:solidFill>
                  <a:schemeClr val="bg1"/>
                </a:solidFill>
                <a:latin typeface="Cambria" panose="02040503050406030204" pitchFamily="18" charset="0"/>
                <a:ea typeface="Cambria" panose="02040503050406030204" pitchFamily="18" charset="0"/>
              </a:rPr>
              <a:t>một</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điểm</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Điểm</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này</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cách</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đều</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ba</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đỉnh</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của</a:t>
            </a:r>
            <a:r>
              <a:rPr lang="en-US" dirty="0">
                <a:solidFill>
                  <a:schemeClr val="bg1"/>
                </a:solidFill>
                <a:latin typeface="Cambria" panose="02040503050406030204" pitchFamily="18" charset="0"/>
                <a:ea typeface="Cambria" panose="02040503050406030204" pitchFamily="18" charset="0"/>
              </a:rPr>
              <a:t> tam </a:t>
            </a:r>
            <a:r>
              <a:rPr lang="en-US" dirty="0" err="1">
                <a:solidFill>
                  <a:schemeClr val="bg1"/>
                </a:solidFill>
                <a:latin typeface="Cambria" panose="02040503050406030204" pitchFamily="18" charset="0"/>
                <a:ea typeface="Cambria" panose="02040503050406030204" pitchFamily="18" charset="0"/>
              </a:rPr>
              <a:t>giác</a:t>
            </a:r>
            <a:r>
              <a:rPr lang="en-US" dirty="0">
                <a:solidFill>
                  <a:schemeClr val="bg1"/>
                </a:solidFill>
                <a:latin typeface="Cambria" panose="02040503050406030204" pitchFamily="18" charset="0"/>
                <a:ea typeface="Cambria" panose="02040503050406030204" pitchFamily="18" charset="0"/>
              </a:rPr>
              <a:t> </a:t>
            </a:r>
            <a:r>
              <a:rPr lang="en-US" dirty="0" err="1">
                <a:solidFill>
                  <a:schemeClr val="bg1"/>
                </a:solidFill>
                <a:latin typeface="Cambria" panose="02040503050406030204" pitchFamily="18" charset="0"/>
                <a:ea typeface="Cambria" panose="02040503050406030204" pitchFamily="18" charset="0"/>
              </a:rPr>
              <a:t>đó</a:t>
            </a:r>
            <a:r>
              <a:rPr lang="en-US" dirty="0">
                <a:solidFill>
                  <a:schemeClr val="bg1"/>
                </a:solidFill>
                <a:latin typeface="Cambria" panose="02040503050406030204" pitchFamily="18" charset="0"/>
                <a:ea typeface="Cambria" panose="02040503050406030204" pitchFamily="18" charset="0"/>
              </a:rPr>
              <a:t>.</a:t>
            </a:r>
          </a:p>
        </p:txBody>
      </p:sp>
      <p:sp>
        <p:nvSpPr>
          <p:cNvPr id="8" name="Rounded Rectangle 7"/>
          <p:cNvSpPr/>
          <p:nvPr/>
        </p:nvSpPr>
        <p:spPr>
          <a:xfrm>
            <a:off x="281534" y="4827796"/>
            <a:ext cx="2589316" cy="143631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atin typeface="Cambria" panose="02040503050406030204" pitchFamily="18" charset="0"/>
                <a:ea typeface="Cambria" panose="02040503050406030204" pitchFamily="18" charset="0"/>
              </a:rPr>
              <a:t>Trong </a:t>
            </a:r>
            <a:r>
              <a:rPr lang="en-US" dirty="0" err="1">
                <a:latin typeface="Cambria" panose="02040503050406030204" pitchFamily="18" charset="0"/>
                <a:ea typeface="Cambria" panose="02040503050406030204" pitchFamily="18" charset="0"/>
              </a:rPr>
              <a:t>một</a:t>
            </a:r>
            <a:r>
              <a:rPr lang="en-US" dirty="0">
                <a:latin typeface="Cambria" panose="02040503050406030204" pitchFamily="18" charset="0"/>
                <a:ea typeface="Cambria" panose="02040503050406030204" pitchFamily="18" charset="0"/>
              </a:rPr>
              <a:t> tam </a:t>
            </a:r>
            <a:r>
              <a:rPr lang="en-US" dirty="0" err="1">
                <a:latin typeface="Cambria" panose="02040503050406030204" pitchFamily="18" charset="0"/>
                <a:ea typeface="Cambria" panose="02040503050406030204" pitchFamily="18" charset="0"/>
              </a:rPr>
              <a:t>giác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cân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đường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trung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trực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của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cạnh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đáy</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đồng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thời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là</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đường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trung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tuyến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ứng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với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cạnh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này</a:t>
            </a:r>
            <a:r>
              <a:rPr lang="en-US"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71755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box(out)">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wipe(right)">
                                      <p:cBhvr>
                                        <p:cTn id="12" dur="500"/>
                                        <p:tgtEl>
                                          <p:spTgt spid="102"/>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2" presetClass="entr" presetSubtype="4" fill="hold" nodeType="withEffect">
                                  <p:stCondLst>
                                    <p:cond delay="0"/>
                                  </p:stCondLst>
                                  <p:childTnLst>
                                    <p:set>
                                      <p:cBhvr>
                                        <p:cTn id="16" dur="1" fill="hold">
                                          <p:stCondLst>
                                            <p:cond delay="0"/>
                                          </p:stCondLst>
                                        </p:cTn>
                                        <p:tgtEl>
                                          <p:spTgt spid="84"/>
                                        </p:tgtEl>
                                        <p:attrNameLst>
                                          <p:attrName>style.visibility</p:attrName>
                                        </p:attrNameLst>
                                      </p:cBhvr>
                                      <p:to>
                                        <p:strVal val="visible"/>
                                      </p:to>
                                    </p:set>
                                    <p:anim calcmode="lin" valueType="num">
                                      <p:cBhvr additive="base">
                                        <p:cTn id="17" dur="500" fill="hold"/>
                                        <p:tgtEl>
                                          <p:spTgt spid="84"/>
                                        </p:tgtEl>
                                        <p:attrNameLst>
                                          <p:attrName>ppt_x</p:attrName>
                                        </p:attrNameLst>
                                      </p:cBhvr>
                                      <p:tavLst>
                                        <p:tav tm="0">
                                          <p:val>
                                            <p:strVal val="#ppt_x"/>
                                          </p:val>
                                        </p:tav>
                                        <p:tav tm="100000">
                                          <p:val>
                                            <p:strVal val="#ppt_x"/>
                                          </p:val>
                                        </p:tav>
                                      </p:tavLst>
                                    </p:anim>
                                    <p:anim calcmode="lin" valueType="num">
                                      <p:cBhvr additive="base">
                                        <p:cTn id="18"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wipe(right)">
                                      <p:cBhvr>
                                        <p:cTn id="23" dur="500"/>
                                        <p:tgtEl>
                                          <p:spTgt spid="101"/>
                                        </p:tgtEl>
                                      </p:cBhvr>
                                    </p:animEffect>
                                  </p:childTnLst>
                                </p:cTn>
                              </p:par>
                              <p:par>
                                <p:cTn id="24" presetID="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par>
                                <p:cTn id="28" presetID="1"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5"/>
                                        </p:tgtEl>
                                        <p:attrNameLst>
                                          <p:attrName>style.visibility</p:attrName>
                                        </p:attrNameLst>
                                      </p:cBhvr>
                                      <p:to>
                                        <p:strVal val="visible"/>
                                      </p:to>
                                    </p:set>
                                    <p:animEffect transition="in" filter="wipe(left)">
                                      <p:cBhvr>
                                        <p:cTn id="34" dur="500"/>
                                        <p:tgtEl>
                                          <p:spTgt spid="105"/>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4120" y="1830240"/>
            <a:ext cx="9435147" cy="1397498"/>
          </a:xfrm>
          <a:prstGeom prst="rect">
            <a:avLst/>
          </a:prstGeom>
          <a:noFill/>
        </p:spPr>
        <p:txBody>
          <a:bodyPr wrap="none" rtlCol="0">
            <a:spAutoFit/>
          </a:bodyPr>
          <a:lstStyle/>
          <a:p>
            <a:pPr algn="ctr">
              <a:lnSpc>
                <a:spcPct val="150000"/>
              </a:lnSpc>
            </a:pPr>
            <a:r>
              <a:rPr lang="en-US" sz="3200" b="1" dirty="0">
                <a:solidFill>
                  <a:srgbClr val="FFFF00"/>
                </a:solidFill>
                <a:latin typeface="Arial" panose="020B0604020202020204" pitchFamily="34" charset="0"/>
                <a:cs typeface="Arial" panose="020B0604020202020204" pitchFamily="34" charset="0"/>
              </a:rPr>
              <a:t>TIẾT 45 – LUYỆN TẬP</a:t>
            </a:r>
          </a:p>
          <a:p>
            <a:pPr algn="ctr">
              <a:lnSpc>
                <a:spcPct val="150000"/>
              </a:lnSpc>
            </a:pPr>
            <a:r>
              <a:rPr lang="en-US" sz="2800" b="1" i="1" dirty="0">
                <a:solidFill>
                  <a:srgbClr val="FFFF00"/>
                </a:solidFill>
                <a:latin typeface="Arial" panose="020B0604020202020204" pitchFamily="34" charset="0"/>
                <a:cs typeface="Arial" panose="020B0604020202020204" pitchFamily="34" charset="0"/>
              </a:rPr>
              <a:t>TÍNH CHẤT BA ĐƯỜNG TRUNG TRỰC CỦA TAM GIÁC</a:t>
            </a:r>
            <a:endParaRPr lang="vi-VN" sz="2800" b="1" i="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3334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233057" y="35886"/>
            <a:ext cx="5257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algn="ctr" eaLnBrk="1" hangingPunct="1">
              <a:spcBef>
                <a:spcPct val="50000"/>
              </a:spcBef>
            </a:pPr>
            <a:r>
              <a:rPr lang="en-US" altLang="en-US" sz="2800">
                <a:solidFill>
                  <a:srgbClr val="FF0066"/>
                </a:solidFill>
                <a:latin typeface=".VnHelvetInsH" panose="020B7200000000000000" pitchFamily="34" charset="0"/>
              </a:rPr>
              <a:t>Bµi tr¾c nghiÖm</a:t>
            </a:r>
            <a:endParaRPr lang="en-AU" altLang="en-US" sz="2800">
              <a:solidFill>
                <a:srgbClr val="FF0066"/>
              </a:solidFill>
              <a:latin typeface=".VnHelvetInsH" panose="020B7200000000000000" pitchFamily="34" charset="0"/>
            </a:endParaRPr>
          </a:p>
        </p:txBody>
      </p:sp>
      <p:sp>
        <p:nvSpPr>
          <p:cNvPr id="6" name="Text Box 4"/>
          <p:cNvSpPr txBox="1">
            <a:spLocks noChangeArrowheads="1"/>
          </p:cNvSpPr>
          <p:nvPr/>
        </p:nvSpPr>
        <p:spPr bwMode="auto">
          <a:xfrm>
            <a:off x="630884" y="689327"/>
            <a:ext cx="7936173" cy="5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spcBef>
                <a:spcPts val="600"/>
              </a:spcBef>
            </a:pPr>
            <a:r>
              <a:rPr lang="en-US" altLang="en-US" sz="2800" b="1">
                <a:latin typeface="+mn-lt"/>
                <a:cs typeface="Times New Roman" panose="02020603050405020304" pitchFamily="18" charset="0"/>
              </a:rPr>
              <a:t>Điền kí hiệu đúng (Đ) hoặc sai (S) vào ô trống:   </a:t>
            </a:r>
          </a:p>
          <a:p>
            <a:pPr eaLnBrk="1" hangingPunct="1">
              <a:spcBef>
                <a:spcPts val="600"/>
              </a:spcBef>
              <a:buFontTx/>
              <a:buAutoNum type="arabicPeriod"/>
            </a:pPr>
            <a:r>
              <a:rPr lang="en-AU" altLang="en-US" sz="2800" b="1">
                <a:latin typeface="+mn-lt"/>
                <a:cs typeface="Times New Roman" panose="02020603050405020304" pitchFamily="18" charset="0"/>
              </a:rPr>
              <a:t>Đường tròn ngoại tiếp tam giác ABC là đường tròn đi qua ba đỉnh A, B, C của tam giác đó.</a:t>
            </a:r>
          </a:p>
          <a:p>
            <a:pPr eaLnBrk="1" hangingPunct="1">
              <a:spcBef>
                <a:spcPts val="600"/>
              </a:spcBef>
            </a:pPr>
            <a:r>
              <a:rPr lang="en-AU" altLang="en-US" sz="2800" b="1">
                <a:latin typeface="+mn-lt"/>
                <a:cs typeface="Times New Roman" panose="02020603050405020304" pitchFamily="18" charset="0"/>
              </a:rPr>
              <a:t>2. Trong một tam giác, đường trung trực của cạnh đáy đồng thời là đường trung tuyến ứng với cạnh này.</a:t>
            </a:r>
            <a:endParaRPr lang="en-US" altLang="en-US" sz="2800" b="1">
              <a:latin typeface="+mn-lt"/>
            </a:endParaRPr>
          </a:p>
          <a:p>
            <a:pPr eaLnBrk="1" hangingPunct="1">
              <a:spcBef>
                <a:spcPts val="600"/>
              </a:spcBef>
            </a:pPr>
            <a:r>
              <a:rPr lang="en-US" altLang="en-US" sz="2800" b="1">
                <a:latin typeface="+mn-lt"/>
                <a:cs typeface="Times New Roman" panose="02020603050405020304" pitchFamily="18" charset="0"/>
              </a:rPr>
              <a:t>3.  Ba đường trung trực của một tam giác cùng đi qua một điểm. Điểm này cách đều ba cạnh của tam giác đó.</a:t>
            </a:r>
          </a:p>
          <a:p>
            <a:pPr eaLnBrk="1" hangingPunct="1">
              <a:spcBef>
                <a:spcPts val="600"/>
              </a:spcBef>
            </a:pPr>
            <a:r>
              <a:rPr lang="en-US" altLang="en-US" sz="2800" b="1">
                <a:latin typeface="+mn-lt"/>
                <a:cs typeface="Times New Roman" panose="02020603050405020304" pitchFamily="18" charset="0"/>
              </a:rPr>
              <a:t>4. Mỗi tam giác có ba đường trung trực.</a:t>
            </a:r>
          </a:p>
          <a:p>
            <a:pPr eaLnBrk="1" hangingPunct="1">
              <a:spcBef>
                <a:spcPts val="600"/>
              </a:spcBef>
            </a:pPr>
            <a:r>
              <a:rPr lang="en-US" altLang="en-US" sz="2800" b="1">
                <a:latin typeface="+mn-lt"/>
                <a:cs typeface="Times New Roman" panose="02020603050405020304" pitchFamily="18" charset="0"/>
              </a:rPr>
              <a:t>5. Tập hợp các điểm cách đều hai mút của một đoạn thẳng là đường trung trực của đoạn thẳng đó.</a:t>
            </a:r>
            <a:endParaRPr lang="en-AU" altLang="en-US" sz="2800" b="1">
              <a:latin typeface="+mn-lt"/>
              <a:cs typeface="Times New Roman" panose="02020603050405020304" pitchFamily="18" charset="0"/>
              <a:sym typeface="Symbol" panose="05050102010706020507" pitchFamily="18" charset="2"/>
            </a:endParaRPr>
          </a:p>
        </p:txBody>
      </p:sp>
      <p:grpSp>
        <p:nvGrpSpPr>
          <p:cNvPr id="7" name="Group 5"/>
          <p:cNvGrpSpPr>
            <a:grpSpLocks/>
          </p:cNvGrpSpPr>
          <p:nvPr/>
        </p:nvGrpSpPr>
        <p:grpSpPr bwMode="auto">
          <a:xfrm>
            <a:off x="8567057" y="1580866"/>
            <a:ext cx="533400" cy="4419600"/>
            <a:chOff x="5040" y="1104"/>
            <a:chExt cx="336" cy="2784"/>
          </a:xfrm>
        </p:grpSpPr>
        <p:sp>
          <p:nvSpPr>
            <p:cNvPr id="8" name="Rectangle 6"/>
            <p:cNvSpPr>
              <a:spLocks noChangeArrowheads="1"/>
            </p:cNvSpPr>
            <p:nvPr/>
          </p:nvSpPr>
          <p:spPr bwMode="auto">
            <a:xfrm>
              <a:off x="5040" y="1104"/>
              <a:ext cx="336" cy="288"/>
            </a:xfrm>
            <a:prstGeom prst="rect">
              <a:avLst/>
            </a:prstGeom>
            <a:solidFill>
              <a:schemeClr val="accent1"/>
            </a:solidFill>
            <a:ln w="9525">
              <a:solidFill>
                <a:schemeClr val="tx1"/>
              </a:solidFill>
              <a:miter lim="800000"/>
              <a:headEnd/>
              <a:tailEnd/>
            </a:ln>
          </p:spPr>
          <p:txBody>
            <a:bodyPr wrap="none" anchor="ct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p>
          </p:txBody>
        </p:sp>
        <p:sp>
          <p:nvSpPr>
            <p:cNvPr id="9" name="Rectangle 7"/>
            <p:cNvSpPr>
              <a:spLocks noChangeArrowheads="1"/>
            </p:cNvSpPr>
            <p:nvPr/>
          </p:nvSpPr>
          <p:spPr bwMode="auto">
            <a:xfrm>
              <a:off x="5040" y="1776"/>
              <a:ext cx="336" cy="288"/>
            </a:xfrm>
            <a:prstGeom prst="rect">
              <a:avLst/>
            </a:prstGeom>
            <a:solidFill>
              <a:schemeClr val="accent1"/>
            </a:solidFill>
            <a:ln w="9525">
              <a:solidFill>
                <a:schemeClr val="tx1"/>
              </a:solidFill>
              <a:miter lim="800000"/>
              <a:headEnd/>
              <a:tailEnd/>
            </a:ln>
          </p:spPr>
          <p:txBody>
            <a:bodyPr wrap="none" anchor="ct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p>
          </p:txBody>
        </p:sp>
        <p:sp>
          <p:nvSpPr>
            <p:cNvPr id="10" name="Rectangle 8"/>
            <p:cNvSpPr>
              <a:spLocks noChangeArrowheads="1"/>
            </p:cNvSpPr>
            <p:nvPr/>
          </p:nvSpPr>
          <p:spPr bwMode="auto">
            <a:xfrm>
              <a:off x="5040" y="2400"/>
              <a:ext cx="336" cy="288"/>
            </a:xfrm>
            <a:prstGeom prst="rect">
              <a:avLst/>
            </a:prstGeom>
            <a:solidFill>
              <a:schemeClr val="accent1"/>
            </a:solidFill>
            <a:ln w="9525">
              <a:solidFill>
                <a:schemeClr val="tx1"/>
              </a:solidFill>
              <a:miter lim="800000"/>
              <a:headEnd/>
              <a:tailEnd/>
            </a:ln>
          </p:spPr>
          <p:txBody>
            <a:bodyPr wrap="none" anchor="ct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p>
          </p:txBody>
        </p:sp>
        <p:sp>
          <p:nvSpPr>
            <p:cNvPr id="11" name="Rectangle 9"/>
            <p:cNvSpPr>
              <a:spLocks noChangeArrowheads="1"/>
            </p:cNvSpPr>
            <p:nvPr/>
          </p:nvSpPr>
          <p:spPr bwMode="auto">
            <a:xfrm>
              <a:off x="5040" y="3128"/>
              <a:ext cx="336" cy="288"/>
            </a:xfrm>
            <a:prstGeom prst="rect">
              <a:avLst/>
            </a:prstGeom>
            <a:solidFill>
              <a:schemeClr val="accent1"/>
            </a:solidFill>
            <a:ln w="9525">
              <a:solidFill>
                <a:schemeClr val="tx1"/>
              </a:solidFill>
              <a:miter lim="800000"/>
              <a:headEnd/>
              <a:tailEnd/>
            </a:ln>
          </p:spPr>
          <p:txBody>
            <a:bodyPr wrap="none" anchor="ct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p>
          </p:txBody>
        </p:sp>
        <p:sp>
          <p:nvSpPr>
            <p:cNvPr id="12" name="Rectangle 10"/>
            <p:cNvSpPr>
              <a:spLocks noChangeArrowheads="1"/>
            </p:cNvSpPr>
            <p:nvPr/>
          </p:nvSpPr>
          <p:spPr bwMode="auto">
            <a:xfrm>
              <a:off x="5040" y="3600"/>
              <a:ext cx="336" cy="288"/>
            </a:xfrm>
            <a:prstGeom prst="rect">
              <a:avLst/>
            </a:prstGeom>
            <a:solidFill>
              <a:schemeClr val="accent1"/>
            </a:solidFill>
            <a:ln w="9525">
              <a:solidFill>
                <a:schemeClr val="tx1"/>
              </a:solidFill>
              <a:miter lim="800000"/>
              <a:headEnd/>
              <a:tailEnd/>
            </a:ln>
          </p:spPr>
          <p:txBody>
            <a:bodyPr wrap="none" anchor="ct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eaLnBrk="1" hangingPunct="1"/>
              <a:endParaRPr lang="en-US" altLang="en-US"/>
            </a:p>
          </p:txBody>
        </p:sp>
      </p:grpSp>
      <p:sp>
        <p:nvSpPr>
          <p:cNvPr id="13" name="Text Box 11"/>
          <p:cNvSpPr txBox="1">
            <a:spLocks noChangeArrowheads="1"/>
          </p:cNvSpPr>
          <p:nvPr/>
        </p:nvSpPr>
        <p:spPr bwMode="auto">
          <a:xfrm>
            <a:off x="8572987" y="1574486"/>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algn="r" eaLnBrk="1" hangingPunct="1">
              <a:spcBef>
                <a:spcPct val="50000"/>
              </a:spcBef>
            </a:pPr>
            <a:r>
              <a:rPr lang="en-US" altLang="en-US" sz="2800" b="1">
                <a:solidFill>
                  <a:srgbClr val="FF0000"/>
                </a:solidFill>
                <a:latin typeface=".VnTime" panose="020B7200000000000000" pitchFamily="34" charset="0"/>
              </a:rPr>
              <a:t>§</a:t>
            </a:r>
            <a:endParaRPr lang="en-AU" altLang="en-US" sz="2800" b="1">
              <a:solidFill>
                <a:srgbClr val="FF0000"/>
              </a:solidFill>
              <a:latin typeface=".VnTime" panose="020B7200000000000000" pitchFamily="34" charset="0"/>
            </a:endParaRPr>
          </a:p>
        </p:txBody>
      </p:sp>
      <p:sp>
        <p:nvSpPr>
          <p:cNvPr id="14" name="Text Box 12"/>
          <p:cNvSpPr txBox="1">
            <a:spLocks noChangeArrowheads="1"/>
          </p:cNvSpPr>
          <p:nvPr/>
        </p:nvSpPr>
        <p:spPr bwMode="auto">
          <a:xfrm>
            <a:off x="8528957" y="2614127"/>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algn="r" eaLnBrk="1" hangingPunct="1">
              <a:spcBef>
                <a:spcPct val="50000"/>
              </a:spcBef>
            </a:pPr>
            <a:r>
              <a:rPr lang="en-AU" altLang="en-US" sz="2800" b="1">
                <a:solidFill>
                  <a:srgbClr val="FF0000"/>
                </a:solidFill>
                <a:latin typeface=".VnTime" panose="020B7200000000000000" pitchFamily="34" charset="0"/>
              </a:rPr>
              <a:t>S</a:t>
            </a:r>
          </a:p>
        </p:txBody>
      </p:sp>
      <p:sp>
        <p:nvSpPr>
          <p:cNvPr id="15" name="Text Box 13"/>
          <p:cNvSpPr txBox="1">
            <a:spLocks noChangeArrowheads="1"/>
          </p:cNvSpPr>
          <p:nvPr/>
        </p:nvSpPr>
        <p:spPr bwMode="auto">
          <a:xfrm>
            <a:off x="8490857" y="3638266"/>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algn="r" eaLnBrk="1" hangingPunct="1">
              <a:spcBef>
                <a:spcPct val="50000"/>
              </a:spcBef>
            </a:pPr>
            <a:r>
              <a:rPr lang="en-US" altLang="en-US" sz="2800" b="1">
                <a:solidFill>
                  <a:srgbClr val="FF0000"/>
                </a:solidFill>
                <a:latin typeface=".VnTime" panose="020B7200000000000000" pitchFamily="34" charset="0"/>
              </a:rPr>
              <a:t>S</a:t>
            </a:r>
            <a:endParaRPr lang="en-AU" altLang="en-US" sz="2800" b="1">
              <a:solidFill>
                <a:srgbClr val="FF0000"/>
              </a:solidFill>
              <a:latin typeface=".VnTime" panose="020B7200000000000000" pitchFamily="34" charset="0"/>
            </a:endParaRPr>
          </a:p>
        </p:txBody>
      </p:sp>
      <p:sp>
        <p:nvSpPr>
          <p:cNvPr id="16" name="Text Box 14"/>
          <p:cNvSpPr txBox="1">
            <a:spLocks noChangeArrowheads="1"/>
          </p:cNvSpPr>
          <p:nvPr/>
        </p:nvSpPr>
        <p:spPr bwMode="auto">
          <a:xfrm>
            <a:off x="8528957" y="4826509"/>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algn="r" eaLnBrk="1" hangingPunct="1">
              <a:spcBef>
                <a:spcPct val="50000"/>
              </a:spcBef>
            </a:pPr>
            <a:r>
              <a:rPr lang="en-US" altLang="en-US" sz="2800" b="1">
                <a:solidFill>
                  <a:srgbClr val="FF0000"/>
                </a:solidFill>
                <a:latin typeface=".VnTime" panose="020B7200000000000000" pitchFamily="34" charset="0"/>
              </a:rPr>
              <a:t>§</a:t>
            </a:r>
            <a:endParaRPr lang="en-AU" altLang="en-US" sz="2800" b="1">
              <a:solidFill>
                <a:srgbClr val="FF0000"/>
              </a:solidFill>
              <a:latin typeface=".VnTime" panose="020B7200000000000000" pitchFamily="34" charset="0"/>
            </a:endParaRPr>
          </a:p>
        </p:txBody>
      </p:sp>
      <p:sp>
        <p:nvSpPr>
          <p:cNvPr id="17" name="Text Box 15"/>
          <p:cNvSpPr txBox="1">
            <a:spLocks noChangeArrowheads="1"/>
          </p:cNvSpPr>
          <p:nvPr/>
        </p:nvSpPr>
        <p:spPr bwMode="auto">
          <a:xfrm>
            <a:off x="8548007" y="5560952"/>
            <a:ext cx="53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I-Times" pitchFamily="2" charset="0"/>
              </a:defRPr>
            </a:lvl1pPr>
            <a:lvl2pPr marL="742950" indent="-285750" eaLnBrk="0" hangingPunct="0">
              <a:defRPr sz="2600">
                <a:solidFill>
                  <a:schemeClr val="tx1"/>
                </a:solidFill>
                <a:latin typeface="VNI-Times" pitchFamily="2" charset="0"/>
              </a:defRPr>
            </a:lvl2pPr>
            <a:lvl3pPr marL="1143000" indent="-228600" eaLnBrk="0" hangingPunct="0">
              <a:defRPr sz="2600">
                <a:solidFill>
                  <a:schemeClr val="tx1"/>
                </a:solidFill>
                <a:latin typeface="VNI-Times" pitchFamily="2" charset="0"/>
              </a:defRPr>
            </a:lvl3pPr>
            <a:lvl4pPr marL="1600200" indent="-228600" eaLnBrk="0" hangingPunct="0">
              <a:defRPr sz="2600">
                <a:solidFill>
                  <a:schemeClr val="tx1"/>
                </a:solidFill>
                <a:latin typeface="VNI-Times" pitchFamily="2" charset="0"/>
              </a:defRPr>
            </a:lvl4pPr>
            <a:lvl5pPr marL="2057400" indent="-228600" eaLnBrk="0" hangingPunct="0">
              <a:defRPr sz="2600">
                <a:solidFill>
                  <a:schemeClr val="tx1"/>
                </a:solidFill>
                <a:latin typeface="VNI-Times" pitchFamily="2" charset="0"/>
              </a:defRPr>
            </a:lvl5pPr>
            <a:lvl6pPr marL="2514600" indent="-228600" eaLnBrk="0" fontAlgn="base" hangingPunct="0">
              <a:spcBef>
                <a:spcPct val="0"/>
              </a:spcBef>
              <a:spcAft>
                <a:spcPct val="0"/>
              </a:spcAft>
              <a:defRPr sz="2600">
                <a:solidFill>
                  <a:schemeClr val="tx1"/>
                </a:solidFill>
                <a:latin typeface="VNI-Times" pitchFamily="2" charset="0"/>
              </a:defRPr>
            </a:lvl6pPr>
            <a:lvl7pPr marL="2971800" indent="-228600" eaLnBrk="0" fontAlgn="base" hangingPunct="0">
              <a:spcBef>
                <a:spcPct val="0"/>
              </a:spcBef>
              <a:spcAft>
                <a:spcPct val="0"/>
              </a:spcAft>
              <a:defRPr sz="2600">
                <a:solidFill>
                  <a:schemeClr val="tx1"/>
                </a:solidFill>
                <a:latin typeface="VNI-Times" pitchFamily="2" charset="0"/>
              </a:defRPr>
            </a:lvl7pPr>
            <a:lvl8pPr marL="3429000" indent="-228600" eaLnBrk="0" fontAlgn="base" hangingPunct="0">
              <a:spcBef>
                <a:spcPct val="0"/>
              </a:spcBef>
              <a:spcAft>
                <a:spcPct val="0"/>
              </a:spcAft>
              <a:defRPr sz="2600">
                <a:solidFill>
                  <a:schemeClr val="tx1"/>
                </a:solidFill>
                <a:latin typeface="VNI-Times" pitchFamily="2" charset="0"/>
              </a:defRPr>
            </a:lvl8pPr>
            <a:lvl9pPr marL="3886200" indent="-228600" eaLnBrk="0" fontAlgn="base" hangingPunct="0">
              <a:spcBef>
                <a:spcPct val="0"/>
              </a:spcBef>
              <a:spcAft>
                <a:spcPct val="0"/>
              </a:spcAft>
              <a:defRPr sz="2600">
                <a:solidFill>
                  <a:schemeClr val="tx1"/>
                </a:solidFill>
                <a:latin typeface="VNI-Times" pitchFamily="2" charset="0"/>
              </a:defRPr>
            </a:lvl9pPr>
          </a:lstStyle>
          <a:p>
            <a:pPr algn="r" eaLnBrk="1" hangingPunct="1">
              <a:spcBef>
                <a:spcPct val="50000"/>
              </a:spcBef>
            </a:pPr>
            <a:r>
              <a:rPr lang="en-US" altLang="en-US" sz="2800" b="1">
                <a:solidFill>
                  <a:srgbClr val="FF0000"/>
                </a:solidFill>
                <a:latin typeface=".VnTime" panose="020B7200000000000000" pitchFamily="34" charset="0"/>
              </a:rPr>
              <a:t>§</a:t>
            </a:r>
            <a:endParaRPr lang="en-AU" altLang="en-US" sz="2800" b="1">
              <a:solidFill>
                <a:srgbClr val="FF0000"/>
              </a:solidFill>
              <a:latin typeface=".VnTime" panose="020B7200000000000000" pitchFamily="34" charset="0"/>
            </a:endParaRPr>
          </a:p>
        </p:txBody>
      </p:sp>
    </p:spTree>
    <p:extLst>
      <p:ext uri="{BB962C8B-B14F-4D97-AF65-F5344CB8AC3E}">
        <p14:creationId xmlns:p14="http://schemas.microsoft.com/office/powerpoint/2010/main" val="210287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13" grpId="0" autoUpdateAnimBg="0"/>
      <p:bldP spid="14" grpId="0" autoUpdateAnimBg="0"/>
      <p:bldP spid="15" grpId="0" autoUpdateAnimBg="0"/>
      <p:bldP spid="16" grpId="0" autoUpdateAnimBg="0"/>
      <p:bldP spid="1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200817" y="212296"/>
                <a:ext cx="11712742" cy="954107"/>
              </a:xfrm>
              <a:prstGeom prst="rect">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sz="2800" dirty="0" err="1">
                    <a:solidFill>
                      <a:srgbClr val="FFFF00"/>
                    </a:solidFill>
                    <a:latin typeface="Cambria" panose="02040503050406030204" pitchFamily="18" charset="0"/>
                    <a:ea typeface="Cambria" panose="02040503050406030204" pitchFamily="18" charset="0"/>
                  </a:rPr>
                  <a:t>Bài</a:t>
                </a:r>
                <a:r>
                  <a:rPr lang="en-US" sz="2800" dirty="0">
                    <a:solidFill>
                      <a:srgbClr val="FFFF00"/>
                    </a:solidFill>
                    <a:latin typeface="Cambria" panose="02040503050406030204" pitchFamily="18" charset="0"/>
                    <a:ea typeface="Cambria" panose="02040503050406030204" pitchFamily="18" charset="0"/>
                  </a:rPr>
                  <a:t> 1: </a:t>
                </a:r>
                <a:r>
                  <a:rPr lang="en-US" sz="2800" dirty="0">
                    <a:solidFill>
                      <a:schemeClr val="bg1"/>
                    </a:solidFill>
                    <a:latin typeface="Cambria" panose="02040503050406030204" pitchFamily="18" charset="0"/>
                    <a:ea typeface="Cambria" panose="02040503050406030204" pitchFamily="18" charset="0"/>
                  </a:rPr>
                  <a:t>Cho </a:t>
                </a:r>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ABC</m:t>
                    </m:r>
                  </m:oMath>
                </a14:m>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có</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tuyến</a:t>
                </a:r>
                <a:r>
                  <a:rPr lang="en-US" sz="2800" dirty="0">
                    <a:solidFill>
                      <a:schemeClr val="bg1"/>
                    </a:solidFill>
                    <a:latin typeface="Cambria" panose="02040503050406030204" pitchFamily="18" charset="0"/>
                    <a:ea typeface="Cambria" panose="02040503050406030204" pitchFamily="18" charset="0"/>
                  </a:rPr>
                  <a:t> AD </a:t>
                </a:r>
                <a:r>
                  <a:rPr lang="en-US" sz="2800" dirty="0" err="1">
                    <a:solidFill>
                      <a:schemeClr val="bg1"/>
                    </a:solidFill>
                    <a:latin typeface="Cambria" panose="02040503050406030204" pitchFamily="18" charset="0"/>
                    <a:ea typeface="Cambria" panose="02040503050406030204" pitchFamily="18" charset="0"/>
                  </a:rPr>
                  <a:t>đồng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thời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là</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trực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ứng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với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cạnh</a:t>
                </a:r>
                <a:r>
                  <a:rPr lang="en-US" sz="2800" dirty="0">
                    <a:solidFill>
                      <a:schemeClr val="bg1"/>
                    </a:solidFill>
                    <a:latin typeface="Cambria" panose="02040503050406030204" pitchFamily="18" charset="0"/>
                    <a:ea typeface="Cambria" panose="02040503050406030204" pitchFamily="18" charset="0"/>
                  </a:rPr>
                  <a:t> BC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tam </a:t>
                </a:r>
                <a:r>
                  <a:rPr lang="en-US" sz="2800" dirty="0" err="1">
                    <a:solidFill>
                      <a:schemeClr val="bg1"/>
                    </a:solidFill>
                    <a:latin typeface="Cambria" panose="02040503050406030204" pitchFamily="18" charset="0"/>
                    <a:ea typeface="Cambria" panose="02040503050406030204" pitchFamily="18" charset="0"/>
                  </a:rPr>
                  <a:t>giác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Chứng</a:t>
                </a:r>
                <a:r>
                  <a:rPr lang="en-US" sz="2800" dirty="0">
                    <a:solidFill>
                      <a:schemeClr val="bg1"/>
                    </a:solidFill>
                    <a:latin typeface="Cambria" panose="02040503050406030204" pitchFamily="18" charset="0"/>
                    <a:ea typeface="Cambria" panose="02040503050406030204" pitchFamily="18" charset="0"/>
                  </a:rPr>
                  <a:t> minh </a:t>
                </a:r>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ABC</m:t>
                    </m:r>
                  </m:oMath>
                </a14:m>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cân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tại</a:t>
                </a:r>
                <a:r>
                  <a:rPr lang="en-US" sz="2800" dirty="0">
                    <a:solidFill>
                      <a:schemeClr val="bg1"/>
                    </a:solidFill>
                    <a:latin typeface="Cambria" panose="02040503050406030204" pitchFamily="18" charset="0"/>
                    <a:ea typeface="Cambria" panose="02040503050406030204" pitchFamily="18" charset="0"/>
                  </a:rPr>
                  <a:t> A.</a:t>
                </a:r>
              </a:p>
            </p:txBody>
          </p:sp>
        </mc:Choice>
        <mc:Fallback xmlns="">
          <p:sp>
            <p:nvSpPr>
              <p:cNvPr id="5" name="TextBox 4"/>
              <p:cNvSpPr txBox="1">
                <a:spLocks noRot="1" noChangeAspect="1" noMove="1" noResize="1" noEditPoints="1" noAdjustHandles="1" noChangeArrowheads="1" noChangeShapeType="1" noTextEdit="1"/>
              </p:cNvSpPr>
              <p:nvPr/>
            </p:nvSpPr>
            <p:spPr>
              <a:xfrm>
                <a:off x="200817" y="212296"/>
                <a:ext cx="11712742" cy="954107"/>
              </a:xfrm>
              <a:prstGeom prst="rect">
                <a:avLst/>
              </a:prstGeom>
              <a:blipFill>
                <a:blip r:embed="rId2"/>
                <a:stretch>
                  <a:fillRect l="-1040" t="-6289" b="-15723"/>
                </a:stretch>
              </a:blipFill>
              <a:ln w="19050" cap="flat" cmpd="sng" algn="ctr">
                <a:solidFill>
                  <a:schemeClr val="accent4"/>
                </a:solidFill>
                <a:prstDash val="solid"/>
                <a:round/>
                <a:headEnd type="none" w="med" len="med"/>
                <a:tailEnd type="none" w="med" len="med"/>
              </a:ln>
            </p:spPr>
            <p:txBody>
              <a:bodyPr/>
              <a:lstStyle/>
              <a:p>
                <a:r>
                  <a:rPr lang="vi-VN">
                    <a:noFill/>
                  </a:rPr>
                  <a:t> </a:t>
                </a:r>
              </a:p>
            </p:txBody>
          </p:sp>
        </mc:Fallback>
      </mc:AlternateContent>
      <p:pic>
        <p:nvPicPr>
          <p:cNvPr id="6" name="Picture 5"/>
          <p:cNvPicPr>
            <a:picLocks noChangeAspect="1"/>
          </p:cNvPicPr>
          <p:nvPr/>
        </p:nvPicPr>
        <p:blipFill>
          <a:blip r:embed="rId3"/>
          <a:stretch>
            <a:fillRect/>
          </a:stretch>
        </p:blipFill>
        <p:spPr>
          <a:xfrm>
            <a:off x="1371179" y="1855422"/>
            <a:ext cx="2486137" cy="2778048"/>
          </a:xfrm>
          <a:prstGeom prst="rect">
            <a:avLst/>
          </a:prstGeom>
        </p:spPr>
      </p:pic>
      <p:sp>
        <p:nvSpPr>
          <p:cNvPr id="7" name="TextBox 6"/>
          <p:cNvSpPr txBox="1"/>
          <p:nvPr/>
        </p:nvSpPr>
        <p:spPr>
          <a:xfrm>
            <a:off x="2433749" y="1505815"/>
            <a:ext cx="360996"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A</a:t>
            </a:r>
          </a:p>
        </p:txBody>
      </p:sp>
      <p:sp>
        <p:nvSpPr>
          <p:cNvPr id="8" name="TextBox 7"/>
          <p:cNvSpPr txBox="1"/>
          <p:nvPr/>
        </p:nvSpPr>
        <p:spPr>
          <a:xfrm>
            <a:off x="1192284" y="4272815"/>
            <a:ext cx="35779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B</a:t>
            </a:r>
          </a:p>
        </p:txBody>
      </p:sp>
      <p:sp>
        <p:nvSpPr>
          <p:cNvPr id="9" name="TextBox 8"/>
          <p:cNvSpPr txBox="1"/>
          <p:nvPr/>
        </p:nvSpPr>
        <p:spPr>
          <a:xfrm>
            <a:off x="3676818" y="4202583"/>
            <a:ext cx="34336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C</a:t>
            </a:r>
          </a:p>
        </p:txBody>
      </p:sp>
      <p:sp>
        <p:nvSpPr>
          <p:cNvPr id="10" name="TextBox 9"/>
          <p:cNvSpPr txBox="1"/>
          <p:nvPr/>
        </p:nvSpPr>
        <p:spPr>
          <a:xfrm>
            <a:off x="2343501" y="4272814"/>
            <a:ext cx="37061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cxnSp>
        <p:nvCxnSpPr>
          <p:cNvPr id="12" name="Straight Connector 11"/>
          <p:cNvCxnSpPr/>
          <p:nvPr/>
        </p:nvCxnSpPr>
        <p:spPr>
          <a:xfrm>
            <a:off x="1161368" y="4713460"/>
            <a:ext cx="0" cy="191008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77103" y="6118267"/>
            <a:ext cx="443144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77103" y="5239064"/>
            <a:ext cx="490519"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GT</a:t>
            </a:r>
          </a:p>
        </p:txBody>
      </p:sp>
      <p:sp>
        <p:nvSpPr>
          <p:cNvPr id="16" name="TextBox 15"/>
          <p:cNvSpPr txBox="1"/>
          <p:nvPr/>
        </p:nvSpPr>
        <p:spPr>
          <a:xfrm>
            <a:off x="583370" y="6118267"/>
            <a:ext cx="484428"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KL</a:t>
            </a:r>
          </a:p>
        </p:txBody>
      </p:sp>
      <mc:AlternateContent xmlns:mc="http://schemas.openxmlformats.org/markup-compatibility/2006" xmlns:a14="http://schemas.microsoft.com/office/drawing/2010/main">
        <mc:Choice Requires="a14">
          <p:sp>
            <p:nvSpPr>
              <p:cNvPr id="17" name="TextBox 16"/>
              <p:cNvSpPr txBox="1"/>
              <p:nvPr/>
            </p:nvSpPr>
            <p:spPr>
              <a:xfrm>
                <a:off x="1113015" y="4689590"/>
                <a:ext cx="88844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ABC</m:t>
                      </m:r>
                    </m:oMath>
                  </m:oMathPara>
                </a14:m>
                <a:endParaRPr lang="en-US" sz="2000"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1113015" y="4689590"/>
                <a:ext cx="888448"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1114407" y="4984079"/>
                <a:ext cx="4012893"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AD </a:t>
                </a:r>
                <a:r>
                  <a:rPr lang="en-US" sz="2000" dirty="0" err="1">
                    <a:solidFill>
                      <a:schemeClr val="bg1"/>
                    </a:solidFill>
                    <a:latin typeface="Cambria" panose="02040503050406030204" pitchFamily="18" charset="0"/>
                    <a:ea typeface="Cambria" panose="02040503050406030204" pitchFamily="18" charset="0"/>
                  </a:rPr>
                  <a:t>là</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đường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tuyến</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của</a:t>
                </a:r>
                <a:r>
                  <a:rPr lang="en-US" sz="2000"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ABC</m:t>
                    </m:r>
                  </m:oMath>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1114407" y="4984079"/>
                <a:ext cx="4012893" cy="400110"/>
              </a:xfrm>
              <a:prstGeom prst="rect">
                <a:avLst/>
              </a:prstGeom>
              <a:blipFill>
                <a:blip r:embed="rId5"/>
                <a:stretch>
                  <a:fillRect l="-1672"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1114407" y="5341445"/>
                <a:ext cx="3894143" cy="707886"/>
              </a:xfrm>
              <a:prstGeom prst="rect">
                <a:avLst/>
              </a:prstGeom>
              <a:noFill/>
            </p:spPr>
            <p:txBody>
              <a:bodyPr wrap="square" rtlCol="0">
                <a:spAutoFit/>
              </a:bodyPr>
              <a:lstStyle/>
              <a:p>
                <a:r>
                  <a:rPr lang="en-US" sz="2000" dirty="0">
                    <a:solidFill>
                      <a:schemeClr val="bg1"/>
                    </a:solidFill>
                    <a:latin typeface="Cambria" panose="02040503050406030204" pitchFamily="18" charset="0"/>
                    <a:ea typeface="Cambria" panose="02040503050406030204" pitchFamily="18" charset="0"/>
                  </a:rPr>
                  <a:t>AD </a:t>
                </a:r>
                <a:r>
                  <a:rPr lang="en-US" sz="2000" dirty="0" err="1">
                    <a:solidFill>
                      <a:schemeClr val="bg1"/>
                    </a:solidFill>
                    <a:latin typeface="Cambria" panose="02040503050406030204" pitchFamily="18" charset="0"/>
                    <a:ea typeface="Cambria" panose="02040503050406030204" pitchFamily="18" charset="0"/>
                  </a:rPr>
                  <a:t>là</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đường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trực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ứng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với</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cạnh</a:t>
                </a:r>
                <a:r>
                  <a:rPr lang="en-US" sz="2000" dirty="0">
                    <a:solidFill>
                      <a:schemeClr val="bg1"/>
                    </a:solidFill>
                    <a:latin typeface="Cambria" panose="02040503050406030204" pitchFamily="18" charset="0"/>
                    <a:ea typeface="Cambria" panose="02040503050406030204" pitchFamily="18" charset="0"/>
                  </a:rPr>
                  <a:t> BC </a:t>
                </a:r>
                <a:r>
                  <a:rPr lang="en-US" sz="2000" dirty="0" err="1">
                    <a:solidFill>
                      <a:schemeClr val="bg1"/>
                    </a:solidFill>
                    <a:latin typeface="Cambria" panose="02040503050406030204" pitchFamily="18" charset="0"/>
                    <a:ea typeface="Cambria" panose="02040503050406030204" pitchFamily="18" charset="0"/>
                  </a:rPr>
                  <a:t>của</a:t>
                </a:r>
                <a:r>
                  <a:rPr lang="en-US" sz="2000"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ABC</m:t>
                    </m:r>
                  </m:oMath>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1114407" y="5341445"/>
                <a:ext cx="3894143" cy="707886"/>
              </a:xfrm>
              <a:prstGeom prst="rect">
                <a:avLst/>
              </a:prstGeom>
              <a:blipFill>
                <a:blip r:embed="rId6"/>
                <a:stretch>
                  <a:fillRect l="-1721" t="-4310"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1113015" y="6167885"/>
                <a:ext cx="1790875"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ABC</m:t>
                    </m:r>
                  </m:oMath>
                </a14:m>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cân</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tại</a:t>
                </a:r>
                <a:r>
                  <a:rPr lang="en-US" sz="2000" dirty="0">
                    <a:solidFill>
                      <a:schemeClr val="bg1"/>
                    </a:solidFill>
                    <a:latin typeface="Cambria" panose="02040503050406030204" pitchFamily="18" charset="0"/>
                    <a:ea typeface="Cambria" panose="02040503050406030204" pitchFamily="18" charset="0"/>
                  </a:rPr>
                  <a:t> A</a:t>
                </a:r>
              </a:p>
            </p:txBody>
          </p:sp>
        </mc:Choice>
        <mc:Fallback xmlns="">
          <p:sp>
            <p:nvSpPr>
              <p:cNvPr id="22" name="TextBox 21"/>
              <p:cNvSpPr txBox="1">
                <a:spLocks noRot="1" noChangeAspect="1" noMove="1" noResize="1" noEditPoints="1" noAdjustHandles="1" noChangeArrowheads="1" noChangeShapeType="1" noTextEdit="1"/>
              </p:cNvSpPr>
              <p:nvPr/>
            </p:nvSpPr>
            <p:spPr>
              <a:xfrm>
                <a:off x="1113015" y="6167885"/>
                <a:ext cx="1790875" cy="400110"/>
              </a:xfrm>
              <a:prstGeom prst="rect">
                <a:avLst/>
              </a:prstGeom>
              <a:blipFill>
                <a:blip r:embed="rId7"/>
                <a:stretch>
                  <a:fillRect t="-9231" r="-2730" b="-27692"/>
                </a:stretch>
              </a:blipFill>
            </p:spPr>
            <p:txBody>
              <a:bodyPr/>
              <a:lstStyle/>
              <a:p>
                <a:r>
                  <a:rPr lang="en-US">
                    <a:noFill/>
                  </a:rPr>
                  <a:t> </a:t>
                </a:r>
              </a:p>
            </p:txBody>
          </p:sp>
        </mc:Fallback>
      </mc:AlternateContent>
      <p:sp>
        <p:nvSpPr>
          <p:cNvPr id="24" name="TextBox 23"/>
          <p:cNvSpPr txBox="1"/>
          <p:nvPr/>
        </p:nvSpPr>
        <p:spPr>
          <a:xfrm rot="1497623">
            <a:off x="1897599" y="4055703"/>
            <a:ext cx="416560" cy="461665"/>
          </a:xfrm>
          <a:prstGeom prst="rect">
            <a:avLst/>
          </a:prstGeom>
          <a:noFill/>
        </p:spPr>
        <p:txBody>
          <a:bodyPr wrap="square" rtlCol="0">
            <a:spAutoFit/>
          </a:bodyPr>
          <a:lstStyle/>
          <a:p>
            <a:pPr algn="ctr"/>
            <a:r>
              <a:rPr lang="en-US" sz="2400" dirty="0">
                <a:solidFill>
                  <a:schemeClr val="bg1"/>
                </a:solidFill>
              </a:rPr>
              <a:t>I</a:t>
            </a:r>
          </a:p>
        </p:txBody>
      </p:sp>
      <p:sp>
        <p:nvSpPr>
          <p:cNvPr id="25" name="TextBox 24"/>
          <p:cNvSpPr txBox="1"/>
          <p:nvPr/>
        </p:nvSpPr>
        <p:spPr>
          <a:xfrm rot="1497623">
            <a:off x="2950235" y="4055703"/>
            <a:ext cx="416560" cy="461665"/>
          </a:xfrm>
          <a:prstGeom prst="rect">
            <a:avLst/>
          </a:prstGeom>
          <a:noFill/>
        </p:spPr>
        <p:txBody>
          <a:bodyPr wrap="square" rtlCol="0">
            <a:spAutoFit/>
          </a:bodyPr>
          <a:lstStyle/>
          <a:p>
            <a:pPr algn="ctr"/>
            <a:r>
              <a:rPr lang="en-US" sz="2400" dirty="0">
                <a:solidFill>
                  <a:schemeClr val="bg1"/>
                </a:solidFill>
              </a:rPr>
              <a:t>I</a:t>
            </a:r>
          </a:p>
        </p:txBody>
      </p:sp>
      <p:cxnSp>
        <p:nvCxnSpPr>
          <p:cNvPr id="27" name="Straight Connector 26"/>
          <p:cNvCxnSpPr/>
          <p:nvPr/>
        </p:nvCxnSpPr>
        <p:spPr>
          <a:xfrm>
            <a:off x="5284761" y="1566512"/>
            <a:ext cx="0" cy="5100012"/>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54458" y="2001164"/>
            <a:ext cx="6106736" cy="523220"/>
          </a:xfrm>
          <a:prstGeom prst="rect">
            <a:avLst/>
          </a:prstGeom>
          <a:noFill/>
        </p:spPr>
        <p:txBody>
          <a:bodyPr wrap="none" rtlCol="0">
            <a:spAutoFit/>
          </a:bodyPr>
          <a:lstStyle/>
          <a:p>
            <a:r>
              <a:rPr lang="en-US" sz="2800" dirty="0" err="1">
                <a:solidFill>
                  <a:schemeClr val="bg1"/>
                </a:solidFill>
                <a:latin typeface="Cambria" panose="02040503050406030204" pitchFamily="18" charset="0"/>
                <a:ea typeface="Cambria" panose="02040503050406030204" pitchFamily="18" charset="0"/>
              </a:rPr>
              <a:t>Vì</a:t>
            </a:r>
            <a:r>
              <a:rPr lang="en-US" sz="2800" dirty="0">
                <a:solidFill>
                  <a:schemeClr val="bg1"/>
                </a:solidFill>
                <a:latin typeface="Cambria" panose="02040503050406030204" pitchFamily="18" charset="0"/>
                <a:ea typeface="Cambria" panose="02040503050406030204" pitchFamily="18" charset="0"/>
              </a:rPr>
              <a:t> AD </a:t>
            </a:r>
            <a:r>
              <a:rPr lang="en-US" sz="2800" dirty="0" err="1">
                <a:solidFill>
                  <a:schemeClr val="bg1"/>
                </a:solidFill>
                <a:latin typeface="Cambria" panose="02040503050406030204" pitchFamily="18" charset="0"/>
                <a:ea typeface="Cambria" panose="02040503050406030204" pitchFamily="18" charset="0"/>
              </a:rPr>
              <a:t>là</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trực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đoạn</a:t>
            </a:r>
            <a:r>
              <a:rPr lang="en-US" sz="2800" dirty="0">
                <a:solidFill>
                  <a:schemeClr val="bg1"/>
                </a:solidFill>
                <a:latin typeface="Cambria" panose="02040503050406030204" pitchFamily="18" charset="0"/>
                <a:ea typeface="Cambria" panose="02040503050406030204" pitchFamily="18" charset="0"/>
              </a:rPr>
              <a:t> BC</a:t>
            </a:r>
          </a:p>
        </p:txBody>
      </p:sp>
      <mc:AlternateContent xmlns:mc="http://schemas.openxmlformats.org/markup-compatibility/2006" xmlns:a14="http://schemas.microsoft.com/office/drawing/2010/main">
        <mc:Choice Requires="a14">
          <p:sp>
            <p:nvSpPr>
              <p:cNvPr id="29" name="TextBox 28"/>
              <p:cNvSpPr txBox="1"/>
              <p:nvPr/>
            </p:nvSpPr>
            <p:spPr>
              <a:xfrm>
                <a:off x="5295517" y="2593223"/>
                <a:ext cx="6468181" cy="523220"/>
              </a:xfrm>
              <a:prstGeom prst="rect">
                <a:avLst/>
              </a:prstGeom>
              <a:noFill/>
            </p:spPr>
            <p:txBody>
              <a:bodyPr wrap="none" rtlCol="0">
                <a:spAutoFit/>
              </a:bodyPr>
              <a:lstStyle/>
              <a:p>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m:t>
                    </m:r>
                  </m:oMath>
                </a14:m>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thuộc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trực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đoạn</a:t>
                </a:r>
                <a:r>
                  <a:rPr lang="en-US" sz="2800" dirty="0">
                    <a:solidFill>
                      <a:schemeClr val="bg1"/>
                    </a:solidFill>
                    <a:latin typeface="Cambria" panose="02040503050406030204" pitchFamily="18" charset="0"/>
                    <a:ea typeface="Cambria" panose="02040503050406030204" pitchFamily="18" charset="0"/>
                  </a:rPr>
                  <a:t> BC</a:t>
                </a:r>
              </a:p>
            </p:txBody>
          </p:sp>
        </mc:Choice>
        <mc:Fallback xmlns="">
          <p:sp>
            <p:nvSpPr>
              <p:cNvPr id="29" name="TextBox 28"/>
              <p:cNvSpPr txBox="1">
                <a:spLocks noRot="1" noChangeAspect="1" noMove="1" noResize="1" noEditPoints="1" noAdjustHandles="1" noChangeArrowheads="1" noChangeShapeType="1" noTextEdit="1"/>
              </p:cNvSpPr>
              <p:nvPr/>
            </p:nvSpPr>
            <p:spPr>
              <a:xfrm>
                <a:off x="5295517" y="2593223"/>
                <a:ext cx="6468181" cy="523220"/>
              </a:xfrm>
              <a:prstGeom prst="rect">
                <a:avLst/>
              </a:prstGeom>
              <a:blipFill>
                <a:blip r:embed="rId8"/>
                <a:stretch>
                  <a:fillRect t="-11628" r="-848" b="-313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5297628" y="3214962"/>
                <a:ext cx="6967639" cy="523220"/>
              </a:xfrm>
              <a:prstGeom prst="rect">
                <a:avLst/>
              </a:prstGeom>
              <a:noFill/>
            </p:spPr>
            <p:txBody>
              <a:bodyPr wrap="square" rtlCol="0">
                <a:spAutoFit/>
              </a:bodyPr>
              <a:lstStyle/>
              <a:p>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AB</m:t>
                    </m:r>
                    <m:r>
                      <a:rPr lang="en-US" sz="2800" b="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AC</m:t>
                    </m:r>
                  </m:oMath>
                </a14:m>
                <a:r>
                  <a:rPr lang="en-US" sz="2800" dirty="0">
                    <a:solidFill>
                      <a:schemeClr val="bg1"/>
                    </a:solidFill>
                    <a:latin typeface="Cambria" panose="02040503050406030204" pitchFamily="18" charset="0"/>
                    <a:ea typeface="Cambria" panose="02040503050406030204" pitchFamily="18" charset="0"/>
                  </a:rPr>
                  <a:t> </a:t>
                </a:r>
                <a:r>
                  <a:rPr lang="en-US" sz="2400" i="1">
                    <a:solidFill>
                      <a:srgbClr val="FFFF00"/>
                    </a:solidFill>
                    <a:latin typeface="Cambria" panose="02040503050406030204" pitchFamily="18" charset="0"/>
                    <a:ea typeface="Cambria" panose="02040503050406030204" pitchFamily="18" charset="0"/>
                  </a:rPr>
                  <a:t>(TC </a:t>
                </a:r>
                <a:r>
                  <a:rPr lang="en-US" sz="2400" i="1" dirty="0" err="1">
                    <a:solidFill>
                      <a:srgbClr val="FFFF00"/>
                    </a:solidFill>
                    <a:latin typeface="Cambria" panose="02040503050406030204" pitchFamily="18" charset="0"/>
                    <a:ea typeface="Cambria" panose="02040503050406030204" pitchFamily="18" charset="0"/>
                  </a:rPr>
                  <a:t>đường</a:t>
                </a:r>
                <a:r>
                  <a:rPr lang="en-US" sz="2400" i="1" dirty="0">
                    <a:solidFill>
                      <a:srgbClr val="FFFF00"/>
                    </a:solidFill>
                    <a:latin typeface="Cambria" panose="02040503050406030204" pitchFamily="18" charset="0"/>
                    <a:ea typeface="Cambria" panose="02040503050406030204" pitchFamily="18" charset="0"/>
                  </a:rPr>
                  <a:t> </a:t>
                </a:r>
                <a:r>
                  <a:rPr lang="en-US" sz="2400" i="1" dirty="0" err="1">
                    <a:solidFill>
                      <a:srgbClr val="FFFF00"/>
                    </a:solidFill>
                    <a:latin typeface="Cambria" panose="02040503050406030204" pitchFamily="18" charset="0"/>
                    <a:ea typeface="Cambria" panose="02040503050406030204" pitchFamily="18" charset="0"/>
                  </a:rPr>
                  <a:t>trung</a:t>
                </a:r>
                <a:r>
                  <a:rPr lang="en-US" sz="2400" i="1" dirty="0">
                    <a:solidFill>
                      <a:srgbClr val="FFFF00"/>
                    </a:solidFill>
                    <a:latin typeface="Cambria" panose="02040503050406030204" pitchFamily="18" charset="0"/>
                    <a:ea typeface="Cambria" panose="02040503050406030204" pitchFamily="18" charset="0"/>
                  </a:rPr>
                  <a:t> </a:t>
                </a:r>
                <a:r>
                  <a:rPr lang="en-US" sz="2400" i="1" dirty="0" err="1">
                    <a:solidFill>
                      <a:srgbClr val="FFFF00"/>
                    </a:solidFill>
                    <a:latin typeface="Cambria" panose="02040503050406030204" pitchFamily="18" charset="0"/>
                    <a:ea typeface="Cambria" panose="02040503050406030204" pitchFamily="18" charset="0"/>
                  </a:rPr>
                  <a:t>trực</a:t>
                </a:r>
                <a:r>
                  <a:rPr lang="en-US" sz="2400" i="1" dirty="0">
                    <a:solidFill>
                      <a:srgbClr val="FFFF00"/>
                    </a:solidFill>
                    <a:latin typeface="Cambria" panose="02040503050406030204" pitchFamily="18" charset="0"/>
                    <a:ea typeface="Cambria" panose="02040503050406030204" pitchFamily="18" charset="0"/>
                  </a:rPr>
                  <a:t> </a:t>
                </a:r>
                <a:r>
                  <a:rPr lang="en-US" sz="2400" i="1" dirty="0" err="1">
                    <a:solidFill>
                      <a:srgbClr val="FFFF00"/>
                    </a:solidFill>
                    <a:latin typeface="Cambria" panose="02040503050406030204" pitchFamily="18" charset="0"/>
                    <a:ea typeface="Cambria" panose="02040503050406030204" pitchFamily="18" charset="0"/>
                  </a:rPr>
                  <a:t>của</a:t>
                </a:r>
                <a:r>
                  <a:rPr lang="en-US" sz="2400" i="1" dirty="0">
                    <a:solidFill>
                      <a:srgbClr val="FFFF00"/>
                    </a:solidFill>
                    <a:latin typeface="Cambria" panose="02040503050406030204" pitchFamily="18" charset="0"/>
                    <a:ea typeface="Cambria" panose="02040503050406030204" pitchFamily="18" charset="0"/>
                  </a:rPr>
                  <a:t> </a:t>
                </a:r>
                <a:r>
                  <a:rPr lang="en-US" sz="2400" i="1" err="1">
                    <a:solidFill>
                      <a:srgbClr val="FFFF00"/>
                    </a:solidFill>
                    <a:latin typeface="Cambria" panose="02040503050406030204" pitchFamily="18" charset="0"/>
                    <a:ea typeface="Cambria" panose="02040503050406030204" pitchFamily="18" charset="0"/>
                  </a:rPr>
                  <a:t>đoạn</a:t>
                </a:r>
                <a:r>
                  <a:rPr lang="en-US" sz="2400" i="1">
                    <a:solidFill>
                      <a:srgbClr val="FFFF00"/>
                    </a:solidFill>
                    <a:latin typeface="Cambria" panose="02040503050406030204" pitchFamily="18" charset="0"/>
                    <a:ea typeface="Cambria" panose="02040503050406030204" pitchFamily="18" charset="0"/>
                  </a:rPr>
                  <a:t> thẳng</a:t>
                </a:r>
                <a:r>
                  <a:rPr lang="en-US" sz="2400" i="1" dirty="0">
                    <a:solidFill>
                      <a:srgbClr val="FFFF00"/>
                    </a:solidFill>
                    <a:latin typeface="Cambria" panose="02040503050406030204" pitchFamily="18" charset="0"/>
                    <a:ea typeface="Cambria" panose="02040503050406030204" pitchFamily="18" charset="0"/>
                  </a:rPr>
                  <a:t>)</a:t>
                </a:r>
              </a:p>
            </p:txBody>
          </p:sp>
        </mc:Choice>
        <mc:Fallback xmlns="">
          <p:sp>
            <p:nvSpPr>
              <p:cNvPr id="30" name="TextBox 29"/>
              <p:cNvSpPr txBox="1">
                <a:spLocks noRot="1" noChangeAspect="1" noMove="1" noResize="1" noEditPoints="1" noAdjustHandles="1" noChangeArrowheads="1" noChangeShapeType="1" noTextEdit="1"/>
              </p:cNvSpPr>
              <p:nvPr/>
            </p:nvSpPr>
            <p:spPr>
              <a:xfrm>
                <a:off x="5297628" y="3214962"/>
                <a:ext cx="6967639" cy="523220"/>
              </a:xfrm>
              <a:prstGeom prst="rect">
                <a:avLst/>
              </a:prstGeom>
              <a:blipFill>
                <a:blip r:embed="rId9"/>
                <a:stretch>
                  <a:fillRect r="-525" b="-232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5280072" y="3875861"/>
                <a:ext cx="2844433" cy="523220"/>
              </a:xfrm>
              <a:prstGeom prst="rect">
                <a:avLst/>
              </a:prstGeom>
              <a:noFill/>
            </p:spPr>
            <p:txBody>
              <a:bodyPr wrap="none" rtlCol="0">
                <a:spAutoFit/>
              </a:bodyPr>
              <a:lstStyle/>
              <a:p>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ABC</m:t>
                    </m:r>
                  </m:oMath>
                </a14:m>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cân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tại</a:t>
                </a:r>
                <a:r>
                  <a:rPr lang="en-US" sz="2800" dirty="0">
                    <a:solidFill>
                      <a:schemeClr val="bg1"/>
                    </a:solidFill>
                    <a:latin typeface="Cambria" panose="02040503050406030204" pitchFamily="18" charset="0"/>
                    <a:ea typeface="Cambria" panose="02040503050406030204" pitchFamily="18" charset="0"/>
                  </a:rPr>
                  <a:t> A</a:t>
                </a:r>
              </a:p>
            </p:txBody>
          </p:sp>
        </mc:Choice>
        <mc:Fallback xmlns="">
          <p:sp>
            <p:nvSpPr>
              <p:cNvPr id="31" name="TextBox 30"/>
              <p:cNvSpPr txBox="1">
                <a:spLocks noRot="1" noChangeAspect="1" noMove="1" noResize="1" noEditPoints="1" noAdjustHandles="1" noChangeArrowheads="1" noChangeShapeType="1" noTextEdit="1"/>
              </p:cNvSpPr>
              <p:nvPr/>
            </p:nvSpPr>
            <p:spPr>
              <a:xfrm>
                <a:off x="5280072" y="3875861"/>
                <a:ext cx="2844433" cy="523220"/>
              </a:xfrm>
              <a:prstGeom prst="rect">
                <a:avLst/>
              </a:prstGeom>
              <a:blipFill>
                <a:blip r:embed="rId10"/>
                <a:stretch>
                  <a:fillRect t="-12791" r="-3212" b="-31395"/>
                </a:stretch>
              </a:blipFill>
            </p:spPr>
            <p:txBody>
              <a:bodyPr/>
              <a:lstStyle/>
              <a:p>
                <a:r>
                  <a:rPr lang="en-US">
                    <a:noFill/>
                  </a:rPr>
                  <a:t> </a:t>
                </a:r>
              </a:p>
            </p:txBody>
          </p:sp>
        </mc:Fallback>
      </mc:AlternateContent>
      <p:sp>
        <p:nvSpPr>
          <p:cNvPr id="2" name="Rounded Rectangle 1"/>
          <p:cNvSpPr/>
          <p:nvPr/>
        </p:nvSpPr>
        <p:spPr>
          <a:xfrm>
            <a:off x="5637366" y="4713460"/>
            <a:ext cx="6467262" cy="15567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i="1" dirty="0" err="1">
                <a:solidFill>
                  <a:srgbClr val="FFFF00"/>
                </a:solidFill>
                <a:latin typeface="Cambria" panose="02040503050406030204" pitchFamily="18" charset="0"/>
                <a:ea typeface="Cambria" panose="02040503050406030204" pitchFamily="18" charset="0"/>
              </a:rPr>
              <a:t>Định</a:t>
            </a:r>
            <a:r>
              <a:rPr lang="en-US" sz="2400" i="1" dirty="0">
                <a:solidFill>
                  <a:srgbClr val="FFFF00"/>
                </a:solidFill>
                <a:latin typeface="Cambria" panose="02040503050406030204" pitchFamily="18" charset="0"/>
                <a:ea typeface="Cambria" panose="02040503050406030204" pitchFamily="18" charset="0"/>
              </a:rPr>
              <a:t> </a:t>
            </a:r>
            <a:r>
              <a:rPr lang="en-US" sz="2400" i="1" dirty="0" err="1">
                <a:solidFill>
                  <a:srgbClr val="FFFF00"/>
                </a:solidFill>
                <a:latin typeface="Cambria" panose="02040503050406030204" pitchFamily="18" charset="0"/>
                <a:ea typeface="Cambria" panose="02040503050406030204" pitchFamily="18" charset="0"/>
              </a:rPr>
              <a:t>lí</a:t>
            </a:r>
            <a:r>
              <a:rPr lang="en-US" sz="2400" i="1" dirty="0">
                <a:solidFill>
                  <a:srgbClr val="FFFF00"/>
                </a:solidFill>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Nếu</a:t>
            </a:r>
            <a:r>
              <a:rPr lang="en-US" sz="2400" i="1" dirty="0">
                <a:latin typeface="Cambria" panose="02040503050406030204" pitchFamily="18" charset="0"/>
                <a:ea typeface="Cambria" panose="02040503050406030204" pitchFamily="18" charset="0"/>
              </a:rPr>
              <a:t> tam </a:t>
            </a:r>
            <a:r>
              <a:rPr lang="en-US" sz="2400" i="1" dirty="0" err="1">
                <a:latin typeface="Cambria" panose="02040503050406030204" pitchFamily="18" charset="0"/>
                <a:ea typeface="Cambria" panose="02040503050406030204" pitchFamily="18" charset="0"/>
              </a:rPr>
              <a:t>giác</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có</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một</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đường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trung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tuyến</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đồng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thời</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là</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đường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trung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trực</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ứng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với</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cùng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một</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cạnh</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thì</a:t>
            </a:r>
            <a:r>
              <a:rPr lang="en-US" sz="2400" i="1" dirty="0">
                <a:latin typeface="Cambria" panose="02040503050406030204" pitchFamily="18" charset="0"/>
                <a:ea typeface="Cambria" panose="02040503050406030204" pitchFamily="18" charset="0"/>
              </a:rPr>
              <a:t> tam </a:t>
            </a:r>
            <a:r>
              <a:rPr lang="en-US" sz="2400" i="1" dirty="0" err="1">
                <a:latin typeface="Cambria" panose="02040503050406030204" pitchFamily="18" charset="0"/>
                <a:ea typeface="Cambria" panose="02040503050406030204" pitchFamily="18" charset="0"/>
              </a:rPr>
              <a:t>giác</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đó</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là</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một</a:t>
            </a:r>
            <a:r>
              <a:rPr lang="en-US" sz="2400" i="1" dirty="0">
                <a:latin typeface="Cambria" panose="02040503050406030204" pitchFamily="18" charset="0"/>
                <a:ea typeface="Cambria" panose="02040503050406030204" pitchFamily="18" charset="0"/>
              </a:rPr>
              <a:t> tam </a:t>
            </a:r>
            <a:r>
              <a:rPr lang="en-US" sz="2400" i="1" dirty="0" err="1">
                <a:latin typeface="Cambria" panose="02040503050406030204" pitchFamily="18" charset="0"/>
                <a:ea typeface="Cambria" panose="02040503050406030204" pitchFamily="18" charset="0"/>
              </a:rPr>
              <a:t>giác</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cân</a:t>
            </a:r>
            <a:r>
              <a:rPr lang="en-US" sz="2400" i="1" dirty="0">
                <a:latin typeface="Cambria" panose="02040503050406030204" pitchFamily="18" charset="0"/>
                <a:ea typeface="Cambria" panose="02040503050406030204" pitchFamily="18" charset="0"/>
              </a:rPr>
              <a:t>.</a:t>
            </a:r>
          </a:p>
        </p:txBody>
      </p:sp>
      <p:sp>
        <p:nvSpPr>
          <p:cNvPr id="26" name="TextBox 25"/>
          <p:cNvSpPr txBox="1"/>
          <p:nvPr/>
        </p:nvSpPr>
        <p:spPr>
          <a:xfrm>
            <a:off x="7031898" y="1440980"/>
            <a:ext cx="2185214" cy="461665"/>
          </a:xfrm>
          <a:prstGeom prst="rect">
            <a:avLst/>
          </a:prstGeom>
          <a:noFill/>
        </p:spPr>
        <p:txBody>
          <a:bodyPr wrap="none" rtlCol="0">
            <a:spAutoFit/>
          </a:bodyPr>
          <a:lstStyle/>
          <a:p>
            <a:r>
              <a:rPr lang="en-US" sz="2400" b="1" i="1">
                <a:solidFill>
                  <a:srgbClr val="FFFF00"/>
                </a:solidFill>
              </a:rPr>
              <a:t>Hướng dẫn giải</a:t>
            </a:r>
          </a:p>
        </p:txBody>
      </p:sp>
    </p:spTree>
    <p:extLst>
      <p:ext uri="{BB962C8B-B14F-4D97-AF65-F5344CB8AC3E}">
        <p14:creationId xmlns:p14="http://schemas.microsoft.com/office/powerpoint/2010/main" val="110200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arn(inVertical)">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5" grpId="0"/>
      <p:bldP spid="16" grpId="0"/>
      <p:bldP spid="17" grpId="0"/>
      <p:bldP spid="18" grpId="0"/>
      <p:bldP spid="19" grpId="0"/>
      <p:bldP spid="22" grpId="0"/>
      <p:bldP spid="24" grpId="0"/>
      <p:bldP spid="25" grpId="0"/>
      <p:bldP spid="28" grpId="0"/>
      <p:bldP spid="29" grpId="0"/>
      <p:bldP spid="30" grpId="0"/>
      <p:bldP spid="31" grpId="0"/>
      <p:bldP spid="2" grpId="0" animBg="1"/>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9875" y="108357"/>
            <a:ext cx="11657398" cy="523220"/>
          </a:xfrm>
          <a:prstGeom prst="rect">
            <a:avLst/>
          </a:prstGeom>
          <a:noFill/>
        </p:spPr>
        <p:txBody>
          <a:bodyPr wrap="square" rtlCol="0">
            <a:spAutoFit/>
          </a:bodyPr>
          <a:lstStyle/>
          <a:p>
            <a:r>
              <a:rPr lang="en-US" sz="2800" dirty="0" err="1">
                <a:solidFill>
                  <a:srgbClr val="FFFF00"/>
                </a:solidFill>
                <a:latin typeface="Cambria" panose="02040503050406030204" pitchFamily="18" charset="0"/>
                <a:ea typeface="Cambria" panose="02040503050406030204" pitchFamily="18" charset="0"/>
              </a:rPr>
              <a:t>Bài</a:t>
            </a:r>
            <a:r>
              <a:rPr lang="en-US" sz="2800" dirty="0">
                <a:solidFill>
                  <a:srgbClr val="FFFF00"/>
                </a:solidFill>
                <a:latin typeface="Cambria" panose="02040503050406030204" pitchFamily="18" charset="0"/>
                <a:ea typeface="Cambria" panose="02040503050406030204" pitchFamily="18" charset="0"/>
              </a:rPr>
              <a:t> 2: </a:t>
            </a:r>
            <a:r>
              <a:rPr lang="en-US" sz="2800" dirty="0">
                <a:solidFill>
                  <a:schemeClr val="bg1"/>
                </a:solidFill>
                <a:latin typeface="Cambria" panose="02040503050406030204" pitchFamily="18" charset="0"/>
                <a:ea typeface="Cambria" panose="02040503050406030204" pitchFamily="18" charset="0"/>
              </a:rPr>
              <a:t>Cho </a:t>
            </a:r>
            <a:r>
              <a:rPr lang="en-US" sz="2800" dirty="0" err="1">
                <a:solidFill>
                  <a:schemeClr val="bg1"/>
                </a:solidFill>
                <a:latin typeface="Cambria" panose="02040503050406030204" pitchFamily="18" charset="0"/>
                <a:ea typeface="Cambria" panose="02040503050406030204" pitchFamily="18" charset="0"/>
              </a:rPr>
              <a:t>hình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vẽ</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Chứng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minh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điểm</a:t>
            </a:r>
            <a:r>
              <a:rPr lang="en-US" sz="2800" dirty="0">
                <a:solidFill>
                  <a:schemeClr val="bg1"/>
                </a:solidFill>
                <a:latin typeface="Cambria" panose="02040503050406030204" pitchFamily="18" charset="0"/>
                <a:ea typeface="Cambria" panose="02040503050406030204" pitchFamily="18" charset="0"/>
              </a:rPr>
              <a:t> B, C, D </a:t>
            </a:r>
            <a:r>
              <a:rPr lang="en-US" sz="2800" dirty="0" err="1">
                <a:solidFill>
                  <a:schemeClr val="bg1"/>
                </a:solidFill>
                <a:latin typeface="Cambria" panose="02040503050406030204" pitchFamily="18" charset="0"/>
                <a:ea typeface="Cambria" panose="02040503050406030204" pitchFamily="18" charset="0"/>
              </a:rPr>
              <a:t>thẳng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hàng</a:t>
            </a:r>
            <a:r>
              <a:rPr lang="en-US" sz="2800" dirty="0">
                <a:solidFill>
                  <a:schemeClr val="bg1"/>
                </a:solidFill>
                <a:latin typeface="Cambria" panose="02040503050406030204" pitchFamily="18" charset="0"/>
                <a:ea typeface="Cambria" panose="02040503050406030204" pitchFamily="18" charset="0"/>
              </a:rPr>
              <a:t>.</a:t>
            </a:r>
          </a:p>
        </p:txBody>
      </p:sp>
      <p:sp>
        <p:nvSpPr>
          <p:cNvPr id="7" name="TextBox 6"/>
          <p:cNvSpPr txBox="1"/>
          <p:nvPr/>
        </p:nvSpPr>
        <p:spPr>
          <a:xfrm>
            <a:off x="672791" y="2785060"/>
            <a:ext cx="377026"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A</a:t>
            </a:r>
          </a:p>
        </p:txBody>
      </p:sp>
      <p:sp>
        <p:nvSpPr>
          <p:cNvPr id="8" name="TextBox 7"/>
          <p:cNvSpPr txBox="1"/>
          <p:nvPr/>
        </p:nvSpPr>
        <p:spPr>
          <a:xfrm>
            <a:off x="675997" y="1205457"/>
            <a:ext cx="37221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a:t>
            </a:r>
          </a:p>
        </p:txBody>
      </p:sp>
      <p:sp>
        <p:nvSpPr>
          <p:cNvPr id="9" name="TextBox 8"/>
          <p:cNvSpPr txBox="1"/>
          <p:nvPr/>
        </p:nvSpPr>
        <p:spPr>
          <a:xfrm>
            <a:off x="3160018" y="2866438"/>
            <a:ext cx="357790"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a:t>
            </a:r>
          </a:p>
        </p:txBody>
      </p:sp>
      <p:sp>
        <p:nvSpPr>
          <p:cNvPr id="10" name="TextBox 9"/>
          <p:cNvSpPr txBox="1"/>
          <p:nvPr/>
        </p:nvSpPr>
        <p:spPr>
          <a:xfrm>
            <a:off x="2150418" y="1768675"/>
            <a:ext cx="38824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D</a:t>
            </a:r>
          </a:p>
        </p:txBody>
      </p:sp>
      <p:pic>
        <p:nvPicPr>
          <p:cNvPr id="11" name="Picture 10"/>
          <p:cNvPicPr>
            <a:picLocks noChangeAspect="1"/>
          </p:cNvPicPr>
          <p:nvPr/>
        </p:nvPicPr>
        <p:blipFill>
          <a:blip r:embed="rId2"/>
          <a:stretch>
            <a:fillRect/>
          </a:stretch>
        </p:blipFill>
        <p:spPr>
          <a:xfrm>
            <a:off x="907633" y="2107595"/>
            <a:ext cx="1363415" cy="870048"/>
          </a:xfrm>
          <a:prstGeom prst="rect">
            <a:avLst/>
          </a:prstGeom>
        </p:spPr>
      </p:pic>
      <p:sp>
        <p:nvSpPr>
          <p:cNvPr id="12" name="TextBox 11"/>
          <p:cNvSpPr txBox="1"/>
          <p:nvPr/>
        </p:nvSpPr>
        <p:spPr>
          <a:xfrm rot="1362480">
            <a:off x="1505302" y="2648829"/>
            <a:ext cx="261610" cy="461665"/>
          </a:xfrm>
          <a:prstGeom prst="rect">
            <a:avLst/>
          </a:prstGeom>
          <a:noFill/>
        </p:spPr>
        <p:txBody>
          <a:bodyPr wrap="none" rtlCol="0">
            <a:spAutoFit/>
          </a:bodyPr>
          <a:lstStyle/>
          <a:p>
            <a:r>
              <a:rPr lang="en-US" sz="2400" dirty="0">
                <a:solidFill>
                  <a:schemeClr val="bg1"/>
                </a:solidFill>
              </a:rPr>
              <a:t>I</a:t>
            </a:r>
          </a:p>
        </p:txBody>
      </p:sp>
      <p:sp>
        <p:nvSpPr>
          <p:cNvPr id="13" name="TextBox 12"/>
          <p:cNvSpPr txBox="1"/>
          <p:nvPr/>
        </p:nvSpPr>
        <p:spPr>
          <a:xfrm rot="1362480">
            <a:off x="2637428" y="2647496"/>
            <a:ext cx="261610" cy="461665"/>
          </a:xfrm>
          <a:prstGeom prst="rect">
            <a:avLst/>
          </a:prstGeom>
          <a:noFill/>
        </p:spPr>
        <p:txBody>
          <a:bodyPr wrap="none" rtlCol="0">
            <a:spAutoFit/>
          </a:bodyPr>
          <a:lstStyle/>
          <a:p>
            <a:r>
              <a:rPr lang="en-US" sz="2400" dirty="0">
                <a:solidFill>
                  <a:schemeClr val="bg1"/>
                </a:solidFill>
              </a:rPr>
              <a:t>I</a:t>
            </a:r>
          </a:p>
        </p:txBody>
      </p:sp>
      <p:sp>
        <p:nvSpPr>
          <p:cNvPr id="14" name="TextBox 13"/>
          <p:cNvSpPr txBox="1"/>
          <p:nvPr/>
        </p:nvSpPr>
        <p:spPr>
          <a:xfrm rot="4265750">
            <a:off x="830541" y="1645577"/>
            <a:ext cx="338554" cy="461665"/>
          </a:xfrm>
          <a:prstGeom prst="rect">
            <a:avLst/>
          </a:prstGeom>
          <a:noFill/>
        </p:spPr>
        <p:txBody>
          <a:bodyPr wrap="none" rtlCol="0">
            <a:spAutoFit/>
          </a:bodyPr>
          <a:lstStyle/>
          <a:p>
            <a:r>
              <a:rPr lang="en-US" sz="2400" dirty="0">
                <a:solidFill>
                  <a:schemeClr val="bg1"/>
                </a:solidFill>
              </a:rPr>
              <a:t>II</a:t>
            </a:r>
          </a:p>
        </p:txBody>
      </p:sp>
      <p:sp>
        <p:nvSpPr>
          <p:cNvPr id="15" name="TextBox 14"/>
          <p:cNvSpPr txBox="1"/>
          <p:nvPr/>
        </p:nvSpPr>
        <p:spPr>
          <a:xfrm rot="4265750">
            <a:off x="830542" y="2271198"/>
            <a:ext cx="338554" cy="461665"/>
          </a:xfrm>
          <a:prstGeom prst="rect">
            <a:avLst/>
          </a:prstGeom>
          <a:noFill/>
        </p:spPr>
        <p:txBody>
          <a:bodyPr wrap="none" rtlCol="0">
            <a:spAutoFit/>
          </a:bodyPr>
          <a:lstStyle/>
          <a:p>
            <a:r>
              <a:rPr lang="en-US" sz="2400" dirty="0">
                <a:solidFill>
                  <a:schemeClr val="bg1"/>
                </a:solidFill>
              </a:rPr>
              <a:t>II</a:t>
            </a:r>
          </a:p>
        </p:txBody>
      </p:sp>
      <p:cxnSp>
        <p:nvCxnSpPr>
          <p:cNvPr id="17" name="Straight Connector 16"/>
          <p:cNvCxnSpPr/>
          <p:nvPr/>
        </p:nvCxnSpPr>
        <p:spPr>
          <a:xfrm>
            <a:off x="681418" y="4008106"/>
            <a:ext cx="0" cy="184543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6905" y="5307523"/>
            <a:ext cx="310134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937699" y="1503936"/>
            <a:ext cx="0" cy="5051052"/>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568066" y="1443879"/>
            <a:ext cx="2528769"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B, D, </a:t>
            </a:r>
            <a:r>
              <a:rPr lang="en-US" sz="2400" dirty="0">
                <a:solidFill>
                  <a:schemeClr val="bg1"/>
                </a:solidFill>
                <a:latin typeface="Cambria" panose="02040503050406030204" pitchFamily="18" charset="0"/>
                <a:ea typeface="Cambria" panose="02040503050406030204" pitchFamily="18" charset="0"/>
              </a:rPr>
              <a:t>C </a:t>
            </a:r>
            <a:r>
              <a:rPr lang="en-US" sz="2400" dirty="0" err="1">
                <a:solidFill>
                  <a:schemeClr val="bg1"/>
                </a:solidFill>
                <a:latin typeface="Cambria" panose="02040503050406030204" pitchFamily="18" charset="0"/>
                <a:ea typeface="Cambria" panose="02040503050406030204" pitchFamily="18" charset="0"/>
              </a:rPr>
              <a:t>thẳng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hàng</a:t>
            </a:r>
            <a:endParaRPr lang="en-US" sz="2400" dirty="0">
              <a:solidFill>
                <a:schemeClr val="bg1"/>
              </a:solidFill>
              <a:latin typeface="Cambria" panose="02040503050406030204" pitchFamily="18" charset="0"/>
              <a:ea typeface="Cambria" panose="02040503050406030204" pitchFamily="18" charset="0"/>
            </a:endParaRPr>
          </a:p>
        </p:txBody>
      </p:sp>
      <p:cxnSp>
        <p:nvCxnSpPr>
          <p:cNvPr id="38" name="Straight Arrow Connector 37"/>
          <p:cNvCxnSpPr/>
          <p:nvPr/>
        </p:nvCxnSpPr>
        <p:spPr>
          <a:xfrm flipV="1">
            <a:off x="7539291" y="4173654"/>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7618602" y="1980853"/>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6242977" y="2832590"/>
                <a:ext cx="2850652" cy="4739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chemeClr val="bg1"/>
                              </a:solidFill>
                              <a:latin typeface="Cambria Math" panose="02040503050406030204" pitchFamily="18" charset="0"/>
                            </a:rPr>
                          </m:ctrlPr>
                        </m:accPr>
                        <m:e>
                          <m:r>
                            <m:rPr>
                              <m:sty m:val="p"/>
                            </m:rPr>
                            <a:rPr lang="en-US" sz="2400" b="0" i="0" smtClean="0">
                              <a:solidFill>
                                <a:schemeClr val="bg1"/>
                              </a:solidFill>
                              <a:latin typeface="Cambria Math" panose="02040503050406030204" pitchFamily="18" charset="0"/>
                            </a:rPr>
                            <m:t>ADB</m:t>
                          </m:r>
                        </m:e>
                      </m:acc>
                      <m:r>
                        <a:rPr lang="en-US" sz="2400" b="0" i="0" smtClean="0">
                          <a:solidFill>
                            <a:schemeClr val="bg1"/>
                          </a:solidFill>
                          <a:latin typeface="Cambria Math" panose="02040503050406030204" pitchFamily="18" charset="0"/>
                        </a:rPr>
                        <m:t>+</m:t>
                      </m:r>
                      <m:acc>
                        <m:accPr>
                          <m:chr m:val="̂"/>
                          <m:ctrlPr>
                            <a:rPr lang="en-US" sz="2400" b="0" i="1" smtClean="0">
                              <a:solidFill>
                                <a:schemeClr val="bg1"/>
                              </a:solidFill>
                              <a:latin typeface="Cambria Math" panose="02040503050406030204" pitchFamily="18" charset="0"/>
                            </a:rPr>
                          </m:ctrlPr>
                        </m:accPr>
                        <m:e>
                          <m:r>
                            <m:rPr>
                              <m:sty m:val="p"/>
                            </m:rPr>
                            <a:rPr lang="en-US" sz="2400" b="0" i="0" smtClean="0">
                              <a:solidFill>
                                <a:schemeClr val="bg1"/>
                              </a:solidFill>
                              <a:latin typeface="Cambria Math" panose="02040503050406030204" pitchFamily="18" charset="0"/>
                            </a:rPr>
                            <m:t>ADC</m:t>
                          </m:r>
                        </m:e>
                      </m:acc>
                      <m:r>
                        <a:rPr lang="en-US" sz="2400" b="0" i="0" smtClean="0">
                          <a:solidFill>
                            <a:schemeClr val="bg1"/>
                          </a:solidFill>
                          <a:latin typeface="Cambria Math" panose="02040503050406030204" pitchFamily="18" charset="0"/>
                        </a:rPr>
                        <m: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180</m:t>
                          </m:r>
                        </m:e>
                        <m:sup>
                          <m:r>
                            <m:rPr>
                              <m:sty m:val="p"/>
                            </m:rPr>
                            <a:rPr lang="en-US" sz="2400" b="0" i="0" smtClean="0">
                              <a:solidFill>
                                <a:schemeClr val="bg1"/>
                              </a:solidFill>
                              <a:latin typeface="Cambria Math" panose="02040503050406030204" pitchFamily="18" charset="0"/>
                            </a:rPr>
                            <m:t>o</m:t>
                          </m:r>
                        </m:sup>
                      </m:sSup>
                    </m:oMath>
                  </m:oMathPara>
                </a14:m>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6242977" y="2832590"/>
                <a:ext cx="2850652" cy="473976"/>
              </a:xfrm>
              <a:prstGeom prst="rect">
                <a:avLst/>
              </a:prstGeom>
              <a:blipFill>
                <a:blip r:embed="rId3"/>
                <a:stretch>
                  <a:fillRect/>
                </a:stretch>
              </a:blipFill>
            </p:spPr>
            <p:txBody>
              <a:bodyPr/>
              <a:lstStyle/>
              <a:p>
                <a:r>
                  <a:rPr lang="en-US">
                    <a:noFill/>
                  </a:rPr>
                  <a:t> </a:t>
                </a:r>
              </a:p>
            </p:txBody>
          </p:sp>
        </mc:Fallback>
      </mc:AlternateContent>
      <p:sp>
        <p:nvSpPr>
          <p:cNvPr id="43" name="TextBox 42"/>
          <p:cNvSpPr txBox="1"/>
          <p:nvPr/>
        </p:nvSpPr>
        <p:spPr>
          <a:xfrm>
            <a:off x="1024714" y="2394520"/>
            <a:ext cx="312906" cy="369332"/>
          </a:xfrm>
          <a:prstGeom prst="rect">
            <a:avLst/>
          </a:prstGeom>
          <a:noFill/>
        </p:spPr>
        <p:txBody>
          <a:bodyPr wrap="none" rtlCol="0">
            <a:spAutoFit/>
          </a:bodyPr>
          <a:lstStyle/>
          <a:p>
            <a:r>
              <a:rPr lang="en-US" dirty="0">
                <a:solidFill>
                  <a:srgbClr val="FFFF00"/>
                </a:solidFill>
                <a:latin typeface="Cambria" panose="02040503050406030204" pitchFamily="18" charset="0"/>
                <a:ea typeface="Cambria" panose="02040503050406030204" pitchFamily="18" charset="0"/>
              </a:rPr>
              <a:t>1</a:t>
            </a:r>
          </a:p>
        </p:txBody>
      </p:sp>
      <p:sp>
        <p:nvSpPr>
          <p:cNvPr id="44" name="TextBox 43"/>
          <p:cNvSpPr txBox="1"/>
          <p:nvPr/>
        </p:nvSpPr>
        <p:spPr>
          <a:xfrm>
            <a:off x="1228956" y="2586319"/>
            <a:ext cx="312906" cy="369332"/>
          </a:xfrm>
          <a:prstGeom prst="rect">
            <a:avLst/>
          </a:prstGeom>
          <a:noFill/>
        </p:spPr>
        <p:txBody>
          <a:bodyPr wrap="none" rtlCol="0">
            <a:spAutoFit/>
          </a:bodyPr>
          <a:lstStyle/>
          <a:p>
            <a:r>
              <a:rPr lang="en-US" dirty="0">
                <a:solidFill>
                  <a:srgbClr val="FFFF00"/>
                </a:solidFill>
                <a:latin typeface="Cambria" panose="02040503050406030204" pitchFamily="18" charset="0"/>
                <a:ea typeface="Cambria" panose="02040503050406030204" pitchFamily="18" charset="0"/>
              </a:rPr>
              <a:t>2</a:t>
            </a:r>
          </a:p>
        </p:txBody>
      </p:sp>
      <p:cxnSp>
        <p:nvCxnSpPr>
          <p:cNvPr id="47" name="Straight Connector 46"/>
          <p:cNvCxnSpPr/>
          <p:nvPr/>
        </p:nvCxnSpPr>
        <p:spPr>
          <a:xfrm>
            <a:off x="4976393" y="4388096"/>
            <a:ext cx="5546445" cy="443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976393" y="4424250"/>
            <a:ext cx="0" cy="30173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7540051" y="4430346"/>
            <a:ext cx="0" cy="30173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 name="TextBox 50"/>
              <p:cNvSpPr txBox="1"/>
              <p:nvPr/>
            </p:nvSpPr>
            <p:spPr>
              <a:xfrm>
                <a:off x="6527122" y="4788986"/>
                <a:ext cx="2600712" cy="381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chemeClr val="bg1"/>
                              </a:solidFill>
                              <a:latin typeface="Cambria Math" panose="02040503050406030204" pitchFamily="18" charset="0"/>
                            </a:rPr>
                          </m:ctrlPr>
                        </m:accPr>
                        <m:e>
                          <m:r>
                            <m:rPr>
                              <m:sty m:val="p"/>
                            </m:rPr>
                            <a:rPr lang="en-US" sz="2400" b="0" i="0" smtClean="0">
                              <a:solidFill>
                                <a:schemeClr val="bg1"/>
                              </a:solidFill>
                              <a:latin typeface="Cambria Math" panose="02040503050406030204" pitchFamily="18" charset="0"/>
                            </a:rPr>
                            <m:t>ADB</m:t>
                          </m:r>
                        </m:e>
                      </m:acc>
                      <m:r>
                        <a:rPr lang="en-US" sz="2400" b="0" i="0" smtClean="0">
                          <a:solidFill>
                            <a:schemeClr val="bg1"/>
                          </a:solidFill>
                          <a:latin typeface="Cambria Math" panose="02040503050406030204" pitchFamily="18" charset="0"/>
                        </a:rPr>
                        <m: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180</m:t>
                          </m:r>
                        </m:e>
                        <m:sup>
                          <m:r>
                            <m:rPr>
                              <m:sty m:val="p"/>
                            </m:rPr>
                            <a:rPr lang="en-US" sz="2400" b="0" i="0" smtClean="0">
                              <a:solidFill>
                                <a:schemeClr val="bg1"/>
                              </a:solidFill>
                              <a:latin typeface="Cambria Math" panose="02040503050406030204" pitchFamily="18" charset="0"/>
                            </a:rPr>
                            <m:t>o</m:t>
                          </m:r>
                        </m:sup>
                      </m:sSup>
                      <m:r>
                        <a:rPr lang="en-US" sz="2400" b="0" i="0" smtClean="0">
                          <a:solidFill>
                            <a:schemeClr val="bg1"/>
                          </a:solidFill>
                          <a:latin typeface="Cambria Math" panose="02040503050406030204" pitchFamily="18" charset="0"/>
                        </a:rPr>
                        <m:t>−2</m:t>
                      </m:r>
                      <m:acc>
                        <m:accPr>
                          <m:chr m:val="̂"/>
                          <m:ctrlPr>
                            <a:rPr lang="en-US" sz="2400" b="0" i="1" smtClean="0">
                              <a:solidFill>
                                <a:schemeClr val="bg1"/>
                              </a:solidFill>
                              <a:latin typeface="Cambria Math" panose="02040503050406030204" pitchFamily="18" charset="0"/>
                            </a:rPr>
                          </m:ctrlPr>
                        </m:accPr>
                        <m:e>
                          <m:sSub>
                            <m:sSubPr>
                              <m:ctrlPr>
                                <a:rPr lang="en-US" sz="2400" b="0" i="1" smtClean="0">
                                  <a:solidFill>
                                    <a:schemeClr val="bg1"/>
                                  </a:solidFill>
                                  <a:latin typeface="Cambria Math" panose="02040503050406030204" pitchFamily="18" charset="0"/>
                                </a:rPr>
                              </m:ctrlPr>
                            </m:sSubPr>
                            <m:e>
                              <m:r>
                                <m:rPr>
                                  <m:sty m:val="p"/>
                                </m:rPr>
                                <a:rPr lang="en-US" sz="2400" b="0" i="0" smtClean="0">
                                  <a:solidFill>
                                    <a:schemeClr val="bg1"/>
                                  </a:solidFill>
                                  <a:latin typeface="Cambria Math" panose="02040503050406030204" pitchFamily="18" charset="0"/>
                                </a:rPr>
                                <m:t>A</m:t>
                              </m:r>
                            </m:e>
                            <m:sub>
                              <m:r>
                                <a:rPr lang="en-US" sz="2400" b="0" i="0" smtClean="0">
                                  <a:solidFill>
                                    <a:schemeClr val="bg1"/>
                                  </a:solidFill>
                                  <a:latin typeface="Cambria Math" panose="02040503050406030204" pitchFamily="18" charset="0"/>
                                </a:rPr>
                                <m:t>1</m:t>
                              </m:r>
                            </m:sub>
                          </m:sSub>
                        </m:e>
                      </m:acc>
                    </m:oMath>
                  </m:oMathPara>
                </a14:m>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6527122" y="4788986"/>
                <a:ext cx="2600712" cy="38164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9375960" y="4759703"/>
                <a:ext cx="2570704" cy="381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chemeClr val="bg1"/>
                              </a:solidFill>
                              <a:latin typeface="Cambria Math" panose="02040503050406030204" pitchFamily="18" charset="0"/>
                            </a:rPr>
                          </m:ctrlPr>
                        </m:accPr>
                        <m:e>
                          <m:r>
                            <m:rPr>
                              <m:sty m:val="p"/>
                            </m:rPr>
                            <a:rPr lang="en-US" sz="2400" b="0" i="0" smtClean="0">
                              <a:solidFill>
                                <a:schemeClr val="bg1"/>
                              </a:solidFill>
                              <a:latin typeface="Cambria Math" panose="02040503050406030204" pitchFamily="18" charset="0"/>
                            </a:rPr>
                            <m:t>ADC</m:t>
                          </m:r>
                        </m:e>
                      </m:acc>
                      <m:r>
                        <a:rPr lang="en-US" sz="2400" b="0" i="0" smtClean="0">
                          <a:solidFill>
                            <a:schemeClr val="bg1"/>
                          </a:solidFill>
                          <a:latin typeface="Cambria Math" panose="02040503050406030204" pitchFamily="18" charset="0"/>
                        </a:rPr>
                        <m: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180</m:t>
                          </m:r>
                        </m:e>
                        <m:sup>
                          <m:r>
                            <m:rPr>
                              <m:sty m:val="p"/>
                            </m:rPr>
                            <a:rPr lang="en-US" sz="2400" b="0" i="0" smtClean="0">
                              <a:solidFill>
                                <a:schemeClr val="bg1"/>
                              </a:solidFill>
                              <a:latin typeface="Cambria Math" panose="02040503050406030204" pitchFamily="18" charset="0"/>
                            </a:rPr>
                            <m:t>o</m:t>
                          </m:r>
                        </m:sup>
                      </m:sSup>
                      <m:r>
                        <a:rPr lang="en-US" sz="2400" b="0" i="0" smtClean="0">
                          <a:solidFill>
                            <a:schemeClr val="bg1"/>
                          </a:solidFill>
                          <a:latin typeface="Cambria Math" panose="02040503050406030204" pitchFamily="18" charset="0"/>
                        </a:rPr>
                        <m:t>−2</m:t>
                      </m:r>
                      <m:acc>
                        <m:accPr>
                          <m:chr m:val="̂"/>
                          <m:ctrlPr>
                            <a:rPr lang="en-US" sz="2400" b="0" i="1" smtClean="0">
                              <a:solidFill>
                                <a:schemeClr val="bg1"/>
                              </a:solidFill>
                              <a:latin typeface="Cambria Math" panose="02040503050406030204" pitchFamily="18" charset="0"/>
                            </a:rPr>
                          </m:ctrlPr>
                        </m:accPr>
                        <m:e>
                          <m:sSub>
                            <m:sSubPr>
                              <m:ctrlPr>
                                <a:rPr lang="en-US" sz="2400" b="0" i="1" smtClean="0">
                                  <a:solidFill>
                                    <a:schemeClr val="bg1"/>
                                  </a:solidFill>
                                  <a:latin typeface="Cambria Math" panose="02040503050406030204" pitchFamily="18" charset="0"/>
                                </a:rPr>
                              </m:ctrlPr>
                            </m:sSubPr>
                            <m:e>
                              <m:r>
                                <m:rPr>
                                  <m:sty m:val="p"/>
                                </m:rPr>
                                <a:rPr lang="en-US" sz="2400" b="0" i="0" smtClean="0">
                                  <a:solidFill>
                                    <a:schemeClr val="bg1"/>
                                  </a:solidFill>
                                  <a:latin typeface="Cambria Math" panose="02040503050406030204" pitchFamily="18" charset="0"/>
                                </a:rPr>
                                <m:t>A</m:t>
                              </m:r>
                            </m:e>
                            <m:sub>
                              <m:r>
                                <a:rPr lang="en-US" sz="2400" b="0" i="0" smtClean="0">
                                  <a:solidFill>
                                    <a:schemeClr val="bg1"/>
                                  </a:solidFill>
                                  <a:latin typeface="Cambria Math" panose="02040503050406030204" pitchFamily="18" charset="0"/>
                                </a:rPr>
                                <m:t>2</m:t>
                              </m:r>
                            </m:sub>
                          </m:sSub>
                        </m:e>
                      </m:acc>
                    </m:oMath>
                  </m:oMathPara>
                </a14:m>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9375960" y="4759703"/>
                <a:ext cx="2570704" cy="38164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4192344" y="4750598"/>
                <a:ext cx="1995675" cy="3813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chemeClr val="bg1"/>
                              </a:solidFill>
                              <a:latin typeface="Cambria Math" panose="02040503050406030204" pitchFamily="18" charset="0"/>
                            </a:rPr>
                          </m:ctrlPr>
                        </m:accPr>
                        <m:e>
                          <m:sSub>
                            <m:sSubPr>
                              <m:ctrlPr>
                                <a:rPr lang="en-US" sz="2400" i="1" smtClean="0">
                                  <a:solidFill>
                                    <a:schemeClr val="bg1"/>
                                  </a:solidFill>
                                  <a:latin typeface="Cambria Math" panose="02040503050406030204" pitchFamily="18" charset="0"/>
                                </a:rPr>
                              </m:ctrlPr>
                            </m:sSubPr>
                            <m:e>
                              <m:r>
                                <m:rPr>
                                  <m:sty m:val="p"/>
                                </m:rPr>
                                <a:rPr lang="en-US" sz="2400" b="0" i="0" smtClean="0">
                                  <a:solidFill>
                                    <a:schemeClr val="bg1"/>
                                  </a:solidFill>
                                  <a:latin typeface="Cambria Math" panose="02040503050406030204" pitchFamily="18" charset="0"/>
                                </a:rPr>
                                <m:t>A</m:t>
                              </m:r>
                            </m:e>
                            <m:sub>
                              <m:r>
                                <a:rPr lang="en-US" sz="2400" b="0" i="0" smtClean="0">
                                  <a:solidFill>
                                    <a:schemeClr val="bg1"/>
                                  </a:solidFill>
                                  <a:latin typeface="Cambria Math" panose="02040503050406030204" pitchFamily="18" charset="0"/>
                                </a:rPr>
                                <m:t>1</m:t>
                              </m:r>
                            </m:sub>
                          </m:sSub>
                        </m:e>
                      </m:acc>
                      <m:r>
                        <a:rPr lang="en-US" sz="2400" b="0" i="0" smtClean="0">
                          <a:solidFill>
                            <a:schemeClr val="bg1"/>
                          </a:solidFill>
                          <a:latin typeface="Cambria Math" panose="02040503050406030204" pitchFamily="18" charset="0"/>
                        </a:rPr>
                        <m:t>+</m:t>
                      </m:r>
                      <m:acc>
                        <m:accPr>
                          <m:chr m:val="̂"/>
                          <m:ctrlPr>
                            <a:rPr lang="en-US" sz="2400" i="1">
                              <a:solidFill>
                                <a:schemeClr val="bg1"/>
                              </a:solidFill>
                              <a:latin typeface="Cambria Math" panose="02040503050406030204" pitchFamily="18" charset="0"/>
                            </a:rPr>
                          </m:ctrlPr>
                        </m:accPr>
                        <m:e>
                          <m:sSub>
                            <m:sSubPr>
                              <m:ctrlPr>
                                <a:rPr lang="en-US" sz="2400" i="1">
                                  <a:solidFill>
                                    <a:schemeClr val="bg1"/>
                                  </a:solidFill>
                                  <a:latin typeface="Cambria Math" panose="02040503050406030204" pitchFamily="18" charset="0"/>
                                </a:rPr>
                              </m:ctrlPr>
                            </m:sSubPr>
                            <m:e>
                              <m:r>
                                <m:rPr>
                                  <m:sty m:val="p"/>
                                </m:rPr>
                                <a:rPr lang="en-US" sz="2400" i="0">
                                  <a:solidFill>
                                    <a:schemeClr val="bg1"/>
                                  </a:solidFill>
                                  <a:latin typeface="Cambria Math" panose="02040503050406030204" pitchFamily="18" charset="0"/>
                                </a:rPr>
                                <m:t>A</m:t>
                              </m:r>
                            </m:e>
                            <m:sub>
                              <m:r>
                                <a:rPr lang="en-US" sz="2400" b="0" i="0" smtClean="0">
                                  <a:solidFill>
                                    <a:schemeClr val="bg1"/>
                                  </a:solidFill>
                                  <a:latin typeface="Cambria Math" panose="02040503050406030204" pitchFamily="18" charset="0"/>
                                </a:rPr>
                                <m:t>2</m:t>
                              </m:r>
                            </m:sub>
                          </m:sSub>
                        </m:e>
                      </m:acc>
                      <m:r>
                        <a:rPr lang="en-US" sz="2400" b="0" i="0" smtClean="0">
                          <a:solidFill>
                            <a:schemeClr val="bg1"/>
                          </a:solidFill>
                          <a:latin typeface="Cambria Math" panose="02040503050406030204" pitchFamily="18" charset="0"/>
                        </a:rPr>
                        <m: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90</m:t>
                          </m:r>
                        </m:e>
                        <m:sup>
                          <m:r>
                            <m:rPr>
                              <m:sty m:val="p"/>
                            </m:rPr>
                            <a:rPr lang="en-US" sz="2400" b="0" i="0" smtClean="0">
                              <a:solidFill>
                                <a:schemeClr val="bg1"/>
                              </a:solidFill>
                              <a:latin typeface="Cambria Math" panose="02040503050406030204" pitchFamily="18" charset="0"/>
                            </a:rPr>
                            <m:t>o</m:t>
                          </m:r>
                        </m:sup>
                      </m:sSup>
                    </m:oMath>
                  </m:oMathPara>
                </a14:m>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4192344" y="4750598"/>
                <a:ext cx="1995675" cy="38138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6762095" y="5607674"/>
                <a:ext cx="1970091" cy="369332"/>
              </a:xfrm>
              <a:prstGeom prst="rect">
                <a:avLst/>
              </a:prstGeom>
              <a:noFill/>
            </p:spPr>
            <p:txBody>
              <a:bodyPr wrap="none" lIns="0" tIns="0" rIns="0" bIns="0" rtlCol="0">
                <a:spAutoFit/>
              </a:bodyPr>
              <a:lstStyle/>
              <a:p>
                <a14:m>
                  <m:oMath xmlns:m="http://schemas.openxmlformats.org/officeDocument/2006/math">
                    <m:r>
                      <a:rPr lang="en-US" sz="2400" i="0" smtClean="0">
                        <a:solidFill>
                          <a:schemeClr val="bg1"/>
                        </a:solidFill>
                        <a:latin typeface="Cambria Math" panose="02040503050406030204" pitchFamily="18" charset="0"/>
                        <a:ea typeface="Cambria Math" panose="02040503050406030204" pitchFamily="18" charset="0"/>
                      </a:rPr>
                      <m:t>∆</m:t>
                    </m:r>
                    <m:r>
                      <m:rPr>
                        <m:sty m:val="p"/>
                      </m:rPr>
                      <a:rPr lang="en-US" sz="2400" b="0" i="0" smtClean="0">
                        <a:solidFill>
                          <a:schemeClr val="bg1"/>
                        </a:solidFill>
                        <a:latin typeface="Cambria Math" panose="02040503050406030204" pitchFamily="18" charset="0"/>
                        <a:ea typeface="Cambria Math" panose="02040503050406030204" pitchFamily="18" charset="0"/>
                      </a:rPr>
                      <m:t>ADB</m:t>
                    </m:r>
                  </m:oMath>
                </a14:m>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cân</a:t>
                </a:r>
                <a:r>
                  <a:rPr lang="en-US" sz="2400" dirty="0">
                    <a:solidFill>
                      <a:schemeClr val="bg1"/>
                    </a:solidFill>
                    <a:latin typeface="Cambria" panose="02040503050406030204" pitchFamily="18" charset="0"/>
                    <a:ea typeface="Cambria" panose="02040503050406030204" pitchFamily="18" charset="0"/>
                  </a:rPr>
                  <a:t> </a:t>
                </a:r>
                <a:r>
                  <a:rPr lang="en-US" sz="2400" err="1">
                    <a:solidFill>
                      <a:schemeClr val="bg1"/>
                    </a:solidFill>
                    <a:latin typeface="Cambria" panose="02040503050406030204" pitchFamily="18" charset="0"/>
                    <a:ea typeface="Cambria" panose="02040503050406030204" pitchFamily="18" charset="0"/>
                  </a:rPr>
                  <a:t>tại</a:t>
                </a:r>
                <a:r>
                  <a:rPr lang="en-US" sz="2400">
                    <a:solidFill>
                      <a:schemeClr val="bg1"/>
                    </a:solidFill>
                    <a:latin typeface="Cambria" panose="02040503050406030204" pitchFamily="18" charset="0"/>
                    <a:ea typeface="Cambria" panose="02040503050406030204" pitchFamily="18" charset="0"/>
                  </a:rPr>
                  <a:t> D</a:t>
                </a:r>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6762095" y="5607674"/>
                <a:ext cx="1970091" cy="369332"/>
              </a:xfrm>
              <a:prstGeom prst="rect">
                <a:avLst/>
              </a:prstGeom>
              <a:blipFill>
                <a:blip r:embed="rId7"/>
                <a:stretch>
                  <a:fillRect l="-5263" t="-26667" r="-8359" b="-5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9685083" y="5614602"/>
                <a:ext cx="1955664" cy="369332"/>
              </a:xfrm>
              <a:prstGeom prst="rect">
                <a:avLst/>
              </a:prstGeom>
              <a:noFill/>
            </p:spPr>
            <p:txBody>
              <a:bodyPr wrap="none" lIns="0" tIns="0" rIns="0" bIns="0" rtlCol="0">
                <a:spAutoFit/>
              </a:bodyPr>
              <a:lstStyle/>
              <a:p>
                <a14:m>
                  <m:oMath xmlns:m="http://schemas.openxmlformats.org/officeDocument/2006/math">
                    <m:r>
                      <a:rPr lang="en-US" sz="2400" i="0" smtClean="0">
                        <a:solidFill>
                          <a:schemeClr val="bg1"/>
                        </a:solidFill>
                        <a:latin typeface="Cambria Math" panose="02040503050406030204" pitchFamily="18" charset="0"/>
                        <a:ea typeface="Cambria Math" panose="02040503050406030204" pitchFamily="18" charset="0"/>
                      </a:rPr>
                      <m:t>∆</m:t>
                    </m:r>
                    <m:r>
                      <m:rPr>
                        <m:sty m:val="p"/>
                      </m:rPr>
                      <a:rPr lang="en-US" sz="2400" b="0" i="0" smtClean="0">
                        <a:solidFill>
                          <a:schemeClr val="bg1"/>
                        </a:solidFill>
                        <a:latin typeface="Cambria Math" panose="02040503050406030204" pitchFamily="18" charset="0"/>
                        <a:ea typeface="Cambria Math" panose="02040503050406030204" pitchFamily="18" charset="0"/>
                      </a:rPr>
                      <m:t>ADC</m:t>
                    </m:r>
                  </m:oMath>
                </a14:m>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cân</a:t>
                </a:r>
                <a:r>
                  <a:rPr lang="en-US" sz="2400" dirty="0">
                    <a:solidFill>
                      <a:schemeClr val="bg1"/>
                    </a:solidFill>
                    <a:latin typeface="Cambria" panose="02040503050406030204" pitchFamily="18" charset="0"/>
                    <a:ea typeface="Cambria" panose="02040503050406030204" pitchFamily="18" charset="0"/>
                  </a:rPr>
                  <a:t> </a:t>
                </a:r>
                <a:r>
                  <a:rPr lang="en-US" sz="2400" err="1">
                    <a:solidFill>
                      <a:schemeClr val="bg1"/>
                    </a:solidFill>
                    <a:latin typeface="Cambria" panose="02040503050406030204" pitchFamily="18" charset="0"/>
                    <a:ea typeface="Cambria" panose="02040503050406030204" pitchFamily="18" charset="0"/>
                  </a:rPr>
                  <a:t>tại</a:t>
                </a:r>
                <a:r>
                  <a:rPr lang="en-US" sz="2400">
                    <a:solidFill>
                      <a:schemeClr val="bg1"/>
                    </a:solidFill>
                    <a:latin typeface="Cambria" panose="02040503050406030204" pitchFamily="18" charset="0"/>
                    <a:ea typeface="Cambria" panose="02040503050406030204" pitchFamily="18" charset="0"/>
                  </a:rPr>
                  <a:t> D</a:t>
                </a:r>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9685083" y="5614602"/>
                <a:ext cx="1955664" cy="369332"/>
              </a:xfrm>
              <a:prstGeom prst="rect">
                <a:avLst/>
              </a:prstGeom>
              <a:blipFill>
                <a:blip r:embed="rId8"/>
                <a:stretch>
                  <a:fillRect l="-5607" t="-24590" r="-8100" b="-491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p:cNvSpPr txBox="1"/>
              <p:nvPr/>
            </p:nvSpPr>
            <p:spPr>
              <a:xfrm>
                <a:off x="4160349" y="5614602"/>
                <a:ext cx="1642437" cy="381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a:solidFill>
                                <a:schemeClr val="bg1"/>
                              </a:solidFill>
                              <a:latin typeface="Cambria Math" panose="02040503050406030204" pitchFamily="18" charset="0"/>
                              <a:ea typeface="Cambria Math" panose="02040503050406030204" pitchFamily="18" charset="0"/>
                            </a:rPr>
                          </m:ctrlPr>
                        </m:accPr>
                        <m:e>
                          <m:r>
                            <a:rPr lang="en-US" sz="2400">
                              <a:solidFill>
                                <a:schemeClr val="bg1"/>
                              </a:solidFill>
                              <a:latin typeface="Cambria Math" panose="02040503050406030204" pitchFamily="18" charset="0"/>
                              <a:ea typeface="Cambria Math" panose="02040503050406030204" pitchFamily="18" charset="0"/>
                            </a:rPr>
                            <m:t> </m:t>
                          </m:r>
                          <m:r>
                            <m:rPr>
                              <m:sty m:val="p"/>
                            </m:rPr>
                            <a:rPr lang="en-US" sz="2400">
                              <a:solidFill>
                                <a:schemeClr val="bg1"/>
                              </a:solidFill>
                              <a:latin typeface="Cambria Math" panose="02040503050406030204" pitchFamily="18" charset="0"/>
                              <a:ea typeface="Cambria Math" panose="02040503050406030204" pitchFamily="18" charset="0"/>
                            </a:rPr>
                            <m:t>BAC</m:t>
                          </m:r>
                          <m:r>
                            <a:rPr lang="en-US" sz="2400">
                              <a:solidFill>
                                <a:schemeClr val="bg1"/>
                              </a:solidFill>
                              <a:latin typeface="Cambria Math" panose="02040503050406030204" pitchFamily="18" charset="0"/>
                              <a:ea typeface="Cambria Math" panose="02040503050406030204" pitchFamily="18" charset="0"/>
                            </a:rPr>
                            <m:t> </m:t>
                          </m:r>
                        </m:e>
                      </m:acc>
                      <m:r>
                        <a:rPr lang="en-US" sz="2400">
                          <a:solidFill>
                            <a:schemeClr val="bg1"/>
                          </a:solidFill>
                          <a:latin typeface="Cambria Math" panose="02040503050406030204" pitchFamily="18" charset="0"/>
                          <a:ea typeface="Cambria Math" panose="02040503050406030204" pitchFamily="18" charset="0"/>
                        </a:rPr>
                        <m:t>=</m:t>
                      </m:r>
                      <m:sSup>
                        <m:sSupPr>
                          <m:ctrlPr>
                            <a:rPr lang="en-US" sz="2400" i="1">
                              <a:solidFill>
                                <a:schemeClr val="bg1"/>
                              </a:solidFill>
                              <a:latin typeface="Cambria Math" panose="02040503050406030204" pitchFamily="18" charset="0"/>
                              <a:ea typeface="Cambria Math" panose="02040503050406030204" pitchFamily="18" charset="0"/>
                            </a:rPr>
                          </m:ctrlPr>
                        </m:sSupPr>
                        <m:e>
                          <m:r>
                            <a:rPr lang="en-US" sz="2400">
                              <a:solidFill>
                                <a:schemeClr val="bg1"/>
                              </a:solidFill>
                              <a:latin typeface="Cambria Math" panose="02040503050406030204" pitchFamily="18" charset="0"/>
                              <a:ea typeface="Cambria Math" panose="02040503050406030204" pitchFamily="18" charset="0"/>
                            </a:rPr>
                            <m:t>90</m:t>
                          </m:r>
                        </m:e>
                        <m:sup>
                          <m:r>
                            <m:rPr>
                              <m:sty m:val="p"/>
                            </m:rPr>
                            <a:rPr lang="en-US" sz="2400" smtClean="0">
                              <a:solidFill>
                                <a:schemeClr val="bg1"/>
                              </a:solidFill>
                              <a:latin typeface="Cambria Math" panose="02040503050406030204" pitchFamily="18" charset="0"/>
                              <a:ea typeface="Cambria Math" panose="02040503050406030204" pitchFamily="18" charset="0"/>
                            </a:rPr>
                            <m:t>o</m:t>
                          </m:r>
                        </m:sup>
                      </m:sSup>
                    </m:oMath>
                  </m:oMathPara>
                </a14:m>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4160349" y="5614602"/>
                <a:ext cx="1642437" cy="381643"/>
              </a:xfrm>
              <a:prstGeom prst="rect">
                <a:avLst/>
              </a:prstGeom>
              <a:blipFill>
                <a:blip r:embed="rId9"/>
                <a:stretch>
                  <a:fillRect/>
                </a:stretch>
              </a:blipFill>
            </p:spPr>
            <p:txBody>
              <a:bodyPr/>
              <a:lstStyle/>
              <a:p>
                <a:r>
                  <a:rPr lang="en-US">
                    <a:noFill/>
                  </a:rPr>
                  <a:t> </a:t>
                </a:r>
              </a:p>
            </p:txBody>
          </p:sp>
        </mc:Fallback>
      </mc:AlternateContent>
      <p:cxnSp>
        <p:nvCxnSpPr>
          <p:cNvPr id="66" name="Straight Connector 65"/>
          <p:cNvCxnSpPr/>
          <p:nvPr/>
        </p:nvCxnSpPr>
        <p:spPr>
          <a:xfrm flipV="1">
            <a:off x="10522838" y="4473602"/>
            <a:ext cx="0" cy="30173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V="1">
            <a:off x="4976393" y="5266911"/>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7539291" y="5270695"/>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10522838" y="5316038"/>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10"/>
          <a:stretch>
            <a:fillRect/>
          </a:stretch>
        </p:blipFill>
        <p:spPr>
          <a:xfrm>
            <a:off x="461534" y="2106392"/>
            <a:ext cx="2230212" cy="421286"/>
          </a:xfrm>
          <a:prstGeom prst="rect">
            <a:avLst/>
          </a:prstGeom>
        </p:spPr>
      </p:pic>
      <p:pic>
        <p:nvPicPr>
          <p:cNvPr id="49" name="Picture 48"/>
          <p:cNvPicPr>
            <a:picLocks noChangeAspect="1"/>
          </p:cNvPicPr>
          <p:nvPr/>
        </p:nvPicPr>
        <p:blipFill>
          <a:blip r:embed="rId11"/>
          <a:stretch>
            <a:fillRect/>
          </a:stretch>
        </p:blipFill>
        <p:spPr>
          <a:xfrm>
            <a:off x="2075045" y="1653814"/>
            <a:ext cx="429590" cy="1747728"/>
          </a:xfrm>
          <a:prstGeom prst="rect">
            <a:avLst/>
          </a:prstGeom>
        </p:spPr>
      </p:pic>
      <p:sp>
        <p:nvSpPr>
          <p:cNvPr id="70" name="TextBox 69"/>
          <p:cNvSpPr txBox="1"/>
          <p:nvPr/>
        </p:nvSpPr>
        <p:spPr>
          <a:xfrm>
            <a:off x="256814" y="1786689"/>
            <a:ext cx="283497" cy="470815"/>
          </a:xfrm>
          <a:prstGeom prst="rect">
            <a:avLst/>
          </a:prstGeom>
          <a:noFill/>
        </p:spPr>
        <p:txBody>
          <a:bodyPr wrap="square" rtlCol="0">
            <a:spAutoFit/>
          </a:bodyPr>
          <a:lstStyle/>
          <a:p>
            <a:r>
              <a:rPr lang="en-US" sz="2400" dirty="0">
                <a:solidFill>
                  <a:srgbClr val="FFFF00"/>
                </a:solidFill>
                <a:latin typeface="Cambria" panose="02040503050406030204" pitchFamily="18" charset="0"/>
                <a:ea typeface="Cambria" panose="02040503050406030204" pitchFamily="18" charset="0"/>
              </a:rPr>
              <a:t>b</a:t>
            </a:r>
          </a:p>
        </p:txBody>
      </p:sp>
      <p:sp>
        <p:nvSpPr>
          <p:cNvPr id="71" name="TextBox 70"/>
          <p:cNvSpPr txBox="1"/>
          <p:nvPr/>
        </p:nvSpPr>
        <p:spPr>
          <a:xfrm>
            <a:off x="2141133" y="3032000"/>
            <a:ext cx="320922" cy="461665"/>
          </a:xfrm>
          <a:prstGeom prst="rect">
            <a:avLst/>
          </a:prstGeom>
          <a:noFill/>
        </p:spPr>
        <p:txBody>
          <a:bodyPr wrap="none" rtlCol="0">
            <a:spAutoFit/>
          </a:bodyPr>
          <a:lstStyle/>
          <a:p>
            <a:r>
              <a:rPr lang="en-US" sz="2400" dirty="0">
                <a:solidFill>
                  <a:srgbClr val="FFFF00"/>
                </a:solidFill>
                <a:latin typeface="Cambria" panose="02040503050406030204" pitchFamily="18" charset="0"/>
                <a:ea typeface="Cambria" panose="02040503050406030204" pitchFamily="18" charset="0"/>
              </a:rPr>
              <a:t>c</a:t>
            </a:r>
          </a:p>
        </p:txBody>
      </p:sp>
      <p:sp>
        <p:nvSpPr>
          <p:cNvPr id="72" name="TextBox 71"/>
          <p:cNvSpPr txBox="1"/>
          <p:nvPr/>
        </p:nvSpPr>
        <p:spPr>
          <a:xfrm>
            <a:off x="161437" y="4557014"/>
            <a:ext cx="55072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GT</a:t>
            </a:r>
          </a:p>
        </p:txBody>
      </p:sp>
      <mc:AlternateContent xmlns:mc="http://schemas.openxmlformats.org/markup-compatibility/2006" xmlns:a14="http://schemas.microsoft.com/office/drawing/2010/main">
        <mc:Choice Requires="a14">
          <p:sp>
            <p:nvSpPr>
              <p:cNvPr id="73" name="Rectangle 72"/>
              <p:cNvSpPr/>
              <p:nvPr/>
            </p:nvSpPr>
            <p:spPr>
              <a:xfrm>
                <a:off x="642698" y="3853422"/>
                <a:ext cx="1828706" cy="4739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solidFill>
                                <a:schemeClr val="bg1"/>
                              </a:solidFill>
                              <a:latin typeface="Cambria Math" panose="02040503050406030204" pitchFamily="18" charset="0"/>
                              <a:ea typeface="Cambria Math" panose="02040503050406030204" pitchFamily="18" charset="0"/>
                            </a:rPr>
                          </m:ctrlPr>
                        </m:accPr>
                        <m:e>
                          <m:r>
                            <a:rPr lang="en-US" sz="2400" b="0" i="0" smtClean="0">
                              <a:solidFill>
                                <a:schemeClr val="bg1"/>
                              </a:solidFill>
                              <a:latin typeface="Cambria Math" panose="02040503050406030204" pitchFamily="18" charset="0"/>
                              <a:ea typeface="Cambria Math" panose="02040503050406030204" pitchFamily="18" charset="0"/>
                            </a:rPr>
                            <m:t> </m:t>
                          </m:r>
                          <m:r>
                            <m:rPr>
                              <m:sty m:val="p"/>
                            </m:rPr>
                            <a:rPr lang="en-US" sz="2400" b="0" i="0" smtClean="0">
                              <a:solidFill>
                                <a:schemeClr val="bg1"/>
                              </a:solidFill>
                              <a:latin typeface="Cambria Math" panose="02040503050406030204" pitchFamily="18" charset="0"/>
                              <a:ea typeface="Cambria Math" panose="02040503050406030204" pitchFamily="18" charset="0"/>
                            </a:rPr>
                            <m:t>BAC</m:t>
                          </m:r>
                          <m:r>
                            <a:rPr lang="en-US" sz="2400" b="0" i="0" smtClean="0">
                              <a:solidFill>
                                <a:schemeClr val="bg1"/>
                              </a:solidFill>
                              <a:latin typeface="Cambria Math" panose="02040503050406030204" pitchFamily="18" charset="0"/>
                              <a:ea typeface="Cambria Math" panose="02040503050406030204" pitchFamily="18" charset="0"/>
                            </a:rPr>
                            <m:t> </m:t>
                          </m:r>
                        </m:e>
                      </m:acc>
                      <m:r>
                        <a:rPr lang="en-US" sz="2400" b="0" i="0" smtClean="0">
                          <a:solidFill>
                            <a:schemeClr val="bg1"/>
                          </a:solidFill>
                          <a:latin typeface="Cambria Math" panose="02040503050406030204" pitchFamily="18" charset="0"/>
                          <a:ea typeface="Cambria Math" panose="02040503050406030204" pitchFamily="18" charset="0"/>
                        </a:rPr>
                        <m:t>=</m:t>
                      </m:r>
                      <m:sSup>
                        <m:sSupPr>
                          <m:ctrlPr>
                            <a:rPr lang="en-US" sz="2400" b="0" i="1" smtClean="0">
                              <a:solidFill>
                                <a:schemeClr val="bg1"/>
                              </a:solidFill>
                              <a:latin typeface="Cambria Math" panose="02040503050406030204" pitchFamily="18" charset="0"/>
                              <a:ea typeface="Cambria Math" panose="02040503050406030204" pitchFamily="18" charset="0"/>
                            </a:rPr>
                          </m:ctrlPr>
                        </m:sSupPr>
                        <m:e>
                          <m:r>
                            <a:rPr lang="en-US" sz="2400" b="0" i="0" smtClean="0">
                              <a:solidFill>
                                <a:schemeClr val="bg1"/>
                              </a:solidFill>
                              <a:latin typeface="Cambria Math" panose="02040503050406030204" pitchFamily="18" charset="0"/>
                              <a:ea typeface="Cambria Math" panose="02040503050406030204" pitchFamily="18" charset="0"/>
                            </a:rPr>
                            <m:t>90</m:t>
                          </m:r>
                        </m:e>
                        <m:sup>
                          <m:r>
                            <m:rPr>
                              <m:sty m:val="p"/>
                            </m:rPr>
                            <a:rPr lang="en-US" sz="2400" b="0" i="0" smtClean="0">
                              <a:solidFill>
                                <a:schemeClr val="bg1"/>
                              </a:solidFill>
                              <a:latin typeface="Cambria Math" panose="02040503050406030204" pitchFamily="18" charset="0"/>
                              <a:ea typeface="Cambria Math" panose="02040503050406030204" pitchFamily="18" charset="0"/>
                            </a:rPr>
                            <m:t>o</m:t>
                          </m:r>
                        </m:sup>
                      </m:sSup>
                    </m:oMath>
                  </m:oMathPara>
                </a14:m>
                <a:endParaRPr lang="en-US" sz="2400" dirty="0"/>
              </a:p>
            </p:txBody>
          </p:sp>
        </mc:Choice>
        <mc:Fallback xmlns="">
          <p:sp>
            <p:nvSpPr>
              <p:cNvPr id="73" name="Rectangle 72"/>
              <p:cNvSpPr>
                <a:spLocks noRot="1" noChangeAspect="1" noMove="1" noResize="1" noEditPoints="1" noAdjustHandles="1" noChangeArrowheads="1" noChangeShapeType="1" noTextEdit="1"/>
              </p:cNvSpPr>
              <p:nvPr/>
            </p:nvSpPr>
            <p:spPr>
              <a:xfrm>
                <a:off x="642698" y="3853422"/>
                <a:ext cx="1828706" cy="473976"/>
              </a:xfrm>
              <a:prstGeom prst="rect">
                <a:avLst/>
              </a:prstGeom>
              <a:blipFill>
                <a:blip r:embed="rId12"/>
                <a:stretch>
                  <a:fillRect t="-5128" r="-6000"/>
                </a:stretch>
              </a:blipFill>
            </p:spPr>
            <p:txBody>
              <a:bodyPr/>
              <a:lstStyle/>
              <a:p>
                <a:r>
                  <a:rPr lang="en-US">
                    <a:noFill/>
                  </a:rPr>
                  <a:t> </a:t>
                </a:r>
              </a:p>
            </p:txBody>
          </p:sp>
        </mc:Fallback>
      </mc:AlternateContent>
      <p:sp>
        <p:nvSpPr>
          <p:cNvPr id="74" name="TextBox 73"/>
          <p:cNvSpPr txBox="1"/>
          <p:nvPr/>
        </p:nvSpPr>
        <p:spPr>
          <a:xfrm>
            <a:off x="756828" y="4195284"/>
            <a:ext cx="3180871"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trực</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cạnh</a:t>
            </a:r>
            <a:r>
              <a:rPr lang="en-US" sz="2400" dirty="0">
                <a:solidFill>
                  <a:schemeClr val="bg1"/>
                </a:solidFill>
                <a:latin typeface="Cambria" panose="02040503050406030204" pitchFamily="18" charset="0"/>
                <a:ea typeface="Cambria" panose="02040503050406030204" pitchFamily="18" charset="0"/>
              </a:rPr>
              <a:t> AB</a:t>
            </a:r>
          </a:p>
        </p:txBody>
      </p:sp>
      <p:sp>
        <p:nvSpPr>
          <p:cNvPr id="75" name="TextBox 74"/>
          <p:cNvSpPr txBox="1"/>
          <p:nvPr/>
        </p:nvSpPr>
        <p:spPr>
          <a:xfrm>
            <a:off x="728148" y="4544989"/>
            <a:ext cx="3193567"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trực</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cạnh</a:t>
            </a:r>
            <a:r>
              <a:rPr lang="en-US" sz="2400" dirty="0">
                <a:solidFill>
                  <a:schemeClr val="bg1"/>
                </a:solidFill>
                <a:latin typeface="Cambria" panose="02040503050406030204" pitchFamily="18" charset="0"/>
                <a:ea typeface="Cambria" panose="02040503050406030204" pitchFamily="18" charset="0"/>
              </a:rPr>
              <a:t> AC</a:t>
            </a:r>
          </a:p>
        </p:txBody>
      </p:sp>
      <p:sp>
        <p:nvSpPr>
          <p:cNvPr id="76" name="TextBox 75"/>
          <p:cNvSpPr txBox="1"/>
          <p:nvPr/>
        </p:nvSpPr>
        <p:spPr>
          <a:xfrm>
            <a:off x="741484" y="4877077"/>
            <a:ext cx="1693092"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 </a:t>
            </a:r>
            <a:r>
              <a:rPr lang="en-US" sz="2400" dirty="0" err="1">
                <a:solidFill>
                  <a:schemeClr val="bg1"/>
                </a:solidFill>
                <a:latin typeface="Cambria" panose="02040503050406030204" pitchFamily="18" charset="0"/>
                <a:ea typeface="Cambria" panose="02040503050406030204" pitchFamily="18" charset="0"/>
              </a:rPr>
              <a:t>cắt</a:t>
            </a:r>
            <a:r>
              <a:rPr lang="en-US" sz="2400" dirty="0">
                <a:solidFill>
                  <a:schemeClr val="bg1"/>
                </a:solidFill>
                <a:latin typeface="Cambria" panose="02040503050406030204" pitchFamily="18" charset="0"/>
                <a:ea typeface="Cambria" panose="02040503050406030204" pitchFamily="18" charset="0"/>
              </a:rPr>
              <a:t> c </a:t>
            </a:r>
            <a:r>
              <a:rPr lang="en-US" sz="2400" err="1">
                <a:solidFill>
                  <a:schemeClr val="bg1"/>
                </a:solidFill>
                <a:latin typeface="Cambria" panose="02040503050406030204" pitchFamily="18" charset="0"/>
                <a:ea typeface="Cambria" panose="02040503050406030204" pitchFamily="18" charset="0"/>
              </a:rPr>
              <a:t>tại</a:t>
            </a:r>
            <a:r>
              <a:rPr lang="en-US" sz="2400">
                <a:solidFill>
                  <a:schemeClr val="bg1"/>
                </a:solidFill>
                <a:latin typeface="Cambria" panose="02040503050406030204" pitchFamily="18" charset="0"/>
                <a:ea typeface="Cambria" panose="02040503050406030204" pitchFamily="18" charset="0"/>
              </a:rPr>
              <a:t> D</a:t>
            </a:r>
            <a:endParaRPr lang="en-US" sz="2400" dirty="0">
              <a:solidFill>
                <a:schemeClr val="bg1"/>
              </a:solidFill>
              <a:latin typeface="Cambria" panose="02040503050406030204" pitchFamily="18" charset="0"/>
              <a:ea typeface="Cambria" panose="02040503050406030204" pitchFamily="18" charset="0"/>
            </a:endParaRPr>
          </a:p>
        </p:txBody>
      </p:sp>
      <p:sp>
        <p:nvSpPr>
          <p:cNvPr id="77" name="TextBox 76"/>
          <p:cNvSpPr txBox="1"/>
          <p:nvPr/>
        </p:nvSpPr>
        <p:spPr>
          <a:xfrm>
            <a:off x="133846" y="5423617"/>
            <a:ext cx="543739"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KL</a:t>
            </a:r>
          </a:p>
        </p:txBody>
      </p:sp>
      <p:sp>
        <p:nvSpPr>
          <p:cNvPr id="78" name="TextBox 77"/>
          <p:cNvSpPr txBox="1"/>
          <p:nvPr/>
        </p:nvSpPr>
        <p:spPr>
          <a:xfrm>
            <a:off x="679377" y="5416166"/>
            <a:ext cx="2603598"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 B, C, D thẳng hàng</a:t>
            </a:r>
            <a:endParaRPr lang="en-US" sz="2400" dirty="0">
              <a:solidFill>
                <a:schemeClr val="bg1"/>
              </a:solidFill>
              <a:latin typeface="Cambria" panose="02040503050406030204" pitchFamily="18" charset="0"/>
              <a:ea typeface="Cambria" panose="02040503050406030204" pitchFamily="18" charset="0"/>
            </a:endParaRPr>
          </a:p>
        </p:txBody>
      </p:sp>
      <mc:AlternateContent xmlns:mc="http://schemas.openxmlformats.org/markup-compatibility/2006" xmlns:a14="http://schemas.microsoft.com/office/drawing/2010/main">
        <mc:Choice Requires="a14">
          <p:sp>
            <p:nvSpPr>
              <p:cNvPr id="2" name="TextBox 1"/>
              <p:cNvSpPr txBox="1"/>
              <p:nvPr/>
            </p:nvSpPr>
            <p:spPr>
              <a:xfrm>
                <a:off x="5727684" y="3698814"/>
                <a:ext cx="4478277" cy="381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rgbClr val="FFFF00"/>
                              </a:solidFill>
                              <a:latin typeface="Cambria Math" panose="02040503050406030204" pitchFamily="18" charset="0"/>
                            </a:rPr>
                          </m:ctrlPr>
                        </m:accPr>
                        <m:e>
                          <m:r>
                            <m:rPr>
                              <m:sty m:val="p"/>
                            </m:rPr>
                            <a:rPr lang="en-US" sz="2400" b="0" i="0" smtClean="0">
                              <a:solidFill>
                                <a:srgbClr val="FFFF00"/>
                              </a:solidFill>
                              <a:latin typeface="Cambria Math" panose="02040503050406030204" pitchFamily="18" charset="0"/>
                            </a:rPr>
                            <m:t>ADB</m:t>
                          </m:r>
                        </m:e>
                      </m:acc>
                      <m:r>
                        <a:rPr lang="en-US" sz="2400">
                          <a:solidFill>
                            <a:srgbClr val="FFFF00"/>
                          </a:solidFill>
                          <a:latin typeface="Cambria Math" panose="02040503050406030204" pitchFamily="18" charset="0"/>
                        </a:rPr>
                        <m:t>+</m:t>
                      </m:r>
                      <m:acc>
                        <m:accPr>
                          <m:chr m:val="̂"/>
                          <m:ctrlPr>
                            <a:rPr lang="en-US" sz="2400" i="1">
                              <a:solidFill>
                                <a:srgbClr val="FFFF00"/>
                              </a:solidFill>
                              <a:latin typeface="Cambria Math" panose="02040503050406030204" pitchFamily="18" charset="0"/>
                            </a:rPr>
                          </m:ctrlPr>
                        </m:accPr>
                        <m:e>
                          <m:r>
                            <m:rPr>
                              <m:sty m:val="p"/>
                            </m:rPr>
                            <a:rPr lang="en-US" sz="2400">
                              <a:solidFill>
                                <a:srgbClr val="FFFF00"/>
                              </a:solidFill>
                              <a:latin typeface="Cambria Math" panose="02040503050406030204" pitchFamily="18" charset="0"/>
                            </a:rPr>
                            <m:t>A</m:t>
                          </m:r>
                          <m:r>
                            <m:rPr>
                              <m:sty m:val="p"/>
                            </m:rPr>
                            <a:rPr lang="en-US" sz="2400" b="0" i="0" smtClean="0">
                              <a:solidFill>
                                <a:srgbClr val="FFFF00"/>
                              </a:solidFill>
                              <a:latin typeface="Cambria Math" panose="02040503050406030204" pitchFamily="18" charset="0"/>
                            </a:rPr>
                            <m:t>D</m:t>
                          </m:r>
                          <m:r>
                            <m:rPr>
                              <m:sty m:val="p"/>
                            </m:rPr>
                            <a:rPr lang="en-US" sz="2400">
                              <a:solidFill>
                                <a:srgbClr val="FFFF00"/>
                              </a:solidFill>
                              <a:latin typeface="Cambria Math" panose="02040503050406030204" pitchFamily="18" charset="0"/>
                            </a:rPr>
                            <m:t>C</m:t>
                          </m:r>
                        </m:e>
                      </m:acc>
                      <m:r>
                        <a:rPr lang="en-US" sz="2400" b="0" i="1" smtClean="0">
                          <a:solidFill>
                            <a:srgbClr val="FFFF00"/>
                          </a:solidFill>
                          <a:latin typeface="Cambria Math" panose="02040503050406030204" pitchFamily="18" charset="0"/>
                        </a:rPr>
                        <m:t>=</m:t>
                      </m:r>
                      <m:sSup>
                        <m:sSupPr>
                          <m:ctrlPr>
                            <a:rPr lang="en-US" sz="2400" i="1">
                              <a:solidFill>
                                <a:srgbClr val="FFFF00"/>
                              </a:solidFill>
                              <a:latin typeface="Cambria Math" panose="02040503050406030204" pitchFamily="18" charset="0"/>
                            </a:rPr>
                          </m:ctrlPr>
                        </m:sSupPr>
                        <m:e>
                          <m:r>
                            <a:rPr lang="en-US" sz="2400" b="0" i="0" smtClean="0">
                              <a:solidFill>
                                <a:srgbClr val="FFFF00"/>
                              </a:solidFill>
                              <a:latin typeface="Cambria Math" panose="02040503050406030204" pitchFamily="18" charset="0"/>
                            </a:rPr>
                            <m:t>36</m:t>
                          </m:r>
                          <m:r>
                            <a:rPr lang="en-US" sz="2400">
                              <a:solidFill>
                                <a:srgbClr val="FFFF00"/>
                              </a:solidFill>
                              <a:latin typeface="Cambria Math" panose="02040503050406030204" pitchFamily="18" charset="0"/>
                            </a:rPr>
                            <m:t>0</m:t>
                          </m:r>
                        </m:e>
                        <m:sup>
                          <m:r>
                            <m:rPr>
                              <m:sty m:val="p"/>
                            </m:rPr>
                            <a:rPr lang="en-US" sz="2400" smtClean="0">
                              <a:solidFill>
                                <a:srgbClr val="FFFF00"/>
                              </a:solidFill>
                              <a:latin typeface="Cambria Math" panose="02040503050406030204" pitchFamily="18" charset="0"/>
                            </a:rPr>
                            <m:t>o</m:t>
                          </m:r>
                        </m:sup>
                      </m:sSup>
                      <m:r>
                        <a:rPr lang="en-US" sz="2400">
                          <a:solidFill>
                            <a:srgbClr val="FFFF00"/>
                          </a:solidFill>
                          <a:latin typeface="Cambria Math" panose="02040503050406030204" pitchFamily="18" charset="0"/>
                        </a:rPr>
                        <m:t>−2</m:t>
                      </m:r>
                      <m:r>
                        <a:rPr lang="en-US" sz="2400" b="0" i="1" smtClean="0">
                          <a:solidFill>
                            <a:srgbClr val="FFFF00"/>
                          </a:solidFill>
                          <a:latin typeface="Cambria Math" panose="02040503050406030204" pitchFamily="18" charset="0"/>
                        </a:rPr>
                        <m:t>(</m:t>
                      </m:r>
                      <m:acc>
                        <m:accPr>
                          <m:chr m:val="̂"/>
                          <m:ctrlPr>
                            <a:rPr lang="en-US" sz="2400" i="1">
                              <a:solidFill>
                                <a:srgbClr val="FFFF00"/>
                              </a:solidFill>
                              <a:latin typeface="Cambria Math" panose="02040503050406030204" pitchFamily="18" charset="0"/>
                            </a:rPr>
                          </m:ctrlPr>
                        </m:accPr>
                        <m:e>
                          <m:sSub>
                            <m:sSubPr>
                              <m:ctrlPr>
                                <a:rPr lang="en-US" sz="2400" i="1">
                                  <a:solidFill>
                                    <a:srgbClr val="FFFF00"/>
                                  </a:solidFill>
                                  <a:latin typeface="Cambria Math" panose="02040503050406030204" pitchFamily="18" charset="0"/>
                                </a:rPr>
                              </m:ctrlPr>
                            </m:sSubPr>
                            <m:e>
                              <m:r>
                                <m:rPr>
                                  <m:sty m:val="p"/>
                                </m:rPr>
                                <a:rPr lang="en-US" sz="2400">
                                  <a:solidFill>
                                    <a:srgbClr val="FFFF00"/>
                                  </a:solidFill>
                                  <a:latin typeface="Cambria Math" panose="02040503050406030204" pitchFamily="18" charset="0"/>
                                </a:rPr>
                                <m:t>A</m:t>
                              </m:r>
                            </m:e>
                            <m:sub>
                              <m:r>
                                <a:rPr lang="en-US" sz="2400">
                                  <a:solidFill>
                                    <a:srgbClr val="FFFF00"/>
                                  </a:solidFill>
                                  <a:latin typeface="Cambria Math" panose="02040503050406030204" pitchFamily="18" charset="0"/>
                                </a:rPr>
                                <m:t>1</m:t>
                              </m:r>
                            </m:sub>
                          </m:sSub>
                        </m:e>
                      </m:acc>
                      <m:r>
                        <a:rPr lang="en-US" sz="2400" b="0" i="1" smtClean="0">
                          <a:solidFill>
                            <a:srgbClr val="FFFF00"/>
                          </a:solidFill>
                          <a:latin typeface="Cambria Math" panose="02040503050406030204" pitchFamily="18" charset="0"/>
                        </a:rPr>
                        <m:t>+</m:t>
                      </m:r>
                      <m:acc>
                        <m:accPr>
                          <m:chr m:val="̂"/>
                          <m:ctrlPr>
                            <a:rPr lang="en-US" sz="2400" i="1">
                              <a:solidFill>
                                <a:srgbClr val="FFFF00"/>
                              </a:solidFill>
                              <a:latin typeface="Cambria Math" panose="02040503050406030204" pitchFamily="18" charset="0"/>
                            </a:rPr>
                          </m:ctrlPr>
                        </m:accPr>
                        <m:e>
                          <m:sSub>
                            <m:sSubPr>
                              <m:ctrlPr>
                                <a:rPr lang="en-US" sz="2400" i="1">
                                  <a:solidFill>
                                    <a:srgbClr val="FFFF00"/>
                                  </a:solidFill>
                                  <a:latin typeface="Cambria Math" panose="02040503050406030204" pitchFamily="18" charset="0"/>
                                </a:rPr>
                              </m:ctrlPr>
                            </m:sSubPr>
                            <m:e>
                              <m:r>
                                <m:rPr>
                                  <m:sty m:val="p"/>
                                </m:rPr>
                                <a:rPr lang="en-US" sz="2400">
                                  <a:solidFill>
                                    <a:srgbClr val="FFFF00"/>
                                  </a:solidFill>
                                  <a:latin typeface="Cambria Math" panose="02040503050406030204" pitchFamily="18" charset="0"/>
                                </a:rPr>
                                <m:t>A</m:t>
                              </m:r>
                            </m:e>
                            <m:sub>
                              <m:r>
                                <a:rPr lang="en-US" sz="2400">
                                  <a:solidFill>
                                    <a:srgbClr val="FFFF00"/>
                                  </a:solidFill>
                                  <a:latin typeface="Cambria Math" panose="02040503050406030204" pitchFamily="18" charset="0"/>
                                </a:rPr>
                                <m:t>2</m:t>
                              </m:r>
                            </m:sub>
                          </m:sSub>
                        </m:e>
                      </m:acc>
                      <m:r>
                        <a:rPr lang="en-US" sz="2400" b="0" i="1" smtClean="0">
                          <a:solidFill>
                            <a:srgbClr val="FFFF00"/>
                          </a:solidFill>
                          <a:latin typeface="Cambria Math" panose="02040503050406030204" pitchFamily="18" charset="0"/>
                        </a:rPr>
                        <m:t>)</m:t>
                      </m:r>
                    </m:oMath>
                  </m:oMathPara>
                </a14:m>
                <a:endParaRPr lang="en-US" sz="2400" dirty="0">
                  <a:solidFill>
                    <a:srgbClr val="FFFF00"/>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5727684" y="3698814"/>
                <a:ext cx="4478277" cy="381643"/>
              </a:xfrm>
              <a:prstGeom prst="rect">
                <a:avLst/>
              </a:prstGeom>
              <a:blipFill>
                <a:blip r:embed="rId13"/>
                <a:stretch>
                  <a:fillRect l="-1226" t="-19355" r="-16621" b="-33871"/>
                </a:stretch>
              </a:blipFill>
            </p:spPr>
            <p:txBody>
              <a:bodyPr/>
              <a:lstStyle/>
              <a:p>
                <a:r>
                  <a:rPr lang="en-US">
                    <a:noFill/>
                  </a:rPr>
                  <a:t> </a:t>
                </a:r>
              </a:p>
            </p:txBody>
          </p:sp>
        </mc:Fallback>
      </mc:AlternateContent>
      <p:cxnSp>
        <p:nvCxnSpPr>
          <p:cNvPr id="79" name="Straight Arrow Connector 78"/>
          <p:cNvCxnSpPr/>
          <p:nvPr/>
        </p:nvCxnSpPr>
        <p:spPr>
          <a:xfrm flipV="1">
            <a:off x="7618602" y="2547831"/>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TextBox 79"/>
              <p:cNvSpPr txBox="1"/>
              <p:nvPr/>
            </p:nvSpPr>
            <p:spPr>
              <a:xfrm>
                <a:off x="6775743" y="2207884"/>
                <a:ext cx="1688924" cy="381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chemeClr val="bg1"/>
                              </a:solidFill>
                              <a:latin typeface="Cambria Math" panose="02040503050406030204" pitchFamily="18" charset="0"/>
                            </a:rPr>
                          </m:ctrlPr>
                        </m:accPr>
                        <m:e>
                          <m:r>
                            <m:rPr>
                              <m:sty m:val="p"/>
                            </m:rPr>
                            <a:rPr lang="en-US" sz="2400" b="0" i="0" smtClean="0">
                              <a:solidFill>
                                <a:schemeClr val="bg1"/>
                              </a:solidFill>
                              <a:latin typeface="Cambria Math" panose="02040503050406030204" pitchFamily="18" charset="0"/>
                            </a:rPr>
                            <m:t>BDC</m:t>
                          </m:r>
                        </m:e>
                      </m:acc>
                      <m:r>
                        <a:rPr lang="en-US" sz="2400" b="0" i="0" smtClean="0">
                          <a:solidFill>
                            <a:schemeClr val="bg1"/>
                          </a:solidFill>
                          <a:latin typeface="Cambria Math" panose="02040503050406030204" pitchFamily="18" charset="0"/>
                        </a:rPr>
                        <m:t>=</m:t>
                      </m:r>
                      <m:sSup>
                        <m:sSupPr>
                          <m:ctrlPr>
                            <a:rPr lang="en-US" sz="2400" b="0" i="1" smtClean="0">
                              <a:solidFill>
                                <a:schemeClr val="bg1"/>
                              </a:solidFill>
                              <a:latin typeface="Cambria Math" panose="02040503050406030204" pitchFamily="18" charset="0"/>
                            </a:rPr>
                          </m:ctrlPr>
                        </m:sSupPr>
                        <m:e>
                          <m:r>
                            <a:rPr lang="en-US" sz="2400" b="0" i="0" smtClean="0">
                              <a:solidFill>
                                <a:schemeClr val="bg1"/>
                              </a:solidFill>
                              <a:latin typeface="Cambria Math" panose="02040503050406030204" pitchFamily="18" charset="0"/>
                            </a:rPr>
                            <m:t>180</m:t>
                          </m:r>
                        </m:e>
                        <m:sup>
                          <m:r>
                            <m:rPr>
                              <m:sty m:val="p"/>
                            </m:rPr>
                            <a:rPr lang="en-US" sz="2400" b="0" i="0" smtClean="0">
                              <a:solidFill>
                                <a:schemeClr val="bg1"/>
                              </a:solidFill>
                              <a:latin typeface="Cambria Math" panose="02040503050406030204" pitchFamily="18" charset="0"/>
                            </a:rPr>
                            <m:t>o</m:t>
                          </m:r>
                        </m:sup>
                      </m:sSup>
                    </m:oMath>
                  </m:oMathPara>
                </a14:m>
                <a:endParaRPr lang="en-US" sz="2400" dirty="0">
                  <a:solidFill>
                    <a:schemeClr val="bg1"/>
                  </a:solidFill>
                  <a:latin typeface="Cambria" panose="02040503050406030204" pitchFamily="18" charset="0"/>
                  <a:ea typeface="Cambria" panose="02040503050406030204" pitchFamily="18" charset="0"/>
                </a:endParaRPr>
              </a:p>
            </p:txBody>
          </p:sp>
        </mc:Choice>
        <mc:Fallback xmlns="">
          <p:sp>
            <p:nvSpPr>
              <p:cNvPr id="80" name="TextBox 79"/>
              <p:cNvSpPr txBox="1">
                <a:spLocks noRot="1" noChangeAspect="1" noMove="1" noResize="1" noEditPoints="1" noAdjustHandles="1" noChangeArrowheads="1" noChangeShapeType="1" noTextEdit="1"/>
              </p:cNvSpPr>
              <p:nvPr/>
            </p:nvSpPr>
            <p:spPr>
              <a:xfrm>
                <a:off x="6775743" y="2207884"/>
                <a:ext cx="1688924" cy="381643"/>
              </a:xfrm>
              <a:prstGeom prst="rect">
                <a:avLst/>
              </a:prstGeom>
              <a:blipFill>
                <a:blip r:embed="rId14"/>
                <a:stretch>
                  <a:fillRect/>
                </a:stretch>
              </a:blipFill>
            </p:spPr>
            <p:txBody>
              <a:bodyPr/>
              <a:lstStyle/>
              <a:p>
                <a:r>
                  <a:rPr lang="en-US">
                    <a:noFill/>
                  </a:rPr>
                  <a:t> </a:t>
                </a:r>
              </a:p>
            </p:txBody>
          </p:sp>
        </mc:Fallback>
      </mc:AlternateContent>
      <p:grpSp>
        <p:nvGrpSpPr>
          <p:cNvPr id="18" name="Group 4"/>
          <p:cNvGrpSpPr>
            <a:grpSpLocks noChangeAspect="1"/>
          </p:cNvGrpSpPr>
          <p:nvPr/>
        </p:nvGrpSpPr>
        <p:grpSpPr bwMode="auto">
          <a:xfrm>
            <a:off x="957019" y="1478319"/>
            <a:ext cx="2419350" cy="1443038"/>
            <a:chOff x="550" y="1106"/>
            <a:chExt cx="1524" cy="909"/>
          </a:xfrm>
        </p:grpSpPr>
        <p:sp>
          <p:nvSpPr>
            <p:cNvPr id="22" name="Freeform 5"/>
            <p:cNvSpPr>
              <a:spLocks/>
            </p:cNvSpPr>
            <p:nvPr/>
          </p:nvSpPr>
          <p:spPr bwMode="auto">
            <a:xfrm>
              <a:off x="574" y="1888"/>
              <a:ext cx="102" cy="102"/>
            </a:xfrm>
            <a:custGeom>
              <a:avLst/>
              <a:gdLst>
                <a:gd name="T0" fmla="*/ 0 w 102"/>
                <a:gd name="T1" fmla="*/ 0 h 102"/>
                <a:gd name="T2" fmla="*/ 102 w 102"/>
                <a:gd name="T3" fmla="*/ 0 h 102"/>
                <a:gd name="T4" fmla="*/ 102 w 102"/>
                <a:gd name="T5" fmla="*/ 102 h 102"/>
              </a:gdLst>
              <a:ahLst/>
              <a:cxnLst>
                <a:cxn ang="0">
                  <a:pos x="T0" y="T1"/>
                </a:cxn>
                <a:cxn ang="0">
                  <a:pos x="T2" y="T3"/>
                </a:cxn>
                <a:cxn ang="0">
                  <a:pos x="T4" y="T5"/>
                </a:cxn>
              </a:cxnLst>
              <a:rect l="0" t="0" r="r" b="b"/>
              <a:pathLst>
                <a:path w="102" h="102">
                  <a:moveTo>
                    <a:pt x="0" y="0"/>
                  </a:moveTo>
                  <a:lnTo>
                    <a:pt x="102" y="0"/>
                  </a:lnTo>
                  <a:lnTo>
                    <a:pt x="102" y="102"/>
                  </a:lnTo>
                </a:path>
              </a:pathLst>
            </a:custGeom>
            <a:noFill/>
            <a:ln w="28575" cap="flat">
              <a:solidFill>
                <a:srgbClr val="F4F4F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25" name="Line 6"/>
            <p:cNvSpPr>
              <a:spLocks noChangeShapeType="1"/>
            </p:cNvSpPr>
            <p:nvPr/>
          </p:nvSpPr>
          <p:spPr bwMode="auto">
            <a:xfrm>
              <a:off x="574" y="1990"/>
              <a:ext cx="1476" cy="0"/>
            </a:xfrm>
            <a:prstGeom prst="line">
              <a:avLst/>
            </a:prstGeom>
            <a:noFill/>
            <a:ln w="28575" cap="flat">
              <a:solidFill>
                <a:srgbClr val="EEEE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26" name="Line 7"/>
            <p:cNvSpPr>
              <a:spLocks noChangeShapeType="1"/>
            </p:cNvSpPr>
            <p:nvPr/>
          </p:nvSpPr>
          <p:spPr bwMode="auto">
            <a:xfrm flipV="1">
              <a:off x="574" y="1130"/>
              <a:ext cx="0" cy="86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nvGrpSpPr>
            <p:cNvPr id="28" name="Group 11"/>
            <p:cNvGrpSpPr>
              <a:grpSpLocks/>
            </p:cNvGrpSpPr>
            <p:nvPr/>
          </p:nvGrpSpPr>
          <p:grpSpPr bwMode="auto">
            <a:xfrm>
              <a:off x="550" y="1966"/>
              <a:ext cx="48" cy="49"/>
              <a:chOff x="550" y="1966"/>
              <a:chExt cx="48" cy="49"/>
            </a:xfrm>
          </p:grpSpPr>
          <p:sp>
            <p:nvSpPr>
              <p:cNvPr id="82" name="Oval 9"/>
              <p:cNvSpPr>
                <a:spLocks noChangeArrowheads="1"/>
              </p:cNvSpPr>
              <p:nvPr/>
            </p:nvSpPr>
            <p:spPr bwMode="auto">
              <a:xfrm>
                <a:off x="550" y="1966"/>
                <a:ext cx="48" cy="49"/>
              </a:xfrm>
              <a:prstGeom prst="ellipse">
                <a:avLst/>
              </a:prstGeom>
              <a:solidFill>
                <a:srgbClr val="FFEAE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3" name="Oval 10"/>
              <p:cNvSpPr>
                <a:spLocks noChangeArrowheads="1"/>
              </p:cNvSpPr>
              <p:nvPr/>
            </p:nvSpPr>
            <p:spPr bwMode="auto">
              <a:xfrm>
                <a:off x="550" y="1966"/>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40" name="Group 14"/>
            <p:cNvGrpSpPr>
              <a:grpSpLocks/>
            </p:cNvGrpSpPr>
            <p:nvPr/>
          </p:nvGrpSpPr>
          <p:grpSpPr bwMode="auto">
            <a:xfrm>
              <a:off x="2026" y="1966"/>
              <a:ext cx="48" cy="49"/>
              <a:chOff x="2026" y="1966"/>
              <a:chExt cx="48" cy="49"/>
            </a:xfrm>
          </p:grpSpPr>
          <p:sp>
            <p:nvSpPr>
              <p:cNvPr id="59" name="Oval 12"/>
              <p:cNvSpPr>
                <a:spLocks noChangeArrowheads="1"/>
              </p:cNvSpPr>
              <p:nvPr/>
            </p:nvSpPr>
            <p:spPr bwMode="auto">
              <a:xfrm>
                <a:off x="2026" y="1966"/>
                <a:ext cx="48" cy="49"/>
              </a:xfrm>
              <a:prstGeom prst="ellipse">
                <a:avLst/>
              </a:prstGeom>
              <a:solidFill>
                <a:srgbClr val="FFF0F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1" name="Oval 13"/>
              <p:cNvSpPr>
                <a:spLocks noChangeArrowheads="1"/>
              </p:cNvSpPr>
              <p:nvPr/>
            </p:nvSpPr>
            <p:spPr bwMode="auto">
              <a:xfrm>
                <a:off x="2026" y="1966"/>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45" name="Group 17"/>
            <p:cNvGrpSpPr>
              <a:grpSpLocks/>
            </p:cNvGrpSpPr>
            <p:nvPr/>
          </p:nvGrpSpPr>
          <p:grpSpPr bwMode="auto">
            <a:xfrm>
              <a:off x="550" y="1106"/>
              <a:ext cx="48" cy="48"/>
              <a:chOff x="550" y="1106"/>
              <a:chExt cx="48" cy="48"/>
            </a:xfrm>
          </p:grpSpPr>
          <p:sp>
            <p:nvSpPr>
              <p:cNvPr id="46" name="Oval 15"/>
              <p:cNvSpPr>
                <a:spLocks noChangeArrowheads="1"/>
              </p:cNvSpPr>
              <p:nvPr/>
            </p:nvSpPr>
            <p:spPr bwMode="auto">
              <a:xfrm>
                <a:off x="550" y="1106"/>
                <a:ext cx="48" cy="48"/>
              </a:xfrm>
              <a:prstGeom prst="ellipse">
                <a:avLst/>
              </a:prstGeom>
              <a:solidFill>
                <a:srgbClr val="FFEEE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56" name="Oval 16"/>
              <p:cNvSpPr>
                <a:spLocks noChangeArrowheads="1"/>
              </p:cNvSpPr>
              <p:nvPr/>
            </p:nvSpPr>
            <p:spPr bwMode="auto">
              <a:xfrm>
                <a:off x="550" y="1106"/>
                <a:ext cx="48" cy="48"/>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sp>
        <p:nvSpPr>
          <p:cNvPr id="84" name="Line 8"/>
          <p:cNvSpPr>
            <a:spLocks noChangeShapeType="1"/>
          </p:cNvSpPr>
          <p:nvPr/>
        </p:nvSpPr>
        <p:spPr bwMode="auto">
          <a:xfrm>
            <a:off x="995119" y="1508804"/>
            <a:ext cx="2343150" cy="136525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85" name="Straight Arrow Connector 84"/>
          <p:cNvCxnSpPr/>
          <p:nvPr/>
        </p:nvCxnSpPr>
        <p:spPr>
          <a:xfrm flipV="1">
            <a:off x="7539291" y="3401542"/>
            <a:ext cx="0" cy="25059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22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84"/>
                                        </p:tgtEl>
                                        <p:attrNameLst>
                                          <p:attrName>style.visibility</p:attrName>
                                        </p:attrNameLst>
                                      </p:cBhvr>
                                      <p:to>
                                        <p:strVal val="visible"/>
                                      </p:to>
                                    </p:set>
                                    <p:animEffect transition="in" filter="barn(inVertical)">
                                      <p:cBhvr>
                                        <p:cTn id="75" dur="500"/>
                                        <p:tgtEl>
                                          <p:spTgt spid="84"/>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38"/>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47"/>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50"/>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66"/>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48"/>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43"/>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51"/>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68"/>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54"/>
                                        </p:tgtEl>
                                        <p:attrNameLst>
                                          <p:attrName>style.visibility</p:attrName>
                                        </p:attrNameLst>
                                      </p:cBhvr>
                                      <p:to>
                                        <p:strVal val="visible"/>
                                      </p:to>
                                    </p:se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52"/>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69"/>
                                        </p:tgtEl>
                                        <p:attrNameLst>
                                          <p:attrName>style.visibility</p:attrName>
                                        </p:attrNameLst>
                                      </p:cBhvr>
                                      <p:to>
                                        <p:strVal val="visible"/>
                                      </p:to>
                                    </p:set>
                                  </p:childTnLst>
                                </p:cTn>
                              </p:par>
                              <p:par>
                                <p:cTn id="106" presetID="1" presetClass="entr" presetSubtype="0" fill="hold" grpId="0" nodeType="withEffect">
                                  <p:stCondLst>
                                    <p:cond delay="0"/>
                                  </p:stCondLst>
                                  <p:childTnLst>
                                    <p:set>
                                      <p:cBhvr>
                                        <p:cTn id="107" dur="1" fill="hold">
                                          <p:stCondLst>
                                            <p:cond delay="0"/>
                                          </p:stCondLst>
                                        </p:cTn>
                                        <p:tgtEl>
                                          <p:spTgt spid="55"/>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2"/>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53"/>
                                        </p:tgtEl>
                                        <p:attrNameLst>
                                          <p:attrName>style.visibility</p:attrName>
                                        </p:attrNameLst>
                                      </p:cBhvr>
                                      <p:to>
                                        <p:strVal val="visible"/>
                                      </p:to>
                                    </p:set>
                                  </p:childTnLst>
                                </p:cTn>
                              </p:par>
                              <p:par>
                                <p:cTn id="116" presetID="1" presetClass="entr" presetSubtype="0" fill="hold" nodeType="withEffect">
                                  <p:stCondLst>
                                    <p:cond delay="0"/>
                                  </p:stCondLst>
                                  <p:childTnLst>
                                    <p:set>
                                      <p:cBhvr>
                                        <p:cTn id="117" dur="1" fill="hold">
                                          <p:stCondLst>
                                            <p:cond delay="0"/>
                                          </p:stCondLst>
                                        </p:cTn>
                                        <p:tgtEl>
                                          <p:spTgt spid="67"/>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60"/>
                                        </p:tgtEl>
                                        <p:attrNameLst>
                                          <p:attrName>style.visibility</p:attrName>
                                        </p:attrNameLst>
                                      </p:cBhvr>
                                      <p:to>
                                        <p:strVal val="visible"/>
                                      </p:to>
                                    </p:set>
                                  </p:childTnLst>
                                </p:cTn>
                              </p:par>
                              <p:par>
                                <p:cTn id="120" presetID="1" presetClass="entr" presetSubtype="0" fill="hold" nodeType="withEffect">
                                  <p:stCondLst>
                                    <p:cond delay="0"/>
                                  </p:stCondLst>
                                  <p:childTnLst>
                                    <p:set>
                                      <p:cBhvr>
                                        <p:cTn id="121"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p:bldP spid="13" grpId="0"/>
      <p:bldP spid="14" grpId="0"/>
      <p:bldP spid="15" grpId="0"/>
      <p:bldP spid="34" grpId="0"/>
      <p:bldP spid="42" grpId="0"/>
      <p:bldP spid="43" grpId="0"/>
      <p:bldP spid="44" grpId="0"/>
      <p:bldP spid="51" grpId="0"/>
      <p:bldP spid="52" grpId="0"/>
      <p:bldP spid="53" grpId="0"/>
      <p:bldP spid="54" grpId="0"/>
      <p:bldP spid="55" grpId="0"/>
      <p:bldP spid="60" grpId="0"/>
      <p:bldP spid="70" grpId="0"/>
      <p:bldP spid="71" grpId="0"/>
      <p:bldP spid="72" grpId="0"/>
      <p:bldP spid="73" grpId="0"/>
      <p:bldP spid="74" grpId="0"/>
      <p:bldP spid="75" grpId="0"/>
      <p:bldP spid="76" grpId="0"/>
      <p:bldP spid="77" grpId="0"/>
      <p:bldP spid="78" grpId="0"/>
      <p:bldP spid="2" grpId="0"/>
      <p:bldP spid="80" grpId="0"/>
      <p:bldP spid="8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9875" y="108357"/>
            <a:ext cx="11657398" cy="523220"/>
          </a:xfrm>
          <a:prstGeom prst="rect">
            <a:avLst/>
          </a:prstGeom>
          <a:noFill/>
        </p:spPr>
        <p:txBody>
          <a:bodyPr wrap="square" rtlCol="0">
            <a:spAutoFit/>
          </a:bodyPr>
          <a:lstStyle/>
          <a:p>
            <a:r>
              <a:rPr lang="en-US" sz="2800">
                <a:solidFill>
                  <a:srgbClr val="FFFF00"/>
                </a:solidFill>
                <a:latin typeface="Cambria" panose="02040503050406030204" pitchFamily="18" charset="0"/>
                <a:ea typeface="Cambria" panose="02040503050406030204" pitchFamily="18" charset="0"/>
              </a:rPr>
              <a:t>Bài 55 (SGK/tr80): </a:t>
            </a:r>
            <a:r>
              <a:rPr lang="en-US" sz="2800">
                <a:solidFill>
                  <a:schemeClr val="bg1"/>
                </a:solidFill>
                <a:latin typeface="Cambria" panose="02040503050406030204" pitchFamily="18" charset="0"/>
                <a:ea typeface="Cambria" panose="02040503050406030204" pitchFamily="18" charset="0"/>
              </a:rPr>
              <a:t>Cho hình vẽ. Chứng minh ba điểm B, C, D thẳng hàng.</a:t>
            </a:r>
            <a:endParaRPr lang="en-US" sz="2800" dirty="0">
              <a:solidFill>
                <a:schemeClr val="bg1"/>
              </a:solidFill>
              <a:latin typeface="Cambria" panose="02040503050406030204" pitchFamily="18" charset="0"/>
              <a:ea typeface="Cambria" panose="02040503050406030204" pitchFamily="18" charset="0"/>
            </a:endParaRPr>
          </a:p>
        </p:txBody>
      </p:sp>
      <p:sp>
        <p:nvSpPr>
          <p:cNvPr id="7" name="TextBox 6"/>
          <p:cNvSpPr txBox="1"/>
          <p:nvPr/>
        </p:nvSpPr>
        <p:spPr>
          <a:xfrm>
            <a:off x="672791" y="2785060"/>
            <a:ext cx="377026"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A</a:t>
            </a:r>
          </a:p>
        </p:txBody>
      </p:sp>
      <p:sp>
        <p:nvSpPr>
          <p:cNvPr id="8" name="TextBox 7"/>
          <p:cNvSpPr txBox="1"/>
          <p:nvPr/>
        </p:nvSpPr>
        <p:spPr>
          <a:xfrm>
            <a:off x="675997" y="1205457"/>
            <a:ext cx="37221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a:t>
            </a:r>
          </a:p>
        </p:txBody>
      </p:sp>
      <p:sp>
        <p:nvSpPr>
          <p:cNvPr id="9" name="TextBox 8"/>
          <p:cNvSpPr txBox="1"/>
          <p:nvPr/>
        </p:nvSpPr>
        <p:spPr>
          <a:xfrm>
            <a:off x="3160018" y="2866438"/>
            <a:ext cx="357790"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a:t>
            </a:r>
          </a:p>
        </p:txBody>
      </p:sp>
      <p:sp>
        <p:nvSpPr>
          <p:cNvPr id="10" name="TextBox 9"/>
          <p:cNvSpPr txBox="1"/>
          <p:nvPr/>
        </p:nvSpPr>
        <p:spPr>
          <a:xfrm>
            <a:off x="2150418" y="1768675"/>
            <a:ext cx="38824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D</a:t>
            </a:r>
          </a:p>
        </p:txBody>
      </p:sp>
      <p:pic>
        <p:nvPicPr>
          <p:cNvPr id="11" name="Picture 10"/>
          <p:cNvPicPr>
            <a:picLocks noChangeAspect="1"/>
          </p:cNvPicPr>
          <p:nvPr/>
        </p:nvPicPr>
        <p:blipFill>
          <a:blip r:embed="rId2"/>
          <a:stretch>
            <a:fillRect/>
          </a:stretch>
        </p:blipFill>
        <p:spPr>
          <a:xfrm>
            <a:off x="907633" y="2107595"/>
            <a:ext cx="1363415" cy="870048"/>
          </a:xfrm>
          <a:prstGeom prst="rect">
            <a:avLst/>
          </a:prstGeom>
        </p:spPr>
      </p:pic>
      <p:sp>
        <p:nvSpPr>
          <p:cNvPr id="12" name="TextBox 11"/>
          <p:cNvSpPr txBox="1"/>
          <p:nvPr/>
        </p:nvSpPr>
        <p:spPr>
          <a:xfrm rot="1362480">
            <a:off x="1505302" y="2648829"/>
            <a:ext cx="261610" cy="461665"/>
          </a:xfrm>
          <a:prstGeom prst="rect">
            <a:avLst/>
          </a:prstGeom>
          <a:noFill/>
        </p:spPr>
        <p:txBody>
          <a:bodyPr wrap="none" rtlCol="0">
            <a:spAutoFit/>
          </a:bodyPr>
          <a:lstStyle/>
          <a:p>
            <a:r>
              <a:rPr lang="en-US" sz="2400" dirty="0">
                <a:solidFill>
                  <a:schemeClr val="bg1"/>
                </a:solidFill>
              </a:rPr>
              <a:t>I</a:t>
            </a:r>
          </a:p>
        </p:txBody>
      </p:sp>
      <p:sp>
        <p:nvSpPr>
          <p:cNvPr id="13" name="TextBox 12"/>
          <p:cNvSpPr txBox="1"/>
          <p:nvPr/>
        </p:nvSpPr>
        <p:spPr>
          <a:xfrm rot="1362480">
            <a:off x="2637428" y="2647496"/>
            <a:ext cx="261610" cy="461665"/>
          </a:xfrm>
          <a:prstGeom prst="rect">
            <a:avLst/>
          </a:prstGeom>
          <a:noFill/>
        </p:spPr>
        <p:txBody>
          <a:bodyPr wrap="none" rtlCol="0">
            <a:spAutoFit/>
          </a:bodyPr>
          <a:lstStyle/>
          <a:p>
            <a:r>
              <a:rPr lang="en-US" sz="2400" dirty="0">
                <a:solidFill>
                  <a:schemeClr val="bg1"/>
                </a:solidFill>
              </a:rPr>
              <a:t>I</a:t>
            </a:r>
          </a:p>
        </p:txBody>
      </p:sp>
      <p:sp>
        <p:nvSpPr>
          <p:cNvPr id="14" name="TextBox 13"/>
          <p:cNvSpPr txBox="1"/>
          <p:nvPr/>
        </p:nvSpPr>
        <p:spPr>
          <a:xfrm rot="4265750">
            <a:off x="830541" y="1645577"/>
            <a:ext cx="338554" cy="461665"/>
          </a:xfrm>
          <a:prstGeom prst="rect">
            <a:avLst/>
          </a:prstGeom>
          <a:noFill/>
        </p:spPr>
        <p:txBody>
          <a:bodyPr wrap="none" rtlCol="0">
            <a:spAutoFit/>
          </a:bodyPr>
          <a:lstStyle/>
          <a:p>
            <a:r>
              <a:rPr lang="en-US" sz="2400" dirty="0">
                <a:solidFill>
                  <a:schemeClr val="bg1"/>
                </a:solidFill>
              </a:rPr>
              <a:t>II</a:t>
            </a:r>
          </a:p>
        </p:txBody>
      </p:sp>
      <p:sp>
        <p:nvSpPr>
          <p:cNvPr id="15" name="TextBox 14"/>
          <p:cNvSpPr txBox="1"/>
          <p:nvPr/>
        </p:nvSpPr>
        <p:spPr>
          <a:xfrm rot="4265750">
            <a:off x="830542" y="2271198"/>
            <a:ext cx="338554" cy="461665"/>
          </a:xfrm>
          <a:prstGeom prst="rect">
            <a:avLst/>
          </a:prstGeom>
          <a:noFill/>
        </p:spPr>
        <p:txBody>
          <a:bodyPr wrap="none" rtlCol="0">
            <a:spAutoFit/>
          </a:bodyPr>
          <a:lstStyle/>
          <a:p>
            <a:r>
              <a:rPr lang="en-US" sz="2400" dirty="0">
                <a:solidFill>
                  <a:schemeClr val="bg1"/>
                </a:solidFill>
              </a:rPr>
              <a:t>II</a:t>
            </a:r>
          </a:p>
        </p:txBody>
      </p:sp>
      <p:cxnSp>
        <p:nvCxnSpPr>
          <p:cNvPr id="17" name="Straight Connector 16"/>
          <p:cNvCxnSpPr/>
          <p:nvPr/>
        </p:nvCxnSpPr>
        <p:spPr>
          <a:xfrm>
            <a:off x="681418" y="4008106"/>
            <a:ext cx="0" cy="184543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6905" y="5307523"/>
            <a:ext cx="310134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876072" y="890606"/>
            <a:ext cx="3371" cy="563497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024714" y="2394520"/>
            <a:ext cx="312906" cy="369332"/>
          </a:xfrm>
          <a:prstGeom prst="rect">
            <a:avLst/>
          </a:prstGeom>
          <a:noFill/>
        </p:spPr>
        <p:txBody>
          <a:bodyPr wrap="none" rtlCol="0">
            <a:spAutoFit/>
          </a:bodyPr>
          <a:lstStyle/>
          <a:p>
            <a:r>
              <a:rPr lang="en-US" dirty="0">
                <a:solidFill>
                  <a:srgbClr val="FFFF00"/>
                </a:solidFill>
                <a:latin typeface="Cambria" panose="02040503050406030204" pitchFamily="18" charset="0"/>
                <a:ea typeface="Cambria" panose="02040503050406030204" pitchFamily="18" charset="0"/>
              </a:rPr>
              <a:t>1</a:t>
            </a:r>
          </a:p>
        </p:txBody>
      </p:sp>
      <p:sp>
        <p:nvSpPr>
          <p:cNvPr id="44" name="TextBox 43"/>
          <p:cNvSpPr txBox="1"/>
          <p:nvPr/>
        </p:nvSpPr>
        <p:spPr>
          <a:xfrm>
            <a:off x="1228956" y="2586319"/>
            <a:ext cx="312906" cy="369332"/>
          </a:xfrm>
          <a:prstGeom prst="rect">
            <a:avLst/>
          </a:prstGeom>
          <a:noFill/>
        </p:spPr>
        <p:txBody>
          <a:bodyPr wrap="none" rtlCol="0">
            <a:spAutoFit/>
          </a:bodyPr>
          <a:lstStyle/>
          <a:p>
            <a:r>
              <a:rPr lang="en-US" dirty="0">
                <a:solidFill>
                  <a:srgbClr val="FFFF00"/>
                </a:solidFill>
                <a:latin typeface="Cambria" panose="02040503050406030204" pitchFamily="18" charset="0"/>
                <a:ea typeface="Cambria" panose="02040503050406030204" pitchFamily="18" charset="0"/>
              </a:rPr>
              <a:t>2</a:t>
            </a:r>
          </a:p>
        </p:txBody>
      </p:sp>
      <p:pic>
        <p:nvPicPr>
          <p:cNvPr id="30" name="Picture 29"/>
          <p:cNvPicPr>
            <a:picLocks noChangeAspect="1"/>
          </p:cNvPicPr>
          <p:nvPr/>
        </p:nvPicPr>
        <p:blipFill>
          <a:blip r:embed="rId3"/>
          <a:stretch>
            <a:fillRect/>
          </a:stretch>
        </p:blipFill>
        <p:spPr>
          <a:xfrm>
            <a:off x="461534" y="2106392"/>
            <a:ext cx="2230212" cy="421286"/>
          </a:xfrm>
          <a:prstGeom prst="rect">
            <a:avLst/>
          </a:prstGeom>
        </p:spPr>
      </p:pic>
      <p:pic>
        <p:nvPicPr>
          <p:cNvPr id="49" name="Picture 48"/>
          <p:cNvPicPr>
            <a:picLocks noChangeAspect="1"/>
          </p:cNvPicPr>
          <p:nvPr/>
        </p:nvPicPr>
        <p:blipFill>
          <a:blip r:embed="rId4"/>
          <a:stretch>
            <a:fillRect/>
          </a:stretch>
        </p:blipFill>
        <p:spPr>
          <a:xfrm>
            <a:off x="2075045" y="1653814"/>
            <a:ext cx="429590" cy="1747728"/>
          </a:xfrm>
          <a:prstGeom prst="rect">
            <a:avLst/>
          </a:prstGeom>
        </p:spPr>
      </p:pic>
      <p:sp>
        <p:nvSpPr>
          <p:cNvPr id="70" name="TextBox 69"/>
          <p:cNvSpPr txBox="1"/>
          <p:nvPr/>
        </p:nvSpPr>
        <p:spPr>
          <a:xfrm>
            <a:off x="256814" y="1786689"/>
            <a:ext cx="283497" cy="470815"/>
          </a:xfrm>
          <a:prstGeom prst="rect">
            <a:avLst/>
          </a:prstGeom>
          <a:noFill/>
        </p:spPr>
        <p:txBody>
          <a:bodyPr wrap="square" rtlCol="0">
            <a:spAutoFit/>
          </a:bodyPr>
          <a:lstStyle/>
          <a:p>
            <a:r>
              <a:rPr lang="en-US" sz="2400" dirty="0">
                <a:solidFill>
                  <a:srgbClr val="FFFF00"/>
                </a:solidFill>
                <a:latin typeface="Cambria" panose="02040503050406030204" pitchFamily="18" charset="0"/>
                <a:ea typeface="Cambria" panose="02040503050406030204" pitchFamily="18" charset="0"/>
              </a:rPr>
              <a:t>b</a:t>
            </a:r>
          </a:p>
        </p:txBody>
      </p:sp>
      <p:sp>
        <p:nvSpPr>
          <p:cNvPr id="71" name="TextBox 70"/>
          <p:cNvSpPr txBox="1"/>
          <p:nvPr/>
        </p:nvSpPr>
        <p:spPr>
          <a:xfrm>
            <a:off x="2141133" y="3032000"/>
            <a:ext cx="320922" cy="461665"/>
          </a:xfrm>
          <a:prstGeom prst="rect">
            <a:avLst/>
          </a:prstGeom>
          <a:noFill/>
        </p:spPr>
        <p:txBody>
          <a:bodyPr wrap="none" rtlCol="0">
            <a:spAutoFit/>
          </a:bodyPr>
          <a:lstStyle/>
          <a:p>
            <a:r>
              <a:rPr lang="en-US" sz="2400" dirty="0">
                <a:solidFill>
                  <a:srgbClr val="FFFF00"/>
                </a:solidFill>
                <a:latin typeface="Cambria" panose="02040503050406030204" pitchFamily="18" charset="0"/>
                <a:ea typeface="Cambria" panose="02040503050406030204" pitchFamily="18" charset="0"/>
              </a:rPr>
              <a:t>c</a:t>
            </a:r>
          </a:p>
        </p:txBody>
      </p:sp>
      <p:sp>
        <p:nvSpPr>
          <p:cNvPr id="72" name="TextBox 71"/>
          <p:cNvSpPr txBox="1"/>
          <p:nvPr/>
        </p:nvSpPr>
        <p:spPr>
          <a:xfrm>
            <a:off x="161437" y="4557014"/>
            <a:ext cx="55072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GT</a:t>
            </a:r>
          </a:p>
        </p:txBody>
      </p:sp>
      <mc:AlternateContent xmlns:mc="http://schemas.openxmlformats.org/markup-compatibility/2006" xmlns:a14="http://schemas.microsoft.com/office/drawing/2010/main">
        <mc:Choice Requires="a14">
          <p:sp>
            <p:nvSpPr>
              <p:cNvPr id="73" name="Rectangle 72"/>
              <p:cNvSpPr/>
              <p:nvPr/>
            </p:nvSpPr>
            <p:spPr>
              <a:xfrm>
                <a:off x="642698" y="3853422"/>
                <a:ext cx="1828706" cy="4739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solidFill>
                                <a:schemeClr val="bg1"/>
                              </a:solidFill>
                              <a:latin typeface="Cambria Math" panose="02040503050406030204" pitchFamily="18" charset="0"/>
                              <a:ea typeface="Cambria Math" panose="02040503050406030204" pitchFamily="18" charset="0"/>
                            </a:rPr>
                          </m:ctrlPr>
                        </m:accPr>
                        <m:e>
                          <m:r>
                            <a:rPr lang="en-US" sz="2400" b="0" i="0" smtClean="0">
                              <a:solidFill>
                                <a:schemeClr val="bg1"/>
                              </a:solidFill>
                              <a:latin typeface="Cambria Math" panose="02040503050406030204" pitchFamily="18" charset="0"/>
                              <a:ea typeface="Cambria Math" panose="02040503050406030204" pitchFamily="18" charset="0"/>
                            </a:rPr>
                            <m:t> </m:t>
                          </m:r>
                          <m:r>
                            <m:rPr>
                              <m:sty m:val="p"/>
                            </m:rPr>
                            <a:rPr lang="en-US" sz="2400" b="0" i="0" smtClean="0">
                              <a:solidFill>
                                <a:schemeClr val="bg1"/>
                              </a:solidFill>
                              <a:latin typeface="Cambria Math" panose="02040503050406030204" pitchFamily="18" charset="0"/>
                              <a:ea typeface="Cambria Math" panose="02040503050406030204" pitchFamily="18" charset="0"/>
                            </a:rPr>
                            <m:t>BAC</m:t>
                          </m:r>
                          <m:r>
                            <a:rPr lang="en-US" sz="2400" b="0" i="0" smtClean="0">
                              <a:solidFill>
                                <a:schemeClr val="bg1"/>
                              </a:solidFill>
                              <a:latin typeface="Cambria Math" panose="02040503050406030204" pitchFamily="18" charset="0"/>
                              <a:ea typeface="Cambria Math" panose="02040503050406030204" pitchFamily="18" charset="0"/>
                            </a:rPr>
                            <m:t> </m:t>
                          </m:r>
                        </m:e>
                      </m:acc>
                      <m:r>
                        <a:rPr lang="en-US" sz="2400" b="0" i="0" smtClean="0">
                          <a:solidFill>
                            <a:schemeClr val="bg1"/>
                          </a:solidFill>
                          <a:latin typeface="Cambria Math" panose="02040503050406030204" pitchFamily="18" charset="0"/>
                          <a:ea typeface="Cambria Math" panose="02040503050406030204" pitchFamily="18" charset="0"/>
                        </a:rPr>
                        <m:t>=</m:t>
                      </m:r>
                      <m:sSup>
                        <m:sSupPr>
                          <m:ctrlPr>
                            <a:rPr lang="en-US" sz="2400" b="0" i="1" smtClean="0">
                              <a:solidFill>
                                <a:schemeClr val="bg1"/>
                              </a:solidFill>
                              <a:latin typeface="Cambria Math" panose="02040503050406030204" pitchFamily="18" charset="0"/>
                              <a:ea typeface="Cambria Math" panose="02040503050406030204" pitchFamily="18" charset="0"/>
                            </a:rPr>
                          </m:ctrlPr>
                        </m:sSupPr>
                        <m:e>
                          <m:r>
                            <a:rPr lang="en-US" sz="2400" b="0" i="0" smtClean="0">
                              <a:solidFill>
                                <a:schemeClr val="bg1"/>
                              </a:solidFill>
                              <a:latin typeface="Cambria Math" panose="02040503050406030204" pitchFamily="18" charset="0"/>
                              <a:ea typeface="Cambria Math" panose="02040503050406030204" pitchFamily="18" charset="0"/>
                            </a:rPr>
                            <m:t>90</m:t>
                          </m:r>
                        </m:e>
                        <m:sup>
                          <m:r>
                            <m:rPr>
                              <m:sty m:val="p"/>
                            </m:rPr>
                            <a:rPr lang="en-US" sz="2400" b="0" i="0" smtClean="0">
                              <a:solidFill>
                                <a:schemeClr val="bg1"/>
                              </a:solidFill>
                              <a:latin typeface="Cambria Math" panose="02040503050406030204" pitchFamily="18" charset="0"/>
                              <a:ea typeface="Cambria Math" panose="02040503050406030204" pitchFamily="18" charset="0"/>
                            </a:rPr>
                            <m:t>o</m:t>
                          </m:r>
                        </m:sup>
                      </m:sSup>
                    </m:oMath>
                  </m:oMathPara>
                </a14:m>
                <a:endParaRPr lang="en-US" sz="2400" dirty="0"/>
              </a:p>
            </p:txBody>
          </p:sp>
        </mc:Choice>
        <mc:Fallback xmlns="">
          <p:sp>
            <p:nvSpPr>
              <p:cNvPr id="73" name="Rectangle 72"/>
              <p:cNvSpPr>
                <a:spLocks noRot="1" noChangeAspect="1" noMove="1" noResize="1" noEditPoints="1" noAdjustHandles="1" noChangeArrowheads="1" noChangeShapeType="1" noTextEdit="1"/>
              </p:cNvSpPr>
              <p:nvPr/>
            </p:nvSpPr>
            <p:spPr>
              <a:xfrm>
                <a:off x="642698" y="3853422"/>
                <a:ext cx="1828706" cy="473976"/>
              </a:xfrm>
              <a:prstGeom prst="rect">
                <a:avLst/>
              </a:prstGeom>
              <a:blipFill>
                <a:blip r:embed="rId5"/>
                <a:stretch>
                  <a:fillRect t="-5128" r="-6000"/>
                </a:stretch>
              </a:blipFill>
            </p:spPr>
            <p:txBody>
              <a:bodyPr/>
              <a:lstStyle/>
              <a:p>
                <a:r>
                  <a:rPr lang="en-US">
                    <a:noFill/>
                  </a:rPr>
                  <a:t> </a:t>
                </a:r>
              </a:p>
            </p:txBody>
          </p:sp>
        </mc:Fallback>
      </mc:AlternateContent>
      <p:sp>
        <p:nvSpPr>
          <p:cNvPr id="74" name="TextBox 73"/>
          <p:cNvSpPr txBox="1"/>
          <p:nvPr/>
        </p:nvSpPr>
        <p:spPr>
          <a:xfrm>
            <a:off x="756828" y="4195284"/>
            <a:ext cx="3180871"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trực</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cạnh</a:t>
            </a:r>
            <a:r>
              <a:rPr lang="en-US" sz="2400" dirty="0">
                <a:solidFill>
                  <a:schemeClr val="bg1"/>
                </a:solidFill>
                <a:latin typeface="Cambria" panose="02040503050406030204" pitchFamily="18" charset="0"/>
                <a:ea typeface="Cambria" panose="02040503050406030204" pitchFamily="18" charset="0"/>
              </a:rPr>
              <a:t> AB</a:t>
            </a:r>
          </a:p>
        </p:txBody>
      </p:sp>
      <p:sp>
        <p:nvSpPr>
          <p:cNvPr id="75" name="TextBox 74"/>
          <p:cNvSpPr txBox="1"/>
          <p:nvPr/>
        </p:nvSpPr>
        <p:spPr>
          <a:xfrm>
            <a:off x="728148" y="4544989"/>
            <a:ext cx="3193567"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trực</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cạnh</a:t>
            </a:r>
            <a:r>
              <a:rPr lang="en-US" sz="2400" dirty="0">
                <a:solidFill>
                  <a:schemeClr val="bg1"/>
                </a:solidFill>
                <a:latin typeface="Cambria" panose="02040503050406030204" pitchFamily="18" charset="0"/>
                <a:ea typeface="Cambria" panose="02040503050406030204" pitchFamily="18" charset="0"/>
              </a:rPr>
              <a:t> AC</a:t>
            </a:r>
          </a:p>
        </p:txBody>
      </p:sp>
      <p:sp>
        <p:nvSpPr>
          <p:cNvPr id="76" name="TextBox 75"/>
          <p:cNvSpPr txBox="1"/>
          <p:nvPr/>
        </p:nvSpPr>
        <p:spPr>
          <a:xfrm>
            <a:off x="741484" y="4877077"/>
            <a:ext cx="1693092"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 </a:t>
            </a:r>
            <a:r>
              <a:rPr lang="en-US" sz="2400" dirty="0" err="1">
                <a:solidFill>
                  <a:schemeClr val="bg1"/>
                </a:solidFill>
                <a:latin typeface="Cambria" panose="02040503050406030204" pitchFamily="18" charset="0"/>
                <a:ea typeface="Cambria" panose="02040503050406030204" pitchFamily="18" charset="0"/>
              </a:rPr>
              <a:t>cắt</a:t>
            </a:r>
            <a:r>
              <a:rPr lang="en-US" sz="2400" dirty="0">
                <a:solidFill>
                  <a:schemeClr val="bg1"/>
                </a:solidFill>
                <a:latin typeface="Cambria" panose="02040503050406030204" pitchFamily="18" charset="0"/>
                <a:ea typeface="Cambria" panose="02040503050406030204" pitchFamily="18" charset="0"/>
              </a:rPr>
              <a:t> c </a:t>
            </a:r>
            <a:r>
              <a:rPr lang="en-US" sz="2400" err="1">
                <a:solidFill>
                  <a:schemeClr val="bg1"/>
                </a:solidFill>
                <a:latin typeface="Cambria" panose="02040503050406030204" pitchFamily="18" charset="0"/>
                <a:ea typeface="Cambria" panose="02040503050406030204" pitchFamily="18" charset="0"/>
              </a:rPr>
              <a:t>tại</a:t>
            </a:r>
            <a:r>
              <a:rPr lang="en-US" sz="2400">
                <a:solidFill>
                  <a:schemeClr val="bg1"/>
                </a:solidFill>
                <a:latin typeface="Cambria" panose="02040503050406030204" pitchFamily="18" charset="0"/>
                <a:ea typeface="Cambria" panose="02040503050406030204" pitchFamily="18" charset="0"/>
              </a:rPr>
              <a:t> D</a:t>
            </a:r>
            <a:endParaRPr lang="en-US" sz="2400" dirty="0">
              <a:solidFill>
                <a:schemeClr val="bg1"/>
              </a:solidFill>
              <a:latin typeface="Cambria" panose="02040503050406030204" pitchFamily="18" charset="0"/>
              <a:ea typeface="Cambria" panose="02040503050406030204" pitchFamily="18" charset="0"/>
            </a:endParaRPr>
          </a:p>
        </p:txBody>
      </p:sp>
      <p:sp>
        <p:nvSpPr>
          <p:cNvPr id="77" name="TextBox 76"/>
          <p:cNvSpPr txBox="1"/>
          <p:nvPr/>
        </p:nvSpPr>
        <p:spPr>
          <a:xfrm>
            <a:off x="133846" y="5423617"/>
            <a:ext cx="543739"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KL</a:t>
            </a:r>
          </a:p>
        </p:txBody>
      </p:sp>
      <p:sp>
        <p:nvSpPr>
          <p:cNvPr id="78" name="TextBox 77"/>
          <p:cNvSpPr txBox="1"/>
          <p:nvPr/>
        </p:nvSpPr>
        <p:spPr>
          <a:xfrm>
            <a:off x="679377" y="5416166"/>
            <a:ext cx="2603598"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 B, C, D thẳng hàng</a:t>
            </a:r>
            <a:endParaRPr lang="en-US" sz="2400" dirty="0">
              <a:solidFill>
                <a:schemeClr val="bg1"/>
              </a:solidFill>
              <a:latin typeface="Cambria" panose="02040503050406030204" pitchFamily="18" charset="0"/>
              <a:ea typeface="Cambria" panose="02040503050406030204" pitchFamily="18" charset="0"/>
            </a:endParaRPr>
          </a:p>
        </p:txBody>
      </p:sp>
      <p:grpSp>
        <p:nvGrpSpPr>
          <p:cNvPr id="18" name="Group 4"/>
          <p:cNvGrpSpPr>
            <a:grpSpLocks noChangeAspect="1"/>
          </p:cNvGrpSpPr>
          <p:nvPr/>
        </p:nvGrpSpPr>
        <p:grpSpPr bwMode="auto">
          <a:xfrm>
            <a:off x="957019" y="1478319"/>
            <a:ext cx="2419350" cy="1443038"/>
            <a:chOff x="550" y="1106"/>
            <a:chExt cx="1524" cy="909"/>
          </a:xfrm>
        </p:grpSpPr>
        <p:sp>
          <p:nvSpPr>
            <p:cNvPr id="22" name="Freeform 5"/>
            <p:cNvSpPr>
              <a:spLocks/>
            </p:cNvSpPr>
            <p:nvPr/>
          </p:nvSpPr>
          <p:spPr bwMode="auto">
            <a:xfrm>
              <a:off x="574" y="1888"/>
              <a:ext cx="102" cy="102"/>
            </a:xfrm>
            <a:custGeom>
              <a:avLst/>
              <a:gdLst>
                <a:gd name="T0" fmla="*/ 0 w 102"/>
                <a:gd name="T1" fmla="*/ 0 h 102"/>
                <a:gd name="T2" fmla="*/ 102 w 102"/>
                <a:gd name="T3" fmla="*/ 0 h 102"/>
                <a:gd name="T4" fmla="*/ 102 w 102"/>
                <a:gd name="T5" fmla="*/ 102 h 102"/>
              </a:gdLst>
              <a:ahLst/>
              <a:cxnLst>
                <a:cxn ang="0">
                  <a:pos x="T0" y="T1"/>
                </a:cxn>
                <a:cxn ang="0">
                  <a:pos x="T2" y="T3"/>
                </a:cxn>
                <a:cxn ang="0">
                  <a:pos x="T4" y="T5"/>
                </a:cxn>
              </a:cxnLst>
              <a:rect l="0" t="0" r="r" b="b"/>
              <a:pathLst>
                <a:path w="102" h="102">
                  <a:moveTo>
                    <a:pt x="0" y="0"/>
                  </a:moveTo>
                  <a:lnTo>
                    <a:pt x="102" y="0"/>
                  </a:lnTo>
                  <a:lnTo>
                    <a:pt x="102" y="102"/>
                  </a:lnTo>
                </a:path>
              </a:pathLst>
            </a:custGeom>
            <a:noFill/>
            <a:ln w="28575" cap="flat">
              <a:solidFill>
                <a:srgbClr val="F4F4F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25" name="Line 6"/>
            <p:cNvSpPr>
              <a:spLocks noChangeShapeType="1"/>
            </p:cNvSpPr>
            <p:nvPr/>
          </p:nvSpPr>
          <p:spPr bwMode="auto">
            <a:xfrm>
              <a:off x="574" y="1990"/>
              <a:ext cx="1476" cy="0"/>
            </a:xfrm>
            <a:prstGeom prst="line">
              <a:avLst/>
            </a:prstGeom>
            <a:noFill/>
            <a:ln w="28575" cap="flat">
              <a:solidFill>
                <a:srgbClr val="EEEE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26" name="Line 7"/>
            <p:cNvSpPr>
              <a:spLocks noChangeShapeType="1"/>
            </p:cNvSpPr>
            <p:nvPr/>
          </p:nvSpPr>
          <p:spPr bwMode="auto">
            <a:xfrm flipV="1">
              <a:off x="574" y="1130"/>
              <a:ext cx="0" cy="86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nvGrpSpPr>
            <p:cNvPr id="28" name="Group 11"/>
            <p:cNvGrpSpPr>
              <a:grpSpLocks/>
            </p:cNvGrpSpPr>
            <p:nvPr/>
          </p:nvGrpSpPr>
          <p:grpSpPr bwMode="auto">
            <a:xfrm>
              <a:off x="550" y="1966"/>
              <a:ext cx="48" cy="49"/>
              <a:chOff x="550" y="1966"/>
              <a:chExt cx="48" cy="49"/>
            </a:xfrm>
          </p:grpSpPr>
          <p:sp>
            <p:nvSpPr>
              <p:cNvPr id="82" name="Oval 9"/>
              <p:cNvSpPr>
                <a:spLocks noChangeArrowheads="1"/>
              </p:cNvSpPr>
              <p:nvPr/>
            </p:nvSpPr>
            <p:spPr bwMode="auto">
              <a:xfrm>
                <a:off x="550" y="1966"/>
                <a:ext cx="48" cy="49"/>
              </a:xfrm>
              <a:prstGeom prst="ellipse">
                <a:avLst/>
              </a:prstGeom>
              <a:solidFill>
                <a:srgbClr val="FFEAE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3" name="Oval 10"/>
              <p:cNvSpPr>
                <a:spLocks noChangeArrowheads="1"/>
              </p:cNvSpPr>
              <p:nvPr/>
            </p:nvSpPr>
            <p:spPr bwMode="auto">
              <a:xfrm>
                <a:off x="550" y="1966"/>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40" name="Group 14"/>
            <p:cNvGrpSpPr>
              <a:grpSpLocks/>
            </p:cNvGrpSpPr>
            <p:nvPr/>
          </p:nvGrpSpPr>
          <p:grpSpPr bwMode="auto">
            <a:xfrm>
              <a:off x="2026" y="1966"/>
              <a:ext cx="48" cy="49"/>
              <a:chOff x="2026" y="1966"/>
              <a:chExt cx="48" cy="49"/>
            </a:xfrm>
          </p:grpSpPr>
          <p:sp>
            <p:nvSpPr>
              <p:cNvPr id="59" name="Oval 12"/>
              <p:cNvSpPr>
                <a:spLocks noChangeArrowheads="1"/>
              </p:cNvSpPr>
              <p:nvPr/>
            </p:nvSpPr>
            <p:spPr bwMode="auto">
              <a:xfrm>
                <a:off x="2026" y="1966"/>
                <a:ext cx="48" cy="49"/>
              </a:xfrm>
              <a:prstGeom prst="ellipse">
                <a:avLst/>
              </a:prstGeom>
              <a:solidFill>
                <a:srgbClr val="FFF0F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1" name="Oval 13"/>
              <p:cNvSpPr>
                <a:spLocks noChangeArrowheads="1"/>
              </p:cNvSpPr>
              <p:nvPr/>
            </p:nvSpPr>
            <p:spPr bwMode="auto">
              <a:xfrm>
                <a:off x="2026" y="1966"/>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45" name="Group 17"/>
            <p:cNvGrpSpPr>
              <a:grpSpLocks/>
            </p:cNvGrpSpPr>
            <p:nvPr/>
          </p:nvGrpSpPr>
          <p:grpSpPr bwMode="auto">
            <a:xfrm>
              <a:off x="550" y="1106"/>
              <a:ext cx="48" cy="48"/>
              <a:chOff x="550" y="1106"/>
              <a:chExt cx="48" cy="48"/>
            </a:xfrm>
          </p:grpSpPr>
          <p:sp>
            <p:nvSpPr>
              <p:cNvPr id="46" name="Oval 15"/>
              <p:cNvSpPr>
                <a:spLocks noChangeArrowheads="1"/>
              </p:cNvSpPr>
              <p:nvPr/>
            </p:nvSpPr>
            <p:spPr bwMode="auto">
              <a:xfrm>
                <a:off x="550" y="1106"/>
                <a:ext cx="48" cy="48"/>
              </a:xfrm>
              <a:prstGeom prst="ellipse">
                <a:avLst/>
              </a:prstGeom>
              <a:solidFill>
                <a:srgbClr val="FFEEE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56" name="Oval 16"/>
              <p:cNvSpPr>
                <a:spLocks noChangeArrowheads="1"/>
              </p:cNvSpPr>
              <p:nvPr/>
            </p:nvSpPr>
            <p:spPr bwMode="auto">
              <a:xfrm>
                <a:off x="550" y="1106"/>
                <a:ext cx="48" cy="48"/>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sp>
        <p:nvSpPr>
          <p:cNvPr id="84" name="Line 8"/>
          <p:cNvSpPr>
            <a:spLocks noChangeShapeType="1"/>
          </p:cNvSpPr>
          <p:nvPr/>
        </p:nvSpPr>
        <p:spPr bwMode="auto">
          <a:xfrm>
            <a:off x="995119" y="1508804"/>
            <a:ext cx="2343150" cy="136525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TextBox 62"/>
          <p:cNvSpPr txBox="1"/>
          <p:nvPr/>
        </p:nvSpPr>
        <p:spPr>
          <a:xfrm>
            <a:off x="4044685" y="1019839"/>
            <a:ext cx="3941592" cy="400110"/>
          </a:xfrm>
          <a:prstGeom prst="rect">
            <a:avLst/>
          </a:prstGeom>
          <a:noFill/>
        </p:spPr>
        <p:txBody>
          <a:bodyPr wrap="none" rtlCol="0">
            <a:spAutoFit/>
          </a:bodyPr>
          <a:lstStyle/>
          <a:p>
            <a:r>
              <a:rPr lang="en-US" sz="2000" err="1">
                <a:solidFill>
                  <a:schemeClr val="bg1"/>
                </a:solidFill>
                <a:latin typeface="Cambria" panose="02040503050406030204" pitchFamily="18" charset="0"/>
                <a:ea typeface="Cambria" panose="02040503050406030204" pitchFamily="18" charset="0"/>
              </a:rPr>
              <a:t>Vì</a:t>
            </a:r>
            <a:r>
              <a:rPr lang="en-US" sz="2000">
                <a:solidFill>
                  <a:schemeClr val="bg1"/>
                </a:solidFill>
                <a:latin typeface="Cambria" panose="02040503050406030204" pitchFamily="18" charset="0"/>
                <a:ea typeface="Cambria" panose="02040503050406030204" pitchFamily="18" charset="0"/>
              </a:rPr>
              <a:t> D </a:t>
            </a:r>
            <a:r>
              <a:rPr lang="en-US" sz="2000" dirty="0" err="1">
                <a:solidFill>
                  <a:schemeClr val="bg1"/>
                </a:solidFill>
                <a:latin typeface="Cambria" panose="02040503050406030204" pitchFamily="18" charset="0"/>
                <a:ea typeface="Cambria" panose="02040503050406030204" pitchFamily="18" charset="0"/>
              </a:rPr>
              <a:t>thuộc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trực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đoạn</a:t>
            </a:r>
            <a:r>
              <a:rPr lang="en-US" sz="2000" dirty="0">
                <a:solidFill>
                  <a:schemeClr val="bg1"/>
                </a:solidFill>
                <a:latin typeface="Cambria" panose="02040503050406030204" pitchFamily="18" charset="0"/>
                <a:ea typeface="Cambria" panose="02040503050406030204" pitchFamily="18" charset="0"/>
              </a:rPr>
              <a:t> AB (</a:t>
            </a:r>
            <a:r>
              <a:rPr lang="en-US" sz="2000" dirty="0" err="1">
                <a:solidFill>
                  <a:schemeClr val="bg1"/>
                </a:solidFill>
                <a:latin typeface="Cambria" panose="02040503050406030204" pitchFamily="18" charset="0"/>
                <a:ea typeface="Cambria" panose="02040503050406030204" pitchFamily="18" charset="0"/>
              </a:rPr>
              <a:t>gt</a:t>
            </a:r>
            <a:r>
              <a:rPr lang="en-US" sz="2000" dirty="0">
                <a:solidFill>
                  <a:schemeClr val="bg1"/>
                </a:solidFill>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64" name="TextBox 63"/>
              <p:cNvSpPr txBox="1"/>
              <p:nvPr/>
            </p:nvSpPr>
            <p:spPr>
              <a:xfrm>
                <a:off x="4053149" y="1393745"/>
                <a:ext cx="5174365"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DA</m:t>
                    </m:r>
                    <m:r>
                      <a:rPr lang="en-US" sz="2000" b="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DB</m:t>
                    </m:r>
                  </m:oMath>
                </a14:m>
                <a:r>
                  <a:rPr lang="en-US" sz="2000" dirty="0">
                    <a:solidFill>
                      <a:schemeClr val="bg1"/>
                    </a:solidFill>
                    <a:latin typeface="Cambria" panose="02040503050406030204" pitchFamily="18" charset="0"/>
                    <a:ea typeface="Cambria" panose="02040503050406030204" pitchFamily="18" charset="0"/>
                  </a:rPr>
                  <a:t> 	</a:t>
                </a:r>
                <a:r>
                  <a:rPr lang="en-US" sz="2000" i="1" dirty="0">
                    <a:solidFill>
                      <a:schemeClr val="bg1"/>
                    </a:solidFill>
                    <a:latin typeface="Cambria" panose="02040503050406030204" pitchFamily="18" charset="0"/>
                    <a:ea typeface="Cambria" panose="02040503050406030204" pitchFamily="18" charset="0"/>
                  </a:rPr>
                  <a:t>(</a:t>
                </a:r>
                <a:r>
                  <a:rPr lang="en-US" sz="2000" i="1" dirty="0" err="1">
                    <a:solidFill>
                      <a:schemeClr val="bg1"/>
                    </a:solidFill>
                    <a:latin typeface="Cambria" panose="02040503050406030204" pitchFamily="18" charset="0"/>
                    <a:ea typeface="Cambria" panose="02040503050406030204" pitchFamily="18" charset="0"/>
                  </a:rPr>
                  <a:t>tính</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chất</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đường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trung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trực</a:t>
                </a:r>
                <a:r>
                  <a:rPr lang="en-US" sz="2000" i="1" dirty="0">
                    <a:solidFill>
                      <a:schemeClr val="bg1"/>
                    </a:solidFill>
                    <a:latin typeface="Cambria" panose="02040503050406030204" pitchFamily="18" charset="0"/>
                    <a:ea typeface="Cambria" panose="02040503050406030204" pitchFamily="18" charset="0"/>
                  </a:rPr>
                  <a:t>) </a:t>
                </a:r>
              </a:p>
            </p:txBody>
          </p:sp>
        </mc:Choice>
        <mc:Fallback xmlns="">
          <p:sp>
            <p:nvSpPr>
              <p:cNvPr id="64" name="TextBox 63"/>
              <p:cNvSpPr txBox="1">
                <a:spLocks noRot="1" noChangeAspect="1" noMove="1" noResize="1" noEditPoints="1" noAdjustHandles="1" noChangeArrowheads="1" noChangeShapeType="1" noTextEdit="1"/>
              </p:cNvSpPr>
              <p:nvPr/>
            </p:nvSpPr>
            <p:spPr>
              <a:xfrm>
                <a:off x="4053149" y="1393745"/>
                <a:ext cx="5174365" cy="400110"/>
              </a:xfrm>
              <a:prstGeom prst="rect">
                <a:avLst/>
              </a:prstGeom>
              <a:blipFill>
                <a:blip r:embed="rId6"/>
                <a:stretch>
                  <a:fillRect t="-9231" r="-236"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4027467" y="1766013"/>
                <a:ext cx="2120196"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ADB</m:t>
                    </m:r>
                  </m:oMath>
                </a14:m>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cân</a:t>
                </a:r>
                <a:r>
                  <a:rPr lang="en-US" sz="2000" dirty="0">
                    <a:solidFill>
                      <a:schemeClr val="bg1"/>
                    </a:solidFill>
                    <a:latin typeface="Cambria" panose="02040503050406030204" pitchFamily="18" charset="0"/>
                    <a:ea typeface="Cambria" panose="02040503050406030204" pitchFamily="18" charset="0"/>
                  </a:rPr>
                  <a:t> </a:t>
                </a:r>
                <a:r>
                  <a:rPr lang="en-US" sz="2000" err="1">
                    <a:solidFill>
                      <a:schemeClr val="bg1"/>
                    </a:solidFill>
                    <a:latin typeface="Cambria" panose="02040503050406030204" pitchFamily="18" charset="0"/>
                    <a:ea typeface="Cambria" panose="02040503050406030204" pitchFamily="18" charset="0"/>
                  </a:rPr>
                  <a:t>tại</a:t>
                </a:r>
                <a:r>
                  <a:rPr lang="en-US" sz="2000">
                    <a:solidFill>
                      <a:schemeClr val="bg1"/>
                    </a:solidFill>
                    <a:latin typeface="Cambria" panose="02040503050406030204" pitchFamily="18" charset="0"/>
                    <a:ea typeface="Cambria" panose="02040503050406030204" pitchFamily="18" charset="0"/>
                  </a:rPr>
                  <a:t> D</a:t>
                </a:r>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4027467" y="1766013"/>
                <a:ext cx="2120196" cy="400110"/>
              </a:xfrm>
              <a:prstGeom prst="rect">
                <a:avLst/>
              </a:prstGeom>
              <a:blipFill>
                <a:blip r:embed="rId7"/>
                <a:stretch>
                  <a:fillRect t="-9231" r="-2305"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Box 85"/>
              <p:cNvSpPr txBox="1"/>
              <p:nvPr/>
            </p:nvSpPr>
            <p:spPr>
              <a:xfrm>
                <a:off x="3988491" y="2162688"/>
                <a:ext cx="2635850" cy="410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i="0">
                              <a:solidFill>
                                <a:schemeClr val="bg1"/>
                              </a:solidFill>
                              <a:latin typeface="Cambria Math" panose="02040503050406030204" pitchFamily="18" charset="0"/>
                              <a:ea typeface="Cambria Math" panose="02040503050406030204" pitchFamily="18" charset="0"/>
                            </a:rPr>
                            <m:t>180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b="0" i="0" smtClean="0">
                          <a:solidFill>
                            <a:schemeClr val="bg1"/>
                          </a:solidFill>
                          <a:latin typeface="Cambria Math" panose="02040503050406030204" pitchFamily="18" charset="0"/>
                          <a:ea typeface="Cambria Math" panose="02040503050406030204" pitchFamily="18" charset="0"/>
                        </a:rPr>
                        <m:t>−</m:t>
                      </m:r>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i="0">
                                  <a:solidFill>
                                    <a:schemeClr val="bg1"/>
                                  </a:solidFill>
                                  <a:latin typeface="Cambria Math" panose="02040503050406030204" pitchFamily="18" charset="0"/>
                                  <a:ea typeface="Cambria Math" panose="02040503050406030204" pitchFamily="18" charset="0"/>
                                </a:rPr>
                                <m:t>1</m:t>
                              </m:r>
                            </m:sub>
                          </m:sSub>
                        </m:e>
                      </m:acc>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86" name="TextBox 85"/>
              <p:cNvSpPr txBox="1">
                <a:spLocks noRot="1" noChangeAspect="1" noMove="1" noResize="1" noEditPoints="1" noAdjustHandles="1" noChangeArrowheads="1" noChangeShapeType="1" noTextEdit="1"/>
              </p:cNvSpPr>
              <p:nvPr/>
            </p:nvSpPr>
            <p:spPr>
              <a:xfrm>
                <a:off x="3988491" y="2162688"/>
                <a:ext cx="2635850" cy="410433"/>
              </a:xfrm>
              <a:prstGeom prst="rect">
                <a:avLst/>
              </a:prstGeom>
              <a:blipFill>
                <a:blip r:embed="rId8"/>
                <a:stretch>
                  <a:fillRect t="-7463" r="-25404" b="-1493"/>
                </a:stretch>
              </a:blipFill>
            </p:spPr>
            <p:txBody>
              <a:bodyPr/>
              <a:lstStyle/>
              <a:p>
                <a:r>
                  <a:rPr lang="en-US">
                    <a:noFill/>
                  </a:rPr>
                  <a:t> </a:t>
                </a:r>
              </a:p>
            </p:txBody>
          </p:sp>
        </mc:Fallback>
      </mc:AlternateContent>
      <p:sp>
        <p:nvSpPr>
          <p:cNvPr id="87" name="TextBox 86"/>
          <p:cNvSpPr txBox="1"/>
          <p:nvPr/>
        </p:nvSpPr>
        <p:spPr>
          <a:xfrm>
            <a:off x="6640331" y="2147173"/>
            <a:ext cx="522900" cy="400110"/>
          </a:xfrm>
          <a:prstGeom prst="rect">
            <a:avLst/>
          </a:prstGeom>
          <a:noFill/>
        </p:spPr>
        <p:txBody>
          <a:bodyPr wrap="none" rtlCol="0">
            <a:spAutoFit/>
          </a:bodyPr>
          <a:lstStyle/>
          <a:p>
            <a:r>
              <a:rPr lang="en-US" sz="2000" dirty="0">
                <a:solidFill>
                  <a:srgbClr val="FFFF00"/>
                </a:solidFill>
                <a:latin typeface="Cambria" panose="02040503050406030204" pitchFamily="18" charset="0"/>
                <a:ea typeface="Cambria" panose="02040503050406030204" pitchFamily="18" charset="0"/>
              </a:rPr>
              <a:t>(1)</a:t>
            </a:r>
          </a:p>
        </p:txBody>
      </p:sp>
      <p:sp>
        <p:nvSpPr>
          <p:cNvPr id="3" name="TextBox 2"/>
          <p:cNvSpPr txBox="1"/>
          <p:nvPr/>
        </p:nvSpPr>
        <p:spPr>
          <a:xfrm>
            <a:off x="7120404" y="580979"/>
            <a:ext cx="2185214" cy="461665"/>
          </a:xfrm>
          <a:prstGeom prst="rect">
            <a:avLst/>
          </a:prstGeom>
          <a:noFill/>
        </p:spPr>
        <p:txBody>
          <a:bodyPr wrap="none" rtlCol="0">
            <a:spAutoFit/>
          </a:bodyPr>
          <a:lstStyle/>
          <a:p>
            <a:r>
              <a:rPr lang="en-US" sz="2400" b="1" i="1">
                <a:solidFill>
                  <a:srgbClr val="FFFF00"/>
                </a:solidFill>
              </a:rPr>
              <a:t>Hướng dẫn giải</a:t>
            </a:r>
          </a:p>
        </p:txBody>
      </p:sp>
      <p:sp>
        <p:nvSpPr>
          <p:cNvPr id="88" name="TextBox 87"/>
          <p:cNvSpPr txBox="1"/>
          <p:nvPr/>
        </p:nvSpPr>
        <p:spPr>
          <a:xfrm>
            <a:off x="4053149" y="2570930"/>
            <a:ext cx="3924664" cy="400110"/>
          </a:xfrm>
          <a:prstGeom prst="rect">
            <a:avLst/>
          </a:prstGeom>
          <a:noFill/>
        </p:spPr>
        <p:txBody>
          <a:bodyPr wrap="none" rtlCol="0">
            <a:spAutoFit/>
          </a:bodyPr>
          <a:lstStyle/>
          <a:p>
            <a:r>
              <a:rPr lang="en-US" sz="2000" err="1">
                <a:solidFill>
                  <a:schemeClr val="bg1"/>
                </a:solidFill>
                <a:latin typeface="Cambria" panose="02040503050406030204" pitchFamily="18" charset="0"/>
                <a:ea typeface="Cambria" panose="02040503050406030204" pitchFamily="18" charset="0"/>
              </a:rPr>
              <a:t>Vì</a:t>
            </a:r>
            <a:r>
              <a:rPr lang="en-US" sz="2000">
                <a:solidFill>
                  <a:schemeClr val="bg1"/>
                </a:solidFill>
                <a:latin typeface="Cambria" panose="02040503050406030204" pitchFamily="18" charset="0"/>
                <a:ea typeface="Cambria" panose="02040503050406030204" pitchFamily="18" charset="0"/>
              </a:rPr>
              <a:t> D </a:t>
            </a:r>
            <a:r>
              <a:rPr lang="en-US" sz="2000" dirty="0" err="1">
                <a:solidFill>
                  <a:schemeClr val="bg1"/>
                </a:solidFill>
                <a:latin typeface="Cambria" panose="02040503050406030204" pitchFamily="18" charset="0"/>
                <a:ea typeface="Cambria" panose="02040503050406030204" pitchFamily="18" charset="0"/>
              </a:rPr>
              <a:t>thuộc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trực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đoạn</a:t>
            </a:r>
            <a:r>
              <a:rPr lang="en-US" sz="2000" dirty="0">
                <a:solidFill>
                  <a:schemeClr val="bg1"/>
                </a:solidFill>
                <a:latin typeface="Cambria" panose="02040503050406030204" pitchFamily="18" charset="0"/>
                <a:ea typeface="Cambria" panose="02040503050406030204" pitchFamily="18" charset="0"/>
              </a:rPr>
              <a:t> AC (</a:t>
            </a:r>
            <a:r>
              <a:rPr lang="en-US" sz="2000" dirty="0" err="1">
                <a:solidFill>
                  <a:schemeClr val="bg1"/>
                </a:solidFill>
                <a:latin typeface="Cambria" panose="02040503050406030204" pitchFamily="18" charset="0"/>
                <a:ea typeface="Cambria" panose="02040503050406030204" pitchFamily="18" charset="0"/>
              </a:rPr>
              <a:t>gt</a:t>
            </a:r>
            <a:r>
              <a:rPr lang="en-US" sz="2000" dirty="0">
                <a:solidFill>
                  <a:schemeClr val="bg1"/>
                </a:solidFill>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89" name="TextBox 88"/>
              <p:cNvSpPr txBox="1"/>
              <p:nvPr/>
            </p:nvSpPr>
            <p:spPr>
              <a:xfrm>
                <a:off x="4053149" y="2948228"/>
                <a:ext cx="5174365"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DA</m:t>
                    </m:r>
                    <m:r>
                      <a:rPr lang="en-US" sz="2000" b="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DC</m:t>
                    </m:r>
                  </m:oMath>
                </a14:m>
                <a:r>
                  <a:rPr lang="en-US" sz="2000" dirty="0">
                    <a:solidFill>
                      <a:schemeClr val="bg1"/>
                    </a:solidFill>
                    <a:latin typeface="Cambria" panose="02040503050406030204" pitchFamily="18" charset="0"/>
                    <a:ea typeface="Cambria" panose="02040503050406030204" pitchFamily="18" charset="0"/>
                  </a:rPr>
                  <a:t> 	</a:t>
                </a:r>
                <a:r>
                  <a:rPr lang="en-US" sz="2000" i="1" dirty="0">
                    <a:solidFill>
                      <a:schemeClr val="bg1"/>
                    </a:solidFill>
                    <a:latin typeface="Cambria" panose="02040503050406030204" pitchFamily="18" charset="0"/>
                    <a:ea typeface="Cambria" panose="02040503050406030204" pitchFamily="18" charset="0"/>
                  </a:rPr>
                  <a:t>(</a:t>
                </a:r>
                <a:r>
                  <a:rPr lang="en-US" sz="2000" i="1" dirty="0" err="1">
                    <a:solidFill>
                      <a:schemeClr val="bg1"/>
                    </a:solidFill>
                    <a:latin typeface="Cambria" panose="02040503050406030204" pitchFamily="18" charset="0"/>
                    <a:ea typeface="Cambria" panose="02040503050406030204" pitchFamily="18" charset="0"/>
                  </a:rPr>
                  <a:t>tính</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chất</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đường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trung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trực</a:t>
                </a:r>
                <a:r>
                  <a:rPr lang="en-US" sz="2000" i="1" dirty="0">
                    <a:solidFill>
                      <a:schemeClr val="bg1"/>
                    </a:solidFill>
                    <a:latin typeface="Cambria" panose="02040503050406030204" pitchFamily="18" charset="0"/>
                    <a:ea typeface="Cambria" panose="02040503050406030204" pitchFamily="18" charset="0"/>
                  </a:rPr>
                  <a:t>) </a:t>
                </a:r>
              </a:p>
            </p:txBody>
          </p:sp>
        </mc:Choice>
        <mc:Fallback xmlns="">
          <p:sp>
            <p:nvSpPr>
              <p:cNvPr id="89" name="TextBox 88"/>
              <p:cNvSpPr txBox="1">
                <a:spLocks noRot="1" noChangeAspect="1" noMove="1" noResize="1" noEditPoints="1" noAdjustHandles="1" noChangeArrowheads="1" noChangeShapeType="1" noTextEdit="1"/>
              </p:cNvSpPr>
              <p:nvPr/>
            </p:nvSpPr>
            <p:spPr>
              <a:xfrm>
                <a:off x="4053149" y="2948228"/>
                <a:ext cx="5174365" cy="400110"/>
              </a:xfrm>
              <a:prstGeom prst="rect">
                <a:avLst/>
              </a:prstGeom>
              <a:blipFill>
                <a:blip r:embed="rId9"/>
                <a:stretch>
                  <a:fillRect t="-9231" r="-236"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p:cNvSpPr txBox="1"/>
              <p:nvPr/>
            </p:nvSpPr>
            <p:spPr>
              <a:xfrm>
                <a:off x="4040291" y="3351922"/>
                <a:ext cx="2107372"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ADC</m:t>
                    </m:r>
                  </m:oMath>
                </a14:m>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cân</a:t>
                </a:r>
                <a:r>
                  <a:rPr lang="en-US" sz="2000" dirty="0">
                    <a:solidFill>
                      <a:schemeClr val="bg1"/>
                    </a:solidFill>
                    <a:latin typeface="Cambria" panose="02040503050406030204" pitchFamily="18" charset="0"/>
                    <a:ea typeface="Cambria" panose="02040503050406030204" pitchFamily="18" charset="0"/>
                  </a:rPr>
                  <a:t> </a:t>
                </a:r>
                <a:r>
                  <a:rPr lang="en-US" sz="2000" err="1">
                    <a:solidFill>
                      <a:schemeClr val="bg1"/>
                    </a:solidFill>
                    <a:latin typeface="Cambria" panose="02040503050406030204" pitchFamily="18" charset="0"/>
                    <a:ea typeface="Cambria" panose="02040503050406030204" pitchFamily="18" charset="0"/>
                  </a:rPr>
                  <a:t>tại</a:t>
                </a:r>
                <a:r>
                  <a:rPr lang="en-US" sz="2000">
                    <a:solidFill>
                      <a:schemeClr val="bg1"/>
                    </a:solidFill>
                    <a:latin typeface="Cambria" panose="02040503050406030204" pitchFamily="18" charset="0"/>
                    <a:ea typeface="Cambria" panose="02040503050406030204" pitchFamily="18" charset="0"/>
                  </a:rPr>
                  <a:t> D</a:t>
                </a:r>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0" name="TextBox 89"/>
              <p:cNvSpPr txBox="1">
                <a:spLocks noRot="1" noChangeAspect="1" noMove="1" noResize="1" noEditPoints="1" noAdjustHandles="1" noChangeArrowheads="1" noChangeShapeType="1" noTextEdit="1"/>
              </p:cNvSpPr>
              <p:nvPr/>
            </p:nvSpPr>
            <p:spPr>
              <a:xfrm>
                <a:off x="4040291" y="3351922"/>
                <a:ext cx="2107372" cy="400110"/>
              </a:xfrm>
              <a:prstGeom prst="rect">
                <a:avLst/>
              </a:prstGeom>
              <a:blipFill>
                <a:blip r:embed="rId10"/>
                <a:stretch>
                  <a:fillRect t="-9231" r="-2319"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p:cNvSpPr txBox="1"/>
              <p:nvPr/>
            </p:nvSpPr>
            <p:spPr>
              <a:xfrm>
                <a:off x="4005849" y="3762514"/>
                <a:ext cx="2628989" cy="410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ADC</m:t>
                          </m:r>
                        </m:e>
                      </m:acc>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i="0">
                              <a:solidFill>
                                <a:schemeClr val="bg1"/>
                              </a:solidFill>
                              <a:latin typeface="Cambria Math" panose="02040503050406030204" pitchFamily="18" charset="0"/>
                              <a:ea typeface="Cambria Math" panose="02040503050406030204" pitchFamily="18" charset="0"/>
                            </a:rPr>
                            <m:t>180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b="0" i="0" smtClean="0">
                          <a:solidFill>
                            <a:schemeClr val="bg1"/>
                          </a:solidFill>
                          <a:latin typeface="Cambria Math" panose="02040503050406030204" pitchFamily="18" charset="0"/>
                          <a:ea typeface="Cambria Math" panose="02040503050406030204" pitchFamily="18" charset="0"/>
                        </a:rPr>
                        <m:t>−</m:t>
                      </m:r>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b="0" i="0" smtClean="0">
                                  <a:solidFill>
                                    <a:schemeClr val="bg1"/>
                                  </a:solidFill>
                                  <a:latin typeface="Cambria Math" panose="02040503050406030204" pitchFamily="18" charset="0"/>
                                  <a:ea typeface="Cambria Math" panose="02040503050406030204" pitchFamily="18" charset="0"/>
                                </a:rPr>
                                <m:t>2</m:t>
                              </m:r>
                            </m:sub>
                          </m:sSub>
                        </m:e>
                      </m:acc>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1" name="TextBox 90"/>
              <p:cNvSpPr txBox="1">
                <a:spLocks noRot="1" noChangeAspect="1" noMove="1" noResize="1" noEditPoints="1" noAdjustHandles="1" noChangeArrowheads="1" noChangeShapeType="1" noTextEdit="1"/>
              </p:cNvSpPr>
              <p:nvPr/>
            </p:nvSpPr>
            <p:spPr>
              <a:xfrm>
                <a:off x="4005849" y="3762514"/>
                <a:ext cx="2628989" cy="410433"/>
              </a:xfrm>
              <a:prstGeom prst="rect">
                <a:avLst/>
              </a:prstGeom>
              <a:blipFill>
                <a:blip r:embed="rId11"/>
                <a:stretch>
                  <a:fillRect t="-7353" r="-25522" b="-1471"/>
                </a:stretch>
              </a:blipFill>
            </p:spPr>
            <p:txBody>
              <a:bodyPr/>
              <a:lstStyle/>
              <a:p>
                <a:r>
                  <a:rPr lang="en-US">
                    <a:noFill/>
                  </a:rPr>
                  <a:t> </a:t>
                </a:r>
              </a:p>
            </p:txBody>
          </p:sp>
        </mc:Fallback>
      </mc:AlternateContent>
      <p:sp>
        <p:nvSpPr>
          <p:cNvPr id="92" name="TextBox 91"/>
          <p:cNvSpPr txBox="1"/>
          <p:nvPr/>
        </p:nvSpPr>
        <p:spPr>
          <a:xfrm>
            <a:off x="6611009" y="3725303"/>
            <a:ext cx="522900" cy="400110"/>
          </a:xfrm>
          <a:prstGeom prst="rect">
            <a:avLst/>
          </a:prstGeom>
          <a:noFill/>
        </p:spPr>
        <p:txBody>
          <a:bodyPr wrap="none" rtlCol="0">
            <a:spAutoFit/>
          </a:bodyPr>
          <a:lstStyle/>
          <a:p>
            <a:r>
              <a:rPr lang="en-US" sz="2000" dirty="0">
                <a:solidFill>
                  <a:srgbClr val="FFFF00"/>
                </a:solidFill>
                <a:latin typeface="Cambria" panose="02040503050406030204" pitchFamily="18" charset="0"/>
                <a:ea typeface="Cambria" panose="02040503050406030204" pitchFamily="18" charset="0"/>
              </a:rPr>
              <a:t>(2)</a:t>
            </a:r>
          </a:p>
        </p:txBody>
      </p:sp>
      <p:sp>
        <p:nvSpPr>
          <p:cNvPr id="93" name="TextBox 92"/>
          <p:cNvSpPr txBox="1"/>
          <p:nvPr/>
        </p:nvSpPr>
        <p:spPr>
          <a:xfrm>
            <a:off x="4040291" y="4148705"/>
            <a:ext cx="1641219"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Từ </a:t>
            </a:r>
            <a:r>
              <a:rPr lang="en-US" sz="2000" dirty="0">
                <a:solidFill>
                  <a:srgbClr val="FFFF00"/>
                </a:solidFill>
                <a:latin typeface="Cambria" panose="02040503050406030204" pitchFamily="18" charset="0"/>
                <a:ea typeface="Cambria" panose="02040503050406030204" pitchFamily="18" charset="0"/>
              </a:rPr>
              <a:t>(1) </a:t>
            </a:r>
            <a:r>
              <a:rPr lang="en-US" sz="2000" dirty="0" err="1">
                <a:solidFill>
                  <a:schemeClr val="bg1"/>
                </a:solidFill>
                <a:latin typeface="Cambria" panose="02040503050406030204" pitchFamily="18" charset="0"/>
                <a:ea typeface="Cambria" panose="02040503050406030204" pitchFamily="18" charset="0"/>
              </a:rPr>
              <a:t>và</a:t>
            </a:r>
            <a:r>
              <a:rPr lang="en-US" sz="2000" dirty="0">
                <a:solidFill>
                  <a:schemeClr val="bg1"/>
                </a:solidFill>
                <a:latin typeface="Cambria" panose="02040503050406030204" pitchFamily="18" charset="0"/>
                <a:ea typeface="Cambria" panose="02040503050406030204" pitchFamily="18" charset="0"/>
              </a:rPr>
              <a:t> </a:t>
            </a:r>
            <a:r>
              <a:rPr lang="en-US" sz="2000" dirty="0">
                <a:solidFill>
                  <a:srgbClr val="FFFF00"/>
                </a:solidFill>
                <a:latin typeface="Cambria" panose="02040503050406030204" pitchFamily="18" charset="0"/>
                <a:ea typeface="Cambria" panose="02040503050406030204" pitchFamily="18" charset="0"/>
              </a:rPr>
              <a:t>(2) </a:t>
            </a:r>
          </a:p>
        </p:txBody>
      </p:sp>
      <mc:AlternateContent xmlns:mc="http://schemas.openxmlformats.org/markup-compatibility/2006" xmlns:a14="http://schemas.microsoft.com/office/drawing/2010/main">
        <mc:Choice Requires="a14">
          <p:sp>
            <p:nvSpPr>
              <p:cNvPr id="94" name="Rectangle 93"/>
              <p:cNvSpPr/>
              <p:nvPr/>
            </p:nvSpPr>
            <p:spPr>
              <a:xfrm>
                <a:off x="5533408" y="4161104"/>
                <a:ext cx="1789321" cy="41049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i="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A</m:t>
                          </m:r>
                          <m:r>
                            <m:rPr>
                              <m:sty m:val="p"/>
                            </m:rPr>
                            <a:rPr lang="en-US" sz="2000" b="0" i="0" smtClean="0">
                              <a:solidFill>
                                <a:schemeClr val="bg1"/>
                              </a:solidFill>
                              <a:latin typeface="Cambria Math" panose="02040503050406030204" pitchFamily="18" charset="0"/>
                              <a:ea typeface="Cambria Math" panose="02040503050406030204" pitchFamily="18" charset="0"/>
                            </a:rPr>
                            <m:t>D</m:t>
                          </m:r>
                          <m:r>
                            <m:rPr>
                              <m:sty m:val="p"/>
                            </m:rPr>
                            <a:rPr lang="en-US" sz="2000" i="0">
                              <a:solidFill>
                                <a:schemeClr val="bg1"/>
                              </a:solidFill>
                              <a:latin typeface="Cambria Math" panose="02040503050406030204" pitchFamily="18" charset="0"/>
                              <a:ea typeface="Cambria Math" panose="02040503050406030204" pitchFamily="18" charset="0"/>
                            </a:rPr>
                            <m:t>C</m:t>
                          </m:r>
                        </m:e>
                      </m:acc>
                    </m:oMath>
                  </m:oMathPara>
                </a14:m>
                <a:r>
                  <a:rPr lang="en-US" sz="2000" i="0" dirty="0">
                    <a:solidFill>
                      <a:schemeClr val="bg1"/>
                    </a:solidFill>
                    <a:latin typeface="Cambria Math" panose="02040503050406030204" pitchFamily="18" charset="0"/>
                    <a:ea typeface="Cambria Math" panose="02040503050406030204" pitchFamily="18" charset="0"/>
                  </a:rPr>
                  <a:t/>
                </a:r>
                <a:br>
                  <a:rPr lang="en-US" sz="2000" i="0" dirty="0">
                    <a:solidFill>
                      <a:schemeClr val="bg1"/>
                    </a:solidFill>
                    <a:latin typeface="Cambria Math" panose="02040503050406030204" pitchFamily="18" charset="0"/>
                    <a:ea typeface="Cambria Math" panose="02040503050406030204" pitchFamily="18" charset="0"/>
                  </a:rPr>
                </a:br>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4" name="Rectangle 93"/>
              <p:cNvSpPr>
                <a:spLocks noRot="1" noChangeAspect="1" noMove="1" noResize="1" noEditPoints="1" noAdjustHandles="1" noChangeArrowheads="1" noChangeShapeType="1" noTextEdit="1"/>
              </p:cNvSpPr>
              <p:nvPr/>
            </p:nvSpPr>
            <p:spPr>
              <a:xfrm>
                <a:off x="5533408" y="4161104"/>
                <a:ext cx="1789321" cy="410497"/>
              </a:xfrm>
              <a:prstGeom prst="rect">
                <a:avLst/>
              </a:prstGeom>
              <a:blipFill>
                <a:blip r:embed="rId12"/>
                <a:stretch>
                  <a:fillRect t="-7463" r="-617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5" name="Rectangle 94"/>
              <p:cNvSpPr/>
              <p:nvPr/>
            </p:nvSpPr>
            <p:spPr>
              <a:xfrm>
                <a:off x="7261728" y="4516835"/>
                <a:ext cx="2512932" cy="410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36</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i="0">
                                  <a:solidFill>
                                    <a:schemeClr val="bg1"/>
                                  </a:solidFill>
                                  <a:latin typeface="Cambria Math" panose="02040503050406030204" pitchFamily="18" charset="0"/>
                                  <a:ea typeface="Cambria Math" panose="02040503050406030204" pitchFamily="18" charset="0"/>
                                </a:rPr>
                                <m:t>1</m:t>
                              </m:r>
                            </m:sub>
                          </m:sSub>
                        </m:e>
                      </m:acc>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i="0">
                                  <a:solidFill>
                                    <a:schemeClr val="bg1"/>
                                  </a:solidFill>
                                  <a:latin typeface="Cambria Math" panose="02040503050406030204" pitchFamily="18" charset="0"/>
                                  <a:ea typeface="Cambria Math" panose="02040503050406030204" pitchFamily="18" charset="0"/>
                                </a:rPr>
                                <m:t>2</m:t>
                              </m:r>
                            </m:sub>
                          </m:sSub>
                        </m:e>
                      </m:acc>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5" name="Rectangle 94"/>
              <p:cNvSpPr>
                <a:spLocks noRot="1" noChangeAspect="1" noMove="1" noResize="1" noEditPoints="1" noAdjustHandles="1" noChangeArrowheads="1" noChangeShapeType="1" noTextEdit="1"/>
              </p:cNvSpPr>
              <p:nvPr/>
            </p:nvSpPr>
            <p:spPr>
              <a:xfrm>
                <a:off x="7261728" y="4516835"/>
                <a:ext cx="2512932" cy="410177"/>
              </a:xfrm>
              <a:prstGeom prst="rect">
                <a:avLst/>
              </a:prstGeom>
              <a:blipFill>
                <a:blip r:embed="rId13"/>
                <a:stretch>
                  <a:fillRect t="-7463" r="-26942" b="-29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7" name="Rectangle 96"/>
              <p:cNvSpPr/>
              <p:nvPr/>
            </p:nvSpPr>
            <p:spPr>
              <a:xfrm>
                <a:off x="7192799" y="4938274"/>
                <a:ext cx="2581861" cy="410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36</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i="0">
                          <a:solidFill>
                            <a:schemeClr val="bg1"/>
                          </a:solidFill>
                          <a:latin typeface="Cambria Math" panose="02040503050406030204" pitchFamily="18" charset="0"/>
                          <a:ea typeface="Cambria Math" panose="02040503050406030204" pitchFamily="18" charset="0"/>
                        </a:rPr>
                        <m:t>−2</m:t>
                      </m:r>
                      <m:r>
                        <a:rPr lang="en-US" sz="2000" b="0" i="0" smtClean="0">
                          <a:solidFill>
                            <a:schemeClr val="bg1"/>
                          </a:solidFill>
                          <a:latin typeface="Cambria Math" panose="02040503050406030204" pitchFamily="18" charset="0"/>
                          <a:ea typeface="Cambria Math" panose="02040503050406030204" pitchFamily="18" charset="0"/>
                        </a:rPr>
                        <m:t>(</m:t>
                      </m:r>
                      <m:acc>
                        <m:accPr>
                          <m:chr m:val="̂"/>
                          <m:ctrlPr>
                            <a:rPr lang="en-US" sz="2000" i="1" smtClean="0">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1</m:t>
                              </m:r>
                            </m:sub>
                          </m:sSub>
                        </m:e>
                      </m:acc>
                      <m:r>
                        <a:rPr lang="en-US" sz="2000" b="0" i="0" smtClean="0">
                          <a:solidFill>
                            <a:srgbClr val="FFFF00"/>
                          </a:solidFill>
                          <a:latin typeface="Cambria Math" panose="02040503050406030204" pitchFamily="18" charset="0"/>
                          <a:ea typeface="Cambria Math" panose="02040503050406030204" pitchFamily="18" charset="0"/>
                        </a:rPr>
                        <m:t>+</m:t>
                      </m:r>
                      <m:acc>
                        <m:accPr>
                          <m:chr m:val="̂"/>
                          <m:ctrlPr>
                            <a:rPr lang="en-US" sz="2000" i="1">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2</m:t>
                              </m:r>
                            </m:sub>
                          </m:sSub>
                        </m:e>
                      </m:acc>
                      <m:r>
                        <a:rPr lang="en-US" sz="2000" b="0" i="0" smtClean="0">
                          <a:solidFill>
                            <a:schemeClr val="bg1"/>
                          </a:solidFill>
                          <a:latin typeface="Cambria Math" panose="02040503050406030204" pitchFamily="18" charset="0"/>
                          <a:ea typeface="Cambria Math" panose="02040503050406030204" pitchFamily="18" charset="0"/>
                        </a:rPr>
                        <m:t>)</m:t>
                      </m:r>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7" name="Rectangle 96"/>
              <p:cNvSpPr>
                <a:spLocks noRot="1" noChangeAspect="1" noMove="1" noResize="1" noEditPoints="1" noAdjustHandles="1" noChangeArrowheads="1" noChangeShapeType="1" noTextEdit="1"/>
              </p:cNvSpPr>
              <p:nvPr/>
            </p:nvSpPr>
            <p:spPr>
              <a:xfrm>
                <a:off x="7192799" y="4938274"/>
                <a:ext cx="2581861" cy="410177"/>
              </a:xfrm>
              <a:prstGeom prst="rect">
                <a:avLst/>
              </a:prstGeom>
              <a:blipFill>
                <a:blip r:embed="rId14"/>
                <a:stretch>
                  <a:fillRect t="-7463" r="-21986" b="-179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4065288" y="5226032"/>
                <a:ext cx="3096232" cy="410433"/>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Mà </a:t>
                </a:r>
                <a14:m>
                  <m:oMath xmlns:m="http://schemas.openxmlformats.org/officeDocument/2006/math">
                    <m:acc>
                      <m:accPr>
                        <m:chr m:val="̂"/>
                        <m:ctrlPr>
                          <a:rPr lang="en-US" sz="2000" i="1" smtClean="0">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1</m:t>
                            </m:r>
                          </m:sub>
                        </m:sSub>
                      </m:e>
                    </m:acc>
                    <m:r>
                      <a:rPr lang="en-US" sz="2000" i="0">
                        <a:solidFill>
                          <a:srgbClr val="FFFF00"/>
                        </a:solidFill>
                        <a:latin typeface="Cambria Math" panose="02040503050406030204" pitchFamily="18" charset="0"/>
                        <a:ea typeface="Cambria Math" panose="02040503050406030204" pitchFamily="18" charset="0"/>
                      </a:rPr>
                      <m:t>+</m:t>
                    </m:r>
                    <m:acc>
                      <m:accPr>
                        <m:chr m:val="̂"/>
                        <m:ctrlPr>
                          <a:rPr lang="en-US" sz="2000" i="1">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2</m:t>
                            </m:r>
                          </m:sub>
                        </m:sSub>
                      </m:e>
                    </m:acc>
                    <m:r>
                      <a:rPr lang="en-US" sz="2000" b="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a:rPr lang="en-US" sz="2000" b="0" i="0" smtClean="0">
                            <a:solidFill>
                              <a:schemeClr val="bg1"/>
                            </a:solidFill>
                            <a:latin typeface="Cambria Math" panose="02040503050406030204" pitchFamily="18" charset="0"/>
                            <a:ea typeface="Cambria Math" panose="02040503050406030204" pitchFamily="18" charset="0"/>
                          </a:rPr>
                          <m:t> </m:t>
                        </m:r>
                        <m:r>
                          <m:rPr>
                            <m:sty m:val="p"/>
                          </m:rPr>
                          <a:rPr lang="en-US" sz="2000" b="0" i="0" smtClean="0">
                            <a:solidFill>
                              <a:schemeClr val="bg1"/>
                            </a:solidFill>
                            <a:latin typeface="Cambria Math" panose="02040503050406030204" pitchFamily="18" charset="0"/>
                            <a:ea typeface="Cambria Math" panose="02040503050406030204" pitchFamily="18" charset="0"/>
                          </a:rPr>
                          <m:t>BAC</m:t>
                        </m:r>
                        <m:r>
                          <a:rPr lang="en-US" sz="2000" b="0" i="0" smtClean="0">
                            <a:solidFill>
                              <a:schemeClr val="bg1"/>
                            </a:solidFill>
                            <a:latin typeface="Cambria Math" panose="02040503050406030204" pitchFamily="18" charset="0"/>
                            <a:ea typeface="Cambria Math" panose="02040503050406030204" pitchFamily="18" charset="0"/>
                          </a:rPr>
                          <m:t> </m:t>
                        </m:r>
                      </m:e>
                    </m:acc>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b="0" i="1" smtClean="0">
                            <a:solidFill>
                              <a:srgbClr val="FFFF00"/>
                            </a:solidFill>
                            <a:latin typeface="Cambria Math" panose="02040503050406030204" pitchFamily="18" charset="0"/>
                            <a:ea typeface="Cambria Math" panose="02040503050406030204" pitchFamily="18" charset="0"/>
                          </a:rPr>
                        </m:ctrlPr>
                      </m:sSupPr>
                      <m:e>
                        <m:r>
                          <a:rPr lang="en-US" sz="2000" b="0" i="0" smtClean="0">
                            <a:solidFill>
                              <a:srgbClr val="FFFF00"/>
                            </a:solidFill>
                            <a:latin typeface="Cambria Math" panose="02040503050406030204" pitchFamily="18" charset="0"/>
                            <a:ea typeface="Cambria Math" panose="02040503050406030204" pitchFamily="18" charset="0"/>
                          </a:rPr>
                          <m:t>90</m:t>
                        </m:r>
                      </m:e>
                      <m:sup>
                        <m:r>
                          <m:rPr>
                            <m:sty m:val="p"/>
                          </m:rPr>
                          <a:rPr lang="en-US" sz="2000" b="0" i="0" smtClean="0">
                            <a:solidFill>
                              <a:srgbClr val="FFFF00"/>
                            </a:solidFill>
                            <a:latin typeface="Cambria Math" panose="02040503050406030204" pitchFamily="18" charset="0"/>
                            <a:ea typeface="Cambria Math" panose="02040503050406030204" pitchFamily="18" charset="0"/>
                          </a:rPr>
                          <m:t>o</m:t>
                        </m:r>
                      </m:sup>
                    </m:sSup>
                  </m:oMath>
                </a14:m>
                <a:endParaRPr lang="en-US" sz="2000" dirty="0">
                  <a:solidFill>
                    <a:srgbClr val="FFFF00"/>
                  </a:solidFill>
                  <a:latin typeface="Cambria" panose="02040503050406030204" pitchFamily="18" charset="0"/>
                  <a:ea typeface="Cambria" panose="02040503050406030204" pitchFamily="18" charset="0"/>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4065288" y="5226032"/>
                <a:ext cx="3096232" cy="410433"/>
              </a:xfrm>
              <a:prstGeom prst="rect">
                <a:avLst/>
              </a:prstGeom>
              <a:blipFill>
                <a:blip r:embed="rId15"/>
                <a:stretch>
                  <a:fillRect l="-2165" t="-7353" r="-18307" b="-235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Rectangle 98"/>
              <p:cNvSpPr/>
              <p:nvPr/>
            </p:nvSpPr>
            <p:spPr>
              <a:xfrm>
                <a:off x="5584826" y="5622569"/>
                <a:ext cx="3642688" cy="4104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i="0">
                          <a:solidFill>
                            <a:schemeClr val="bg1"/>
                          </a:solidFill>
                          <a:latin typeface="Cambria Math" panose="02040503050406030204" pitchFamily="18" charset="0"/>
                          <a:ea typeface="Cambria Math" panose="02040503050406030204" pitchFamily="18" charset="0"/>
                        </a:rPr>
                        <m:t>+</m:t>
                      </m:r>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A</m:t>
                          </m:r>
                          <m:r>
                            <m:rPr>
                              <m:sty m:val="p"/>
                            </m:rPr>
                            <a:rPr lang="en-US" sz="2000" b="0" i="0" smtClean="0">
                              <a:solidFill>
                                <a:schemeClr val="bg1"/>
                              </a:solidFill>
                              <a:latin typeface="Cambria Math" panose="02040503050406030204" pitchFamily="18" charset="0"/>
                              <a:ea typeface="Cambria Math" panose="02040503050406030204" pitchFamily="18" charset="0"/>
                            </a:rPr>
                            <m:t>D</m:t>
                          </m:r>
                          <m:r>
                            <m:rPr>
                              <m:sty m:val="p"/>
                            </m:rPr>
                            <a:rPr lang="en-US" sz="2000" i="0">
                              <a:solidFill>
                                <a:schemeClr val="bg1"/>
                              </a:solidFill>
                              <a:latin typeface="Cambria Math" panose="02040503050406030204" pitchFamily="18" charset="0"/>
                              <a:ea typeface="Cambria Math" panose="02040503050406030204" pitchFamily="18" charset="0"/>
                            </a:rPr>
                            <m:t>C</m:t>
                          </m:r>
                        </m:e>
                      </m:acc>
                      <m:r>
                        <a:rPr lang="en-US" sz="2000" i="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i="0">
                              <a:solidFill>
                                <a:schemeClr val="bg1"/>
                              </a:solidFill>
                              <a:latin typeface="Cambria Math" panose="02040503050406030204" pitchFamily="18" charset="0"/>
                              <a:ea typeface="Cambria Math" panose="02040503050406030204" pitchFamily="18" charset="0"/>
                            </a:rPr>
                            <m:t>360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i="0">
                          <a:solidFill>
                            <a:schemeClr val="bg1"/>
                          </a:solidFill>
                          <a:latin typeface="Cambria Math" panose="02040503050406030204" pitchFamily="18" charset="0"/>
                          <a:ea typeface="Cambria Math" panose="02040503050406030204" pitchFamily="18" charset="0"/>
                        </a:rPr>
                        <m:t>−2</m:t>
                      </m:r>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i="1" smtClean="0">
                              <a:solidFill>
                                <a:srgbClr val="FFFF00"/>
                              </a:solidFill>
                              <a:latin typeface="Cambria Math" panose="02040503050406030204" pitchFamily="18" charset="0"/>
                              <a:ea typeface="Cambria Math" panose="02040503050406030204" pitchFamily="18" charset="0"/>
                            </a:rPr>
                          </m:ctrlPr>
                        </m:sSupPr>
                        <m:e>
                          <m:r>
                            <a:rPr lang="en-US" sz="2000" i="0">
                              <a:solidFill>
                                <a:srgbClr val="FFFF00"/>
                              </a:solidFill>
                              <a:latin typeface="Cambria Math" panose="02040503050406030204" pitchFamily="18" charset="0"/>
                              <a:ea typeface="Cambria Math" panose="02040503050406030204" pitchFamily="18" charset="0"/>
                            </a:rPr>
                            <m:t>90</m:t>
                          </m:r>
                        </m:e>
                        <m:sup>
                          <m:r>
                            <m:rPr>
                              <m:sty m:val="p"/>
                            </m:rPr>
                            <a:rPr lang="en-US" sz="2000" i="0" smtClean="0">
                              <a:solidFill>
                                <a:srgbClr val="FFFF00"/>
                              </a:solidFill>
                              <a:latin typeface="Cambria Math" panose="02040503050406030204" pitchFamily="18" charset="0"/>
                              <a:ea typeface="Cambria Math" panose="02040503050406030204" pitchFamily="18" charset="0"/>
                            </a:rPr>
                            <m:t>o</m:t>
                          </m:r>
                        </m:sup>
                      </m:sSup>
                    </m:oMath>
                  </m:oMathPara>
                </a14:m>
                <a:endParaRPr lang="en-US" sz="2000" dirty="0">
                  <a:solidFill>
                    <a:srgbClr val="FFFF00"/>
                  </a:solidFill>
                </a:endParaRPr>
              </a:p>
            </p:txBody>
          </p:sp>
        </mc:Choice>
        <mc:Fallback xmlns="">
          <p:sp>
            <p:nvSpPr>
              <p:cNvPr id="99" name="Rectangle 98"/>
              <p:cNvSpPr>
                <a:spLocks noRot="1" noChangeAspect="1" noMove="1" noResize="1" noEditPoints="1" noAdjustHandles="1" noChangeArrowheads="1" noChangeShapeType="1" noTextEdit="1"/>
              </p:cNvSpPr>
              <p:nvPr/>
            </p:nvSpPr>
            <p:spPr>
              <a:xfrm>
                <a:off x="5584826" y="5622569"/>
                <a:ext cx="3642688" cy="410433"/>
              </a:xfrm>
              <a:prstGeom prst="rect">
                <a:avLst/>
              </a:prstGeom>
              <a:blipFill>
                <a:blip r:embed="rId16"/>
                <a:stretch>
                  <a:fillRect t="-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Rectangle 99"/>
              <p:cNvSpPr/>
              <p:nvPr/>
            </p:nvSpPr>
            <p:spPr>
              <a:xfrm>
                <a:off x="5474461" y="5979375"/>
                <a:ext cx="2956974" cy="4104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i="0">
                          <a:solidFill>
                            <a:schemeClr val="bg1"/>
                          </a:solidFill>
                          <a:latin typeface="Cambria Math" panose="02040503050406030204" pitchFamily="18" charset="0"/>
                          <a:ea typeface="Cambria Math" panose="02040503050406030204" pitchFamily="18" charset="0"/>
                        </a:rPr>
                        <m:t>+</m:t>
                      </m:r>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A</m:t>
                          </m:r>
                          <m:r>
                            <m:rPr>
                              <m:sty m:val="p"/>
                            </m:rPr>
                            <a:rPr lang="en-US" sz="2000" b="0" i="0" smtClean="0">
                              <a:solidFill>
                                <a:schemeClr val="bg1"/>
                              </a:solidFill>
                              <a:latin typeface="Cambria Math" panose="02040503050406030204" pitchFamily="18" charset="0"/>
                              <a:ea typeface="Cambria Math" panose="02040503050406030204" pitchFamily="18" charset="0"/>
                            </a:rPr>
                            <m:t>D</m:t>
                          </m:r>
                          <m:r>
                            <m:rPr>
                              <m:sty m:val="p"/>
                            </m:rPr>
                            <a:rPr lang="en-US" sz="2000" i="0">
                              <a:solidFill>
                                <a:schemeClr val="bg1"/>
                              </a:solidFill>
                              <a:latin typeface="Cambria Math" panose="02040503050406030204" pitchFamily="18" charset="0"/>
                              <a:ea typeface="Cambria Math" panose="02040503050406030204" pitchFamily="18" charset="0"/>
                            </a:rPr>
                            <m:t>C</m:t>
                          </m:r>
                        </m:e>
                      </m:acc>
                      <m:r>
                        <a:rPr lang="en-US" sz="2000" i="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18</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oMath>
                  </m:oMathPara>
                </a14:m>
                <a:endParaRPr lang="en-US" sz="2000" dirty="0">
                  <a:solidFill>
                    <a:schemeClr val="bg1"/>
                  </a:solidFill>
                </a:endParaRPr>
              </a:p>
            </p:txBody>
          </p:sp>
        </mc:Choice>
        <mc:Fallback xmlns="">
          <p:sp>
            <p:nvSpPr>
              <p:cNvPr id="100" name="Rectangle 99"/>
              <p:cNvSpPr>
                <a:spLocks noRot="1" noChangeAspect="1" noMove="1" noResize="1" noEditPoints="1" noAdjustHandles="1" noChangeArrowheads="1" noChangeShapeType="1" noTextEdit="1"/>
              </p:cNvSpPr>
              <p:nvPr/>
            </p:nvSpPr>
            <p:spPr>
              <a:xfrm>
                <a:off x="5474461" y="5979375"/>
                <a:ext cx="2956974" cy="410433"/>
              </a:xfrm>
              <a:prstGeom prst="rect">
                <a:avLst/>
              </a:prstGeom>
              <a:blipFill>
                <a:blip r:embed="rId17"/>
                <a:stretch>
                  <a:fillRect t="-8955" r="-113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Rectangle 100"/>
              <p:cNvSpPr/>
              <p:nvPr/>
            </p:nvSpPr>
            <p:spPr>
              <a:xfrm>
                <a:off x="5705541" y="6326889"/>
                <a:ext cx="2974515" cy="410433"/>
              </a:xfrm>
              <a:prstGeom prst="rect">
                <a:avLst/>
              </a:prstGeom>
            </p:spPr>
            <p:txBody>
              <a:bodyPr wrap="square">
                <a:spAutoFit/>
              </a:bodyPr>
              <a:lstStyle/>
              <a:p>
                <a:r>
                  <a:rPr lang="en-US" sz="2000">
                    <a:solidFill>
                      <a:schemeClr val="bg1"/>
                    </a:solidFill>
                    <a:latin typeface="Cambria" panose="02040503050406030204" pitchFamily="18" charset="0"/>
                    <a:ea typeface="Cambria" panose="02040503050406030204" pitchFamily="18" charset="0"/>
                  </a:rPr>
                  <a:t>Hay </a:t>
                </a:r>
                <a14:m>
                  <m:oMath xmlns:m="http://schemas.openxmlformats.org/officeDocument/2006/math">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B</m:t>
                        </m:r>
                        <m:r>
                          <m:rPr>
                            <m:sty m:val="p"/>
                          </m:rPr>
                          <a:rPr lang="en-US" sz="2000" b="0" i="0" smtClean="0">
                            <a:solidFill>
                              <a:schemeClr val="bg1"/>
                            </a:solidFill>
                            <a:latin typeface="Cambria Math" panose="02040503050406030204" pitchFamily="18" charset="0"/>
                            <a:ea typeface="Cambria Math" panose="02040503050406030204" pitchFamily="18" charset="0"/>
                          </a:rPr>
                          <m:t>DC</m:t>
                        </m:r>
                      </m:e>
                    </m:acc>
                    <m:r>
                      <a:rPr lang="en-US" sz="2000" i="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18</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oMath>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101" name="Rectangle 100"/>
              <p:cNvSpPr>
                <a:spLocks noRot="1" noChangeAspect="1" noMove="1" noResize="1" noEditPoints="1" noAdjustHandles="1" noChangeArrowheads="1" noChangeShapeType="1" noTextEdit="1"/>
              </p:cNvSpPr>
              <p:nvPr/>
            </p:nvSpPr>
            <p:spPr>
              <a:xfrm>
                <a:off x="5705541" y="6326889"/>
                <a:ext cx="2974515" cy="410433"/>
              </a:xfrm>
              <a:prstGeom prst="rect">
                <a:avLst/>
              </a:prstGeom>
              <a:blipFill>
                <a:blip r:embed="rId18"/>
                <a:stretch>
                  <a:fillRect l="-2254" t="-7463" b="-25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Rectangle 101"/>
              <p:cNvSpPr/>
              <p:nvPr/>
            </p:nvSpPr>
            <p:spPr>
              <a:xfrm>
                <a:off x="8213011" y="6332050"/>
                <a:ext cx="5299315" cy="400110"/>
              </a:xfrm>
              <a:prstGeom prst="rect">
                <a:avLst/>
              </a:prstGeom>
            </p:spPr>
            <p:txBody>
              <a:bodyPr wrap="square">
                <a:spAutoFit/>
              </a:bodyPr>
              <a:lstStyle/>
              <a:p>
                <a14:m>
                  <m:oMath xmlns:m="http://schemas.openxmlformats.org/officeDocument/2006/math">
                    <m:r>
                      <a:rPr lang="en-US" sz="2000" b="1" i="0" smtClean="0">
                        <a:solidFill>
                          <a:srgbClr val="FFFF00"/>
                        </a:solidFill>
                        <a:latin typeface="Cambria Math" panose="02040503050406030204" pitchFamily="18" charset="0"/>
                        <a:ea typeface="Cambria Math" panose="02040503050406030204" pitchFamily="18" charset="0"/>
                      </a:rPr>
                      <m:t>⇒</m:t>
                    </m:r>
                    <m:r>
                      <a:rPr lang="en-US" sz="2000" b="1" i="0" smtClean="0">
                        <a:solidFill>
                          <a:srgbClr val="FFFF00"/>
                        </a:solidFill>
                        <a:latin typeface="Cambria Math" panose="02040503050406030204" pitchFamily="18" charset="0"/>
                        <a:ea typeface="Cambria Math" panose="02040503050406030204" pitchFamily="18" charset="0"/>
                      </a:rPr>
                      <m:t>𝐁</m:t>
                    </m:r>
                    <m:r>
                      <a:rPr lang="en-US" sz="2000" b="1" i="0" smtClean="0">
                        <a:solidFill>
                          <a:srgbClr val="FFFF00"/>
                        </a:solidFill>
                        <a:latin typeface="Cambria Math" panose="02040503050406030204" pitchFamily="18" charset="0"/>
                        <a:ea typeface="Cambria Math" panose="02040503050406030204" pitchFamily="18" charset="0"/>
                      </a:rPr>
                      <m:t>, </m:t>
                    </m:r>
                    <m:r>
                      <a:rPr lang="en-US" sz="2000" b="1" i="0" smtClean="0">
                        <a:solidFill>
                          <a:srgbClr val="FFFF00"/>
                        </a:solidFill>
                        <a:latin typeface="Cambria Math" panose="02040503050406030204" pitchFamily="18" charset="0"/>
                        <a:ea typeface="Cambria Math" panose="02040503050406030204" pitchFamily="18" charset="0"/>
                      </a:rPr>
                      <m:t>𝐃</m:t>
                    </m:r>
                    <m:r>
                      <a:rPr lang="en-US" sz="2000" b="1" i="0" smtClean="0">
                        <a:solidFill>
                          <a:srgbClr val="FFFF00"/>
                        </a:solidFill>
                        <a:latin typeface="Cambria Math" panose="02040503050406030204" pitchFamily="18" charset="0"/>
                        <a:ea typeface="Cambria Math" panose="02040503050406030204" pitchFamily="18" charset="0"/>
                      </a:rPr>
                      <m:t>, </m:t>
                    </m:r>
                    <m:r>
                      <a:rPr lang="en-US" sz="2000" b="1" i="0" smtClean="0">
                        <a:solidFill>
                          <a:srgbClr val="FFFF00"/>
                        </a:solidFill>
                        <a:latin typeface="Cambria Math" panose="02040503050406030204" pitchFamily="18" charset="0"/>
                        <a:ea typeface="Cambria Math" panose="02040503050406030204" pitchFamily="18" charset="0"/>
                      </a:rPr>
                      <m:t>𝐂</m:t>
                    </m:r>
                  </m:oMath>
                </a14:m>
                <a:r>
                  <a:rPr lang="en-US" sz="2000" b="1" dirty="0">
                    <a:solidFill>
                      <a:srgbClr val="FFFF00"/>
                    </a:solidFill>
                    <a:latin typeface="Cambria" panose="02040503050406030204" pitchFamily="18" charset="0"/>
                    <a:ea typeface="Cambria" panose="02040503050406030204" pitchFamily="18" charset="0"/>
                  </a:rPr>
                  <a:t> </a:t>
                </a:r>
                <a:r>
                  <a:rPr lang="en-US" sz="2000" b="1" err="1">
                    <a:solidFill>
                      <a:srgbClr val="FFFF00"/>
                    </a:solidFill>
                    <a:latin typeface="Cambria" panose="02040503050406030204" pitchFamily="18" charset="0"/>
                    <a:ea typeface="Cambria" panose="02040503050406030204" pitchFamily="18" charset="0"/>
                  </a:rPr>
                  <a:t>thẳng</a:t>
                </a:r>
                <a:r>
                  <a:rPr lang="en-US" sz="2000" b="1">
                    <a:solidFill>
                      <a:srgbClr val="FFFF00"/>
                    </a:solidFill>
                    <a:latin typeface="Cambria" panose="02040503050406030204" pitchFamily="18" charset="0"/>
                    <a:ea typeface="Cambria" panose="02040503050406030204" pitchFamily="18" charset="0"/>
                  </a:rPr>
                  <a:t> hàng	</a:t>
                </a:r>
                <a:r>
                  <a:rPr lang="en-US" sz="2000" b="1" i="1">
                    <a:solidFill>
                      <a:srgbClr val="FFFF00"/>
                    </a:solidFill>
                    <a:latin typeface="Cambria" panose="02040503050406030204" pitchFamily="18" charset="0"/>
                    <a:ea typeface="Cambria" panose="02040503050406030204" pitchFamily="18" charset="0"/>
                  </a:rPr>
                  <a:t>(đpcm)	</a:t>
                </a:r>
                <a:endParaRPr lang="en-US" sz="2000" b="1" i="1" dirty="0">
                  <a:solidFill>
                    <a:srgbClr val="FFFF00"/>
                  </a:solidFill>
                  <a:latin typeface="Cambria" panose="02040503050406030204" pitchFamily="18" charset="0"/>
                  <a:ea typeface="Cambria" panose="02040503050406030204" pitchFamily="18" charset="0"/>
                </a:endParaRPr>
              </a:p>
            </p:txBody>
          </p:sp>
        </mc:Choice>
        <mc:Fallback xmlns="">
          <p:sp>
            <p:nvSpPr>
              <p:cNvPr id="102" name="Rectangle 101"/>
              <p:cNvSpPr>
                <a:spLocks noRot="1" noChangeAspect="1" noMove="1" noResize="1" noEditPoints="1" noAdjustHandles="1" noChangeArrowheads="1" noChangeShapeType="1" noTextEdit="1"/>
              </p:cNvSpPr>
              <p:nvPr/>
            </p:nvSpPr>
            <p:spPr>
              <a:xfrm>
                <a:off x="8213011" y="6332050"/>
                <a:ext cx="5299315" cy="400110"/>
              </a:xfrm>
              <a:prstGeom prst="rect">
                <a:avLst/>
              </a:prstGeom>
              <a:blipFill>
                <a:blip r:embed="rId19"/>
                <a:stretch>
                  <a:fillRect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Rectangle 102"/>
              <p:cNvSpPr/>
              <p:nvPr/>
            </p:nvSpPr>
            <p:spPr>
              <a:xfrm>
                <a:off x="7230412" y="4153014"/>
                <a:ext cx="3376052" cy="410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a:solidFill>
                                <a:schemeClr val="bg1"/>
                              </a:solidFill>
                              <a:latin typeface="Cambria Math" panose="02040503050406030204" pitchFamily="18" charset="0"/>
                              <a:ea typeface="Cambria Math" panose="02040503050406030204" pitchFamily="18" charset="0"/>
                            </a:rPr>
                            <m:t>180</m:t>
                          </m:r>
                        </m:e>
                        <m:sup>
                          <m:r>
                            <m:rPr>
                              <m:sty m:val="p"/>
                            </m:rPr>
                            <a:rPr lang="en-US" sz="2000" smtClean="0">
                              <a:solidFill>
                                <a:schemeClr val="bg1"/>
                              </a:solidFill>
                              <a:latin typeface="Cambria Math" panose="02040503050406030204" pitchFamily="18" charset="0"/>
                              <a:ea typeface="Cambria Math" panose="02040503050406030204" pitchFamily="18" charset="0"/>
                            </a:rPr>
                            <m:t>o</m:t>
                          </m:r>
                        </m:sup>
                      </m:sSup>
                      <m:r>
                        <a:rPr lang="en-US" sz="200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a:solidFill>
                                    <a:schemeClr val="bg1"/>
                                  </a:solidFill>
                                  <a:latin typeface="Cambria Math" panose="02040503050406030204" pitchFamily="18" charset="0"/>
                                  <a:ea typeface="Cambria Math" panose="02040503050406030204" pitchFamily="18" charset="0"/>
                                </a:rPr>
                                <m:t>A</m:t>
                              </m:r>
                            </m:e>
                            <m:sub>
                              <m:r>
                                <a:rPr lang="en-US" sz="2000">
                                  <a:solidFill>
                                    <a:schemeClr val="bg1"/>
                                  </a:solidFill>
                                  <a:latin typeface="Cambria Math" panose="02040503050406030204" pitchFamily="18" charset="0"/>
                                  <a:ea typeface="Cambria Math" panose="02040503050406030204" pitchFamily="18" charset="0"/>
                                </a:rPr>
                                <m:t>1</m:t>
                              </m:r>
                            </m:sub>
                          </m:sSub>
                        </m:e>
                      </m:acc>
                      <m:r>
                        <a:rPr lang="en-US" sz="200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a:solidFill>
                                <a:schemeClr val="bg1"/>
                              </a:solidFill>
                              <a:latin typeface="Cambria Math" panose="02040503050406030204" pitchFamily="18" charset="0"/>
                              <a:ea typeface="Cambria Math" panose="02040503050406030204" pitchFamily="18" charset="0"/>
                            </a:rPr>
                            <m:t>180</m:t>
                          </m:r>
                        </m:e>
                        <m:sup>
                          <m:r>
                            <m:rPr>
                              <m:sty m:val="p"/>
                            </m:rPr>
                            <a:rPr lang="en-US" sz="2000" smtClean="0">
                              <a:solidFill>
                                <a:schemeClr val="bg1"/>
                              </a:solidFill>
                              <a:latin typeface="Cambria Math" panose="02040503050406030204" pitchFamily="18" charset="0"/>
                              <a:ea typeface="Cambria Math" panose="02040503050406030204" pitchFamily="18" charset="0"/>
                            </a:rPr>
                            <m:t>o</m:t>
                          </m:r>
                        </m:sup>
                      </m:sSup>
                      <m:r>
                        <a:rPr lang="en-US" sz="200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a:solidFill>
                                    <a:schemeClr val="bg1"/>
                                  </a:solidFill>
                                  <a:latin typeface="Cambria Math" panose="02040503050406030204" pitchFamily="18" charset="0"/>
                                  <a:ea typeface="Cambria Math" panose="02040503050406030204" pitchFamily="18" charset="0"/>
                                </a:rPr>
                                <m:t>A</m:t>
                              </m:r>
                            </m:e>
                            <m:sub>
                              <m:r>
                                <a:rPr lang="en-US" sz="2000">
                                  <a:solidFill>
                                    <a:schemeClr val="bg1"/>
                                  </a:solidFill>
                                  <a:latin typeface="Cambria Math" panose="02040503050406030204" pitchFamily="18" charset="0"/>
                                  <a:ea typeface="Cambria Math" panose="02040503050406030204" pitchFamily="18" charset="0"/>
                                </a:rPr>
                                <m:t>2</m:t>
                              </m:r>
                            </m:sub>
                          </m:sSub>
                        </m:e>
                      </m:acc>
                    </m:oMath>
                  </m:oMathPara>
                </a14:m>
                <a:endParaRPr lang="en-US" sz="2000" dirty="0"/>
              </a:p>
            </p:txBody>
          </p:sp>
        </mc:Choice>
        <mc:Fallback xmlns="">
          <p:sp>
            <p:nvSpPr>
              <p:cNvPr id="103" name="Rectangle 102"/>
              <p:cNvSpPr>
                <a:spLocks noRot="1" noChangeAspect="1" noMove="1" noResize="1" noEditPoints="1" noAdjustHandles="1" noChangeArrowheads="1" noChangeShapeType="1" noTextEdit="1"/>
              </p:cNvSpPr>
              <p:nvPr/>
            </p:nvSpPr>
            <p:spPr>
              <a:xfrm>
                <a:off x="7230412" y="4153014"/>
                <a:ext cx="3376052" cy="410177"/>
              </a:xfrm>
              <a:prstGeom prst="rect">
                <a:avLst/>
              </a:prstGeom>
              <a:blipFill>
                <a:blip r:embed="rId20"/>
                <a:stretch>
                  <a:fillRect t="-8824" r="-19675"/>
                </a:stretch>
              </a:blipFill>
            </p:spPr>
            <p:txBody>
              <a:bodyPr/>
              <a:lstStyle/>
              <a:p>
                <a:r>
                  <a:rPr lang="en-US">
                    <a:noFill/>
                  </a:rPr>
                  <a:t> </a:t>
                </a:r>
              </a:p>
            </p:txBody>
          </p:sp>
        </mc:Fallback>
      </mc:AlternateContent>
    </p:spTree>
    <p:extLst>
      <p:ext uri="{BB962C8B-B14F-4D97-AF65-F5344CB8AC3E}">
        <p14:creationId xmlns:p14="http://schemas.microsoft.com/office/powerpoint/2010/main" val="304686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0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0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65" grpId="0"/>
      <p:bldP spid="86" grpId="0"/>
      <p:bldP spid="87" grpId="0"/>
      <p:bldP spid="88" grpId="0"/>
      <p:bldP spid="89" grpId="0"/>
      <p:bldP spid="90" grpId="0"/>
      <p:bldP spid="91" grpId="0"/>
      <p:bldP spid="92" grpId="0"/>
      <p:bldP spid="93" grpId="0"/>
      <p:bldP spid="94" grpId="0"/>
      <p:bldP spid="95" grpId="0"/>
      <p:bldP spid="97" grpId="0"/>
      <p:bldP spid="98" grpId="0"/>
      <p:bldP spid="99" grpId="0"/>
      <p:bldP spid="100" grpId="0"/>
      <p:bldP spid="101" grpId="0"/>
      <p:bldP spid="102" grpId="0"/>
      <p:bldP spid="10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9875" y="53765"/>
            <a:ext cx="11657398" cy="461665"/>
          </a:xfrm>
          <a:prstGeom prst="rect">
            <a:avLst/>
          </a:prstGeom>
          <a:noFill/>
        </p:spPr>
        <p:txBody>
          <a:bodyPr wrap="square" rtlCol="0">
            <a:spAutoFit/>
          </a:bodyPr>
          <a:lstStyle/>
          <a:p>
            <a:r>
              <a:rPr lang="en-US" sz="2400" dirty="0" err="1">
                <a:solidFill>
                  <a:srgbClr val="FFFF00"/>
                </a:solidFill>
                <a:latin typeface="Cambria" panose="02040503050406030204" pitchFamily="18" charset="0"/>
                <a:ea typeface="Cambria" panose="02040503050406030204" pitchFamily="18" charset="0"/>
              </a:rPr>
              <a:t>Bài</a:t>
            </a:r>
            <a:r>
              <a:rPr lang="en-US" sz="2400" dirty="0">
                <a:solidFill>
                  <a:srgbClr val="FFFF00"/>
                </a:solidFill>
                <a:latin typeface="Cambria" panose="02040503050406030204" pitchFamily="18" charset="0"/>
                <a:ea typeface="Cambria" panose="02040503050406030204" pitchFamily="18" charset="0"/>
              </a:rPr>
              <a:t> 2 </a:t>
            </a:r>
            <a:r>
              <a:rPr lang="en-US" sz="2400" dirty="0">
                <a:solidFill>
                  <a:schemeClr val="bg1"/>
                </a:solidFill>
                <a:latin typeface="Cambria" panose="02040503050406030204" pitchFamily="18" charset="0"/>
                <a:ea typeface="Cambria" panose="02040503050406030204" pitchFamily="18" charset="0"/>
              </a:rPr>
              <a:t>Cho </a:t>
            </a:r>
            <a:r>
              <a:rPr lang="en-US" sz="2400" dirty="0" err="1">
                <a:solidFill>
                  <a:schemeClr val="bg1"/>
                </a:solidFill>
                <a:latin typeface="Cambria" panose="02040503050406030204" pitchFamily="18" charset="0"/>
                <a:ea typeface="Cambria" panose="02040503050406030204" pitchFamily="18" charset="0"/>
              </a:rPr>
              <a:t>hình</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vẽ</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Chứng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minh</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ba</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điểm</a:t>
            </a:r>
            <a:r>
              <a:rPr lang="en-US" sz="2400" dirty="0">
                <a:solidFill>
                  <a:schemeClr val="bg1"/>
                </a:solidFill>
                <a:latin typeface="Cambria" panose="02040503050406030204" pitchFamily="18" charset="0"/>
                <a:ea typeface="Cambria" panose="02040503050406030204" pitchFamily="18" charset="0"/>
              </a:rPr>
              <a:t> B, C, D </a:t>
            </a:r>
            <a:r>
              <a:rPr lang="en-US" sz="2400" dirty="0" err="1">
                <a:solidFill>
                  <a:schemeClr val="bg1"/>
                </a:solidFill>
                <a:latin typeface="Cambria" panose="02040503050406030204" pitchFamily="18" charset="0"/>
                <a:ea typeface="Cambria" panose="02040503050406030204" pitchFamily="18" charset="0"/>
              </a:rPr>
              <a:t>thẳng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hàng</a:t>
            </a:r>
            <a:r>
              <a:rPr lang="en-US" sz="2400" dirty="0">
                <a:solidFill>
                  <a:schemeClr val="bg1"/>
                </a:solidFill>
                <a:latin typeface="Cambria" panose="02040503050406030204" pitchFamily="18" charset="0"/>
                <a:ea typeface="Cambria" panose="02040503050406030204" pitchFamily="18" charset="0"/>
              </a:rPr>
              <a:t>.</a:t>
            </a:r>
          </a:p>
        </p:txBody>
      </p:sp>
      <p:sp>
        <p:nvSpPr>
          <p:cNvPr id="7" name="TextBox 6"/>
          <p:cNvSpPr txBox="1"/>
          <p:nvPr/>
        </p:nvSpPr>
        <p:spPr>
          <a:xfrm>
            <a:off x="672791" y="3208148"/>
            <a:ext cx="377026"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A</a:t>
            </a:r>
          </a:p>
        </p:txBody>
      </p:sp>
      <p:sp>
        <p:nvSpPr>
          <p:cNvPr id="8" name="TextBox 7"/>
          <p:cNvSpPr txBox="1"/>
          <p:nvPr/>
        </p:nvSpPr>
        <p:spPr>
          <a:xfrm>
            <a:off x="675997" y="1628545"/>
            <a:ext cx="37221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a:t>
            </a:r>
          </a:p>
        </p:txBody>
      </p:sp>
      <p:sp>
        <p:nvSpPr>
          <p:cNvPr id="9" name="TextBox 8"/>
          <p:cNvSpPr txBox="1"/>
          <p:nvPr/>
        </p:nvSpPr>
        <p:spPr>
          <a:xfrm>
            <a:off x="3160018" y="3289526"/>
            <a:ext cx="357790"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a:t>
            </a:r>
          </a:p>
        </p:txBody>
      </p:sp>
      <p:sp>
        <p:nvSpPr>
          <p:cNvPr id="10" name="TextBox 9"/>
          <p:cNvSpPr txBox="1"/>
          <p:nvPr/>
        </p:nvSpPr>
        <p:spPr>
          <a:xfrm>
            <a:off x="2150418" y="2191763"/>
            <a:ext cx="38824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D</a:t>
            </a:r>
          </a:p>
        </p:txBody>
      </p:sp>
      <p:pic>
        <p:nvPicPr>
          <p:cNvPr id="11" name="Picture 10"/>
          <p:cNvPicPr>
            <a:picLocks noChangeAspect="1"/>
          </p:cNvPicPr>
          <p:nvPr/>
        </p:nvPicPr>
        <p:blipFill>
          <a:blip r:embed="rId2"/>
          <a:stretch>
            <a:fillRect/>
          </a:stretch>
        </p:blipFill>
        <p:spPr>
          <a:xfrm>
            <a:off x="907633" y="2530683"/>
            <a:ext cx="1363415" cy="870048"/>
          </a:xfrm>
          <a:prstGeom prst="rect">
            <a:avLst/>
          </a:prstGeom>
        </p:spPr>
      </p:pic>
      <p:sp>
        <p:nvSpPr>
          <p:cNvPr id="12" name="TextBox 11"/>
          <p:cNvSpPr txBox="1"/>
          <p:nvPr/>
        </p:nvSpPr>
        <p:spPr>
          <a:xfrm rot="1362480">
            <a:off x="1505302" y="3071917"/>
            <a:ext cx="261610" cy="461665"/>
          </a:xfrm>
          <a:prstGeom prst="rect">
            <a:avLst/>
          </a:prstGeom>
          <a:noFill/>
        </p:spPr>
        <p:txBody>
          <a:bodyPr wrap="none" rtlCol="0">
            <a:spAutoFit/>
          </a:bodyPr>
          <a:lstStyle/>
          <a:p>
            <a:r>
              <a:rPr lang="en-US" sz="2400" dirty="0">
                <a:solidFill>
                  <a:schemeClr val="bg1"/>
                </a:solidFill>
              </a:rPr>
              <a:t>I</a:t>
            </a:r>
          </a:p>
        </p:txBody>
      </p:sp>
      <p:sp>
        <p:nvSpPr>
          <p:cNvPr id="13" name="TextBox 12"/>
          <p:cNvSpPr txBox="1"/>
          <p:nvPr/>
        </p:nvSpPr>
        <p:spPr>
          <a:xfrm rot="1362480">
            <a:off x="2637428" y="3070584"/>
            <a:ext cx="261610" cy="461665"/>
          </a:xfrm>
          <a:prstGeom prst="rect">
            <a:avLst/>
          </a:prstGeom>
          <a:noFill/>
        </p:spPr>
        <p:txBody>
          <a:bodyPr wrap="none" rtlCol="0">
            <a:spAutoFit/>
          </a:bodyPr>
          <a:lstStyle/>
          <a:p>
            <a:r>
              <a:rPr lang="en-US" sz="2400" dirty="0">
                <a:solidFill>
                  <a:schemeClr val="bg1"/>
                </a:solidFill>
              </a:rPr>
              <a:t>I</a:t>
            </a:r>
          </a:p>
        </p:txBody>
      </p:sp>
      <p:sp>
        <p:nvSpPr>
          <p:cNvPr id="14" name="TextBox 13"/>
          <p:cNvSpPr txBox="1"/>
          <p:nvPr/>
        </p:nvSpPr>
        <p:spPr>
          <a:xfrm rot="4265750">
            <a:off x="830541" y="2068665"/>
            <a:ext cx="338554" cy="461665"/>
          </a:xfrm>
          <a:prstGeom prst="rect">
            <a:avLst/>
          </a:prstGeom>
          <a:noFill/>
        </p:spPr>
        <p:txBody>
          <a:bodyPr wrap="none" rtlCol="0">
            <a:spAutoFit/>
          </a:bodyPr>
          <a:lstStyle/>
          <a:p>
            <a:r>
              <a:rPr lang="en-US" sz="2400" dirty="0">
                <a:solidFill>
                  <a:schemeClr val="bg1"/>
                </a:solidFill>
              </a:rPr>
              <a:t>II</a:t>
            </a:r>
          </a:p>
        </p:txBody>
      </p:sp>
      <p:sp>
        <p:nvSpPr>
          <p:cNvPr id="15" name="TextBox 14"/>
          <p:cNvSpPr txBox="1"/>
          <p:nvPr/>
        </p:nvSpPr>
        <p:spPr>
          <a:xfrm rot="4265750">
            <a:off x="830542" y="2694286"/>
            <a:ext cx="338554" cy="461665"/>
          </a:xfrm>
          <a:prstGeom prst="rect">
            <a:avLst/>
          </a:prstGeom>
          <a:noFill/>
        </p:spPr>
        <p:txBody>
          <a:bodyPr wrap="none" rtlCol="0">
            <a:spAutoFit/>
          </a:bodyPr>
          <a:lstStyle/>
          <a:p>
            <a:r>
              <a:rPr lang="en-US" sz="2400" dirty="0">
                <a:solidFill>
                  <a:schemeClr val="bg1"/>
                </a:solidFill>
              </a:rPr>
              <a:t>II</a:t>
            </a:r>
          </a:p>
        </p:txBody>
      </p:sp>
      <p:cxnSp>
        <p:nvCxnSpPr>
          <p:cNvPr id="17" name="Straight Connector 16"/>
          <p:cNvCxnSpPr/>
          <p:nvPr/>
        </p:nvCxnSpPr>
        <p:spPr>
          <a:xfrm>
            <a:off x="681418" y="4431194"/>
            <a:ext cx="0" cy="184543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6905" y="5730611"/>
            <a:ext cx="310134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876072" y="1313694"/>
            <a:ext cx="3371" cy="563497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024714" y="2817608"/>
            <a:ext cx="312906" cy="369332"/>
          </a:xfrm>
          <a:prstGeom prst="rect">
            <a:avLst/>
          </a:prstGeom>
          <a:noFill/>
        </p:spPr>
        <p:txBody>
          <a:bodyPr wrap="none" rtlCol="0">
            <a:spAutoFit/>
          </a:bodyPr>
          <a:lstStyle/>
          <a:p>
            <a:r>
              <a:rPr lang="en-US" dirty="0">
                <a:solidFill>
                  <a:srgbClr val="FFFF00"/>
                </a:solidFill>
                <a:latin typeface="Cambria" panose="02040503050406030204" pitchFamily="18" charset="0"/>
                <a:ea typeface="Cambria" panose="02040503050406030204" pitchFamily="18" charset="0"/>
              </a:rPr>
              <a:t>1</a:t>
            </a:r>
          </a:p>
        </p:txBody>
      </p:sp>
      <p:sp>
        <p:nvSpPr>
          <p:cNvPr id="44" name="TextBox 43"/>
          <p:cNvSpPr txBox="1"/>
          <p:nvPr/>
        </p:nvSpPr>
        <p:spPr>
          <a:xfrm>
            <a:off x="1228956" y="3009407"/>
            <a:ext cx="312906" cy="369332"/>
          </a:xfrm>
          <a:prstGeom prst="rect">
            <a:avLst/>
          </a:prstGeom>
          <a:noFill/>
        </p:spPr>
        <p:txBody>
          <a:bodyPr wrap="none" rtlCol="0">
            <a:spAutoFit/>
          </a:bodyPr>
          <a:lstStyle/>
          <a:p>
            <a:r>
              <a:rPr lang="en-US" dirty="0">
                <a:solidFill>
                  <a:srgbClr val="FFFF00"/>
                </a:solidFill>
                <a:latin typeface="Cambria" panose="02040503050406030204" pitchFamily="18" charset="0"/>
                <a:ea typeface="Cambria" panose="02040503050406030204" pitchFamily="18" charset="0"/>
              </a:rPr>
              <a:t>2</a:t>
            </a:r>
          </a:p>
        </p:txBody>
      </p:sp>
      <p:pic>
        <p:nvPicPr>
          <p:cNvPr id="30" name="Picture 29"/>
          <p:cNvPicPr>
            <a:picLocks noChangeAspect="1"/>
          </p:cNvPicPr>
          <p:nvPr/>
        </p:nvPicPr>
        <p:blipFill>
          <a:blip r:embed="rId3"/>
          <a:stretch>
            <a:fillRect/>
          </a:stretch>
        </p:blipFill>
        <p:spPr>
          <a:xfrm>
            <a:off x="461534" y="2529480"/>
            <a:ext cx="2230212" cy="421286"/>
          </a:xfrm>
          <a:prstGeom prst="rect">
            <a:avLst/>
          </a:prstGeom>
        </p:spPr>
      </p:pic>
      <p:pic>
        <p:nvPicPr>
          <p:cNvPr id="49" name="Picture 48"/>
          <p:cNvPicPr>
            <a:picLocks noChangeAspect="1"/>
          </p:cNvPicPr>
          <p:nvPr/>
        </p:nvPicPr>
        <p:blipFill>
          <a:blip r:embed="rId4"/>
          <a:stretch>
            <a:fillRect/>
          </a:stretch>
        </p:blipFill>
        <p:spPr>
          <a:xfrm>
            <a:off x="2075045" y="2076902"/>
            <a:ext cx="429590" cy="1747728"/>
          </a:xfrm>
          <a:prstGeom prst="rect">
            <a:avLst/>
          </a:prstGeom>
        </p:spPr>
      </p:pic>
      <p:sp>
        <p:nvSpPr>
          <p:cNvPr id="70" name="TextBox 69"/>
          <p:cNvSpPr txBox="1"/>
          <p:nvPr/>
        </p:nvSpPr>
        <p:spPr>
          <a:xfrm>
            <a:off x="256814" y="2209777"/>
            <a:ext cx="283497" cy="470815"/>
          </a:xfrm>
          <a:prstGeom prst="rect">
            <a:avLst/>
          </a:prstGeom>
          <a:noFill/>
        </p:spPr>
        <p:txBody>
          <a:bodyPr wrap="square" rtlCol="0">
            <a:spAutoFit/>
          </a:bodyPr>
          <a:lstStyle/>
          <a:p>
            <a:r>
              <a:rPr lang="en-US" sz="2400" dirty="0">
                <a:solidFill>
                  <a:srgbClr val="FFFF00"/>
                </a:solidFill>
                <a:latin typeface="Cambria" panose="02040503050406030204" pitchFamily="18" charset="0"/>
                <a:ea typeface="Cambria" panose="02040503050406030204" pitchFamily="18" charset="0"/>
              </a:rPr>
              <a:t>b</a:t>
            </a:r>
          </a:p>
        </p:txBody>
      </p:sp>
      <p:sp>
        <p:nvSpPr>
          <p:cNvPr id="71" name="TextBox 70"/>
          <p:cNvSpPr txBox="1"/>
          <p:nvPr/>
        </p:nvSpPr>
        <p:spPr>
          <a:xfrm>
            <a:off x="2141133" y="3455088"/>
            <a:ext cx="320922" cy="461665"/>
          </a:xfrm>
          <a:prstGeom prst="rect">
            <a:avLst/>
          </a:prstGeom>
          <a:noFill/>
        </p:spPr>
        <p:txBody>
          <a:bodyPr wrap="none" rtlCol="0">
            <a:spAutoFit/>
          </a:bodyPr>
          <a:lstStyle/>
          <a:p>
            <a:r>
              <a:rPr lang="en-US" sz="2400" dirty="0">
                <a:solidFill>
                  <a:srgbClr val="FFFF00"/>
                </a:solidFill>
                <a:latin typeface="Cambria" panose="02040503050406030204" pitchFamily="18" charset="0"/>
                <a:ea typeface="Cambria" panose="02040503050406030204" pitchFamily="18" charset="0"/>
              </a:rPr>
              <a:t>c</a:t>
            </a:r>
          </a:p>
        </p:txBody>
      </p:sp>
      <p:sp>
        <p:nvSpPr>
          <p:cNvPr id="72" name="TextBox 71"/>
          <p:cNvSpPr txBox="1"/>
          <p:nvPr/>
        </p:nvSpPr>
        <p:spPr>
          <a:xfrm>
            <a:off x="161437" y="4980102"/>
            <a:ext cx="55072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GT</a:t>
            </a:r>
          </a:p>
        </p:txBody>
      </p:sp>
      <mc:AlternateContent xmlns:mc="http://schemas.openxmlformats.org/markup-compatibility/2006" xmlns:a14="http://schemas.microsoft.com/office/drawing/2010/main">
        <mc:Choice Requires="a14">
          <p:sp>
            <p:nvSpPr>
              <p:cNvPr id="73" name="Rectangle 72"/>
              <p:cNvSpPr/>
              <p:nvPr/>
            </p:nvSpPr>
            <p:spPr>
              <a:xfrm>
                <a:off x="642698" y="4276510"/>
                <a:ext cx="1828706" cy="4739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solidFill>
                                <a:schemeClr val="bg1"/>
                              </a:solidFill>
                              <a:latin typeface="Cambria Math" panose="02040503050406030204" pitchFamily="18" charset="0"/>
                              <a:ea typeface="Cambria Math" panose="02040503050406030204" pitchFamily="18" charset="0"/>
                            </a:rPr>
                          </m:ctrlPr>
                        </m:accPr>
                        <m:e>
                          <m:r>
                            <a:rPr lang="en-US" sz="2400" b="0" i="0" smtClean="0">
                              <a:solidFill>
                                <a:schemeClr val="bg1"/>
                              </a:solidFill>
                              <a:latin typeface="Cambria Math" panose="02040503050406030204" pitchFamily="18" charset="0"/>
                              <a:ea typeface="Cambria Math" panose="02040503050406030204" pitchFamily="18" charset="0"/>
                            </a:rPr>
                            <m:t> </m:t>
                          </m:r>
                          <m:r>
                            <m:rPr>
                              <m:sty m:val="p"/>
                            </m:rPr>
                            <a:rPr lang="en-US" sz="2400" b="0" i="0" smtClean="0">
                              <a:solidFill>
                                <a:schemeClr val="bg1"/>
                              </a:solidFill>
                              <a:latin typeface="Cambria Math" panose="02040503050406030204" pitchFamily="18" charset="0"/>
                              <a:ea typeface="Cambria Math" panose="02040503050406030204" pitchFamily="18" charset="0"/>
                            </a:rPr>
                            <m:t>BAC</m:t>
                          </m:r>
                          <m:r>
                            <a:rPr lang="en-US" sz="2400" b="0" i="0" smtClean="0">
                              <a:solidFill>
                                <a:schemeClr val="bg1"/>
                              </a:solidFill>
                              <a:latin typeface="Cambria Math" panose="02040503050406030204" pitchFamily="18" charset="0"/>
                              <a:ea typeface="Cambria Math" panose="02040503050406030204" pitchFamily="18" charset="0"/>
                            </a:rPr>
                            <m:t> </m:t>
                          </m:r>
                        </m:e>
                      </m:acc>
                      <m:r>
                        <a:rPr lang="en-US" sz="2400" b="0" i="0" smtClean="0">
                          <a:solidFill>
                            <a:schemeClr val="bg1"/>
                          </a:solidFill>
                          <a:latin typeface="Cambria Math" panose="02040503050406030204" pitchFamily="18" charset="0"/>
                          <a:ea typeface="Cambria Math" panose="02040503050406030204" pitchFamily="18" charset="0"/>
                        </a:rPr>
                        <m:t>=</m:t>
                      </m:r>
                      <m:sSup>
                        <m:sSupPr>
                          <m:ctrlPr>
                            <a:rPr lang="en-US" sz="2400" b="0" i="1" smtClean="0">
                              <a:solidFill>
                                <a:schemeClr val="bg1"/>
                              </a:solidFill>
                              <a:latin typeface="Cambria Math" panose="02040503050406030204" pitchFamily="18" charset="0"/>
                              <a:ea typeface="Cambria Math" panose="02040503050406030204" pitchFamily="18" charset="0"/>
                            </a:rPr>
                          </m:ctrlPr>
                        </m:sSupPr>
                        <m:e>
                          <m:r>
                            <a:rPr lang="en-US" sz="2400" b="0" i="0" smtClean="0">
                              <a:solidFill>
                                <a:schemeClr val="bg1"/>
                              </a:solidFill>
                              <a:latin typeface="Cambria Math" panose="02040503050406030204" pitchFamily="18" charset="0"/>
                              <a:ea typeface="Cambria Math" panose="02040503050406030204" pitchFamily="18" charset="0"/>
                            </a:rPr>
                            <m:t>90</m:t>
                          </m:r>
                        </m:e>
                        <m:sup>
                          <m:r>
                            <m:rPr>
                              <m:sty m:val="p"/>
                            </m:rPr>
                            <a:rPr lang="en-US" sz="2400" b="0" i="0" smtClean="0">
                              <a:solidFill>
                                <a:schemeClr val="bg1"/>
                              </a:solidFill>
                              <a:latin typeface="Cambria Math" panose="02040503050406030204" pitchFamily="18" charset="0"/>
                              <a:ea typeface="Cambria Math" panose="02040503050406030204" pitchFamily="18" charset="0"/>
                            </a:rPr>
                            <m:t>o</m:t>
                          </m:r>
                        </m:sup>
                      </m:sSup>
                    </m:oMath>
                  </m:oMathPara>
                </a14:m>
                <a:endParaRPr lang="en-US" sz="2400" dirty="0"/>
              </a:p>
            </p:txBody>
          </p:sp>
        </mc:Choice>
        <mc:Fallback xmlns="">
          <p:sp>
            <p:nvSpPr>
              <p:cNvPr id="73" name="Rectangle 72"/>
              <p:cNvSpPr>
                <a:spLocks noRot="1" noChangeAspect="1" noMove="1" noResize="1" noEditPoints="1" noAdjustHandles="1" noChangeArrowheads="1" noChangeShapeType="1" noTextEdit="1"/>
              </p:cNvSpPr>
              <p:nvPr/>
            </p:nvSpPr>
            <p:spPr>
              <a:xfrm>
                <a:off x="642698" y="4276510"/>
                <a:ext cx="1828706" cy="473976"/>
              </a:xfrm>
              <a:prstGeom prst="rect">
                <a:avLst/>
              </a:prstGeom>
              <a:blipFill>
                <a:blip r:embed="rId5"/>
                <a:stretch>
                  <a:fillRect t="-5195" r="-6000"/>
                </a:stretch>
              </a:blipFill>
            </p:spPr>
            <p:txBody>
              <a:bodyPr/>
              <a:lstStyle/>
              <a:p>
                <a:r>
                  <a:rPr lang="en-US">
                    <a:noFill/>
                  </a:rPr>
                  <a:t> </a:t>
                </a:r>
              </a:p>
            </p:txBody>
          </p:sp>
        </mc:Fallback>
      </mc:AlternateContent>
      <p:sp>
        <p:nvSpPr>
          <p:cNvPr id="74" name="TextBox 73"/>
          <p:cNvSpPr txBox="1"/>
          <p:nvPr/>
        </p:nvSpPr>
        <p:spPr>
          <a:xfrm>
            <a:off x="756828" y="4618372"/>
            <a:ext cx="3180871"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trực</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cạnh</a:t>
            </a:r>
            <a:r>
              <a:rPr lang="en-US" sz="2400" dirty="0">
                <a:solidFill>
                  <a:schemeClr val="bg1"/>
                </a:solidFill>
                <a:latin typeface="Cambria" panose="02040503050406030204" pitchFamily="18" charset="0"/>
                <a:ea typeface="Cambria" panose="02040503050406030204" pitchFamily="18" charset="0"/>
              </a:rPr>
              <a:t> AB</a:t>
            </a:r>
          </a:p>
        </p:txBody>
      </p:sp>
      <p:sp>
        <p:nvSpPr>
          <p:cNvPr id="75" name="TextBox 74"/>
          <p:cNvSpPr txBox="1"/>
          <p:nvPr/>
        </p:nvSpPr>
        <p:spPr>
          <a:xfrm>
            <a:off x="728148" y="4968077"/>
            <a:ext cx="3193567"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trực</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cạnh</a:t>
            </a:r>
            <a:r>
              <a:rPr lang="en-US" sz="2400" dirty="0">
                <a:solidFill>
                  <a:schemeClr val="bg1"/>
                </a:solidFill>
                <a:latin typeface="Cambria" panose="02040503050406030204" pitchFamily="18" charset="0"/>
                <a:ea typeface="Cambria" panose="02040503050406030204" pitchFamily="18" charset="0"/>
              </a:rPr>
              <a:t> AC</a:t>
            </a:r>
          </a:p>
        </p:txBody>
      </p:sp>
      <p:sp>
        <p:nvSpPr>
          <p:cNvPr id="76" name="TextBox 75"/>
          <p:cNvSpPr txBox="1"/>
          <p:nvPr/>
        </p:nvSpPr>
        <p:spPr>
          <a:xfrm>
            <a:off x="741484" y="5300165"/>
            <a:ext cx="1693092"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 </a:t>
            </a:r>
            <a:r>
              <a:rPr lang="en-US" sz="2400" dirty="0" err="1">
                <a:solidFill>
                  <a:schemeClr val="bg1"/>
                </a:solidFill>
                <a:latin typeface="Cambria" panose="02040503050406030204" pitchFamily="18" charset="0"/>
                <a:ea typeface="Cambria" panose="02040503050406030204" pitchFamily="18" charset="0"/>
              </a:rPr>
              <a:t>cắt</a:t>
            </a:r>
            <a:r>
              <a:rPr lang="en-US" sz="2400" dirty="0">
                <a:solidFill>
                  <a:schemeClr val="bg1"/>
                </a:solidFill>
                <a:latin typeface="Cambria" panose="02040503050406030204" pitchFamily="18" charset="0"/>
                <a:ea typeface="Cambria" panose="02040503050406030204" pitchFamily="18" charset="0"/>
              </a:rPr>
              <a:t> c </a:t>
            </a:r>
            <a:r>
              <a:rPr lang="en-US" sz="2400" err="1">
                <a:solidFill>
                  <a:schemeClr val="bg1"/>
                </a:solidFill>
                <a:latin typeface="Cambria" panose="02040503050406030204" pitchFamily="18" charset="0"/>
                <a:ea typeface="Cambria" panose="02040503050406030204" pitchFamily="18" charset="0"/>
              </a:rPr>
              <a:t>tại</a:t>
            </a:r>
            <a:r>
              <a:rPr lang="en-US" sz="2400">
                <a:solidFill>
                  <a:schemeClr val="bg1"/>
                </a:solidFill>
                <a:latin typeface="Cambria" panose="02040503050406030204" pitchFamily="18" charset="0"/>
                <a:ea typeface="Cambria" panose="02040503050406030204" pitchFamily="18" charset="0"/>
              </a:rPr>
              <a:t> D</a:t>
            </a:r>
            <a:endParaRPr lang="en-US" sz="2400" dirty="0">
              <a:solidFill>
                <a:schemeClr val="bg1"/>
              </a:solidFill>
              <a:latin typeface="Cambria" panose="02040503050406030204" pitchFamily="18" charset="0"/>
              <a:ea typeface="Cambria" panose="02040503050406030204" pitchFamily="18" charset="0"/>
            </a:endParaRPr>
          </a:p>
        </p:txBody>
      </p:sp>
      <p:sp>
        <p:nvSpPr>
          <p:cNvPr id="77" name="TextBox 76"/>
          <p:cNvSpPr txBox="1"/>
          <p:nvPr/>
        </p:nvSpPr>
        <p:spPr>
          <a:xfrm>
            <a:off x="133846" y="5846705"/>
            <a:ext cx="543739"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KL</a:t>
            </a:r>
          </a:p>
        </p:txBody>
      </p:sp>
      <p:sp>
        <p:nvSpPr>
          <p:cNvPr id="78" name="TextBox 77"/>
          <p:cNvSpPr txBox="1"/>
          <p:nvPr/>
        </p:nvSpPr>
        <p:spPr>
          <a:xfrm>
            <a:off x="679377" y="5839254"/>
            <a:ext cx="2603598"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 B, C, D thẳng hàng</a:t>
            </a:r>
            <a:endParaRPr lang="en-US" sz="2400" dirty="0">
              <a:solidFill>
                <a:schemeClr val="bg1"/>
              </a:solidFill>
              <a:latin typeface="Cambria" panose="02040503050406030204" pitchFamily="18" charset="0"/>
              <a:ea typeface="Cambria" panose="02040503050406030204" pitchFamily="18" charset="0"/>
            </a:endParaRPr>
          </a:p>
        </p:txBody>
      </p:sp>
      <p:grpSp>
        <p:nvGrpSpPr>
          <p:cNvPr id="18" name="Group 4"/>
          <p:cNvGrpSpPr>
            <a:grpSpLocks noChangeAspect="1"/>
          </p:cNvGrpSpPr>
          <p:nvPr/>
        </p:nvGrpSpPr>
        <p:grpSpPr bwMode="auto">
          <a:xfrm>
            <a:off x="957019" y="1901407"/>
            <a:ext cx="2419350" cy="1443038"/>
            <a:chOff x="550" y="1106"/>
            <a:chExt cx="1524" cy="909"/>
          </a:xfrm>
        </p:grpSpPr>
        <p:sp>
          <p:nvSpPr>
            <p:cNvPr id="22" name="Freeform 5"/>
            <p:cNvSpPr>
              <a:spLocks/>
            </p:cNvSpPr>
            <p:nvPr/>
          </p:nvSpPr>
          <p:spPr bwMode="auto">
            <a:xfrm>
              <a:off x="574" y="1888"/>
              <a:ext cx="102" cy="102"/>
            </a:xfrm>
            <a:custGeom>
              <a:avLst/>
              <a:gdLst>
                <a:gd name="T0" fmla="*/ 0 w 102"/>
                <a:gd name="T1" fmla="*/ 0 h 102"/>
                <a:gd name="T2" fmla="*/ 102 w 102"/>
                <a:gd name="T3" fmla="*/ 0 h 102"/>
                <a:gd name="T4" fmla="*/ 102 w 102"/>
                <a:gd name="T5" fmla="*/ 102 h 102"/>
              </a:gdLst>
              <a:ahLst/>
              <a:cxnLst>
                <a:cxn ang="0">
                  <a:pos x="T0" y="T1"/>
                </a:cxn>
                <a:cxn ang="0">
                  <a:pos x="T2" y="T3"/>
                </a:cxn>
                <a:cxn ang="0">
                  <a:pos x="T4" y="T5"/>
                </a:cxn>
              </a:cxnLst>
              <a:rect l="0" t="0" r="r" b="b"/>
              <a:pathLst>
                <a:path w="102" h="102">
                  <a:moveTo>
                    <a:pt x="0" y="0"/>
                  </a:moveTo>
                  <a:lnTo>
                    <a:pt x="102" y="0"/>
                  </a:lnTo>
                  <a:lnTo>
                    <a:pt x="102" y="102"/>
                  </a:lnTo>
                </a:path>
              </a:pathLst>
            </a:custGeom>
            <a:noFill/>
            <a:ln w="28575" cap="flat">
              <a:solidFill>
                <a:srgbClr val="F4F4F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25" name="Line 6"/>
            <p:cNvSpPr>
              <a:spLocks noChangeShapeType="1"/>
            </p:cNvSpPr>
            <p:nvPr/>
          </p:nvSpPr>
          <p:spPr bwMode="auto">
            <a:xfrm>
              <a:off x="574" y="1990"/>
              <a:ext cx="1476" cy="0"/>
            </a:xfrm>
            <a:prstGeom prst="line">
              <a:avLst/>
            </a:prstGeom>
            <a:noFill/>
            <a:ln w="28575" cap="flat">
              <a:solidFill>
                <a:srgbClr val="EEEE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26" name="Line 7"/>
            <p:cNvSpPr>
              <a:spLocks noChangeShapeType="1"/>
            </p:cNvSpPr>
            <p:nvPr/>
          </p:nvSpPr>
          <p:spPr bwMode="auto">
            <a:xfrm flipV="1">
              <a:off x="574" y="1130"/>
              <a:ext cx="0" cy="86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nvGrpSpPr>
            <p:cNvPr id="28" name="Group 11"/>
            <p:cNvGrpSpPr>
              <a:grpSpLocks/>
            </p:cNvGrpSpPr>
            <p:nvPr/>
          </p:nvGrpSpPr>
          <p:grpSpPr bwMode="auto">
            <a:xfrm>
              <a:off x="550" y="1966"/>
              <a:ext cx="48" cy="49"/>
              <a:chOff x="550" y="1966"/>
              <a:chExt cx="48" cy="49"/>
            </a:xfrm>
          </p:grpSpPr>
          <p:sp>
            <p:nvSpPr>
              <p:cNvPr id="82" name="Oval 9"/>
              <p:cNvSpPr>
                <a:spLocks noChangeArrowheads="1"/>
              </p:cNvSpPr>
              <p:nvPr/>
            </p:nvSpPr>
            <p:spPr bwMode="auto">
              <a:xfrm>
                <a:off x="550" y="1966"/>
                <a:ext cx="48" cy="49"/>
              </a:xfrm>
              <a:prstGeom prst="ellipse">
                <a:avLst/>
              </a:prstGeom>
              <a:solidFill>
                <a:srgbClr val="FFEAEA"/>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3" name="Oval 10"/>
              <p:cNvSpPr>
                <a:spLocks noChangeArrowheads="1"/>
              </p:cNvSpPr>
              <p:nvPr/>
            </p:nvSpPr>
            <p:spPr bwMode="auto">
              <a:xfrm>
                <a:off x="550" y="1966"/>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40" name="Group 14"/>
            <p:cNvGrpSpPr>
              <a:grpSpLocks/>
            </p:cNvGrpSpPr>
            <p:nvPr/>
          </p:nvGrpSpPr>
          <p:grpSpPr bwMode="auto">
            <a:xfrm>
              <a:off x="2026" y="1966"/>
              <a:ext cx="48" cy="49"/>
              <a:chOff x="2026" y="1966"/>
              <a:chExt cx="48" cy="49"/>
            </a:xfrm>
          </p:grpSpPr>
          <p:sp>
            <p:nvSpPr>
              <p:cNvPr id="59" name="Oval 12"/>
              <p:cNvSpPr>
                <a:spLocks noChangeArrowheads="1"/>
              </p:cNvSpPr>
              <p:nvPr/>
            </p:nvSpPr>
            <p:spPr bwMode="auto">
              <a:xfrm>
                <a:off x="2026" y="1966"/>
                <a:ext cx="48" cy="49"/>
              </a:xfrm>
              <a:prstGeom prst="ellipse">
                <a:avLst/>
              </a:prstGeom>
              <a:solidFill>
                <a:srgbClr val="FFF0F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1" name="Oval 13"/>
              <p:cNvSpPr>
                <a:spLocks noChangeArrowheads="1"/>
              </p:cNvSpPr>
              <p:nvPr/>
            </p:nvSpPr>
            <p:spPr bwMode="auto">
              <a:xfrm>
                <a:off x="2026" y="1966"/>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45" name="Group 17"/>
            <p:cNvGrpSpPr>
              <a:grpSpLocks/>
            </p:cNvGrpSpPr>
            <p:nvPr/>
          </p:nvGrpSpPr>
          <p:grpSpPr bwMode="auto">
            <a:xfrm>
              <a:off x="550" y="1106"/>
              <a:ext cx="48" cy="48"/>
              <a:chOff x="550" y="1106"/>
              <a:chExt cx="48" cy="48"/>
            </a:xfrm>
          </p:grpSpPr>
          <p:sp>
            <p:nvSpPr>
              <p:cNvPr id="46" name="Oval 15"/>
              <p:cNvSpPr>
                <a:spLocks noChangeArrowheads="1"/>
              </p:cNvSpPr>
              <p:nvPr/>
            </p:nvSpPr>
            <p:spPr bwMode="auto">
              <a:xfrm>
                <a:off x="550" y="1106"/>
                <a:ext cx="48" cy="48"/>
              </a:xfrm>
              <a:prstGeom prst="ellipse">
                <a:avLst/>
              </a:prstGeom>
              <a:solidFill>
                <a:srgbClr val="FFEEE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56" name="Oval 16"/>
              <p:cNvSpPr>
                <a:spLocks noChangeArrowheads="1"/>
              </p:cNvSpPr>
              <p:nvPr/>
            </p:nvSpPr>
            <p:spPr bwMode="auto">
              <a:xfrm>
                <a:off x="550" y="1106"/>
                <a:ext cx="48" cy="48"/>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grpSp>
      <p:sp>
        <p:nvSpPr>
          <p:cNvPr id="84" name="Line 8"/>
          <p:cNvSpPr>
            <a:spLocks noChangeShapeType="1"/>
          </p:cNvSpPr>
          <p:nvPr/>
        </p:nvSpPr>
        <p:spPr bwMode="auto">
          <a:xfrm>
            <a:off x="995119" y="1931892"/>
            <a:ext cx="2343150" cy="136525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TextBox 62"/>
          <p:cNvSpPr txBox="1"/>
          <p:nvPr/>
        </p:nvSpPr>
        <p:spPr>
          <a:xfrm>
            <a:off x="4044685" y="1442927"/>
            <a:ext cx="3941592" cy="400110"/>
          </a:xfrm>
          <a:prstGeom prst="rect">
            <a:avLst/>
          </a:prstGeom>
          <a:noFill/>
        </p:spPr>
        <p:txBody>
          <a:bodyPr wrap="none" rtlCol="0">
            <a:spAutoFit/>
          </a:bodyPr>
          <a:lstStyle/>
          <a:p>
            <a:r>
              <a:rPr lang="en-US" sz="2000" err="1">
                <a:solidFill>
                  <a:schemeClr val="bg1"/>
                </a:solidFill>
                <a:latin typeface="Cambria" panose="02040503050406030204" pitchFamily="18" charset="0"/>
                <a:ea typeface="Cambria" panose="02040503050406030204" pitchFamily="18" charset="0"/>
              </a:rPr>
              <a:t>Vì</a:t>
            </a:r>
            <a:r>
              <a:rPr lang="en-US" sz="2000">
                <a:solidFill>
                  <a:schemeClr val="bg1"/>
                </a:solidFill>
                <a:latin typeface="Cambria" panose="02040503050406030204" pitchFamily="18" charset="0"/>
                <a:ea typeface="Cambria" panose="02040503050406030204" pitchFamily="18" charset="0"/>
              </a:rPr>
              <a:t> D </a:t>
            </a:r>
            <a:r>
              <a:rPr lang="en-US" sz="2000" dirty="0" err="1">
                <a:solidFill>
                  <a:schemeClr val="bg1"/>
                </a:solidFill>
                <a:latin typeface="Cambria" panose="02040503050406030204" pitchFamily="18" charset="0"/>
                <a:ea typeface="Cambria" panose="02040503050406030204" pitchFamily="18" charset="0"/>
              </a:rPr>
              <a:t>thuộc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trực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đoạn</a:t>
            </a:r>
            <a:r>
              <a:rPr lang="en-US" sz="2000" dirty="0">
                <a:solidFill>
                  <a:schemeClr val="bg1"/>
                </a:solidFill>
                <a:latin typeface="Cambria" panose="02040503050406030204" pitchFamily="18" charset="0"/>
                <a:ea typeface="Cambria" panose="02040503050406030204" pitchFamily="18" charset="0"/>
              </a:rPr>
              <a:t> AB (</a:t>
            </a:r>
            <a:r>
              <a:rPr lang="en-US" sz="2000" dirty="0" err="1">
                <a:solidFill>
                  <a:schemeClr val="bg1"/>
                </a:solidFill>
                <a:latin typeface="Cambria" panose="02040503050406030204" pitchFamily="18" charset="0"/>
                <a:ea typeface="Cambria" panose="02040503050406030204" pitchFamily="18" charset="0"/>
              </a:rPr>
              <a:t>gt</a:t>
            </a:r>
            <a:r>
              <a:rPr lang="en-US" sz="2000" dirty="0">
                <a:solidFill>
                  <a:schemeClr val="bg1"/>
                </a:solidFill>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64" name="TextBox 63"/>
              <p:cNvSpPr txBox="1"/>
              <p:nvPr/>
            </p:nvSpPr>
            <p:spPr>
              <a:xfrm>
                <a:off x="4053149" y="1816833"/>
                <a:ext cx="4669933"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DA</m:t>
                    </m:r>
                    <m:r>
                      <a:rPr lang="en-US" sz="2000" b="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DB</m:t>
                    </m:r>
                  </m:oMath>
                </a14:m>
                <a:r>
                  <a:rPr lang="en-US" sz="2000" dirty="0">
                    <a:solidFill>
                      <a:schemeClr val="bg1"/>
                    </a:solidFill>
                    <a:latin typeface="Cambria" panose="02040503050406030204" pitchFamily="18" charset="0"/>
                    <a:ea typeface="Cambria" panose="02040503050406030204" pitchFamily="18" charset="0"/>
                  </a:rPr>
                  <a:t> </a:t>
                </a:r>
                <a:r>
                  <a:rPr lang="en-US" sz="2000" i="1" dirty="0">
                    <a:solidFill>
                      <a:schemeClr val="bg1"/>
                    </a:solidFill>
                    <a:latin typeface="Cambria" panose="02040503050406030204" pitchFamily="18" charset="0"/>
                    <a:ea typeface="Cambria" panose="02040503050406030204" pitchFamily="18" charset="0"/>
                  </a:rPr>
                  <a:t>(</a:t>
                </a:r>
                <a:r>
                  <a:rPr lang="en-US" sz="2000" i="1" dirty="0" err="1">
                    <a:solidFill>
                      <a:schemeClr val="bg1"/>
                    </a:solidFill>
                    <a:latin typeface="Cambria" panose="02040503050406030204" pitchFamily="18" charset="0"/>
                    <a:ea typeface="Cambria" panose="02040503050406030204" pitchFamily="18" charset="0"/>
                  </a:rPr>
                  <a:t>tính</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chất</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đường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trung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trực</a:t>
                </a:r>
                <a:r>
                  <a:rPr lang="en-US" sz="2000" i="1" dirty="0">
                    <a:solidFill>
                      <a:schemeClr val="bg1"/>
                    </a:solidFill>
                    <a:latin typeface="Cambria" panose="02040503050406030204" pitchFamily="18" charset="0"/>
                    <a:ea typeface="Cambria" panose="02040503050406030204" pitchFamily="18" charset="0"/>
                  </a:rPr>
                  <a:t>) </a:t>
                </a:r>
              </a:p>
            </p:txBody>
          </p:sp>
        </mc:Choice>
        <mc:Fallback xmlns="">
          <p:sp>
            <p:nvSpPr>
              <p:cNvPr id="64" name="TextBox 63"/>
              <p:cNvSpPr txBox="1">
                <a:spLocks noRot="1" noChangeAspect="1" noMove="1" noResize="1" noEditPoints="1" noAdjustHandles="1" noChangeArrowheads="1" noChangeShapeType="1" noTextEdit="1"/>
              </p:cNvSpPr>
              <p:nvPr/>
            </p:nvSpPr>
            <p:spPr>
              <a:xfrm>
                <a:off x="4053149" y="1816833"/>
                <a:ext cx="4669933" cy="400110"/>
              </a:xfrm>
              <a:prstGeom prst="rect">
                <a:avLst/>
              </a:prstGeom>
              <a:blipFill>
                <a:blip r:embed="rId6"/>
                <a:stretch>
                  <a:fillRect t="-7576" r="-392"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4027467" y="2189101"/>
                <a:ext cx="2120196"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ADB</m:t>
                    </m:r>
                  </m:oMath>
                </a14:m>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cân</a:t>
                </a:r>
                <a:r>
                  <a:rPr lang="en-US" sz="2000" dirty="0">
                    <a:solidFill>
                      <a:schemeClr val="bg1"/>
                    </a:solidFill>
                    <a:latin typeface="Cambria" panose="02040503050406030204" pitchFamily="18" charset="0"/>
                    <a:ea typeface="Cambria" panose="02040503050406030204" pitchFamily="18" charset="0"/>
                  </a:rPr>
                  <a:t> </a:t>
                </a:r>
                <a:r>
                  <a:rPr lang="en-US" sz="2000" err="1">
                    <a:solidFill>
                      <a:schemeClr val="bg1"/>
                    </a:solidFill>
                    <a:latin typeface="Cambria" panose="02040503050406030204" pitchFamily="18" charset="0"/>
                    <a:ea typeface="Cambria" panose="02040503050406030204" pitchFamily="18" charset="0"/>
                  </a:rPr>
                  <a:t>tại</a:t>
                </a:r>
                <a:r>
                  <a:rPr lang="en-US" sz="2000">
                    <a:solidFill>
                      <a:schemeClr val="bg1"/>
                    </a:solidFill>
                    <a:latin typeface="Cambria" panose="02040503050406030204" pitchFamily="18" charset="0"/>
                    <a:ea typeface="Cambria" panose="02040503050406030204" pitchFamily="18" charset="0"/>
                  </a:rPr>
                  <a:t> D</a:t>
                </a:r>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4027467" y="2189101"/>
                <a:ext cx="2120196" cy="400110"/>
              </a:xfrm>
              <a:prstGeom prst="rect">
                <a:avLst/>
              </a:prstGeom>
              <a:blipFill>
                <a:blip r:embed="rId7"/>
                <a:stretch>
                  <a:fillRect t="-7576" r="-2305"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Box 85"/>
              <p:cNvSpPr txBox="1"/>
              <p:nvPr/>
            </p:nvSpPr>
            <p:spPr>
              <a:xfrm>
                <a:off x="3988491" y="2585776"/>
                <a:ext cx="2635850" cy="410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i="0">
                              <a:solidFill>
                                <a:schemeClr val="bg1"/>
                              </a:solidFill>
                              <a:latin typeface="Cambria Math" panose="02040503050406030204" pitchFamily="18" charset="0"/>
                              <a:ea typeface="Cambria Math" panose="02040503050406030204" pitchFamily="18" charset="0"/>
                            </a:rPr>
                            <m:t>180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b="0" i="0" smtClean="0">
                          <a:solidFill>
                            <a:schemeClr val="bg1"/>
                          </a:solidFill>
                          <a:latin typeface="Cambria Math" panose="02040503050406030204" pitchFamily="18" charset="0"/>
                          <a:ea typeface="Cambria Math" panose="02040503050406030204" pitchFamily="18" charset="0"/>
                        </a:rPr>
                        <m:t>−</m:t>
                      </m:r>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i="0">
                                  <a:solidFill>
                                    <a:schemeClr val="bg1"/>
                                  </a:solidFill>
                                  <a:latin typeface="Cambria Math" panose="02040503050406030204" pitchFamily="18" charset="0"/>
                                  <a:ea typeface="Cambria Math" panose="02040503050406030204" pitchFamily="18" charset="0"/>
                                </a:rPr>
                                <m:t>1</m:t>
                              </m:r>
                            </m:sub>
                          </m:sSub>
                        </m:e>
                      </m:acc>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86" name="TextBox 85"/>
              <p:cNvSpPr txBox="1">
                <a:spLocks noRot="1" noChangeAspect="1" noMove="1" noResize="1" noEditPoints="1" noAdjustHandles="1" noChangeArrowheads="1" noChangeShapeType="1" noTextEdit="1"/>
              </p:cNvSpPr>
              <p:nvPr/>
            </p:nvSpPr>
            <p:spPr>
              <a:xfrm>
                <a:off x="3988491" y="2585776"/>
                <a:ext cx="2635850" cy="410433"/>
              </a:xfrm>
              <a:prstGeom prst="rect">
                <a:avLst/>
              </a:prstGeom>
              <a:blipFill>
                <a:blip r:embed="rId8"/>
                <a:stretch>
                  <a:fillRect t="-7353" r="-25404" b="-1471"/>
                </a:stretch>
              </a:blipFill>
            </p:spPr>
            <p:txBody>
              <a:bodyPr/>
              <a:lstStyle/>
              <a:p>
                <a:r>
                  <a:rPr lang="en-US">
                    <a:noFill/>
                  </a:rPr>
                  <a:t> </a:t>
                </a:r>
              </a:p>
            </p:txBody>
          </p:sp>
        </mc:Fallback>
      </mc:AlternateContent>
      <p:sp>
        <p:nvSpPr>
          <p:cNvPr id="87" name="TextBox 86"/>
          <p:cNvSpPr txBox="1"/>
          <p:nvPr/>
        </p:nvSpPr>
        <p:spPr>
          <a:xfrm>
            <a:off x="6640331" y="2570261"/>
            <a:ext cx="522900" cy="400110"/>
          </a:xfrm>
          <a:prstGeom prst="rect">
            <a:avLst/>
          </a:prstGeom>
          <a:noFill/>
        </p:spPr>
        <p:txBody>
          <a:bodyPr wrap="none" rtlCol="0">
            <a:spAutoFit/>
          </a:bodyPr>
          <a:lstStyle/>
          <a:p>
            <a:r>
              <a:rPr lang="en-US" sz="2000" dirty="0">
                <a:solidFill>
                  <a:srgbClr val="FFFF00"/>
                </a:solidFill>
                <a:latin typeface="Cambria" panose="02040503050406030204" pitchFamily="18" charset="0"/>
                <a:ea typeface="Cambria" panose="02040503050406030204" pitchFamily="18" charset="0"/>
              </a:rPr>
              <a:t>(1)</a:t>
            </a:r>
          </a:p>
        </p:txBody>
      </p:sp>
      <p:sp>
        <p:nvSpPr>
          <p:cNvPr id="3" name="TextBox 2"/>
          <p:cNvSpPr txBox="1"/>
          <p:nvPr/>
        </p:nvSpPr>
        <p:spPr>
          <a:xfrm>
            <a:off x="5360006" y="1088213"/>
            <a:ext cx="1850186" cy="400110"/>
          </a:xfrm>
          <a:prstGeom prst="rect">
            <a:avLst/>
          </a:prstGeom>
          <a:noFill/>
        </p:spPr>
        <p:txBody>
          <a:bodyPr wrap="none" rtlCol="0">
            <a:spAutoFit/>
          </a:bodyPr>
          <a:lstStyle/>
          <a:p>
            <a:r>
              <a:rPr lang="en-US" sz="2000" b="1" i="1">
                <a:solidFill>
                  <a:srgbClr val="FFFF00"/>
                </a:solidFill>
              </a:rPr>
              <a:t>Hướng dẫn giải</a:t>
            </a:r>
          </a:p>
        </p:txBody>
      </p:sp>
      <p:sp>
        <p:nvSpPr>
          <p:cNvPr id="88" name="TextBox 87"/>
          <p:cNvSpPr txBox="1"/>
          <p:nvPr/>
        </p:nvSpPr>
        <p:spPr>
          <a:xfrm>
            <a:off x="4053149" y="2994018"/>
            <a:ext cx="3924664" cy="400110"/>
          </a:xfrm>
          <a:prstGeom prst="rect">
            <a:avLst/>
          </a:prstGeom>
          <a:noFill/>
        </p:spPr>
        <p:txBody>
          <a:bodyPr wrap="none" rtlCol="0">
            <a:spAutoFit/>
          </a:bodyPr>
          <a:lstStyle/>
          <a:p>
            <a:r>
              <a:rPr lang="en-US" sz="2000" err="1">
                <a:solidFill>
                  <a:schemeClr val="bg1"/>
                </a:solidFill>
                <a:latin typeface="Cambria" panose="02040503050406030204" pitchFamily="18" charset="0"/>
                <a:ea typeface="Cambria" panose="02040503050406030204" pitchFamily="18" charset="0"/>
              </a:rPr>
              <a:t>Vì</a:t>
            </a:r>
            <a:r>
              <a:rPr lang="en-US" sz="2000">
                <a:solidFill>
                  <a:schemeClr val="bg1"/>
                </a:solidFill>
                <a:latin typeface="Cambria" panose="02040503050406030204" pitchFamily="18" charset="0"/>
                <a:ea typeface="Cambria" panose="02040503050406030204" pitchFamily="18" charset="0"/>
              </a:rPr>
              <a:t> D </a:t>
            </a:r>
            <a:r>
              <a:rPr lang="en-US" sz="2000" dirty="0" err="1">
                <a:solidFill>
                  <a:schemeClr val="bg1"/>
                </a:solidFill>
                <a:latin typeface="Cambria" panose="02040503050406030204" pitchFamily="18" charset="0"/>
                <a:ea typeface="Cambria" panose="02040503050406030204" pitchFamily="18" charset="0"/>
              </a:rPr>
              <a:t>thuộc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trực</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đoạn</a:t>
            </a:r>
            <a:r>
              <a:rPr lang="en-US" sz="2000" dirty="0">
                <a:solidFill>
                  <a:schemeClr val="bg1"/>
                </a:solidFill>
                <a:latin typeface="Cambria" panose="02040503050406030204" pitchFamily="18" charset="0"/>
                <a:ea typeface="Cambria" panose="02040503050406030204" pitchFamily="18" charset="0"/>
              </a:rPr>
              <a:t> AC (</a:t>
            </a:r>
            <a:r>
              <a:rPr lang="en-US" sz="2000" dirty="0" err="1">
                <a:solidFill>
                  <a:schemeClr val="bg1"/>
                </a:solidFill>
                <a:latin typeface="Cambria" panose="02040503050406030204" pitchFamily="18" charset="0"/>
                <a:ea typeface="Cambria" panose="02040503050406030204" pitchFamily="18" charset="0"/>
              </a:rPr>
              <a:t>gt</a:t>
            </a:r>
            <a:r>
              <a:rPr lang="en-US" sz="2000" dirty="0">
                <a:solidFill>
                  <a:schemeClr val="bg1"/>
                </a:solidFill>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89" name="TextBox 88"/>
              <p:cNvSpPr txBox="1"/>
              <p:nvPr/>
            </p:nvSpPr>
            <p:spPr>
              <a:xfrm>
                <a:off x="4053149" y="3371316"/>
                <a:ext cx="4657109"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DA</m:t>
                    </m:r>
                    <m:r>
                      <a:rPr lang="en-US" sz="2000" b="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DC</m:t>
                    </m:r>
                  </m:oMath>
                </a14:m>
                <a:r>
                  <a:rPr lang="en-US" sz="2000" dirty="0">
                    <a:solidFill>
                      <a:schemeClr val="bg1"/>
                    </a:solidFill>
                    <a:latin typeface="Cambria" panose="02040503050406030204" pitchFamily="18" charset="0"/>
                    <a:ea typeface="Cambria" panose="02040503050406030204" pitchFamily="18" charset="0"/>
                  </a:rPr>
                  <a:t> </a:t>
                </a:r>
                <a:r>
                  <a:rPr lang="en-US" sz="2000" i="1" dirty="0">
                    <a:solidFill>
                      <a:schemeClr val="bg1"/>
                    </a:solidFill>
                    <a:latin typeface="Cambria" panose="02040503050406030204" pitchFamily="18" charset="0"/>
                    <a:ea typeface="Cambria" panose="02040503050406030204" pitchFamily="18" charset="0"/>
                  </a:rPr>
                  <a:t>(</a:t>
                </a:r>
                <a:r>
                  <a:rPr lang="en-US" sz="2000" i="1" dirty="0" err="1">
                    <a:solidFill>
                      <a:schemeClr val="bg1"/>
                    </a:solidFill>
                    <a:latin typeface="Cambria" panose="02040503050406030204" pitchFamily="18" charset="0"/>
                    <a:ea typeface="Cambria" panose="02040503050406030204" pitchFamily="18" charset="0"/>
                  </a:rPr>
                  <a:t>tính</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chất</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đường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trung</a:t>
                </a:r>
                <a:r>
                  <a:rPr lang="en-US" sz="2000" i="1" dirty="0">
                    <a:solidFill>
                      <a:schemeClr val="bg1"/>
                    </a:solidFill>
                    <a:latin typeface="Cambria" panose="02040503050406030204" pitchFamily="18" charset="0"/>
                    <a:ea typeface="Cambria" panose="02040503050406030204" pitchFamily="18" charset="0"/>
                  </a:rPr>
                  <a:t> </a:t>
                </a:r>
                <a:r>
                  <a:rPr lang="en-US" sz="2000" i="1" dirty="0" err="1">
                    <a:solidFill>
                      <a:schemeClr val="bg1"/>
                    </a:solidFill>
                    <a:latin typeface="Cambria" panose="02040503050406030204" pitchFamily="18" charset="0"/>
                    <a:ea typeface="Cambria" panose="02040503050406030204" pitchFamily="18" charset="0"/>
                  </a:rPr>
                  <a:t>trực</a:t>
                </a:r>
                <a:r>
                  <a:rPr lang="en-US" sz="2000" i="1" dirty="0">
                    <a:solidFill>
                      <a:schemeClr val="bg1"/>
                    </a:solidFill>
                    <a:latin typeface="Cambria" panose="02040503050406030204" pitchFamily="18" charset="0"/>
                    <a:ea typeface="Cambria" panose="02040503050406030204" pitchFamily="18" charset="0"/>
                  </a:rPr>
                  <a:t>) </a:t>
                </a:r>
              </a:p>
            </p:txBody>
          </p:sp>
        </mc:Choice>
        <mc:Fallback xmlns="">
          <p:sp>
            <p:nvSpPr>
              <p:cNvPr id="89" name="TextBox 88"/>
              <p:cNvSpPr txBox="1">
                <a:spLocks noRot="1" noChangeAspect="1" noMove="1" noResize="1" noEditPoints="1" noAdjustHandles="1" noChangeArrowheads="1" noChangeShapeType="1" noTextEdit="1"/>
              </p:cNvSpPr>
              <p:nvPr/>
            </p:nvSpPr>
            <p:spPr>
              <a:xfrm>
                <a:off x="4053149" y="3371316"/>
                <a:ext cx="4657109" cy="400110"/>
              </a:xfrm>
              <a:prstGeom prst="rect">
                <a:avLst/>
              </a:prstGeom>
              <a:blipFill>
                <a:blip r:embed="rId9"/>
                <a:stretch>
                  <a:fillRect t="-7576" r="-393"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p:cNvSpPr txBox="1"/>
              <p:nvPr/>
            </p:nvSpPr>
            <p:spPr>
              <a:xfrm>
                <a:off x="4040291" y="3775010"/>
                <a:ext cx="2107372"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ADC</m:t>
                    </m:r>
                  </m:oMath>
                </a14:m>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cân</a:t>
                </a:r>
                <a:r>
                  <a:rPr lang="en-US" sz="2000" dirty="0">
                    <a:solidFill>
                      <a:schemeClr val="bg1"/>
                    </a:solidFill>
                    <a:latin typeface="Cambria" panose="02040503050406030204" pitchFamily="18" charset="0"/>
                    <a:ea typeface="Cambria" panose="02040503050406030204" pitchFamily="18" charset="0"/>
                  </a:rPr>
                  <a:t> </a:t>
                </a:r>
                <a:r>
                  <a:rPr lang="en-US" sz="2000" err="1">
                    <a:solidFill>
                      <a:schemeClr val="bg1"/>
                    </a:solidFill>
                    <a:latin typeface="Cambria" panose="02040503050406030204" pitchFamily="18" charset="0"/>
                    <a:ea typeface="Cambria" panose="02040503050406030204" pitchFamily="18" charset="0"/>
                  </a:rPr>
                  <a:t>tại</a:t>
                </a:r>
                <a:r>
                  <a:rPr lang="en-US" sz="2000">
                    <a:solidFill>
                      <a:schemeClr val="bg1"/>
                    </a:solidFill>
                    <a:latin typeface="Cambria" panose="02040503050406030204" pitchFamily="18" charset="0"/>
                    <a:ea typeface="Cambria" panose="02040503050406030204" pitchFamily="18" charset="0"/>
                  </a:rPr>
                  <a:t> D</a:t>
                </a:r>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0" name="TextBox 89"/>
              <p:cNvSpPr txBox="1">
                <a:spLocks noRot="1" noChangeAspect="1" noMove="1" noResize="1" noEditPoints="1" noAdjustHandles="1" noChangeArrowheads="1" noChangeShapeType="1" noTextEdit="1"/>
              </p:cNvSpPr>
              <p:nvPr/>
            </p:nvSpPr>
            <p:spPr>
              <a:xfrm>
                <a:off x="4040291" y="3775010"/>
                <a:ext cx="2107372" cy="400110"/>
              </a:xfrm>
              <a:prstGeom prst="rect">
                <a:avLst/>
              </a:prstGeom>
              <a:blipFill>
                <a:blip r:embed="rId10"/>
                <a:stretch>
                  <a:fillRect t="-7576" r="-2319"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p:cNvSpPr txBox="1"/>
              <p:nvPr/>
            </p:nvSpPr>
            <p:spPr>
              <a:xfrm>
                <a:off x="4005849" y="4185602"/>
                <a:ext cx="2628989" cy="410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ADC</m:t>
                          </m:r>
                        </m:e>
                      </m:acc>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i="0">
                              <a:solidFill>
                                <a:schemeClr val="bg1"/>
                              </a:solidFill>
                              <a:latin typeface="Cambria Math" panose="02040503050406030204" pitchFamily="18" charset="0"/>
                              <a:ea typeface="Cambria Math" panose="02040503050406030204" pitchFamily="18" charset="0"/>
                            </a:rPr>
                            <m:t>180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b="0" i="0" smtClean="0">
                          <a:solidFill>
                            <a:schemeClr val="bg1"/>
                          </a:solidFill>
                          <a:latin typeface="Cambria Math" panose="02040503050406030204" pitchFamily="18" charset="0"/>
                          <a:ea typeface="Cambria Math" panose="02040503050406030204" pitchFamily="18" charset="0"/>
                        </a:rPr>
                        <m:t>−</m:t>
                      </m:r>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b="0" i="0" smtClean="0">
                                  <a:solidFill>
                                    <a:schemeClr val="bg1"/>
                                  </a:solidFill>
                                  <a:latin typeface="Cambria Math" panose="02040503050406030204" pitchFamily="18" charset="0"/>
                                  <a:ea typeface="Cambria Math" panose="02040503050406030204" pitchFamily="18" charset="0"/>
                                </a:rPr>
                                <m:t>2</m:t>
                              </m:r>
                            </m:sub>
                          </m:sSub>
                        </m:e>
                      </m:acc>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1" name="TextBox 90"/>
              <p:cNvSpPr txBox="1">
                <a:spLocks noRot="1" noChangeAspect="1" noMove="1" noResize="1" noEditPoints="1" noAdjustHandles="1" noChangeArrowheads="1" noChangeShapeType="1" noTextEdit="1"/>
              </p:cNvSpPr>
              <p:nvPr/>
            </p:nvSpPr>
            <p:spPr>
              <a:xfrm>
                <a:off x="4005849" y="4185602"/>
                <a:ext cx="2628989" cy="410433"/>
              </a:xfrm>
              <a:prstGeom prst="rect">
                <a:avLst/>
              </a:prstGeom>
              <a:blipFill>
                <a:blip r:embed="rId11"/>
                <a:stretch>
                  <a:fillRect t="-7463" r="-25522" b="-2985"/>
                </a:stretch>
              </a:blipFill>
            </p:spPr>
            <p:txBody>
              <a:bodyPr/>
              <a:lstStyle/>
              <a:p>
                <a:r>
                  <a:rPr lang="en-US">
                    <a:noFill/>
                  </a:rPr>
                  <a:t> </a:t>
                </a:r>
              </a:p>
            </p:txBody>
          </p:sp>
        </mc:Fallback>
      </mc:AlternateContent>
      <p:sp>
        <p:nvSpPr>
          <p:cNvPr id="92" name="TextBox 91"/>
          <p:cNvSpPr txBox="1"/>
          <p:nvPr/>
        </p:nvSpPr>
        <p:spPr>
          <a:xfrm>
            <a:off x="6611009" y="4148391"/>
            <a:ext cx="522900" cy="400110"/>
          </a:xfrm>
          <a:prstGeom prst="rect">
            <a:avLst/>
          </a:prstGeom>
          <a:noFill/>
        </p:spPr>
        <p:txBody>
          <a:bodyPr wrap="none" rtlCol="0">
            <a:spAutoFit/>
          </a:bodyPr>
          <a:lstStyle/>
          <a:p>
            <a:r>
              <a:rPr lang="en-US" sz="2000" dirty="0">
                <a:solidFill>
                  <a:srgbClr val="FFFF00"/>
                </a:solidFill>
                <a:latin typeface="Cambria" panose="02040503050406030204" pitchFamily="18" charset="0"/>
                <a:ea typeface="Cambria" panose="02040503050406030204" pitchFamily="18" charset="0"/>
              </a:rPr>
              <a:t>(2)</a:t>
            </a:r>
          </a:p>
        </p:txBody>
      </p:sp>
      <p:sp>
        <p:nvSpPr>
          <p:cNvPr id="93" name="TextBox 92"/>
          <p:cNvSpPr txBox="1"/>
          <p:nvPr/>
        </p:nvSpPr>
        <p:spPr>
          <a:xfrm>
            <a:off x="4040291" y="4571793"/>
            <a:ext cx="1641219"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Từ </a:t>
            </a:r>
            <a:r>
              <a:rPr lang="en-US" sz="2000" dirty="0">
                <a:solidFill>
                  <a:srgbClr val="FFFF00"/>
                </a:solidFill>
                <a:latin typeface="Cambria" panose="02040503050406030204" pitchFamily="18" charset="0"/>
                <a:ea typeface="Cambria" panose="02040503050406030204" pitchFamily="18" charset="0"/>
              </a:rPr>
              <a:t>(1) </a:t>
            </a:r>
            <a:r>
              <a:rPr lang="en-US" sz="2000" dirty="0" err="1">
                <a:solidFill>
                  <a:schemeClr val="bg1"/>
                </a:solidFill>
                <a:latin typeface="Cambria" panose="02040503050406030204" pitchFamily="18" charset="0"/>
                <a:ea typeface="Cambria" panose="02040503050406030204" pitchFamily="18" charset="0"/>
              </a:rPr>
              <a:t>và</a:t>
            </a:r>
            <a:r>
              <a:rPr lang="en-US" sz="2000" dirty="0">
                <a:solidFill>
                  <a:schemeClr val="bg1"/>
                </a:solidFill>
                <a:latin typeface="Cambria" panose="02040503050406030204" pitchFamily="18" charset="0"/>
                <a:ea typeface="Cambria" panose="02040503050406030204" pitchFamily="18" charset="0"/>
              </a:rPr>
              <a:t> </a:t>
            </a:r>
            <a:r>
              <a:rPr lang="en-US" sz="2000" dirty="0">
                <a:solidFill>
                  <a:srgbClr val="FFFF00"/>
                </a:solidFill>
                <a:latin typeface="Cambria" panose="02040503050406030204" pitchFamily="18" charset="0"/>
                <a:ea typeface="Cambria" panose="02040503050406030204" pitchFamily="18" charset="0"/>
              </a:rPr>
              <a:t>(2) </a:t>
            </a:r>
          </a:p>
        </p:txBody>
      </p:sp>
      <mc:AlternateContent xmlns:mc="http://schemas.openxmlformats.org/markup-compatibility/2006" xmlns:a14="http://schemas.microsoft.com/office/drawing/2010/main">
        <mc:Choice Requires="a14">
          <p:sp>
            <p:nvSpPr>
              <p:cNvPr id="94" name="Rectangle 93"/>
              <p:cNvSpPr/>
              <p:nvPr/>
            </p:nvSpPr>
            <p:spPr>
              <a:xfrm>
                <a:off x="4044685" y="4953921"/>
                <a:ext cx="1789321" cy="41049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i="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A</m:t>
                          </m:r>
                          <m:r>
                            <m:rPr>
                              <m:sty m:val="p"/>
                            </m:rPr>
                            <a:rPr lang="en-US" sz="2000" b="0" i="0" smtClean="0">
                              <a:solidFill>
                                <a:schemeClr val="bg1"/>
                              </a:solidFill>
                              <a:latin typeface="Cambria Math" panose="02040503050406030204" pitchFamily="18" charset="0"/>
                              <a:ea typeface="Cambria Math" panose="02040503050406030204" pitchFamily="18" charset="0"/>
                            </a:rPr>
                            <m:t>D</m:t>
                          </m:r>
                          <m:r>
                            <m:rPr>
                              <m:sty m:val="p"/>
                            </m:rPr>
                            <a:rPr lang="en-US" sz="2000" i="0">
                              <a:solidFill>
                                <a:schemeClr val="bg1"/>
                              </a:solidFill>
                              <a:latin typeface="Cambria Math" panose="02040503050406030204" pitchFamily="18" charset="0"/>
                              <a:ea typeface="Cambria Math" panose="02040503050406030204" pitchFamily="18" charset="0"/>
                            </a:rPr>
                            <m:t>C</m:t>
                          </m:r>
                        </m:e>
                      </m:acc>
                    </m:oMath>
                  </m:oMathPara>
                </a14:m>
                <a:r>
                  <a:rPr lang="en-US" sz="2000" i="0" dirty="0">
                    <a:solidFill>
                      <a:schemeClr val="bg1"/>
                    </a:solidFill>
                    <a:latin typeface="Cambria Math" panose="02040503050406030204" pitchFamily="18" charset="0"/>
                    <a:ea typeface="Cambria Math" panose="02040503050406030204" pitchFamily="18" charset="0"/>
                  </a:rPr>
                  <a:t/>
                </a:r>
                <a:br>
                  <a:rPr lang="en-US" sz="2000" i="0" dirty="0">
                    <a:solidFill>
                      <a:schemeClr val="bg1"/>
                    </a:solidFill>
                    <a:latin typeface="Cambria Math" panose="02040503050406030204" pitchFamily="18" charset="0"/>
                    <a:ea typeface="Cambria Math" panose="02040503050406030204" pitchFamily="18" charset="0"/>
                  </a:rPr>
                </a:br>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4" name="Rectangle 93"/>
              <p:cNvSpPr>
                <a:spLocks noRot="1" noChangeAspect="1" noMove="1" noResize="1" noEditPoints="1" noAdjustHandles="1" noChangeArrowheads="1" noChangeShapeType="1" noTextEdit="1"/>
              </p:cNvSpPr>
              <p:nvPr/>
            </p:nvSpPr>
            <p:spPr>
              <a:xfrm>
                <a:off x="4044685" y="4953921"/>
                <a:ext cx="1789321" cy="410497"/>
              </a:xfrm>
              <a:prstGeom prst="rect">
                <a:avLst/>
              </a:prstGeom>
              <a:blipFill>
                <a:blip r:embed="rId12"/>
                <a:stretch>
                  <a:fillRect t="-7463" r="-615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5" name="Rectangle 94"/>
              <p:cNvSpPr/>
              <p:nvPr/>
            </p:nvSpPr>
            <p:spPr>
              <a:xfrm>
                <a:off x="4346637" y="5734625"/>
                <a:ext cx="2512932" cy="410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36</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i="0">
                                  <a:solidFill>
                                    <a:schemeClr val="bg1"/>
                                  </a:solidFill>
                                  <a:latin typeface="Cambria Math" panose="02040503050406030204" pitchFamily="18" charset="0"/>
                                  <a:ea typeface="Cambria Math" panose="02040503050406030204" pitchFamily="18" charset="0"/>
                                </a:rPr>
                                <m:t>1</m:t>
                              </m:r>
                            </m:sub>
                          </m:sSub>
                        </m:e>
                      </m:acc>
                      <m:r>
                        <a:rPr lang="en-US" sz="2000" i="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i="0">
                                  <a:solidFill>
                                    <a:schemeClr val="bg1"/>
                                  </a:solidFill>
                                  <a:latin typeface="Cambria Math" panose="02040503050406030204" pitchFamily="18" charset="0"/>
                                  <a:ea typeface="Cambria Math" panose="02040503050406030204" pitchFamily="18" charset="0"/>
                                </a:rPr>
                                <m:t>A</m:t>
                              </m:r>
                            </m:e>
                            <m:sub>
                              <m:r>
                                <a:rPr lang="en-US" sz="2000" i="0">
                                  <a:solidFill>
                                    <a:schemeClr val="bg1"/>
                                  </a:solidFill>
                                  <a:latin typeface="Cambria Math" panose="02040503050406030204" pitchFamily="18" charset="0"/>
                                  <a:ea typeface="Cambria Math" panose="02040503050406030204" pitchFamily="18" charset="0"/>
                                </a:rPr>
                                <m:t>2</m:t>
                              </m:r>
                            </m:sub>
                          </m:sSub>
                        </m:e>
                      </m:acc>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5" name="Rectangle 94"/>
              <p:cNvSpPr>
                <a:spLocks noRot="1" noChangeAspect="1" noMove="1" noResize="1" noEditPoints="1" noAdjustHandles="1" noChangeArrowheads="1" noChangeShapeType="1" noTextEdit="1"/>
              </p:cNvSpPr>
              <p:nvPr/>
            </p:nvSpPr>
            <p:spPr>
              <a:xfrm>
                <a:off x="4346637" y="5734625"/>
                <a:ext cx="2512932" cy="410177"/>
              </a:xfrm>
              <a:prstGeom prst="rect">
                <a:avLst/>
              </a:prstGeom>
              <a:blipFill>
                <a:blip r:embed="rId13"/>
                <a:stretch>
                  <a:fillRect t="-7463" r="-26942" b="-29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7" name="Rectangle 96"/>
              <p:cNvSpPr/>
              <p:nvPr/>
            </p:nvSpPr>
            <p:spPr>
              <a:xfrm>
                <a:off x="4343609" y="6163942"/>
                <a:ext cx="2581861" cy="410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36</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i="0">
                          <a:solidFill>
                            <a:schemeClr val="bg1"/>
                          </a:solidFill>
                          <a:latin typeface="Cambria Math" panose="02040503050406030204" pitchFamily="18" charset="0"/>
                          <a:ea typeface="Cambria Math" panose="02040503050406030204" pitchFamily="18" charset="0"/>
                        </a:rPr>
                        <m:t>−2</m:t>
                      </m:r>
                      <m:r>
                        <a:rPr lang="en-US" sz="2000" b="0" i="0" smtClean="0">
                          <a:solidFill>
                            <a:schemeClr val="bg1"/>
                          </a:solidFill>
                          <a:latin typeface="Cambria Math" panose="02040503050406030204" pitchFamily="18" charset="0"/>
                          <a:ea typeface="Cambria Math" panose="02040503050406030204" pitchFamily="18" charset="0"/>
                        </a:rPr>
                        <m:t>(</m:t>
                      </m:r>
                      <m:acc>
                        <m:accPr>
                          <m:chr m:val="̂"/>
                          <m:ctrlPr>
                            <a:rPr lang="en-US" sz="2000" i="1" smtClean="0">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1</m:t>
                              </m:r>
                            </m:sub>
                          </m:sSub>
                        </m:e>
                      </m:acc>
                      <m:r>
                        <a:rPr lang="en-US" sz="2000" b="0" i="0" smtClean="0">
                          <a:solidFill>
                            <a:srgbClr val="FFFF00"/>
                          </a:solidFill>
                          <a:latin typeface="Cambria Math" panose="02040503050406030204" pitchFamily="18" charset="0"/>
                          <a:ea typeface="Cambria Math" panose="02040503050406030204" pitchFamily="18" charset="0"/>
                        </a:rPr>
                        <m:t>+</m:t>
                      </m:r>
                      <m:acc>
                        <m:accPr>
                          <m:chr m:val="̂"/>
                          <m:ctrlPr>
                            <a:rPr lang="en-US" sz="2000" i="1">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2</m:t>
                              </m:r>
                            </m:sub>
                          </m:sSub>
                        </m:e>
                      </m:acc>
                      <m:r>
                        <a:rPr lang="en-US" sz="2000" b="0" i="0" smtClean="0">
                          <a:solidFill>
                            <a:schemeClr val="bg1"/>
                          </a:solidFill>
                          <a:latin typeface="Cambria Math" panose="02040503050406030204" pitchFamily="18" charset="0"/>
                          <a:ea typeface="Cambria Math" panose="02040503050406030204" pitchFamily="18" charset="0"/>
                        </a:rPr>
                        <m:t>)</m:t>
                      </m:r>
                    </m:oMath>
                  </m:oMathPara>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97" name="Rectangle 96"/>
              <p:cNvSpPr>
                <a:spLocks noRot="1" noChangeAspect="1" noMove="1" noResize="1" noEditPoints="1" noAdjustHandles="1" noChangeArrowheads="1" noChangeShapeType="1" noTextEdit="1"/>
              </p:cNvSpPr>
              <p:nvPr/>
            </p:nvSpPr>
            <p:spPr>
              <a:xfrm>
                <a:off x="4343609" y="6163942"/>
                <a:ext cx="2581861" cy="410177"/>
              </a:xfrm>
              <a:prstGeom prst="rect">
                <a:avLst/>
              </a:prstGeom>
              <a:blipFill>
                <a:blip r:embed="rId14"/>
                <a:stretch>
                  <a:fillRect t="-7463" r="-21986" b="-179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8676303" y="1666469"/>
                <a:ext cx="3096232" cy="410433"/>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Mà </a:t>
                </a:r>
                <a14:m>
                  <m:oMath xmlns:m="http://schemas.openxmlformats.org/officeDocument/2006/math">
                    <m:acc>
                      <m:accPr>
                        <m:chr m:val="̂"/>
                        <m:ctrlPr>
                          <a:rPr lang="en-US" sz="2000" i="1" smtClean="0">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1</m:t>
                            </m:r>
                          </m:sub>
                        </m:sSub>
                      </m:e>
                    </m:acc>
                    <m:r>
                      <a:rPr lang="en-US" sz="2000" i="0">
                        <a:solidFill>
                          <a:srgbClr val="FFFF00"/>
                        </a:solidFill>
                        <a:latin typeface="Cambria Math" panose="02040503050406030204" pitchFamily="18" charset="0"/>
                        <a:ea typeface="Cambria Math" panose="02040503050406030204" pitchFamily="18" charset="0"/>
                      </a:rPr>
                      <m:t>+</m:t>
                    </m:r>
                    <m:acc>
                      <m:accPr>
                        <m:chr m:val="̂"/>
                        <m:ctrlPr>
                          <a:rPr lang="en-US" sz="2000" i="1">
                            <a:solidFill>
                              <a:srgbClr val="FFFF00"/>
                            </a:solidFill>
                            <a:latin typeface="Cambria Math" panose="02040503050406030204" pitchFamily="18" charset="0"/>
                            <a:ea typeface="Cambria Math" panose="02040503050406030204" pitchFamily="18" charset="0"/>
                          </a:rPr>
                        </m:ctrlPr>
                      </m:accPr>
                      <m:e>
                        <m:sSub>
                          <m:sSubPr>
                            <m:ctrlPr>
                              <a:rPr lang="en-US" sz="2000" i="1">
                                <a:solidFill>
                                  <a:srgbClr val="FFFF00"/>
                                </a:solidFill>
                                <a:latin typeface="Cambria Math" panose="02040503050406030204" pitchFamily="18" charset="0"/>
                                <a:ea typeface="Cambria Math" panose="02040503050406030204" pitchFamily="18" charset="0"/>
                              </a:rPr>
                            </m:ctrlPr>
                          </m:sSubPr>
                          <m:e>
                            <m:r>
                              <m:rPr>
                                <m:sty m:val="p"/>
                              </m:rPr>
                              <a:rPr lang="en-US" sz="2000" i="0">
                                <a:solidFill>
                                  <a:srgbClr val="FFFF00"/>
                                </a:solidFill>
                                <a:latin typeface="Cambria Math" panose="02040503050406030204" pitchFamily="18" charset="0"/>
                                <a:ea typeface="Cambria Math" panose="02040503050406030204" pitchFamily="18" charset="0"/>
                              </a:rPr>
                              <m:t>A</m:t>
                            </m:r>
                          </m:e>
                          <m:sub>
                            <m:r>
                              <a:rPr lang="en-US" sz="2000" i="0">
                                <a:solidFill>
                                  <a:srgbClr val="FFFF00"/>
                                </a:solidFill>
                                <a:latin typeface="Cambria Math" panose="02040503050406030204" pitchFamily="18" charset="0"/>
                                <a:ea typeface="Cambria Math" panose="02040503050406030204" pitchFamily="18" charset="0"/>
                              </a:rPr>
                              <m:t>2</m:t>
                            </m:r>
                          </m:sub>
                        </m:sSub>
                      </m:e>
                    </m:acc>
                    <m:r>
                      <a:rPr lang="en-US" sz="2000" b="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a:rPr lang="en-US" sz="2000" b="0" i="0" smtClean="0">
                            <a:solidFill>
                              <a:schemeClr val="bg1"/>
                            </a:solidFill>
                            <a:latin typeface="Cambria Math" panose="02040503050406030204" pitchFamily="18" charset="0"/>
                            <a:ea typeface="Cambria Math" panose="02040503050406030204" pitchFamily="18" charset="0"/>
                          </a:rPr>
                          <m:t> </m:t>
                        </m:r>
                        <m:r>
                          <m:rPr>
                            <m:sty m:val="p"/>
                          </m:rPr>
                          <a:rPr lang="en-US" sz="2000" b="0" i="0" smtClean="0">
                            <a:solidFill>
                              <a:schemeClr val="bg1"/>
                            </a:solidFill>
                            <a:latin typeface="Cambria Math" panose="02040503050406030204" pitchFamily="18" charset="0"/>
                            <a:ea typeface="Cambria Math" panose="02040503050406030204" pitchFamily="18" charset="0"/>
                          </a:rPr>
                          <m:t>BAC</m:t>
                        </m:r>
                        <m:r>
                          <a:rPr lang="en-US" sz="2000" b="0" i="0" smtClean="0">
                            <a:solidFill>
                              <a:schemeClr val="bg1"/>
                            </a:solidFill>
                            <a:latin typeface="Cambria Math" panose="02040503050406030204" pitchFamily="18" charset="0"/>
                            <a:ea typeface="Cambria Math" panose="02040503050406030204" pitchFamily="18" charset="0"/>
                          </a:rPr>
                          <m:t> </m:t>
                        </m:r>
                      </m:e>
                    </m:acc>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b="0" i="1" smtClean="0">
                            <a:solidFill>
                              <a:srgbClr val="FFFF00"/>
                            </a:solidFill>
                            <a:latin typeface="Cambria Math" panose="02040503050406030204" pitchFamily="18" charset="0"/>
                            <a:ea typeface="Cambria Math" panose="02040503050406030204" pitchFamily="18" charset="0"/>
                          </a:rPr>
                        </m:ctrlPr>
                      </m:sSupPr>
                      <m:e>
                        <m:r>
                          <a:rPr lang="en-US" sz="2000" b="0" i="0" smtClean="0">
                            <a:solidFill>
                              <a:srgbClr val="FFFF00"/>
                            </a:solidFill>
                            <a:latin typeface="Cambria Math" panose="02040503050406030204" pitchFamily="18" charset="0"/>
                            <a:ea typeface="Cambria Math" panose="02040503050406030204" pitchFamily="18" charset="0"/>
                          </a:rPr>
                          <m:t>90</m:t>
                        </m:r>
                      </m:e>
                      <m:sup>
                        <m:r>
                          <m:rPr>
                            <m:sty m:val="p"/>
                          </m:rPr>
                          <a:rPr lang="en-US" sz="2000" b="0" i="0" smtClean="0">
                            <a:solidFill>
                              <a:srgbClr val="FFFF00"/>
                            </a:solidFill>
                            <a:latin typeface="Cambria Math" panose="02040503050406030204" pitchFamily="18" charset="0"/>
                            <a:ea typeface="Cambria Math" panose="02040503050406030204" pitchFamily="18" charset="0"/>
                          </a:rPr>
                          <m:t>o</m:t>
                        </m:r>
                      </m:sup>
                    </m:sSup>
                  </m:oMath>
                </a14:m>
                <a:endParaRPr lang="en-US" sz="2000" dirty="0">
                  <a:solidFill>
                    <a:srgbClr val="FFFF00"/>
                  </a:solidFill>
                  <a:latin typeface="Cambria" panose="02040503050406030204" pitchFamily="18" charset="0"/>
                  <a:ea typeface="Cambria" panose="02040503050406030204" pitchFamily="18" charset="0"/>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8676303" y="1666469"/>
                <a:ext cx="3096232" cy="410433"/>
              </a:xfrm>
              <a:prstGeom prst="rect">
                <a:avLst/>
              </a:prstGeom>
              <a:blipFill>
                <a:blip r:embed="rId15"/>
                <a:stretch>
                  <a:fillRect l="-1969" t="-7353" r="-18504" b="-235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Rectangle 98"/>
              <p:cNvSpPr/>
              <p:nvPr/>
            </p:nvSpPr>
            <p:spPr>
              <a:xfrm>
                <a:off x="8628546" y="2090210"/>
                <a:ext cx="3642688" cy="4104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i="0">
                          <a:solidFill>
                            <a:schemeClr val="bg1"/>
                          </a:solidFill>
                          <a:latin typeface="Cambria Math" panose="02040503050406030204" pitchFamily="18" charset="0"/>
                          <a:ea typeface="Cambria Math" panose="02040503050406030204" pitchFamily="18" charset="0"/>
                        </a:rPr>
                        <m:t>+</m:t>
                      </m:r>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A</m:t>
                          </m:r>
                          <m:r>
                            <m:rPr>
                              <m:sty m:val="p"/>
                            </m:rPr>
                            <a:rPr lang="en-US" sz="2000" b="0" i="0" smtClean="0">
                              <a:solidFill>
                                <a:schemeClr val="bg1"/>
                              </a:solidFill>
                              <a:latin typeface="Cambria Math" panose="02040503050406030204" pitchFamily="18" charset="0"/>
                              <a:ea typeface="Cambria Math" panose="02040503050406030204" pitchFamily="18" charset="0"/>
                            </a:rPr>
                            <m:t>D</m:t>
                          </m:r>
                          <m:r>
                            <m:rPr>
                              <m:sty m:val="p"/>
                            </m:rPr>
                            <a:rPr lang="en-US" sz="2000" i="0">
                              <a:solidFill>
                                <a:schemeClr val="bg1"/>
                              </a:solidFill>
                              <a:latin typeface="Cambria Math" panose="02040503050406030204" pitchFamily="18" charset="0"/>
                              <a:ea typeface="Cambria Math" panose="02040503050406030204" pitchFamily="18" charset="0"/>
                            </a:rPr>
                            <m:t>C</m:t>
                          </m:r>
                        </m:e>
                      </m:acc>
                      <m:r>
                        <a:rPr lang="en-US" sz="2000" i="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i="0">
                              <a:solidFill>
                                <a:schemeClr val="bg1"/>
                              </a:solidFill>
                              <a:latin typeface="Cambria Math" panose="02040503050406030204" pitchFamily="18" charset="0"/>
                              <a:ea typeface="Cambria Math" panose="02040503050406030204" pitchFamily="18" charset="0"/>
                            </a:rPr>
                            <m:t>360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r>
                        <a:rPr lang="en-US" sz="2000" i="0">
                          <a:solidFill>
                            <a:schemeClr val="bg1"/>
                          </a:solidFill>
                          <a:latin typeface="Cambria Math" panose="02040503050406030204" pitchFamily="18" charset="0"/>
                          <a:ea typeface="Cambria Math" panose="02040503050406030204" pitchFamily="18" charset="0"/>
                        </a:rPr>
                        <m:t>−2</m:t>
                      </m:r>
                      <m:r>
                        <a:rPr lang="en-US" sz="2000" b="0" i="0" smtClean="0">
                          <a:solidFill>
                            <a:schemeClr val="bg1"/>
                          </a:solidFill>
                          <a:latin typeface="Cambria Math" panose="02040503050406030204" pitchFamily="18" charset="0"/>
                          <a:ea typeface="Cambria Math" panose="02040503050406030204" pitchFamily="18" charset="0"/>
                        </a:rPr>
                        <m:t>.</m:t>
                      </m:r>
                      <m:sSup>
                        <m:sSupPr>
                          <m:ctrlPr>
                            <a:rPr lang="en-US" sz="2000" i="1" smtClean="0">
                              <a:solidFill>
                                <a:srgbClr val="FFFF00"/>
                              </a:solidFill>
                              <a:latin typeface="Cambria Math" panose="02040503050406030204" pitchFamily="18" charset="0"/>
                              <a:ea typeface="Cambria Math" panose="02040503050406030204" pitchFamily="18" charset="0"/>
                            </a:rPr>
                          </m:ctrlPr>
                        </m:sSupPr>
                        <m:e>
                          <m:r>
                            <a:rPr lang="en-US" sz="2000" i="0">
                              <a:solidFill>
                                <a:srgbClr val="FFFF00"/>
                              </a:solidFill>
                              <a:latin typeface="Cambria Math" panose="02040503050406030204" pitchFamily="18" charset="0"/>
                              <a:ea typeface="Cambria Math" panose="02040503050406030204" pitchFamily="18" charset="0"/>
                            </a:rPr>
                            <m:t>90</m:t>
                          </m:r>
                        </m:e>
                        <m:sup>
                          <m:r>
                            <m:rPr>
                              <m:sty m:val="p"/>
                            </m:rPr>
                            <a:rPr lang="en-US" sz="2000" i="0" smtClean="0">
                              <a:solidFill>
                                <a:srgbClr val="FFFF00"/>
                              </a:solidFill>
                              <a:latin typeface="Cambria Math" panose="02040503050406030204" pitchFamily="18" charset="0"/>
                              <a:ea typeface="Cambria Math" panose="02040503050406030204" pitchFamily="18" charset="0"/>
                            </a:rPr>
                            <m:t>o</m:t>
                          </m:r>
                        </m:sup>
                      </m:sSup>
                    </m:oMath>
                  </m:oMathPara>
                </a14:m>
                <a:endParaRPr lang="en-US" sz="2000" dirty="0">
                  <a:solidFill>
                    <a:srgbClr val="FFFF00"/>
                  </a:solidFill>
                </a:endParaRPr>
              </a:p>
            </p:txBody>
          </p:sp>
        </mc:Choice>
        <mc:Fallback xmlns="">
          <p:sp>
            <p:nvSpPr>
              <p:cNvPr id="99" name="Rectangle 98"/>
              <p:cNvSpPr>
                <a:spLocks noRot="1" noChangeAspect="1" noMove="1" noResize="1" noEditPoints="1" noAdjustHandles="1" noChangeArrowheads="1" noChangeShapeType="1" noTextEdit="1"/>
              </p:cNvSpPr>
              <p:nvPr/>
            </p:nvSpPr>
            <p:spPr>
              <a:xfrm>
                <a:off x="8628546" y="2090210"/>
                <a:ext cx="3642688" cy="410433"/>
              </a:xfrm>
              <a:prstGeom prst="rect">
                <a:avLst/>
              </a:prstGeom>
              <a:blipFill>
                <a:blip r:embed="rId16"/>
                <a:stretch>
                  <a:fillRect t="-8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Rectangle 99"/>
              <p:cNvSpPr/>
              <p:nvPr/>
            </p:nvSpPr>
            <p:spPr>
              <a:xfrm>
                <a:off x="8477195" y="2526948"/>
                <a:ext cx="2956974" cy="4104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b="0" i="0" smtClean="0">
                              <a:solidFill>
                                <a:schemeClr val="bg1"/>
                              </a:solidFill>
                              <a:latin typeface="Cambria Math" panose="02040503050406030204" pitchFamily="18" charset="0"/>
                              <a:ea typeface="Cambria Math" panose="02040503050406030204" pitchFamily="18" charset="0"/>
                            </a:rPr>
                            <m:t>ADB</m:t>
                          </m:r>
                        </m:e>
                      </m:acc>
                      <m:r>
                        <a:rPr lang="en-US" sz="2000" i="0">
                          <a:solidFill>
                            <a:schemeClr val="bg1"/>
                          </a:solidFill>
                          <a:latin typeface="Cambria Math" panose="02040503050406030204" pitchFamily="18" charset="0"/>
                          <a:ea typeface="Cambria Math" panose="02040503050406030204" pitchFamily="18" charset="0"/>
                        </a:rPr>
                        <m:t>+</m:t>
                      </m:r>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A</m:t>
                          </m:r>
                          <m:r>
                            <m:rPr>
                              <m:sty m:val="p"/>
                            </m:rPr>
                            <a:rPr lang="en-US" sz="2000" b="0" i="0" smtClean="0">
                              <a:solidFill>
                                <a:schemeClr val="bg1"/>
                              </a:solidFill>
                              <a:latin typeface="Cambria Math" panose="02040503050406030204" pitchFamily="18" charset="0"/>
                              <a:ea typeface="Cambria Math" panose="02040503050406030204" pitchFamily="18" charset="0"/>
                            </a:rPr>
                            <m:t>D</m:t>
                          </m:r>
                          <m:r>
                            <m:rPr>
                              <m:sty m:val="p"/>
                            </m:rPr>
                            <a:rPr lang="en-US" sz="2000" i="0">
                              <a:solidFill>
                                <a:schemeClr val="bg1"/>
                              </a:solidFill>
                              <a:latin typeface="Cambria Math" panose="02040503050406030204" pitchFamily="18" charset="0"/>
                              <a:ea typeface="Cambria Math" panose="02040503050406030204" pitchFamily="18" charset="0"/>
                            </a:rPr>
                            <m:t>C</m:t>
                          </m:r>
                        </m:e>
                      </m:acc>
                      <m:r>
                        <a:rPr lang="en-US" sz="2000" i="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18</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oMath>
                  </m:oMathPara>
                </a14:m>
                <a:endParaRPr lang="en-US" sz="2000" dirty="0">
                  <a:solidFill>
                    <a:schemeClr val="bg1"/>
                  </a:solidFill>
                </a:endParaRPr>
              </a:p>
            </p:txBody>
          </p:sp>
        </mc:Choice>
        <mc:Fallback xmlns="">
          <p:sp>
            <p:nvSpPr>
              <p:cNvPr id="100" name="Rectangle 99"/>
              <p:cNvSpPr>
                <a:spLocks noRot="1" noChangeAspect="1" noMove="1" noResize="1" noEditPoints="1" noAdjustHandles="1" noChangeArrowheads="1" noChangeShapeType="1" noTextEdit="1"/>
              </p:cNvSpPr>
              <p:nvPr/>
            </p:nvSpPr>
            <p:spPr>
              <a:xfrm>
                <a:off x="8477195" y="2526948"/>
                <a:ext cx="2956974" cy="410433"/>
              </a:xfrm>
              <a:prstGeom prst="rect">
                <a:avLst/>
              </a:prstGeom>
              <a:blipFill>
                <a:blip r:embed="rId17"/>
                <a:stretch>
                  <a:fillRect t="-8955" r="-111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Rectangle 100"/>
              <p:cNvSpPr/>
              <p:nvPr/>
            </p:nvSpPr>
            <p:spPr>
              <a:xfrm>
                <a:off x="8686363" y="2975201"/>
                <a:ext cx="2974515" cy="410433"/>
              </a:xfrm>
              <a:prstGeom prst="rect">
                <a:avLst/>
              </a:prstGeom>
            </p:spPr>
            <p:txBody>
              <a:bodyPr wrap="square">
                <a:spAutoFit/>
              </a:bodyPr>
              <a:lstStyle/>
              <a:p>
                <a:r>
                  <a:rPr lang="en-US" sz="2000">
                    <a:solidFill>
                      <a:schemeClr val="bg1"/>
                    </a:solidFill>
                    <a:latin typeface="Cambria" panose="02040503050406030204" pitchFamily="18" charset="0"/>
                    <a:ea typeface="Cambria" panose="02040503050406030204" pitchFamily="18" charset="0"/>
                  </a:rPr>
                  <a:t>Hay </a:t>
                </a:r>
                <a14:m>
                  <m:oMath xmlns:m="http://schemas.openxmlformats.org/officeDocument/2006/math">
                    <m:acc>
                      <m:accPr>
                        <m:chr m:val="̂"/>
                        <m:ctrlPr>
                          <a:rPr lang="en-US" sz="2000" i="1">
                            <a:solidFill>
                              <a:schemeClr val="bg1"/>
                            </a:solidFill>
                            <a:latin typeface="Cambria Math" panose="02040503050406030204" pitchFamily="18" charset="0"/>
                            <a:ea typeface="Cambria Math" panose="02040503050406030204" pitchFamily="18" charset="0"/>
                          </a:rPr>
                        </m:ctrlPr>
                      </m:accPr>
                      <m:e>
                        <m:r>
                          <m:rPr>
                            <m:sty m:val="p"/>
                          </m:rPr>
                          <a:rPr lang="en-US" sz="2000" i="0">
                            <a:solidFill>
                              <a:schemeClr val="bg1"/>
                            </a:solidFill>
                            <a:latin typeface="Cambria Math" panose="02040503050406030204" pitchFamily="18" charset="0"/>
                            <a:ea typeface="Cambria Math" panose="02040503050406030204" pitchFamily="18" charset="0"/>
                          </a:rPr>
                          <m:t>B</m:t>
                        </m:r>
                        <m:r>
                          <m:rPr>
                            <m:sty m:val="p"/>
                          </m:rPr>
                          <a:rPr lang="en-US" sz="2000" b="0" i="0" smtClean="0">
                            <a:solidFill>
                              <a:schemeClr val="bg1"/>
                            </a:solidFill>
                            <a:latin typeface="Cambria Math" panose="02040503050406030204" pitchFamily="18" charset="0"/>
                            <a:ea typeface="Cambria Math" panose="02040503050406030204" pitchFamily="18" charset="0"/>
                          </a:rPr>
                          <m:t>DC</m:t>
                        </m:r>
                      </m:e>
                    </m:acc>
                    <m:r>
                      <a:rPr lang="en-US" sz="2000" i="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b="0" i="0" smtClean="0">
                            <a:solidFill>
                              <a:schemeClr val="bg1"/>
                            </a:solidFill>
                            <a:latin typeface="Cambria Math" panose="02040503050406030204" pitchFamily="18" charset="0"/>
                            <a:ea typeface="Cambria Math" panose="02040503050406030204" pitchFamily="18" charset="0"/>
                          </a:rPr>
                          <m:t>18</m:t>
                        </m:r>
                        <m:r>
                          <a:rPr lang="en-US" sz="2000" i="0">
                            <a:solidFill>
                              <a:schemeClr val="bg1"/>
                            </a:solidFill>
                            <a:latin typeface="Cambria Math" panose="02040503050406030204" pitchFamily="18" charset="0"/>
                            <a:ea typeface="Cambria Math" panose="02040503050406030204" pitchFamily="18" charset="0"/>
                          </a:rPr>
                          <m:t>0</m:t>
                        </m:r>
                      </m:e>
                      <m:sup>
                        <m:r>
                          <m:rPr>
                            <m:sty m:val="p"/>
                          </m:rPr>
                          <a:rPr lang="en-US" sz="2000" i="0" smtClean="0">
                            <a:solidFill>
                              <a:schemeClr val="bg1"/>
                            </a:solidFill>
                            <a:latin typeface="Cambria Math" panose="02040503050406030204" pitchFamily="18" charset="0"/>
                            <a:ea typeface="Cambria Math" panose="02040503050406030204" pitchFamily="18" charset="0"/>
                          </a:rPr>
                          <m:t>o</m:t>
                        </m:r>
                      </m:sup>
                    </m:sSup>
                  </m:oMath>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101" name="Rectangle 100"/>
              <p:cNvSpPr>
                <a:spLocks noRot="1" noChangeAspect="1" noMove="1" noResize="1" noEditPoints="1" noAdjustHandles="1" noChangeArrowheads="1" noChangeShapeType="1" noTextEdit="1"/>
              </p:cNvSpPr>
              <p:nvPr/>
            </p:nvSpPr>
            <p:spPr>
              <a:xfrm>
                <a:off x="8686363" y="2975201"/>
                <a:ext cx="2974515" cy="410433"/>
              </a:xfrm>
              <a:prstGeom prst="rect">
                <a:avLst/>
              </a:prstGeom>
              <a:blipFill>
                <a:blip r:embed="rId18"/>
                <a:stretch>
                  <a:fillRect l="-2254" t="-7463" b="-25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Rectangle 101"/>
              <p:cNvSpPr/>
              <p:nvPr/>
            </p:nvSpPr>
            <p:spPr>
              <a:xfrm>
                <a:off x="8676303" y="3419459"/>
                <a:ext cx="3515697" cy="400110"/>
              </a:xfrm>
              <a:prstGeom prst="rect">
                <a:avLst/>
              </a:prstGeom>
            </p:spPr>
            <p:txBody>
              <a:bodyPr wrap="square">
                <a:spAutoFit/>
              </a:bodyPr>
              <a:lstStyle/>
              <a:p>
                <a14:m>
                  <m:oMath xmlns:m="http://schemas.openxmlformats.org/officeDocument/2006/math">
                    <m:r>
                      <a:rPr lang="en-US" sz="2000" b="1" i="0" smtClean="0">
                        <a:solidFill>
                          <a:srgbClr val="FFFF00"/>
                        </a:solidFill>
                        <a:latin typeface="Cambria Math" panose="02040503050406030204" pitchFamily="18" charset="0"/>
                        <a:ea typeface="Cambria Math" panose="02040503050406030204" pitchFamily="18" charset="0"/>
                      </a:rPr>
                      <m:t>⇒</m:t>
                    </m:r>
                    <m:r>
                      <a:rPr lang="en-US" sz="2000" b="1" i="0" smtClean="0">
                        <a:solidFill>
                          <a:srgbClr val="FFFF00"/>
                        </a:solidFill>
                        <a:latin typeface="Cambria Math" panose="02040503050406030204" pitchFamily="18" charset="0"/>
                        <a:ea typeface="Cambria Math" panose="02040503050406030204" pitchFamily="18" charset="0"/>
                      </a:rPr>
                      <m:t>𝐁</m:t>
                    </m:r>
                    <m:r>
                      <a:rPr lang="en-US" sz="2000" b="1" i="0" smtClean="0">
                        <a:solidFill>
                          <a:srgbClr val="FFFF00"/>
                        </a:solidFill>
                        <a:latin typeface="Cambria Math" panose="02040503050406030204" pitchFamily="18" charset="0"/>
                        <a:ea typeface="Cambria Math" panose="02040503050406030204" pitchFamily="18" charset="0"/>
                      </a:rPr>
                      <m:t>, </m:t>
                    </m:r>
                    <m:r>
                      <a:rPr lang="en-US" sz="2000" b="1" i="0" smtClean="0">
                        <a:solidFill>
                          <a:srgbClr val="FFFF00"/>
                        </a:solidFill>
                        <a:latin typeface="Cambria Math" panose="02040503050406030204" pitchFamily="18" charset="0"/>
                        <a:ea typeface="Cambria Math" panose="02040503050406030204" pitchFamily="18" charset="0"/>
                      </a:rPr>
                      <m:t>𝐃</m:t>
                    </m:r>
                    <m:r>
                      <a:rPr lang="en-US" sz="2000" b="1" i="0" smtClean="0">
                        <a:solidFill>
                          <a:srgbClr val="FFFF00"/>
                        </a:solidFill>
                        <a:latin typeface="Cambria Math" panose="02040503050406030204" pitchFamily="18" charset="0"/>
                        <a:ea typeface="Cambria Math" panose="02040503050406030204" pitchFamily="18" charset="0"/>
                      </a:rPr>
                      <m:t>, </m:t>
                    </m:r>
                    <m:r>
                      <a:rPr lang="en-US" sz="2000" b="1" i="0" smtClean="0">
                        <a:solidFill>
                          <a:srgbClr val="FFFF00"/>
                        </a:solidFill>
                        <a:latin typeface="Cambria Math" panose="02040503050406030204" pitchFamily="18" charset="0"/>
                        <a:ea typeface="Cambria Math" panose="02040503050406030204" pitchFamily="18" charset="0"/>
                      </a:rPr>
                      <m:t>𝐂</m:t>
                    </m:r>
                  </m:oMath>
                </a14:m>
                <a:r>
                  <a:rPr lang="en-US" sz="2000" b="1" dirty="0">
                    <a:solidFill>
                      <a:srgbClr val="FFFF00"/>
                    </a:solidFill>
                    <a:latin typeface="Cambria" panose="02040503050406030204" pitchFamily="18" charset="0"/>
                    <a:ea typeface="Cambria" panose="02040503050406030204" pitchFamily="18" charset="0"/>
                  </a:rPr>
                  <a:t> </a:t>
                </a:r>
                <a:r>
                  <a:rPr lang="en-US" sz="2000" b="1" err="1">
                    <a:solidFill>
                      <a:srgbClr val="FFFF00"/>
                    </a:solidFill>
                    <a:latin typeface="Cambria" panose="02040503050406030204" pitchFamily="18" charset="0"/>
                    <a:ea typeface="Cambria" panose="02040503050406030204" pitchFamily="18" charset="0"/>
                  </a:rPr>
                  <a:t>thẳng</a:t>
                </a:r>
                <a:r>
                  <a:rPr lang="en-US" sz="2000" b="1">
                    <a:solidFill>
                      <a:srgbClr val="FFFF00"/>
                    </a:solidFill>
                    <a:latin typeface="Cambria" panose="02040503050406030204" pitchFamily="18" charset="0"/>
                    <a:ea typeface="Cambria" panose="02040503050406030204" pitchFamily="18" charset="0"/>
                  </a:rPr>
                  <a:t>  hàng  </a:t>
                </a:r>
                <a:r>
                  <a:rPr lang="en-US" sz="2000">
                    <a:solidFill>
                      <a:srgbClr val="FFFF00"/>
                    </a:solidFill>
                    <a:latin typeface="Cambria" panose="02040503050406030204" pitchFamily="18" charset="0"/>
                    <a:ea typeface="Cambria" panose="02040503050406030204" pitchFamily="18" charset="0"/>
                  </a:rPr>
                  <a:t>(3)</a:t>
                </a:r>
                <a:endParaRPr lang="en-US" sz="2000" dirty="0">
                  <a:solidFill>
                    <a:srgbClr val="FFFF00"/>
                  </a:solidFill>
                  <a:latin typeface="Cambria" panose="02040503050406030204" pitchFamily="18" charset="0"/>
                  <a:ea typeface="Cambria" panose="02040503050406030204" pitchFamily="18" charset="0"/>
                </a:endParaRPr>
              </a:p>
            </p:txBody>
          </p:sp>
        </mc:Choice>
        <mc:Fallback xmlns="">
          <p:sp>
            <p:nvSpPr>
              <p:cNvPr id="102" name="Rectangle 101"/>
              <p:cNvSpPr>
                <a:spLocks noRot="1" noChangeAspect="1" noMove="1" noResize="1" noEditPoints="1" noAdjustHandles="1" noChangeArrowheads="1" noChangeShapeType="1" noTextEdit="1"/>
              </p:cNvSpPr>
              <p:nvPr/>
            </p:nvSpPr>
            <p:spPr>
              <a:xfrm>
                <a:off x="8676303" y="3419459"/>
                <a:ext cx="3515697" cy="400110"/>
              </a:xfrm>
              <a:prstGeom prst="rect">
                <a:avLst/>
              </a:prstGeom>
              <a:blipFill>
                <a:blip r:embed="rId19"/>
                <a:stretch>
                  <a:fillRect t="-909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Rectangle 102"/>
              <p:cNvSpPr/>
              <p:nvPr/>
            </p:nvSpPr>
            <p:spPr>
              <a:xfrm>
                <a:off x="4345511" y="5368873"/>
                <a:ext cx="3376052" cy="410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a:solidFill>
                                <a:schemeClr val="bg1"/>
                              </a:solidFill>
                              <a:latin typeface="Cambria Math" panose="02040503050406030204" pitchFamily="18" charset="0"/>
                              <a:ea typeface="Cambria Math" panose="02040503050406030204" pitchFamily="18" charset="0"/>
                            </a:rPr>
                            <m:t>180</m:t>
                          </m:r>
                        </m:e>
                        <m:sup>
                          <m:r>
                            <m:rPr>
                              <m:sty m:val="p"/>
                            </m:rPr>
                            <a:rPr lang="en-US" sz="2000" smtClean="0">
                              <a:solidFill>
                                <a:schemeClr val="bg1"/>
                              </a:solidFill>
                              <a:latin typeface="Cambria Math" panose="02040503050406030204" pitchFamily="18" charset="0"/>
                              <a:ea typeface="Cambria Math" panose="02040503050406030204" pitchFamily="18" charset="0"/>
                            </a:rPr>
                            <m:t>o</m:t>
                          </m:r>
                        </m:sup>
                      </m:sSup>
                      <m:r>
                        <a:rPr lang="en-US" sz="200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a:solidFill>
                                    <a:schemeClr val="bg1"/>
                                  </a:solidFill>
                                  <a:latin typeface="Cambria Math" panose="02040503050406030204" pitchFamily="18" charset="0"/>
                                  <a:ea typeface="Cambria Math" panose="02040503050406030204" pitchFamily="18" charset="0"/>
                                </a:rPr>
                                <m:t>A</m:t>
                              </m:r>
                            </m:e>
                            <m:sub>
                              <m:r>
                                <a:rPr lang="en-US" sz="2000">
                                  <a:solidFill>
                                    <a:schemeClr val="bg1"/>
                                  </a:solidFill>
                                  <a:latin typeface="Cambria Math" panose="02040503050406030204" pitchFamily="18" charset="0"/>
                                  <a:ea typeface="Cambria Math" panose="02040503050406030204" pitchFamily="18" charset="0"/>
                                </a:rPr>
                                <m:t>1</m:t>
                              </m:r>
                            </m:sub>
                          </m:sSub>
                        </m:e>
                      </m:acc>
                      <m:r>
                        <a:rPr lang="en-US" sz="2000">
                          <a:solidFill>
                            <a:schemeClr val="bg1"/>
                          </a:solidFill>
                          <a:latin typeface="Cambria Math" panose="02040503050406030204" pitchFamily="18" charset="0"/>
                          <a:ea typeface="Cambria Math" panose="02040503050406030204" pitchFamily="18" charset="0"/>
                        </a:rPr>
                        <m:t>+</m:t>
                      </m:r>
                      <m:sSup>
                        <m:sSupPr>
                          <m:ctrlPr>
                            <a:rPr lang="en-US" sz="2000" i="1">
                              <a:solidFill>
                                <a:schemeClr val="bg1"/>
                              </a:solidFill>
                              <a:latin typeface="Cambria Math" panose="02040503050406030204" pitchFamily="18" charset="0"/>
                              <a:ea typeface="Cambria Math" panose="02040503050406030204" pitchFamily="18" charset="0"/>
                            </a:rPr>
                          </m:ctrlPr>
                        </m:sSupPr>
                        <m:e>
                          <m:r>
                            <a:rPr lang="en-US" sz="2000">
                              <a:solidFill>
                                <a:schemeClr val="bg1"/>
                              </a:solidFill>
                              <a:latin typeface="Cambria Math" panose="02040503050406030204" pitchFamily="18" charset="0"/>
                              <a:ea typeface="Cambria Math" panose="02040503050406030204" pitchFamily="18" charset="0"/>
                            </a:rPr>
                            <m:t>180</m:t>
                          </m:r>
                        </m:e>
                        <m:sup>
                          <m:r>
                            <m:rPr>
                              <m:sty m:val="p"/>
                            </m:rPr>
                            <a:rPr lang="en-US" sz="2000" smtClean="0">
                              <a:solidFill>
                                <a:schemeClr val="bg1"/>
                              </a:solidFill>
                              <a:latin typeface="Cambria Math" panose="02040503050406030204" pitchFamily="18" charset="0"/>
                              <a:ea typeface="Cambria Math" panose="02040503050406030204" pitchFamily="18" charset="0"/>
                            </a:rPr>
                            <m:t>o</m:t>
                          </m:r>
                        </m:sup>
                      </m:sSup>
                      <m:r>
                        <a:rPr lang="en-US" sz="2000">
                          <a:solidFill>
                            <a:schemeClr val="bg1"/>
                          </a:solidFill>
                          <a:latin typeface="Cambria Math" panose="02040503050406030204" pitchFamily="18" charset="0"/>
                          <a:ea typeface="Cambria Math" panose="02040503050406030204" pitchFamily="18" charset="0"/>
                        </a:rPr>
                        <m:t>−2</m:t>
                      </m:r>
                      <m:acc>
                        <m:accPr>
                          <m:chr m:val="̂"/>
                          <m:ctrlPr>
                            <a:rPr lang="en-US" sz="2000" i="1">
                              <a:solidFill>
                                <a:schemeClr val="bg1"/>
                              </a:solidFill>
                              <a:latin typeface="Cambria Math" panose="02040503050406030204" pitchFamily="18" charset="0"/>
                              <a:ea typeface="Cambria Math" panose="02040503050406030204" pitchFamily="18" charset="0"/>
                            </a:rPr>
                          </m:ctrlPr>
                        </m:accPr>
                        <m:e>
                          <m:sSub>
                            <m:sSubPr>
                              <m:ctrlPr>
                                <a:rPr lang="en-US" sz="2000" i="1">
                                  <a:solidFill>
                                    <a:schemeClr val="bg1"/>
                                  </a:solidFill>
                                  <a:latin typeface="Cambria Math" panose="02040503050406030204" pitchFamily="18" charset="0"/>
                                  <a:ea typeface="Cambria Math" panose="02040503050406030204" pitchFamily="18" charset="0"/>
                                </a:rPr>
                              </m:ctrlPr>
                            </m:sSubPr>
                            <m:e>
                              <m:r>
                                <m:rPr>
                                  <m:sty m:val="p"/>
                                </m:rPr>
                                <a:rPr lang="en-US" sz="2000">
                                  <a:solidFill>
                                    <a:schemeClr val="bg1"/>
                                  </a:solidFill>
                                  <a:latin typeface="Cambria Math" panose="02040503050406030204" pitchFamily="18" charset="0"/>
                                  <a:ea typeface="Cambria Math" panose="02040503050406030204" pitchFamily="18" charset="0"/>
                                </a:rPr>
                                <m:t>A</m:t>
                              </m:r>
                            </m:e>
                            <m:sub>
                              <m:r>
                                <a:rPr lang="en-US" sz="2000">
                                  <a:solidFill>
                                    <a:schemeClr val="bg1"/>
                                  </a:solidFill>
                                  <a:latin typeface="Cambria Math" panose="02040503050406030204" pitchFamily="18" charset="0"/>
                                  <a:ea typeface="Cambria Math" panose="02040503050406030204" pitchFamily="18" charset="0"/>
                                </a:rPr>
                                <m:t>2</m:t>
                              </m:r>
                            </m:sub>
                          </m:sSub>
                        </m:e>
                      </m:acc>
                    </m:oMath>
                  </m:oMathPara>
                </a14:m>
                <a:endParaRPr lang="en-US" sz="2000" dirty="0"/>
              </a:p>
            </p:txBody>
          </p:sp>
        </mc:Choice>
        <mc:Fallback xmlns="">
          <p:sp>
            <p:nvSpPr>
              <p:cNvPr id="103" name="Rectangle 102"/>
              <p:cNvSpPr>
                <a:spLocks noRot="1" noChangeAspect="1" noMove="1" noResize="1" noEditPoints="1" noAdjustHandles="1" noChangeArrowheads="1" noChangeShapeType="1" noTextEdit="1"/>
              </p:cNvSpPr>
              <p:nvPr/>
            </p:nvSpPr>
            <p:spPr>
              <a:xfrm>
                <a:off x="4345511" y="5368873"/>
                <a:ext cx="3376052" cy="410177"/>
              </a:xfrm>
              <a:prstGeom prst="rect">
                <a:avLst/>
              </a:prstGeom>
              <a:blipFill>
                <a:blip r:embed="rId20"/>
                <a:stretch>
                  <a:fillRect t="-8955" r="-19495" b="-1493"/>
                </a:stretch>
              </a:blipFill>
            </p:spPr>
            <p:txBody>
              <a:bodyPr/>
              <a:lstStyle/>
              <a:p>
                <a:r>
                  <a:rPr lang="en-US">
                    <a:noFill/>
                  </a:rPr>
                  <a:t> </a:t>
                </a:r>
              </a:p>
            </p:txBody>
          </p:sp>
        </mc:Fallback>
      </mc:AlternateContent>
      <p:cxnSp>
        <p:nvCxnSpPr>
          <p:cNvPr id="66" name="Straight Connector 65"/>
          <p:cNvCxnSpPr/>
          <p:nvPr/>
        </p:nvCxnSpPr>
        <p:spPr>
          <a:xfrm>
            <a:off x="8586377" y="1368114"/>
            <a:ext cx="3371" cy="563497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7" name="TextBox 66"/>
              <p:cNvSpPr txBox="1"/>
              <p:nvPr/>
            </p:nvSpPr>
            <p:spPr>
              <a:xfrm>
                <a:off x="8604353" y="4644471"/>
                <a:ext cx="3568182" cy="707886"/>
              </a:xfrm>
              <a:prstGeom prst="rect">
                <a:avLst/>
              </a:prstGeom>
              <a:noFill/>
            </p:spPr>
            <p:txBody>
              <a:bodyPr wrap="square" rtlCol="0">
                <a:spAutoFit/>
              </a:bodyPr>
              <a:lstStyle/>
              <a:p>
                <a:r>
                  <a:rPr lang="en-US" sz="2000" dirty="0">
                    <a:solidFill>
                      <a:schemeClr val="bg1"/>
                    </a:solidFill>
                    <a:latin typeface="Cambria" panose="02040503050406030204" pitchFamily="18" charset="0"/>
                    <a:ea typeface="Cambria" panose="02040503050406030204" pitchFamily="18" charset="0"/>
                  </a:rPr>
                  <a:t>Từ </a:t>
                </a:r>
                <a:r>
                  <a:rPr lang="en-US" sz="2000" dirty="0">
                    <a:solidFill>
                      <a:srgbClr val="FFFF00"/>
                    </a:solidFill>
                    <a:latin typeface="Cambria" panose="02040503050406030204" pitchFamily="18" charset="0"/>
                    <a:ea typeface="Cambria" panose="02040503050406030204" pitchFamily="18" charset="0"/>
                  </a:rPr>
                  <a:t>(3) </a:t>
                </a:r>
                <a:r>
                  <a:rPr lang="en-US" sz="2000" dirty="0" err="1">
                    <a:solidFill>
                      <a:schemeClr val="bg1"/>
                    </a:solidFill>
                    <a:latin typeface="Cambria" panose="02040503050406030204" pitchFamily="18" charset="0"/>
                    <a:ea typeface="Cambria" panose="02040503050406030204" pitchFamily="18" charset="0"/>
                  </a:rPr>
                  <a:t>và</a:t>
                </a:r>
                <a:r>
                  <a:rPr lang="en-US" sz="2000" dirty="0">
                    <a:solidFill>
                      <a:schemeClr val="bg1"/>
                    </a:solidFill>
                    <a:latin typeface="Cambria" panose="02040503050406030204" pitchFamily="18" charset="0"/>
                    <a:ea typeface="Cambria" panose="02040503050406030204" pitchFamily="18" charset="0"/>
                  </a:rPr>
                  <a:t> </a:t>
                </a:r>
                <a:r>
                  <a:rPr lang="en-US" sz="2000" dirty="0">
                    <a:solidFill>
                      <a:srgbClr val="FFFF00"/>
                    </a:solidFill>
                    <a:latin typeface="Cambria" panose="02040503050406030204" pitchFamily="18" charset="0"/>
                    <a:ea typeface="Cambria" panose="02040503050406030204" pitchFamily="18" charset="0"/>
                  </a:rPr>
                  <a:t>(4) </a:t>
                </a:r>
              </a:p>
              <a:p>
                <a14:m>
                  <m:oMath xmlns:m="http://schemas.openxmlformats.org/officeDocument/2006/math">
                    <m:r>
                      <a:rPr lang="en-US" sz="2000" i="0">
                        <a:solidFill>
                          <a:schemeClr val="bg1"/>
                        </a:solidFill>
                        <a:latin typeface="Cambria Math" panose="02040503050406030204" pitchFamily="18" charset="0"/>
                        <a:ea typeface="Cambria Math" panose="02040503050406030204" pitchFamily="18" charset="0"/>
                      </a:rPr>
                      <m:t>⇒</m:t>
                    </m:r>
                  </m:oMath>
                </a14:m>
                <a:r>
                  <a:rPr lang="en-US" sz="2000" dirty="0">
                    <a:solidFill>
                      <a:schemeClr val="bg1"/>
                    </a:solidFill>
                    <a:latin typeface="Cambria" panose="02040503050406030204" pitchFamily="18" charset="0"/>
                    <a:ea typeface="Cambria" panose="02040503050406030204" pitchFamily="18" charset="0"/>
                  </a:rPr>
                  <a:t> D là trung </a:t>
                </a:r>
                <a:r>
                  <a:rPr lang="en-US" sz="2000" dirty="0" err="1">
                    <a:solidFill>
                      <a:schemeClr val="bg1"/>
                    </a:solidFill>
                    <a:latin typeface="Cambria" panose="02040503050406030204" pitchFamily="18" charset="0"/>
                    <a:ea typeface="Cambria" panose="02040503050406030204" pitchFamily="18" charset="0"/>
                  </a:rPr>
                  <a:t>điểm</a:t>
                </a:r>
                <a:r>
                  <a:rPr lang="en-US" sz="2000" dirty="0">
                    <a:solidFill>
                      <a:schemeClr val="bg1"/>
                    </a:solidFill>
                    <a:latin typeface="Cambria" panose="02040503050406030204" pitchFamily="18" charset="0"/>
                    <a:ea typeface="Cambria" panose="02040503050406030204" pitchFamily="18" charset="0"/>
                  </a:rPr>
                  <a:t> BC  </a:t>
                </a:r>
              </a:p>
            </p:txBody>
          </p:sp>
        </mc:Choice>
        <mc:Fallback xmlns="">
          <p:sp>
            <p:nvSpPr>
              <p:cNvPr id="67" name="TextBox 66"/>
              <p:cNvSpPr txBox="1">
                <a:spLocks noRot="1" noChangeAspect="1" noMove="1" noResize="1" noEditPoints="1" noAdjustHandles="1" noChangeArrowheads="1" noChangeShapeType="1" noTextEdit="1"/>
              </p:cNvSpPr>
              <p:nvPr/>
            </p:nvSpPr>
            <p:spPr>
              <a:xfrm>
                <a:off x="8604353" y="4644471"/>
                <a:ext cx="3568182" cy="707886"/>
              </a:xfrm>
              <a:prstGeom prst="rect">
                <a:avLst/>
              </a:prstGeom>
              <a:blipFill>
                <a:blip r:embed="rId21"/>
                <a:stretch>
                  <a:fillRect l="-1706" t="-5172" b="-14655"/>
                </a:stretch>
              </a:blipFill>
            </p:spPr>
            <p:txBody>
              <a:bodyPr/>
              <a:lstStyle/>
              <a:p>
                <a:r>
                  <a:rPr lang="en-US">
                    <a:noFill/>
                  </a:rPr>
                  <a:t> </a:t>
                </a:r>
              </a:p>
            </p:txBody>
          </p:sp>
        </mc:Fallback>
      </mc:AlternateContent>
      <p:sp>
        <p:nvSpPr>
          <p:cNvPr id="68" name="Rounded Rectangle 67"/>
          <p:cNvSpPr/>
          <p:nvPr/>
        </p:nvSpPr>
        <p:spPr>
          <a:xfrm>
            <a:off x="7791417" y="5485393"/>
            <a:ext cx="4328529" cy="11498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dirty="0" err="1">
                <a:solidFill>
                  <a:srgbClr val="FFFF00"/>
                </a:solidFill>
                <a:latin typeface="Cambria" panose="02040503050406030204" pitchFamily="18" charset="0"/>
                <a:ea typeface="Cambria" panose="02040503050406030204" pitchFamily="18" charset="0"/>
              </a:rPr>
              <a:t>Nhận</a:t>
            </a:r>
            <a:r>
              <a:rPr lang="en-US" sz="2000" dirty="0">
                <a:solidFill>
                  <a:srgbClr val="FFFF00"/>
                </a:solidFill>
                <a:latin typeface="Cambria" panose="02040503050406030204" pitchFamily="18" charset="0"/>
                <a:ea typeface="Cambria" panose="02040503050406030204" pitchFamily="18" charset="0"/>
              </a:rPr>
              <a:t> </a:t>
            </a:r>
            <a:r>
              <a:rPr lang="en-US" sz="2000" dirty="0" err="1">
                <a:solidFill>
                  <a:srgbClr val="FFFF00"/>
                </a:solidFill>
                <a:latin typeface="Cambria" panose="02040503050406030204" pitchFamily="18" charset="0"/>
                <a:ea typeface="Cambria" panose="02040503050406030204" pitchFamily="18" charset="0"/>
              </a:rPr>
              <a:t>xét</a:t>
            </a:r>
            <a:r>
              <a:rPr lang="en-US" sz="2000" dirty="0">
                <a:solidFill>
                  <a:srgbClr val="FFFF00"/>
                </a:solidFill>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Trong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một</a:t>
            </a:r>
            <a:r>
              <a:rPr lang="en-US" sz="2000" dirty="0">
                <a:latin typeface="Cambria" panose="02040503050406030204" pitchFamily="18" charset="0"/>
                <a:ea typeface="Cambria" panose="02040503050406030204" pitchFamily="18" charset="0"/>
              </a:rPr>
              <a:t> tam </a:t>
            </a:r>
            <a:r>
              <a:rPr lang="en-US" sz="2000" dirty="0" err="1">
                <a:latin typeface="Cambria" panose="02040503050406030204" pitchFamily="18" charset="0"/>
                <a:ea typeface="Cambria" panose="02040503050406030204" pitchFamily="18" charset="0"/>
              </a:rPr>
              <a:t>giác</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vuông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đường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trung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tuyến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ứng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với</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cạnh</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huyền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bằng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một</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nửa</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cạnh</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huyền</a:t>
            </a:r>
            <a:r>
              <a:rPr lang="en-US" sz="2000" dirty="0">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69" name="TextBox 68"/>
              <p:cNvSpPr txBox="1"/>
              <p:nvPr/>
            </p:nvSpPr>
            <p:spPr>
              <a:xfrm>
                <a:off x="509875" y="466251"/>
                <a:ext cx="11657398" cy="461665"/>
              </a:xfrm>
              <a:prstGeom prst="rect">
                <a:avLst/>
              </a:prstGeom>
              <a:noFill/>
            </p:spPr>
            <p:txBody>
              <a:bodyPr wrap="square" rtlCol="0">
                <a:spAutoFit/>
              </a:bodyPr>
              <a:lstStyle/>
              <a:p>
                <a:r>
                  <a:rPr lang="en-US" sz="2400" dirty="0" err="1">
                    <a:solidFill>
                      <a:srgbClr val="FFFF00"/>
                    </a:solidFill>
                    <a:latin typeface="Cambria" panose="02040503050406030204" pitchFamily="18" charset="0"/>
                    <a:ea typeface="Cambria" panose="02040503050406030204" pitchFamily="18" charset="0"/>
                  </a:rPr>
                  <a:t>Bài</a:t>
                </a:r>
                <a:r>
                  <a:rPr lang="en-US" sz="2400" dirty="0">
                    <a:solidFill>
                      <a:srgbClr val="FFFF00"/>
                    </a:solidFill>
                    <a:latin typeface="Cambria" panose="02040503050406030204" pitchFamily="18" charset="0"/>
                    <a:ea typeface="Cambria" panose="02040503050406030204" pitchFamily="18" charset="0"/>
                  </a:rPr>
                  <a:t> 3 </a:t>
                </a:r>
                <a:r>
                  <a:rPr lang="en-US" sz="2400" dirty="0" err="1">
                    <a:solidFill>
                      <a:schemeClr val="bg1"/>
                    </a:solidFill>
                    <a:latin typeface="Cambria" panose="02040503050406030204" pitchFamily="18" charset="0"/>
                    <a:ea typeface="Cambria" panose="02040503050406030204" pitchFamily="18" charset="0"/>
                  </a:rPr>
                  <a:t>Điểm</a:t>
                </a:r>
                <a:r>
                  <a:rPr lang="en-US" sz="2400" dirty="0">
                    <a:solidFill>
                      <a:schemeClr val="bg1"/>
                    </a:solidFill>
                    <a:latin typeface="Cambria" panose="02040503050406030204" pitchFamily="18" charset="0"/>
                    <a:ea typeface="Cambria" panose="02040503050406030204" pitchFamily="18" charset="0"/>
                  </a:rPr>
                  <a:t> D </a:t>
                </a:r>
                <a:r>
                  <a:rPr lang="en-US" sz="2400" dirty="0" err="1">
                    <a:solidFill>
                      <a:schemeClr val="bg1"/>
                    </a:solidFill>
                    <a:latin typeface="Cambria" panose="02040503050406030204" pitchFamily="18" charset="0"/>
                    <a:ea typeface="Cambria" panose="02040503050406030204" pitchFamily="18" charset="0"/>
                  </a:rPr>
                  <a:t>cách</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đều</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ba</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đỉnh</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của</a:t>
                </a:r>
                <a:r>
                  <a:rPr lang="en-US" sz="2400"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400" b="0" i="1" smtClean="0">
                        <a:solidFill>
                          <a:schemeClr val="bg1"/>
                        </a:solidFill>
                        <a:latin typeface="Cambria Math" panose="02040503050406030204" pitchFamily="18" charset="0"/>
                        <a:ea typeface="Cambria" panose="02040503050406030204" pitchFamily="18" charset="0"/>
                      </a:rPr>
                      <m:t>∆</m:t>
                    </m:r>
                  </m:oMath>
                </a14:m>
                <a:r>
                  <a:rPr lang="en-US" sz="2400" dirty="0">
                    <a:solidFill>
                      <a:schemeClr val="bg1"/>
                    </a:solidFill>
                    <a:latin typeface="Cambria" panose="02040503050406030204" pitchFamily="18" charset="0"/>
                    <a:ea typeface="Cambria" panose="02040503050406030204" pitchFamily="18" charset="0"/>
                  </a:rPr>
                  <a:t>ABC </a:t>
                </a:r>
                <a:r>
                  <a:rPr lang="en-US" sz="2400" dirty="0" err="1">
                    <a:solidFill>
                      <a:schemeClr val="bg1"/>
                    </a:solidFill>
                    <a:latin typeface="Cambria" panose="02040503050406030204" pitchFamily="18" charset="0"/>
                    <a:ea typeface="Cambria" panose="02040503050406030204" pitchFamily="18" charset="0"/>
                  </a:rPr>
                  <a:t>vuông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tại</a:t>
                </a:r>
                <a:r>
                  <a:rPr lang="en-US" sz="2400" dirty="0">
                    <a:solidFill>
                      <a:schemeClr val="bg1"/>
                    </a:solidFill>
                    <a:latin typeface="Cambria" panose="02040503050406030204" pitchFamily="18" charset="0"/>
                    <a:ea typeface="Cambria" panose="02040503050406030204" pitchFamily="18" charset="0"/>
                  </a:rPr>
                  <a:t> A. </a:t>
                </a:r>
                <a:r>
                  <a:rPr lang="en-US" sz="2400" dirty="0" err="1">
                    <a:solidFill>
                      <a:schemeClr val="bg1"/>
                    </a:solidFill>
                    <a:latin typeface="Cambria" panose="02040503050406030204" pitchFamily="18" charset="0"/>
                    <a:ea typeface="Cambria" panose="02040503050406030204" pitchFamily="18" charset="0"/>
                  </a:rPr>
                  <a:t>Chứng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minh</a:t>
                </a:r>
                <a:r>
                  <a:rPr lang="en-US" sz="2400" dirty="0">
                    <a:solidFill>
                      <a:schemeClr val="bg1"/>
                    </a:solidFill>
                    <a:latin typeface="Cambria" panose="02040503050406030204" pitchFamily="18" charset="0"/>
                    <a:ea typeface="Cambria" panose="02040503050406030204" pitchFamily="18" charset="0"/>
                  </a:rPr>
                  <a:t> D </a:t>
                </a:r>
                <a:r>
                  <a:rPr lang="en-US" sz="2400" dirty="0" err="1">
                    <a:solidFill>
                      <a:schemeClr val="bg1"/>
                    </a:solidFill>
                    <a:latin typeface="Cambria" panose="02040503050406030204" pitchFamily="18" charset="0"/>
                    <a:ea typeface="Cambria" panose="02040503050406030204" pitchFamily="18" charset="0"/>
                  </a:rPr>
                  <a:t>là</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trung</a:t>
                </a:r>
                <a:r>
                  <a:rPr lang="en-US" sz="2400" dirty="0">
                    <a:solidFill>
                      <a:schemeClr val="bg1"/>
                    </a:solidFill>
                    <a:latin typeface="Cambria" panose="02040503050406030204" pitchFamily="18" charset="0"/>
                    <a:ea typeface="Cambria" panose="02040503050406030204" pitchFamily="18" charset="0"/>
                  </a:rPr>
                  <a:t> </a:t>
                </a:r>
                <a:r>
                  <a:rPr lang="en-US" sz="2400" dirty="0" err="1">
                    <a:solidFill>
                      <a:schemeClr val="bg1"/>
                    </a:solidFill>
                    <a:latin typeface="Cambria" panose="02040503050406030204" pitchFamily="18" charset="0"/>
                    <a:ea typeface="Cambria" panose="02040503050406030204" pitchFamily="18" charset="0"/>
                  </a:rPr>
                  <a:t>điểm</a:t>
                </a:r>
                <a:r>
                  <a:rPr lang="en-US" sz="2400" dirty="0">
                    <a:solidFill>
                      <a:schemeClr val="bg1"/>
                    </a:solidFill>
                    <a:latin typeface="Cambria" panose="02040503050406030204" pitchFamily="18" charset="0"/>
                    <a:ea typeface="Cambria" panose="02040503050406030204" pitchFamily="18" charset="0"/>
                  </a:rPr>
                  <a:t> BC</a:t>
                </a:r>
              </a:p>
            </p:txBody>
          </p:sp>
        </mc:Choice>
        <mc:Fallback xmlns="">
          <p:sp>
            <p:nvSpPr>
              <p:cNvPr id="69" name="TextBox 68"/>
              <p:cNvSpPr txBox="1">
                <a:spLocks noRot="1" noChangeAspect="1" noMove="1" noResize="1" noEditPoints="1" noAdjustHandles="1" noChangeArrowheads="1" noChangeShapeType="1" noTextEdit="1"/>
              </p:cNvSpPr>
              <p:nvPr/>
            </p:nvSpPr>
            <p:spPr>
              <a:xfrm>
                <a:off x="509875" y="466251"/>
                <a:ext cx="11657398" cy="461665"/>
              </a:xfrm>
              <a:prstGeom prst="rect">
                <a:avLst/>
              </a:prstGeom>
              <a:blipFill>
                <a:blip r:embed="rId22"/>
                <a:stretch>
                  <a:fillRect l="-837" t="-10526" b="-28947"/>
                </a:stretch>
              </a:blipFill>
            </p:spPr>
            <p:txBody>
              <a:bodyPr/>
              <a:lstStyle/>
              <a:p>
                <a:r>
                  <a:rPr lang="vi-VN">
                    <a:noFill/>
                  </a:rPr>
                  <a:t> </a:t>
                </a:r>
              </a:p>
            </p:txBody>
          </p:sp>
        </mc:Fallback>
      </mc:AlternateContent>
      <p:sp>
        <p:nvSpPr>
          <p:cNvPr id="79" name="TextBox 78"/>
          <p:cNvSpPr txBox="1"/>
          <p:nvPr/>
        </p:nvSpPr>
        <p:spPr>
          <a:xfrm>
            <a:off x="8622586" y="3916753"/>
            <a:ext cx="3356112" cy="707886"/>
          </a:xfrm>
          <a:prstGeom prst="rect">
            <a:avLst/>
          </a:prstGeom>
          <a:noFill/>
        </p:spPr>
        <p:txBody>
          <a:bodyPr wrap="none" rtlCol="0">
            <a:spAutoFit/>
          </a:bodyPr>
          <a:lstStyle/>
          <a:p>
            <a:r>
              <a:rPr lang="en-US" sz="2000" err="1">
                <a:solidFill>
                  <a:schemeClr val="bg1"/>
                </a:solidFill>
                <a:latin typeface="Cambria" panose="02040503050406030204" pitchFamily="18" charset="0"/>
                <a:ea typeface="Cambria" panose="02040503050406030204" pitchFamily="18" charset="0"/>
              </a:rPr>
              <a:t>Vì</a:t>
            </a:r>
            <a:r>
              <a:rPr lang="en-US" sz="2000">
                <a:solidFill>
                  <a:schemeClr val="bg1"/>
                </a:solidFill>
                <a:latin typeface="Cambria" panose="02040503050406030204" pitchFamily="18" charset="0"/>
                <a:ea typeface="Cambria" panose="02040503050406030204" pitchFamily="18" charset="0"/>
              </a:rPr>
              <a:t> DA = DB  và DA = DC (cmt)</a:t>
            </a:r>
          </a:p>
          <a:p>
            <a:pPr marL="342900" indent="-342900">
              <a:buFont typeface="Symbol" panose="05050102010706020507" pitchFamily="18" charset="2"/>
              <a:buChar char="Þ"/>
            </a:pPr>
            <a:r>
              <a:rPr lang="en-US" sz="2000">
                <a:solidFill>
                  <a:schemeClr val="bg1"/>
                </a:solidFill>
                <a:latin typeface="Cambria" panose="02040503050406030204" pitchFamily="18" charset="0"/>
                <a:ea typeface="Cambria" panose="02040503050406030204" pitchFamily="18" charset="0"/>
              </a:rPr>
              <a:t>DB = DC 	</a:t>
            </a:r>
            <a:r>
              <a:rPr lang="en-US" sz="2000">
                <a:solidFill>
                  <a:srgbClr val="FFFF00"/>
                </a:solidFill>
                <a:latin typeface="Cambria" panose="02040503050406030204" pitchFamily="18" charset="0"/>
                <a:ea typeface="Cambria" panose="02040503050406030204" pitchFamily="18" charset="0"/>
              </a:rPr>
              <a:t>(4)</a:t>
            </a:r>
          </a:p>
        </p:txBody>
      </p:sp>
    </p:spTree>
    <p:extLst>
      <p:ext uri="{BB962C8B-B14F-4D97-AF65-F5344CB8AC3E}">
        <p14:creationId xmlns:p14="http://schemas.microsoft.com/office/powerpoint/2010/main" val="136816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8" grpId="0" animBg="1"/>
      <p:bldP spid="7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269055" y="225860"/>
                <a:ext cx="11712742" cy="954107"/>
              </a:xfrm>
              <a:prstGeom prst="rect">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sz="2800" dirty="0">
                    <a:solidFill>
                      <a:srgbClr val="FFFF00"/>
                    </a:solidFill>
                    <a:latin typeface="Cambria" panose="02040503050406030204" pitchFamily="18" charset="0"/>
                    <a:ea typeface="Cambria" panose="02040503050406030204" pitchFamily="18" charset="0"/>
                  </a:rPr>
                  <a:t>Bài3 </a:t>
                </a:r>
                <a:r>
                  <a:rPr lang="en-US" sz="2800" dirty="0">
                    <a:solidFill>
                      <a:schemeClr val="bg1"/>
                    </a:solidFill>
                    <a:latin typeface="Cambria" panose="02040503050406030204" pitchFamily="18" charset="0"/>
                    <a:ea typeface="Cambria" panose="02040503050406030204" pitchFamily="18" charset="0"/>
                  </a:rPr>
                  <a:t>Cho </a:t>
                </a:r>
                <a14:m>
                  <m:oMath xmlns:m="http://schemas.openxmlformats.org/officeDocument/2006/math">
                    <m:r>
                      <a:rPr lang="en-US" sz="2800" i="0" smtClean="0">
                        <a:solidFill>
                          <a:schemeClr val="bg1"/>
                        </a:solidFill>
                        <a:latin typeface="Cambria Math" panose="02040503050406030204" pitchFamily="18" charset="0"/>
                        <a:ea typeface="Cambria Math" panose="02040503050406030204" pitchFamily="18" charset="0"/>
                      </a:rPr>
                      <m:t>∆</m:t>
                    </m:r>
                    <m:r>
                      <m:rPr>
                        <m:sty m:val="p"/>
                      </m:rPr>
                      <a:rPr lang="en-US" sz="2800" b="0" i="0" smtClean="0">
                        <a:solidFill>
                          <a:schemeClr val="bg1"/>
                        </a:solidFill>
                        <a:latin typeface="Cambria Math" panose="02040503050406030204" pitchFamily="18" charset="0"/>
                        <a:ea typeface="Cambria Math" panose="02040503050406030204" pitchFamily="18" charset="0"/>
                      </a:rPr>
                      <m:t>ABC</m:t>
                    </m:r>
                  </m:oMath>
                </a14:m>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cân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tại</a:t>
                </a:r>
                <a:r>
                  <a:rPr lang="en-US" sz="2800" dirty="0">
                    <a:solidFill>
                      <a:schemeClr val="bg1"/>
                    </a:solidFill>
                    <a:latin typeface="Cambria" panose="02040503050406030204" pitchFamily="18" charset="0"/>
                    <a:ea typeface="Cambria" panose="02040503050406030204" pitchFamily="18" charset="0"/>
                  </a:rPr>
                  <a:t> A,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tuyến</a:t>
                </a:r>
                <a:r>
                  <a:rPr lang="en-US" sz="2800" dirty="0">
                    <a:solidFill>
                      <a:schemeClr val="bg1"/>
                    </a:solidFill>
                    <a:latin typeface="Cambria" panose="02040503050406030204" pitchFamily="18" charset="0"/>
                    <a:ea typeface="Cambria" panose="02040503050406030204" pitchFamily="18" charset="0"/>
                  </a:rPr>
                  <a:t> AM. </a:t>
                </a:r>
                <a:r>
                  <a:rPr lang="en-US" sz="2800" dirty="0" err="1">
                    <a:solidFill>
                      <a:schemeClr val="bg1"/>
                    </a:solidFill>
                    <a:latin typeface="Cambria" panose="02040503050406030204" pitchFamily="18" charset="0"/>
                    <a:ea typeface="Cambria" panose="02040503050406030204" pitchFamily="18" charset="0"/>
                  </a:rPr>
                  <a:t>Đường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trực</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AC </a:t>
                </a:r>
                <a:r>
                  <a:rPr lang="en-US" sz="2800" dirty="0" err="1">
                    <a:solidFill>
                      <a:schemeClr val="bg1"/>
                    </a:solidFill>
                    <a:latin typeface="Cambria" panose="02040503050406030204" pitchFamily="18" charset="0"/>
                    <a:ea typeface="Cambria" panose="02040503050406030204" pitchFamily="18" charset="0"/>
                  </a:rPr>
                  <a:t>cắt</a:t>
                </a:r>
                <a:r>
                  <a:rPr lang="en-US" sz="2800" dirty="0">
                    <a:solidFill>
                      <a:schemeClr val="bg1"/>
                    </a:solidFill>
                    <a:latin typeface="Cambria" panose="02040503050406030204" pitchFamily="18" charset="0"/>
                    <a:ea typeface="Cambria" panose="02040503050406030204" pitchFamily="18" charset="0"/>
                  </a:rPr>
                  <a:t> AM ở D. </a:t>
                </a:r>
                <a:r>
                  <a:rPr lang="en-US" sz="2800" dirty="0" err="1">
                    <a:solidFill>
                      <a:schemeClr val="bg1"/>
                    </a:solidFill>
                    <a:latin typeface="Cambria" panose="02040503050406030204" pitchFamily="18" charset="0"/>
                    <a:ea typeface="Cambria" panose="02040503050406030204" pitchFamily="18" charset="0"/>
                  </a:rPr>
                  <a:t>Chứng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minh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rằng</a:t>
                </a:r>
                <a:r>
                  <a:rPr lang="en-US" sz="2800" dirty="0">
                    <a:solidFill>
                      <a:schemeClr val="bg1"/>
                    </a:solidFill>
                    <a:latin typeface="Cambria" panose="02040503050406030204" pitchFamily="18" charset="0"/>
                    <a:ea typeface="Cambria" panose="02040503050406030204" pitchFamily="18" charset="0"/>
                  </a:rPr>
                  <a:t> DA = DB.</a:t>
                </a:r>
              </a:p>
            </p:txBody>
          </p:sp>
        </mc:Choice>
        <mc:Fallback xmlns="">
          <p:sp>
            <p:nvSpPr>
              <p:cNvPr id="4" name="TextBox 3"/>
              <p:cNvSpPr txBox="1">
                <a:spLocks noRot="1" noChangeAspect="1" noMove="1" noResize="1" noEditPoints="1" noAdjustHandles="1" noChangeArrowheads="1" noChangeShapeType="1" noTextEdit="1"/>
              </p:cNvSpPr>
              <p:nvPr/>
            </p:nvSpPr>
            <p:spPr>
              <a:xfrm>
                <a:off x="269055" y="225860"/>
                <a:ext cx="11712742" cy="954107"/>
              </a:xfrm>
              <a:prstGeom prst="rect">
                <a:avLst/>
              </a:prstGeom>
              <a:blipFill>
                <a:blip r:embed="rId2"/>
                <a:stretch>
                  <a:fillRect l="-987" t="-5625" b="-15000"/>
                </a:stretch>
              </a:blipFill>
              <a:ln w="19050" cap="flat" cmpd="sng" algn="ctr">
                <a:solidFill>
                  <a:schemeClr val="accent4"/>
                </a:solidFill>
                <a:prstDash val="solid"/>
                <a:round/>
                <a:headEnd type="none" w="med" len="med"/>
                <a:tailEnd type="none" w="med" len="med"/>
              </a:ln>
            </p:spPr>
            <p:txBody>
              <a:bodyPr/>
              <a:lstStyle/>
              <a:p>
                <a:r>
                  <a:rPr lang="vi-VN">
                    <a:noFill/>
                  </a:rPr>
                  <a:t> </a:t>
                </a:r>
              </a:p>
            </p:txBody>
          </p:sp>
        </mc:Fallback>
      </mc:AlternateContent>
      <p:sp>
        <p:nvSpPr>
          <p:cNvPr id="6" name="TextBox 5"/>
          <p:cNvSpPr txBox="1"/>
          <p:nvPr/>
        </p:nvSpPr>
        <p:spPr>
          <a:xfrm>
            <a:off x="2433749" y="1505815"/>
            <a:ext cx="360996"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A</a:t>
            </a:r>
          </a:p>
        </p:txBody>
      </p:sp>
      <p:sp>
        <p:nvSpPr>
          <p:cNvPr id="7" name="TextBox 6"/>
          <p:cNvSpPr txBox="1"/>
          <p:nvPr/>
        </p:nvSpPr>
        <p:spPr>
          <a:xfrm>
            <a:off x="1192284" y="4272815"/>
            <a:ext cx="357790"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B</a:t>
            </a:r>
          </a:p>
        </p:txBody>
      </p:sp>
      <p:sp>
        <p:nvSpPr>
          <p:cNvPr id="8" name="TextBox 7"/>
          <p:cNvSpPr txBox="1"/>
          <p:nvPr/>
        </p:nvSpPr>
        <p:spPr>
          <a:xfrm>
            <a:off x="3676818" y="4202583"/>
            <a:ext cx="34336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C</a:t>
            </a:r>
          </a:p>
        </p:txBody>
      </p:sp>
      <p:sp>
        <p:nvSpPr>
          <p:cNvPr id="9" name="TextBox 8"/>
          <p:cNvSpPr txBox="1"/>
          <p:nvPr/>
        </p:nvSpPr>
        <p:spPr>
          <a:xfrm>
            <a:off x="2343501" y="4272814"/>
            <a:ext cx="415498"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M</a:t>
            </a:r>
          </a:p>
        </p:txBody>
      </p:sp>
      <p:cxnSp>
        <p:nvCxnSpPr>
          <p:cNvPr id="10" name="Straight Connector 9"/>
          <p:cNvCxnSpPr/>
          <p:nvPr/>
        </p:nvCxnSpPr>
        <p:spPr>
          <a:xfrm>
            <a:off x="1161368" y="4713460"/>
            <a:ext cx="0" cy="191008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7103" y="6118267"/>
            <a:ext cx="443144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77103" y="5239064"/>
            <a:ext cx="490519"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GT</a:t>
            </a:r>
          </a:p>
        </p:txBody>
      </p:sp>
      <p:sp>
        <p:nvSpPr>
          <p:cNvPr id="13" name="TextBox 12"/>
          <p:cNvSpPr txBox="1"/>
          <p:nvPr/>
        </p:nvSpPr>
        <p:spPr>
          <a:xfrm>
            <a:off x="583370" y="6118267"/>
            <a:ext cx="484428" cy="400110"/>
          </a:xfrm>
          <a:prstGeom prst="rect">
            <a:avLst/>
          </a:prstGeom>
          <a:noFill/>
        </p:spPr>
        <p:txBody>
          <a:bodyPr wrap="none" rtlCol="0">
            <a:spAutoFit/>
          </a:bodyPr>
          <a:lstStyle/>
          <a:p>
            <a:r>
              <a:rPr lang="en-US" sz="2000" dirty="0">
                <a:solidFill>
                  <a:schemeClr val="bg1"/>
                </a:solidFill>
                <a:latin typeface="Cambria" panose="02040503050406030204" pitchFamily="18" charset="0"/>
                <a:ea typeface="Cambria" panose="02040503050406030204" pitchFamily="18" charset="0"/>
              </a:rPr>
              <a:t>KL</a:t>
            </a:r>
          </a:p>
        </p:txBody>
      </p:sp>
      <mc:AlternateContent xmlns:mc="http://schemas.openxmlformats.org/markup-compatibility/2006" xmlns:a14="http://schemas.microsoft.com/office/drawing/2010/main">
        <mc:Choice Requires="a14">
          <p:sp>
            <p:nvSpPr>
              <p:cNvPr id="14" name="TextBox 13"/>
              <p:cNvSpPr txBox="1"/>
              <p:nvPr/>
            </p:nvSpPr>
            <p:spPr>
              <a:xfrm>
                <a:off x="1186963" y="4759216"/>
                <a:ext cx="1809663" cy="400110"/>
              </a:xfrm>
              <a:prstGeom prst="rect">
                <a:avLst/>
              </a:prstGeom>
              <a:noFill/>
            </p:spPr>
            <p:txBody>
              <a:bodyPr wrap="none" rtlCol="0">
                <a:spAutoFit/>
              </a:bodyPr>
              <a:lstStyle/>
              <a:p>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ABC</m:t>
                    </m:r>
                  </m:oMath>
                </a14:m>
                <a:r>
                  <a:rPr lang="en-US" sz="2000" dirty="0">
                    <a:solidFill>
                      <a:schemeClr val="bg1"/>
                    </a:solidFill>
                  </a:rPr>
                  <a:t> </a:t>
                </a:r>
                <a:r>
                  <a:rPr lang="en-US" sz="2000">
                    <a:solidFill>
                      <a:schemeClr val="bg1"/>
                    </a:solidFill>
                  </a:rPr>
                  <a:t>cân tại A </a:t>
                </a:r>
                <a:endParaRPr lang="en-US" sz="2000" dirty="0">
                  <a:solidFill>
                    <a:schemeClr val="bg1"/>
                  </a:solidFill>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186963" y="4759216"/>
                <a:ext cx="1809663" cy="400110"/>
              </a:xfrm>
              <a:prstGeom prst="rect">
                <a:avLst/>
              </a:prstGeom>
              <a:blipFill>
                <a:blip r:embed="rId3"/>
                <a:stretch>
                  <a:fillRect t="-9231" r="-2357"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1168350" y="5062825"/>
                <a:ext cx="4019242" cy="400110"/>
              </a:xfrm>
              <a:prstGeom prst="rect">
                <a:avLst/>
              </a:prstGeom>
              <a:noFill/>
            </p:spPr>
            <p:txBody>
              <a:bodyPr wrap="none" rtlCol="0">
                <a:spAutoFit/>
              </a:bodyPr>
              <a:lstStyle/>
              <a:p>
                <a:r>
                  <a:rPr lang="en-US" sz="2000">
                    <a:solidFill>
                      <a:schemeClr val="bg1"/>
                    </a:solidFill>
                    <a:latin typeface="Cambria" panose="02040503050406030204" pitchFamily="18" charset="0"/>
                    <a:ea typeface="Cambria" panose="02040503050406030204" pitchFamily="18" charset="0"/>
                  </a:rPr>
                  <a:t>AM </a:t>
                </a:r>
                <a:r>
                  <a:rPr lang="en-US" sz="2000" dirty="0" err="1">
                    <a:solidFill>
                      <a:schemeClr val="bg1"/>
                    </a:solidFill>
                    <a:latin typeface="Cambria" panose="02040503050406030204" pitchFamily="18" charset="0"/>
                    <a:ea typeface="Cambria" panose="02040503050406030204" pitchFamily="18" charset="0"/>
                  </a:rPr>
                  <a:t>là</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đường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tuyến</a:t>
                </a:r>
                <a:r>
                  <a:rPr lang="en-US" sz="2000" dirty="0">
                    <a:solidFill>
                      <a:schemeClr val="bg1"/>
                    </a:solidFill>
                    <a:latin typeface="Cambria" panose="02040503050406030204" pitchFamily="18" charset="0"/>
                    <a:ea typeface="Cambria" panose="02040503050406030204" pitchFamily="18" charset="0"/>
                  </a:rPr>
                  <a:t> </a:t>
                </a:r>
                <a:r>
                  <a:rPr lang="en-US" sz="2000" dirty="0" err="1">
                    <a:solidFill>
                      <a:schemeClr val="bg1"/>
                    </a:solidFill>
                    <a:latin typeface="Cambria" panose="02040503050406030204" pitchFamily="18" charset="0"/>
                    <a:ea typeface="Cambria" panose="02040503050406030204" pitchFamily="18" charset="0"/>
                  </a:rPr>
                  <a:t>của</a:t>
                </a:r>
                <a:r>
                  <a:rPr lang="en-US" sz="2000" dirty="0">
                    <a:solidFill>
                      <a:schemeClr val="bg1"/>
                    </a:solidFill>
                    <a:latin typeface="Cambria" panose="02040503050406030204" pitchFamily="18" charset="0"/>
                    <a:ea typeface="Cambria" panose="02040503050406030204" pitchFamily="18" charset="0"/>
                  </a:rPr>
                  <a:t> </a:t>
                </a:r>
                <a14:m>
                  <m:oMath xmlns:m="http://schemas.openxmlformats.org/officeDocument/2006/math">
                    <m:r>
                      <a:rPr lang="en-US" sz="2000" i="0" smtClean="0">
                        <a:solidFill>
                          <a:schemeClr val="bg1"/>
                        </a:solidFill>
                        <a:latin typeface="Cambria Math" panose="02040503050406030204" pitchFamily="18" charset="0"/>
                        <a:ea typeface="Cambria Math" panose="02040503050406030204" pitchFamily="18" charset="0"/>
                      </a:rPr>
                      <m:t>∆</m:t>
                    </m:r>
                    <m:r>
                      <m:rPr>
                        <m:sty m:val="p"/>
                      </m:rPr>
                      <a:rPr lang="en-US" sz="2000" b="0" i="0" smtClean="0">
                        <a:solidFill>
                          <a:schemeClr val="bg1"/>
                        </a:solidFill>
                        <a:latin typeface="Cambria Math" panose="02040503050406030204" pitchFamily="18" charset="0"/>
                        <a:ea typeface="Cambria Math" panose="02040503050406030204" pitchFamily="18" charset="0"/>
                      </a:rPr>
                      <m:t>ABC</m:t>
                    </m:r>
                  </m:oMath>
                </a14:m>
                <a:endParaRPr lang="en-US" sz="2000" dirty="0">
                  <a:solidFill>
                    <a:schemeClr val="bg1"/>
                  </a:solidFill>
                  <a:latin typeface="Cambria" panose="02040503050406030204" pitchFamily="18" charset="0"/>
                  <a:ea typeface="Cambria" panose="020405030504060302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168350" y="5062825"/>
                <a:ext cx="4019242" cy="400110"/>
              </a:xfrm>
              <a:prstGeom prst="rect">
                <a:avLst/>
              </a:prstGeom>
              <a:blipFill>
                <a:blip r:embed="rId4"/>
                <a:stretch>
                  <a:fillRect l="-1669" t="-9231" b="-27692"/>
                </a:stretch>
              </a:blipFill>
            </p:spPr>
            <p:txBody>
              <a:bodyPr/>
              <a:lstStyle/>
              <a:p>
                <a:r>
                  <a:rPr lang="en-US">
                    <a:noFill/>
                  </a:rPr>
                  <a:t> </a:t>
                </a:r>
              </a:p>
            </p:txBody>
          </p:sp>
        </mc:Fallback>
      </mc:AlternateContent>
      <p:sp>
        <p:nvSpPr>
          <p:cNvPr id="16" name="TextBox 15"/>
          <p:cNvSpPr txBox="1"/>
          <p:nvPr/>
        </p:nvSpPr>
        <p:spPr>
          <a:xfrm>
            <a:off x="1173781" y="5384189"/>
            <a:ext cx="3894143" cy="707886"/>
          </a:xfrm>
          <a:prstGeom prst="rect">
            <a:avLst/>
          </a:prstGeom>
          <a:noFill/>
        </p:spPr>
        <p:txBody>
          <a:bodyPr wrap="square" rtlCol="0">
            <a:spAutoFit/>
          </a:bodyPr>
          <a:lstStyle/>
          <a:p>
            <a:r>
              <a:rPr lang="en-US" sz="2000">
                <a:solidFill>
                  <a:schemeClr val="bg1"/>
                </a:solidFill>
                <a:latin typeface="Cambria" panose="02040503050406030204" pitchFamily="18" charset="0"/>
                <a:ea typeface="Cambria" panose="02040503050406030204" pitchFamily="18" charset="0"/>
              </a:rPr>
              <a:t>Đường </a:t>
            </a:r>
            <a:r>
              <a:rPr lang="en-US" sz="2000" dirty="0" err="1">
                <a:solidFill>
                  <a:schemeClr val="bg1"/>
                </a:solidFill>
                <a:latin typeface="Cambria" panose="02040503050406030204" pitchFamily="18" charset="0"/>
                <a:ea typeface="Cambria" panose="02040503050406030204" pitchFamily="18" charset="0"/>
              </a:rPr>
              <a:t>trung</a:t>
            </a:r>
            <a:r>
              <a:rPr lang="en-US" sz="2000" dirty="0">
                <a:solidFill>
                  <a:schemeClr val="bg1"/>
                </a:solidFill>
                <a:latin typeface="Cambria" panose="02040503050406030204" pitchFamily="18" charset="0"/>
                <a:ea typeface="Cambria" panose="02040503050406030204" pitchFamily="18" charset="0"/>
              </a:rPr>
              <a:t> </a:t>
            </a:r>
            <a:r>
              <a:rPr lang="en-US" sz="2000" err="1">
                <a:solidFill>
                  <a:schemeClr val="bg1"/>
                </a:solidFill>
                <a:latin typeface="Cambria" panose="02040503050406030204" pitchFamily="18" charset="0"/>
                <a:ea typeface="Cambria" panose="02040503050406030204" pitchFamily="18" charset="0"/>
              </a:rPr>
              <a:t>trực</a:t>
            </a:r>
            <a:r>
              <a:rPr lang="en-US" sz="2000">
                <a:solidFill>
                  <a:schemeClr val="bg1"/>
                </a:solidFill>
                <a:latin typeface="Cambria" panose="02040503050406030204" pitchFamily="18" charset="0"/>
                <a:ea typeface="Cambria" panose="02040503050406030204" pitchFamily="18" charset="0"/>
              </a:rPr>
              <a:t> của AC cắt AM tại D</a:t>
            </a:r>
            <a:endParaRPr lang="en-US" sz="2000" dirty="0">
              <a:solidFill>
                <a:schemeClr val="bg1"/>
              </a:solidFill>
              <a:latin typeface="Cambria" panose="02040503050406030204" pitchFamily="18" charset="0"/>
              <a:ea typeface="Cambria" panose="02040503050406030204" pitchFamily="18" charset="0"/>
            </a:endParaRPr>
          </a:p>
        </p:txBody>
      </p:sp>
      <p:sp>
        <p:nvSpPr>
          <p:cNvPr id="17" name="TextBox 16"/>
          <p:cNvSpPr txBox="1"/>
          <p:nvPr/>
        </p:nvSpPr>
        <p:spPr>
          <a:xfrm>
            <a:off x="1204532" y="6167886"/>
            <a:ext cx="1089273" cy="400110"/>
          </a:xfrm>
          <a:prstGeom prst="rect">
            <a:avLst/>
          </a:prstGeom>
          <a:noFill/>
        </p:spPr>
        <p:txBody>
          <a:bodyPr wrap="none" rtlCol="0">
            <a:spAutoFit/>
          </a:bodyPr>
          <a:lstStyle/>
          <a:p>
            <a:r>
              <a:rPr lang="en-US" sz="2000">
                <a:solidFill>
                  <a:schemeClr val="bg1"/>
                </a:solidFill>
                <a:latin typeface="Cambria" panose="02040503050406030204" pitchFamily="18" charset="0"/>
                <a:ea typeface="Cambria" panose="02040503050406030204" pitchFamily="18" charset="0"/>
              </a:rPr>
              <a:t>DA = DB</a:t>
            </a:r>
            <a:endParaRPr lang="en-US" sz="2000" dirty="0">
              <a:solidFill>
                <a:schemeClr val="bg1"/>
              </a:solidFill>
              <a:latin typeface="Cambria" panose="02040503050406030204" pitchFamily="18" charset="0"/>
              <a:ea typeface="Cambria" panose="02040503050406030204" pitchFamily="18" charset="0"/>
            </a:endParaRPr>
          </a:p>
        </p:txBody>
      </p:sp>
      <p:sp>
        <p:nvSpPr>
          <p:cNvPr id="18" name="TextBox 17"/>
          <p:cNvSpPr txBox="1"/>
          <p:nvPr/>
        </p:nvSpPr>
        <p:spPr>
          <a:xfrm rot="1497623">
            <a:off x="1897599" y="4055703"/>
            <a:ext cx="416560" cy="461665"/>
          </a:xfrm>
          <a:prstGeom prst="rect">
            <a:avLst/>
          </a:prstGeom>
          <a:noFill/>
        </p:spPr>
        <p:txBody>
          <a:bodyPr wrap="square" rtlCol="0">
            <a:spAutoFit/>
          </a:bodyPr>
          <a:lstStyle/>
          <a:p>
            <a:pPr algn="ctr"/>
            <a:r>
              <a:rPr lang="en-US" sz="2400" dirty="0">
                <a:solidFill>
                  <a:schemeClr val="bg1"/>
                </a:solidFill>
              </a:rPr>
              <a:t>I</a:t>
            </a:r>
          </a:p>
        </p:txBody>
      </p:sp>
      <p:sp>
        <p:nvSpPr>
          <p:cNvPr id="19" name="TextBox 18"/>
          <p:cNvSpPr txBox="1"/>
          <p:nvPr/>
        </p:nvSpPr>
        <p:spPr>
          <a:xfrm rot="1497623">
            <a:off x="2950235" y="4055703"/>
            <a:ext cx="416560" cy="461665"/>
          </a:xfrm>
          <a:prstGeom prst="rect">
            <a:avLst/>
          </a:prstGeom>
          <a:noFill/>
        </p:spPr>
        <p:txBody>
          <a:bodyPr wrap="square" rtlCol="0">
            <a:spAutoFit/>
          </a:bodyPr>
          <a:lstStyle/>
          <a:p>
            <a:pPr algn="ctr"/>
            <a:r>
              <a:rPr lang="en-US" sz="2400" dirty="0">
                <a:solidFill>
                  <a:schemeClr val="bg1"/>
                </a:solidFill>
              </a:rPr>
              <a:t>I</a:t>
            </a:r>
          </a:p>
        </p:txBody>
      </p:sp>
      <p:sp>
        <p:nvSpPr>
          <p:cNvPr id="21" name="TextBox 20"/>
          <p:cNvSpPr txBox="1"/>
          <p:nvPr/>
        </p:nvSpPr>
        <p:spPr>
          <a:xfrm rot="4265750">
            <a:off x="2836149" y="2502035"/>
            <a:ext cx="338554" cy="461665"/>
          </a:xfrm>
          <a:prstGeom prst="rect">
            <a:avLst/>
          </a:prstGeom>
          <a:noFill/>
        </p:spPr>
        <p:txBody>
          <a:bodyPr wrap="none" rtlCol="0">
            <a:spAutoFit/>
          </a:bodyPr>
          <a:lstStyle/>
          <a:p>
            <a:r>
              <a:rPr lang="en-US" sz="2400" dirty="0">
                <a:solidFill>
                  <a:schemeClr val="bg1"/>
                </a:solidFill>
              </a:rPr>
              <a:t>II</a:t>
            </a:r>
          </a:p>
        </p:txBody>
      </p:sp>
      <p:sp>
        <p:nvSpPr>
          <p:cNvPr id="22" name="TextBox 21"/>
          <p:cNvSpPr txBox="1"/>
          <p:nvPr/>
        </p:nvSpPr>
        <p:spPr>
          <a:xfrm rot="4265750">
            <a:off x="3326028" y="3497271"/>
            <a:ext cx="338554" cy="461665"/>
          </a:xfrm>
          <a:prstGeom prst="rect">
            <a:avLst/>
          </a:prstGeom>
          <a:noFill/>
        </p:spPr>
        <p:txBody>
          <a:bodyPr wrap="none" rtlCol="0">
            <a:spAutoFit/>
          </a:bodyPr>
          <a:lstStyle/>
          <a:p>
            <a:r>
              <a:rPr lang="en-US" sz="2400" dirty="0">
                <a:solidFill>
                  <a:schemeClr val="bg1"/>
                </a:solidFill>
              </a:rPr>
              <a:t>II</a:t>
            </a:r>
          </a:p>
        </p:txBody>
      </p:sp>
      <p:pic>
        <p:nvPicPr>
          <p:cNvPr id="23" name="Picture 22"/>
          <p:cNvPicPr>
            <a:picLocks noChangeAspect="1"/>
          </p:cNvPicPr>
          <p:nvPr/>
        </p:nvPicPr>
        <p:blipFill>
          <a:blip r:embed="rId5"/>
          <a:stretch>
            <a:fillRect/>
          </a:stretch>
        </p:blipFill>
        <p:spPr>
          <a:xfrm rot="9468656">
            <a:off x="1694940" y="3079353"/>
            <a:ext cx="1975476" cy="421286"/>
          </a:xfrm>
          <a:prstGeom prst="rect">
            <a:avLst/>
          </a:prstGeom>
        </p:spPr>
      </p:pic>
      <p:grpSp>
        <p:nvGrpSpPr>
          <p:cNvPr id="25" name="Group 4"/>
          <p:cNvGrpSpPr>
            <a:grpSpLocks noChangeAspect="1"/>
          </p:cNvGrpSpPr>
          <p:nvPr/>
        </p:nvGrpSpPr>
        <p:grpSpPr bwMode="auto">
          <a:xfrm>
            <a:off x="1428750" y="1912938"/>
            <a:ext cx="2371725" cy="2425700"/>
            <a:chOff x="900" y="1205"/>
            <a:chExt cx="1494" cy="1528"/>
          </a:xfrm>
        </p:grpSpPr>
        <p:sp>
          <p:nvSpPr>
            <p:cNvPr id="27" name="Freeform 5"/>
            <p:cNvSpPr>
              <a:spLocks/>
            </p:cNvSpPr>
            <p:nvPr/>
          </p:nvSpPr>
          <p:spPr bwMode="auto">
            <a:xfrm>
              <a:off x="1647" y="2606"/>
              <a:ext cx="102" cy="102"/>
            </a:xfrm>
            <a:custGeom>
              <a:avLst/>
              <a:gdLst>
                <a:gd name="T0" fmla="*/ 0 w 102"/>
                <a:gd name="T1" fmla="*/ 0 h 102"/>
                <a:gd name="T2" fmla="*/ 102 w 102"/>
                <a:gd name="T3" fmla="*/ 0 h 102"/>
                <a:gd name="T4" fmla="*/ 102 w 102"/>
                <a:gd name="T5" fmla="*/ 102 h 102"/>
              </a:gdLst>
              <a:ahLst/>
              <a:cxnLst>
                <a:cxn ang="0">
                  <a:pos x="T0" y="T1"/>
                </a:cxn>
                <a:cxn ang="0">
                  <a:pos x="T2" y="T3"/>
                </a:cxn>
                <a:cxn ang="0">
                  <a:pos x="T4" y="T5"/>
                </a:cxn>
              </a:cxnLst>
              <a:rect l="0" t="0" r="r" b="b"/>
              <a:pathLst>
                <a:path w="102" h="102">
                  <a:moveTo>
                    <a:pt x="0" y="0"/>
                  </a:moveTo>
                  <a:lnTo>
                    <a:pt x="102" y="0"/>
                  </a:lnTo>
                  <a:lnTo>
                    <a:pt x="102" y="102"/>
                  </a:lnTo>
                </a:path>
              </a:pathLst>
            </a:custGeom>
            <a:noFill/>
            <a:ln w="28575" cap="flat">
              <a:solidFill>
                <a:srgbClr val="F6F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6"/>
            <p:cNvSpPr>
              <a:spLocks noChangeShapeType="1"/>
            </p:cNvSpPr>
            <p:nvPr/>
          </p:nvSpPr>
          <p:spPr bwMode="auto">
            <a:xfrm>
              <a:off x="924" y="2708"/>
              <a:ext cx="1446" cy="0"/>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7"/>
            <p:cNvSpPr>
              <a:spLocks noChangeShapeType="1"/>
            </p:cNvSpPr>
            <p:nvPr/>
          </p:nvSpPr>
          <p:spPr bwMode="auto">
            <a:xfrm flipH="1">
              <a:off x="924" y="1229"/>
              <a:ext cx="723" cy="1479"/>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8"/>
            <p:cNvSpPr>
              <a:spLocks noChangeShapeType="1"/>
            </p:cNvSpPr>
            <p:nvPr/>
          </p:nvSpPr>
          <p:spPr bwMode="auto">
            <a:xfrm>
              <a:off x="1647" y="1229"/>
              <a:ext cx="723" cy="1479"/>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9"/>
            <p:cNvSpPr>
              <a:spLocks noChangeShapeType="1"/>
            </p:cNvSpPr>
            <p:nvPr/>
          </p:nvSpPr>
          <p:spPr bwMode="auto">
            <a:xfrm>
              <a:off x="1647" y="1229"/>
              <a:ext cx="0" cy="1479"/>
            </a:xfrm>
            <a:prstGeom prst="line">
              <a:avLst/>
            </a:prstGeom>
            <a:noFill/>
            <a:ln w="28575" cap="flat">
              <a:solidFill>
                <a:srgbClr val="ECEC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2" name="Group 12"/>
            <p:cNvGrpSpPr>
              <a:grpSpLocks/>
            </p:cNvGrpSpPr>
            <p:nvPr/>
          </p:nvGrpSpPr>
          <p:grpSpPr bwMode="auto">
            <a:xfrm>
              <a:off x="1623" y="2684"/>
              <a:ext cx="48" cy="49"/>
              <a:chOff x="1623" y="2684"/>
              <a:chExt cx="48" cy="49"/>
            </a:xfrm>
          </p:grpSpPr>
          <p:sp>
            <p:nvSpPr>
              <p:cNvPr id="42" name="Oval 10"/>
              <p:cNvSpPr>
                <a:spLocks noChangeArrowheads="1"/>
              </p:cNvSpPr>
              <p:nvPr/>
            </p:nvSpPr>
            <p:spPr bwMode="auto">
              <a:xfrm>
                <a:off x="1623" y="2684"/>
                <a:ext cx="48" cy="49"/>
              </a:xfrm>
              <a:prstGeom prst="ellipse">
                <a:avLst/>
              </a:prstGeom>
              <a:solidFill>
                <a:srgbClr val="FFECE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Oval 11"/>
              <p:cNvSpPr>
                <a:spLocks noChangeArrowheads="1"/>
              </p:cNvSpPr>
              <p:nvPr/>
            </p:nvSpPr>
            <p:spPr bwMode="auto">
              <a:xfrm>
                <a:off x="1623" y="2684"/>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15"/>
            <p:cNvGrpSpPr>
              <a:grpSpLocks/>
            </p:cNvGrpSpPr>
            <p:nvPr/>
          </p:nvGrpSpPr>
          <p:grpSpPr bwMode="auto">
            <a:xfrm>
              <a:off x="900" y="2684"/>
              <a:ext cx="48" cy="49"/>
              <a:chOff x="900" y="2684"/>
              <a:chExt cx="48" cy="49"/>
            </a:xfrm>
          </p:grpSpPr>
          <p:sp>
            <p:nvSpPr>
              <p:cNvPr id="40" name="Oval 13"/>
              <p:cNvSpPr>
                <a:spLocks noChangeArrowheads="1"/>
              </p:cNvSpPr>
              <p:nvPr/>
            </p:nvSpPr>
            <p:spPr bwMode="auto">
              <a:xfrm>
                <a:off x="900" y="2684"/>
                <a:ext cx="48" cy="49"/>
              </a:xfrm>
              <a:prstGeom prst="ellipse">
                <a:avLst/>
              </a:prstGeom>
              <a:solidFill>
                <a:srgbClr val="FFECE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Oval 14"/>
              <p:cNvSpPr>
                <a:spLocks noChangeArrowheads="1"/>
              </p:cNvSpPr>
              <p:nvPr/>
            </p:nvSpPr>
            <p:spPr bwMode="auto">
              <a:xfrm>
                <a:off x="900" y="2684"/>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18"/>
            <p:cNvGrpSpPr>
              <a:grpSpLocks/>
            </p:cNvGrpSpPr>
            <p:nvPr/>
          </p:nvGrpSpPr>
          <p:grpSpPr bwMode="auto">
            <a:xfrm>
              <a:off x="2346" y="2684"/>
              <a:ext cx="48" cy="49"/>
              <a:chOff x="2346" y="2684"/>
              <a:chExt cx="48" cy="49"/>
            </a:xfrm>
          </p:grpSpPr>
          <p:sp>
            <p:nvSpPr>
              <p:cNvPr id="38" name="Oval 16"/>
              <p:cNvSpPr>
                <a:spLocks noChangeArrowheads="1"/>
              </p:cNvSpPr>
              <p:nvPr/>
            </p:nvSpPr>
            <p:spPr bwMode="auto">
              <a:xfrm>
                <a:off x="2346" y="2684"/>
                <a:ext cx="48" cy="49"/>
              </a:xfrm>
              <a:prstGeom prst="ellipse">
                <a:avLst/>
              </a:prstGeom>
              <a:solidFill>
                <a:srgbClr val="FFEEE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Oval 17"/>
              <p:cNvSpPr>
                <a:spLocks noChangeArrowheads="1"/>
              </p:cNvSpPr>
              <p:nvPr/>
            </p:nvSpPr>
            <p:spPr bwMode="auto">
              <a:xfrm>
                <a:off x="2346" y="2684"/>
                <a:ext cx="48" cy="49"/>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21"/>
            <p:cNvGrpSpPr>
              <a:grpSpLocks/>
            </p:cNvGrpSpPr>
            <p:nvPr/>
          </p:nvGrpSpPr>
          <p:grpSpPr bwMode="auto">
            <a:xfrm>
              <a:off x="1623" y="1205"/>
              <a:ext cx="48" cy="48"/>
              <a:chOff x="1623" y="1205"/>
              <a:chExt cx="48" cy="48"/>
            </a:xfrm>
          </p:grpSpPr>
          <p:sp>
            <p:nvSpPr>
              <p:cNvPr id="36" name="Oval 19"/>
              <p:cNvSpPr>
                <a:spLocks noChangeArrowheads="1"/>
              </p:cNvSpPr>
              <p:nvPr/>
            </p:nvSpPr>
            <p:spPr bwMode="auto">
              <a:xfrm>
                <a:off x="1623" y="1205"/>
                <a:ext cx="48" cy="48"/>
              </a:xfrm>
              <a:prstGeom prst="ellipse">
                <a:avLst/>
              </a:prstGeom>
              <a:solidFill>
                <a:srgbClr val="FFECE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Oval 20"/>
              <p:cNvSpPr>
                <a:spLocks noChangeArrowheads="1"/>
              </p:cNvSpPr>
              <p:nvPr/>
            </p:nvSpPr>
            <p:spPr bwMode="auto">
              <a:xfrm>
                <a:off x="1623" y="1205"/>
                <a:ext cx="48" cy="48"/>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
        <p:nvSpPr>
          <p:cNvPr id="44" name="Oval 11"/>
          <p:cNvSpPr>
            <a:spLocks noChangeArrowheads="1"/>
          </p:cNvSpPr>
          <p:nvPr/>
        </p:nvSpPr>
        <p:spPr bwMode="auto">
          <a:xfrm>
            <a:off x="2565137" y="3403315"/>
            <a:ext cx="76200" cy="77788"/>
          </a:xfrm>
          <a:prstGeom prst="ellipse">
            <a:avLst/>
          </a:pr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TextBox 44"/>
          <p:cNvSpPr txBox="1"/>
          <p:nvPr/>
        </p:nvSpPr>
        <p:spPr>
          <a:xfrm>
            <a:off x="2286590" y="3063864"/>
            <a:ext cx="370614" cy="430887"/>
          </a:xfrm>
          <a:prstGeom prst="rect">
            <a:avLst/>
          </a:prstGeom>
          <a:noFill/>
        </p:spPr>
        <p:txBody>
          <a:bodyPr wrap="none" rtlCol="0">
            <a:spAutoFit/>
          </a:bodyPr>
          <a:lstStyle/>
          <a:p>
            <a:r>
              <a:rPr lang="en-US" sz="2200" dirty="0">
                <a:solidFill>
                  <a:schemeClr val="bg1"/>
                </a:solidFill>
                <a:latin typeface="Cambria" panose="02040503050406030204" pitchFamily="18" charset="0"/>
                <a:ea typeface="Cambria" panose="02040503050406030204" pitchFamily="18" charset="0"/>
              </a:rPr>
              <a:t>D</a:t>
            </a:r>
          </a:p>
        </p:txBody>
      </p:sp>
      <p:cxnSp>
        <p:nvCxnSpPr>
          <p:cNvPr id="46" name="Straight Connector 45"/>
          <p:cNvCxnSpPr/>
          <p:nvPr/>
        </p:nvCxnSpPr>
        <p:spPr>
          <a:xfrm>
            <a:off x="5284761" y="1566512"/>
            <a:ext cx="0" cy="5100012"/>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572897" y="1335679"/>
            <a:ext cx="2185214" cy="461665"/>
          </a:xfrm>
          <a:prstGeom prst="rect">
            <a:avLst/>
          </a:prstGeom>
          <a:noFill/>
        </p:spPr>
        <p:txBody>
          <a:bodyPr wrap="none" rtlCol="0">
            <a:spAutoFit/>
          </a:bodyPr>
          <a:lstStyle/>
          <a:p>
            <a:r>
              <a:rPr lang="en-US" sz="2400" b="1" i="1">
                <a:solidFill>
                  <a:srgbClr val="FFFF00"/>
                </a:solidFill>
              </a:rPr>
              <a:t>Hướng dẫn giải</a:t>
            </a:r>
          </a:p>
        </p:txBody>
      </p:sp>
      <mc:AlternateContent xmlns:mc="http://schemas.openxmlformats.org/markup-compatibility/2006" xmlns:a14="http://schemas.microsoft.com/office/drawing/2010/main">
        <mc:Choice Requires="a14">
          <p:sp>
            <p:nvSpPr>
              <p:cNvPr id="48" name="TextBox 47"/>
              <p:cNvSpPr txBox="1"/>
              <p:nvPr/>
            </p:nvSpPr>
            <p:spPr>
              <a:xfrm>
                <a:off x="5463803" y="1872914"/>
                <a:ext cx="6674007" cy="3970318"/>
              </a:xfrm>
              <a:prstGeom prst="rect">
                <a:avLst/>
              </a:prstGeom>
              <a:noFill/>
            </p:spPr>
            <p:txBody>
              <a:bodyPr wrap="none" rtlCol="0">
                <a:spAutoFit/>
              </a:bodyPr>
              <a:lstStyle/>
              <a:p>
                <a:pPr>
                  <a:lnSpc>
                    <a:spcPct val="150000"/>
                  </a:lnSpc>
                </a:pPr>
                <a:r>
                  <a:rPr lang="en-US" sz="2400">
                    <a:solidFill>
                      <a:schemeClr val="bg1"/>
                    </a:solidFill>
                    <a:latin typeface="Cambria" panose="02040503050406030204" pitchFamily="18" charset="0"/>
                    <a:ea typeface="Cambria" panose="02040503050406030204" pitchFamily="18" charset="0"/>
                  </a:rPr>
                  <a:t>Xét </a:t>
                </a:r>
                <a14:m>
                  <m:oMath xmlns:m="http://schemas.openxmlformats.org/officeDocument/2006/math">
                    <m:r>
                      <a:rPr lang="en-US" sz="2400" b="0" i="1" smtClean="0">
                        <a:solidFill>
                          <a:schemeClr val="bg1"/>
                        </a:solidFill>
                        <a:latin typeface="Cambria Math" panose="02040503050406030204" pitchFamily="18" charset="0"/>
                        <a:ea typeface="Cambria" panose="02040503050406030204" pitchFamily="18" charset="0"/>
                      </a:rPr>
                      <m:t>∆</m:t>
                    </m:r>
                  </m:oMath>
                </a14:m>
                <a:r>
                  <a:rPr lang="en-US" sz="2400">
                    <a:solidFill>
                      <a:schemeClr val="bg1"/>
                    </a:solidFill>
                    <a:latin typeface="Cambria" panose="02040503050406030204" pitchFamily="18" charset="0"/>
                    <a:ea typeface="Cambria" panose="02040503050406030204" pitchFamily="18" charset="0"/>
                  </a:rPr>
                  <a:t>ABC cân tại A, có:</a:t>
                </a:r>
              </a:p>
              <a:p>
                <a:pPr>
                  <a:lnSpc>
                    <a:spcPct val="150000"/>
                  </a:lnSpc>
                </a:pPr>
                <a:r>
                  <a:rPr lang="en-US" sz="2400">
                    <a:solidFill>
                      <a:schemeClr val="bg1"/>
                    </a:solidFill>
                    <a:latin typeface="Cambria" panose="02040503050406030204" pitchFamily="18" charset="0"/>
                    <a:ea typeface="Cambria" panose="02040503050406030204" pitchFamily="18" charset="0"/>
                  </a:rPr>
                  <a:t>      AM là đường trung tuyến</a:t>
                </a:r>
              </a:p>
              <a:p>
                <a:pPr marL="342900" indent="-342900">
                  <a:lnSpc>
                    <a:spcPct val="150000"/>
                  </a:lnSpc>
                  <a:buFont typeface="Symbol" panose="05050102010706020507" pitchFamily="18" charset="2"/>
                  <a:buChar char="Þ"/>
                </a:pPr>
                <a:r>
                  <a:rPr lang="en-US" sz="2400">
                    <a:solidFill>
                      <a:srgbClr val="FFFF00"/>
                    </a:solidFill>
                    <a:latin typeface="Cambria" panose="02040503050406030204" pitchFamily="18" charset="0"/>
                    <a:ea typeface="Cambria" panose="02040503050406030204" pitchFamily="18" charset="0"/>
                  </a:rPr>
                  <a:t>AM đồng thời là đường trung trực của BC</a:t>
                </a:r>
                <a:endParaRPr lang="en-US" sz="2400" dirty="0">
                  <a:solidFill>
                    <a:srgbClr val="FFFF00"/>
                  </a:solidFill>
                  <a:latin typeface="Cambria" panose="02040503050406030204" pitchFamily="18" charset="0"/>
                  <a:ea typeface="Cambria" panose="02040503050406030204" pitchFamily="18" charset="0"/>
                </a:endParaRPr>
              </a:p>
              <a:p>
                <a:pPr>
                  <a:lnSpc>
                    <a:spcPct val="150000"/>
                  </a:lnSpc>
                </a:pPr>
                <a:r>
                  <a:rPr lang="en-US" sz="2400">
                    <a:solidFill>
                      <a:schemeClr val="bg1"/>
                    </a:solidFill>
                    <a:latin typeface="Cambria" panose="02040503050406030204" pitchFamily="18" charset="0"/>
                    <a:ea typeface="Cambria" panose="02040503050406030204" pitchFamily="18" charset="0"/>
                  </a:rPr>
                  <a:t>mà đường trung trực của AC cắt </a:t>
                </a:r>
                <a:r>
                  <a:rPr lang="en-US" sz="2400">
                    <a:solidFill>
                      <a:srgbClr val="FFFF00"/>
                    </a:solidFill>
                    <a:latin typeface="Cambria" panose="02040503050406030204" pitchFamily="18" charset="0"/>
                    <a:ea typeface="Cambria" panose="02040503050406030204" pitchFamily="18" charset="0"/>
                  </a:rPr>
                  <a:t>AM</a:t>
                </a:r>
                <a:r>
                  <a:rPr lang="en-US" sz="2400">
                    <a:solidFill>
                      <a:schemeClr val="bg1"/>
                    </a:solidFill>
                    <a:latin typeface="Cambria" panose="02040503050406030204" pitchFamily="18" charset="0"/>
                    <a:ea typeface="Cambria" panose="02040503050406030204" pitchFamily="18" charset="0"/>
                  </a:rPr>
                  <a:t> tại D (gt)</a:t>
                </a:r>
              </a:p>
              <a:p>
                <a:pPr marL="342900" indent="-342900">
                  <a:lnSpc>
                    <a:spcPct val="150000"/>
                  </a:lnSpc>
                  <a:buFont typeface="Symbol" panose="05050102010706020507" pitchFamily="18" charset="2"/>
                  <a:buChar char="Þ"/>
                </a:pPr>
                <a:r>
                  <a:rPr lang="en-US" sz="2400" spc="-50">
                    <a:solidFill>
                      <a:schemeClr val="bg1"/>
                    </a:solidFill>
                    <a:latin typeface="Cambria" panose="02040503050406030204" pitchFamily="18" charset="0"/>
                    <a:ea typeface="Cambria" panose="02040503050406030204" pitchFamily="18" charset="0"/>
                  </a:rPr>
                  <a:t>D là giao điểm của ba đường trung trực của </a:t>
                </a:r>
                <a14:m>
                  <m:oMath xmlns:m="http://schemas.openxmlformats.org/officeDocument/2006/math">
                    <m:r>
                      <a:rPr lang="en-US" sz="2400" b="0" i="1" spc="-50" smtClean="0">
                        <a:solidFill>
                          <a:schemeClr val="bg1"/>
                        </a:solidFill>
                        <a:latin typeface="Cambria Math" panose="02040503050406030204" pitchFamily="18" charset="0"/>
                        <a:ea typeface="Cambria" panose="02040503050406030204" pitchFamily="18" charset="0"/>
                      </a:rPr>
                      <m:t>∆</m:t>
                    </m:r>
                  </m:oMath>
                </a14:m>
                <a:r>
                  <a:rPr lang="en-US" sz="2400" spc="-50">
                    <a:solidFill>
                      <a:schemeClr val="bg1"/>
                    </a:solidFill>
                    <a:latin typeface="Cambria" panose="02040503050406030204" pitchFamily="18" charset="0"/>
                    <a:ea typeface="Cambria" panose="02040503050406030204" pitchFamily="18" charset="0"/>
                  </a:rPr>
                  <a:t>ABC</a:t>
                </a:r>
              </a:p>
              <a:p>
                <a:pPr marL="342900" indent="-342900">
                  <a:lnSpc>
                    <a:spcPct val="150000"/>
                  </a:lnSpc>
                  <a:buFont typeface="Symbol" panose="05050102010706020507" pitchFamily="18" charset="2"/>
                  <a:buChar char="Þ"/>
                </a:pPr>
                <a:r>
                  <a:rPr lang="en-US" sz="2400">
                    <a:solidFill>
                      <a:schemeClr val="bg1"/>
                    </a:solidFill>
                    <a:latin typeface="Cambria" panose="02040503050406030204" pitchFamily="18" charset="0"/>
                    <a:ea typeface="Cambria" panose="02040503050406030204" pitchFamily="18" charset="0"/>
                  </a:rPr>
                  <a:t>D </a:t>
                </a:r>
                <a14:m>
                  <m:oMath xmlns:m="http://schemas.openxmlformats.org/officeDocument/2006/math">
                    <m:r>
                      <a:rPr lang="en-US" sz="2400" b="0" i="1" smtClean="0">
                        <a:solidFill>
                          <a:schemeClr val="bg1"/>
                        </a:solidFill>
                        <a:latin typeface="Cambria Math" panose="02040503050406030204" pitchFamily="18" charset="0"/>
                        <a:ea typeface="Cambria" panose="02040503050406030204" pitchFamily="18" charset="0"/>
                      </a:rPr>
                      <m:t>∈</m:t>
                    </m:r>
                  </m:oMath>
                </a14:m>
                <a:r>
                  <a:rPr lang="en-US" sz="2400">
                    <a:solidFill>
                      <a:schemeClr val="bg1"/>
                    </a:solidFill>
                    <a:latin typeface="Cambria" panose="02040503050406030204" pitchFamily="18" charset="0"/>
                    <a:ea typeface="Cambria" panose="02040503050406030204" pitchFamily="18" charset="0"/>
                  </a:rPr>
                  <a:t> đường trung trực của AB </a:t>
                </a:r>
              </a:p>
              <a:p>
                <a:pPr marL="342900" indent="-342900">
                  <a:lnSpc>
                    <a:spcPct val="150000"/>
                  </a:lnSpc>
                  <a:buFont typeface="Symbol" panose="05050102010706020507" pitchFamily="18" charset="2"/>
                  <a:buChar char="Þ"/>
                </a:pPr>
                <a:r>
                  <a:rPr lang="en-US" sz="2400" b="1">
                    <a:solidFill>
                      <a:srgbClr val="FFFF00"/>
                    </a:solidFill>
                    <a:latin typeface="Cambria" panose="02040503050406030204" pitchFamily="18" charset="0"/>
                    <a:ea typeface="Cambria" panose="02040503050406030204" pitchFamily="18" charset="0"/>
                  </a:rPr>
                  <a:t>DA = DB </a:t>
                </a:r>
                <a:r>
                  <a:rPr lang="en-US" sz="2400" i="1">
                    <a:solidFill>
                      <a:schemeClr val="bg1"/>
                    </a:solidFill>
                    <a:latin typeface="Cambria" panose="02040503050406030204" pitchFamily="18" charset="0"/>
                    <a:ea typeface="Cambria" panose="02040503050406030204" pitchFamily="18" charset="0"/>
                  </a:rPr>
                  <a:t>(TC điểm thuộc đường trung trực)</a:t>
                </a:r>
                <a:endParaRPr lang="en-US" sz="2400" i="1" dirty="0">
                  <a:solidFill>
                    <a:schemeClr val="bg1"/>
                  </a:solidFill>
                  <a:latin typeface="Cambria" panose="02040503050406030204" pitchFamily="18" charset="0"/>
                  <a:ea typeface="Cambria" panose="02040503050406030204" pitchFamily="18" charset="0"/>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5463803" y="1872914"/>
                <a:ext cx="6674007" cy="3970318"/>
              </a:xfrm>
              <a:prstGeom prst="rect">
                <a:avLst/>
              </a:prstGeom>
              <a:blipFill>
                <a:blip r:embed="rId6"/>
                <a:stretch>
                  <a:fillRect l="-1461" r="-548" b="-920"/>
                </a:stretch>
              </a:blipFill>
            </p:spPr>
            <p:txBody>
              <a:bodyPr/>
              <a:lstStyle/>
              <a:p>
                <a:r>
                  <a:rPr lang="en-US">
                    <a:noFill/>
                  </a:rPr>
                  <a:t> </a:t>
                </a:r>
              </a:p>
            </p:txBody>
          </p:sp>
        </mc:Fallback>
      </mc:AlternateContent>
    </p:spTree>
    <p:extLst>
      <p:ext uri="{BB962C8B-B14F-4D97-AF65-F5344CB8AC3E}">
        <p14:creationId xmlns:p14="http://schemas.microsoft.com/office/powerpoint/2010/main" val="107012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barn(inVertical)">
                                      <p:cBhvr>
                                        <p:cTn id="29" dur="500"/>
                                        <p:tgtEl>
                                          <p:spTgt spid="4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par>
                                <p:cTn id="36" presetID="16" presetClass="entr" presetSubtype="21"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arn(inVertical)">
                                      <p:cBhvr>
                                        <p:cTn id="38" dur="500"/>
                                        <p:tgtEl>
                                          <p:spTgt spid="23"/>
                                        </p:tgtEl>
                                      </p:cBhvr>
                                    </p:animEffec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48">
                                            <p:txEl>
                                              <p:pRg st="0" end="0"/>
                                            </p:txEl>
                                          </p:spTgt>
                                        </p:tgtEl>
                                        <p:attrNameLst>
                                          <p:attrName>style.visibility</p:attrName>
                                        </p:attrNameLst>
                                      </p:cBhvr>
                                      <p:to>
                                        <p:strVal val="visible"/>
                                      </p:to>
                                    </p:set>
                                    <p:animEffect transition="in" filter="barn(inVertical)">
                                      <p:cBhvr>
                                        <p:cTn id="55" dur="500"/>
                                        <p:tgtEl>
                                          <p:spTgt spid="48">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48">
                                            <p:txEl>
                                              <p:pRg st="1" end="1"/>
                                            </p:txEl>
                                          </p:spTgt>
                                        </p:tgtEl>
                                        <p:attrNameLst>
                                          <p:attrName>style.visibility</p:attrName>
                                        </p:attrNameLst>
                                      </p:cBhvr>
                                      <p:to>
                                        <p:strVal val="visible"/>
                                      </p:to>
                                    </p:set>
                                    <p:animEffect transition="in" filter="barn(inVertical)">
                                      <p:cBhvr>
                                        <p:cTn id="60" dur="500"/>
                                        <p:tgtEl>
                                          <p:spTgt spid="48">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48">
                                            <p:txEl>
                                              <p:pRg st="2" end="2"/>
                                            </p:txEl>
                                          </p:spTgt>
                                        </p:tgtEl>
                                        <p:attrNameLst>
                                          <p:attrName>style.visibility</p:attrName>
                                        </p:attrNameLst>
                                      </p:cBhvr>
                                      <p:to>
                                        <p:strVal val="visible"/>
                                      </p:to>
                                    </p:set>
                                    <p:animEffect transition="in" filter="barn(inVertical)">
                                      <p:cBhvr>
                                        <p:cTn id="65" dur="500"/>
                                        <p:tgtEl>
                                          <p:spTgt spid="48">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48">
                                            <p:txEl>
                                              <p:pRg st="3" end="3"/>
                                            </p:txEl>
                                          </p:spTgt>
                                        </p:tgtEl>
                                        <p:attrNameLst>
                                          <p:attrName>style.visibility</p:attrName>
                                        </p:attrNameLst>
                                      </p:cBhvr>
                                      <p:to>
                                        <p:strVal val="visible"/>
                                      </p:to>
                                    </p:set>
                                    <p:animEffect transition="in" filter="barn(inVertical)">
                                      <p:cBhvr>
                                        <p:cTn id="70" dur="500"/>
                                        <p:tgtEl>
                                          <p:spTgt spid="48">
                                            <p:txEl>
                                              <p:pRg st="3" end="3"/>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48">
                                            <p:txEl>
                                              <p:pRg st="4" end="4"/>
                                            </p:txEl>
                                          </p:spTgt>
                                        </p:tgtEl>
                                        <p:attrNameLst>
                                          <p:attrName>style.visibility</p:attrName>
                                        </p:attrNameLst>
                                      </p:cBhvr>
                                      <p:to>
                                        <p:strVal val="visible"/>
                                      </p:to>
                                    </p:set>
                                    <p:animEffect transition="in" filter="barn(inVertical)">
                                      <p:cBhvr>
                                        <p:cTn id="75" dur="500"/>
                                        <p:tgtEl>
                                          <p:spTgt spid="48">
                                            <p:txEl>
                                              <p:pRg st="4" end="4"/>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48">
                                            <p:txEl>
                                              <p:pRg st="5" end="5"/>
                                            </p:txEl>
                                          </p:spTgt>
                                        </p:tgtEl>
                                        <p:attrNameLst>
                                          <p:attrName>style.visibility</p:attrName>
                                        </p:attrNameLst>
                                      </p:cBhvr>
                                      <p:to>
                                        <p:strVal val="visible"/>
                                      </p:to>
                                    </p:set>
                                    <p:animEffect transition="in" filter="barn(inVertical)">
                                      <p:cBhvr>
                                        <p:cTn id="80" dur="500"/>
                                        <p:tgtEl>
                                          <p:spTgt spid="48">
                                            <p:txEl>
                                              <p:pRg st="5" end="5"/>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48">
                                            <p:txEl>
                                              <p:pRg st="6" end="6"/>
                                            </p:txEl>
                                          </p:spTgt>
                                        </p:tgtEl>
                                        <p:attrNameLst>
                                          <p:attrName>style.visibility</p:attrName>
                                        </p:attrNameLst>
                                      </p:cBhvr>
                                      <p:to>
                                        <p:strVal val="visible"/>
                                      </p:to>
                                    </p:set>
                                    <p:animEffect transition="in" filter="barn(inVertical)">
                                      <p:cBhvr>
                                        <p:cTn id="85" dur="500"/>
                                        <p:tgtEl>
                                          <p:spTgt spid="4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P spid="13" grpId="0"/>
      <p:bldP spid="14" grpId="0"/>
      <p:bldP spid="15" grpId="0"/>
      <p:bldP spid="16" grpId="0"/>
      <p:bldP spid="17" grpId="0"/>
      <p:bldP spid="18" grpId="0"/>
      <p:bldP spid="19" grpId="0"/>
      <p:bldP spid="21" grpId="0"/>
      <p:bldP spid="22" grpId="0"/>
      <p:bldP spid="4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3945260" y="1110382"/>
            <a:ext cx="4112985" cy="584775"/>
          </a:xfrm>
          <a:prstGeom prst="rect">
            <a:avLst/>
          </a:prstGeom>
          <a:noFill/>
        </p:spPr>
        <p:txBody>
          <a:bodyPr wrap="none" rtlCol="0">
            <a:spAutoFit/>
          </a:bodyPr>
          <a:lstStyle/>
          <a:p>
            <a:r>
              <a:rPr lang="en-US" sz="3200" b="1" dirty="0">
                <a:solidFill>
                  <a:srgbClr val="FFFF00"/>
                </a:solidFill>
                <a:latin typeface="Cambria" panose="02040503050406030204" pitchFamily="18" charset="0"/>
                <a:ea typeface="Cambria" panose="02040503050406030204" pitchFamily="18" charset="0"/>
              </a:rPr>
              <a:t>HƯỚNG DẪN VỀ NHÀ</a:t>
            </a:r>
          </a:p>
        </p:txBody>
      </p:sp>
      <p:sp>
        <p:nvSpPr>
          <p:cNvPr id="40" name="TextBox 39"/>
          <p:cNvSpPr txBox="1"/>
          <p:nvPr/>
        </p:nvSpPr>
        <p:spPr>
          <a:xfrm>
            <a:off x="1501254" y="2115019"/>
            <a:ext cx="8099077" cy="584775"/>
          </a:xfrm>
          <a:prstGeom prst="rect">
            <a:avLst/>
          </a:prstGeom>
          <a:noFill/>
        </p:spPr>
        <p:txBody>
          <a:bodyPr wrap="none" rtlCol="0">
            <a:spAutoFit/>
          </a:bodyPr>
          <a:lstStyle/>
          <a:p>
            <a:r>
              <a:rPr lang="en-US" sz="3200">
                <a:solidFill>
                  <a:schemeClr val="bg1"/>
                </a:solidFill>
                <a:latin typeface="Cambria" panose="02040503050406030204" pitchFamily="18" charset="0"/>
                <a:ea typeface="Cambria" panose="02040503050406030204" pitchFamily="18" charset="0"/>
              </a:rPr>
              <a:t>- Học thuộc </a:t>
            </a:r>
            <a:r>
              <a:rPr lang="en-US" sz="3200" dirty="0" err="1">
                <a:solidFill>
                  <a:schemeClr val="bg1"/>
                </a:solidFill>
                <a:latin typeface="Cambria" panose="02040503050406030204" pitchFamily="18" charset="0"/>
                <a:ea typeface="Cambria" panose="02040503050406030204" pitchFamily="18" charset="0"/>
              </a:rPr>
              <a:t>lý</a:t>
            </a:r>
            <a:r>
              <a:rPr lang="en-US" sz="3200" dirty="0">
                <a:solidFill>
                  <a:schemeClr val="bg1"/>
                </a:solidFill>
                <a:latin typeface="Cambria" panose="02040503050406030204" pitchFamily="18" charset="0"/>
                <a:ea typeface="Cambria" panose="02040503050406030204" pitchFamily="18" charset="0"/>
              </a:rPr>
              <a:t> </a:t>
            </a:r>
            <a:r>
              <a:rPr lang="en-US" sz="3200" err="1">
                <a:solidFill>
                  <a:schemeClr val="bg1"/>
                </a:solidFill>
                <a:latin typeface="Cambria" panose="02040503050406030204" pitchFamily="18" charset="0"/>
                <a:ea typeface="Cambria" panose="02040503050406030204" pitchFamily="18" charset="0"/>
              </a:rPr>
              <a:t>thuyết</a:t>
            </a:r>
            <a:r>
              <a:rPr lang="en-US" sz="3200">
                <a:solidFill>
                  <a:schemeClr val="bg1"/>
                </a:solidFill>
                <a:latin typeface="Cambria" panose="02040503050406030204" pitchFamily="18" charset="0"/>
                <a:ea typeface="Cambria" panose="02040503050406030204" pitchFamily="18" charset="0"/>
              </a:rPr>
              <a:t> và ôn </a:t>
            </a:r>
            <a:r>
              <a:rPr lang="en-US" sz="3200" dirty="0" err="1">
                <a:solidFill>
                  <a:schemeClr val="bg1"/>
                </a:solidFill>
                <a:latin typeface="Cambria" panose="02040503050406030204" pitchFamily="18" charset="0"/>
                <a:ea typeface="Cambria" panose="02040503050406030204" pitchFamily="18" charset="0"/>
              </a:rPr>
              <a:t>các</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bài</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tập</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đã</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làm</a:t>
            </a:r>
            <a:endParaRPr lang="en-US" sz="3200" dirty="0">
              <a:solidFill>
                <a:schemeClr val="bg1"/>
              </a:solidFill>
              <a:latin typeface="Cambria" panose="02040503050406030204" pitchFamily="18" charset="0"/>
              <a:ea typeface="Cambria" panose="02040503050406030204" pitchFamily="18" charset="0"/>
            </a:endParaRPr>
          </a:p>
        </p:txBody>
      </p:sp>
      <p:sp>
        <p:nvSpPr>
          <p:cNvPr id="41" name="TextBox 40"/>
          <p:cNvSpPr txBox="1"/>
          <p:nvPr/>
        </p:nvSpPr>
        <p:spPr>
          <a:xfrm>
            <a:off x="1501254" y="3069808"/>
            <a:ext cx="6604116" cy="584775"/>
          </a:xfrm>
          <a:prstGeom prst="rect">
            <a:avLst/>
          </a:prstGeom>
          <a:noFill/>
        </p:spPr>
        <p:txBody>
          <a:bodyPr wrap="none" rtlCol="0">
            <a:spAutoFit/>
          </a:bodyPr>
          <a:lstStyle/>
          <a:p>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Làm</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các</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bài</a:t>
            </a:r>
            <a:r>
              <a:rPr lang="en-US" sz="3200" dirty="0">
                <a:solidFill>
                  <a:schemeClr val="bg1"/>
                </a:solidFill>
                <a:latin typeface="Cambria" panose="02040503050406030204" pitchFamily="18" charset="0"/>
                <a:ea typeface="Cambria" panose="02040503050406030204" pitchFamily="18" charset="0"/>
              </a:rPr>
              <a:t> 3,4,5 (SGK – </a:t>
            </a:r>
            <a:r>
              <a:rPr lang="en-US" sz="3200" dirty="0" err="1">
                <a:solidFill>
                  <a:schemeClr val="bg1"/>
                </a:solidFill>
                <a:latin typeface="Cambria" panose="02040503050406030204" pitchFamily="18" charset="0"/>
                <a:ea typeface="Cambria" panose="02040503050406030204" pitchFamily="18" charset="0"/>
              </a:rPr>
              <a:t>trang</a:t>
            </a:r>
            <a:r>
              <a:rPr lang="en-US" sz="3200" dirty="0">
                <a:solidFill>
                  <a:schemeClr val="bg1"/>
                </a:solidFill>
                <a:latin typeface="Cambria" panose="02040503050406030204" pitchFamily="18" charset="0"/>
                <a:ea typeface="Cambria" panose="02040503050406030204" pitchFamily="18" charset="0"/>
              </a:rPr>
              <a:t> 116)</a:t>
            </a:r>
          </a:p>
        </p:txBody>
      </p:sp>
      <p:sp>
        <p:nvSpPr>
          <p:cNvPr id="42" name="TextBox 41"/>
          <p:cNvSpPr txBox="1"/>
          <p:nvPr/>
        </p:nvSpPr>
        <p:spPr>
          <a:xfrm>
            <a:off x="1501254" y="4074445"/>
            <a:ext cx="9858600" cy="584775"/>
          </a:xfrm>
          <a:prstGeom prst="rect">
            <a:avLst/>
          </a:prstGeom>
          <a:noFill/>
        </p:spPr>
        <p:txBody>
          <a:bodyPr wrap="square" rtlCol="0">
            <a:spAutoFit/>
          </a:bodyPr>
          <a:lstStyle/>
          <a:p>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Chuẩn</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bị</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bài</a:t>
            </a:r>
            <a:r>
              <a:rPr lang="en-US" sz="3200">
                <a:solidFill>
                  <a:schemeClr val="bg1"/>
                </a:solidFill>
                <a:latin typeface="Cambria" panose="02040503050406030204" pitchFamily="18" charset="0"/>
                <a:ea typeface="Cambria" panose="02040503050406030204" pitchFamily="18" charset="0"/>
              </a:rPr>
              <a:t> 13</a:t>
            </a:r>
            <a:r>
              <a:rPr lang="en-US" sz="3200">
                <a:solidFill>
                  <a:srgbClr val="FFFF00"/>
                </a:solidFill>
                <a:latin typeface="Cambria" panose="02040503050406030204" pitchFamily="18" charset="0"/>
                <a:ea typeface="Cambria" panose="02040503050406030204" pitchFamily="18" charset="0"/>
              </a:rPr>
              <a:t> </a:t>
            </a:r>
            <a:r>
              <a:rPr lang="en-US" sz="3200" dirty="0">
                <a:solidFill>
                  <a:srgbClr val="FFFF00"/>
                </a:solidFill>
                <a:latin typeface="Cambria" panose="02040503050406030204" pitchFamily="18" charset="0"/>
                <a:ea typeface="Cambria" panose="02040503050406030204" pitchFamily="18" charset="0"/>
              </a:rPr>
              <a:t>“</a:t>
            </a:r>
            <a:r>
              <a:rPr lang="en-US" sz="3200" dirty="0" err="1">
                <a:solidFill>
                  <a:srgbClr val="FFFF00"/>
                </a:solidFill>
                <a:latin typeface="Cambria" panose="02040503050406030204" pitchFamily="18" charset="0"/>
                <a:ea typeface="Cambria" panose="02040503050406030204" pitchFamily="18" charset="0"/>
              </a:rPr>
              <a:t>Tính</a:t>
            </a:r>
            <a:r>
              <a:rPr lang="en-US" sz="3200" dirty="0">
                <a:solidFill>
                  <a:srgbClr val="FFFF00"/>
                </a:solidFill>
                <a:latin typeface="Cambria" panose="02040503050406030204" pitchFamily="18" charset="0"/>
                <a:ea typeface="Cambria" panose="02040503050406030204" pitchFamily="18" charset="0"/>
              </a:rPr>
              <a:t> </a:t>
            </a:r>
            <a:r>
              <a:rPr lang="en-US" sz="3200" dirty="0" err="1">
                <a:solidFill>
                  <a:srgbClr val="FFFF00"/>
                </a:solidFill>
                <a:latin typeface="Cambria" panose="02040503050406030204" pitchFamily="18" charset="0"/>
                <a:ea typeface="Cambria" panose="02040503050406030204" pitchFamily="18" charset="0"/>
              </a:rPr>
              <a:t>chất</a:t>
            </a:r>
            <a:r>
              <a:rPr lang="en-US" sz="3200" dirty="0">
                <a:solidFill>
                  <a:srgbClr val="FFFF00"/>
                </a:solidFill>
                <a:latin typeface="Cambria" panose="02040503050406030204" pitchFamily="18" charset="0"/>
                <a:ea typeface="Cambria" panose="02040503050406030204" pitchFamily="18" charset="0"/>
              </a:rPr>
              <a:t> </a:t>
            </a:r>
            <a:r>
              <a:rPr lang="en-US" sz="3200" dirty="0" err="1">
                <a:solidFill>
                  <a:srgbClr val="FFFF00"/>
                </a:solidFill>
                <a:latin typeface="Cambria" panose="02040503050406030204" pitchFamily="18" charset="0"/>
                <a:ea typeface="Cambria" panose="02040503050406030204" pitchFamily="18" charset="0"/>
              </a:rPr>
              <a:t>ba</a:t>
            </a:r>
            <a:r>
              <a:rPr lang="en-US" sz="3200" dirty="0">
                <a:solidFill>
                  <a:srgbClr val="FFFF00"/>
                </a:solidFill>
                <a:latin typeface="Cambria" panose="02040503050406030204" pitchFamily="18" charset="0"/>
                <a:ea typeface="Cambria" panose="02040503050406030204" pitchFamily="18" charset="0"/>
              </a:rPr>
              <a:t> </a:t>
            </a:r>
            <a:r>
              <a:rPr lang="en-US" sz="3200" dirty="0" err="1">
                <a:solidFill>
                  <a:srgbClr val="FFFF00"/>
                </a:solidFill>
                <a:latin typeface="Cambria" panose="02040503050406030204" pitchFamily="18" charset="0"/>
                <a:ea typeface="Cambria" panose="02040503050406030204" pitchFamily="18" charset="0"/>
              </a:rPr>
              <a:t>đường</a:t>
            </a:r>
            <a:r>
              <a:rPr lang="en-US" sz="3200" dirty="0">
                <a:solidFill>
                  <a:srgbClr val="FFFF00"/>
                </a:solidFill>
                <a:latin typeface="Cambria" panose="02040503050406030204" pitchFamily="18" charset="0"/>
                <a:ea typeface="Cambria" panose="02040503050406030204" pitchFamily="18" charset="0"/>
              </a:rPr>
              <a:t> </a:t>
            </a:r>
            <a:r>
              <a:rPr lang="en-US" sz="3200" dirty="0" err="1">
                <a:solidFill>
                  <a:srgbClr val="FFFF00"/>
                </a:solidFill>
                <a:latin typeface="Cambria" panose="02040503050406030204" pitchFamily="18" charset="0"/>
                <a:ea typeface="Cambria" panose="02040503050406030204" pitchFamily="18" charset="0"/>
              </a:rPr>
              <a:t>cao</a:t>
            </a:r>
            <a:r>
              <a:rPr lang="en-US" sz="3200" dirty="0">
                <a:solidFill>
                  <a:srgbClr val="FFFF00"/>
                </a:solidFill>
                <a:latin typeface="Cambria" panose="02040503050406030204" pitchFamily="18" charset="0"/>
                <a:ea typeface="Cambria" panose="02040503050406030204" pitchFamily="18" charset="0"/>
              </a:rPr>
              <a:t> </a:t>
            </a:r>
            <a:r>
              <a:rPr lang="en-US" sz="3200" dirty="0" err="1">
                <a:solidFill>
                  <a:srgbClr val="FFFF00"/>
                </a:solidFill>
                <a:latin typeface="Cambria" panose="02040503050406030204" pitchFamily="18" charset="0"/>
                <a:ea typeface="Cambria" panose="02040503050406030204" pitchFamily="18" charset="0"/>
              </a:rPr>
              <a:t>của</a:t>
            </a:r>
            <a:r>
              <a:rPr lang="en-US" sz="3200" dirty="0">
                <a:solidFill>
                  <a:srgbClr val="FFFF00"/>
                </a:solidFill>
                <a:latin typeface="Cambria" panose="02040503050406030204" pitchFamily="18" charset="0"/>
                <a:ea typeface="Cambria" panose="02040503050406030204" pitchFamily="18" charset="0"/>
              </a:rPr>
              <a:t> tam </a:t>
            </a:r>
            <a:r>
              <a:rPr lang="en-US" sz="3200" dirty="0" err="1">
                <a:solidFill>
                  <a:srgbClr val="FFFF00"/>
                </a:solidFill>
                <a:latin typeface="Cambria" panose="02040503050406030204" pitchFamily="18" charset="0"/>
                <a:ea typeface="Cambria" panose="02040503050406030204" pitchFamily="18" charset="0"/>
              </a:rPr>
              <a:t>giác</a:t>
            </a:r>
            <a:r>
              <a:rPr lang="en-US" sz="3200" dirty="0">
                <a:solidFill>
                  <a:srgbClr val="FFFF0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403875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9139734" y="3048000"/>
            <a:ext cx="0" cy="36626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68171" y="2753063"/>
            <a:ext cx="6436199" cy="1384995"/>
          </a:xfrm>
          <a:prstGeom prst="rect">
            <a:avLst/>
          </a:prstGeom>
          <a:noFill/>
        </p:spPr>
        <p:txBody>
          <a:bodyPr wrap="square" rtlCol="0">
            <a:spAutoFit/>
          </a:bodyPr>
          <a:lstStyle/>
          <a:p>
            <a:r>
              <a:rPr lang="en-US" sz="2800" dirty="0">
                <a:solidFill>
                  <a:schemeClr val="bg1"/>
                </a:solidFill>
                <a:latin typeface="Cambria" panose="02040503050406030204" pitchFamily="18" charset="0"/>
                <a:ea typeface="Cambria" panose="02040503050406030204" pitchFamily="18" charset="0"/>
              </a:rPr>
              <a:t>b) </a:t>
            </a:r>
            <a:r>
              <a:rPr lang="en-US" sz="2800" dirty="0" err="1">
                <a:solidFill>
                  <a:schemeClr val="bg1"/>
                </a:solidFill>
                <a:latin typeface="Cambria" panose="02040503050406030204" pitchFamily="18" charset="0"/>
                <a:ea typeface="Cambria" panose="02040503050406030204" pitchFamily="18" charset="0"/>
              </a:rPr>
              <a:t>Hỏi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phải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chọn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vị</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trí</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 ở </a:t>
            </a:r>
            <a:r>
              <a:rPr lang="en-US" sz="2800" dirty="0" err="1">
                <a:solidFill>
                  <a:schemeClr val="bg1"/>
                </a:solidFill>
                <a:latin typeface="Cambria" panose="02040503050406030204" pitchFamily="18" charset="0"/>
                <a:ea typeface="Cambria" panose="02040503050406030204" pitchFamily="18" charset="0"/>
              </a:rPr>
              <a:t>đâu</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để</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khoảng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cách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từ</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đến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nhà</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bằng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nhau</a:t>
            </a:r>
            <a:r>
              <a:rPr lang="en-US" sz="2800" dirty="0">
                <a:solidFill>
                  <a:schemeClr val="bg1"/>
                </a:solidFill>
                <a:latin typeface="Cambria" panose="02040503050406030204" pitchFamily="18" charset="0"/>
                <a:ea typeface="Cambria" panose="02040503050406030204" pitchFamily="18" charset="0"/>
              </a:rPr>
              <a:t>?</a:t>
            </a:r>
          </a:p>
        </p:txBody>
      </p:sp>
      <p:cxnSp>
        <p:nvCxnSpPr>
          <p:cNvPr id="28" name="Straight Connector 27"/>
          <p:cNvCxnSpPr/>
          <p:nvPr/>
        </p:nvCxnSpPr>
        <p:spPr>
          <a:xfrm>
            <a:off x="7462958" y="5894889"/>
            <a:ext cx="3375209" cy="202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828551" y="3885677"/>
            <a:ext cx="2002824" cy="202895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455629" y="3888562"/>
            <a:ext cx="1348531" cy="200981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82691" y="5852015"/>
            <a:ext cx="377026"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A</a:t>
            </a:r>
          </a:p>
        </p:txBody>
      </p:sp>
      <p:sp>
        <p:nvSpPr>
          <p:cNvPr id="38" name="TextBox 37"/>
          <p:cNvSpPr txBox="1"/>
          <p:nvPr/>
        </p:nvSpPr>
        <p:spPr>
          <a:xfrm>
            <a:off x="10589193" y="5867267"/>
            <a:ext cx="372218"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B</a:t>
            </a:r>
          </a:p>
        </p:txBody>
      </p:sp>
      <p:sp>
        <p:nvSpPr>
          <p:cNvPr id="41" name="Oval 19"/>
          <p:cNvSpPr>
            <a:spLocks noChangeArrowheads="1"/>
          </p:cNvSpPr>
          <p:nvPr/>
        </p:nvSpPr>
        <p:spPr bwMode="auto">
          <a:xfrm>
            <a:off x="10809592" y="5884680"/>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43" name="Oval 19"/>
          <p:cNvSpPr>
            <a:spLocks noChangeArrowheads="1"/>
          </p:cNvSpPr>
          <p:nvPr/>
        </p:nvSpPr>
        <p:spPr bwMode="auto">
          <a:xfrm>
            <a:off x="7434383" y="5864409"/>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44" name="Oval 19"/>
          <p:cNvSpPr>
            <a:spLocks noChangeArrowheads="1"/>
          </p:cNvSpPr>
          <p:nvPr/>
        </p:nvSpPr>
        <p:spPr bwMode="auto">
          <a:xfrm>
            <a:off x="9110320" y="5878337"/>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14" name="TextBox 13"/>
          <p:cNvSpPr txBox="1"/>
          <p:nvPr/>
        </p:nvSpPr>
        <p:spPr>
          <a:xfrm rot="20250945">
            <a:off x="8009558" y="5708318"/>
            <a:ext cx="514905" cy="369332"/>
          </a:xfrm>
          <a:prstGeom prst="rect">
            <a:avLst/>
          </a:prstGeom>
          <a:noFill/>
        </p:spPr>
        <p:txBody>
          <a:bodyPr wrap="square" rtlCol="0">
            <a:spAutoFit/>
          </a:bodyPr>
          <a:lstStyle/>
          <a:p>
            <a:pPr algn="ctr"/>
            <a:r>
              <a:rPr lang="en-US" dirty="0">
                <a:solidFill>
                  <a:schemeClr val="bg1"/>
                </a:solidFill>
              </a:rPr>
              <a:t>I</a:t>
            </a:r>
          </a:p>
        </p:txBody>
      </p:sp>
      <p:sp>
        <p:nvSpPr>
          <p:cNvPr id="45" name="TextBox 44"/>
          <p:cNvSpPr txBox="1"/>
          <p:nvPr/>
        </p:nvSpPr>
        <p:spPr>
          <a:xfrm rot="20250945">
            <a:off x="9739786" y="5720359"/>
            <a:ext cx="514905" cy="369332"/>
          </a:xfrm>
          <a:prstGeom prst="rect">
            <a:avLst/>
          </a:prstGeom>
          <a:noFill/>
        </p:spPr>
        <p:txBody>
          <a:bodyPr wrap="square" rtlCol="0">
            <a:spAutoFit/>
          </a:bodyPr>
          <a:lstStyle/>
          <a:p>
            <a:pPr algn="ctr"/>
            <a:r>
              <a:rPr lang="en-US" dirty="0">
                <a:solidFill>
                  <a:schemeClr val="bg1"/>
                </a:solidFill>
              </a:rPr>
              <a:t>I</a:t>
            </a:r>
          </a:p>
        </p:txBody>
      </p:sp>
      <p:pic>
        <p:nvPicPr>
          <p:cNvPr id="15" name="Picture 14"/>
          <p:cNvPicPr>
            <a:picLocks noChangeAspect="1"/>
          </p:cNvPicPr>
          <p:nvPr/>
        </p:nvPicPr>
        <p:blipFill>
          <a:blip r:embed="rId2"/>
          <a:stretch>
            <a:fillRect/>
          </a:stretch>
        </p:blipFill>
        <p:spPr>
          <a:xfrm>
            <a:off x="9059238" y="5568051"/>
            <a:ext cx="429590" cy="659405"/>
          </a:xfrm>
          <a:prstGeom prst="rect">
            <a:avLst/>
          </a:prstGeom>
        </p:spPr>
      </p:pic>
      <p:cxnSp>
        <p:nvCxnSpPr>
          <p:cNvPr id="46" name="Straight Connector 45"/>
          <p:cNvCxnSpPr/>
          <p:nvPr/>
        </p:nvCxnSpPr>
        <p:spPr>
          <a:xfrm>
            <a:off x="9163286" y="4599160"/>
            <a:ext cx="1666867" cy="1306081"/>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7470842" y="4599160"/>
            <a:ext cx="1668053" cy="1289532"/>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8036540" y="2022527"/>
            <a:ext cx="1102355" cy="257663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7600650" y="1919382"/>
            <a:ext cx="357790" cy="461665"/>
          </a:xfrm>
          <a:prstGeom prst="rect">
            <a:avLst/>
          </a:prstGeom>
          <a:noFill/>
        </p:spPr>
        <p:txBody>
          <a:bodyPr wrap="none" rtlCol="0">
            <a:spAutoFit/>
          </a:bodyPr>
          <a:lstStyle/>
          <a:p>
            <a:r>
              <a:rPr lang="en-US" sz="2400" dirty="0">
                <a:solidFill>
                  <a:schemeClr val="bg1"/>
                </a:solidFill>
                <a:latin typeface="Cambria" panose="02040503050406030204" pitchFamily="18" charset="0"/>
                <a:ea typeface="Cambria" panose="02040503050406030204" pitchFamily="18" charset="0"/>
              </a:rPr>
              <a:t>C</a:t>
            </a:r>
          </a:p>
        </p:txBody>
      </p:sp>
      <p:pic>
        <p:nvPicPr>
          <p:cNvPr id="56" name="Picture 55"/>
          <p:cNvPicPr>
            <a:picLocks noChangeAspect="1"/>
          </p:cNvPicPr>
          <p:nvPr/>
        </p:nvPicPr>
        <p:blipFill>
          <a:blip r:embed="rId3"/>
          <a:stretch>
            <a:fillRect/>
          </a:stretch>
        </p:blipFill>
        <p:spPr>
          <a:xfrm>
            <a:off x="6391171" y="5336251"/>
            <a:ext cx="1035030" cy="1112807"/>
          </a:xfrm>
          <a:prstGeom prst="rect">
            <a:avLst/>
          </a:prstGeom>
        </p:spPr>
      </p:pic>
      <p:pic>
        <p:nvPicPr>
          <p:cNvPr id="57" name="Picture 56"/>
          <p:cNvPicPr>
            <a:picLocks noChangeAspect="1"/>
          </p:cNvPicPr>
          <p:nvPr/>
        </p:nvPicPr>
        <p:blipFill>
          <a:blip r:embed="rId4"/>
          <a:stretch>
            <a:fillRect/>
          </a:stretch>
        </p:blipFill>
        <p:spPr>
          <a:xfrm>
            <a:off x="10878120" y="5315099"/>
            <a:ext cx="1073130" cy="1179850"/>
          </a:xfrm>
          <a:prstGeom prst="rect">
            <a:avLst/>
          </a:prstGeom>
        </p:spPr>
      </p:pic>
      <p:pic>
        <p:nvPicPr>
          <p:cNvPr id="58" name="Picture 57"/>
          <p:cNvPicPr>
            <a:picLocks noChangeAspect="1"/>
          </p:cNvPicPr>
          <p:nvPr/>
        </p:nvPicPr>
        <p:blipFill>
          <a:blip r:embed="rId5"/>
          <a:stretch>
            <a:fillRect/>
          </a:stretch>
        </p:blipFill>
        <p:spPr>
          <a:xfrm>
            <a:off x="7570068" y="897290"/>
            <a:ext cx="973117" cy="1094757"/>
          </a:xfrm>
          <a:prstGeom prst="rect">
            <a:avLst/>
          </a:prstGeom>
        </p:spPr>
      </p:pic>
      <p:sp>
        <p:nvSpPr>
          <p:cNvPr id="48" name="Oval 19"/>
          <p:cNvSpPr>
            <a:spLocks noChangeArrowheads="1"/>
          </p:cNvSpPr>
          <p:nvPr/>
        </p:nvSpPr>
        <p:spPr bwMode="auto">
          <a:xfrm>
            <a:off x="8008079" y="1994066"/>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36" name="Oval 19"/>
          <p:cNvSpPr>
            <a:spLocks noChangeArrowheads="1"/>
          </p:cNvSpPr>
          <p:nvPr/>
        </p:nvSpPr>
        <p:spPr bwMode="auto">
          <a:xfrm>
            <a:off x="8790014" y="3850231"/>
            <a:ext cx="57150" cy="57150"/>
          </a:xfrm>
          <a:prstGeom prst="ellipse">
            <a:avLst/>
          </a:pr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vi-VN" sz="2200">
              <a:latin typeface="Cambria" panose="02040503050406030204" pitchFamily="18" charset="0"/>
              <a:ea typeface="Cambria" panose="02040503050406030204" pitchFamily="18" charset="0"/>
            </a:endParaRPr>
          </a:p>
        </p:txBody>
      </p:sp>
      <p:sp>
        <p:nvSpPr>
          <p:cNvPr id="40" name="TextBox 39"/>
          <p:cNvSpPr txBox="1"/>
          <p:nvPr/>
        </p:nvSpPr>
        <p:spPr>
          <a:xfrm>
            <a:off x="8355393" y="3740511"/>
            <a:ext cx="385042" cy="461665"/>
          </a:xfrm>
          <a:prstGeom prst="rect">
            <a:avLst/>
          </a:prstGeom>
          <a:noFill/>
        </p:spPr>
        <p:txBody>
          <a:bodyPr wrap="none" rtlCol="0">
            <a:spAutoFit/>
          </a:bodyPr>
          <a:lstStyle/>
          <a:p>
            <a:r>
              <a:rPr lang="en-US" sz="2400">
                <a:solidFill>
                  <a:schemeClr val="bg1"/>
                </a:solidFill>
                <a:latin typeface="Cambria" panose="02040503050406030204" pitchFamily="18" charset="0"/>
                <a:ea typeface="Cambria" panose="02040503050406030204" pitchFamily="18" charset="0"/>
              </a:rPr>
              <a:t>O</a:t>
            </a:r>
            <a:endParaRPr lang="en-US" sz="2400" dirty="0">
              <a:solidFill>
                <a:schemeClr val="bg1"/>
              </a:solidFill>
              <a:latin typeface="Cambria" panose="02040503050406030204" pitchFamily="18" charset="0"/>
              <a:ea typeface="Cambria" panose="02040503050406030204" pitchFamily="18" charset="0"/>
            </a:endParaRPr>
          </a:p>
        </p:txBody>
      </p:sp>
      <p:sp>
        <p:nvSpPr>
          <p:cNvPr id="26" name="TextBox 25"/>
          <p:cNvSpPr txBox="1"/>
          <p:nvPr/>
        </p:nvSpPr>
        <p:spPr>
          <a:xfrm>
            <a:off x="568171" y="514905"/>
            <a:ext cx="6664733" cy="2246769"/>
          </a:xfrm>
          <a:prstGeom prst="rect">
            <a:avLst/>
          </a:prstGeom>
          <a:noFill/>
        </p:spPr>
        <p:txBody>
          <a:bodyPr wrap="square" rtlCol="0">
            <a:spAutoFit/>
          </a:bodyPr>
          <a:lstStyle/>
          <a:p>
            <a:r>
              <a:rPr lang="en-US" sz="2800" dirty="0" err="1">
                <a:solidFill>
                  <a:srgbClr val="FFFF00"/>
                </a:solidFill>
                <a:latin typeface="Cambria" panose="02040503050406030204" pitchFamily="18" charset="0"/>
                <a:ea typeface="Cambria" panose="02040503050406030204" pitchFamily="18" charset="0"/>
              </a:rPr>
              <a:t>Bài</a:t>
            </a:r>
            <a:r>
              <a:rPr lang="en-US" sz="2800" dirty="0">
                <a:solidFill>
                  <a:srgbClr val="FFFF00"/>
                </a:solidFill>
                <a:latin typeface="Cambria" panose="02040503050406030204" pitchFamily="18" charset="0"/>
                <a:ea typeface="Cambria" panose="02040503050406030204" pitchFamily="18" charset="0"/>
              </a:rPr>
              <a:t> </a:t>
            </a:r>
            <a:r>
              <a:rPr lang="en-US" sz="2800" dirty="0" err="1">
                <a:solidFill>
                  <a:srgbClr val="FFFF00"/>
                </a:solidFill>
                <a:latin typeface="Cambria" panose="02040503050406030204" pitchFamily="18" charset="0"/>
                <a:ea typeface="Cambria" panose="02040503050406030204" pitchFamily="18" charset="0"/>
              </a:rPr>
              <a:t>toán</a:t>
            </a:r>
            <a:r>
              <a:rPr lang="en-US" sz="2800" dirty="0">
                <a:solidFill>
                  <a:srgbClr val="FFFF00"/>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Có</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ba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đình</a:t>
            </a:r>
            <a:r>
              <a:rPr lang="en-US" sz="2800" dirty="0">
                <a:solidFill>
                  <a:schemeClr val="bg1"/>
                </a:solidFill>
                <a:latin typeface="Cambria" panose="02040503050406030204" pitchFamily="18" charset="0"/>
                <a:ea typeface="Cambria" panose="02040503050406030204" pitchFamily="18" charset="0"/>
              </a:rPr>
              <a:t> A, B </a:t>
            </a:r>
            <a:r>
              <a:rPr lang="en-US" sz="2800" dirty="0" err="1">
                <a:solidFill>
                  <a:schemeClr val="bg1"/>
                </a:solidFill>
                <a:latin typeface="Cambria" panose="02040503050406030204" pitchFamily="18" charset="0"/>
                <a:ea typeface="Cambria" panose="02040503050406030204" pitchFamily="18" charset="0"/>
              </a:rPr>
              <a:t>và</a:t>
            </a:r>
            <a:r>
              <a:rPr lang="en-US" sz="2800" dirty="0">
                <a:solidFill>
                  <a:schemeClr val="bg1"/>
                </a:solidFill>
                <a:latin typeface="Cambria" panose="02040503050406030204" pitchFamily="18" charset="0"/>
                <a:ea typeface="Cambria" panose="02040503050406030204" pitchFamily="18" charset="0"/>
              </a:rPr>
              <a:t> C (</a:t>
            </a:r>
            <a:r>
              <a:rPr lang="en-US" sz="2800" dirty="0" err="1">
                <a:solidFill>
                  <a:schemeClr val="bg1"/>
                </a:solidFill>
                <a:latin typeface="Cambria" panose="02040503050406030204" pitchFamily="18" charset="0"/>
                <a:ea typeface="Cambria" panose="02040503050406030204" pitchFamily="18" charset="0"/>
              </a:rPr>
              <a:t>như</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hình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vẽ</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dự</a:t>
            </a:r>
            <a:r>
              <a:rPr lang="en-US" sz="2800" dirty="0">
                <a:solidFill>
                  <a:schemeClr val="bg1"/>
                </a:solidFill>
                <a:latin typeface="Cambria" panose="02040503050406030204" pitchFamily="18" charset="0"/>
                <a:ea typeface="Cambria" panose="02040503050406030204" pitchFamily="18" charset="0"/>
              </a:rPr>
              <a:t> </a:t>
            </a:r>
            <a:r>
              <a:rPr lang="en-US" sz="2800" err="1">
                <a:solidFill>
                  <a:schemeClr val="bg1"/>
                </a:solidFill>
                <a:latin typeface="Cambria" panose="02040503050406030204" pitchFamily="18" charset="0"/>
                <a:ea typeface="Cambria" panose="02040503050406030204" pitchFamily="18" charset="0"/>
              </a:rPr>
              <a:t>định</a:t>
            </a:r>
            <a:r>
              <a:rPr lang="en-US" sz="2800">
                <a:solidFill>
                  <a:schemeClr val="bg1"/>
                </a:solidFill>
                <a:latin typeface="Cambria" panose="02040503050406030204" pitchFamily="18" charset="0"/>
                <a:ea typeface="Cambria" panose="02040503050406030204" pitchFamily="18" charset="0"/>
              </a:rPr>
              <a:t> đào </a:t>
            </a:r>
            <a:r>
              <a:rPr lang="en-US" sz="2800" dirty="0" err="1">
                <a:solidFill>
                  <a:schemeClr val="bg1"/>
                </a:solidFill>
                <a:latin typeface="Cambria" panose="02040503050406030204" pitchFamily="18" charset="0"/>
                <a:ea typeface="Cambria" panose="02040503050406030204" pitchFamily="18" charset="0"/>
              </a:rPr>
              <a:t>chung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một</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cái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a:t>
            </a:r>
            <a:br>
              <a:rPr lang="en-US" sz="2800" dirty="0">
                <a:solidFill>
                  <a:schemeClr val="bg1"/>
                </a:solidFill>
                <a:latin typeface="Cambria" panose="02040503050406030204" pitchFamily="18" charset="0"/>
                <a:ea typeface="Cambria" panose="02040503050406030204" pitchFamily="18" charset="0"/>
              </a:rPr>
            </a:br>
            <a:r>
              <a:rPr lang="en-US" sz="2800" dirty="0">
                <a:solidFill>
                  <a:schemeClr val="bg1"/>
                </a:solidFill>
                <a:latin typeface="Cambria" panose="02040503050406030204" pitchFamily="18" charset="0"/>
                <a:ea typeface="Cambria" panose="02040503050406030204" pitchFamily="18" charset="0"/>
              </a:rPr>
              <a:t>a) </a:t>
            </a:r>
            <a:r>
              <a:rPr lang="en-US" sz="2800" dirty="0" err="1">
                <a:solidFill>
                  <a:schemeClr val="bg1"/>
                </a:solidFill>
                <a:latin typeface="Cambria" panose="02040503050406030204" pitchFamily="18" charset="0"/>
                <a:ea typeface="Cambria" panose="02040503050406030204" pitchFamily="18" charset="0"/>
              </a:rPr>
              <a:t>Hỏi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phải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chọn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vị</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trí</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của</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 ở </a:t>
            </a:r>
            <a:r>
              <a:rPr lang="en-US" sz="2800" dirty="0" err="1">
                <a:solidFill>
                  <a:schemeClr val="bg1"/>
                </a:solidFill>
                <a:latin typeface="Cambria" panose="02040503050406030204" pitchFamily="18" charset="0"/>
                <a:ea typeface="Cambria" panose="02040503050406030204" pitchFamily="18" charset="0"/>
              </a:rPr>
              <a:t>đâu</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để</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khoảng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cách</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từ</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giếng</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đến</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hai</a:t>
            </a:r>
            <a:r>
              <a:rPr lang="en-US" sz="2800" dirty="0">
                <a:solidFill>
                  <a:schemeClr val="bg1"/>
                </a:solidFill>
                <a:latin typeface="Cambria" panose="02040503050406030204" pitchFamily="18" charset="0"/>
                <a:ea typeface="Cambria" panose="02040503050406030204" pitchFamily="18" charset="0"/>
              </a:rPr>
              <a:t> </a:t>
            </a:r>
            <a:r>
              <a:rPr lang="en-US" sz="2800" dirty="0" err="1">
                <a:solidFill>
                  <a:schemeClr val="bg1"/>
                </a:solidFill>
                <a:latin typeface="Cambria" panose="02040503050406030204" pitchFamily="18" charset="0"/>
                <a:ea typeface="Cambria" panose="02040503050406030204" pitchFamily="18" charset="0"/>
              </a:rPr>
              <a:t>nhà</a:t>
            </a:r>
            <a:r>
              <a:rPr lang="en-US" sz="2800" dirty="0">
                <a:solidFill>
                  <a:schemeClr val="bg1"/>
                </a:solidFill>
                <a:latin typeface="Cambria" panose="02040503050406030204" pitchFamily="18" charset="0"/>
                <a:ea typeface="Cambria" panose="02040503050406030204" pitchFamily="18" charset="0"/>
              </a:rPr>
              <a:t> A </a:t>
            </a:r>
            <a:r>
              <a:rPr lang="en-US" sz="2800" dirty="0" err="1">
                <a:solidFill>
                  <a:schemeClr val="bg1"/>
                </a:solidFill>
                <a:latin typeface="Cambria" panose="02040503050406030204" pitchFamily="18" charset="0"/>
                <a:ea typeface="Cambria" panose="02040503050406030204" pitchFamily="18" charset="0"/>
              </a:rPr>
              <a:t>và</a:t>
            </a:r>
            <a:r>
              <a:rPr lang="en-US" sz="2800" dirty="0">
                <a:solidFill>
                  <a:schemeClr val="bg1"/>
                </a:solidFill>
                <a:latin typeface="Cambria" panose="02040503050406030204" pitchFamily="18" charset="0"/>
                <a:ea typeface="Cambria" panose="02040503050406030204" pitchFamily="18" charset="0"/>
              </a:rPr>
              <a:t> B </a:t>
            </a:r>
            <a:r>
              <a:rPr lang="en-US" sz="2800" dirty="0" err="1">
                <a:solidFill>
                  <a:schemeClr val="bg1"/>
                </a:solidFill>
                <a:latin typeface="Cambria" panose="02040503050406030204" pitchFamily="18" charset="0"/>
                <a:ea typeface="Cambria" panose="02040503050406030204" pitchFamily="18" charset="0"/>
              </a:rPr>
              <a:t>bằng</a:t>
            </a:r>
            <a:r>
              <a:rPr lang="en-US" sz="2800" dirty="0">
                <a:solidFill>
                  <a:schemeClr val="bg1"/>
                </a:solidFill>
                <a:latin typeface="Cambria" panose="02040503050406030204" pitchFamily="18" charset="0"/>
                <a:ea typeface="Cambria" panose="02040503050406030204" pitchFamily="18" charset="0"/>
              </a:rPr>
              <a:t> </a:t>
            </a:r>
            <a:r>
              <a:rPr lang="en-US" sz="2800" err="1">
                <a:solidFill>
                  <a:schemeClr val="bg1"/>
                </a:solidFill>
                <a:latin typeface="Cambria" panose="02040503050406030204" pitchFamily="18" charset="0"/>
                <a:ea typeface="Cambria" panose="02040503050406030204" pitchFamily="18" charset="0"/>
              </a:rPr>
              <a:t>nhau</a:t>
            </a:r>
            <a:r>
              <a:rPr lang="en-US" sz="2800">
                <a:solidFill>
                  <a:schemeClr val="bg1"/>
                </a:solidFill>
                <a:latin typeface="Cambria" panose="02040503050406030204" pitchFamily="18" charset="0"/>
                <a:ea typeface="Cambria" panose="02040503050406030204" pitchFamily="18" charset="0"/>
              </a:rPr>
              <a:t>?</a:t>
            </a:r>
            <a:endParaRPr lang="en-US" sz="2800"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7332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70833E-6 7.40741E-7 L 0.0263 0.10509 " pathEditMode="relative" rAng="0" ptsTypes="AA">
                                      <p:cBhvr>
                                        <p:cTn id="18" dur="2000" fill="hold"/>
                                        <p:tgtEl>
                                          <p:spTgt spid="36"/>
                                        </p:tgtEl>
                                        <p:attrNameLst>
                                          <p:attrName>ppt_x</p:attrName>
                                          <p:attrName>ppt_y</p:attrName>
                                        </p:attrNameLst>
                                      </p:cBhvr>
                                      <p:rCtr x="1315" y="5255"/>
                                    </p:animMotion>
                                  </p:childTnLst>
                                </p:cTn>
                              </p:par>
                              <p:par>
                                <p:cTn id="19" presetID="42" presetClass="path" presetSubtype="0" accel="50000" decel="50000" fill="hold" grpId="0" nodeType="withEffect">
                                  <p:stCondLst>
                                    <p:cond delay="0"/>
                                  </p:stCondLst>
                                  <p:childTnLst>
                                    <p:animMotion origin="layout" path="M -1.66667E-6 4.81481E-6 L 0.03399 0.07777 " pathEditMode="relative" rAng="0" ptsTypes="AA">
                                      <p:cBhvr>
                                        <p:cTn id="20" dur="2000" fill="hold"/>
                                        <p:tgtEl>
                                          <p:spTgt spid="40"/>
                                        </p:tgtEl>
                                        <p:attrNameLst>
                                          <p:attrName>ppt_x</p:attrName>
                                          <p:attrName>ppt_y</p:attrName>
                                        </p:attrNameLst>
                                      </p:cBhvr>
                                      <p:rCtr x="1693" y="3889"/>
                                    </p:animMotion>
                                  </p:childTnLst>
                                </p:cTn>
                              </p:par>
                              <p:par>
                                <p:cTn id="21" presetID="1" presetClass="exit" presetSubtype="0" fill="hold" nodeType="withEffect">
                                  <p:stCondLst>
                                    <p:cond delay="0"/>
                                  </p:stCondLst>
                                  <p:childTnLst>
                                    <p:set>
                                      <p:cBhvr>
                                        <p:cTn id="22" dur="1" fill="hold">
                                          <p:stCondLst>
                                            <p:cond delay="0"/>
                                          </p:stCondLst>
                                        </p:cTn>
                                        <p:tgtEl>
                                          <p:spTgt spid="33"/>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3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4" grpId="0" animBg="1"/>
      <p:bldP spid="14" grpId="0"/>
      <p:bldP spid="45" grpId="0"/>
      <p:bldP spid="36" grpId="0" animBg="1"/>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653" y="25527"/>
            <a:ext cx="97956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TIẾT 44 - TÍNH CHẤT BA ĐƯỜNG TRUNG TRỰC CỦA TAM GIÁC</a:t>
            </a:r>
          </a:p>
        </p:txBody>
      </p:sp>
      <p:sp>
        <p:nvSpPr>
          <p:cNvPr id="5" name="TextBox 4"/>
          <p:cNvSpPr txBox="1"/>
          <p:nvPr/>
        </p:nvSpPr>
        <p:spPr>
          <a:xfrm>
            <a:off x="421935" y="588622"/>
            <a:ext cx="560538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I</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Đường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trung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trực</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của</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tam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giác</a:t>
            </a:r>
            <a:endPar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pic>
        <p:nvPicPr>
          <p:cNvPr id="6" name="Picture 5"/>
          <p:cNvPicPr>
            <a:picLocks noChangeAspect="1"/>
          </p:cNvPicPr>
          <p:nvPr/>
        </p:nvPicPr>
        <p:blipFill>
          <a:blip r:embed="rId2"/>
          <a:stretch>
            <a:fillRect/>
          </a:stretch>
        </p:blipFill>
        <p:spPr>
          <a:xfrm>
            <a:off x="1133337" y="1319861"/>
            <a:ext cx="3790141" cy="2652883"/>
          </a:xfrm>
          <a:prstGeom prst="rect">
            <a:avLst/>
          </a:prstGeom>
        </p:spPr>
      </p:pic>
      <p:sp>
        <p:nvSpPr>
          <p:cNvPr id="7" name="TextBox 6"/>
          <p:cNvSpPr txBox="1"/>
          <p:nvPr/>
        </p:nvSpPr>
        <p:spPr>
          <a:xfrm>
            <a:off x="1898144" y="975360"/>
            <a:ext cx="360996"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a:t>
            </a:r>
          </a:p>
        </p:txBody>
      </p:sp>
      <p:sp>
        <p:nvSpPr>
          <p:cNvPr id="8" name="TextBox 7"/>
          <p:cNvSpPr txBox="1"/>
          <p:nvPr/>
        </p:nvSpPr>
        <p:spPr>
          <a:xfrm>
            <a:off x="821184" y="3887112"/>
            <a:ext cx="35779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B</a:t>
            </a:r>
          </a:p>
        </p:txBody>
      </p:sp>
      <p:sp>
        <p:nvSpPr>
          <p:cNvPr id="9" name="TextBox 8"/>
          <p:cNvSpPr txBox="1"/>
          <p:nvPr/>
        </p:nvSpPr>
        <p:spPr>
          <a:xfrm>
            <a:off x="4716827" y="3887111"/>
            <a:ext cx="343364"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a:t>
            </a:r>
          </a:p>
        </p:txBody>
      </p:sp>
      <p:pic>
        <p:nvPicPr>
          <p:cNvPr id="10" name="Picture 9"/>
          <p:cNvPicPr>
            <a:picLocks noChangeAspect="1"/>
          </p:cNvPicPr>
          <p:nvPr/>
        </p:nvPicPr>
        <p:blipFill>
          <a:blip r:embed="rId3"/>
          <a:stretch>
            <a:fillRect/>
          </a:stretch>
        </p:blipFill>
        <p:spPr>
          <a:xfrm>
            <a:off x="2904679" y="3780795"/>
            <a:ext cx="191944" cy="192326"/>
          </a:xfrm>
          <a:prstGeom prst="rect">
            <a:avLst/>
          </a:prstGeom>
        </p:spPr>
      </p:pic>
      <p:sp>
        <p:nvSpPr>
          <p:cNvPr id="12" name="TextBox 11"/>
          <p:cNvSpPr txBox="1"/>
          <p:nvPr/>
        </p:nvSpPr>
        <p:spPr>
          <a:xfrm rot="20325284">
            <a:off x="1857211" y="3652793"/>
            <a:ext cx="2616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13" name="TextBox 12"/>
          <p:cNvSpPr txBox="1"/>
          <p:nvPr/>
        </p:nvSpPr>
        <p:spPr>
          <a:xfrm rot="20325284">
            <a:off x="3746750" y="3636491"/>
            <a:ext cx="2616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14" name="TextBox 13"/>
          <p:cNvSpPr txBox="1"/>
          <p:nvPr/>
        </p:nvSpPr>
        <p:spPr>
          <a:xfrm>
            <a:off x="2951920" y="1452975"/>
            <a:ext cx="34176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d</a:t>
            </a:r>
          </a:p>
        </p:txBody>
      </p:sp>
      <p:cxnSp>
        <p:nvCxnSpPr>
          <p:cNvPr id="16" name="Straight Connector 15"/>
          <p:cNvCxnSpPr/>
          <p:nvPr/>
        </p:nvCxnSpPr>
        <p:spPr>
          <a:xfrm>
            <a:off x="5158740" y="1463040"/>
            <a:ext cx="0" cy="426720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rot="3393226">
            <a:off x="2650623" y="1628675"/>
            <a:ext cx="1847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2660048" y="3808900"/>
            <a:ext cx="370614"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D</a:t>
            </a:r>
          </a:p>
        </p:txBody>
      </p:sp>
      <p:pic>
        <p:nvPicPr>
          <p:cNvPr id="15" name="Picture 14"/>
          <p:cNvPicPr>
            <a:picLocks noChangeAspect="1"/>
          </p:cNvPicPr>
          <p:nvPr/>
        </p:nvPicPr>
        <p:blipFill>
          <a:blip r:embed="rId4"/>
          <a:stretch>
            <a:fillRect/>
          </a:stretch>
        </p:blipFill>
        <p:spPr>
          <a:xfrm>
            <a:off x="2893582" y="1100813"/>
            <a:ext cx="487478" cy="3416752"/>
          </a:xfrm>
          <a:prstGeom prst="rect">
            <a:avLst/>
          </a:prstGeom>
        </p:spPr>
      </p:pic>
      <p:sp>
        <p:nvSpPr>
          <p:cNvPr id="91" name="Arc 7"/>
          <p:cNvSpPr>
            <a:spLocks/>
          </p:cNvSpPr>
          <p:nvPr/>
        </p:nvSpPr>
        <p:spPr bwMode="auto">
          <a:xfrm>
            <a:off x="2253162" y="1345993"/>
            <a:ext cx="1508125" cy="3087688"/>
          </a:xfrm>
          <a:custGeom>
            <a:avLst/>
            <a:gdLst>
              <a:gd name="T0" fmla="*/ 41714668 w 21600"/>
              <a:gd name="T1" fmla="*/ 0 h 40006"/>
              <a:gd name="T2" fmla="*/ 37639239 w 21600"/>
              <a:gd name="T3" fmla="*/ 238309683 h 40006"/>
              <a:gd name="T4" fmla="*/ 0 w 21600"/>
              <a:gd name="T5" fmla="*/ 118142155 h 40006"/>
              <a:gd name="T6" fmla="*/ 0 60000 65536"/>
              <a:gd name="T7" fmla="*/ 0 60000 65536"/>
              <a:gd name="T8" fmla="*/ 0 60000 65536"/>
            </a:gdLst>
            <a:ahLst/>
            <a:cxnLst>
              <a:cxn ang="T6">
                <a:pos x="T0" y="T1"/>
              </a:cxn>
              <a:cxn ang="T7">
                <a:pos x="T2" y="T3"/>
              </a:cxn>
              <a:cxn ang="T8">
                <a:pos x="T4" y="T5"/>
              </a:cxn>
            </a:cxnLst>
            <a:rect l="0" t="0" r="r" b="b"/>
            <a:pathLst>
              <a:path w="21600" h="40006" fill="none" extrusionOk="0">
                <a:moveTo>
                  <a:pt x="8556" y="0"/>
                </a:moveTo>
                <a:cubicBezTo>
                  <a:pt x="16473" y="3415"/>
                  <a:pt x="21600" y="11211"/>
                  <a:pt x="21600" y="19833"/>
                </a:cubicBezTo>
                <a:cubicBezTo>
                  <a:pt x="21600" y="28783"/>
                  <a:pt x="16080" y="36806"/>
                  <a:pt x="7720" y="40005"/>
                </a:cubicBezTo>
              </a:path>
              <a:path w="21600" h="40006" stroke="0" extrusionOk="0">
                <a:moveTo>
                  <a:pt x="8556" y="0"/>
                </a:moveTo>
                <a:cubicBezTo>
                  <a:pt x="16473" y="3415"/>
                  <a:pt x="21600" y="11211"/>
                  <a:pt x="21600" y="19833"/>
                </a:cubicBezTo>
                <a:cubicBezTo>
                  <a:pt x="21600" y="28783"/>
                  <a:pt x="16080" y="36806"/>
                  <a:pt x="7720" y="40005"/>
                </a:cubicBezTo>
                <a:lnTo>
                  <a:pt x="0" y="19833"/>
                </a:lnTo>
                <a:lnTo>
                  <a:pt x="8556" y="0"/>
                </a:lnTo>
                <a:close/>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Arc 8"/>
          <p:cNvSpPr>
            <a:spLocks/>
          </p:cNvSpPr>
          <p:nvPr/>
        </p:nvSpPr>
        <p:spPr bwMode="auto">
          <a:xfrm rot="10800000">
            <a:off x="2239422" y="1269834"/>
            <a:ext cx="1508125" cy="3086100"/>
          </a:xfrm>
          <a:custGeom>
            <a:avLst/>
            <a:gdLst>
              <a:gd name="T0" fmla="*/ 41714668 w 21600"/>
              <a:gd name="T1" fmla="*/ 0 h 40006"/>
              <a:gd name="T2" fmla="*/ 37639239 w 21600"/>
              <a:gd name="T3" fmla="*/ 238064621 h 40006"/>
              <a:gd name="T4" fmla="*/ 0 w 21600"/>
              <a:gd name="T5" fmla="*/ 118020684 h 40006"/>
              <a:gd name="T6" fmla="*/ 0 60000 65536"/>
              <a:gd name="T7" fmla="*/ 0 60000 65536"/>
              <a:gd name="T8" fmla="*/ 0 60000 65536"/>
            </a:gdLst>
            <a:ahLst/>
            <a:cxnLst>
              <a:cxn ang="T6">
                <a:pos x="T0" y="T1"/>
              </a:cxn>
              <a:cxn ang="T7">
                <a:pos x="T2" y="T3"/>
              </a:cxn>
              <a:cxn ang="T8">
                <a:pos x="T4" y="T5"/>
              </a:cxn>
            </a:cxnLst>
            <a:rect l="0" t="0" r="r" b="b"/>
            <a:pathLst>
              <a:path w="21600" h="40006" fill="none" extrusionOk="0">
                <a:moveTo>
                  <a:pt x="8556" y="0"/>
                </a:moveTo>
                <a:cubicBezTo>
                  <a:pt x="16473" y="3415"/>
                  <a:pt x="21600" y="11211"/>
                  <a:pt x="21600" y="19833"/>
                </a:cubicBezTo>
                <a:cubicBezTo>
                  <a:pt x="21600" y="28783"/>
                  <a:pt x="16080" y="36806"/>
                  <a:pt x="7720" y="40005"/>
                </a:cubicBezTo>
              </a:path>
              <a:path w="21600" h="40006" stroke="0" extrusionOk="0">
                <a:moveTo>
                  <a:pt x="8556" y="0"/>
                </a:moveTo>
                <a:cubicBezTo>
                  <a:pt x="16473" y="3415"/>
                  <a:pt x="21600" y="11211"/>
                  <a:pt x="21600" y="19833"/>
                </a:cubicBezTo>
                <a:cubicBezTo>
                  <a:pt x="21600" y="28783"/>
                  <a:pt x="16080" y="36806"/>
                  <a:pt x="7720" y="40005"/>
                </a:cubicBezTo>
                <a:lnTo>
                  <a:pt x="0" y="19833"/>
                </a:lnTo>
                <a:lnTo>
                  <a:pt x="8556" y="0"/>
                </a:lnTo>
                <a:close/>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3" name="Group 92"/>
          <p:cNvGrpSpPr/>
          <p:nvPr/>
        </p:nvGrpSpPr>
        <p:grpSpPr>
          <a:xfrm rot="5400000">
            <a:off x="-500205" y="2917964"/>
            <a:ext cx="6192000" cy="772763"/>
            <a:chOff x="3303410" y="3045752"/>
            <a:chExt cx="7355892" cy="994593"/>
          </a:xfrm>
          <a:noFill/>
        </p:grpSpPr>
        <p:sp>
          <p:nvSpPr>
            <p:cNvPr id="94" name="Rectangle 93"/>
            <p:cNvSpPr/>
            <p:nvPr/>
          </p:nvSpPr>
          <p:spPr>
            <a:xfrm>
              <a:off x="3303410" y="3054435"/>
              <a:ext cx="7355891" cy="985910"/>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5" name="Straight Connector 94"/>
            <p:cNvCxnSpPr/>
            <p:nvPr/>
          </p:nvCxnSpPr>
          <p:spPr>
            <a:xfrm>
              <a:off x="3907457" y="305051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3545825" y="305051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4267457" y="3050511"/>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987932" y="3045754"/>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4626300" y="304814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5347932" y="304575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5707932" y="3047874"/>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6249745" y="304787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6429745" y="304787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059563" y="304575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789745" y="304786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365825"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727457"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4087457"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447457"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4805233"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5168206"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5529838"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5889838"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6249838"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6609995" y="305614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6975350" y="3057278"/>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flipH="1">
              <a:off x="3664523" y="3165089"/>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18" name="TextBox 117"/>
            <p:cNvSpPr txBox="1"/>
            <p:nvPr/>
          </p:nvSpPr>
          <p:spPr>
            <a:xfrm flipH="1">
              <a:off x="4034114" y="3169852"/>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19" name="TextBox 118"/>
            <p:cNvSpPr txBox="1"/>
            <p:nvPr/>
          </p:nvSpPr>
          <p:spPr>
            <a:xfrm flipH="1">
              <a:off x="4389465" y="316805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20" name="TextBox 119"/>
            <p:cNvSpPr txBox="1"/>
            <p:nvPr/>
          </p:nvSpPr>
          <p:spPr>
            <a:xfrm flipH="1">
              <a:off x="4742812" y="3177576"/>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122" name="TextBox 121"/>
            <p:cNvSpPr txBox="1"/>
            <p:nvPr/>
          </p:nvSpPr>
          <p:spPr>
            <a:xfrm flipH="1">
              <a:off x="5476055" y="317153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6</a:t>
              </a:r>
            </a:p>
          </p:txBody>
        </p:sp>
        <p:sp>
          <p:nvSpPr>
            <p:cNvPr id="123" name="TextBox 122"/>
            <p:cNvSpPr txBox="1"/>
            <p:nvPr/>
          </p:nvSpPr>
          <p:spPr>
            <a:xfrm flipH="1">
              <a:off x="5827594" y="3178243"/>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124" name="TextBox 123"/>
            <p:cNvSpPr txBox="1"/>
            <p:nvPr/>
          </p:nvSpPr>
          <p:spPr>
            <a:xfrm flipH="1">
              <a:off x="6193955" y="3177696"/>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125" name="TextBox 124"/>
            <p:cNvSpPr txBox="1"/>
            <p:nvPr/>
          </p:nvSpPr>
          <p:spPr>
            <a:xfrm flipH="1">
              <a:off x="6554205" y="3172249"/>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9</a:t>
              </a:r>
            </a:p>
          </p:txBody>
        </p:sp>
        <p:sp>
          <p:nvSpPr>
            <p:cNvPr id="126" name="TextBox 125"/>
            <p:cNvSpPr txBox="1"/>
            <p:nvPr/>
          </p:nvSpPr>
          <p:spPr>
            <a:xfrm flipH="1">
              <a:off x="6823047" y="3175761"/>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127" name="TextBox 126"/>
            <p:cNvSpPr txBox="1"/>
            <p:nvPr/>
          </p:nvSpPr>
          <p:spPr>
            <a:xfrm flipH="1">
              <a:off x="3308694" y="317153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a:t>
              </a:r>
            </a:p>
          </p:txBody>
        </p:sp>
        <p:cxnSp>
          <p:nvCxnSpPr>
            <p:cNvPr id="128" name="Straight Connector 127"/>
            <p:cNvCxnSpPr/>
            <p:nvPr/>
          </p:nvCxnSpPr>
          <p:spPr>
            <a:xfrm>
              <a:off x="7481787" y="3059221"/>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7120155" y="305922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7841787" y="305922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8562262" y="305446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8200630" y="305684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8922262" y="305446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9282262" y="305658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9824075" y="305657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0004075" y="305657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9633893" y="3054461"/>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10364075" y="3056578"/>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7301787" y="305657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7661787" y="305657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8021787" y="305657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8379563"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8742536"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9104168"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9464168"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9824169" y="306428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10184325" y="3064853"/>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10540155" y="3065987"/>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flipH="1">
              <a:off x="7168113" y="3169522"/>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11</a:t>
              </a:r>
            </a:p>
          </p:txBody>
        </p:sp>
        <p:sp>
          <p:nvSpPr>
            <p:cNvPr id="150" name="TextBox 149"/>
            <p:cNvSpPr txBox="1"/>
            <p:nvPr/>
          </p:nvSpPr>
          <p:spPr>
            <a:xfrm flipH="1">
              <a:off x="7524524" y="3173480"/>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151" name="TextBox 150"/>
            <p:cNvSpPr txBox="1"/>
            <p:nvPr/>
          </p:nvSpPr>
          <p:spPr>
            <a:xfrm flipH="1">
              <a:off x="7880354" y="3175092"/>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a:t>
              </a:r>
            </a:p>
          </p:txBody>
        </p:sp>
        <p:sp>
          <p:nvSpPr>
            <p:cNvPr id="152" name="TextBox 151"/>
            <p:cNvSpPr txBox="1"/>
            <p:nvPr/>
          </p:nvSpPr>
          <p:spPr>
            <a:xfrm flipH="1">
              <a:off x="8243624" y="3188574"/>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14</a:t>
              </a:r>
            </a:p>
          </p:txBody>
        </p:sp>
        <p:sp>
          <p:nvSpPr>
            <p:cNvPr id="153" name="TextBox 152"/>
            <p:cNvSpPr txBox="1"/>
            <p:nvPr/>
          </p:nvSpPr>
          <p:spPr>
            <a:xfrm flipH="1">
              <a:off x="9334429" y="318853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a:t>
              </a:r>
            </a:p>
          </p:txBody>
        </p:sp>
        <p:sp>
          <p:nvSpPr>
            <p:cNvPr id="154" name="TextBox 153"/>
            <p:cNvSpPr txBox="1"/>
            <p:nvPr/>
          </p:nvSpPr>
          <p:spPr>
            <a:xfrm flipH="1">
              <a:off x="8962723" y="3178243"/>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16</a:t>
              </a:r>
            </a:p>
          </p:txBody>
        </p:sp>
        <p:sp>
          <p:nvSpPr>
            <p:cNvPr id="155" name="TextBox 154"/>
            <p:cNvSpPr txBox="1"/>
            <p:nvPr/>
          </p:nvSpPr>
          <p:spPr>
            <a:xfrm flipH="1">
              <a:off x="8609539" y="318450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15</a:t>
              </a:r>
            </a:p>
          </p:txBody>
        </p:sp>
        <p:sp>
          <p:nvSpPr>
            <p:cNvPr id="156" name="TextBox 155"/>
            <p:cNvSpPr txBox="1"/>
            <p:nvPr/>
          </p:nvSpPr>
          <p:spPr>
            <a:xfrm flipH="1">
              <a:off x="9676789" y="318853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18</a:t>
              </a:r>
            </a:p>
          </p:txBody>
        </p:sp>
        <p:sp>
          <p:nvSpPr>
            <p:cNvPr id="157" name="TextBox 156"/>
            <p:cNvSpPr txBox="1"/>
            <p:nvPr/>
          </p:nvSpPr>
          <p:spPr>
            <a:xfrm flipH="1">
              <a:off x="10049541" y="3184336"/>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a:t>
              </a:r>
            </a:p>
          </p:txBody>
        </p:sp>
        <p:sp>
          <p:nvSpPr>
            <p:cNvPr id="158" name="TextBox 157"/>
            <p:cNvSpPr txBox="1"/>
            <p:nvPr/>
          </p:nvSpPr>
          <p:spPr>
            <a:xfrm flipH="1">
              <a:off x="10399255" y="318853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grpSp>
      <p:pic>
        <p:nvPicPr>
          <p:cNvPr id="89" name="Picture 88"/>
          <p:cNvPicPr>
            <a:picLocks noChangeAspect="1"/>
          </p:cNvPicPr>
          <p:nvPr/>
        </p:nvPicPr>
        <p:blipFill>
          <a:blip r:embed="rId3"/>
          <a:stretch>
            <a:fillRect/>
          </a:stretch>
        </p:blipFill>
        <p:spPr>
          <a:xfrm>
            <a:off x="2907208" y="4197803"/>
            <a:ext cx="191944" cy="192326"/>
          </a:xfrm>
          <a:prstGeom prst="rect">
            <a:avLst/>
          </a:prstGeom>
        </p:spPr>
      </p:pic>
      <p:pic>
        <p:nvPicPr>
          <p:cNvPr id="88" name="Picture 87"/>
          <p:cNvPicPr>
            <a:picLocks noChangeAspect="1"/>
          </p:cNvPicPr>
          <p:nvPr/>
        </p:nvPicPr>
        <p:blipFill>
          <a:blip r:embed="rId3"/>
          <a:stretch>
            <a:fillRect/>
          </a:stretch>
        </p:blipFill>
        <p:spPr>
          <a:xfrm>
            <a:off x="2904679" y="1310084"/>
            <a:ext cx="191944" cy="192326"/>
          </a:xfrm>
          <a:prstGeom prst="rect">
            <a:avLst/>
          </a:prstGeom>
        </p:spPr>
      </p:pic>
      <p:sp>
        <p:nvSpPr>
          <p:cNvPr id="11" name="TextBox 10">
            <a:extLst>
              <a:ext uri="{FF2B5EF4-FFF2-40B4-BE49-F238E27FC236}">
                <a16:creationId xmlns:a16="http://schemas.microsoft.com/office/drawing/2014/main" id="{ACF4E0DA-B6F5-EDB6-80C9-290871CDBBAF}"/>
              </a:ext>
            </a:extLst>
          </p:cNvPr>
          <p:cNvSpPr txBox="1"/>
          <p:nvPr/>
        </p:nvSpPr>
        <p:spPr>
          <a:xfrm>
            <a:off x="6096000" y="1452975"/>
            <a:ext cx="5300346" cy="1384995"/>
          </a:xfrm>
          <a:prstGeom prst="rect">
            <a:avLst/>
          </a:prstGeom>
          <a:noFill/>
        </p:spPr>
        <p:txBody>
          <a:bodyPr wrap="square" rtlCol="0">
            <a:spAutoFit/>
          </a:bodyPr>
          <a:lstStyle/>
          <a:p>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Trong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một</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tam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giác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đường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trung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trực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mỗi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cạnh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gọi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là</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đường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trung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trực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tam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giác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đó</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11A3AA72-0390-26CA-8B2D-8C98EB50F34E}"/>
              </a:ext>
            </a:extLst>
          </p:cNvPr>
          <p:cNvPicPr>
            <a:picLocks noChangeAspect="1"/>
          </p:cNvPicPr>
          <p:nvPr/>
        </p:nvPicPr>
        <p:blipFill>
          <a:blip r:embed="rId5"/>
          <a:stretch>
            <a:fillRect/>
          </a:stretch>
        </p:blipFill>
        <p:spPr>
          <a:xfrm>
            <a:off x="6027316" y="3179208"/>
            <a:ext cx="6040282" cy="1956359"/>
          </a:xfrm>
          <a:prstGeom prst="rect">
            <a:avLst/>
          </a:prstGeom>
        </p:spPr>
      </p:pic>
    </p:spTree>
    <p:extLst>
      <p:ext uri="{BB962C8B-B14F-4D97-AF65-F5344CB8AC3E}">
        <p14:creationId xmlns:p14="http://schemas.microsoft.com/office/powerpoint/2010/main" val="168294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1"/>
                                        </p:tgtEl>
                                        <p:attrNameLst>
                                          <p:attrName>style.visibility</p:attrName>
                                        </p:attrNameLst>
                                      </p:cBhvr>
                                      <p:to>
                                        <p:strVal val="visible"/>
                                      </p:to>
                                    </p:set>
                                    <p:anim calcmode="lin" valueType="num">
                                      <p:cBhvr additive="base">
                                        <p:cTn id="43" dur="500" fill="hold"/>
                                        <p:tgtEl>
                                          <p:spTgt spid="91"/>
                                        </p:tgtEl>
                                        <p:attrNameLst>
                                          <p:attrName>ppt_x</p:attrName>
                                        </p:attrNameLst>
                                      </p:cBhvr>
                                      <p:tavLst>
                                        <p:tav tm="0">
                                          <p:val>
                                            <p:strVal val="#ppt_x"/>
                                          </p:val>
                                        </p:tav>
                                        <p:tav tm="100000">
                                          <p:val>
                                            <p:strVal val="#ppt_x"/>
                                          </p:val>
                                        </p:tav>
                                      </p:tavLst>
                                    </p:anim>
                                    <p:anim calcmode="lin" valueType="num">
                                      <p:cBhvr additive="base">
                                        <p:cTn id="44"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2"/>
                                        </p:tgtEl>
                                        <p:attrNameLst>
                                          <p:attrName>style.visibility</p:attrName>
                                        </p:attrNameLst>
                                      </p:cBhvr>
                                      <p:to>
                                        <p:strVal val="visible"/>
                                      </p:to>
                                    </p:set>
                                    <p:anim calcmode="lin" valueType="num">
                                      <p:cBhvr additive="base">
                                        <p:cTn id="49" dur="500" fill="hold"/>
                                        <p:tgtEl>
                                          <p:spTgt spid="92"/>
                                        </p:tgtEl>
                                        <p:attrNameLst>
                                          <p:attrName>ppt_x</p:attrName>
                                        </p:attrNameLst>
                                      </p:cBhvr>
                                      <p:tavLst>
                                        <p:tav tm="0">
                                          <p:val>
                                            <p:strVal val="#ppt_x"/>
                                          </p:val>
                                        </p:tav>
                                        <p:tav tm="100000">
                                          <p:val>
                                            <p:strVal val="#ppt_x"/>
                                          </p:val>
                                        </p:tav>
                                      </p:tavLst>
                                    </p:anim>
                                    <p:anim calcmode="lin" valueType="num">
                                      <p:cBhvr additive="base">
                                        <p:cTn id="50"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3"/>
                                        </p:tgtEl>
                                        <p:attrNameLst>
                                          <p:attrName>style.visibility</p:attrName>
                                        </p:attrNameLst>
                                      </p:cBhvr>
                                      <p:to>
                                        <p:strVal val="visible"/>
                                      </p:to>
                                    </p:set>
                                    <p:anim calcmode="lin" valueType="num">
                                      <p:cBhvr additive="base">
                                        <p:cTn id="55" dur="500" fill="hold"/>
                                        <p:tgtEl>
                                          <p:spTgt spid="93"/>
                                        </p:tgtEl>
                                        <p:attrNameLst>
                                          <p:attrName>ppt_x</p:attrName>
                                        </p:attrNameLst>
                                      </p:cBhvr>
                                      <p:tavLst>
                                        <p:tav tm="0">
                                          <p:val>
                                            <p:strVal val="#ppt_x"/>
                                          </p:val>
                                        </p:tav>
                                        <p:tav tm="100000">
                                          <p:val>
                                            <p:strVal val="#ppt_x"/>
                                          </p:val>
                                        </p:tav>
                                      </p:tavLst>
                                    </p:anim>
                                    <p:anim calcmode="lin" valueType="num">
                                      <p:cBhvr additive="base">
                                        <p:cTn id="56"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6">
                                            <p:txEl>
                                              <p:pRg st="0" end="0"/>
                                            </p:txEl>
                                          </p:spTgt>
                                        </p:tgtEl>
                                        <p:attrNameLst>
                                          <p:attrName>style.visibility</p:attrName>
                                        </p:attrNameLst>
                                      </p:cBhvr>
                                      <p:to>
                                        <p:strVal val="visible"/>
                                      </p:to>
                                    </p:set>
                                    <p:anim calcmode="lin" valueType="num">
                                      <p:cBhvr additive="base">
                                        <p:cTn id="79"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additive="base">
                                        <p:cTn id="85" dur="500" fill="hold"/>
                                        <p:tgtEl>
                                          <p:spTgt spid="11"/>
                                        </p:tgtEl>
                                        <p:attrNameLst>
                                          <p:attrName>ppt_x</p:attrName>
                                        </p:attrNameLst>
                                      </p:cBhvr>
                                      <p:tavLst>
                                        <p:tav tm="0">
                                          <p:val>
                                            <p:strVal val="#ppt_x"/>
                                          </p:val>
                                        </p:tav>
                                        <p:tav tm="100000">
                                          <p:val>
                                            <p:strVal val="#ppt_x"/>
                                          </p:val>
                                        </p:tav>
                                      </p:tavLst>
                                    </p:anim>
                                    <p:anim calcmode="lin" valueType="num">
                                      <p:cBhvr additive="base">
                                        <p:cTn id="8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500" fill="hold"/>
                                        <p:tgtEl>
                                          <p:spTgt spid="21"/>
                                        </p:tgtEl>
                                        <p:attrNameLst>
                                          <p:attrName>ppt_x</p:attrName>
                                        </p:attrNameLst>
                                      </p:cBhvr>
                                      <p:tavLst>
                                        <p:tav tm="0">
                                          <p:val>
                                            <p:strVal val="#ppt_x"/>
                                          </p:val>
                                        </p:tav>
                                        <p:tav tm="100000">
                                          <p:val>
                                            <p:strVal val="#ppt_x"/>
                                          </p:val>
                                        </p:tav>
                                      </p:tavLst>
                                    </p:anim>
                                    <p:anim calcmode="lin" valueType="num">
                                      <p:cBhvr additive="base">
                                        <p:cTn id="9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2" grpId="0"/>
      <p:bldP spid="13" grpId="0"/>
      <p:bldP spid="91" grpId="0" animBg="1"/>
      <p:bldP spid="92"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160376-4D61-A4E7-6850-EB63A7EF6C10}"/>
              </a:ext>
            </a:extLst>
          </p:cNvPr>
          <p:cNvPicPr>
            <a:picLocks noChangeAspect="1"/>
          </p:cNvPicPr>
          <p:nvPr/>
        </p:nvPicPr>
        <p:blipFill>
          <a:blip r:embed="rId2"/>
          <a:stretch>
            <a:fillRect/>
          </a:stretch>
        </p:blipFill>
        <p:spPr>
          <a:xfrm>
            <a:off x="638175" y="612706"/>
            <a:ext cx="5828886" cy="1494390"/>
          </a:xfrm>
          <a:prstGeom prst="rect">
            <a:avLst/>
          </a:prstGeom>
        </p:spPr>
      </p:pic>
      <p:pic>
        <p:nvPicPr>
          <p:cNvPr id="5" name="Picture 4">
            <a:extLst>
              <a:ext uri="{FF2B5EF4-FFF2-40B4-BE49-F238E27FC236}">
                <a16:creationId xmlns:a16="http://schemas.microsoft.com/office/drawing/2014/main" id="{6E04FE4D-C495-DEDF-4926-241F87DCA373}"/>
              </a:ext>
            </a:extLst>
          </p:cNvPr>
          <p:cNvPicPr>
            <a:picLocks noChangeAspect="1"/>
          </p:cNvPicPr>
          <p:nvPr/>
        </p:nvPicPr>
        <p:blipFill>
          <a:blip r:embed="rId3"/>
          <a:stretch>
            <a:fillRect/>
          </a:stretch>
        </p:blipFill>
        <p:spPr>
          <a:xfrm>
            <a:off x="6467061" y="612706"/>
            <a:ext cx="4731025" cy="3389451"/>
          </a:xfrm>
          <a:prstGeom prst="rect">
            <a:avLst/>
          </a:prstGeom>
        </p:spPr>
      </p:pic>
    </p:spTree>
    <p:extLst>
      <p:ext uri="{BB962C8B-B14F-4D97-AF65-F5344CB8AC3E}">
        <p14:creationId xmlns:p14="http://schemas.microsoft.com/office/powerpoint/2010/main" val="396828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8FD6C8-3131-AD6B-725B-CCB8555E5340}"/>
              </a:ext>
            </a:extLst>
          </p:cNvPr>
          <p:cNvPicPr>
            <a:picLocks noChangeAspect="1"/>
          </p:cNvPicPr>
          <p:nvPr/>
        </p:nvPicPr>
        <p:blipFill>
          <a:blip r:embed="rId2"/>
          <a:stretch>
            <a:fillRect/>
          </a:stretch>
        </p:blipFill>
        <p:spPr>
          <a:xfrm>
            <a:off x="676275" y="545201"/>
            <a:ext cx="5804038" cy="2131737"/>
          </a:xfrm>
          <a:prstGeom prst="rect">
            <a:avLst/>
          </a:prstGeom>
        </p:spPr>
      </p:pic>
      <p:pic>
        <p:nvPicPr>
          <p:cNvPr id="5" name="Picture 4">
            <a:extLst>
              <a:ext uri="{FF2B5EF4-FFF2-40B4-BE49-F238E27FC236}">
                <a16:creationId xmlns:a16="http://schemas.microsoft.com/office/drawing/2014/main" id="{0F68A8C9-46BB-B0E9-7C0B-CFA5352FE1D7}"/>
              </a:ext>
            </a:extLst>
          </p:cNvPr>
          <p:cNvPicPr>
            <a:picLocks noChangeAspect="1"/>
          </p:cNvPicPr>
          <p:nvPr/>
        </p:nvPicPr>
        <p:blipFill>
          <a:blip r:embed="rId3"/>
          <a:stretch>
            <a:fillRect/>
          </a:stretch>
        </p:blipFill>
        <p:spPr>
          <a:xfrm>
            <a:off x="6480312" y="494381"/>
            <a:ext cx="4890052" cy="2182557"/>
          </a:xfrm>
          <a:prstGeom prst="rect">
            <a:avLst/>
          </a:prstGeom>
        </p:spPr>
      </p:pic>
      <p:pic>
        <p:nvPicPr>
          <p:cNvPr id="2" name="Picture 1">
            <a:extLst>
              <a:ext uri="{FF2B5EF4-FFF2-40B4-BE49-F238E27FC236}">
                <a16:creationId xmlns:a16="http://schemas.microsoft.com/office/drawing/2014/main" id="{E037D12C-5E23-3906-EB3C-FFFB788A28D7}"/>
              </a:ext>
            </a:extLst>
          </p:cNvPr>
          <p:cNvPicPr>
            <a:picLocks noChangeAspect="1"/>
          </p:cNvPicPr>
          <p:nvPr/>
        </p:nvPicPr>
        <p:blipFill>
          <a:blip r:embed="rId4"/>
          <a:stretch>
            <a:fillRect/>
          </a:stretch>
        </p:blipFill>
        <p:spPr>
          <a:xfrm>
            <a:off x="3358888" y="2676938"/>
            <a:ext cx="6242845" cy="2182557"/>
          </a:xfrm>
          <a:prstGeom prst="rect">
            <a:avLst/>
          </a:prstGeom>
        </p:spPr>
      </p:pic>
    </p:spTree>
    <p:extLst>
      <p:ext uri="{BB962C8B-B14F-4D97-AF65-F5344CB8AC3E}">
        <p14:creationId xmlns:p14="http://schemas.microsoft.com/office/powerpoint/2010/main" val="418291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61E2E2-CE72-C85D-889C-867115E79C43}"/>
              </a:ext>
            </a:extLst>
          </p:cNvPr>
          <p:cNvPicPr>
            <a:picLocks noChangeAspect="1"/>
          </p:cNvPicPr>
          <p:nvPr/>
        </p:nvPicPr>
        <p:blipFill>
          <a:blip r:embed="rId2"/>
          <a:stretch>
            <a:fillRect/>
          </a:stretch>
        </p:blipFill>
        <p:spPr>
          <a:xfrm>
            <a:off x="219075" y="209550"/>
            <a:ext cx="4552950" cy="3219450"/>
          </a:xfrm>
          <a:prstGeom prst="rect">
            <a:avLst/>
          </a:prstGeom>
        </p:spPr>
      </p:pic>
      <p:cxnSp>
        <p:nvCxnSpPr>
          <p:cNvPr id="13" name="Straight Connector 12">
            <a:extLst>
              <a:ext uri="{FF2B5EF4-FFF2-40B4-BE49-F238E27FC236}">
                <a16:creationId xmlns:a16="http://schemas.microsoft.com/office/drawing/2014/main" id="{D9B9A864-5F84-DB4F-BF00-DF5E70C01F09}"/>
              </a:ext>
            </a:extLst>
          </p:cNvPr>
          <p:cNvCxnSpPr>
            <a:cxnSpLocks/>
          </p:cNvCxnSpPr>
          <p:nvPr/>
        </p:nvCxnSpPr>
        <p:spPr>
          <a:xfrm>
            <a:off x="7487246" y="3190875"/>
            <a:ext cx="268545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A1B1F70D-0207-77E2-60C0-1F2D6B244AC4}"/>
              </a:ext>
            </a:extLst>
          </p:cNvPr>
          <p:cNvCxnSpPr>
            <a:cxnSpLocks/>
          </p:cNvCxnSpPr>
          <p:nvPr/>
        </p:nvCxnSpPr>
        <p:spPr>
          <a:xfrm flipV="1">
            <a:off x="7487246" y="1059098"/>
            <a:ext cx="1285875" cy="2122252"/>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F805812A-ED8E-7236-D06F-3FDCEEB32D83}"/>
              </a:ext>
            </a:extLst>
          </p:cNvPr>
          <p:cNvCxnSpPr>
            <a:cxnSpLocks/>
          </p:cNvCxnSpPr>
          <p:nvPr/>
        </p:nvCxnSpPr>
        <p:spPr>
          <a:xfrm>
            <a:off x="8764982" y="1074297"/>
            <a:ext cx="1352354" cy="2091854"/>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2118D0D3-EE0A-E090-6370-B8B9BBE3FB17}"/>
              </a:ext>
            </a:extLst>
          </p:cNvPr>
          <p:cNvCxnSpPr/>
          <p:nvPr/>
        </p:nvCxnSpPr>
        <p:spPr>
          <a:xfrm>
            <a:off x="7943850" y="2076449"/>
            <a:ext cx="295275" cy="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685B2DC-7EA2-F6F5-1C98-6FAB7B4E90F7}"/>
              </a:ext>
            </a:extLst>
          </p:cNvPr>
          <p:cNvCxnSpPr>
            <a:cxnSpLocks/>
          </p:cNvCxnSpPr>
          <p:nvPr/>
        </p:nvCxnSpPr>
        <p:spPr>
          <a:xfrm>
            <a:off x="7981950" y="1885950"/>
            <a:ext cx="328613" cy="0"/>
          </a:xfrm>
          <a:prstGeom prst="line">
            <a:avLst/>
          </a:prstGeom>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B5DD5881-6ADF-5FB6-C4D7-7BA9BA44303D}"/>
              </a:ext>
            </a:extLst>
          </p:cNvPr>
          <p:cNvSpPr txBox="1"/>
          <p:nvPr/>
        </p:nvSpPr>
        <p:spPr>
          <a:xfrm>
            <a:off x="8593532" y="388294"/>
            <a:ext cx="342900" cy="461665"/>
          </a:xfrm>
          <a:prstGeom prst="rect">
            <a:avLst/>
          </a:prstGeom>
          <a:noFill/>
        </p:spPr>
        <p:txBody>
          <a:bodyPr wrap="square" rtlCol="0">
            <a:spAutoFit/>
          </a:bodyPr>
          <a:lstStyle/>
          <a:p>
            <a:r>
              <a:rPr lang="vi-VN" sz="2400" dirty="0"/>
              <a:t>A</a:t>
            </a:r>
          </a:p>
        </p:txBody>
      </p:sp>
      <p:sp>
        <p:nvSpPr>
          <p:cNvPr id="30" name="TextBox 29">
            <a:extLst>
              <a:ext uri="{FF2B5EF4-FFF2-40B4-BE49-F238E27FC236}">
                <a16:creationId xmlns:a16="http://schemas.microsoft.com/office/drawing/2014/main" id="{60391EAA-5AF4-1946-452D-DAE07788F2E5}"/>
              </a:ext>
            </a:extLst>
          </p:cNvPr>
          <p:cNvSpPr txBox="1"/>
          <p:nvPr/>
        </p:nvSpPr>
        <p:spPr>
          <a:xfrm>
            <a:off x="7172325" y="3533773"/>
            <a:ext cx="466725" cy="461665"/>
          </a:xfrm>
          <a:prstGeom prst="rect">
            <a:avLst/>
          </a:prstGeom>
          <a:noFill/>
        </p:spPr>
        <p:txBody>
          <a:bodyPr wrap="square" rtlCol="0">
            <a:spAutoFit/>
          </a:bodyPr>
          <a:lstStyle/>
          <a:p>
            <a:r>
              <a:rPr lang="vi-VN" sz="2400" dirty="0"/>
              <a:t>B</a:t>
            </a:r>
          </a:p>
        </p:txBody>
      </p:sp>
      <p:sp>
        <p:nvSpPr>
          <p:cNvPr id="31" name="TextBox 30">
            <a:extLst>
              <a:ext uri="{FF2B5EF4-FFF2-40B4-BE49-F238E27FC236}">
                <a16:creationId xmlns:a16="http://schemas.microsoft.com/office/drawing/2014/main" id="{90AB5C08-7610-1A9B-A5CF-A9E5AEABAD8A}"/>
              </a:ext>
            </a:extLst>
          </p:cNvPr>
          <p:cNvSpPr txBox="1"/>
          <p:nvPr/>
        </p:nvSpPr>
        <p:spPr>
          <a:xfrm>
            <a:off x="10277475" y="3533773"/>
            <a:ext cx="666750" cy="369332"/>
          </a:xfrm>
          <a:prstGeom prst="rect">
            <a:avLst/>
          </a:prstGeom>
          <a:noFill/>
        </p:spPr>
        <p:txBody>
          <a:bodyPr wrap="square" rtlCol="0">
            <a:spAutoFit/>
          </a:bodyPr>
          <a:lstStyle/>
          <a:p>
            <a:r>
              <a:rPr lang="vi-VN" dirty="0"/>
              <a:t>C</a:t>
            </a:r>
          </a:p>
        </p:txBody>
      </p:sp>
      <p:cxnSp>
        <p:nvCxnSpPr>
          <p:cNvPr id="33" name="Straight Connector 32">
            <a:extLst>
              <a:ext uri="{FF2B5EF4-FFF2-40B4-BE49-F238E27FC236}">
                <a16:creationId xmlns:a16="http://schemas.microsoft.com/office/drawing/2014/main" id="{3E5858EC-EA2C-FFCF-F014-6E9E309A5AB5}"/>
              </a:ext>
            </a:extLst>
          </p:cNvPr>
          <p:cNvCxnSpPr>
            <a:cxnSpLocks/>
          </p:cNvCxnSpPr>
          <p:nvPr/>
        </p:nvCxnSpPr>
        <p:spPr>
          <a:xfrm>
            <a:off x="8772079" y="1074297"/>
            <a:ext cx="39291" cy="2091854"/>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Connector 39">
            <a:extLst>
              <a:ext uri="{FF2B5EF4-FFF2-40B4-BE49-F238E27FC236}">
                <a16:creationId xmlns:a16="http://schemas.microsoft.com/office/drawing/2014/main" id="{907263DE-9E60-B6C6-0E59-BFC067381C8A}"/>
              </a:ext>
            </a:extLst>
          </p:cNvPr>
          <p:cNvCxnSpPr/>
          <p:nvPr/>
        </p:nvCxnSpPr>
        <p:spPr>
          <a:xfrm flipV="1">
            <a:off x="9324975" y="1819275"/>
            <a:ext cx="229642" cy="161925"/>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28F04DE3-68A8-30E6-E93D-0005E7C31936}"/>
              </a:ext>
            </a:extLst>
          </p:cNvPr>
          <p:cNvCxnSpPr>
            <a:cxnSpLocks/>
          </p:cNvCxnSpPr>
          <p:nvPr/>
        </p:nvCxnSpPr>
        <p:spPr>
          <a:xfrm flipV="1">
            <a:off x="9439796" y="1981200"/>
            <a:ext cx="218554" cy="209139"/>
          </a:xfrm>
          <a:prstGeom prst="line">
            <a:avLst/>
          </a:prstGeom>
        </p:spPr>
        <p:style>
          <a:lnRef idx="1">
            <a:schemeClr val="dk1"/>
          </a:lnRef>
          <a:fillRef idx="0">
            <a:schemeClr val="dk1"/>
          </a:fillRef>
          <a:effectRef idx="0">
            <a:schemeClr val="dk1"/>
          </a:effectRef>
          <a:fontRef idx="minor">
            <a:schemeClr val="tx1"/>
          </a:fontRef>
        </p:style>
      </p:cxnSp>
      <p:sp>
        <p:nvSpPr>
          <p:cNvPr id="47" name="Block Arc 46">
            <a:extLst>
              <a:ext uri="{FF2B5EF4-FFF2-40B4-BE49-F238E27FC236}">
                <a16:creationId xmlns:a16="http://schemas.microsoft.com/office/drawing/2014/main" id="{9423CC70-8B56-7F13-3EA4-E9386062A023}"/>
              </a:ext>
            </a:extLst>
          </p:cNvPr>
          <p:cNvSpPr/>
          <p:nvPr/>
        </p:nvSpPr>
        <p:spPr>
          <a:xfrm>
            <a:off x="8572648" y="1343026"/>
            <a:ext cx="459286" cy="180973"/>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53" name="TextBox 52">
            <a:extLst>
              <a:ext uri="{FF2B5EF4-FFF2-40B4-BE49-F238E27FC236}">
                <a16:creationId xmlns:a16="http://schemas.microsoft.com/office/drawing/2014/main" id="{E0BD12CA-F037-CEEA-044E-CB51FEBC9098}"/>
              </a:ext>
            </a:extLst>
          </p:cNvPr>
          <p:cNvSpPr txBox="1"/>
          <p:nvPr/>
        </p:nvSpPr>
        <p:spPr>
          <a:xfrm>
            <a:off x="8729662" y="3533773"/>
            <a:ext cx="710134" cy="461665"/>
          </a:xfrm>
          <a:prstGeom prst="rect">
            <a:avLst/>
          </a:prstGeom>
          <a:noFill/>
        </p:spPr>
        <p:txBody>
          <a:bodyPr wrap="square" rtlCol="0">
            <a:spAutoFit/>
          </a:bodyPr>
          <a:lstStyle/>
          <a:p>
            <a:r>
              <a:rPr lang="vi-VN" sz="2400" dirty="0"/>
              <a:t>D</a:t>
            </a:r>
          </a:p>
        </p:txBody>
      </p:sp>
      <p:sp>
        <p:nvSpPr>
          <p:cNvPr id="54" name="Flowchart: Connector 53">
            <a:extLst>
              <a:ext uri="{FF2B5EF4-FFF2-40B4-BE49-F238E27FC236}">
                <a16:creationId xmlns:a16="http://schemas.microsoft.com/office/drawing/2014/main" id="{F6864023-AE75-A3D9-862A-0DA8C546CC94}"/>
              </a:ext>
            </a:extLst>
          </p:cNvPr>
          <p:cNvSpPr/>
          <p:nvPr/>
        </p:nvSpPr>
        <p:spPr>
          <a:xfrm>
            <a:off x="8772748" y="1015119"/>
            <a:ext cx="45719" cy="6849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18875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ppt_x"/>
                                          </p:val>
                                        </p:tav>
                                        <p:tav tm="100000">
                                          <p:val>
                                            <p:strVal val="#ppt_x"/>
                                          </p:val>
                                        </p:tav>
                                      </p:tavLst>
                                    </p:anim>
                                    <p:anim calcmode="lin" valueType="num">
                                      <p:cBhvr additive="base">
                                        <p:cTn id="27" dur="500" fill="hold"/>
                                        <p:tgtEl>
                                          <p:spTgt spid="2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ppt_x"/>
                                          </p:val>
                                        </p:tav>
                                        <p:tav tm="100000">
                                          <p:val>
                                            <p:strVal val="#ppt_x"/>
                                          </p:val>
                                        </p:tav>
                                      </p:tavLst>
                                    </p:anim>
                                    <p:anim calcmode="lin" valueType="num">
                                      <p:cBhvr additive="base">
                                        <p:cTn id="31" dur="500" fill="hold"/>
                                        <p:tgtEl>
                                          <p:spTgt spid="27"/>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ppt_x"/>
                                          </p:val>
                                        </p:tav>
                                        <p:tav tm="100000">
                                          <p:val>
                                            <p:strVal val="#ppt_x"/>
                                          </p:val>
                                        </p:tav>
                                      </p:tavLst>
                                    </p:anim>
                                    <p:anim calcmode="lin" valueType="num">
                                      <p:cBhvr additive="base">
                                        <p:cTn id="35" dur="500" fill="hold"/>
                                        <p:tgtEl>
                                          <p:spTgt spid="29"/>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ppt_x"/>
                                          </p:val>
                                        </p:tav>
                                        <p:tav tm="100000">
                                          <p:val>
                                            <p:strVal val="#ppt_x"/>
                                          </p:val>
                                        </p:tav>
                                      </p:tavLst>
                                    </p:anim>
                                    <p:anim calcmode="lin" valueType="num">
                                      <p:cBhvr additive="base">
                                        <p:cTn id="43" dur="500" fill="hold"/>
                                        <p:tgtEl>
                                          <p:spTgt spid="31"/>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additive="base">
                                        <p:cTn id="46" dur="500" fill="hold"/>
                                        <p:tgtEl>
                                          <p:spTgt spid="33"/>
                                        </p:tgtEl>
                                        <p:attrNameLst>
                                          <p:attrName>ppt_x</p:attrName>
                                        </p:attrNameLst>
                                      </p:cBhvr>
                                      <p:tavLst>
                                        <p:tav tm="0">
                                          <p:val>
                                            <p:strVal val="#ppt_x"/>
                                          </p:val>
                                        </p:tav>
                                        <p:tav tm="100000">
                                          <p:val>
                                            <p:strVal val="#ppt_x"/>
                                          </p:val>
                                        </p:tav>
                                      </p:tavLst>
                                    </p:anim>
                                    <p:anim calcmode="lin" valueType="num">
                                      <p:cBhvr additive="base">
                                        <p:cTn id="47" dur="500" fill="hold"/>
                                        <p:tgtEl>
                                          <p:spTgt spid="33"/>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40"/>
                                        </p:tgtEl>
                                        <p:attrNameLst>
                                          <p:attrName>style.visibility</p:attrName>
                                        </p:attrNameLst>
                                      </p:cBhvr>
                                      <p:to>
                                        <p:strVal val="visible"/>
                                      </p:to>
                                    </p:set>
                                    <p:anim calcmode="lin" valueType="num">
                                      <p:cBhvr additive="base">
                                        <p:cTn id="50" dur="500" fill="hold"/>
                                        <p:tgtEl>
                                          <p:spTgt spid="40"/>
                                        </p:tgtEl>
                                        <p:attrNameLst>
                                          <p:attrName>ppt_x</p:attrName>
                                        </p:attrNameLst>
                                      </p:cBhvr>
                                      <p:tavLst>
                                        <p:tav tm="0">
                                          <p:val>
                                            <p:strVal val="#ppt_x"/>
                                          </p:val>
                                        </p:tav>
                                        <p:tav tm="100000">
                                          <p:val>
                                            <p:strVal val="#ppt_x"/>
                                          </p:val>
                                        </p:tav>
                                      </p:tavLst>
                                    </p:anim>
                                    <p:anim calcmode="lin" valueType="num">
                                      <p:cBhvr additive="base">
                                        <p:cTn id="51" dur="500" fill="hold"/>
                                        <p:tgtEl>
                                          <p:spTgt spid="40"/>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42"/>
                                        </p:tgtEl>
                                        <p:attrNameLst>
                                          <p:attrName>style.visibility</p:attrName>
                                        </p:attrNameLst>
                                      </p:cBhvr>
                                      <p:to>
                                        <p:strVal val="visible"/>
                                      </p:to>
                                    </p:set>
                                    <p:anim calcmode="lin" valueType="num">
                                      <p:cBhvr additive="base">
                                        <p:cTn id="54" dur="500" fill="hold"/>
                                        <p:tgtEl>
                                          <p:spTgt spid="42"/>
                                        </p:tgtEl>
                                        <p:attrNameLst>
                                          <p:attrName>ppt_x</p:attrName>
                                        </p:attrNameLst>
                                      </p:cBhvr>
                                      <p:tavLst>
                                        <p:tav tm="0">
                                          <p:val>
                                            <p:strVal val="#ppt_x"/>
                                          </p:val>
                                        </p:tav>
                                        <p:tav tm="100000">
                                          <p:val>
                                            <p:strVal val="#ppt_x"/>
                                          </p:val>
                                        </p:tav>
                                      </p:tavLst>
                                    </p:anim>
                                    <p:anim calcmode="lin" valueType="num">
                                      <p:cBhvr additive="base">
                                        <p:cTn id="55" dur="500" fill="hold"/>
                                        <p:tgtEl>
                                          <p:spTgt spid="42"/>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additive="base">
                                        <p:cTn id="58" dur="500" fill="hold"/>
                                        <p:tgtEl>
                                          <p:spTgt spid="47"/>
                                        </p:tgtEl>
                                        <p:attrNameLst>
                                          <p:attrName>ppt_x</p:attrName>
                                        </p:attrNameLst>
                                      </p:cBhvr>
                                      <p:tavLst>
                                        <p:tav tm="0">
                                          <p:val>
                                            <p:strVal val="#ppt_x"/>
                                          </p:val>
                                        </p:tav>
                                        <p:tav tm="100000">
                                          <p:val>
                                            <p:strVal val="#ppt_x"/>
                                          </p:val>
                                        </p:tav>
                                      </p:tavLst>
                                    </p:anim>
                                    <p:anim calcmode="lin" valueType="num">
                                      <p:cBhvr additive="base">
                                        <p:cTn id="59" dur="500" fill="hold"/>
                                        <p:tgtEl>
                                          <p:spTgt spid="47"/>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53"/>
                                        </p:tgtEl>
                                        <p:attrNameLst>
                                          <p:attrName>style.visibility</p:attrName>
                                        </p:attrNameLst>
                                      </p:cBhvr>
                                      <p:to>
                                        <p:strVal val="visible"/>
                                      </p:to>
                                    </p:set>
                                    <p:anim calcmode="lin" valueType="num">
                                      <p:cBhvr additive="base">
                                        <p:cTn id="62" dur="500" fill="hold"/>
                                        <p:tgtEl>
                                          <p:spTgt spid="53"/>
                                        </p:tgtEl>
                                        <p:attrNameLst>
                                          <p:attrName>ppt_x</p:attrName>
                                        </p:attrNameLst>
                                      </p:cBhvr>
                                      <p:tavLst>
                                        <p:tav tm="0">
                                          <p:val>
                                            <p:strVal val="#ppt_x"/>
                                          </p:val>
                                        </p:tav>
                                        <p:tav tm="100000">
                                          <p:val>
                                            <p:strVal val="#ppt_x"/>
                                          </p:val>
                                        </p:tav>
                                      </p:tavLst>
                                    </p:anim>
                                    <p:anim calcmode="lin" valueType="num">
                                      <p:cBhvr additive="base">
                                        <p:cTn id="63" dur="500" fill="hold"/>
                                        <p:tgtEl>
                                          <p:spTgt spid="53"/>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54"/>
                                        </p:tgtEl>
                                        <p:attrNameLst>
                                          <p:attrName>style.visibility</p:attrName>
                                        </p:attrNameLst>
                                      </p:cBhvr>
                                      <p:to>
                                        <p:strVal val="visible"/>
                                      </p:to>
                                    </p:set>
                                    <p:anim calcmode="lin" valueType="num">
                                      <p:cBhvr additive="base">
                                        <p:cTn id="66" dur="500" fill="hold"/>
                                        <p:tgtEl>
                                          <p:spTgt spid="54"/>
                                        </p:tgtEl>
                                        <p:attrNameLst>
                                          <p:attrName>ppt_x</p:attrName>
                                        </p:attrNameLst>
                                      </p:cBhvr>
                                      <p:tavLst>
                                        <p:tav tm="0">
                                          <p:val>
                                            <p:strVal val="#ppt_x"/>
                                          </p:val>
                                        </p:tav>
                                        <p:tav tm="100000">
                                          <p:val>
                                            <p:strVal val="#ppt_x"/>
                                          </p:val>
                                        </p:tav>
                                      </p:tavLst>
                                    </p:anim>
                                    <p:anim calcmode="lin" valueType="num">
                                      <p:cBhvr additive="base">
                                        <p:cTn id="67"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47" grpId="0" animBg="1"/>
      <p:bldP spid="53" grpId="0"/>
      <p:bldP spid="5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30230E-D652-A133-FB54-804AD82CEEAD}"/>
              </a:ext>
            </a:extLst>
          </p:cNvPr>
          <p:cNvPicPr>
            <a:picLocks noChangeAspect="1"/>
          </p:cNvPicPr>
          <p:nvPr/>
        </p:nvPicPr>
        <p:blipFill>
          <a:blip r:embed="rId2"/>
          <a:stretch>
            <a:fillRect/>
          </a:stretch>
        </p:blipFill>
        <p:spPr>
          <a:xfrm>
            <a:off x="294968" y="216310"/>
            <a:ext cx="8908640" cy="1936954"/>
          </a:xfrm>
          <a:prstGeom prst="rect">
            <a:avLst/>
          </a:prstGeom>
        </p:spPr>
      </p:pic>
    </p:spTree>
    <p:extLst>
      <p:ext uri="{BB962C8B-B14F-4D97-AF65-F5344CB8AC3E}">
        <p14:creationId xmlns:p14="http://schemas.microsoft.com/office/powerpoint/2010/main" val="44627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p:cNvPicPr>
            <a:picLocks noChangeAspect="1"/>
          </p:cNvPicPr>
          <p:nvPr/>
        </p:nvPicPr>
        <p:blipFill>
          <a:blip r:embed="rId2"/>
          <a:stretch>
            <a:fillRect/>
          </a:stretch>
        </p:blipFill>
        <p:spPr>
          <a:xfrm>
            <a:off x="815315" y="2182335"/>
            <a:ext cx="1000853" cy="544925"/>
          </a:xfrm>
          <a:prstGeom prst="rect">
            <a:avLst/>
          </a:prstGeom>
        </p:spPr>
      </p:pic>
      <p:sp>
        <p:nvSpPr>
          <p:cNvPr id="4" name="TextBox 3"/>
          <p:cNvSpPr txBox="1"/>
          <p:nvPr/>
        </p:nvSpPr>
        <p:spPr>
          <a:xfrm>
            <a:off x="1600653" y="25527"/>
            <a:ext cx="97956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TIẾT 44 - TÍNH CHẤT BA ĐƯỜNG TRUNG TRỰC CỦA TAM GIÁC</a:t>
            </a:r>
          </a:p>
        </p:txBody>
      </p:sp>
      <p:sp>
        <p:nvSpPr>
          <p:cNvPr id="5" name="TextBox 4"/>
          <p:cNvSpPr txBox="1"/>
          <p:nvPr/>
        </p:nvSpPr>
        <p:spPr>
          <a:xfrm>
            <a:off x="421935" y="588622"/>
            <a:ext cx="560538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I</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Đường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trung</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trực</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của</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tam </a:t>
            </a:r>
            <a:r>
              <a:rPr kumimoji="0" lang="en-US" sz="28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giác</a:t>
            </a:r>
            <a:endPar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pic>
        <p:nvPicPr>
          <p:cNvPr id="6" name="Picture 5"/>
          <p:cNvPicPr>
            <a:picLocks noChangeAspect="1"/>
          </p:cNvPicPr>
          <p:nvPr/>
        </p:nvPicPr>
        <p:blipFill>
          <a:blip r:embed="rId3"/>
          <a:stretch>
            <a:fillRect/>
          </a:stretch>
        </p:blipFill>
        <p:spPr>
          <a:xfrm>
            <a:off x="1105581" y="1320238"/>
            <a:ext cx="3790141" cy="2652883"/>
          </a:xfrm>
          <a:prstGeom prst="rect">
            <a:avLst/>
          </a:prstGeom>
        </p:spPr>
      </p:pic>
      <p:sp>
        <p:nvSpPr>
          <p:cNvPr id="7" name="TextBox 6"/>
          <p:cNvSpPr txBox="1"/>
          <p:nvPr/>
        </p:nvSpPr>
        <p:spPr>
          <a:xfrm>
            <a:off x="1898144" y="975360"/>
            <a:ext cx="360996"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a:t>
            </a:r>
          </a:p>
        </p:txBody>
      </p:sp>
      <p:sp>
        <p:nvSpPr>
          <p:cNvPr id="8" name="TextBox 7"/>
          <p:cNvSpPr txBox="1"/>
          <p:nvPr/>
        </p:nvSpPr>
        <p:spPr>
          <a:xfrm>
            <a:off x="821184" y="3887112"/>
            <a:ext cx="35779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B</a:t>
            </a:r>
          </a:p>
        </p:txBody>
      </p:sp>
      <p:sp>
        <p:nvSpPr>
          <p:cNvPr id="9" name="TextBox 8"/>
          <p:cNvSpPr txBox="1"/>
          <p:nvPr/>
        </p:nvSpPr>
        <p:spPr>
          <a:xfrm>
            <a:off x="4716827" y="3887111"/>
            <a:ext cx="343364"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a:t>
            </a:r>
          </a:p>
        </p:txBody>
      </p:sp>
      <p:pic>
        <p:nvPicPr>
          <p:cNvPr id="10" name="Picture 9"/>
          <p:cNvPicPr>
            <a:picLocks noChangeAspect="1"/>
          </p:cNvPicPr>
          <p:nvPr/>
        </p:nvPicPr>
        <p:blipFill>
          <a:blip r:embed="rId4"/>
          <a:stretch>
            <a:fillRect/>
          </a:stretch>
        </p:blipFill>
        <p:spPr>
          <a:xfrm>
            <a:off x="2904679" y="3780795"/>
            <a:ext cx="191944" cy="192326"/>
          </a:xfrm>
          <a:prstGeom prst="rect">
            <a:avLst/>
          </a:prstGeom>
        </p:spPr>
      </p:pic>
      <p:sp>
        <p:nvSpPr>
          <p:cNvPr id="12" name="TextBox 11"/>
          <p:cNvSpPr txBox="1"/>
          <p:nvPr/>
        </p:nvSpPr>
        <p:spPr>
          <a:xfrm rot="20325284">
            <a:off x="1857211" y="3652793"/>
            <a:ext cx="2616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13" name="TextBox 12"/>
          <p:cNvSpPr txBox="1"/>
          <p:nvPr/>
        </p:nvSpPr>
        <p:spPr>
          <a:xfrm rot="20325284">
            <a:off x="3746750" y="3636491"/>
            <a:ext cx="2616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14" name="TextBox 13"/>
          <p:cNvSpPr txBox="1"/>
          <p:nvPr/>
        </p:nvSpPr>
        <p:spPr>
          <a:xfrm>
            <a:off x="2951920" y="1452975"/>
            <a:ext cx="34176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d</a:t>
            </a:r>
          </a:p>
        </p:txBody>
      </p:sp>
      <p:cxnSp>
        <p:nvCxnSpPr>
          <p:cNvPr id="16" name="Straight Connector 15"/>
          <p:cNvCxnSpPr/>
          <p:nvPr/>
        </p:nvCxnSpPr>
        <p:spPr>
          <a:xfrm>
            <a:off x="5158740" y="1463040"/>
            <a:ext cx="0" cy="426720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180118" y="2964678"/>
            <a:ext cx="624305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Mỗi</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tam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giác</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có</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ba</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đường</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trung</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trực</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t>
            </a:r>
          </a:p>
        </p:txBody>
      </p:sp>
      <p:sp>
        <p:nvSpPr>
          <p:cNvPr id="22" name="TextBox 21"/>
          <p:cNvSpPr txBox="1"/>
          <p:nvPr/>
        </p:nvSpPr>
        <p:spPr>
          <a:xfrm rot="5400000">
            <a:off x="1831562" y="1859856"/>
            <a:ext cx="31290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II</a:t>
            </a:r>
          </a:p>
        </p:txBody>
      </p:sp>
      <p:sp>
        <p:nvSpPr>
          <p:cNvPr id="23" name="TextBox 22"/>
          <p:cNvSpPr txBox="1"/>
          <p:nvPr/>
        </p:nvSpPr>
        <p:spPr>
          <a:xfrm rot="5400000">
            <a:off x="1327089" y="2992831"/>
            <a:ext cx="3385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II</a:t>
            </a:r>
          </a:p>
        </p:txBody>
      </p:sp>
      <p:sp>
        <p:nvSpPr>
          <p:cNvPr id="24" name="TextBox 23"/>
          <p:cNvSpPr txBox="1"/>
          <p:nvPr/>
        </p:nvSpPr>
        <p:spPr>
          <a:xfrm rot="3393226">
            <a:off x="2570506" y="1628675"/>
            <a:ext cx="34496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X</a:t>
            </a:r>
          </a:p>
        </p:txBody>
      </p:sp>
      <p:sp>
        <p:nvSpPr>
          <p:cNvPr id="25" name="TextBox 24"/>
          <p:cNvSpPr txBox="1"/>
          <p:nvPr/>
        </p:nvSpPr>
        <p:spPr>
          <a:xfrm rot="3393226">
            <a:off x="3941054" y="2968411"/>
            <a:ext cx="34496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X</a:t>
            </a:r>
          </a:p>
        </p:txBody>
      </p:sp>
      <p:sp>
        <p:nvSpPr>
          <p:cNvPr id="26" name="TextBox 25"/>
          <p:cNvSpPr txBox="1"/>
          <p:nvPr/>
        </p:nvSpPr>
        <p:spPr>
          <a:xfrm>
            <a:off x="2660048" y="3808900"/>
            <a:ext cx="370614"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D</a:t>
            </a:r>
          </a:p>
        </p:txBody>
      </p:sp>
      <p:sp>
        <p:nvSpPr>
          <p:cNvPr id="27" name="TextBox 26"/>
          <p:cNvSpPr txBox="1"/>
          <p:nvPr/>
        </p:nvSpPr>
        <p:spPr>
          <a:xfrm>
            <a:off x="1459658" y="2165554"/>
            <a:ext cx="34657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E</a:t>
            </a:r>
          </a:p>
        </p:txBody>
      </p:sp>
      <p:sp>
        <p:nvSpPr>
          <p:cNvPr id="28" name="TextBox 27"/>
          <p:cNvSpPr txBox="1"/>
          <p:nvPr/>
        </p:nvSpPr>
        <p:spPr>
          <a:xfrm>
            <a:off x="3361275" y="2168983"/>
            <a:ext cx="335348"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F</a:t>
            </a:r>
          </a:p>
        </p:txBody>
      </p:sp>
      <p:pic>
        <p:nvPicPr>
          <p:cNvPr id="76" name="Picture 75"/>
          <p:cNvPicPr>
            <a:picLocks noChangeAspect="1"/>
          </p:cNvPicPr>
          <p:nvPr/>
        </p:nvPicPr>
        <p:blipFill>
          <a:blip r:embed="rId4"/>
          <a:stretch>
            <a:fillRect/>
          </a:stretch>
        </p:blipFill>
        <p:spPr>
          <a:xfrm>
            <a:off x="1635948" y="2549156"/>
            <a:ext cx="191944" cy="192326"/>
          </a:xfrm>
          <a:prstGeom prst="rect">
            <a:avLst/>
          </a:prstGeom>
        </p:spPr>
      </p:pic>
      <p:pic>
        <p:nvPicPr>
          <p:cNvPr id="15" name="Picture 14"/>
          <p:cNvPicPr>
            <a:picLocks noChangeAspect="1"/>
          </p:cNvPicPr>
          <p:nvPr/>
        </p:nvPicPr>
        <p:blipFill>
          <a:blip r:embed="rId5"/>
          <a:stretch>
            <a:fillRect/>
          </a:stretch>
        </p:blipFill>
        <p:spPr>
          <a:xfrm>
            <a:off x="2903130" y="1107436"/>
            <a:ext cx="487478" cy="3416752"/>
          </a:xfrm>
          <a:prstGeom prst="rect">
            <a:avLst/>
          </a:prstGeom>
        </p:spPr>
      </p:pic>
      <p:pic>
        <p:nvPicPr>
          <p:cNvPr id="77" name="Picture 76"/>
          <p:cNvPicPr>
            <a:picLocks noChangeAspect="1"/>
          </p:cNvPicPr>
          <p:nvPr/>
        </p:nvPicPr>
        <p:blipFill>
          <a:blip r:embed="rId6"/>
          <a:stretch>
            <a:fillRect/>
          </a:stretch>
        </p:blipFill>
        <p:spPr>
          <a:xfrm>
            <a:off x="1420349" y="2549048"/>
            <a:ext cx="2143380" cy="946368"/>
          </a:xfrm>
          <a:prstGeom prst="rect">
            <a:avLst/>
          </a:prstGeom>
        </p:spPr>
      </p:pic>
      <p:pic>
        <p:nvPicPr>
          <p:cNvPr id="90" name="Picture 89"/>
          <p:cNvPicPr>
            <a:picLocks noChangeAspect="1"/>
          </p:cNvPicPr>
          <p:nvPr/>
        </p:nvPicPr>
        <p:blipFill>
          <a:blip r:embed="rId7"/>
          <a:stretch>
            <a:fillRect/>
          </a:stretch>
        </p:blipFill>
        <p:spPr>
          <a:xfrm>
            <a:off x="2404889" y="1449787"/>
            <a:ext cx="2304857" cy="2367446"/>
          </a:xfrm>
          <a:prstGeom prst="rect">
            <a:avLst/>
          </a:prstGeom>
        </p:spPr>
      </p:pic>
      <p:sp>
        <p:nvSpPr>
          <p:cNvPr id="91" name="Arc 7"/>
          <p:cNvSpPr>
            <a:spLocks/>
          </p:cNvSpPr>
          <p:nvPr/>
        </p:nvSpPr>
        <p:spPr bwMode="auto">
          <a:xfrm>
            <a:off x="2242832" y="1316985"/>
            <a:ext cx="1508125" cy="3087688"/>
          </a:xfrm>
          <a:custGeom>
            <a:avLst/>
            <a:gdLst>
              <a:gd name="T0" fmla="*/ 41714668 w 21600"/>
              <a:gd name="T1" fmla="*/ 0 h 40006"/>
              <a:gd name="T2" fmla="*/ 37639239 w 21600"/>
              <a:gd name="T3" fmla="*/ 238309683 h 40006"/>
              <a:gd name="T4" fmla="*/ 0 w 21600"/>
              <a:gd name="T5" fmla="*/ 118142155 h 40006"/>
              <a:gd name="T6" fmla="*/ 0 60000 65536"/>
              <a:gd name="T7" fmla="*/ 0 60000 65536"/>
              <a:gd name="T8" fmla="*/ 0 60000 65536"/>
            </a:gdLst>
            <a:ahLst/>
            <a:cxnLst>
              <a:cxn ang="T6">
                <a:pos x="T0" y="T1"/>
              </a:cxn>
              <a:cxn ang="T7">
                <a:pos x="T2" y="T3"/>
              </a:cxn>
              <a:cxn ang="T8">
                <a:pos x="T4" y="T5"/>
              </a:cxn>
            </a:cxnLst>
            <a:rect l="0" t="0" r="r" b="b"/>
            <a:pathLst>
              <a:path w="21600" h="40006" fill="none" extrusionOk="0">
                <a:moveTo>
                  <a:pt x="8556" y="0"/>
                </a:moveTo>
                <a:cubicBezTo>
                  <a:pt x="16473" y="3415"/>
                  <a:pt x="21600" y="11211"/>
                  <a:pt x="21600" y="19833"/>
                </a:cubicBezTo>
                <a:cubicBezTo>
                  <a:pt x="21600" y="28783"/>
                  <a:pt x="16080" y="36806"/>
                  <a:pt x="7720" y="40005"/>
                </a:cubicBezTo>
              </a:path>
              <a:path w="21600" h="40006" stroke="0" extrusionOk="0">
                <a:moveTo>
                  <a:pt x="8556" y="0"/>
                </a:moveTo>
                <a:cubicBezTo>
                  <a:pt x="16473" y="3415"/>
                  <a:pt x="21600" y="11211"/>
                  <a:pt x="21600" y="19833"/>
                </a:cubicBezTo>
                <a:cubicBezTo>
                  <a:pt x="21600" y="28783"/>
                  <a:pt x="16080" y="36806"/>
                  <a:pt x="7720" y="40005"/>
                </a:cubicBezTo>
                <a:lnTo>
                  <a:pt x="0" y="19833"/>
                </a:lnTo>
                <a:lnTo>
                  <a:pt x="8556" y="0"/>
                </a:lnTo>
                <a:close/>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Arc 8"/>
          <p:cNvSpPr>
            <a:spLocks/>
          </p:cNvSpPr>
          <p:nvPr/>
        </p:nvSpPr>
        <p:spPr bwMode="auto">
          <a:xfrm rot="10800000">
            <a:off x="2241208" y="1279402"/>
            <a:ext cx="1508125" cy="3086100"/>
          </a:xfrm>
          <a:custGeom>
            <a:avLst/>
            <a:gdLst>
              <a:gd name="T0" fmla="*/ 41714668 w 21600"/>
              <a:gd name="T1" fmla="*/ 0 h 40006"/>
              <a:gd name="T2" fmla="*/ 37639239 w 21600"/>
              <a:gd name="T3" fmla="*/ 238064621 h 40006"/>
              <a:gd name="T4" fmla="*/ 0 w 21600"/>
              <a:gd name="T5" fmla="*/ 118020684 h 40006"/>
              <a:gd name="T6" fmla="*/ 0 60000 65536"/>
              <a:gd name="T7" fmla="*/ 0 60000 65536"/>
              <a:gd name="T8" fmla="*/ 0 60000 65536"/>
            </a:gdLst>
            <a:ahLst/>
            <a:cxnLst>
              <a:cxn ang="T6">
                <a:pos x="T0" y="T1"/>
              </a:cxn>
              <a:cxn ang="T7">
                <a:pos x="T2" y="T3"/>
              </a:cxn>
              <a:cxn ang="T8">
                <a:pos x="T4" y="T5"/>
              </a:cxn>
            </a:cxnLst>
            <a:rect l="0" t="0" r="r" b="b"/>
            <a:pathLst>
              <a:path w="21600" h="40006" fill="none" extrusionOk="0">
                <a:moveTo>
                  <a:pt x="8556" y="0"/>
                </a:moveTo>
                <a:cubicBezTo>
                  <a:pt x="16473" y="3415"/>
                  <a:pt x="21600" y="11211"/>
                  <a:pt x="21600" y="19833"/>
                </a:cubicBezTo>
                <a:cubicBezTo>
                  <a:pt x="21600" y="28783"/>
                  <a:pt x="16080" y="36806"/>
                  <a:pt x="7720" y="40005"/>
                </a:cubicBezTo>
              </a:path>
              <a:path w="21600" h="40006" stroke="0" extrusionOk="0">
                <a:moveTo>
                  <a:pt x="8556" y="0"/>
                </a:moveTo>
                <a:cubicBezTo>
                  <a:pt x="16473" y="3415"/>
                  <a:pt x="21600" y="11211"/>
                  <a:pt x="21600" y="19833"/>
                </a:cubicBezTo>
                <a:cubicBezTo>
                  <a:pt x="21600" y="28783"/>
                  <a:pt x="16080" y="36806"/>
                  <a:pt x="7720" y="40005"/>
                </a:cubicBezTo>
                <a:lnTo>
                  <a:pt x="0" y="19833"/>
                </a:lnTo>
                <a:lnTo>
                  <a:pt x="8556" y="0"/>
                </a:lnTo>
                <a:close/>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3" name="Group 92"/>
          <p:cNvGrpSpPr/>
          <p:nvPr/>
        </p:nvGrpSpPr>
        <p:grpSpPr>
          <a:xfrm rot="5400000">
            <a:off x="-500205" y="2917964"/>
            <a:ext cx="6192000" cy="772763"/>
            <a:chOff x="3303410" y="3045752"/>
            <a:chExt cx="7355892" cy="994593"/>
          </a:xfrm>
          <a:noFill/>
        </p:grpSpPr>
        <p:sp>
          <p:nvSpPr>
            <p:cNvPr id="94" name="Rectangle 93"/>
            <p:cNvSpPr/>
            <p:nvPr/>
          </p:nvSpPr>
          <p:spPr>
            <a:xfrm>
              <a:off x="3303410" y="3054435"/>
              <a:ext cx="7355891" cy="985910"/>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5" name="Straight Connector 94"/>
            <p:cNvCxnSpPr/>
            <p:nvPr/>
          </p:nvCxnSpPr>
          <p:spPr>
            <a:xfrm>
              <a:off x="3907457" y="305051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3545825" y="305051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4267457" y="3050511"/>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987932" y="3045754"/>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4626300" y="304814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5347932" y="304575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5707932" y="3047874"/>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6249745" y="304787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6429745" y="304787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059563" y="304575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789745" y="304786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365825"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727457"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4087457"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447457" y="304786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4805233"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5168206"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5529838"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5889838"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6249838" y="3055576"/>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6609995" y="305614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6975350" y="3057278"/>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flipH="1">
              <a:off x="3664523" y="3165089"/>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18" name="TextBox 117"/>
            <p:cNvSpPr txBox="1"/>
            <p:nvPr/>
          </p:nvSpPr>
          <p:spPr>
            <a:xfrm flipH="1">
              <a:off x="4034114" y="3169852"/>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19" name="TextBox 118"/>
            <p:cNvSpPr txBox="1"/>
            <p:nvPr/>
          </p:nvSpPr>
          <p:spPr>
            <a:xfrm flipH="1">
              <a:off x="4389465" y="316805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20" name="TextBox 119"/>
            <p:cNvSpPr txBox="1"/>
            <p:nvPr/>
          </p:nvSpPr>
          <p:spPr>
            <a:xfrm flipH="1">
              <a:off x="4742812" y="3177576"/>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121" name="TextBox 120"/>
            <p:cNvSpPr txBox="1"/>
            <p:nvPr/>
          </p:nvSpPr>
          <p:spPr>
            <a:xfrm flipH="1">
              <a:off x="5118307" y="317293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122" name="TextBox 121"/>
            <p:cNvSpPr txBox="1"/>
            <p:nvPr/>
          </p:nvSpPr>
          <p:spPr>
            <a:xfrm flipH="1">
              <a:off x="5476055" y="317153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6</a:t>
              </a:r>
            </a:p>
          </p:txBody>
        </p:sp>
        <p:sp>
          <p:nvSpPr>
            <p:cNvPr id="123" name="TextBox 122"/>
            <p:cNvSpPr txBox="1"/>
            <p:nvPr/>
          </p:nvSpPr>
          <p:spPr>
            <a:xfrm flipH="1">
              <a:off x="5827594" y="3178243"/>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124" name="TextBox 123"/>
            <p:cNvSpPr txBox="1"/>
            <p:nvPr/>
          </p:nvSpPr>
          <p:spPr>
            <a:xfrm flipH="1">
              <a:off x="6193955" y="3177696"/>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125" name="TextBox 124"/>
            <p:cNvSpPr txBox="1"/>
            <p:nvPr/>
          </p:nvSpPr>
          <p:spPr>
            <a:xfrm flipH="1">
              <a:off x="6554205" y="3172249"/>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9</a:t>
              </a:r>
            </a:p>
          </p:txBody>
        </p:sp>
        <p:sp>
          <p:nvSpPr>
            <p:cNvPr id="126" name="TextBox 125"/>
            <p:cNvSpPr txBox="1"/>
            <p:nvPr/>
          </p:nvSpPr>
          <p:spPr>
            <a:xfrm flipH="1">
              <a:off x="6823047" y="3175761"/>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127" name="TextBox 126"/>
            <p:cNvSpPr txBox="1"/>
            <p:nvPr/>
          </p:nvSpPr>
          <p:spPr>
            <a:xfrm flipH="1">
              <a:off x="3308694" y="3171530"/>
              <a:ext cx="111580"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a:t>
              </a:r>
            </a:p>
          </p:txBody>
        </p:sp>
        <p:cxnSp>
          <p:nvCxnSpPr>
            <p:cNvPr id="128" name="Straight Connector 127"/>
            <p:cNvCxnSpPr/>
            <p:nvPr/>
          </p:nvCxnSpPr>
          <p:spPr>
            <a:xfrm>
              <a:off x="7481787" y="3059221"/>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7120155" y="305922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7841787" y="3059220"/>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8562262" y="305446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8200630" y="305684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8922262" y="3054462"/>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9282262" y="3056583"/>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9824075" y="305657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0004075" y="3056579"/>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9633893" y="3054461"/>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10364075" y="3056578"/>
              <a:ext cx="0" cy="90487"/>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7301787" y="305657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7661787" y="305657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8021787" y="3056574"/>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8379563"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8742536"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9104168"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9464168"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9824168" y="3064285"/>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10184325" y="3064853"/>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10540155" y="3065987"/>
              <a:ext cx="0" cy="14400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flipH="1">
              <a:off x="7168113" y="3169522"/>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11</a:t>
              </a:r>
            </a:p>
          </p:txBody>
        </p:sp>
        <p:sp>
          <p:nvSpPr>
            <p:cNvPr id="150" name="TextBox 149"/>
            <p:cNvSpPr txBox="1"/>
            <p:nvPr/>
          </p:nvSpPr>
          <p:spPr>
            <a:xfrm flipH="1">
              <a:off x="7524524" y="3173480"/>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151" name="TextBox 150"/>
            <p:cNvSpPr txBox="1"/>
            <p:nvPr/>
          </p:nvSpPr>
          <p:spPr>
            <a:xfrm flipH="1">
              <a:off x="7880354" y="3175092"/>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13</a:t>
              </a:r>
            </a:p>
          </p:txBody>
        </p:sp>
        <p:sp>
          <p:nvSpPr>
            <p:cNvPr id="152" name="TextBox 151"/>
            <p:cNvSpPr txBox="1"/>
            <p:nvPr/>
          </p:nvSpPr>
          <p:spPr>
            <a:xfrm flipH="1">
              <a:off x="8243624" y="3188574"/>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14</a:t>
              </a:r>
            </a:p>
          </p:txBody>
        </p:sp>
        <p:sp>
          <p:nvSpPr>
            <p:cNvPr id="153" name="TextBox 152"/>
            <p:cNvSpPr txBox="1"/>
            <p:nvPr/>
          </p:nvSpPr>
          <p:spPr>
            <a:xfrm flipH="1">
              <a:off x="9334429" y="318853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17</a:t>
              </a:r>
            </a:p>
          </p:txBody>
        </p:sp>
        <p:sp>
          <p:nvSpPr>
            <p:cNvPr id="154" name="TextBox 153"/>
            <p:cNvSpPr txBox="1"/>
            <p:nvPr/>
          </p:nvSpPr>
          <p:spPr>
            <a:xfrm flipH="1">
              <a:off x="8962723" y="3178243"/>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16</a:t>
              </a:r>
            </a:p>
          </p:txBody>
        </p:sp>
        <p:sp>
          <p:nvSpPr>
            <p:cNvPr id="155" name="TextBox 154"/>
            <p:cNvSpPr txBox="1"/>
            <p:nvPr/>
          </p:nvSpPr>
          <p:spPr>
            <a:xfrm flipH="1">
              <a:off x="8609539" y="318450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15</a:t>
              </a:r>
            </a:p>
          </p:txBody>
        </p:sp>
        <p:sp>
          <p:nvSpPr>
            <p:cNvPr id="156" name="TextBox 155"/>
            <p:cNvSpPr txBox="1"/>
            <p:nvPr/>
          </p:nvSpPr>
          <p:spPr>
            <a:xfrm flipH="1">
              <a:off x="9676789" y="318853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18</a:t>
              </a:r>
            </a:p>
          </p:txBody>
        </p:sp>
        <p:sp>
          <p:nvSpPr>
            <p:cNvPr id="157" name="TextBox 156"/>
            <p:cNvSpPr txBox="1"/>
            <p:nvPr/>
          </p:nvSpPr>
          <p:spPr>
            <a:xfrm flipH="1">
              <a:off x="10049541" y="3184336"/>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a:t>
              </a:r>
            </a:p>
          </p:txBody>
        </p:sp>
        <p:sp>
          <p:nvSpPr>
            <p:cNvPr id="158" name="TextBox 157"/>
            <p:cNvSpPr txBox="1"/>
            <p:nvPr/>
          </p:nvSpPr>
          <p:spPr>
            <a:xfrm flipH="1">
              <a:off x="10399255" y="3188537"/>
              <a:ext cx="260047" cy="215444"/>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grpSp>
      <p:pic>
        <p:nvPicPr>
          <p:cNvPr id="89" name="Picture 88"/>
          <p:cNvPicPr>
            <a:picLocks noChangeAspect="1"/>
          </p:cNvPicPr>
          <p:nvPr/>
        </p:nvPicPr>
        <p:blipFill>
          <a:blip r:embed="rId4"/>
          <a:stretch>
            <a:fillRect/>
          </a:stretch>
        </p:blipFill>
        <p:spPr>
          <a:xfrm>
            <a:off x="2907208" y="4197803"/>
            <a:ext cx="191944" cy="192326"/>
          </a:xfrm>
          <a:prstGeom prst="rect">
            <a:avLst/>
          </a:prstGeom>
        </p:spPr>
      </p:pic>
      <p:pic>
        <p:nvPicPr>
          <p:cNvPr id="88" name="Picture 87"/>
          <p:cNvPicPr>
            <a:picLocks noChangeAspect="1"/>
          </p:cNvPicPr>
          <p:nvPr/>
        </p:nvPicPr>
        <p:blipFill>
          <a:blip r:embed="rId4"/>
          <a:stretch>
            <a:fillRect/>
          </a:stretch>
        </p:blipFill>
        <p:spPr>
          <a:xfrm>
            <a:off x="2904679" y="1310084"/>
            <a:ext cx="191944" cy="192326"/>
          </a:xfrm>
          <a:prstGeom prst="rect">
            <a:avLst/>
          </a:prstGeom>
        </p:spPr>
      </p:pic>
    </p:spTree>
    <p:extLst>
      <p:ext uri="{BB962C8B-B14F-4D97-AF65-F5344CB8AC3E}">
        <p14:creationId xmlns:p14="http://schemas.microsoft.com/office/powerpoint/2010/main" val="257991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1"/>
                                        </p:tgtEl>
                                        <p:attrNameLst>
                                          <p:attrName>style.visibility</p:attrName>
                                        </p:attrNameLst>
                                      </p:cBhvr>
                                      <p:to>
                                        <p:strVal val="visible"/>
                                      </p:to>
                                    </p:set>
                                    <p:animEffect transition="in" filter="wipe(down)">
                                      <p:cBhvr>
                                        <p:cTn id="23" dur="500"/>
                                        <p:tgtEl>
                                          <p:spTgt spid="91"/>
                                        </p:tgtEl>
                                      </p:cBhvr>
                                    </p:animEffect>
                                  </p:childTnLst>
                                </p:cTn>
                              </p:par>
                            </p:childTnLst>
                          </p:cTn>
                        </p:par>
                        <p:par>
                          <p:cTn id="24" fill="hold">
                            <p:stCondLst>
                              <p:cond delay="500"/>
                            </p:stCondLst>
                            <p:childTnLst>
                              <p:par>
                                <p:cTn id="25" presetID="22" presetClass="entr" presetSubtype="4" fill="hold" grpId="0" nodeType="after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wipe(down)">
                                      <p:cBhvr>
                                        <p:cTn id="27" dur="500"/>
                                        <p:tgtEl>
                                          <p:spTgt spid="9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8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93"/>
                                        </p:tgtEl>
                                        <p:attrNameLst>
                                          <p:attrName>style.visibility</p:attrName>
                                        </p:attrNameLst>
                                      </p:cBhvr>
                                      <p:to>
                                        <p:strVal val="visible"/>
                                      </p:to>
                                    </p:set>
                                    <p:anim calcmode="lin" valueType="num">
                                      <p:cBhvr additive="base">
                                        <p:cTn id="38" dur="500" fill="hold"/>
                                        <p:tgtEl>
                                          <p:spTgt spid="93"/>
                                        </p:tgtEl>
                                        <p:attrNameLst>
                                          <p:attrName>ppt_x</p:attrName>
                                        </p:attrNameLst>
                                      </p:cBhvr>
                                      <p:tavLst>
                                        <p:tav tm="0">
                                          <p:val>
                                            <p:strVal val="#ppt_x"/>
                                          </p:val>
                                        </p:tav>
                                        <p:tav tm="100000">
                                          <p:val>
                                            <p:strVal val="#ppt_x"/>
                                          </p:val>
                                        </p:tav>
                                      </p:tavLst>
                                    </p:anim>
                                    <p:anim calcmode="lin" valueType="num">
                                      <p:cBhvr additive="base">
                                        <p:cTn id="39"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00"/>
                                        <p:tgtEl>
                                          <p:spTgt spid="1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down)">
                                      <p:cBhvr>
                                        <p:cTn id="47" dur="500"/>
                                        <p:tgtEl>
                                          <p:spTgt spid="26"/>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down)">
                                      <p:cBhvr>
                                        <p:cTn id="53" dur="500"/>
                                        <p:tgtEl>
                                          <p:spTgt spid="13"/>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89"/>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88"/>
                                        </p:tgtEl>
                                        <p:attrNameLst>
                                          <p:attrName>style.visibility</p:attrName>
                                        </p:attrNameLst>
                                      </p:cBhvr>
                                      <p:to>
                                        <p:strVal val="hidden"/>
                                      </p:to>
                                    </p:set>
                                  </p:childTnLst>
                                </p:cTn>
                              </p:par>
                              <p:par>
                                <p:cTn id="64" presetID="2" presetClass="exit" presetSubtype="4" fill="hold" nodeType="withEffect">
                                  <p:stCondLst>
                                    <p:cond delay="0"/>
                                  </p:stCondLst>
                                  <p:childTnLst>
                                    <p:anim calcmode="lin" valueType="num">
                                      <p:cBhvr additive="base">
                                        <p:cTn id="65" dur="500"/>
                                        <p:tgtEl>
                                          <p:spTgt spid="93"/>
                                        </p:tgtEl>
                                        <p:attrNameLst>
                                          <p:attrName>ppt_x</p:attrName>
                                        </p:attrNameLst>
                                      </p:cBhvr>
                                      <p:tavLst>
                                        <p:tav tm="0">
                                          <p:val>
                                            <p:strVal val="ppt_x"/>
                                          </p:val>
                                        </p:tav>
                                        <p:tav tm="100000">
                                          <p:val>
                                            <p:strVal val="ppt_x"/>
                                          </p:val>
                                        </p:tav>
                                      </p:tavLst>
                                    </p:anim>
                                    <p:anim calcmode="lin" valueType="num">
                                      <p:cBhvr additive="base">
                                        <p:cTn id="66" dur="500"/>
                                        <p:tgtEl>
                                          <p:spTgt spid="93"/>
                                        </p:tgtEl>
                                        <p:attrNameLst>
                                          <p:attrName>ppt_y</p:attrName>
                                        </p:attrNameLst>
                                      </p:cBhvr>
                                      <p:tavLst>
                                        <p:tav tm="0">
                                          <p:val>
                                            <p:strVal val="ppt_y"/>
                                          </p:val>
                                        </p:tav>
                                        <p:tav tm="100000">
                                          <p:val>
                                            <p:strVal val="1+ppt_h/2"/>
                                          </p:val>
                                        </p:tav>
                                      </p:tavLst>
                                    </p:anim>
                                    <p:set>
                                      <p:cBhvr>
                                        <p:cTn id="67" dur="1" fill="hold">
                                          <p:stCondLst>
                                            <p:cond delay="499"/>
                                          </p:stCondLst>
                                        </p:cTn>
                                        <p:tgtEl>
                                          <p:spTgt spid="93"/>
                                        </p:tgtEl>
                                        <p:attrNameLst>
                                          <p:attrName>style.visibility</p:attrName>
                                        </p:attrNameLst>
                                      </p:cBhvr>
                                      <p:to>
                                        <p:strVal val="hidden"/>
                                      </p:to>
                                    </p:set>
                                  </p:childTnLst>
                                </p:cTn>
                              </p:par>
                              <p:par>
                                <p:cTn id="68" presetID="1" presetClass="exit" presetSubtype="0" fill="hold" grpId="1" nodeType="withEffect">
                                  <p:stCondLst>
                                    <p:cond delay="0"/>
                                  </p:stCondLst>
                                  <p:childTnLst>
                                    <p:set>
                                      <p:cBhvr>
                                        <p:cTn id="69" dur="1" fill="hold">
                                          <p:stCondLst>
                                            <p:cond delay="0"/>
                                          </p:stCondLst>
                                        </p:cTn>
                                        <p:tgtEl>
                                          <p:spTgt spid="92"/>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91"/>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78"/>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22"/>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77"/>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76"/>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28"/>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24"/>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25"/>
                                        </p:tgtEl>
                                        <p:attrNameLst>
                                          <p:attrName>style.visibility</p:attrName>
                                        </p:attrNameLst>
                                      </p:cBhvr>
                                      <p:to>
                                        <p:strVal val="visible"/>
                                      </p:to>
                                    </p:set>
                                  </p:childTnLst>
                                </p:cTn>
                              </p:par>
                              <p:par>
                                <p:cTn id="94" presetID="1" presetClass="entr" presetSubtype="0" fill="hold" nodeType="withEffect">
                                  <p:stCondLst>
                                    <p:cond delay="0"/>
                                  </p:stCondLst>
                                  <p:childTnLst>
                                    <p:set>
                                      <p:cBhvr>
                                        <p:cTn id="95" dur="1" fill="hold">
                                          <p:stCondLst>
                                            <p:cond delay="0"/>
                                          </p:stCondLst>
                                        </p:cTn>
                                        <p:tgtEl>
                                          <p:spTgt spid="90"/>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2" grpId="0"/>
      <p:bldP spid="13" grpId="0"/>
      <p:bldP spid="14" grpId="0"/>
      <p:bldP spid="18" grpId="0"/>
      <p:bldP spid="22" grpId="0"/>
      <p:bldP spid="23" grpId="0"/>
      <p:bldP spid="24" grpId="0"/>
      <p:bldP spid="25" grpId="0"/>
      <p:bldP spid="26" grpId="0"/>
      <p:bldP spid="27" grpId="0"/>
      <p:bldP spid="28" grpId="0"/>
      <p:bldP spid="91" grpId="0" animBg="1"/>
      <p:bldP spid="91" grpId="1" animBg="1"/>
      <p:bldP spid="92" grpId="0" animBg="1"/>
      <p:bldP spid="92"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2411</TotalTime>
  <Words>1656</Words>
  <Application>Microsoft Office PowerPoint</Application>
  <PresentationFormat>Widescreen</PresentationFormat>
  <Paragraphs>412</Paragraphs>
  <Slides>28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.VnHelvetInsH</vt:lpstr>
      <vt:lpstr>.VnTime</vt:lpstr>
      <vt:lpstr>Arial</vt:lpstr>
      <vt:lpstr>Calibri</vt:lpstr>
      <vt:lpstr>Calibri Light</vt:lpstr>
      <vt:lpstr>Cambria</vt:lpstr>
      <vt:lpstr>Cambria Math</vt:lpstr>
      <vt:lpstr>Symbol</vt:lpstr>
      <vt:lpstr>Times New Roman</vt:lpstr>
      <vt:lpstr>VNI-Times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Xác định tâm đường tròn ngoại tiếp tam giác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TH&amp;THCS TT Quân Chu</dc:title>
  <dc:creator>Phương Dương</dc:creator>
  <cp:lastModifiedBy>THC</cp:lastModifiedBy>
  <cp:revision>149</cp:revision>
  <dcterms:created xsi:type="dcterms:W3CDTF">2020-05-05T16:28:52Z</dcterms:created>
  <dcterms:modified xsi:type="dcterms:W3CDTF">2023-04-12T14:32:36Z</dcterms:modified>
</cp:coreProperties>
</file>