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24" r:id="rId2"/>
    <p:sldId id="329" r:id="rId3"/>
    <p:sldId id="332" r:id="rId4"/>
    <p:sldId id="330" r:id="rId5"/>
    <p:sldId id="331" r:id="rId6"/>
    <p:sldId id="258" r:id="rId7"/>
    <p:sldId id="284" r:id="rId8"/>
    <p:sldId id="256" r:id="rId9"/>
    <p:sldId id="642" r:id="rId10"/>
    <p:sldId id="641" r:id="rId11"/>
    <p:sldId id="267" r:id="rId12"/>
    <p:sldId id="644" r:id="rId13"/>
    <p:sldId id="272" r:id="rId14"/>
    <p:sldId id="273" r:id="rId15"/>
    <p:sldId id="274" r:id="rId16"/>
    <p:sldId id="275" r:id="rId17"/>
    <p:sldId id="276" r:id="rId18"/>
    <p:sldId id="277" r:id="rId19"/>
    <p:sldId id="279" r:id="rId20"/>
    <p:sldId id="280" r:id="rId21"/>
    <p:sldId id="278" r:id="rId22"/>
    <p:sldId id="645" r:id="rId2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CC3300"/>
    <a:srgbClr val="996633"/>
    <a:srgbClr val="5461DC"/>
    <a:srgbClr val="996600"/>
    <a:srgbClr val="CC66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8" autoAdjust="0"/>
    <p:restoredTop sz="83786" autoAdjust="0"/>
  </p:normalViewPr>
  <p:slideViewPr>
    <p:cSldViewPr snapToGrid="0">
      <p:cViewPr varScale="1">
        <p:scale>
          <a:sx n="70" d="100"/>
          <a:sy n="70" d="100"/>
        </p:scale>
        <p:origin x="99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784822-D784-4989-8570-791A58C05BED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793DA1-C4A8-461C-AC2F-B24DBE65E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253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88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62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793DA1-C4A8-461C-AC2F-B24DBE65E81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4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92280-DE1A-4078-8A68-D8A6EAA3D04B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1395B-2ADF-4903-8155-25AAED47D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7AFAF-A8AD-451B-9446-43AB35E2B43F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2E39B-421A-4579-BEAE-23681A771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2B7D1-74D2-4A93-B0AB-B3D5CE2BB3B1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8DDA4-15D9-430D-9AB4-90512B1AC2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0158B32-327E-834E-B5D8-D5C4EF166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5783C-FB5A-4249-9CAC-DCC872CB87E7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D7A6DF9-DC2F-BE46-B514-A0DB5920F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B311A43-2F61-264E-B8C7-9BC0E5A7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2F089-32AB-5848-9086-B05C03D4BDE1}" type="slidenum">
              <a:rPr lang="en-US" altLang="en-VN"/>
              <a:pPr>
                <a:defRPr/>
              </a:pPr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53524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38633-5C79-4CCA-9743-4843DDC6CE95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2431-BC0E-492B-A3EC-363A18168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233D2-DC8D-4A59-BC19-FCBAEF15BB9F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D67BE-B856-49C7-91E1-67C7D4058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1FE47-D986-499D-A4A5-E613A7A8F953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7B6AB-23BA-41E2-A1CD-86C3CFE70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D6E35-2A6D-44BC-98A9-D874E06AFFE5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C0A37-633D-4791-8096-007F66AA3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BC09-FA55-4485-B601-A41A08C94D4D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8EEBB-706A-47CA-9E35-11F52FBCD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7AE93-3DFC-4AAE-A82B-904DEF5123ED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8A4AB-AFAD-4F00-9F0F-FF805AECA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0D53-599D-4C79-A199-1B47ABB4CD4E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EB8F3-8179-41D7-9506-0678E4CCE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9202F-981D-485E-89F8-9131D20C9BC3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621F9-5530-4CCA-B579-500EB4C19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6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FBEAAB7-E2C5-4EDC-8558-BB971E420476}" type="datetimeFigureOut">
              <a:rPr lang="en-US"/>
              <a:pPr>
                <a:defRPr/>
              </a:pPr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CD4D574-2396-4B0A-B909-40F33A9F9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41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slide" Target="slide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image" Target="../media/image10.jp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0.png"/><Relationship Id="rId18" Type="http://schemas.openxmlformats.org/officeDocument/2006/relationships/image" Target="../media/image22.png"/><Relationship Id="rId26" Type="http://schemas.openxmlformats.org/officeDocument/2006/relationships/image" Target="../media/image25.png"/><Relationship Id="rId3" Type="http://schemas.openxmlformats.org/officeDocument/2006/relationships/slide" Target="slide13.xml"/><Relationship Id="rId21" Type="http://schemas.openxmlformats.org/officeDocument/2006/relationships/slide" Target="slide21.xml"/><Relationship Id="rId7" Type="http://schemas.openxmlformats.org/officeDocument/2006/relationships/image" Target="../media/image18.png"/><Relationship Id="rId12" Type="http://schemas.openxmlformats.org/officeDocument/2006/relationships/slide" Target="slide16.xml"/><Relationship Id="rId17" Type="http://schemas.microsoft.com/office/2007/relationships/hdphoto" Target="../media/hdphoto8.wdp"/><Relationship Id="rId25" Type="http://schemas.openxmlformats.org/officeDocument/2006/relationships/image" Target="../media/image24.png"/><Relationship Id="rId2" Type="http://schemas.openxmlformats.org/officeDocument/2006/relationships/image" Target="../media/image16.png"/><Relationship Id="rId16" Type="http://schemas.openxmlformats.org/officeDocument/2006/relationships/image" Target="../media/image21.png"/><Relationship Id="rId20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microsoft.com/office/2007/relationships/hdphoto" Target="../media/hdphoto6.wdp"/><Relationship Id="rId24" Type="http://schemas.openxmlformats.org/officeDocument/2006/relationships/image" Target="../media/image23.gif"/><Relationship Id="rId5" Type="http://schemas.microsoft.com/office/2007/relationships/hdphoto" Target="../media/hdphoto4.wdp"/><Relationship Id="rId15" Type="http://schemas.openxmlformats.org/officeDocument/2006/relationships/slide" Target="slide17.xml"/><Relationship Id="rId23" Type="http://schemas.openxmlformats.org/officeDocument/2006/relationships/slide" Target="slide20.xml"/><Relationship Id="rId28" Type="http://schemas.openxmlformats.org/officeDocument/2006/relationships/image" Target="../media/image26.gif"/><Relationship Id="rId10" Type="http://schemas.openxmlformats.org/officeDocument/2006/relationships/image" Target="../media/image19.png"/><Relationship Id="rId19" Type="http://schemas.microsoft.com/office/2007/relationships/hdphoto" Target="../media/hdphoto9.wdp"/><Relationship Id="rId4" Type="http://schemas.openxmlformats.org/officeDocument/2006/relationships/image" Target="../media/image17.png"/><Relationship Id="rId9" Type="http://schemas.openxmlformats.org/officeDocument/2006/relationships/slide" Target="slide15.xml"/><Relationship Id="rId14" Type="http://schemas.microsoft.com/office/2007/relationships/hdphoto" Target="../media/hdphoto7.wdp"/><Relationship Id="rId22" Type="http://schemas.openxmlformats.org/officeDocument/2006/relationships/slide" Target="slide19.xml"/><Relationship Id="rId27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1.png"/><Relationship Id="rId7" Type="http://schemas.openxmlformats.org/officeDocument/2006/relationships/image" Target="../media/image3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1.png"/><Relationship Id="rId7" Type="http://schemas.openxmlformats.org/officeDocument/2006/relationships/image" Target="../media/image3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1.png"/><Relationship Id="rId7" Type="http://schemas.openxmlformats.org/officeDocument/2006/relationships/image" Target="../media/image3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slide" Target="slide1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1.png"/><Relationship Id="rId7" Type="http://schemas.openxmlformats.org/officeDocument/2006/relationships/image" Target="../media/image3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slide" Target="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tif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0A3772-69FB-9440-85B4-F642EDE3BA89}"/>
              </a:ext>
            </a:extLst>
          </p:cNvPr>
          <p:cNvSpPr/>
          <p:nvPr/>
        </p:nvSpPr>
        <p:spPr>
          <a:xfrm>
            <a:off x="3002845" y="10249"/>
            <a:ext cx="6186310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Khởi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động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:</a:t>
            </a:r>
          </a:p>
          <a:p>
            <a:pPr algn="ctr">
              <a:defRPr/>
            </a:pP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hiểu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Ý</a:t>
            </a: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ĐỒNG ĐỘI</a:t>
            </a:r>
          </a:p>
        </p:txBody>
      </p:sp>
      <p:sp>
        <p:nvSpPr>
          <p:cNvPr id="4" name="Rectangle 3">
            <a:hlinkClick r:id="rId2" action="ppaction://hlinksldjump"/>
            <a:extLst>
              <a:ext uri="{FF2B5EF4-FFF2-40B4-BE49-F238E27FC236}">
                <a16:creationId xmlns:a16="http://schemas.microsoft.com/office/drawing/2014/main" id="{0B2256E5-9C9E-D441-97A8-7EA7D6C38BA6}"/>
              </a:ext>
            </a:extLst>
          </p:cNvPr>
          <p:cNvSpPr/>
          <p:nvPr/>
        </p:nvSpPr>
        <p:spPr>
          <a:xfrm>
            <a:off x="3141663" y="2133600"/>
            <a:ext cx="3048000" cy="1905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1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39526F28-6AEA-3047-A18C-AB84512B8D2F}"/>
              </a:ext>
            </a:extLst>
          </p:cNvPr>
          <p:cNvSpPr/>
          <p:nvPr/>
        </p:nvSpPr>
        <p:spPr>
          <a:xfrm>
            <a:off x="3141663" y="4065588"/>
            <a:ext cx="3048000" cy="1905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3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DE0E9027-C550-CB4C-97F1-31FD9E702AC2}"/>
              </a:ext>
            </a:extLst>
          </p:cNvPr>
          <p:cNvSpPr/>
          <p:nvPr/>
        </p:nvSpPr>
        <p:spPr>
          <a:xfrm>
            <a:off x="6200775" y="4065588"/>
            <a:ext cx="3048000" cy="19050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4</a:t>
            </a:r>
          </a:p>
        </p:txBody>
      </p:sp>
      <p:sp>
        <p:nvSpPr>
          <p:cNvPr id="7" name="Rectangle 6">
            <a:hlinkClick r:id="rId5" action="ppaction://hlinksldjump"/>
            <a:extLst>
              <a:ext uri="{FF2B5EF4-FFF2-40B4-BE49-F238E27FC236}">
                <a16:creationId xmlns:a16="http://schemas.microsoft.com/office/drawing/2014/main" id="{6CCE6564-C51B-614D-AD0D-A263FA784218}"/>
              </a:ext>
            </a:extLst>
          </p:cNvPr>
          <p:cNvSpPr/>
          <p:nvPr/>
        </p:nvSpPr>
        <p:spPr>
          <a:xfrm>
            <a:off x="6200775" y="2133600"/>
            <a:ext cx="3048000" cy="1905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9000" dirty="0"/>
              <a:t>2</a:t>
            </a:r>
          </a:p>
        </p:txBody>
      </p:sp>
      <p:sp>
        <p:nvSpPr>
          <p:cNvPr id="8" name="Oval 7">
            <a:hlinkClick r:id="rId6" action="ppaction://hlinksldjump"/>
            <a:extLst>
              <a:ext uri="{FF2B5EF4-FFF2-40B4-BE49-F238E27FC236}">
                <a16:creationId xmlns:a16="http://schemas.microsoft.com/office/drawing/2014/main" id="{8DF22226-2480-EF49-96A8-ABBA41ABB217}"/>
              </a:ext>
            </a:extLst>
          </p:cNvPr>
          <p:cNvSpPr/>
          <p:nvPr/>
        </p:nvSpPr>
        <p:spPr>
          <a:xfrm>
            <a:off x="9906000" y="6248400"/>
            <a:ext cx="762000" cy="6365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7DA436C-1332-2F4E-B803-42FAD97669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977550"/>
              </p:ext>
            </p:extLst>
          </p:nvPr>
        </p:nvGraphicFramePr>
        <p:xfrm>
          <a:off x="0" y="1001486"/>
          <a:ext cx="12039600" cy="5787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1862">
                  <a:extLst>
                    <a:ext uri="{9D8B030D-6E8A-4147-A177-3AD203B41FA5}">
                      <a16:colId xmlns:a16="http://schemas.microsoft.com/office/drawing/2014/main" val="1337947902"/>
                    </a:ext>
                  </a:extLst>
                </a:gridCol>
                <a:gridCol w="4782598">
                  <a:extLst>
                    <a:ext uri="{9D8B030D-6E8A-4147-A177-3AD203B41FA5}">
                      <a16:colId xmlns:a16="http://schemas.microsoft.com/office/drawing/2014/main" val="4034662639"/>
                    </a:ext>
                  </a:extLst>
                </a:gridCol>
                <a:gridCol w="4605140">
                  <a:extLst>
                    <a:ext uri="{9D8B030D-6E8A-4147-A177-3AD203B41FA5}">
                      <a16:colId xmlns:a16="http://schemas.microsoft.com/office/drawing/2014/main" val="2113465117"/>
                    </a:ext>
                  </a:extLst>
                </a:gridCol>
              </a:tblGrid>
              <a:tr h="5058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A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B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C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819291"/>
                  </a:ext>
                </a:extLst>
              </a:tr>
              <a:tr h="5058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Loại gió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Phạm vi gió thổi.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Hướng gió</a:t>
                      </a:r>
                      <a:r>
                        <a:rPr lang="vi-VN" sz="2500">
                          <a:effectLst/>
                          <a:latin typeface="+mj-lt"/>
                        </a:rPr>
                        <a:t>.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1032022"/>
                  </a:ext>
                </a:extLst>
              </a:tr>
              <a:tr h="9967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1/</a:t>
                      </a:r>
                      <a:r>
                        <a:rPr lang="en-US" sz="2500">
                          <a:effectLst/>
                          <a:latin typeface="+mj-lt"/>
                        </a:rPr>
                        <a:t>Đông cực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>
                          <a:effectLst/>
                          <a:latin typeface="+mj-lt"/>
                        </a:rPr>
                        <a:t> 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a/</a:t>
                      </a:r>
                      <a:r>
                        <a:rPr lang="it-IT" sz="2500">
                          <a:effectLst/>
                          <a:latin typeface="+mj-lt"/>
                        </a:rPr>
                        <a:t>Từ khoảng các vĩ độ 30</a:t>
                      </a:r>
                      <a:r>
                        <a:rPr lang="it-IT" sz="2500" baseline="30000">
                          <a:effectLst/>
                          <a:latin typeface="+mj-lt"/>
                        </a:rPr>
                        <a:t>0</a:t>
                      </a:r>
                      <a:r>
                        <a:rPr lang="it-IT" sz="2500">
                          <a:effectLst/>
                          <a:latin typeface="+mj-lt"/>
                        </a:rPr>
                        <a:t>B và N về XĐ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E/</a:t>
                      </a:r>
                      <a:r>
                        <a:rPr lang="en-US" sz="2500">
                          <a:effectLst/>
                          <a:latin typeface="+mj-lt"/>
                        </a:rPr>
                        <a:t>ở nửa cầu B, gió hướng TN, 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ở nửa cầu N, gió hướng TB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35703"/>
                  </a:ext>
                </a:extLst>
              </a:tr>
              <a:tr h="16179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2/</a:t>
                      </a:r>
                      <a:r>
                        <a:rPr lang="it-IT" sz="2500">
                          <a:effectLst/>
                          <a:latin typeface="+mj-lt"/>
                        </a:rPr>
                        <a:t>Tín phong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 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b/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Từ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khoảng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các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vĩ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độ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90</a:t>
                      </a:r>
                      <a:r>
                        <a:rPr lang="en-US" sz="2500" baseline="30000" dirty="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Bvà N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về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60</a:t>
                      </a:r>
                      <a:r>
                        <a:rPr lang="en-US" sz="2500" baseline="30000" dirty="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B </a:t>
                      </a:r>
                      <a:r>
                        <a:rPr lang="en-US" sz="2500" dirty="0" err="1">
                          <a:effectLst/>
                          <a:latin typeface="+mj-lt"/>
                        </a:rPr>
                        <a:t>và</a:t>
                      </a:r>
                      <a:r>
                        <a:rPr lang="en-US" sz="2500" dirty="0">
                          <a:effectLst/>
                          <a:latin typeface="+mj-lt"/>
                        </a:rPr>
                        <a:t> N</a:t>
                      </a:r>
                      <a:endParaRPr lang="en-VN" sz="25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 dirty="0">
                          <a:effectLst/>
                          <a:latin typeface="+mj-lt"/>
                        </a:rPr>
                        <a:t> </a:t>
                      </a:r>
                      <a:endParaRPr lang="en-VN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 dirty="0">
                          <a:effectLst/>
                          <a:latin typeface="+mj-lt"/>
                        </a:rPr>
                        <a:t>F/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ở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nửa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cầu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Bắc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hướng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ĐB, </a:t>
                      </a:r>
                      <a:endParaRPr lang="en-VN" sz="25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500" dirty="0" err="1">
                          <a:effectLst/>
                          <a:latin typeface="+mj-lt"/>
                        </a:rPr>
                        <a:t>ở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nửa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cầu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Nam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 </a:t>
                      </a:r>
                      <a:r>
                        <a:rPr lang="it-IT" sz="2500" dirty="0" err="1">
                          <a:effectLst/>
                          <a:latin typeface="+mj-lt"/>
                        </a:rPr>
                        <a:t>hướng</a:t>
                      </a:r>
                      <a:r>
                        <a:rPr lang="it-IT" sz="2500" dirty="0">
                          <a:effectLst/>
                          <a:latin typeface="+mj-lt"/>
                        </a:rPr>
                        <a:t> ĐN</a:t>
                      </a:r>
                      <a:endParaRPr lang="en-VN" sz="25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 dirty="0">
                          <a:effectLst/>
                          <a:latin typeface="+mj-lt"/>
                        </a:rPr>
                        <a:t> </a:t>
                      </a:r>
                      <a:endParaRPr lang="en-VN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2082117"/>
                  </a:ext>
                </a:extLst>
              </a:tr>
              <a:tr h="1080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3/</a:t>
                      </a:r>
                      <a:r>
                        <a:rPr lang="en-US" sz="2500">
                          <a:effectLst/>
                          <a:latin typeface="+mj-lt"/>
                        </a:rPr>
                        <a:t>Tây ôn đới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 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c/</a:t>
                      </a:r>
                      <a:r>
                        <a:rPr lang="en-US" sz="2500">
                          <a:effectLst/>
                          <a:latin typeface="+mj-lt"/>
                        </a:rPr>
                        <a:t>Từ khoảng các vĩ độ 30</a:t>
                      </a:r>
                      <a:r>
                        <a:rPr lang="en-US" sz="2500" baseline="3000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>
                          <a:effectLst/>
                          <a:latin typeface="+mj-lt"/>
                        </a:rPr>
                        <a:t>B và N lên khoảng các vĩ độ 60</a:t>
                      </a:r>
                      <a:r>
                        <a:rPr lang="en-US" sz="2500" baseline="30000">
                          <a:effectLst/>
                          <a:latin typeface="+mj-lt"/>
                        </a:rPr>
                        <a:t>0</a:t>
                      </a:r>
                      <a:r>
                        <a:rPr lang="en-US" sz="2500">
                          <a:effectLst/>
                          <a:latin typeface="+mj-lt"/>
                        </a:rPr>
                        <a:t>B và N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500">
                          <a:effectLst/>
                          <a:latin typeface="+mj-lt"/>
                        </a:rPr>
                        <a:t>G/</a:t>
                      </a:r>
                      <a:r>
                        <a:rPr lang="en-US" sz="2500">
                          <a:effectLst/>
                          <a:latin typeface="+mj-lt"/>
                        </a:rPr>
                        <a:t>ở nửa cầu B, gió hướng ĐB, </a:t>
                      </a:r>
                      <a:endParaRPr lang="en-VN" sz="250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500">
                          <a:effectLst/>
                          <a:latin typeface="+mj-lt"/>
                        </a:rPr>
                        <a:t>ở nửa cầu N, gió hướng ĐN</a:t>
                      </a:r>
                      <a:endParaRPr lang="en-VN" sz="2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3013197"/>
                  </a:ext>
                </a:extLst>
              </a:tr>
              <a:tr h="1080654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VN" sz="25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653260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061986A-CE3D-CF43-ABF1-D34E0FFA0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34" y="68786"/>
            <a:ext cx="101812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tập 3: Nối những đơn vị kiến thức ở cột A_B_C để tạo th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hệ thống kiến thức đầy đủ </a:t>
            </a:r>
            <a:endParaRPr kumimoji="0" lang="vi-VN" altLang="en-VN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x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v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th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kiến thức còn thiếu v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dấu </a:t>
            </a:r>
            <a:r>
              <a:rPr kumimoji="0" lang="vi-VN" altLang="en-VN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kumimoji="0" lang="vi-VN" altLang="en-V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15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3005664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3283345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41252" y="5531453"/>
            <a:ext cx="812800" cy="812800"/>
          </a:xfrm>
          <a:prstGeom prst="rect">
            <a:avLst/>
          </a:prstGeom>
        </p:spPr>
      </p:pic>
      <p:pic>
        <p:nvPicPr>
          <p:cNvPr id="11" name="Picture 10" descr="C:\Users\ADMIN\Desktop\Tai nguyen thiet ke tro choi\Angry birds epic birds\1505573783630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124" y="2116162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"/>
            <a:ext cx="12166600" cy="681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0" y="421294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44" y="3290936"/>
            <a:ext cx="1415057" cy="10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ADMIN\Desktop\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2956560"/>
            <a:ext cx="13208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ADMIN\Desktop\4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757536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C:\Users\ADMIN\Desktop\5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2193570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\Desktop\512821722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72" y="5034141"/>
            <a:ext cx="1096168" cy="103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\Desktop\11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54" y="549366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2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1" y="5355505"/>
            <a:ext cx="1567457" cy="117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3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579" y="4776243"/>
            <a:ext cx="1544696" cy="11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4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1" y="3351710"/>
            <a:ext cx="1552980" cy="11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5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51" y="2380607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83" y="-130427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942" y="-15274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9096723" y="-533399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8044884" y="-771305"/>
            <a:ext cx="2231515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16952" y1="13286" x2="66476" y2="90571"/>
                        <a14:foregroundMark x1="80000" y1="8429" x2="37524" y2="91714"/>
                        <a14:foregroundMark x1="33905" y1="15857" x2="41714" y2="42429"/>
                        <a14:foregroundMark x1="63619" y1="11714" x2="57905" y2="40286"/>
                        <a14:foregroundMark x1="60190" y1="10571" x2="48762" y2="30714"/>
                        <a14:foregroundMark x1="46667" y1="17000" x2="54476" y2="45000"/>
                        <a14:foregroundMark x1="14857" y1="12143" x2="32571" y2="21143"/>
                        <a14:foregroundMark x1="15619" y1="11143" x2="3619" y2="17429"/>
                        <a14:foregroundMark x1="6476" y1="16429" x2="14095" y2="26000"/>
                        <a14:foregroundMark x1="80571" y1="6429" x2="61524" y2="8429"/>
                        <a14:foregroundMark x1="82667" y1="4714" x2="82095" y2="16429"/>
                        <a14:foregroundMark x1="42476" y1="39714" x2="19048" y2="69429"/>
                        <a14:foregroundMark x1="51429" y1="42714" x2="52952" y2="43286"/>
                        <a14:backgroundMark x1="55810" y1="3143" x2="67238" y2="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451" y="5408521"/>
            <a:ext cx="924287" cy="12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10285896" y="-757287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11133348" y="-367685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2539466" y="2311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539467" y="2223897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2680800"/>
            <a:ext cx="63500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53" y="2712864"/>
            <a:ext cx="63500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93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6513 L -0.03316 -0.11883 C -0.03715 -0.12963 -0.03576 -0.14043 -0.03108 -0.14908 C -0.02413 -0.15864 -0.01441 -0.16235 -0.00226 -0.1605 L 0.05191 -0.15679 " pathEditMode="relative" rAng="-3854564" ptsTypes="FffFF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56 -0.1571 L 0.04774 -0.2959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4 -0.29599 L 0.17274 -0.3552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74 -0.35524 L 0.29774 -0.3848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74 -0.38488 L 0.41441 -0.44414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441 -0.42932 L 0.33108 -0.54784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941 -0.65155 L 0.33507 -0.55278 L 0.33108 -0.65155 L 0.32691 -0.55278 L 0.32274 -0.65155 L 0.31875 -0.55278 L 0.31441 -0.65155 L 0.31042 -0.55278 L 0.30608 -0.65155 L 0.30174 -0.55278 L 0.29774 -0.65155 L 0.29358 -0.55278 L 0.28958 -0.65155 L 0.28542 -0.55278 L 0.28108 -0.65155 L 0.27708 -0.55278 L 0.27274 -0.65155 " pathEditMode="relative" rAng="0" ptsTypes="FFFFFFFFFFFFFFFFF">
                                      <p:cBhvr>
                                        <p:cTn id="43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01544 L 0.04705 -0.16359 C 0.05313 -0.1963 0.06476 -0.21667 0.07847 -0.22068 C 0.09427 -0.22531 0.10834 -0.21297 0.11962 -0.1855 L 0.17518 -0.06266 " pathEditMode="relative" rAng="-577008" ptsTypes="FffFF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1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17 -0.06265 L 0.32587 -0.0888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5" y="-1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87 -0.08889 L 0.47587 -0.2074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87 -0.20741 L 0.4842 -0.40803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0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754 -0.40802 L 0.4092 -0.55617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42 -0.6213 L 0.34497 -0.6213 C 0.35 -0.6213 0.35573 -0.63612 0.36094 -0.63859 C 0.36459 -0.63859 0.3717 -0.6247 0.37483 -0.6247 C 0.37934 -0.6247 0.38368 -0.62902 0.39202 -0.62902 L 0.39775 -0.79321 L 0.40417 -0.59476 L 0.41181 -0.6213 L 0.41806 -0.62902 L 0.43351 -0.62254 C 0.44045 -0.62562 0.44618 -0.63951 0.45313 -0.64476 C 0.45573 -0.64599 0.46146 -0.64692 0.46528 -0.64476 C 0.4691 -0.6426 0.4724 -0.62778 0.47361 -0.62655 C 0.47552 -0.62254 0.47986 -0.62655 0.48247 -0.6247 L 0.48629 -0.6213 L 0.4934 -0.6213 " pathEditMode="relative" rAng="0" ptsTypes="FfffFFFFFffffFFF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-728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9"/>
            <a:ext cx="5994400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chiếm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4288" y="1084387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Nitơ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78%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1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733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5697" y="959281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0-16km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2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20800" y="4451328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ôxy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chiếm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4288" y="1052317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21 %</a:t>
            </a: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58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4195" y="534768"/>
            <a:ext cx="46735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585" indent="-609585">
              <a:buAutoNum type="arabicPeriod"/>
            </a:pP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83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đới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783" indent="-685783" algn="ctr">
              <a:buAutoNum type="arabicPeriod"/>
            </a:pP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thổi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TĐ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27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004F470F-58F1-1B40-B95B-DFBF805CE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42B11B-38B7-B34B-8F11-59F94B34ED4B}"/>
              </a:ext>
            </a:extLst>
          </p:cNvPr>
          <p:cNvSpPr/>
          <p:nvPr/>
        </p:nvSpPr>
        <p:spPr>
          <a:xfrm>
            <a:off x="2923656" y="2057400"/>
            <a:ext cx="6699270" cy="238052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sz="88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KHÔNG KHÍ</a:t>
            </a:r>
          </a:p>
        </p:txBody>
      </p:sp>
      <p:sp>
        <p:nvSpPr>
          <p:cNvPr id="5" name="Oval 4">
            <a:hlinkClick r:id="rId3" action="ppaction://hlinksldjump"/>
            <a:extLst>
              <a:ext uri="{FF2B5EF4-FFF2-40B4-BE49-F238E27FC236}">
                <a16:creationId xmlns:a16="http://schemas.microsoft.com/office/drawing/2014/main" id="{86EA6A8A-D79B-1F45-8D77-1E61841D0C9E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 (mi-li-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48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116101"/>
            <a:ext cx="8676196" cy="45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930400" y="4241800"/>
            <a:ext cx="59944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dôn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tầng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58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1" y="2731347"/>
            <a:ext cx="33655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Tai nguyen thiet ke tro choi\Bảng gỗ\Picture1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83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6">
            <a:extLst>
              <a:ext uri="{FF2B5EF4-FFF2-40B4-BE49-F238E27FC236}">
                <a16:creationId xmlns:a16="http://schemas.microsoft.com/office/drawing/2014/main" id="{1BE80D7E-4039-CA4B-AF96-2CC006927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77" y="-56375"/>
            <a:ext cx="12405353" cy="69707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562979-49CF-2841-81E0-6FAD27BFF191}"/>
              </a:ext>
            </a:extLst>
          </p:cNvPr>
          <p:cNvSpPr txBox="1"/>
          <p:nvPr/>
        </p:nvSpPr>
        <p:spPr>
          <a:xfrm>
            <a:off x="1117600" y="762000"/>
            <a:ext cx="91440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Vận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dung,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mở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rộng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9DC32C-3487-584C-BA3E-E3E347C87B79}"/>
              </a:ext>
            </a:extLst>
          </p:cNvPr>
          <p:cNvSpPr txBox="1"/>
          <p:nvPr/>
        </p:nvSpPr>
        <p:spPr>
          <a:xfrm>
            <a:off x="1523999" y="2596038"/>
            <a:ext cx="9144000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Thu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thập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thông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tin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về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hoạt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động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sản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xuất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điện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gió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20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A8A969EE-84D7-3A4B-8BFC-1E7E9DD61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355209F-1780-1849-8E7F-16F2A8F48406}"/>
              </a:ext>
            </a:extLst>
          </p:cNvPr>
          <p:cNvSpPr/>
          <p:nvPr/>
        </p:nvSpPr>
        <p:spPr>
          <a:xfrm>
            <a:off x="5053086" y="2362200"/>
            <a:ext cx="2085827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GIÓ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Oval 6">
            <a:hlinkClick r:id="rId3" action="ppaction://hlinksldjump"/>
            <a:extLst>
              <a:ext uri="{FF2B5EF4-FFF2-40B4-BE49-F238E27FC236}">
                <a16:creationId xmlns:a16="http://schemas.microsoft.com/office/drawing/2014/main" id="{4F003EA9-91BC-184C-AA2C-690A9A8F7AB8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31CEC62B-5694-B24A-905B-466775AE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hlinkClick r:id="rId3" action="ppaction://hlinksldjump"/>
            <a:extLst>
              <a:ext uri="{FF2B5EF4-FFF2-40B4-BE49-F238E27FC236}">
                <a16:creationId xmlns:a16="http://schemas.microsoft.com/office/drawing/2014/main" id="{0133F0E7-CDEB-D74D-8F04-7B6C9ACF4C67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C9A234-16B5-EA4D-A02E-8838504376B8}"/>
              </a:ext>
            </a:extLst>
          </p:cNvPr>
          <p:cNvSpPr/>
          <p:nvPr/>
        </p:nvSpPr>
        <p:spPr>
          <a:xfrm>
            <a:off x="4910418" y="2362200"/>
            <a:ext cx="2371162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ÔXY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D49F6C65-AEF3-EC41-80D5-79C4D40E2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hlinkClick r:id="rId3" action="ppaction://hlinksldjump"/>
            <a:extLst>
              <a:ext uri="{FF2B5EF4-FFF2-40B4-BE49-F238E27FC236}">
                <a16:creationId xmlns:a16="http://schemas.microsoft.com/office/drawing/2014/main" id="{BC175822-A320-5B49-AD69-7A9E0A533B75}"/>
              </a:ext>
            </a:extLst>
          </p:cNvPr>
          <p:cNvSpPr/>
          <p:nvPr/>
        </p:nvSpPr>
        <p:spPr>
          <a:xfrm>
            <a:off x="9829800" y="6096000"/>
            <a:ext cx="800100" cy="762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59BEE2-BD98-2C4C-A3B6-34CD15FACB02}"/>
              </a:ext>
            </a:extLst>
          </p:cNvPr>
          <p:cNvSpPr/>
          <p:nvPr/>
        </p:nvSpPr>
        <p:spPr>
          <a:xfrm>
            <a:off x="4362992" y="2362200"/>
            <a:ext cx="3466013" cy="254589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8000" b="1" spc="50" dirty="0" err="1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Ô</a:t>
            </a:r>
            <a:r>
              <a:rPr lang="en-US" sz="8000" b="1" spc="50" dirty="0">
                <a:ln w="11430">
                  <a:solidFill>
                    <a:srgbClr val="FF0000"/>
                  </a:solidFill>
                </a:ln>
                <a:solidFill>
                  <a:srgbClr val="FF33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ZÔN</a:t>
            </a:r>
          </a:p>
          <a:p>
            <a:pPr algn="ctr">
              <a:lnSpc>
                <a:spcPct val="150000"/>
              </a:lnSpc>
              <a:defRPr/>
            </a:pPr>
            <a:endParaRPr lang="en-US" sz="3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6">
            <a:extLst>
              <a:ext uri="{FF2B5EF4-FFF2-40B4-BE49-F238E27FC236}">
                <a16:creationId xmlns:a16="http://schemas.microsoft.com/office/drawing/2014/main" id="{75ECF1C0-1FA0-9244-A3A8-7F54E8C31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018"/>
            <a:ext cx="12192000" cy="6766983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VN"/>
          </a:p>
        </p:txBody>
      </p:sp>
      <p:pic>
        <p:nvPicPr>
          <p:cNvPr id="18434" name="Picture 24" descr="SailBoat">
            <a:extLst>
              <a:ext uri="{FF2B5EF4-FFF2-40B4-BE49-F238E27FC236}">
                <a16:creationId xmlns:a16="http://schemas.microsoft.com/office/drawing/2014/main" id="{649BEB12-3DDC-DC49-951B-1125F94227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4315884"/>
            <a:ext cx="3200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5" descr="th_50a9093a">
            <a:extLst>
              <a:ext uri="{FF2B5EF4-FFF2-40B4-BE49-F238E27FC236}">
                <a16:creationId xmlns:a16="http://schemas.microsoft.com/office/drawing/2014/main" id="{157F86A9-D276-6947-99D0-7867BE2CE0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4467"/>
            <a:ext cx="1752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Oval 26" descr="Copy of winxpap14">
            <a:extLst>
              <a:ext uri="{FF2B5EF4-FFF2-40B4-BE49-F238E27FC236}">
                <a16:creationId xmlns:a16="http://schemas.microsoft.com/office/drawing/2014/main" id="{0E7763A9-879F-4A4D-ACA2-291FDC859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4" y="304800"/>
            <a:ext cx="2438400" cy="1676400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57150" cmpd="thickThin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VN"/>
          </a:p>
        </p:txBody>
      </p:sp>
      <p:pic>
        <p:nvPicPr>
          <p:cNvPr id="18437" name="Picture 27" descr="Earth-16-june">
            <a:extLst>
              <a:ext uri="{FF2B5EF4-FFF2-40B4-BE49-F238E27FC236}">
                <a16:creationId xmlns:a16="http://schemas.microsoft.com/office/drawing/2014/main" id="{E3495BF3-DD78-B548-96D5-CBAAA7EF76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218017"/>
            <a:ext cx="1981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30">
            <a:extLst>
              <a:ext uri="{FF2B5EF4-FFF2-40B4-BE49-F238E27FC236}">
                <a16:creationId xmlns:a16="http://schemas.microsoft.com/office/drawing/2014/main" id="{0BF6AE00-0837-7943-A4A0-E9F43A292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7" y="1181100"/>
            <a:ext cx="510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VN" sz="4800" b="1" i="1" u="sng" dirty="0" err="1">
                <a:solidFill>
                  <a:srgbClr val="FF0000"/>
                </a:solidFill>
              </a:rPr>
              <a:t>Bài</a:t>
            </a:r>
            <a:r>
              <a:rPr lang="en-US" altLang="en-VN" sz="4800" b="1" i="1" u="sng" dirty="0">
                <a:solidFill>
                  <a:srgbClr val="FF0000"/>
                </a:solidFill>
              </a:rPr>
              <a:t> 12</a:t>
            </a:r>
            <a:endParaRPr lang="en-US" altLang="en-VN" sz="4800" u="sng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CF8998-4AA4-934A-9E00-3BA344016049}"/>
              </a:ext>
            </a:extLst>
          </p:cNvPr>
          <p:cNvSpPr txBox="1"/>
          <p:nvPr/>
        </p:nvSpPr>
        <p:spPr>
          <a:xfrm>
            <a:off x="1117600" y="2638558"/>
            <a:ext cx="1012190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Lớp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vỏ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khí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.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Khối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khí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Khí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áp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và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gió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trên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trái</a:t>
            </a:r>
            <a:r>
              <a:rPr lang="en-US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6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đất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id="{18B00EF1-B901-0F43-A5A5-DF42FD071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" y="116599"/>
            <a:ext cx="11722100" cy="323165"/>
          </a:xfrm>
          <a:prstGeom prst="rect">
            <a:avLst/>
          </a:prstGeom>
          <a:solidFill>
            <a:srgbClr val="FBFFEF"/>
          </a:solidFill>
          <a:ln w="9525">
            <a:solidFill>
              <a:srgbClr val="E1FF8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800"/>
              </a:lnSpc>
              <a:spcBef>
                <a:spcPct val="42000"/>
              </a:spcBef>
              <a:buNone/>
            </a:pP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mảnh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ghép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SGK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dựa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kiến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bản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VN" sz="1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PHT </a:t>
            </a:r>
            <a:r>
              <a:rPr lang="en-US" altLang="en-VN" sz="1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endParaRPr lang="en-US" altLang="en-VN" sz="1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D93A47-06AC-7143-8FA5-D67DE1B49489}"/>
              </a:ext>
            </a:extLst>
          </p:cNvPr>
          <p:cNvSpPr/>
          <p:nvPr/>
        </p:nvSpPr>
        <p:spPr>
          <a:xfrm>
            <a:off x="120650" y="544979"/>
            <a:ext cx="11722100" cy="3457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vi-VN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1</a:t>
            </a:r>
            <a:endParaRPr lang="en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VN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1: </a:t>
            </a:r>
            <a:r>
              <a:rPr lang="vi-VN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 vào hiểu biết của em và kiến thức SGK hoàn thành bài tập sau:</a:t>
            </a:r>
            <a:endParaRPr lang="en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nl-N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</a:t>
            </a:r>
          </a:p>
          <a:p>
            <a:pPr algn="just"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thành phần chiếm tỉ lệ bao nhiêu?</a:t>
            </a:r>
            <a:endParaRPr lang="en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</a:t>
            </a:r>
          </a:p>
          <a:p>
            <a:pPr algn="just"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vi-V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trò của ôxy, hơi nước và khí CO2 đối với tự nhiên vào đời sống?</a:t>
            </a:r>
            <a:endParaRPr lang="en-VN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……..………………………………………………………………………………………………………………………………………………………………………………………………….………………………..……………………………………</a:t>
            </a:r>
            <a:endParaRPr lang="en-V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2277EA0-E487-404D-814C-72A745052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580725"/>
              </p:ext>
            </p:extLst>
          </p:nvPr>
        </p:nvGraphicFramePr>
        <p:xfrm>
          <a:off x="0" y="4279335"/>
          <a:ext cx="12192000" cy="25677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3794">
                  <a:extLst>
                    <a:ext uri="{9D8B030D-6E8A-4147-A177-3AD203B41FA5}">
                      <a16:colId xmlns:a16="http://schemas.microsoft.com/office/drawing/2014/main" val="2929733199"/>
                    </a:ext>
                  </a:extLst>
                </a:gridCol>
                <a:gridCol w="4036978">
                  <a:extLst>
                    <a:ext uri="{9D8B030D-6E8A-4147-A177-3AD203B41FA5}">
                      <a16:colId xmlns:a16="http://schemas.microsoft.com/office/drawing/2014/main" val="2130215316"/>
                    </a:ext>
                  </a:extLst>
                </a:gridCol>
                <a:gridCol w="3182690">
                  <a:extLst>
                    <a:ext uri="{9D8B030D-6E8A-4147-A177-3AD203B41FA5}">
                      <a16:colId xmlns:a16="http://schemas.microsoft.com/office/drawing/2014/main" val="1121765774"/>
                    </a:ext>
                  </a:extLst>
                </a:gridCol>
                <a:gridCol w="3358538">
                  <a:extLst>
                    <a:ext uri="{9D8B030D-6E8A-4147-A177-3AD203B41FA5}">
                      <a16:colId xmlns:a16="http://schemas.microsoft.com/office/drawing/2014/main" val="4181154042"/>
                    </a:ext>
                  </a:extLst>
                </a:gridCol>
              </a:tblGrid>
              <a:tr h="260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 lưu</a:t>
                      </a:r>
                      <a:endParaRPr lang="en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 lưu</a:t>
                      </a:r>
                      <a:endParaRPr lang="en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tầng cao</a:t>
                      </a:r>
                      <a:endParaRPr lang="en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723544154"/>
                  </a:ext>
                </a:extLst>
              </a:tr>
              <a:tr h="6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en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832417768"/>
                  </a:ext>
                </a:extLst>
              </a:tr>
              <a:tr h="154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VN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V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3131158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392BD90-F342-4B4D-8103-98388506E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00611"/>
            <a:ext cx="224609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tập 2: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1, 2,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nl-NL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</a:t>
            </a: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th</a:t>
            </a: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V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 bảng sau đây</a:t>
            </a:r>
            <a:endParaRPr kumimoji="0" lang="vi-VN" altLang="en-VN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4656E-ABA8-5B43-A410-062EBBB4F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7880" y="85204"/>
            <a:ext cx="8321040" cy="692027"/>
          </a:xfrm>
        </p:spPr>
        <p:txBody>
          <a:bodyPr>
            <a:normAutofit fontScale="90000"/>
          </a:bodyPr>
          <a:lstStyle/>
          <a:p>
            <a:r>
              <a:rPr lang="en-US" dirty="0"/>
              <a:t>H</a:t>
            </a:r>
            <a:r>
              <a:rPr lang="en-VN" dirty="0"/>
              <a:t>ọc tập theo trạm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B29B38-D94A-634A-840F-CBA9267E3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675" y="3386030"/>
            <a:ext cx="2118383" cy="709008"/>
          </a:xfrm>
        </p:spPr>
        <p:txBody>
          <a:bodyPr/>
          <a:lstStyle/>
          <a:p>
            <a:r>
              <a:rPr lang="en-VN" dirty="0"/>
              <a:t>Trạm Interner</a:t>
            </a:r>
          </a:p>
        </p:txBody>
      </p:sp>
      <p:pic>
        <p:nvPicPr>
          <p:cNvPr id="1026" name="Picture 2" descr="Image for post">
            <a:extLst>
              <a:ext uri="{FF2B5EF4-FFF2-40B4-BE49-F238E27FC236}">
                <a16:creationId xmlns:a16="http://schemas.microsoft.com/office/drawing/2014/main" id="{8822C78B-31FA-204E-883F-72A581820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33" y="777231"/>
            <a:ext cx="3423028" cy="2016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ow to upload a video to youtube">
            <a:extLst>
              <a:ext uri="{FF2B5EF4-FFF2-40B4-BE49-F238E27FC236}">
                <a16:creationId xmlns:a16="http://schemas.microsoft.com/office/drawing/2014/main" id="{2CFDC027-0BF2-0C40-8556-5B23FCE1F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908" y="777231"/>
            <a:ext cx="3558197" cy="1985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5E450D6-1526-FF43-9744-7B53F4BC87B6}"/>
              </a:ext>
            </a:extLst>
          </p:cNvPr>
          <p:cNvSpPr txBox="1">
            <a:spLocks/>
          </p:cNvSpPr>
          <p:nvPr/>
        </p:nvSpPr>
        <p:spPr>
          <a:xfrm>
            <a:off x="6435598" y="3337068"/>
            <a:ext cx="2118383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dirty="0"/>
              <a:t>Trạm Video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024F7-6E48-6D4A-A01E-C0A8D80966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1970" y="4041299"/>
            <a:ext cx="3690716" cy="2151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3EADD1C1-525D-8A49-93F7-2111F098BCB4}"/>
              </a:ext>
            </a:extLst>
          </p:cNvPr>
          <p:cNvSpPr txBox="1">
            <a:spLocks/>
          </p:cNvSpPr>
          <p:nvPr/>
        </p:nvSpPr>
        <p:spPr>
          <a:xfrm>
            <a:off x="2739866" y="6418292"/>
            <a:ext cx="4371279" cy="709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dirty="0"/>
              <a:t>Trạm SGK </a:t>
            </a:r>
          </a:p>
        </p:txBody>
      </p:sp>
      <p:pic>
        <p:nvPicPr>
          <p:cNvPr id="5" name="7 Minute Countdown Timer with Alarm" descr="7 Minute Countdown Timer with Alarm">
            <a:hlinkClick r:id="" action="ppaction://media"/>
            <a:extLst>
              <a:ext uri="{FF2B5EF4-FFF2-40B4-BE49-F238E27FC236}">
                <a16:creationId xmlns:a16="http://schemas.microsoft.com/office/drawing/2014/main" id="{DA443C65-5D77-544A-B31B-B6088C4022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50086" y="5709424"/>
            <a:ext cx="2041913" cy="11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2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5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5BD03A-2FB7-A740-8C15-454C01024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503830"/>
              </p:ext>
            </p:extLst>
          </p:nvPr>
        </p:nvGraphicFramePr>
        <p:xfrm>
          <a:off x="157482" y="563969"/>
          <a:ext cx="11877036" cy="4378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9843">
                  <a:extLst>
                    <a:ext uri="{9D8B030D-6E8A-4147-A177-3AD203B41FA5}">
                      <a16:colId xmlns:a16="http://schemas.microsoft.com/office/drawing/2014/main" val="2130068286"/>
                    </a:ext>
                  </a:extLst>
                </a:gridCol>
                <a:gridCol w="5428253">
                  <a:extLst>
                    <a:ext uri="{9D8B030D-6E8A-4147-A177-3AD203B41FA5}">
                      <a16:colId xmlns:a16="http://schemas.microsoft.com/office/drawing/2014/main" val="836024525"/>
                    </a:ext>
                  </a:extLst>
                </a:gridCol>
                <a:gridCol w="4278940">
                  <a:extLst>
                    <a:ext uri="{9D8B030D-6E8A-4147-A177-3AD203B41FA5}">
                      <a16:colId xmlns:a16="http://schemas.microsoft.com/office/drawing/2014/main" val="2359760119"/>
                    </a:ext>
                  </a:extLst>
                </a:gridCol>
              </a:tblGrid>
              <a:tr h="449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Nơi hình thành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Đặc điểm chính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124848"/>
                  </a:ext>
                </a:extLst>
              </a:tr>
              <a:tr h="12002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nóng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7731957"/>
                  </a:ext>
                </a:extLst>
              </a:tr>
              <a:tr h="8688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lạnh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7555688"/>
                  </a:ext>
                </a:extLst>
              </a:tr>
              <a:tr h="9297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lục địa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en-V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4956141"/>
                  </a:ext>
                </a:extLst>
              </a:tr>
              <a:tr h="9297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Khối khí đại dương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>
                          <a:effectLst/>
                        </a:rPr>
                        <a:t> </a:t>
                      </a:r>
                      <a:endParaRPr lang="en-VN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000" dirty="0">
                          <a:effectLst/>
                        </a:rPr>
                        <a:t> </a:t>
                      </a:r>
                      <a:endParaRPr lang="en-V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708908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3C25FE3-0E1B-A347-B045-1E2881E0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482" y="0"/>
            <a:ext cx="9958717" cy="729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Bài tập 1: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nl-NL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nl-NL" altLang="en-VN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vi-VN" altLang="en-VN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hoàn thành bảng sau đây</a:t>
            </a: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vi-VN" altLang="en-VN" b="1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VN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VN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Bài tập 2: Điền từ còn thiếu vào đoạn sau:</a:t>
            </a:r>
            <a:endParaRPr kumimoji="0" lang="vi-VN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altLang="en-VN" dirty="0">
                <a:latin typeface="+mj-lt"/>
              </a:rPr>
              <a:t> - 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endParaRPr kumimoji="0" lang="vi-VN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……………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TRÁI ĐẤT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……….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…………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xích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endParaRPr kumimoji="0" lang="en-US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………….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endParaRPr kumimoji="0" lang="en-US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đai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30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kumimoji="0" lang="en-US" altLang="en-VN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N(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VN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V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Nam)</a:t>
            </a:r>
          </a:p>
          <a:p>
            <a:pPr algn="just" eaLnBrk="0" hangingPunct="0"/>
            <a:r>
              <a:rPr lang="vi-VN" dirty="0">
                <a:latin typeface="+mj-lt"/>
              </a:rPr>
              <a:t>- Gió là………………………………………………………………………………………</a:t>
            </a:r>
            <a:endParaRPr lang="en-VN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V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544028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3839</TotalTime>
  <Words>626</Words>
  <Application>Microsoft Office PowerPoint</Application>
  <PresentationFormat>Widescreen</PresentationFormat>
  <Paragraphs>135</Paragraphs>
  <Slides>22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Học tập theo trạm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252</cp:revision>
  <dcterms:created xsi:type="dcterms:W3CDTF">2021-06-18T15:04:24Z</dcterms:created>
  <dcterms:modified xsi:type="dcterms:W3CDTF">2023-04-11T14:43:33Z</dcterms:modified>
</cp:coreProperties>
</file>