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sldIdLst>
    <p:sldId id="290" r:id="rId3"/>
    <p:sldId id="294" r:id="rId4"/>
    <p:sldId id="257" r:id="rId5"/>
    <p:sldId id="304" r:id="rId6"/>
    <p:sldId id="295" r:id="rId7"/>
    <p:sldId id="303" r:id="rId8"/>
    <p:sldId id="306" r:id="rId9"/>
    <p:sldId id="305" r:id="rId10"/>
    <p:sldId id="311" r:id="rId11"/>
    <p:sldId id="310" r:id="rId12"/>
    <p:sldId id="299" r:id="rId13"/>
    <p:sldId id="300" r:id="rId14"/>
    <p:sldId id="312" r:id="rId15"/>
    <p:sldId id="301" r:id="rId16"/>
    <p:sldId id="302" r:id="rId17"/>
  </p:sldIdLst>
  <p:sldSz cx="12192000" cy="6858000"/>
  <p:notesSz cx="6858000" cy="9144000"/>
  <p:custDataLst>
    <p:tags r:id="rId1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06" autoAdjust="0"/>
    <p:restoredTop sz="94660"/>
  </p:normalViewPr>
  <p:slideViewPr>
    <p:cSldViewPr snapToGrid="0">
      <p:cViewPr varScale="1">
        <p:scale>
          <a:sx n="73" d="100"/>
          <a:sy n="73" d="100"/>
        </p:scale>
        <p:origin x="630" y="54"/>
      </p:cViewPr>
      <p:guideLst>
        <p:guide orient="horz" pos="2160"/>
        <p:guide pos="384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E57FD2-ACE3-4E12-B094-BA8CF2879D93}" type="datetimeFigureOut">
              <a:rPr lang="zh-CN" altLang="en-US" smtClean="0"/>
              <a:t>2021/8/11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717019-9FE0-48DA-B0D8-117C5813B5F0}" type="slidenum">
              <a:rPr lang="zh-CN" altLang="en-US" smtClean="0"/>
              <a:t>‹#›</a:t>
            </a:fld>
            <a:endParaRPr lang="zh-CN" altLang="en-US"/>
          </a:p>
        </p:txBody>
      </p:sp>
    </p:spTree>
    <p:extLst>
      <p:ext uri="{BB962C8B-B14F-4D97-AF65-F5344CB8AC3E}">
        <p14:creationId xmlns:p14="http://schemas.microsoft.com/office/powerpoint/2010/main" val="2003900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1</a:t>
            </a:fld>
            <a:endParaRPr lang="zh-CN" altLang="en-US"/>
          </a:p>
        </p:txBody>
      </p:sp>
    </p:spTree>
    <p:extLst>
      <p:ext uri="{BB962C8B-B14F-4D97-AF65-F5344CB8AC3E}">
        <p14:creationId xmlns:p14="http://schemas.microsoft.com/office/powerpoint/2010/main" val="3219551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4838954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9731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548480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7825639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784776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5059"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vi-VN" sz="800" smtClean="0"/>
          </a:p>
        </p:txBody>
      </p:sp>
    </p:spTree>
    <p:extLst>
      <p:ext uri="{BB962C8B-B14F-4D97-AF65-F5344CB8AC3E}">
        <p14:creationId xmlns:p14="http://schemas.microsoft.com/office/powerpoint/2010/main" val="3074222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2</a:t>
            </a:fld>
            <a:endParaRPr lang="zh-CN" altLang="en-US"/>
          </a:p>
        </p:txBody>
      </p:sp>
    </p:spTree>
    <p:extLst>
      <p:ext uri="{BB962C8B-B14F-4D97-AF65-F5344CB8AC3E}">
        <p14:creationId xmlns:p14="http://schemas.microsoft.com/office/powerpoint/2010/main" val="111582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3</a:t>
            </a:fld>
            <a:endParaRPr lang="zh-CN" altLang="en-US"/>
          </a:p>
        </p:txBody>
      </p:sp>
    </p:spTree>
    <p:extLst>
      <p:ext uri="{BB962C8B-B14F-4D97-AF65-F5344CB8AC3E}">
        <p14:creationId xmlns:p14="http://schemas.microsoft.com/office/powerpoint/2010/main" val="3458180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692651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231571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99665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0920427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328591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3008307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6C7EF1-2138-41C6-8730-10D6E11882D2}"/>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FC09F9C-4D2D-4822-AA68-23E2F09723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9A7B02E1-6600-4516-8212-8E38AFE89040}"/>
              </a:ext>
            </a:extLst>
          </p:cNvPr>
          <p:cNvSpPr>
            <a:spLocks noGrp="1"/>
          </p:cNvSpPr>
          <p:nvPr>
            <p:ph type="dt" sz="half" idx="10"/>
          </p:nvPr>
        </p:nvSpPr>
        <p:spPr/>
        <p:txBody>
          <a:bodyPr/>
          <a:lstStyle/>
          <a:p>
            <a:fld id="{EC85BF49-3D7A-4F43-BA91-D003E0AEA55D}" type="datetimeFigureOut">
              <a:rPr lang="zh-CN" altLang="en-US" smtClean="0"/>
              <a:t>2021/8/11</a:t>
            </a:fld>
            <a:endParaRPr lang="zh-CN" altLang="en-US"/>
          </a:p>
        </p:txBody>
      </p:sp>
      <p:sp>
        <p:nvSpPr>
          <p:cNvPr id="5" name="页脚占位符 4">
            <a:extLst>
              <a:ext uri="{FF2B5EF4-FFF2-40B4-BE49-F238E27FC236}">
                <a16:creationId xmlns:a16="http://schemas.microsoft.com/office/drawing/2014/main" id="{7F0340C5-7E3A-4D5C-B2CA-166D21090A9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70C5C68-E650-4A3A-BC49-A01CB023D84F}"/>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pic>
        <p:nvPicPr>
          <p:cNvPr id="7" name="图片 6" descr="图片包含 事情&#10;&#10;已生成极高可信度的说明">
            <a:extLst>
              <a:ext uri="{FF2B5EF4-FFF2-40B4-BE49-F238E27FC236}">
                <a16:creationId xmlns:a16="http://schemas.microsoft.com/office/drawing/2014/main" id="{0FB86466-89CD-4F69-84E4-5313C587DBD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1350215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AB18831-B750-4360-8DD2-D2C4F0FDE90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A87CC73-9300-42A2-B611-9A0DEE8ED5B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D4BC5E6-9192-456B-BB7A-D6FCDC667613}"/>
              </a:ext>
            </a:extLst>
          </p:cNvPr>
          <p:cNvSpPr>
            <a:spLocks noGrp="1"/>
          </p:cNvSpPr>
          <p:nvPr>
            <p:ph type="dt" sz="half" idx="10"/>
          </p:nvPr>
        </p:nvSpPr>
        <p:spPr/>
        <p:txBody>
          <a:bodyPr/>
          <a:lstStyle/>
          <a:p>
            <a:fld id="{EC85BF49-3D7A-4F43-BA91-D003E0AEA55D}" type="datetimeFigureOut">
              <a:rPr lang="zh-CN" altLang="en-US" smtClean="0"/>
              <a:t>2021/8/11</a:t>
            </a:fld>
            <a:endParaRPr lang="zh-CN" altLang="en-US"/>
          </a:p>
        </p:txBody>
      </p:sp>
      <p:sp>
        <p:nvSpPr>
          <p:cNvPr id="5" name="页脚占位符 4">
            <a:extLst>
              <a:ext uri="{FF2B5EF4-FFF2-40B4-BE49-F238E27FC236}">
                <a16:creationId xmlns:a16="http://schemas.microsoft.com/office/drawing/2014/main" id="{E4B14153-CF16-46D5-8523-7C66A7EEDE3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3756B3A-E31B-44BC-A357-73F5EDCEF2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072472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22899807-5192-4098-BAED-6D1B73B393D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3B7437E-317E-4E72-BD0F-96424D7DEEAB}"/>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E6BD8EA-D110-4D30-A546-FFE20E67EB66}"/>
              </a:ext>
            </a:extLst>
          </p:cNvPr>
          <p:cNvSpPr>
            <a:spLocks noGrp="1"/>
          </p:cNvSpPr>
          <p:nvPr>
            <p:ph type="dt" sz="half" idx="10"/>
          </p:nvPr>
        </p:nvSpPr>
        <p:spPr/>
        <p:txBody>
          <a:bodyPr/>
          <a:lstStyle/>
          <a:p>
            <a:fld id="{EC85BF49-3D7A-4F43-BA91-D003E0AEA55D}" type="datetimeFigureOut">
              <a:rPr lang="zh-CN" altLang="en-US" smtClean="0"/>
              <a:t>2021/8/11</a:t>
            </a:fld>
            <a:endParaRPr lang="zh-CN" altLang="en-US"/>
          </a:p>
        </p:txBody>
      </p:sp>
      <p:sp>
        <p:nvSpPr>
          <p:cNvPr id="5" name="页脚占位符 4">
            <a:extLst>
              <a:ext uri="{FF2B5EF4-FFF2-40B4-BE49-F238E27FC236}">
                <a16:creationId xmlns:a16="http://schemas.microsoft.com/office/drawing/2014/main" id="{96A127AD-6044-4EBB-A42A-1074843A5D3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489A9E2-4B2F-4974-B7DA-3836DA7911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7148407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C7BDFB-BF7F-4835-875A-71D839C017E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A4C220-D6D0-4315-886A-0C40773329A9}"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199343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7F3276-5F9E-4241-B200-AEE1BBA09DC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6B0751-1AC3-4695-A874-39F2CB01F2E0}"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614854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83FDAF-76F8-4F18-BE50-B9825117110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0BF9C5-13F5-46C2-9718-7F020CD7A08A}"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233767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96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9D6E04-495A-4C18-BC49-B36ED7BE2015}"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A231F6-0010-4DF7-82FD-FE79ED805106}"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02525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735ED0-88D2-4F95-A558-D43F63200DCD}"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FD74E0-9DA7-46DD-A60A-877A4578CF3E}"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343347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E8BDC2-685A-45CC-BFA4-BB22E176C72F}"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A797D-AA5D-4406-80BE-6B67FC72AA7A}"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091425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9E5B315-60B1-4BFF-A78B-C744CA97B1D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0B430E-2829-4094-84AE-26EF496EE329}"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672044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1F3AC28-C391-4D55-A48D-4CEFEA3BF8F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D57AE-94E1-4818-B9F5-51EF4BBAC727}"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37861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AAE625-CCE1-44F6-895D-5AF7016B331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FA83C3F-BA58-4315-BFDF-E60BCC01F280}"/>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20B4E28-BD5D-4F3F-B69C-DBAEC1F2194F}"/>
              </a:ext>
            </a:extLst>
          </p:cNvPr>
          <p:cNvSpPr>
            <a:spLocks noGrp="1"/>
          </p:cNvSpPr>
          <p:nvPr>
            <p:ph type="dt" sz="half" idx="10"/>
          </p:nvPr>
        </p:nvSpPr>
        <p:spPr/>
        <p:txBody>
          <a:bodyPr/>
          <a:lstStyle/>
          <a:p>
            <a:fld id="{EC85BF49-3D7A-4F43-BA91-D003E0AEA55D}" type="datetimeFigureOut">
              <a:rPr lang="zh-CN" altLang="en-US" smtClean="0"/>
              <a:t>2021/8/11</a:t>
            </a:fld>
            <a:endParaRPr lang="zh-CN" altLang="en-US"/>
          </a:p>
        </p:txBody>
      </p:sp>
      <p:sp>
        <p:nvSpPr>
          <p:cNvPr id="5" name="页脚占位符 4">
            <a:extLst>
              <a:ext uri="{FF2B5EF4-FFF2-40B4-BE49-F238E27FC236}">
                <a16:creationId xmlns:a16="http://schemas.microsoft.com/office/drawing/2014/main" id="{9C625689-122D-4A42-93C0-0286D12F7C1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84B6780-D01C-4C9C-B42E-7A4F26B8D02C}"/>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049580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9ACE18-C18C-4C3B-8ADC-E63956FCB04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4A8D03-3D2E-4618-BCDC-6EC84504C06B}"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740816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FF2601B-B8BD-456E-BBF2-D0541205FFF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6E73F8-B54D-4527-A293-F6B6D6DC66D3}"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441147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3"/>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43"/>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9C8BF5-1C98-4A4D-940C-2231FD862E0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EBBA9-F76F-40A6-9BE5-40F190C8807E}"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680427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smtClean="0"/>
              <a:t>Click to edit Master title style</a:t>
            </a:r>
            <a:endParaRPr lang="vi-VN"/>
          </a:p>
        </p:txBody>
      </p:sp>
      <p:sp>
        <p:nvSpPr>
          <p:cNvPr id="3" name="Text Placeholder 2"/>
          <p:cNvSpPr>
            <a:spLocks noGrp="1"/>
          </p:cNvSpPr>
          <p:nvPr>
            <p:ph type="body" sz="half" idx="1"/>
          </p:nvPr>
        </p:nvSpPr>
        <p:spPr>
          <a:xfrm>
            <a:off x="1576917" y="2017713"/>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6860117" y="2017713"/>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35D4A78-B9FA-4787-B133-F5D43F122687}" type="slidenum">
              <a:rPr kumimoji="0" lang="en-GB"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14338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636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10972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9600" y="3938589"/>
            <a:ext cx="10972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69603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C29D3C-433F-4A63-8FF5-36EE97F0E34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08A0D82-1BDE-4956-BBE7-876EF4C9C3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D3A7D608-4FD4-4089-A182-A5B58F7492D3}"/>
              </a:ext>
            </a:extLst>
          </p:cNvPr>
          <p:cNvSpPr>
            <a:spLocks noGrp="1"/>
          </p:cNvSpPr>
          <p:nvPr>
            <p:ph type="dt" sz="half" idx="10"/>
          </p:nvPr>
        </p:nvSpPr>
        <p:spPr/>
        <p:txBody>
          <a:bodyPr/>
          <a:lstStyle/>
          <a:p>
            <a:fld id="{EC85BF49-3D7A-4F43-BA91-D003E0AEA55D}" type="datetimeFigureOut">
              <a:rPr lang="zh-CN" altLang="en-US" smtClean="0"/>
              <a:t>2021/8/11</a:t>
            </a:fld>
            <a:endParaRPr lang="zh-CN" altLang="en-US"/>
          </a:p>
        </p:txBody>
      </p:sp>
      <p:sp>
        <p:nvSpPr>
          <p:cNvPr id="5" name="页脚占位符 4">
            <a:extLst>
              <a:ext uri="{FF2B5EF4-FFF2-40B4-BE49-F238E27FC236}">
                <a16:creationId xmlns:a16="http://schemas.microsoft.com/office/drawing/2014/main" id="{4202FDCD-14CB-478B-AB8C-D7E3D4A39A2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7912418-15EB-4B02-B1ED-DF9966177A36}"/>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9572183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903029-121E-4745-8C82-783089C8CFA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BF77133-A399-4B32-9027-6824172CEBE7}"/>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CA5C523C-3916-46C6-ABCB-8B86E01D650F}"/>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842F8245-7E0D-4F5C-BBD9-5BB4B79A74E3}"/>
              </a:ext>
            </a:extLst>
          </p:cNvPr>
          <p:cNvSpPr>
            <a:spLocks noGrp="1"/>
          </p:cNvSpPr>
          <p:nvPr>
            <p:ph type="dt" sz="half" idx="10"/>
          </p:nvPr>
        </p:nvSpPr>
        <p:spPr/>
        <p:txBody>
          <a:bodyPr/>
          <a:lstStyle/>
          <a:p>
            <a:fld id="{EC85BF49-3D7A-4F43-BA91-D003E0AEA55D}" type="datetimeFigureOut">
              <a:rPr lang="zh-CN" altLang="en-US" smtClean="0"/>
              <a:t>2021/8/11</a:t>
            </a:fld>
            <a:endParaRPr lang="zh-CN" altLang="en-US"/>
          </a:p>
        </p:txBody>
      </p:sp>
      <p:sp>
        <p:nvSpPr>
          <p:cNvPr id="6" name="页脚占位符 5">
            <a:extLst>
              <a:ext uri="{FF2B5EF4-FFF2-40B4-BE49-F238E27FC236}">
                <a16:creationId xmlns:a16="http://schemas.microsoft.com/office/drawing/2014/main" id="{A405755D-B8AB-449D-BBC4-48ACBBB5137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CEEE41F-5F54-4C73-80D9-78344F9BA7CE}"/>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0684554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1" name="矩形 10"/>
          <p:cNvSpPr/>
          <p:nvPr userDrawn="1"/>
        </p:nvSpPr>
        <p:spPr>
          <a:xfrm>
            <a:off x="8325228" y="3859375"/>
            <a:ext cx="775136" cy="230832"/>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精美</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课件：</a:t>
            </a:r>
            <a:r>
              <a:rPr lang="en-US" altLang="zh-CN" sz="100" dirty="0">
                <a:solidFill>
                  <a:prstClr val="white"/>
                </a:solidFill>
                <a:latin typeface="Calibri"/>
                <a:ea typeface="宋体"/>
              </a:rPr>
              <a:t>www.1ppt.com/kejian/             </a:t>
            </a:r>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zh-CN" altLang="en-US" sz="100" dirty="0">
                <a:solidFill>
                  <a:prstClr val="white"/>
                </a:solidFill>
                <a:latin typeface="Calibri"/>
                <a:ea typeface="宋体"/>
              </a:rPr>
              <a:t>工作总结</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www.1ppt.com/xiazai/zongjie/ </a:t>
            </a:r>
            <a:r>
              <a:rPr lang="zh-CN" altLang="en-US" sz="100" dirty="0">
                <a:solidFill>
                  <a:prstClr val="white"/>
                </a:solidFill>
                <a:latin typeface="Calibri"/>
                <a:ea typeface="宋体"/>
              </a:rPr>
              <a:t>工作计划：</a:t>
            </a:r>
            <a:r>
              <a:rPr lang="en-US" altLang="zh-CN" sz="100" dirty="0">
                <a:solidFill>
                  <a:prstClr val="white"/>
                </a:solidFill>
                <a:latin typeface="Calibri"/>
                <a:ea typeface="宋体"/>
              </a:rPr>
              <a:t>www.1ppt.com/xiazai/jihua/</a:t>
            </a:r>
          </a:p>
          <a:p>
            <a:r>
              <a:rPr lang="zh-CN" altLang="en-US" sz="100" dirty="0">
                <a:solidFill>
                  <a:prstClr val="white"/>
                </a:solidFill>
                <a:latin typeface="Calibri"/>
                <a:ea typeface="宋体"/>
              </a:rPr>
              <a:t>商务</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www.1ppt.com/moban/shangwu/  </a:t>
            </a:r>
            <a:r>
              <a:rPr lang="zh-CN" altLang="en-US" sz="100" dirty="0">
                <a:solidFill>
                  <a:prstClr val="white"/>
                </a:solidFill>
                <a:latin typeface="Calibri"/>
                <a:ea typeface="宋体"/>
              </a:rPr>
              <a:t>个人简历</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www.1ppt.com/xiazai/jianli/  </a:t>
            </a:r>
          </a:p>
          <a:p>
            <a:r>
              <a:rPr lang="zh-CN" altLang="en-US" sz="100" dirty="0">
                <a:solidFill>
                  <a:prstClr val="white"/>
                </a:solidFill>
                <a:latin typeface="Calibri"/>
                <a:ea typeface="宋体"/>
              </a:rPr>
              <a:t>毕业答辩</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www.1ppt.com/xiazai/dabian/  </a:t>
            </a:r>
            <a:r>
              <a:rPr lang="zh-CN" altLang="en-US" sz="100" dirty="0">
                <a:solidFill>
                  <a:prstClr val="white"/>
                </a:solidFill>
                <a:latin typeface="Calibri"/>
                <a:ea typeface="宋体"/>
              </a:rPr>
              <a:t>工作汇报</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www.1ppt.com/xiazai/huibao/    </a:t>
            </a:r>
          </a:p>
          <a:p>
            <a:r>
              <a:rPr lang="en-US" altLang="zh-CN" sz="100" dirty="0">
                <a:solidFill>
                  <a:prstClr val="white"/>
                </a:solidFill>
                <a:latin typeface="Calibri"/>
                <a:ea typeface="宋体"/>
              </a:rPr>
              <a:t> </a:t>
            </a:r>
          </a:p>
        </p:txBody>
      </p:sp>
      <p:sp>
        <p:nvSpPr>
          <p:cNvPr id="2" name="标题 1">
            <a:extLst>
              <a:ext uri="{FF2B5EF4-FFF2-40B4-BE49-F238E27FC236}">
                <a16:creationId xmlns:a16="http://schemas.microsoft.com/office/drawing/2014/main" id="{429F8BAA-8A45-4805-B80A-07C8740E2E6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67A0A44-AB43-4C74-A603-D8119FB27E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0C131986-E042-4909-B443-8AD60B39F206}"/>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7A9DF9E6-93A8-41DA-9AFE-F1AD163BAE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FA105C94-063B-410A-9E78-B933C70542C9}"/>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532ED612-40B6-40D5-9AB6-A5756E735A04}"/>
              </a:ext>
            </a:extLst>
          </p:cNvPr>
          <p:cNvSpPr>
            <a:spLocks noGrp="1"/>
          </p:cNvSpPr>
          <p:nvPr>
            <p:ph type="dt" sz="half" idx="10"/>
          </p:nvPr>
        </p:nvSpPr>
        <p:spPr/>
        <p:txBody>
          <a:bodyPr/>
          <a:lstStyle/>
          <a:p>
            <a:fld id="{EC85BF49-3D7A-4F43-BA91-D003E0AEA55D}" type="datetimeFigureOut">
              <a:rPr lang="zh-CN" altLang="en-US" smtClean="0"/>
              <a:t>2021/8/11</a:t>
            </a:fld>
            <a:endParaRPr lang="zh-CN" altLang="en-US"/>
          </a:p>
        </p:txBody>
      </p:sp>
      <p:sp>
        <p:nvSpPr>
          <p:cNvPr id="8" name="页脚占位符 7">
            <a:extLst>
              <a:ext uri="{FF2B5EF4-FFF2-40B4-BE49-F238E27FC236}">
                <a16:creationId xmlns:a16="http://schemas.microsoft.com/office/drawing/2014/main" id="{2F0CBC1E-B6EE-4097-952D-830B41F13F5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58DC997-89AA-47B6-AC9E-9DABE64D8C93}"/>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764414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1FA586-1609-48FE-8744-41F3E00127D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E871FBC-BFBC-4554-93E0-667EBD3B7D36}"/>
              </a:ext>
            </a:extLst>
          </p:cNvPr>
          <p:cNvSpPr>
            <a:spLocks noGrp="1"/>
          </p:cNvSpPr>
          <p:nvPr>
            <p:ph type="dt" sz="half" idx="10"/>
          </p:nvPr>
        </p:nvSpPr>
        <p:spPr/>
        <p:txBody>
          <a:bodyPr/>
          <a:lstStyle/>
          <a:p>
            <a:fld id="{EC85BF49-3D7A-4F43-BA91-D003E0AEA55D}" type="datetimeFigureOut">
              <a:rPr lang="zh-CN" altLang="en-US" smtClean="0"/>
              <a:t>2021/8/11</a:t>
            </a:fld>
            <a:endParaRPr lang="zh-CN" altLang="en-US"/>
          </a:p>
        </p:txBody>
      </p:sp>
      <p:sp>
        <p:nvSpPr>
          <p:cNvPr id="4" name="页脚占位符 3">
            <a:extLst>
              <a:ext uri="{FF2B5EF4-FFF2-40B4-BE49-F238E27FC236}">
                <a16:creationId xmlns:a16="http://schemas.microsoft.com/office/drawing/2014/main" id="{9E473339-3CF2-40AF-A7A8-247F02DFDF1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B04E57B-F9FF-4C6E-BAB0-34397F82D461}"/>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8892349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12E0898-CC0E-4ABE-B003-4FEE96EA1445}"/>
              </a:ext>
            </a:extLst>
          </p:cNvPr>
          <p:cNvSpPr>
            <a:spLocks noGrp="1"/>
          </p:cNvSpPr>
          <p:nvPr>
            <p:ph type="dt" sz="half" idx="10"/>
          </p:nvPr>
        </p:nvSpPr>
        <p:spPr/>
        <p:txBody>
          <a:bodyPr/>
          <a:lstStyle/>
          <a:p>
            <a:fld id="{EC85BF49-3D7A-4F43-BA91-D003E0AEA55D}" type="datetimeFigureOut">
              <a:rPr lang="zh-CN" altLang="en-US" smtClean="0"/>
              <a:t>2021/8/11</a:t>
            </a:fld>
            <a:endParaRPr lang="zh-CN" altLang="en-US"/>
          </a:p>
        </p:txBody>
      </p:sp>
      <p:sp>
        <p:nvSpPr>
          <p:cNvPr id="3" name="页脚占位符 2">
            <a:extLst>
              <a:ext uri="{FF2B5EF4-FFF2-40B4-BE49-F238E27FC236}">
                <a16:creationId xmlns:a16="http://schemas.microsoft.com/office/drawing/2014/main" id="{E871EC42-DDD9-4E80-962A-12A36157D28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AD90195A-C088-4DD2-8AB6-D519D23F9A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9040352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16A4D5-F43F-400E-A3BA-C864372902C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3176F08-C64D-4AE4-A92E-DCDB93255C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E6893A0-6D7A-455F-A082-735E6D3BFA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EA7E056-9362-4F22-8D6D-10BDC1AF7FDF}"/>
              </a:ext>
            </a:extLst>
          </p:cNvPr>
          <p:cNvSpPr>
            <a:spLocks noGrp="1"/>
          </p:cNvSpPr>
          <p:nvPr>
            <p:ph type="dt" sz="half" idx="10"/>
          </p:nvPr>
        </p:nvSpPr>
        <p:spPr/>
        <p:txBody>
          <a:bodyPr/>
          <a:lstStyle/>
          <a:p>
            <a:fld id="{EC85BF49-3D7A-4F43-BA91-D003E0AEA55D}" type="datetimeFigureOut">
              <a:rPr lang="zh-CN" altLang="en-US" smtClean="0"/>
              <a:t>2021/8/11</a:t>
            </a:fld>
            <a:endParaRPr lang="zh-CN" altLang="en-US"/>
          </a:p>
        </p:txBody>
      </p:sp>
      <p:sp>
        <p:nvSpPr>
          <p:cNvPr id="6" name="页脚占位符 5">
            <a:extLst>
              <a:ext uri="{FF2B5EF4-FFF2-40B4-BE49-F238E27FC236}">
                <a16:creationId xmlns:a16="http://schemas.microsoft.com/office/drawing/2014/main" id="{F66B34AC-86F1-4527-BC19-2D1D6946B1D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087EF4C-F50A-47A3-99CE-F21E902F3F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525405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BC4ECF-4A3A-401C-B45E-6E90080F420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808DBD3-CE25-46F2-9048-9D52CF27A3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8123A1B-70F0-41D6-AD47-2C30B02C89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FF92FBC-7EA5-4037-AA89-0B55AEB591F0}"/>
              </a:ext>
            </a:extLst>
          </p:cNvPr>
          <p:cNvSpPr>
            <a:spLocks noGrp="1"/>
          </p:cNvSpPr>
          <p:nvPr>
            <p:ph type="dt" sz="half" idx="10"/>
          </p:nvPr>
        </p:nvSpPr>
        <p:spPr/>
        <p:txBody>
          <a:bodyPr/>
          <a:lstStyle/>
          <a:p>
            <a:fld id="{EC85BF49-3D7A-4F43-BA91-D003E0AEA55D}" type="datetimeFigureOut">
              <a:rPr lang="zh-CN" altLang="en-US" smtClean="0"/>
              <a:t>2021/8/11</a:t>
            </a:fld>
            <a:endParaRPr lang="zh-CN" altLang="en-US"/>
          </a:p>
        </p:txBody>
      </p:sp>
      <p:sp>
        <p:nvSpPr>
          <p:cNvPr id="6" name="页脚占位符 5">
            <a:extLst>
              <a:ext uri="{FF2B5EF4-FFF2-40B4-BE49-F238E27FC236}">
                <a16:creationId xmlns:a16="http://schemas.microsoft.com/office/drawing/2014/main" id="{27014370-AECC-4117-9CA7-767F6D74C14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AC8CD34-3386-4ABE-83B9-CA0B7FA26A9D}"/>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6406534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23B18FF4-15B0-4A0F-A408-29575D30AE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DAFFAF94-3EC8-417C-A78B-9C2E4C069A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C2BF2CF7-FD2F-42F4-95D0-B1D7BD179D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EC85BF49-3D7A-4F43-BA91-D003E0AEA55D}" type="datetimeFigureOut">
              <a:rPr lang="zh-CN" altLang="en-US" smtClean="0"/>
              <a:pPr/>
              <a:t>2021/8/11</a:t>
            </a:fld>
            <a:endParaRPr lang="zh-CN" altLang="en-US" dirty="0"/>
          </a:p>
        </p:txBody>
      </p:sp>
      <p:sp>
        <p:nvSpPr>
          <p:cNvPr id="5" name="页脚占位符 4">
            <a:extLst>
              <a:ext uri="{FF2B5EF4-FFF2-40B4-BE49-F238E27FC236}">
                <a16:creationId xmlns:a16="http://schemas.microsoft.com/office/drawing/2014/main" id="{520F1565-20E8-4745-8FF2-10D53A944E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zh-CN" altLang="en-US" dirty="0"/>
          </a:p>
        </p:txBody>
      </p:sp>
      <p:sp>
        <p:nvSpPr>
          <p:cNvPr id="6" name="灯片编号占位符 5">
            <a:extLst>
              <a:ext uri="{FF2B5EF4-FFF2-40B4-BE49-F238E27FC236}">
                <a16:creationId xmlns:a16="http://schemas.microsoft.com/office/drawing/2014/main" id="{8D337385-E146-4D8D-9D11-BCA989E8FA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F23BD8DC-39EC-4016-A177-D6AECE158338}" type="slidenum">
              <a:rPr lang="zh-CN" altLang="en-US" smtClean="0"/>
              <a:pPr/>
              <a:t>‹#›</a:t>
            </a:fld>
            <a:endParaRPr lang="zh-CN" altLang="en-US" dirty="0"/>
          </a:p>
        </p:txBody>
      </p:sp>
    </p:spTree>
    <p:extLst>
      <p:ext uri="{BB962C8B-B14F-4D97-AF65-F5344CB8AC3E}">
        <p14:creationId xmlns:p14="http://schemas.microsoft.com/office/powerpoint/2010/main" val="1911174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06CB61-28B6-4CD7-A459-EB8E35B7588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401FE48-694C-43A8-859F-E1A2E0BD2F73}"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7287237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24.xml"/><Relationship Id="rId5" Type="http://schemas.openxmlformats.org/officeDocument/2006/relationships/image" Target="../media/image24.gif"/><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6.xml"/><Relationship Id="rId7"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image" Target="../media/image3.png"/><Relationship Id="rId5" Type="http://schemas.openxmlformats.org/officeDocument/2006/relationships/tags" Target="../tags/tag8.xml"/><Relationship Id="rId10" Type="http://schemas.openxmlformats.org/officeDocument/2006/relationships/image" Target="../media/image6.png"/><Relationship Id="rId4" Type="http://schemas.openxmlformats.org/officeDocument/2006/relationships/tags" Target="../tags/tag7.xml"/><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3.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1.jpe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6.png"/><Relationship Id="rId4" Type="http://schemas.openxmlformats.org/officeDocument/2006/relationships/image" Target="../media/image7.png"/><Relationship Id="rId9" Type="http://schemas.openxmlformats.org/officeDocument/2006/relationships/image" Target="../media/image15.jp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D0B78B2-6A28-4FCD-8059-AEE8C0C1856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449978" y="0"/>
            <a:ext cx="8843554" cy="6040920"/>
          </a:xfrm>
          <a:prstGeom prst="rect">
            <a:avLst/>
          </a:prstGeom>
        </p:spPr>
      </p:pic>
      <p:pic>
        <p:nvPicPr>
          <p:cNvPr id="8" name="PA_图片 11">
            <a:extLst>
              <a:ext uri="{FF2B5EF4-FFF2-40B4-BE49-F238E27FC236}">
                <a16:creationId xmlns:a16="http://schemas.microsoft.com/office/drawing/2014/main" id="{708C517F-72B9-4C02-A8BE-32A8350AED99}"/>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a:off x="9512591" y="-202909"/>
            <a:ext cx="2679409" cy="2679409"/>
          </a:xfrm>
          <a:prstGeom prst="rect">
            <a:avLst/>
          </a:prstGeom>
        </p:spPr>
      </p:pic>
      <p:sp>
        <p:nvSpPr>
          <p:cNvPr id="9" name="PA_文本框 9">
            <a:extLst>
              <a:ext uri="{FF2B5EF4-FFF2-40B4-BE49-F238E27FC236}">
                <a16:creationId xmlns:a16="http://schemas.microsoft.com/office/drawing/2014/main" id="{A77DE055-20FC-46C4-BA35-162A84AC7BBF}"/>
              </a:ext>
            </a:extLst>
          </p:cNvPr>
          <p:cNvSpPr txBox="1"/>
          <p:nvPr>
            <p:custDataLst>
              <p:tags r:id="rId2"/>
            </p:custDataLst>
          </p:nvPr>
        </p:nvSpPr>
        <p:spPr>
          <a:xfrm>
            <a:off x="3017521" y="3372139"/>
            <a:ext cx="6495070" cy="2062103"/>
          </a:xfrm>
          <a:prstGeom prst="rect">
            <a:avLst/>
          </a:prstGeom>
          <a:noFill/>
        </p:spPr>
        <p:txBody>
          <a:bodyPr wrap="square" rtlCol="0">
            <a:spAutoFit/>
          </a:bodyPr>
          <a:lstStyle/>
          <a:p>
            <a:pPr algn="ctr"/>
            <a:r>
              <a:rPr lang="en-US" sz="3200" dirty="0" err="1">
                <a:solidFill>
                  <a:srgbClr val="FF0000"/>
                </a:solidFill>
                <a:latin typeface="Times New Roman" panose="02020603050405020304" pitchFamily="18" charset="0"/>
                <a:cs typeface="Times New Roman" panose="02020603050405020304" pitchFamily="18" charset="0"/>
              </a:rPr>
              <a:t>Bài</a:t>
            </a:r>
            <a:r>
              <a:rPr lang="en-US" sz="3200" dirty="0">
                <a:solidFill>
                  <a:srgbClr val="FF0000"/>
                </a:solidFill>
                <a:latin typeface="Times New Roman" panose="02020603050405020304" pitchFamily="18" charset="0"/>
                <a:cs typeface="Times New Roman" panose="02020603050405020304" pitchFamily="18" charset="0"/>
              </a:rPr>
              <a:t> 2. KÍ HIỆU VÀ CHÚ GIẢI TRÊN MỘT SỐ BẢN </a:t>
            </a:r>
            <a:r>
              <a:rPr lang="en-US" sz="3200" dirty="0" smtClean="0">
                <a:solidFill>
                  <a:srgbClr val="FF0000"/>
                </a:solidFill>
                <a:latin typeface="Times New Roman" panose="02020603050405020304" pitchFamily="18" charset="0"/>
                <a:cs typeface="Times New Roman" panose="02020603050405020304" pitchFamily="18" charset="0"/>
              </a:rPr>
              <a:t>ĐỒ</a:t>
            </a:r>
            <a:endParaRPr lang="vi-VN" sz="3200" dirty="0" smtClean="0">
              <a:solidFill>
                <a:srgbClr val="FF0000"/>
              </a:solidFill>
              <a:latin typeface="Times New Roman" panose="02020603050405020304" pitchFamily="18" charset="0"/>
              <a:cs typeface="Times New Roman" panose="02020603050405020304" pitchFamily="18" charset="0"/>
            </a:endParaRPr>
          </a:p>
          <a:p>
            <a:pPr algn="ct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a:solidFill>
                  <a:srgbClr val="FF0000"/>
                </a:solidFill>
                <a:latin typeface="Times New Roman" panose="02020603050405020304" pitchFamily="18" charset="0"/>
                <a:cs typeface="Times New Roman" panose="02020603050405020304" pitchFamily="18" charset="0"/>
              </a:rPr>
              <a:t>THÔNG DỤNG</a:t>
            </a:r>
          </a:p>
          <a:p>
            <a:pPr algn="ct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209004" y="300444"/>
            <a:ext cx="2050869" cy="369332"/>
          </a:xfrm>
          <a:prstGeom prst="rect">
            <a:avLst/>
          </a:prstGeom>
          <a:noFill/>
        </p:spPr>
        <p:txBody>
          <a:bodyPr wrap="square" rtlCol="0">
            <a:spAutoFit/>
          </a:bodyPr>
          <a:lstStyle/>
          <a:p>
            <a:r>
              <a:rPr lang="vi-VN" dirty="0" smtClean="0"/>
              <a:t>Sách Chân trời</a:t>
            </a:r>
            <a:endParaRPr lang="en-US" dirty="0"/>
          </a:p>
        </p:txBody>
      </p:sp>
    </p:spTree>
    <p:extLst>
      <p:ext uri="{BB962C8B-B14F-4D97-AF65-F5344CB8AC3E}">
        <p14:creationId xmlns:p14="http://schemas.microsoft.com/office/powerpoint/2010/main" val="26668877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49082" y="65314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smtClean="0">
                <a:ln>
                  <a:noFill/>
                </a:ln>
                <a:solidFill>
                  <a:prstClr val="white"/>
                </a:solidFill>
                <a:effectLst/>
                <a:uLnTx/>
                <a:uFillTx/>
                <a:latin typeface="Arial" panose="020B0604020202020204"/>
                <a:ea typeface="+mn-ea"/>
                <a:cs typeface="+mn-cs"/>
              </a:rPr>
              <a:t>1</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cxnSp>
        <p:nvCxnSpPr>
          <p:cNvPr id="10" name="Straight Connector 9"/>
          <p:cNvCxnSpPr>
            <a:endCxn id="2" idx="2"/>
          </p:cNvCxnSpPr>
          <p:nvPr/>
        </p:nvCxnSpPr>
        <p:spPr>
          <a:xfrm>
            <a:off x="6069829" y="1139878"/>
            <a:ext cx="1" cy="5207941"/>
          </a:xfrm>
          <a:prstGeom prst="line">
            <a:avLst/>
          </a:prstGeom>
        </p:spPr>
        <p:style>
          <a:lnRef idx="2">
            <a:schemeClr val="accent5"/>
          </a:lnRef>
          <a:fillRef idx="0">
            <a:schemeClr val="accent5"/>
          </a:fillRef>
          <a:effectRef idx="1">
            <a:schemeClr val="accent5"/>
          </a:effectRef>
          <a:fontRef idx="minor">
            <a:schemeClr val="tx1"/>
          </a:fontRef>
        </p:style>
      </p:cxnSp>
      <p:sp>
        <p:nvSpPr>
          <p:cNvPr id="5" name="TextBox 4"/>
          <p:cNvSpPr txBox="1"/>
          <p:nvPr/>
        </p:nvSpPr>
        <p:spPr>
          <a:xfrm>
            <a:off x="849084" y="1293219"/>
            <a:ext cx="480214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I</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KÍ HIỆU BẢN ĐỒ VÀ CHÚ GIẢI</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319337" y="653142"/>
            <a:ext cx="957678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 KÍ HIỆU VÀ CHÚ GIẢI TRÊN MỘT SỐ BẢN ĐỒ THÔNG DỤNG</a:t>
            </a:r>
          </a:p>
        </p:txBody>
      </p:sp>
      <p:sp>
        <p:nvSpPr>
          <p:cNvPr id="11" name="TextBox 10"/>
          <p:cNvSpPr txBox="1"/>
          <p:nvPr/>
        </p:nvSpPr>
        <p:spPr>
          <a:xfrm>
            <a:off x="907355" y="1701112"/>
            <a:ext cx="445506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II. CÁC LOẠI KÍ HIỆU BẢN ĐỒ</a:t>
            </a:r>
          </a:p>
        </p:txBody>
      </p:sp>
      <p:sp>
        <p:nvSpPr>
          <p:cNvPr id="12" name="TextBox 11"/>
          <p:cNvSpPr txBox="1"/>
          <p:nvPr/>
        </p:nvSpPr>
        <p:spPr>
          <a:xfrm>
            <a:off x="952179" y="2068664"/>
            <a:ext cx="4935109" cy="1569660"/>
          </a:xfrm>
          <a:prstGeom prst="rect">
            <a:avLst/>
          </a:prstGeom>
          <a:noFill/>
        </p:spPr>
        <p:txBody>
          <a:bodyPr wrap="square" rtlCol="0">
            <a:spAutoFit/>
          </a:bodyPr>
          <a:lstStyle/>
          <a:p>
            <a:pPr lvl="0"/>
            <a:r>
              <a:rPr lang="vi-VN" dirty="0">
                <a:solidFill>
                  <a:prstClr val="black"/>
                </a:solidFill>
                <a:latin typeface="Times New Roman" panose="02020603050405020304" pitchFamily="18" charset="0"/>
                <a:cs typeface="Times New Roman" panose="02020603050405020304" pitchFamily="18" charset="0"/>
              </a:rPr>
              <a:t>- KHBĐ có nhiều loại khác nhau, trong đó chia làm 2 loại:</a:t>
            </a:r>
          </a:p>
          <a:p>
            <a:pPr lvl="0"/>
            <a:r>
              <a:rPr lang="vi-VN" dirty="0">
                <a:solidFill>
                  <a:prstClr val="black"/>
                </a:solidFill>
                <a:latin typeface="Times New Roman" panose="02020603050405020304" pitchFamily="18" charset="0"/>
                <a:cs typeface="Times New Roman" panose="02020603050405020304" pitchFamily="18" charset="0"/>
              </a:rPr>
              <a:t>+ Kí hiệu tượng hình</a:t>
            </a:r>
          </a:p>
          <a:p>
            <a:pPr lvl="0"/>
            <a:r>
              <a:rPr lang="vi-VN" dirty="0">
                <a:solidFill>
                  <a:prstClr val="black"/>
                </a:solidFill>
                <a:latin typeface="Times New Roman" panose="02020603050405020304" pitchFamily="18" charset="0"/>
                <a:cs typeface="Times New Roman" panose="02020603050405020304" pitchFamily="18" charset="0"/>
              </a:rPr>
              <a:t>+ Kí hiệu hình học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p:cNvPicPr>
            <a:picLocks noChangeAspect="1"/>
          </p:cNvPicPr>
          <p:nvPr/>
        </p:nvPicPr>
        <p:blipFill>
          <a:blip r:embed="rId8"/>
          <a:stretch>
            <a:fillRect/>
          </a:stretch>
        </p:blipFill>
        <p:spPr>
          <a:xfrm>
            <a:off x="6142228" y="1542692"/>
            <a:ext cx="4965807" cy="3114198"/>
          </a:xfrm>
          <a:prstGeom prst="rect">
            <a:avLst/>
          </a:prstGeom>
        </p:spPr>
      </p:pic>
    </p:spTree>
    <p:extLst>
      <p:ext uri="{BB962C8B-B14F-4D97-AF65-F5344CB8AC3E}">
        <p14:creationId xmlns:p14="http://schemas.microsoft.com/office/powerpoint/2010/main" val="28590511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9" name="Picture 8"/>
          <p:cNvPicPr>
            <a:picLocks noChangeAspect="1"/>
          </p:cNvPicPr>
          <p:nvPr/>
        </p:nvPicPr>
        <p:blipFill>
          <a:blip r:embed="rId8"/>
          <a:stretch>
            <a:fillRect/>
          </a:stretch>
        </p:blipFill>
        <p:spPr>
          <a:xfrm>
            <a:off x="1998098" y="2289002"/>
            <a:ext cx="7069960" cy="1941691"/>
          </a:xfrm>
          <a:prstGeom prst="rect">
            <a:avLst/>
          </a:prstGeom>
        </p:spPr>
      </p:pic>
      <p:sp>
        <p:nvSpPr>
          <p:cNvPr id="17" name="TextBox 16"/>
          <p:cNvSpPr txBox="1"/>
          <p:nvPr/>
        </p:nvSpPr>
        <p:spPr>
          <a:xfrm>
            <a:off x="952179" y="2068664"/>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1600" b="1"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tập</a:t>
            </a:r>
            <a:r>
              <a:rPr kumimoji="0" lang="en-US" sz="1600" b="1"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1</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104579" y="4453272"/>
            <a:ext cx="493510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err="1" smtClean="0">
                <a:solidFill>
                  <a:prstClr val="black"/>
                </a:solidFill>
                <a:latin typeface="Times New Roman" panose="02020603050405020304" pitchFamily="18" charset="0"/>
                <a:cs typeface="Times New Roman" panose="02020603050405020304" pitchFamily="18" charset="0"/>
              </a:rPr>
              <a:t>Đáp</a:t>
            </a:r>
            <a:r>
              <a:rPr lang="en-US" sz="1600" b="1" dirty="0" smtClean="0">
                <a:solidFill>
                  <a:prstClr val="black"/>
                </a:solidFill>
                <a:latin typeface="Times New Roman" panose="02020603050405020304" pitchFamily="18" charset="0"/>
                <a:cs typeface="Times New Roman" panose="02020603050405020304" pitchFamily="18" charset="0"/>
              </a:rPr>
              <a:t> </a:t>
            </a:r>
            <a:r>
              <a:rPr lang="en-US" sz="1600" b="1" dirty="0" err="1" smtClean="0">
                <a:solidFill>
                  <a:prstClr val="black"/>
                </a:solidFill>
                <a:latin typeface="Times New Roman" panose="02020603050405020304" pitchFamily="18" charset="0"/>
                <a:cs typeface="Times New Roman" panose="02020603050405020304" pitchFamily="18" charset="0"/>
              </a:rPr>
              <a:t>án</a:t>
            </a:r>
            <a:r>
              <a:rPr lang="en-US" sz="1600" b="1" dirty="0" smtClean="0">
                <a:solidFill>
                  <a:prstClr val="black"/>
                </a:solidFill>
                <a:latin typeface="Times New Roman" panose="02020603050405020304" pitchFamily="18" charset="0"/>
                <a:cs typeface="Times New Roman" panose="02020603050405020304" pitchFamily="18" charset="0"/>
              </a:rPr>
              <a:t>: -  </a:t>
            </a:r>
            <a:r>
              <a:rPr lang="en-US" sz="1600" b="1" dirty="0" err="1" smtClean="0">
                <a:solidFill>
                  <a:prstClr val="black"/>
                </a:solidFill>
                <a:latin typeface="Times New Roman" panose="02020603050405020304" pitchFamily="18" charset="0"/>
                <a:cs typeface="Times New Roman" panose="02020603050405020304" pitchFamily="18" charset="0"/>
              </a:rPr>
              <a:t>Đỉnh</a:t>
            </a:r>
            <a:r>
              <a:rPr lang="en-US" sz="1600" b="1" dirty="0" smtClean="0">
                <a:solidFill>
                  <a:prstClr val="black"/>
                </a:solidFill>
                <a:latin typeface="Times New Roman" panose="02020603050405020304" pitchFamily="18" charset="0"/>
                <a:cs typeface="Times New Roman" panose="02020603050405020304" pitchFamily="18" charset="0"/>
              </a:rPr>
              <a:t> Ê-</a:t>
            </a:r>
            <a:r>
              <a:rPr lang="en-US" sz="1600" b="1" dirty="0" err="1" smtClean="0">
                <a:solidFill>
                  <a:prstClr val="black"/>
                </a:solidFill>
                <a:latin typeface="Times New Roman" panose="02020603050405020304" pitchFamily="18" charset="0"/>
                <a:cs typeface="Times New Roman" panose="02020603050405020304" pitchFamily="18" charset="0"/>
              </a:rPr>
              <a:t>vơ</a:t>
            </a:r>
            <a:r>
              <a:rPr lang="en-US" sz="1600" b="1" dirty="0" smtClean="0">
                <a:solidFill>
                  <a:prstClr val="black"/>
                </a:solidFill>
                <a:latin typeface="Times New Roman" panose="02020603050405020304" pitchFamily="18" charset="0"/>
                <a:cs typeface="Times New Roman" panose="02020603050405020304" pitchFamily="18" charset="0"/>
              </a:rPr>
              <a:t>-ret </a:t>
            </a:r>
            <a:r>
              <a:rPr lang="en-US" sz="1600" b="1" dirty="0" err="1" smtClean="0">
                <a:solidFill>
                  <a:prstClr val="black"/>
                </a:solidFill>
                <a:latin typeface="Times New Roman" panose="02020603050405020304" pitchFamily="18" charset="0"/>
                <a:cs typeface="Times New Roman" panose="02020603050405020304" pitchFamily="18" charset="0"/>
              </a:rPr>
              <a:t>cao</a:t>
            </a:r>
            <a:r>
              <a:rPr lang="en-US" sz="1600" b="1" dirty="0" smtClean="0">
                <a:solidFill>
                  <a:prstClr val="black"/>
                </a:solidFill>
                <a:latin typeface="Times New Roman" panose="02020603050405020304" pitchFamily="18" charset="0"/>
                <a:cs typeface="Times New Roman" panose="02020603050405020304" pitchFamily="18" charset="0"/>
              </a:rPr>
              <a:t> 8848m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Times New Roman" panose="02020603050405020304" pitchFamily="18" charset="0"/>
                <a:cs typeface="Times New Roman" panose="02020603050405020304" pitchFamily="18" charset="0"/>
              </a:rPr>
              <a:t> </a:t>
            </a:r>
            <a:r>
              <a:rPr lang="en-US" sz="1600" b="1" dirty="0" smtClean="0">
                <a:solidFill>
                  <a:prstClr val="black"/>
                </a:solidFill>
                <a:latin typeface="Times New Roman" panose="02020603050405020304" pitchFamily="18" charset="0"/>
                <a:cs typeface="Times New Roman" panose="02020603050405020304" pitchFamily="18" charset="0"/>
              </a:rPr>
              <a:t>             - </a:t>
            </a:r>
            <a:r>
              <a:rPr lang="en-US" sz="1600" b="1" dirty="0" err="1" smtClean="0">
                <a:solidFill>
                  <a:prstClr val="black"/>
                </a:solidFill>
                <a:latin typeface="Times New Roman" panose="02020603050405020304" pitchFamily="18" charset="0"/>
                <a:cs typeface="Times New Roman" panose="02020603050405020304" pitchFamily="18" charset="0"/>
              </a:rPr>
              <a:t>Vực</a:t>
            </a:r>
            <a:r>
              <a:rPr lang="en-US" sz="1600" b="1" dirty="0" smtClean="0">
                <a:solidFill>
                  <a:prstClr val="black"/>
                </a:solidFill>
                <a:latin typeface="Times New Roman" panose="02020603050405020304" pitchFamily="18" charset="0"/>
                <a:cs typeface="Times New Roman" panose="02020603050405020304" pitchFamily="18" charset="0"/>
              </a:rPr>
              <a:t> Ma-</a:t>
            </a:r>
            <a:r>
              <a:rPr lang="en-US" sz="1600" b="1" dirty="0" err="1" smtClean="0">
                <a:solidFill>
                  <a:prstClr val="black"/>
                </a:solidFill>
                <a:latin typeface="Times New Roman" panose="02020603050405020304" pitchFamily="18" charset="0"/>
                <a:cs typeface="Times New Roman" panose="02020603050405020304" pitchFamily="18" charset="0"/>
              </a:rPr>
              <a:t>ri</a:t>
            </a:r>
            <a:r>
              <a:rPr lang="en-US" sz="1600" b="1" dirty="0" smtClean="0">
                <a:solidFill>
                  <a:prstClr val="black"/>
                </a:solidFill>
                <a:latin typeface="Times New Roman" panose="02020603050405020304" pitchFamily="18" charset="0"/>
                <a:cs typeface="Times New Roman" panose="02020603050405020304" pitchFamily="18" charset="0"/>
              </a:rPr>
              <a:t>-a-</a:t>
            </a:r>
            <a:r>
              <a:rPr lang="en-US" sz="1600" b="1" dirty="0" err="1" smtClean="0">
                <a:solidFill>
                  <a:prstClr val="black"/>
                </a:solidFill>
                <a:latin typeface="Times New Roman" panose="02020603050405020304" pitchFamily="18" charset="0"/>
                <a:cs typeface="Times New Roman" panose="02020603050405020304" pitchFamily="18" charset="0"/>
              </a:rPr>
              <a:t>na</a:t>
            </a:r>
            <a:r>
              <a:rPr lang="en-US" sz="1600" b="1" dirty="0" smtClean="0">
                <a:solidFill>
                  <a:prstClr val="black"/>
                </a:solidFill>
                <a:latin typeface="Times New Roman" panose="02020603050405020304" pitchFamily="18" charset="0"/>
                <a:cs typeface="Times New Roman" panose="02020603050405020304" pitchFamily="18" charset="0"/>
              </a:rPr>
              <a:t> </a:t>
            </a:r>
            <a:r>
              <a:rPr lang="en-US" sz="1600" b="1" dirty="0" err="1" smtClean="0">
                <a:solidFill>
                  <a:prstClr val="black"/>
                </a:solidFill>
                <a:latin typeface="Times New Roman" panose="02020603050405020304" pitchFamily="18" charset="0"/>
                <a:cs typeface="Times New Roman" panose="02020603050405020304" pitchFamily="18" charset="0"/>
              </a:rPr>
              <a:t>sâu</a:t>
            </a:r>
            <a:r>
              <a:rPr lang="en-US" sz="1600" b="1" dirty="0" smtClean="0">
                <a:solidFill>
                  <a:prstClr val="black"/>
                </a:solidFill>
                <a:latin typeface="Times New Roman" panose="02020603050405020304" pitchFamily="18" charset="0"/>
                <a:cs typeface="Times New Roman" panose="02020603050405020304" pitchFamily="18" charset="0"/>
              </a:rPr>
              <a:t> 10 898 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4534661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TextBox 4"/>
          <p:cNvSpPr txBox="1"/>
          <p:nvPr/>
        </p:nvSpPr>
        <p:spPr>
          <a:xfrm>
            <a:off x="1029311" y="2148836"/>
            <a:ext cx="9426388" cy="1200329"/>
          </a:xfrm>
          <a:prstGeom prst="rect">
            <a:avLst/>
          </a:prstGeom>
          <a:noFill/>
        </p:spPr>
        <p:txBody>
          <a:bodyPr wrap="square" rtlCol="0">
            <a:spAutoFit/>
          </a:bodyPr>
          <a:lstStyle/>
          <a:p>
            <a:pPr lvl="0"/>
            <a:r>
              <a:rPr lang="vi-VN" dirty="0">
                <a:solidFill>
                  <a:prstClr val="black"/>
                </a:solidFill>
                <a:latin typeface="Times New Roman" panose="02020603050405020304" pitchFamily="18" charset="0"/>
                <a:cs typeface="Times New Roman" panose="02020603050405020304" pitchFamily="18" charset="0"/>
              </a:rPr>
              <a:t>Trong các yếu tố địa lí sau được thể hiển trên bản đồ, yếu tố nào sử dụng kí hiệu điểm, yếu tố nào sử dụng kí hiệu đường?</a:t>
            </a:r>
          </a:p>
          <a:p>
            <a:pPr lvl="0"/>
            <a:r>
              <a:rPr lang="vi-VN" dirty="0">
                <a:solidFill>
                  <a:prstClr val="black"/>
                </a:solidFill>
                <a:latin typeface="Times New Roman" panose="02020603050405020304" pitchFamily="18" charset="0"/>
                <a:cs typeface="Times New Roman" panose="02020603050405020304" pitchFamily="18" charset="0"/>
              </a:rPr>
              <a:t>- Đường biên giới, ranh giới, sông ngòi, đường ô tô...</a:t>
            </a:r>
          </a:p>
          <a:p>
            <a:pPr lvl="0"/>
            <a:r>
              <a:rPr lang="vi-VN" dirty="0">
                <a:solidFill>
                  <a:prstClr val="black"/>
                </a:solidFill>
                <a:latin typeface="Times New Roman" panose="02020603050405020304" pitchFamily="18" charset="0"/>
                <a:cs typeface="Times New Roman" panose="02020603050405020304" pitchFamily="18" charset="0"/>
              </a:rPr>
              <a:t>- Mỏ than đá, dầu mỏ, sắt, đồng...</a:t>
            </a:r>
          </a:p>
        </p:txBody>
      </p:sp>
      <p:sp>
        <p:nvSpPr>
          <p:cNvPr id="13" name="TextBox 12"/>
          <p:cNvSpPr txBox="1"/>
          <p:nvPr/>
        </p:nvSpPr>
        <p:spPr>
          <a:xfrm>
            <a:off x="1187011" y="3457744"/>
            <a:ext cx="39355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smtClean="0">
                <a:solidFill>
                  <a:prstClr val="black"/>
                </a:solidFill>
                <a:latin typeface="Times New Roman" panose="02020603050405020304" pitchFamily="18" charset="0"/>
                <a:cs typeface="Times New Roman" panose="02020603050405020304" pitchFamily="18" charset="0"/>
              </a:rPr>
              <a:t>Đáp</a:t>
            </a:r>
            <a:r>
              <a:rPr lang="en-US" b="1" dirty="0" smtClean="0">
                <a:solidFill>
                  <a:prstClr val="black"/>
                </a:solidFill>
                <a:latin typeface="Times New Roman" panose="02020603050405020304" pitchFamily="18" charset="0"/>
                <a:cs typeface="Times New Roman" panose="02020603050405020304" pitchFamily="18" charset="0"/>
              </a:rPr>
              <a:t> </a:t>
            </a:r>
            <a:r>
              <a:rPr lang="en-US" b="1" dirty="0" err="1" smtClean="0">
                <a:solidFill>
                  <a:prstClr val="black"/>
                </a:solidFill>
                <a:latin typeface="Times New Roman" panose="02020603050405020304" pitchFamily="18" charset="0"/>
                <a:cs typeface="Times New Roman" panose="02020603050405020304" pitchFamily="18" charset="0"/>
              </a:rPr>
              <a:t>án</a:t>
            </a:r>
            <a:endParaRPr kumimoji="0" lang="vi-V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TextBox 13"/>
          <p:cNvSpPr txBox="1"/>
          <p:nvPr/>
        </p:nvSpPr>
        <p:spPr>
          <a:xfrm>
            <a:off x="1339411" y="1902375"/>
            <a:ext cx="39355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smtClean="0">
                <a:solidFill>
                  <a:prstClr val="black"/>
                </a:solidFill>
                <a:latin typeface="Times New Roman" panose="02020603050405020304" pitchFamily="18" charset="0"/>
                <a:cs typeface="Times New Roman" panose="02020603050405020304" pitchFamily="18" charset="0"/>
              </a:rPr>
              <a:t>Bài</a:t>
            </a:r>
            <a:r>
              <a:rPr lang="en-US" b="1" dirty="0" smtClean="0">
                <a:solidFill>
                  <a:prstClr val="black"/>
                </a:solidFill>
                <a:latin typeface="Times New Roman" panose="02020603050405020304" pitchFamily="18" charset="0"/>
                <a:cs typeface="Times New Roman" panose="02020603050405020304" pitchFamily="18" charset="0"/>
              </a:rPr>
              <a:t> </a:t>
            </a:r>
            <a:r>
              <a:rPr lang="en-US" b="1" dirty="0" err="1" smtClean="0">
                <a:solidFill>
                  <a:prstClr val="black"/>
                </a:solidFill>
                <a:latin typeface="Times New Roman" panose="02020603050405020304" pitchFamily="18" charset="0"/>
                <a:cs typeface="Times New Roman" panose="02020603050405020304" pitchFamily="18" charset="0"/>
              </a:rPr>
              <a:t>tập</a:t>
            </a:r>
            <a:r>
              <a:rPr lang="en-US" b="1" dirty="0" smtClean="0">
                <a:solidFill>
                  <a:prstClr val="black"/>
                </a:solidFill>
                <a:latin typeface="Times New Roman" panose="02020603050405020304" pitchFamily="18" charset="0"/>
                <a:cs typeface="Times New Roman" panose="02020603050405020304" pitchFamily="18" charset="0"/>
              </a:rPr>
              <a:t> 2</a:t>
            </a:r>
            <a:endParaRPr kumimoji="0" lang="vi-V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TextBox 14"/>
          <p:cNvSpPr txBox="1"/>
          <p:nvPr/>
        </p:nvSpPr>
        <p:spPr>
          <a:xfrm>
            <a:off x="1187011" y="3753593"/>
            <a:ext cx="6908118"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Kí</a:t>
            </a:r>
            <a:r>
              <a:rPr lang="en-US" b="1"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hiệu đường:</a:t>
            </a:r>
            <a:r>
              <a:rPr lang="vi-VN" b="1"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Đường biên giới, ranh giới, sông ngòi, đường ô tô...</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t>
            </a:r>
            <a:r>
              <a:rPr lang="vi-VN" dirty="0">
                <a:latin typeface="Times New Roman" panose="02020603050405020304" pitchFamily="18" charset="0"/>
                <a:cs typeface="Times New Roman" panose="02020603050405020304" pitchFamily="18" charset="0"/>
              </a:rPr>
              <a:t> Kí hiệu điểm:  mỏ than đá, dầu mỏ, sắt, đồng...</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11952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p:bldP spid="13" grpId="0"/>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TextBox 4"/>
          <p:cNvSpPr txBox="1"/>
          <p:nvPr/>
        </p:nvSpPr>
        <p:spPr>
          <a:xfrm>
            <a:off x="1029311" y="2229518"/>
            <a:ext cx="9426388" cy="2031325"/>
          </a:xfrm>
          <a:prstGeom prst="rect">
            <a:avLst/>
          </a:prstGeom>
          <a:noFill/>
        </p:spPr>
        <p:txBody>
          <a:bodyPr wrap="square" rtlCol="0">
            <a:spAutoFit/>
          </a:bodyPr>
          <a:lstStyle/>
          <a:p>
            <a:pPr lvl="0"/>
            <a:r>
              <a:rPr lang="vi-VN" dirty="0">
                <a:solidFill>
                  <a:prstClr val="black"/>
                </a:solidFill>
                <a:latin typeface="Times New Roman" panose="02020603050405020304" pitchFamily="18" charset="0"/>
                <a:cs typeface="Times New Roman" panose="02020603050405020304" pitchFamily="18" charset="0"/>
              </a:rPr>
              <a:t>Chú giải có ý nghĩa gì đối với bản đồ?</a:t>
            </a:r>
          </a:p>
          <a:p>
            <a:pPr lvl="0"/>
            <a:r>
              <a:rPr lang="vi-VN" dirty="0">
                <a:solidFill>
                  <a:prstClr val="black"/>
                </a:solidFill>
                <a:latin typeface="Times New Roman" panose="02020603050405020304" pitchFamily="18" charset="0"/>
                <a:cs typeface="Times New Roman" panose="02020603050405020304" pitchFamily="18" charset="0"/>
              </a:rPr>
              <a:t> </a:t>
            </a:r>
            <a:r>
              <a:rPr lang="vi-VN" dirty="0" smtClean="0">
                <a:solidFill>
                  <a:prstClr val="black"/>
                </a:solidFill>
                <a:latin typeface="Times New Roman" panose="02020603050405020304" pitchFamily="18" charset="0"/>
                <a:cs typeface="Times New Roman" panose="02020603050405020304" pitchFamily="18" charset="0"/>
              </a:rPr>
              <a:t>A</a:t>
            </a:r>
            <a:r>
              <a:rPr lang="vi-VN" dirty="0">
                <a:solidFill>
                  <a:prstClr val="black"/>
                </a:solidFill>
                <a:latin typeface="Times New Roman" panose="02020603050405020304" pitchFamily="18" charset="0"/>
                <a:cs typeface="Times New Roman" panose="02020603050405020304" pitchFamily="18" charset="0"/>
              </a:rPr>
              <a:t>. Làm cho bản đồ trở nên sinh động</a:t>
            </a:r>
          </a:p>
          <a:p>
            <a:pPr lvl="0"/>
            <a:r>
              <a:rPr lang="vi-VN" dirty="0">
                <a:solidFill>
                  <a:prstClr val="black"/>
                </a:solidFill>
                <a:latin typeface="Times New Roman" panose="02020603050405020304" pitchFamily="18" charset="0"/>
                <a:cs typeface="Times New Roman" panose="02020603050405020304" pitchFamily="18" charset="0"/>
              </a:rPr>
              <a:t> </a:t>
            </a:r>
            <a:r>
              <a:rPr lang="vi-VN" dirty="0" smtClean="0">
                <a:solidFill>
                  <a:prstClr val="black"/>
                </a:solidFill>
                <a:latin typeface="Times New Roman" panose="02020603050405020304" pitchFamily="18" charset="0"/>
                <a:cs typeface="Times New Roman" panose="02020603050405020304" pitchFamily="18" charset="0"/>
              </a:rPr>
              <a:t>B</a:t>
            </a:r>
            <a:r>
              <a:rPr lang="vi-VN" dirty="0">
                <a:solidFill>
                  <a:prstClr val="black"/>
                </a:solidFill>
                <a:latin typeface="Times New Roman" panose="02020603050405020304" pitchFamily="18" charset="0"/>
                <a:cs typeface="Times New Roman" panose="02020603050405020304" pitchFamily="18" charset="0"/>
              </a:rPr>
              <a:t>. Giải thích cho các kí hiệu được thể hiện trên bản đồ</a:t>
            </a:r>
          </a:p>
          <a:p>
            <a:pPr lvl="0"/>
            <a:r>
              <a:rPr lang="vi-VN" dirty="0">
                <a:solidFill>
                  <a:prstClr val="black"/>
                </a:solidFill>
                <a:latin typeface="Times New Roman" panose="02020603050405020304" pitchFamily="18" charset="0"/>
                <a:cs typeface="Times New Roman" panose="02020603050405020304" pitchFamily="18" charset="0"/>
              </a:rPr>
              <a:t> </a:t>
            </a:r>
            <a:r>
              <a:rPr lang="vi-VN" dirty="0" smtClean="0">
                <a:solidFill>
                  <a:prstClr val="black"/>
                </a:solidFill>
                <a:latin typeface="Times New Roman" panose="02020603050405020304" pitchFamily="18" charset="0"/>
                <a:cs typeface="Times New Roman" panose="02020603050405020304" pitchFamily="18" charset="0"/>
              </a:rPr>
              <a:t>C</a:t>
            </a:r>
            <a:r>
              <a:rPr lang="vi-VN" dirty="0">
                <a:solidFill>
                  <a:prstClr val="black"/>
                </a:solidFill>
                <a:latin typeface="Times New Roman" panose="02020603050405020304" pitchFamily="18" charset="0"/>
                <a:cs typeface="Times New Roman" panose="02020603050405020304" pitchFamily="18" charset="0"/>
              </a:rPr>
              <a:t>. Bảng chú giải của bản đồ giúp chúng ta hiểu nội dung và ý nghĩa của các kí hiệu dùng trên bản đồ.</a:t>
            </a:r>
          </a:p>
          <a:p>
            <a:pPr lvl="0"/>
            <a:r>
              <a:rPr lang="vi-VN" dirty="0">
                <a:solidFill>
                  <a:prstClr val="black"/>
                </a:solidFill>
                <a:latin typeface="Times New Roman" panose="02020603050405020304" pitchFamily="18" charset="0"/>
                <a:cs typeface="Times New Roman" panose="02020603050405020304" pitchFamily="18" charset="0"/>
              </a:rPr>
              <a:t>D.  Bảng chú giải giúp ta hiểu được màu sắc trên bản đồ thể hiện được kiến thức địa lí nào được thể hiện trên bản đồ.</a:t>
            </a:r>
          </a:p>
        </p:txBody>
      </p:sp>
      <p:sp>
        <p:nvSpPr>
          <p:cNvPr id="13" name="TextBox 12"/>
          <p:cNvSpPr txBox="1"/>
          <p:nvPr/>
        </p:nvSpPr>
        <p:spPr>
          <a:xfrm>
            <a:off x="1187011" y="4237670"/>
            <a:ext cx="39355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smtClean="0">
                <a:solidFill>
                  <a:prstClr val="black"/>
                </a:solidFill>
                <a:latin typeface="Times New Roman" panose="02020603050405020304" pitchFamily="18" charset="0"/>
                <a:cs typeface="Times New Roman" panose="02020603050405020304" pitchFamily="18" charset="0"/>
              </a:rPr>
              <a:t>Đáp</a:t>
            </a:r>
            <a:r>
              <a:rPr lang="en-US" b="1" dirty="0" smtClean="0">
                <a:solidFill>
                  <a:prstClr val="black"/>
                </a:solidFill>
                <a:latin typeface="Times New Roman" panose="02020603050405020304" pitchFamily="18" charset="0"/>
                <a:cs typeface="Times New Roman" panose="02020603050405020304" pitchFamily="18" charset="0"/>
              </a:rPr>
              <a:t> </a:t>
            </a:r>
            <a:r>
              <a:rPr lang="en-US" b="1" dirty="0" err="1" smtClean="0">
                <a:solidFill>
                  <a:prstClr val="black"/>
                </a:solidFill>
                <a:latin typeface="Times New Roman" panose="02020603050405020304" pitchFamily="18" charset="0"/>
                <a:cs typeface="Times New Roman" panose="02020603050405020304" pitchFamily="18" charset="0"/>
              </a:rPr>
              <a:t>án</a:t>
            </a:r>
            <a:endParaRPr kumimoji="0" lang="vi-V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TextBox 13"/>
          <p:cNvSpPr txBox="1"/>
          <p:nvPr/>
        </p:nvSpPr>
        <p:spPr>
          <a:xfrm>
            <a:off x="1339411" y="1902375"/>
            <a:ext cx="39355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smtClean="0">
                <a:solidFill>
                  <a:prstClr val="black"/>
                </a:solidFill>
                <a:latin typeface="Times New Roman" panose="02020603050405020304" pitchFamily="18" charset="0"/>
                <a:cs typeface="Times New Roman" panose="02020603050405020304" pitchFamily="18" charset="0"/>
              </a:rPr>
              <a:t>Bài</a:t>
            </a:r>
            <a:r>
              <a:rPr lang="en-US" b="1" dirty="0" smtClean="0">
                <a:solidFill>
                  <a:prstClr val="black"/>
                </a:solidFill>
                <a:latin typeface="Times New Roman" panose="02020603050405020304" pitchFamily="18" charset="0"/>
                <a:cs typeface="Times New Roman" panose="02020603050405020304" pitchFamily="18" charset="0"/>
              </a:rPr>
              <a:t> </a:t>
            </a:r>
            <a:r>
              <a:rPr lang="en-US" b="1" dirty="0" err="1" smtClean="0">
                <a:solidFill>
                  <a:prstClr val="black"/>
                </a:solidFill>
                <a:latin typeface="Times New Roman" panose="02020603050405020304" pitchFamily="18" charset="0"/>
                <a:cs typeface="Times New Roman" panose="02020603050405020304" pitchFamily="18" charset="0"/>
              </a:rPr>
              <a:t>tập</a:t>
            </a:r>
            <a:r>
              <a:rPr lang="en-US" b="1" dirty="0" smtClean="0">
                <a:solidFill>
                  <a:prstClr val="black"/>
                </a:solidFill>
                <a:latin typeface="Times New Roman" panose="02020603050405020304" pitchFamily="18" charset="0"/>
                <a:cs typeface="Times New Roman" panose="02020603050405020304" pitchFamily="18" charset="0"/>
              </a:rPr>
              <a:t> 3</a:t>
            </a:r>
            <a:endParaRPr kumimoji="0" lang="vi-V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6" name="TextBox 15"/>
          <p:cNvSpPr txBox="1"/>
          <p:nvPr/>
        </p:nvSpPr>
        <p:spPr>
          <a:xfrm>
            <a:off x="1181711" y="4681355"/>
            <a:ext cx="9426388" cy="369332"/>
          </a:xfrm>
          <a:prstGeom prst="rect">
            <a:avLst/>
          </a:prstGeom>
          <a:noFill/>
        </p:spPr>
        <p:txBody>
          <a:bodyPr wrap="square" rtlCol="0">
            <a:spAutoFit/>
          </a:bodyPr>
          <a:lstStyle/>
          <a:p>
            <a:pPr lvl="0"/>
            <a:r>
              <a:rPr lang="vi-VN" dirty="0" smtClean="0">
                <a:solidFill>
                  <a:prstClr val="black"/>
                </a:solidFill>
                <a:latin typeface="Times New Roman" panose="02020603050405020304" pitchFamily="18" charset="0"/>
                <a:cs typeface="Times New Roman" panose="02020603050405020304" pitchFamily="18" charset="0"/>
              </a:rPr>
              <a:t> </a:t>
            </a:r>
            <a:r>
              <a:rPr lang="vi-VN" dirty="0">
                <a:solidFill>
                  <a:prstClr val="black"/>
                </a:solidFill>
                <a:latin typeface="Times New Roman" panose="02020603050405020304" pitchFamily="18" charset="0"/>
                <a:cs typeface="Times New Roman" panose="02020603050405020304" pitchFamily="18" charset="0"/>
              </a:rPr>
              <a:t>Đáp án C.</a:t>
            </a:r>
          </a:p>
        </p:txBody>
      </p:sp>
    </p:spTree>
    <p:extLst>
      <p:ext uri="{BB962C8B-B14F-4D97-AF65-F5344CB8AC3E}">
        <p14:creationId xmlns:p14="http://schemas.microsoft.com/office/powerpoint/2010/main" val="31215396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ppt_x"/>
                                          </p:val>
                                        </p:tav>
                                        <p:tav tm="100000">
                                          <p:val>
                                            <p:strVal val="#ppt_x"/>
                                          </p:val>
                                        </p:tav>
                                      </p:tavLst>
                                    </p:anim>
                                    <p:anim calcmode="lin" valueType="num">
                                      <p:cBhvr additive="base">
                                        <p:cTn id="2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p:bldP spid="13" grpId="0"/>
      <p:bldP spid="14"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6"/>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600" dirty="0" smtClean="0">
                <a:solidFill>
                  <a:prstClr val="black"/>
                </a:solidFill>
                <a:latin typeface="Times New Roman" panose="02020603050405020304" pitchFamily="18" charset="0"/>
                <a:cs typeface="Times New Roman" panose="02020603050405020304" pitchFamily="18" charset="0"/>
              </a:rPr>
              <a:t>VẬN DỤNG</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3" name="TextBox 12"/>
          <p:cNvSpPr txBox="1"/>
          <p:nvPr/>
        </p:nvSpPr>
        <p:spPr>
          <a:xfrm>
            <a:off x="1228166" y="2075338"/>
            <a:ext cx="9993156" cy="369332"/>
          </a:xfrm>
          <a:prstGeom prst="rect">
            <a:avLst/>
          </a:prstGeom>
          <a:noFill/>
        </p:spPr>
        <p:txBody>
          <a:bodyPr wrap="square" rtlCol="0">
            <a:spAutoFit/>
          </a:bodyPr>
          <a:lstStyle/>
          <a:p>
            <a:pPr lvl="0"/>
            <a:r>
              <a:rPr lang="vi-VN" b="1">
                <a:solidFill>
                  <a:prstClr val="black"/>
                </a:solidFill>
                <a:latin typeface="Times New Roman" panose="02020603050405020304" pitchFamily="18" charset="0"/>
                <a:cs typeface="Times New Roman" panose="02020603050405020304" pitchFamily="18" charset="0"/>
              </a:rPr>
              <a:t>? Tự làm các kí hiệu điểm, hình học, chữ bằng bìa cứng (Mỗi loại kí hiệu làm khoảng 3-5 kí hiệu)</a:t>
            </a:r>
            <a:endParaRPr kumimoji="0" lang="vi-V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1784469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362" name="Picture 2" descr="EJ023"/>
          <p:cNvPicPr>
            <a:picLocks noChangeAspect="1" noChangeArrowheads="1"/>
          </p:cNvPicPr>
          <p:nvPr/>
        </p:nvPicPr>
        <p:blipFill>
          <a:blip r:embed="rId4"/>
          <a:srcRect l="10834" t="5556" r="5833" b="3333"/>
          <a:stretch>
            <a:fillRect/>
          </a:stretch>
        </p:blipFill>
        <p:spPr bwMode="auto">
          <a:xfrm>
            <a:off x="0" y="-228600"/>
            <a:ext cx="12192000" cy="6858000"/>
          </a:xfrm>
          <a:prstGeom prst="rect">
            <a:avLst/>
          </a:prstGeom>
          <a:noFill/>
          <a:ln w="9525">
            <a:noFill/>
            <a:miter lim="800000"/>
            <a:headEnd/>
            <a:tailEnd/>
          </a:ln>
        </p:spPr>
      </p:pic>
      <p:sp>
        <p:nvSpPr>
          <p:cNvPr id="66563" name="Text Box 3"/>
          <p:cNvSpPr txBox="1">
            <a:spLocks noChangeArrowheads="1"/>
          </p:cNvSpPr>
          <p:nvPr/>
        </p:nvSpPr>
        <p:spPr bwMode="auto">
          <a:xfrm>
            <a:off x="857251" y="1071563"/>
            <a:ext cx="10858500" cy="646331"/>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lang="vi-VN" sz="3600" b="1" noProof="0" dirty="0" smtClean="0">
                <a:solidFill>
                  <a:srgbClr val="FF0000"/>
                </a:solidFill>
                <a:latin typeface="Times New Roman" pitchFamily="18" charset="0"/>
                <a:cs typeface="Times New Roman" pitchFamily="18" charset="0"/>
              </a:rPr>
              <a:t>CHÚC CÁC EM HỌC TỐT</a:t>
            </a:r>
            <a:endParaRPr kumimoji="0" lang="en-US" sz="3600" b="1" i="0" u="none" strike="noStrike" kern="1200" cap="none" spc="0" normalizeH="0" baseline="0" noProof="0" dirty="0">
              <a:ln>
                <a:noFill/>
              </a:ln>
              <a:solidFill>
                <a:prstClr val="black"/>
              </a:solidFill>
              <a:effectLst/>
              <a:uLnTx/>
              <a:uFillTx/>
              <a:latin typeface=".VnArabiaH" pitchFamily="34" charset="0"/>
              <a:ea typeface="+mn-ea"/>
              <a:cs typeface="+mn-cs"/>
            </a:endParaRPr>
          </a:p>
        </p:txBody>
      </p:sp>
      <p:pic>
        <p:nvPicPr>
          <p:cNvPr id="15364" name="Picture 4" descr="8F831D4C86504E53A1502B3F9E6393B7"/>
          <p:cNvPicPr>
            <a:picLocks noChangeAspect="1" noChangeArrowheads="1"/>
          </p:cNvPicPr>
          <p:nvPr/>
        </p:nvPicPr>
        <p:blipFill>
          <a:blip r:embed="rId5"/>
          <a:srcRect/>
          <a:stretch>
            <a:fillRect/>
          </a:stretch>
        </p:blipFill>
        <p:spPr bwMode="auto">
          <a:xfrm>
            <a:off x="0" y="5410200"/>
            <a:ext cx="1676400" cy="1265238"/>
          </a:xfrm>
          <a:prstGeom prst="rect">
            <a:avLst/>
          </a:prstGeom>
          <a:noFill/>
          <a:ln w="9525">
            <a:noFill/>
            <a:miter lim="800000"/>
            <a:headEnd/>
            <a:tailEnd/>
          </a:ln>
        </p:spPr>
      </p:pic>
    </p:spTree>
    <p:extLst>
      <p:ext uri="{BB962C8B-B14F-4D97-AF65-F5344CB8AC3E}">
        <p14:creationId xmlns:p14="http://schemas.microsoft.com/office/powerpoint/2010/main" val="3141419119"/>
      </p:ext>
    </p:extLst>
  </p:cSld>
  <p:clrMapOvr>
    <a:masterClrMapping/>
  </p:clrMapOvr>
  <p:transition spd="slow" advTm="82337">
    <p:diamond/>
    <p:sndAc>
      <p:stSnd>
        <p:snd r:embed="rId3" name="applause.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withEffect">
                                  <p:stCondLst>
                                    <p:cond delay="0"/>
                                  </p:stCondLst>
                                  <p:childTnLst>
                                    <p:set>
                                      <p:cBhvr>
                                        <p:cTn id="6" dur="1" fill="hold">
                                          <p:stCondLst>
                                            <p:cond delay="0"/>
                                          </p:stCondLst>
                                        </p:cTn>
                                        <p:tgtEl>
                                          <p:spTgt spid="66563"/>
                                        </p:tgtEl>
                                        <p:attrNameLst>
                                          <p:attrName>style.visibility</p:attrName>
                                        </p:attrNameLst>
                                      </p:cBhvr>
                                      <p:to>
                                        <p:strVal val="visible"/>
                                      </p:to>
                                    </p:set>
                                    <p:anim to="" calcmode="lin" valueType="num">
                                      <p:cBhvr>
                                        <p:cTn id="7" dur="1" fill="hold"/>
                                        <p:tgtEl>
                                          <p:spTgt spid="6656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A_图片 10">
            <a:extLst>
              <a:ext uri="{FF2B5EF4-FFF2-40B4-BE49-F238E27FC236}">
                <a16:creationId xmlns:a16="http://schemas.microsoft.com/office/drawing/2014/main" id="{907766DA-4799-460D-A039-25FCC18BA3BA}"/>
              </a:ext>
            </a:extLst>
          </p:cNvPr>
          <p:cNvPicPr>
            <a:picLocks noChangeAspect="1"/>
          </p:cNvPicPr>
          <p:nvPr>
            <p:custDataLst>
              <p:tags r:id="rId1"/>
            </p:custDataLst>
          </p:nvPr>
        </p:nvPicPr>
        <p:blipFill>
          <a:blip r:embed="rId9" cstate="screen">
            <a:extLst>
              <a:ext uri="{28A0092B-C50C-407E-A947-70E740481C1C}">
                <a14:useLocalDpi xmlns:a14="http://schemas.microsoft.com/office/drawing/2010/main"/>
              </a:ext>
            </a:extLst>
          </a:blip>
          <a:stretch>
            <a:fillRect/>
          </a:stretch>
        </p:blipFill>
        <p:spPr>
          <a:xfrm>
            <a:off x="8417857" y="3276563"/>
            <a:ext cx="3872752" cy="3872752"/>
          </a:xfrm>
          <a:prstGeom prst="rect">
            <a:avLst/>
          </a:prstGeom>
        </p:spPr>
      </p:pic>
      <p:grpSp>
        <p:nvGrpSpPr>
          <p:cNvPr id="3" name="Group 2"/>
          <p:cNvGrpSpPr/>
          <p:nvPr/>
        </p:nvGrpSpPr>
        <p:grpSpPr>
          <a:xfrm>
            <a:off x="5592925" y="2464538"/>
            <a:ext cx="3879978" cy="3074884"/>
            <a:chOff x="4165021" y="144500"/>
            <a:chExt cx="3879978" cy="3074884"/>
          </a:xfrm>
        </p:grpSpPr>
        <p:pic>
          <p:nvPicPr>
            <p:cNvPr id="27" name="PA_图片 4">
              <a:extLst>
                <a:ext uri="{FF2B5EF4-FFF2-40B4-BE49-F238E27FC236}">
                  <a16:creationId xmlns:a16="http://schemas.microsoft.com/office/drawing/2014/main" id="{D9C9184B-D205-46BD-AD26-AE8E6D130DDB}"/>
                </a:ext>
              </a:extLst>
            </p:cNvPr>
            <p:cNvPicPr>
              <a:picLocks noChangeAspect="1"/>
            </p:cNvPicPr>
            <p:nvPr>
              <p:custDataLst>
                <p:tags r:id="rId5"/>
              </p:custDataLst>
            </p:nvPr>
          </p:nvPicPr>
          <p:blipFill>
            <a:blip r:embed="rId10" cstate="screen">
              <a:extLst>
                <a:ext uri="{28A0092B-C50C-407E-A947-70E740481C1C}">
                  <a14:useLocalDpi xmlns:a14="http://schemas.microsoft.com/office/drawing/2010/main"/>
                </a:ext>
              </a:extLst>
            </a:blip>
            <a:stretch>
              <a:fillRect/>
            </a:stretch>
          </p:blipFill>
          <p:spPr>
            <a:xfrm>
              <a:off x="4165021" y="144500"/>
              <a:ext cx="3879978" cy="3074884"/>
            </a:xfrm>
            <a:prstGeom prst="rect">
              <a:avLst/>
            </a:prstGeom>
          </p:spPr>
        </p:pic>
        <p:sp>
          <p:nvSpPr>
            <p:cNvPr id="29" name="PA_文本框 5">
              <a:extLst>
                <a:ext uri="{FF2B5EF4-FFF2-40B4-BE49-F238E27FC236}">
                  <a16:creationId xmlns:a16="http://schemas.microsoft.com/office/drawing/2014/main" id="{E0F8F9D2-23D3-40EF-A5DE-3D88A3455823}"/>
                </a:ext>
              </a:extLst>
            </p:cNvPr>
            <p:cNvSpPr txBox="1"/>
            <p:nvPr>
              <p:custDataLst>
                <p:tags r:id="rId6"/>
              </p:custDataLst>
            </p:nvPr>
          </p:nvSpPr>
          <p:spPr>
            <a:xfrm>
              <a:off x="4767216" y="966481"/>
              <a:ext cx="2815877" cy="523220"/>
            </a:xfrm>
            <a:prstGeom prst="rect">
              <a:avLst/>
            </a:prstGeom>
            <a:noFill/>
          </p:spPr>
          <p:txBody>
            <a:bodyPr wrap="square" rtlCol="0">
              <a:spAutoFit/>
            </a:bodyPr>
            <a:lstStyle/>
            <a:p>
              <a:pPr algn="ctr"/>
              <a:r>
                <a:rPr lang="en-US" altLang="zh-CN" sz="2800" dirty="0" err="1" smtClean="0">
                  <a:solidFill>
                    <a:schemeClr val="bg2">
                      <a:lumMod val="10000"/>
                    </a:schemeClr>
                  </a:solidFill>
                  <a:latin typeface="Times New Roman" panose="02020603050405020304" pitchFamily="18" charset="0"/>
                  <a:cs typeface="Times New Roman" panose="02020603050405020304" pitchFamily="18" charset="0"/>
                  <a:sym typeface="+mn-lt"/>
                </a:rPr>
                <a:t>Nội</a:t>
              </a:r>
              <a:r>
                <a:rPr lang="en-US" altLang="zh-CN" sz="2800" dirty="0" smtClean="0">
                  <a:solidFill>
                    <a:schemeClr val="bg2">
                      <a:lumMod val="10000"/>
                    </a:schemeClr>
                  </a:solidFill>
                  <a:latin typeface="Times New Roman" panose="02020603050405020304" pitchFamily="18" charset="0"/>
                  <a:cs typeface="Times New Roman" panose="02020603050405020304" pitchFamily="18" charset="0"/>
                  <a:sym typeface="+mn-lt"/>
                </a:rPr>
                <a:t> dung</a:t>
              </a:r>
              <a:r>
                <a:rPr lang="vi-VN" altLang="zh-CN" sz="2800" dirty="0" smtClean="0">
                  <a:solidFill>
                    <a:schemeClr val="bg2">
                      <a:lumMod val="10000"/>
                    </a:schemeClr>
                  </a:solidFill>
                  <a:latin typeface="Times New Roman" panose="02020603050405020304" pitchFamily="18" charset="0"/>
                  <a:cs typeface="Times New Roman" panose="02020603050405020304" pitchFamily="18" charset="0"/>
                  <a:sym typeface="+mn-lt"/>
                </a:rPr>
                <a:t> 2</a:t>
              </a:r>
              <a:endParaRPr lang="zh-CN" altLang="en-US" sz="2800" dirty="0">
                <a:solidFill>
                  <a:schemeClr val="bg2">
                    <a:lumMod val="10000"/>
                  </a:schemeClr>
                </a:solidFill>
                <a:latin typeface="Times New Roman" panose="02020603050405020304" pitchFamily="18" charset="0"/>
                <a:cs typeface="Times New Roman" panose="02020603050405020304" pitchFamily="18" charset="0"/>
                <a:sym typeface="+mn-lt"/>
              </a:endParaRPr>
            </a:p>
          </p:txBody>
        </p:sp>
        <p:sp>
          <p:nvSpPr>
            <p:cNvPr id="2" name="TextBox 1"/>
            <p:cNvSpPr txBox="1"/>
            <p:nvPr/>
          </p:nvSpPr>
          <p:spPr>
            <a:xfrm>
              <a:off x="4577909" y="1394103"/>
              <a:ext cx="3194492" cy="523220"/>
            </a:xfrm>
            <a:prstGeom prst="rect">
              <a:avLst/>
            </a:prstGeom>
            <a:noFill/>
          </p:spPr>
          <p:txBody>
            <a:bodyPr wrap="square" rtlCol="0">
              <a:spAutoFit/>
            </a:bodyPr>
            <a:lstStyle/>
            <a:p>
              <a:pPr algn="ctr"/>
              <a:endParaRPr lang="en-US" sz="2800" dirty="0">
                <a:latin typeface="Times New Roman" panose="02020603050405020304" pitchFamily="18" charset="0"/>
                <a:cs typeface="Times New Roman" panose="02020603050405020304" pitchFamily="18" charset="0"/>
              </a:endParaRPr>
            </a:p>
          </p:txBody>
        </p:sp>
      </p:grpSp>
      <p:grpSp>
        <p:nvGrpSpPr>
          <p:cNvPr id="6" name="Group 5"/>
          <p:cNvGrpSpPr/>
          <p:nvPr/>
        </p:nvGrpSpPr>
        <p:grpSpPr>
          <a:xfrm>
            <a:off x="998579" y="2413815"/>
            <a:ext cx="3879978" cy="3074884"/>
            <a:chOff x="240933" y="452469"/>
            <a:chExt cx="3879978" cy="3074884"/>
          </a:xfrm>
        </p:grpSpPr>
        <p:pic>
          <p:nvPicPr>
            <p:cNvPr id="28" name="PA_图片 4">
              <a:extLst>
                <a:ext uri="{FF2B5EF4-FFF2-40B4-BE49-F238E27FC236}">
                  <a16:creationId xmlns:a16="http://schemas.microsoft.com/office/drawing/2014/main" id="{779FECAC-BC6E-4061-8183-C4468F8E8B32}"/>
                </a:ext>
              </a:extLst>
            </p:cNvPr>
            <p:cNvPicPr>
              <a:picLocks noChangeAspect="1"/>
            </p:cNvPicPr>
            <p:nvPr>
              <p:custDataLst>
                <p:tags r:id="rId3"/>
              </p:custDataLst>
            </p:nvPr>
          </p:nvPicPr>
          <p:blipFill>
            <a:blip r:embed="rId10" cstate="screen">
              <a:extLst>
                <a:ext uri="{28A0092B-C50C-407E-A947-70E740481C1C}">
                  <a14:useLocalDpi xmlns:a14="http://schemas.microsoft.com/office/drawing/2010/main"/>
                </a:ext>
              </a:extLst>
            </a:blip>
            <a:stretch>
              <a:fillRect/>
            </a:stretch>
          </p:blipFill>
          <p:spPr>
            <a:xfrm>
              <a:off x="240933" y="452469"/>
              <a:ext cx="3879978" cy="3074884"/>
            </a:xfrm>
            <a:prstGeom prst="rect">
              <a:avLst/>
            </a:prstGeom>
          </p:spPr>
        </p:pic>
        <p:sp>
          <p:nvSpPr>
            <p:cNvPr id="30" name="PA_文本框 5">
              <a:extLst>
                <a:ext uri="{FF2B5EF4-FFF2-40B4-BE49-F238E27FC236}">
                  <a16:creationId xmlns:a16="http://schemas.microsoft.com/office/drawing/2014/main" id="{E0F8F9D2-23D3-40EF-A5DE-3D88A3455823}"/>
                </a:ext>
              </a:extLst>
            </p:cNvPr>
            <p:cNvSpPr txBox="1"/>
            <p:nvPr>
              <p:custDataLst>
                <p:tags r:id="rId4"/>
              </p:custDataLst>
            </p:nvPr>
          </p:nvSpPr>
          <p:spPr>
            <a:xfrm>
              <a:off x="772983" y="1254323"/>
              <a:ext cx="2815877" cy="523220"/>
            </a:xfrm>
            <a:prstGeom prst="rect">
              <a:avLst/>
            </a:prstGeom>
            <a:noFill/>
          </p:spPr>
          <p:txBody>
            <a:bodyPr wrap="square" rtlCol="0">
              <a:spAutoFit/>
            </a:bodyPr>
            <a:lstStyle/>
            <a:p>
              <a:pPr algn="ctr"/>
              <a:r>
                <a:rPr lang="en-US" altLang="zh-CN" sz="2800" dirty="0" err="1" smtClean="0">
                  <a:solidFill>
                    <a:schemeClr val="bg2">
                      <a:lumMod val="10000"/>
                    </a:schemeClr>
                  </a:solidFill>
                  <a:latin typeface="Times New Roman" panose="02020603050405020304" pitchFamily="18" charset="0"/>
                  <a:cs typeface="Times New Roman" panose="02020603050405020304" pitchFamily="18" charset="0"/>
                  <a:sym typeface="+mn-lt"/>
                </a:rPr>
                <a:t>Nội</a:t>
              </a:r>
              <a:r>
                <a:rPr lang="en-US" altLang="zh-CN" sz="2800" dirty="0" smtClean="0">
                  <a:solidFill>
                    <a:schemeClr val="bg2">
                      <a:lumMod val="10000"/>
                    </a:schemeClr>
                  </a:solidFill>
                  <a:latin typeface="Times New Roman" panose="02020603050405020304" pitchFamily="18" charset="0"/>
                  <a:cs typeface="Times New Roman" panose="02020603050405020304" pitchFamily="18" charset="0"/>
                  <a:sym typeface="+mn-lt"/>
                </a:rPr>
                <a:t> dung</a:t>
              </a:r>
              <a:r>
                <a:rPr lang="vi-VN" altLang="zh-CN" sz="2800" dirty="0" smtClean="0">
                  <a:solidFill>
                    <a:schemeClr val="bg2">
                      <a:lumMod val="10000"/>
                    </a:schemeClr>
                  </a:solidFill>
                  <a:latin typeface="Times New Roman" panose="02020603050405020304" pitchFamily="18" charset="0"/>
                  <a:cs typeface="Times New Roman" panose="02020603050405020304" pitchFamily="18" charset="0"/>
                  <a:sym typeface="+mn-lt"/>
                </a:rPr>
                <a:t> 1</a:t>
              </a:r>
              <a:endParaRPr lang="zh-CN" altLang="en-US" sz="2800" dirty="0">
                <a:solidFill>
                  <a:schemeClr val="bg2">
                    <a:lumMod val="10000"/>
                  </a:schemeClr>
                </a:solidFill>
                <a:latin typeface="Times New Roman" panose="02020603050405020304" pitchFamily="18" charset="0"/>
                <a:cs typeface="Times New Roman" panose="02020603050405020304" pitchFamily="18" charset="0"/>
                <a:sym typeface="+mn-lt"/>
              </a:endParaRPr>
            </a:p>
          </p:txBody>
        </p:sp>
        <p:sp>
          <p:nvSpPr>
            <p:cNvPr id="4" name="TextBox 3"/>
            <p:cNvSpPr txBox="1"/>
            <p:nvPr/>
          </p:nvSpPr>
          <p:spPr>
            <a:xfrm>
              <a:off x="1162013" y="1929678"/>
              <a:ext cx="1907895" cy="523220"/>
            </a:xfrm>
            <a:prstGeom prst="rect">
              <a:avLst/>
            </a:prstGeom>
            <a:noFill/>
          </p:spPr>
          <p:txBody>
            <a:bodyPr wrap="square" rtlCol="0">
              <a:spAutoFit/>
            </a:bodyPr>
            <a:lstStyle/>
            <a:p>
              <a:endParaRPr lang="en-US" sz="2800" dirty="0">
                <a:latin typeface="Times New Roman" panose="02020603050405020304" pitchFamily="18" charset="0"/>
                <a:cs typeface="Times New Roman" panose="02020603050405020304" pitchFamily="18" charset="0"/>
              </a:endParaRPr>
            </a:p>
          </p:txBody>
        </p:sp>
      </p:grpSp>
      <p:pic>
        <p:nvPicPr>
          <p:cNvPr id="14" name="图片 4">
            <a:extLst>
              <a:ext uri="{FF2B5EF4-FFF2-40B4-BE49-F238E27FC236}">
                <a16:creationId xmlns:a16="http://schemas.microsoft.com/office/drawing/2014/main" id="{CD0B78B2-6A28-4FCD-8059-AEE8C0C18564}"/>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2044850" y="87063"/>
            <a:ext cx="7339050" cy="2274500"/>
          </a:xfrm>
          <a:prstGeom prst="rect">
            <a:avLst/>
          </a:prstGeom>
        </p:spPr>
      </p:pic>
      <p:sp>
        <p:nvSpPr>
          <p:cNvPr id="5" name="Rectangle 4"/>
          <p:cNvSpPr/>
          <p:nvPr/>
        </p:nvSpPr>
        <p:spPr>
          <a:xfrm>
            <a:off x="1542039" y="3753787"/>
            <a:ext cx="2714205" cy="1200329"/>
          </a:xfrm>
          <a:prstGeom prst="rect">
            <a:avLst/>
          </a:prstGeom>
        </p:spPr>
        <p:txBody>
          <a:bodyPr wrap="none">
            <a:spAutoFit/>
          </a:bodyPr>
          <a:lstStyle/>
          <a:p>
            <a:pPr algn="ctr"/>
            <a:r>
              <a:rPr lang="en-US" dirty="0" smtClean="0"/>
              <a:t> </a:t>
            </a:r>
            <a:r>
              <a:rPr lang="en-US" sz="2400" dirty="0">
                <a:latin typeface="Times New Roman" panose="02020603050405020304" pitchFamily="18" charset="0"/>
                <a:cs typeface="Times New Roman" panose="02020603050405020304" pitchFamily="18" charset="0"/>
              </a:rPr>
              <a:t>KÍ HIỆU BẢN ĐỒ </a:t>
            </a:r>
            <a:endParaRPr lang="vi-VN" sz="2400" dirty="0" smtClean="0">
              <a:latin typeface="Times New Roman" panose="02020603050405020304" pitchFamily="18" charset="0"/>
              <a:cs typeface="Times New Roman" panose="02020603050405020304" pitchFamily="18" charset="0"/>
            </a:endParaRPr>
          </a:p>
          <a:p>
            <a:pPr algn="ctr"/>
            <a:r>
              <a:rPr lang="en-US" sz="2400" dirty="0" smtClean="0">
                <a:latin typeface="Times New Roman" panose="02020603050405020304" pitchFamily="18" charset="0"/>
                <a:cs typeface="Times New Roman" panose="02020603050405020304" pitchFamily="18" charset="0"/>
              </a:rPr>
              <a:t>VÀ</a:t>
            </a:r>
            <a:endParaRPr lang="vi-VN" sz="2400" dirty="0" smtClean="0">
              <a:latin typeface="Times New Roman" panose="02020603050405020304" pitchFamily="18" charset="0"/>
              <a:cs typeface="Times New Roman" panose="02020603050405020304" pitchFamily="18" charset="0"/>
            </a:endParaRPr>
          </a:p>
          <a:p>
            <a:pPr algn="ct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CHÚ GIẢI</a:t>
            </a:r>
          </a:p>
        </p:txBody>
      </p:sp>
      <p:sp>
        <p:nvSpPr>
          <p:cNvPr id="8" name="Rectangle 7"/>
          <p:cNvSpPr/>
          <p:nvPr/>
        </p:nvSpPr>
        <p:spPr>
          <a:xfrm>
            <a:off x="6141563" y="3833986"/>
            <a:ext cx="2826419" cy="830997"/>
          </a:xfrm>
          <a:prstGeom prst="rect">
            <a:avLst/>
          </a:prstGeom>
        </p:spPr>
        <p:txBody>
          <a:bodyPr wrap="square">
            <a:spAutoFit/>
          </a:bodyPr>
          <a:lstStyle/>
          <a:p>
            <a:pPr algn="ctr"/>
            <a:r>
              <a:rPr lang="en-US" sz="2400" dirty="0">
                <a:latin typeface="Times New Roman" panose="02020603050405020304" pitchFamily="18" charset="0"/>
                <a:cs typeface="Times New Roman" panose="02020603050405020304" pitchFamily="18" charset="0"/>
              </a:rPr>
              <a:t>CÁC LOẠI KÍ </a:t>
            </a:r>
            <a:r>
              <a:rPr lang="en-US" sz="2400" dirty="0" smtClean="0">
                <a:latin typeface="Times New Roman" panose="02020603050405020304" pitchFamily="18" charset="0"/>
                <a:cs typeface="Times New Roman" panose="02020603050405020304" pitchFamily="18" charset="0"/>
              </a:rPr>
              <a:t>HIỆU</a:t>
            </a:r>
            <a:endParaRPr lang="vi-VN" sz="2400" dirty="0" smtClean="0">
              <a:latin typeface="Times New Roman" panose="02020603050405020304" pitchFamily="18" charset="0"/>
              <a:cs typeface="Times New Roman" panose="02020603050405020304" pitchFamily="18" charset="0"/>
            </a:endParaRPr>
          </a:p>
          <a:p>
            <a:pPr algn="ct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BẢN ĐỒ</a:t>
            </a:r>
          </a:p>
        </p:txBody>
      </p:sp>
      <p:sp>
        <p:nvSpPr>
          <p:cNvPr id="15" name="PA_文本框 9">
            <a:extLst>
              <a:ext uri="{FF2B5EF4-FFF2-40B4-BE49-F238E27FC236}">
                <a16:creationId xmlns:a16="http://schemas.microsoft.com/office/drawing/2014/main" id="{A77DE055-20FC-46C4-BA35-162A84AC7BBF}"/>
              </a:ext>
            </a:extLst>
          </p:cNvPr>
          <p:cNvSpPr txBox="1"/>
          <p:nvPr>
            <p:custDataLst>
              <p:tags r:id="rId2"/>
            </p:custDataLst>
          </p:nvPr>
        </p:nvSpPr>
        <p:spPr>
          <a:xfrm>
            <a:off x="2834639" y="1190640"/>
            <a:ext cx="6495070" cy="1200329"/>
          </a:xfrm>
          <a:prstGeom prst="rect">
            <a:avLst/>
          </a:prstGeom>
          <a:noFill/>
        </p:spPr>
        <p:txBody>
          <a:bodyPr wrap="square" rtlCol="0">
            <a:spAutoFit/>
          </a:bodyPr>
          <a:lstStyle/>
          <a:p>
            <a:pPr algn="ctr"/>
            <a:r>
              <a:rPr lang="en-US" sz="2400" dirty="0" err="1">
                <a:solidFill>
                  <a:srgbClr val="FF0000"/>
                </a:solidFill>
                <a:latin typeface="Times New Roman" panose="02020603050405020304" pitchFamily="18" charset="0"/>
                <a:cs typeface="Times New Roman" panose="02020603050405020304" pitchFamily="18" charset="0"/>
              </a:rPr>
              <a:t>Bài</a:t>
            </a:r>
            <a:r>
              <a:rPr lang="en-US" sz="2400" dirty="0">
                <a:solidFill>
                  <a:srgbClr val="FF0000"/>
                </a:solidFill>
                <a:latin typeface="Times New Roman" panose="02020603050405020304" pitchFamily="18" charset="0"/>
                <a:cs typeface="Times New Roman" panose="02020603050405020304" pitchFamily="18" charset="0"/>
              </a:rPr>
              <a:t> 2. KÍ HIỆU VÀ CHÚ GIẢI TRÊN MỘT SỐ BẢN </a:t>
            </a:r>
            <a:r>
              <a:rPr lang="en-US" sz="2400" dirty="0" smtClean="0">
                <a:solidFill>
                  <a:srgbClr val="FF0000"/>
                </a:solidFill>
                <a:latin typeface="Times New Roman" panose="02020603050405020304" pitchFamily="18" charset="0"/>
                <a:cs typeface="Times New Roman" panose="02020603050405020304" pitchFamily="18" charset="0"/>
              </a:rPr>
              <a:t>ĐỒ </a:t>
            </a:r>
            <a:r>
              <a:rPr lang="en-US" sz="2400" dirty="0">
                <a:solidFill>
                  <a:srgbClr val="FF0000"/>
                </a:solidFill>
                <a:latin typeface="Times New Roman" panose="02020603050405020304" pitchFamily="18" charset="0"/>
                <a:cs typeface="Times New Roman" panose="02020603050405020304" pitchFamily="18" charset="0"/>
              </a:rPr>
              <a:t>THÔNG DỤNG</a:t>
            </a:r>
          </a:p>
          <a:p>
            <a:pPr algn="ct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43219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651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n w="22225">
                <a:solidFill>
                  <a:schemeClr val="accent2"/>
                </a:solidFill>
                <a:prstDash val="solid"/>
              </a:ln>
              <a:solidFill>
                <a:schemeClr val="accent2">
                  <a:lumMod val="40000"/>
                  <a:lumOff val="60000"/>
                </a:schemeClr>
              </a:solidFill>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8"/>
          <a:stretch>
            <a:fillRect/>
          </a:stretch>
        </p:blipFill>
        <p:spPr>
          <a:xfrm>
            <a:off x="816517" y="306643"/>
            <a:ext cx="10632346" cy="987638"/>
          </a:xfrm>
          <a:prstGeom prst="rect">
            <a:avLst/>
          </a:prstGeom>
        </p:spPr>
      </p:pic>
      <p:sp>
        <p:nvSpPr>
          <p:cNvPr id="6" name="Rectangle 5"/>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rPr>
              <a:t>KHỞI ĐỘNG</a:t>
            </a:r>
            <a:endParaRPr lang="en-US" sz="3600" dirty="0">
              <a:solidFill>
                <a:schemeClr val="tx1"/>
              </a:solidFill>
            </a:endParaRPr>
          </a:p>
        </p:txBody>
      </p:sp>
      <p:sp>
        <p:nvSpPr>
          <p:cNvPr id="17" name="PA_文本框 9">
            <a:extLst>
              <a:ext uri="{FF2B5EF4-FFF2-40B4-BE49-F238E27FC236}">
                <a16:creationId xmlns:a16="http://schemas.microsoft.com/office/drawing/2014/main" id="{A77DE055-20FC-46C4-BA35-162A84AC7BBF}"/>
              </a:ext>
            </a:extLst>
          </p:cNvPr>
          <p:cNvSpPr txBox="1"/>
          <p:nvPr>
            <p:custDataLst>
              <p:tags r:id="rId1"/>
            </p:custDataLst>
          </p:nvPr>
        </p:nvSpPr>
        <p:spPr>
          <a:xfrm>
            <a:off x="1277508" y="563621"/>
            <a:ext cx="9551603" cy="954107"/>
          </a:xfrm>
          <a:prstGeom prst="rect">
            <a:avLst/>
          </a:prstGeom>
          <a:noFill/>
        </p:spPr>
        <p:txBody>
          <a:bodyPr wrap="square" rtlCol="0">
            <a:spAutoFit/>
          </a:bodyPr>
          <a:lstStyle/>
          <a:p>
            <a:pPr algn="ctr"/>
            <a:r>
              <a:rPr lang="en-US" sz="2400" dirty="0" err="1">
                <a:solidFill>
                  <a:srgbClr val="FF0000"/>
                </a:solidFill>
                <a:latin typeface="Times New Roman" panose="02020603050405020304" pitchFamily="18" charset="0"/>
                <a:cs typeface="Times New Roman" panose="02020603050405020304" pitchFamily="18" charset="0"/>
              </a:rPr>
              <a:t>Bài</a:t>
            </a:r>
            <a:r>
              <a:rPr lang="en-US" sz="2400" dirty="0">
                <a:solidFill>
                  <a:srgbClr val="FF0000"/>
                </a:solidFill>
                <a:latin typeface="Times New Roman" panose="02020603050405020304" pitchFamily="18" charset="0"/>
                <a:cs typeface="Times New Roman" panose="02020603050405020304" pitchFamily="18" charset="0"/>
              </a:rPr>
              <a:t> 2. KÍ HIỆU VÀ CHÚ GIẢI TRÊN MỘT SỐ BẢN </a:t>
            </a:r>
            <a:r>
              <a:rPr lang="en-US" sz="2400" dirty="0" smtClean="0">
                <a:solidFill>
                  <a:srgbClr val="FF0000"/>
                </a:solidFill>
                <a:latin typeface="Times New Roman" panose="02020603050405020304" pitchFamily="18" charset="0"/>
                <a:cs typeface="Times New Roman" panose="02020603050405020304" pitchFamily="18" charset="0"/>
              </a:rPr>
              <a:t>ĐỒ </a:t>
            </a:r>
            <a:r>
              <a:rPr lang="en-US" sz="2400" dirty="0">
                <a:solidFill>
                  <a:srgbClr val="FF0000"/>
                </a:solidFill>
                <a:latin typeface="Times New Roman" panose="02020603050405020304" pitchFamily="18" charset="0"/>
                <a:cs typeface="Times New Roman" panose="02020603050405020304" pitchFamily="18" charset="0"/>
              </a:rPr>
              <a:t>THÔNG DỤNG</a:t>
            </a:r>
          </a:p>
          <a:p>
            <a:pPr algn="ct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9"/>
          <a:stretch>
            <a:fillRect/>
          </a:stretch>
        </p:blipFill>
        <p:spPr>
          <a:xfrm>
            <a:off x="816516" y="1837676"/>
            <a:ext cx="3206843" cy="2584873"/>
          </a:xfrm>
          <a:prstGeom prst="rect">
            <a:avLst/>
          </a:prstGeom>
        </p:spPr>
      </p:pic>
      <p:pic>
        <p:nvPicPr>
          <p:cNvPr id="9" name="Picture 8"/>
          <p:cNvPicPr>
            <a:picLocks noChangeAspect="1"/>
          </p:cNvPicPr>
          <p:nvPr/>
        </p:nvPicPr>
        <p:blipFill>
          <a:blip r:embed="rId10"/>
          <a:stretch>
            <a:fillRect/>
          </a:stretch>
        </p:blipFill>
        <p:spPr>
          <a:xfrm>
            <a:off x="4127522" y="1879540"/>
            <a:ext cx="3488123" cy="2584873"/>
          </a:xfrm>
          <a:prstGeom prst="rect">
            <a:avLst/>
          </a:prstGeom>
        </p:spPr>
      </p:pic>
      <p:pic>
        <p:nvPicPr>
          <p:cNvPr id="10" name="Picture 9"/>
          <p:cNvPicPr>
            <a:picLocks noChangeAspect="1"/>
          </p:cNvPicPr>
          <p:nvPr/>
        </p:nvPicPr>
        <p:blipFill>
          <a:blip r:embed="rId11"/>
          <a:stretch>
            <a:fillRect/>
          </a:stretch>
        </p:blipFill>
        <p:spPr>
          <a:xfrm>
            <a:off x="7694023" y="1837675"/>
            <a:ext cx="3381022" cy="2584873"/>
          </a:xfrm>
          <a:prstGeom prst="rect">
            <a:avLst/>
          </a:prstGeom>
        </p:spPr>
      </p:pic>
      <p:sp>
        <p:nvSpPr>
          <p:cNvPr id="11" name="TextBox 10"/>
          <p:cNvSpPr txBox="1"/>
          <p:nvPr/>
        </p:nvSpPr>
        <p:spPr>
          <a:xfrm>
            <a:off x="3252652" y="4624250"/>
            <a:ext cx="5277393" cy="400110"/>
          </a:xfrm>
          <a:prstGeom prst="rect">
            <a:avLst/>
          </a:prstGeom>
          <a:no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Trên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đồ</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này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yếu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tố</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gì</a:t>
            </a:r>
            <a:r>
              <a:rPr lang="en-US" sz="2000" dirty="0">
                <a:latin typeface="Times New Roman" panose="02020603050405020304" pitchFamily="18" charset="0"/>
                <a:cs typeface="Times New Roman" panose="02020603050405020304" pitchFamily="18" charset="0"/>
              </a:rPr>
              <a:t> ?</a:t>
            </a:r>
          </a:p>
        </p:txBody>
      </p:sp>
      <p:sp>
        <p:nvSpPr>
          <p:cNvPr id="20" name="TextBox 19"/>
          <p:cNvSpPr txBox="1"/>
          <p:nvPr/>
        </p:nvSpPr>
        <p:spPr>
          <a:xfrm>
            <a:off x="1619794" y="5246914"/>
            <a:ext cx="9272710" cy="1200329"/>
          </a:xfrm>
          <a:prstGeom prst="rect">
            <a:avLst/>
          </a:prstGeom>
          <a:noFill/>
        </p:spPr>
        <p:txBody>
          <a:bodyPr wrap="square" rtlCol="0">
            <a:spAutoFit/>
          </a:bodyPr>
          <a:lstStyle/>
          <a:p>
            <a:r>
              <a:rPr lang="vi-VN" i="1" dirty="0" smtClean="0">
                <a:latin typeface="Times New Roman" panose="02020603050405020304" pitchFamily="18" charset="0"/>
                <a:cs typeface="Times New Roman" panose="02020603050405020304" pitchFamily="18" charset="0"/>
              </a:rPr>
              <a:t>	Như </a:t>
            </a:r>
            <a:r>
              <a:rPr lang="vi-VN" i="1" dirty="0">
                <a:latin typeface="Times New Roman" panose="02020603050405020304" pitchFamily="18" charset="0"/>
                <a:cs typeface="Times New Roman" panose="02020603050405020304" pitchFamily="18" charset="0"/>
              </a:rPr>
              <a:t>vậy các em có thể thấy, Trái Đất của chúng ta rất rộng lớn, không phải ai trong tất cả chúng ta ngồi đây đều có cơ hội tru du  khắp nơi để tìm hiểu. Quả Địa cầu là mô hình thu nhỏ của TĐ, còn nếu muốn tìm hiểu chi tiết và có một hình dung cụ thể về các vùng trên TĐ này thì bản đồ là một công cụ không thể thiếu. Vậy bản đồ là gì? Làm sao ta vó thể sử dụng bản đồ….. </a:t>
            </a:r>
            <a:endParaRPr lang="en-U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98184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ircle(in)">
                                      <p:cBhvr>
                                        <p:cTn id="24" dur="20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49082" y="65314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smtClean="0">
                <a:ln>
                  <a:noFill/>
                </a:ln>
                <a:solidFill>
                  <a:prstClr val="white"/>
                </a:solidFill>
                <a:effectLst/>
                <a:uLnTx/>
                <a:uFillTx/>
                <a:latin typeface="Arial" panose="020B0604020202020204"/>
                <a:ea typeface="+mn-ea"/>
                <a:cs typeface="+mn-cs"/>
              </a:rPr>
              <a:t>1</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cxnSp>
        <p:nvCxnSpPr>
          <p:cNvPr id="10" name="Straight Connector 9"/>
          <p:cNvCxnSpPr>
            <a:endCxn id="2" idx="2"/>
          </p:cNvCxnSpPr>
          <p:nvPr/>
        </p:nvCxnSpPr>
        <p:spPr>
          <a:xfrm>
            <a:off x="6069829" y="1139878"/>
            <a:ext cx="1" cy="5207941"/>
          </a:xfrm>
          <a:prstGeom prst="line">
            <a:avLst/>
          </a:prstGeom>
        </p:spPr>
        <p:style>
          <a:lnRef idx="2">
            <a:schemeClr val="accent5"/>
          </a:lnRef>
          <a:fillRef idx="0">
            <a:schemeClr val="accent5"/>
          </a:fillRef>
          <a:effectRef idx="1">
            <a:schemeClr val="accent5"/>
          </a:effectRef>
          <a:fontRef idx="minor">
            <a:schemeClr val="tx1"/>
          </a:fontRef>
        </p:style>
      </p:cxnSp>
      <p:sp>
        <p:nvSpPr>
          <p:cNvPr id="5" name="TextBox 4"/>
          <p:cNvSpPr txBox="1"/>
          <p:nvPr/>
        </p:nvSpPr>
        <p:spPr>
          <a:xfrm>
            <a:off x="849084" y="1293219"/>
            <a:ext cx="480214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I</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KÍ HIỆU BẢN ĐỒ VÀ CHÚ GIẢI</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319337" y="653142"/>
            <a:ext cx="957678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 KÍ HIỆU VÀ CHÚ GIẢI TRÊN MỘT SỐ BẢN ĐỒ THÔNG DỤNG</a:t>
            </a:r>
          </a:p>
        </p:txBody>
      </p:sp>
      <p:sp>
        <p:nvSpPr>
          <p:cNvPr id="22" name="Rectangle 21"/>
          <p:cNvSpPr/>
          <p:nvPr/>
        </p:nvSpPr>
        <p:spPr>
          <a:xfrm>
            <a:off x="4503993" y="5285847"/>
            <a:ext cx="2751531" cy="1002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Yêu</a:t>
            </a: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cầu</a:t>
            </a: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hs</a:t>
            </a: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đọc</a:t>
            </a: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nội</a:t>
            </a: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dung </a:t>
            </a:r>
            <a:r>
              <a:rPr kumimoji="0" lang="en-US"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phần</a:t>
            </a: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đầu</a:t>
            </a: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bài</a:t>
            </a: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2 </a:t>
            </a:r>
            <a:r>
              <a:rPr kumimoji="0" lang="en-US"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cho</a:t>
            </a: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biết</a:t>
            </a: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Bản</a:t>
            </a: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đồ</a:t>
            </a: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vi-VN" sz="1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p:cNvSpPr txBox="1"/>
          <p:nvPr/>
        </p:nvSpPr>
        <p:spPr>
          <a:xfrm>
            <a:off x="786330" y="1803702"/>
            <a:ext cx="5099155"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Bản</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đồ</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vẽ</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nhỏ</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phần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hoặc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toàn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bộ</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phẳng</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11" name="Group 10"/>
          <p:cNvGrpSpPr/>
          <p:nvPr/>
        </p:nvGrpSpPr>
        <p:grpSpPr>
          <a:xfrm>
            <a:off x="6278699" y="1379486"/>
            <a:ext cx="2515677" cy="2383777"/>
            <a:chOff x="6090441" y="1325698"/>
            <a:chExt cx="2515677" cy="3131541"/>
          </a:xfrm>
        </p:grpSpPr>
        <p:pic>
          <p:nvPicPr>
            <p:cNvPr id="8" name="Picture 7"/>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090441" y="1325698"/>
              <a:ext cx="2515677" cy="2406489"/>
            </a:xfrm>
            <a:prstGeom prst="rect">
              <a:avLst/>
            </a:prstGeom>
          </p:spPr>
        </p:pic>
        <p:sp>
          <p:nvSpPr>
            <p:cNvPr id="9" name="TextBox 8"/>
            <p:cNvSpPr txBox="1"/>
            <p:nvPr/>
          </p:nvSpPr>
          <p:spPr>
            <a:xfrm>
              <a:off x="6613524" y="4087907"/>
              <a:ext cx="1287532" cy="369332"/>
            </a:xfrm>
            <a:prstGeom prst="rect">
              <a:avLst/>
            </a:prstGeom>
            <a:noFill/>
          </p:spPr>
          <p:txBody>
            <a:bodyPr wrap="none" rtlCol="0">
              <a:spAutoFit/>
            </a:bodyPr>
            <a:lstStyle/>
            <a:p>
              <a:r>
                <a:rPr lang="vi-VN" dirty="0" smtClean="0">
                  <a:latin typeface="Times New Roman" panose="02020603050405020304" pitchFamily="18" charset="0"/>
                  <a:cs typeface="Times New Roman" panose="02020603050405020304" pitchFamily="18" charset="0"/>
                </a:rPr>
                <a:t>Quả địa cầu</a:t>
              </a:r>
              <a:endParaRPr lang="en-US" dirty="0">
                <a:latin typeface="Times New Roman" panose="02020603050405020304" pitchFamily="18" charset="0"/>
                <a:cs typeface="Times New Roman" panose="02020603050405020304" pitchFamily="18" charset="0"/>
              </a:endParaRPr>
            </a:p>
          </p:txBody>
        </p:sp>
      </p:grpSp>
      <p:grpSp>
        <p:nvGrpSpPr>
          <p:cNvPr id="15" name="Group 14"/>
          <p:cNvGrpSpPr/>
          <p:nvPr/>
        </p:nvGrpSpPr>
        <p:grpSpPr>
          <a:xfrm>
            <a:off x="8038906" y="2995979"/>
            <a:ext cx="3171452" cy="3236275"/>
            <a:chOff x="8038906" y="1315093"/>
            <a:chExt cx="3171452" cy="3236275"/>
          </a:xfrm>
        </p:grpSpPr>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38906" y="1315093"/>
              <a:ext cx="3171452" cy="2651789"/>
            </a:xfrm>
            <a:prstGeom prst="rect">
              <a:avLst/>
            </a:prstGeom>
          </p:spPr>
        </p:pic>
        <p:sp>
          <p:nvSpPr>
            <p:cNvPr id="14" name="TextBox 13"/>
            <p:cNvSpPr txBox="1"/>
            <p:nvPr/>
          </p:nvSpPr>
          <p:spPr>
            <a:xfrm>
              <a:off x="8949858" y="4182036"/>
              <a:ext cx="1608133" cy="369332"/>
            </a:xfrm>
            <a:prstGeom prst="rect">
              <a:avLst/>
            </a:prstGeom>
            <a:noFill/>
          </p:spPr>
          <p:txBody>
            <a:bodyPr wrap="none" rtlCol="0">
              <a:spAutoFit/>
            </a:bodyPr>
            <a:lstStyle/>
            <a:p>
              <a:r>
                <a:rPr lang="vi-VN" dirty="0" smtClean="0">
                  <a:latin typeface="Times New Roman" panose="02020603050405020304" pitchFamily="18" charset="0"/>
                  <a:cs typeface="Times New Roman" panose="02020603050405020304" pitchFamily="18" charset="0"/>
                </a:rPr>
                <a:t>Bản đồ thế giới</a:t>
              </a:r>
              <a:endParaRPr lang="en-US" dirty="0">
                <a:latin typeface="Times New Roman" panose="02020603050405020304" pitchFamily="18" charset="0"/>
                <a:cs typeface="Times New Roman" panose="02020603050405020304" pitchFamily="18" charset="0"/>
              </a:endParaRPr>
            </a:p>
          </p:txBody>
        </p:sp>
      </p:grpSp>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29311" y="2809783"/>
            <a:ext cx="4856174" cy="2195684"/>
          </a:xfrm>
          <a:prstGeom prst="rect">
            <a:avLst/>
          </a:prstGeom>
        </p:spPr>
      </p:pic>
    </p:spTree>
    <p:extLst>
      <p:ext uri="{BB962C8B-B14F-4D97-AF65-F5344CB8AC3E}">
        <p14:creationId xmlns:p14="http://schemas.microsoft.com/office/powerpoint/2010/main" val="40694787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22"/>
                                        </p:tgtEl>
                                      </p:cBhvr>
                                    </p:animEffect>
                                    <p:set>
                                      <p:cBhvr>
                                        <p:cTn id="12" dur="1" fill="hold">
                                          <p:stCondLst>
                                            <p:cond delay="499"/>
                                          </p:stCondLst>
                                        </p:cTn>
                                        <p:tgtEl>
                                          <p:spTgt spid="2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down)">
                                      <p:cBhvr>
                                        <p:cTn id="29" dur="580">
                                          <p:stCondLst>
                                            <p:cond delay="0"/>
                                          </p:stCondLst>
                                        </p:cTn>
                                        <p:tgtEl>
                                          <p:spTgt spid="16"/>
                                        </p:tgtEl>
                                      </p:cBhvr>
                                    </p:animEffect>
                                    <p:anim calcmode="lin" valueType="num">
                                      <p:cBhvr>
                                        <p:cTn id="3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5" dur="26">
                                          <p:stCondLst>
                                            <p:cond delay="650"/>
                                          </p:stCondLst>
                                        </p:cTn>
                                        <p:tgtEl>
                                          <p:spTgt spid="16"/>
                                        </p:tgtEl>
                                      </p:cBhvr>
                                      <p:to x="100000" y="60000"/>
                                    </p:animScale>
                                    <p:animScale>
                                      <p:cBhvr>
                                        <p:cTn id="36" dur="166" decel="50000">
                                          <p:stCondLst>
                                            <p:cond delay="676"/>
                                          </p:stCondLst>
                                        </p:cTn>
                                        <p:tgtEl>
                                          <p:spTgt spid="16"/>
                                        </p:tgtEl>
                                      </p:cBhvr>
                                      <p:to x="100000" y="100000"/>
                                    </p:animScale>
                                    <p:animScale>
                                      <p:cBhvr>
                                        <p:cTn id="37" dur="26">
                                          <p:stCondLst>
                                            <p:cond delay="1312"/>
                                          </p:stCondLst>
                                        </p:cTn>
                                        <p:tgtEl>
                                          <p:spTgt spid="16"/>
                                        </p:tgtEl>
                                      </p:cBhvr>
                                      <p:to x="100000" y="80000"/>
                                    </p:animScale>
                                    <p:animScale>
                                      <p:cBhvr>
                                        <p:cTn id="38" dur="166" decel="50000">
                                          <p:stCondLst>
                                            <p:cond delay="1338"/>
                                          </p:stCondLst>
                                        </p:cTn>
                                        <p:tgtEl>
                                          <p:spTgt spid="16"/>
                                        </p:tgtEl>
                                      </p:cBhvr>
                                      <p:to x="100000" y="100000"/>
                                    </p:animScale>
                                    <p:animScale>
                                      <p:cBhvr>
                                        <p:cTn id="39" dur="26">
                                          <p:stCondLst>
                                            <p:cond delay="1642"/>
                                          </p:stCondLst>
                                        </p:cTn>
                                        <p:tgtEl>
                                          <p:spTgt spid="16"/>
                                        </p:tgtEl>
                                      </p:cBhvr>
                                      <p:to x="100000" y="90000"/>
                                    </p:animScale>
                                    <p:animScale>
                                      <p:cBhvr>
                                        <p:cTn id="40" dur="166" decel="50000">
                                          <p:stCondLst>
                                            <p:cond delay="1668"/>
                                          </p:stCondLst>
                                        </p:cTn>
                                        <p:tgtEl>
                                          <p:spTgt spid="16"/>
                                        </p:tgtEl>
                                      </p:cBhvr>
                                      <p:to x="100000" y="100000"/>
                                    </p:animScale>
                                    <p:animScale>
                                      <p:cBhvr>
                                        <p:cTn id="41" dur="26">
                                          <p:stCondLst>
                                            <p:cond delay="1808"/>
                                          </p:stCondLst>
                                        </p:cTn>
                                        <p:tgtEl>
                                          <p:spTgt spid="16"/>
                                        </p:tgtEl>
                                      </p:cBhvr>
                                      <p:to x="100000" y="95000"/>
                                    </p:animScale>
                                    <p:animScale>
                                      <p:cBhvr>
                                        <p:cTn id="42" dur="166" decel="50000">
                                          <p:stCondLst>
                                            <p:cond delay="1834"/>
                                          </p:stCondLst>
                                        </p:cTn>
                                        <p:tgtEl>
                                          <p:spTgt spid="16"/>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barn(inVertical)">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2" grpId="0" animBg="1"/>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49082" y="65314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smtClean="0">
                <a:ln>
                  <a:noFill/>
                </a:ln>
                <a:solidFill>
                  <a:prstClr val="white"/>
                </a:solidFill>
                <a:effectLst/>
                <a:uLnTx/>
                <a:uFillTx/>
                <a:latin typeface="Arial" panose="020B0604020202020204"/>
                <a:ea typeface="+mn-ea"/>
                <a:cs typeface="+mn-cs"/>
              </a:rPr>
              <a:t>1</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cxnSp>
        <p:nvCxnSpPr>
          <p:cNvPr id="10" name="Straight Connector 9"/>
          <p:cNvCxnSpPr>
            <a:endCxn id="2" idx="2"/>
          </p:cNvCxnSpPr>
          <p:nvPr/>
        </p:nvCxnSpPr>
        <p:spPr>
          <a:xfrm>
            <a:off x="6069829" y="1139878"/>
            <a:ext cx="1" cy="5207941"/>
          </a:xfrm>
          <a:prstGeom prst="line">
            <a:avLst/>
          </a:prstGeom>
        </p:spPr>
        <p:style>
          <a:lnRef idx="2">
            <a:schemeClr val="accent5"/>
          </a:lnRef>
          <a:fillRef idx="0">
            <a:schemeClr val="accent5"/>
          </a:fillRef>
          <a:effectRef idx="1">
            <a:schemeClr val="accent5"/>
          </a:effectRef>
          <a:fontRef idx="minor">
            <a:schemeClr val="tx1"/>
          </a:fontRef>
        </p:style>
      </p:cxnSp>
      <p:sp>
        <p:nvSpPr>
          <p:cNvPr id="5" name="TextBox 4"/>
          <p:cNvSpPr txBox="1"/>
          <p:nvPr/>
        </p:nvSpPr>
        <p:spPr>
          <a:xfrm>
            <a:off x="849084" y="1293219"/>
            <a:ext cx="4802148" cy="461665"/>
          </a:xfrm>
          <a:prstGeom prst="rect">
            <a:avLst/>
          </a:prstGeom>
          <a:noFill/>
        </p:spPr>
        <p:txBody>
          <a:bodyPr wrap="none" rtlCol="0">
            <a:spAutoFit/>
          </a:bodyPr>
          <a:lstStyle/>
          <a:p>
            <a:r>
              <a:rPr lang="vi-VN" sz="2400" dirty="0" smtClean="0">
                <a:latin typeface="Times New Roman" panose="02020603050405020304" pitchFamily="18" charset="0"/>
                <a:cs typeface="Times New Roman" panose="02020603050405020304" pitchFamily="18" charset="0"/>
              </a:rPr>
              <a:t>I</a:t>
            </a:r>
            <a:r>
              <a:rPr lang="vi-VN" sz="2400" dirty="0">
                <a:latin typeface="Times New Roman" panose="02020603050405020304" pitchFamily="18" charset="0"/>
                <a:cs typeface="Times New Roman" panose="02020603050405020304" pitchFamily="18" charset="0"/>
              </a:rPr>
              <a:t>. KÍ HIỆU BẢN ĐỒ VÀ CHÚ GIẢI</a:t>
            </a:r>
            <a:endParaRPr lang="en-US" sz="2400"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1319337" y="653142"/>
            <a:ext cx="9576789" cy="461665"/>
          </a:xfrm>
          <a:prstGeom prst="rect">
            <a:avLst/>
          </a:prstGeom>
          <a:noFill/>
        </p:spPr>
        <p:txBody>
          <a:bodyPr wrap="none" rtlCol="0">
            <a:spAutoFit/>
          </a:bodyPr>
          <a:lstStyle/>
          <a:p>
            <a:r>
              <a:rPr lang="en-US" sz="2400" dirty="0" err="1">
                <a:solidFill>
                  <a:srgbClr val="FF0000"/>
                </a:solidFill>
                <a:latin typeface="Times New Roman" panose="02020603050405020304" pitchFamily="18" charset="0"/>
                <a:cs typeface="Times New Roman" panose="02020603050405020304" pitchFamily="18" charset="0"/>
              </a:rPr>
              <a:t>Bài</a:t>
            </a:r>
            <a:r>
              <a:rPr lang="en-US" sz="2400" dirty="0">
                <a:solidFill>
                  <a:srgbClr val="FF0000"/>
                </a:solidFill>
                <a:latin typeface="Times New Roman" panose="02020603050405020304" pitchFamily="18" charset="0"/>
                <a:cs typeface="Times New Roman" panose="02020603050405020304" pitchFamily="18" charset="0"/>
              </a:rPr>
              <a:t> 2. KÍ HIỆU VÀ CHÚ GIẢI TRÊN MỘT SỐ BẢN ĐỒ THÔNG DỤNG</a:t>
            </a:r>
          </a:p>
        </p:txBody>
      </p:sp>
      <p:sp>
        <p:nvSpPr>
          <p:cNvPr id="20" name="TextBox 19"/>
          <p:cNvSpPr txBox="1"/>
          <p:nvPr/>
        </p:nvSpPr>
        <p:spPr>
          <a:xfrm>
            <a:off x="849082" y="2498463"/>
            <a:ext cx="5099155" cy="923330"/>
          </a:xfrm>
          <a:prstGeom prst="rect">
            <a:avLst/>
          </a:prstGeom>
          <a:noFill/>
        </p:spPr>
        <p:txBody>
          <a:bodyPr wrap="square" rtlCol="0">
            <a:spAutoFit/>
          </a:bodyPr>
          <a:lstStyle/>
          <a:p>
            <a:pPr algn="just"/>
            <a:r>
              <a:rPr lang="vi-VN" dirty="0">
                <a:latin typeface="Times New Roman" panose="02020603050405020304" pitchFamily="18" charset="0"/>
                <a:cs typeface="Times New Roman" panose="02020603050405020304" pitchFamily="18" charset="0"/>
              </a:rPr>
              <a:t>- KHBĐ là những hình vẽ. Màu sắc, </a:t>
            </a:r>
            <a:r>
              <a:rPr lang="vi-VN" dirty="0" smtClean="0">
                <a:latin typeface="Times New Roman" panose="02020603050405020304" pitchFamily="18" charset="0"/>
                <a:cs typeface="Times New Roman" panose="02020603050405020304" pitchFamily="18" charset="0"/>
              </a:rPr>
              <a:t>chữ viết</a:t>
            </a:r>
            <a:r>
              <a:rPr lang="vi-VN" dirty="0">
                <a:latin typeface="Times New Roman" panose="02020603050405020304" pitchFamily="18" charset="0"/>
                <a:cs typeface="Times New Roman" panose="02020603050405020304" pitchFamily="18" charset="0"/>
              </a:rPr>
              <a:t>...mang tính qui ước dùng để thể hiện các đối tượng địa lí trên bản đồ</a:t>
            </a:r>
            <a:endParaRPr lang="en-US"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786330" y="1803702"/>
            <a:ext cx="5099155" cy="646331"/>
          </a:xfrm>
          <a:prstGeom prst="rect">
            <a:avLst/>
          </a:prstGeom>
          <a:noFill/>
        </p:spPr>
        <p:txBody>
          <a:bodyPr wrap="square" rtlCol="0">
            <a:spAutoFit/>
          </a:bodyPr>
          <a:lstStyle/>
          <a:p>
            <a:pPr algn="just"/>
            <a:r>
              <a:rPr lang="vi-VN"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Bản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mặt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phẳng</a:t>
            </a:r>
            <a:endParaRPr lang="en-US"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8"/>
          <a:stretch>
            <a:fillRect/>
          </a:stretch>
        </p:blipFill>
        <p:spPr>
          <a:xfrm>
            <a:off x="6137633" y="1328614"/>
            <a:ext cx="4968599" cy="4413280"/>
          </a:xfrm>
          <a:prstGeom prst="rect">
            <a:avLst/>
          </a:prstGeom>
        </p:spPr>
      </p:pic>
      <p:sp>
        <p:nvSpPr>
          <p:cNvPr id="7" name="TextBox 6"/>
          <p:cNvSpPr txBox="1"/>
          <p:nvPr/>
        </p:nvSpPr>
        <p:spPr>
          <a:xfrm>
            <a:off x="6252372" y="5849468"/>
            <a:ext cx="4801112" cy="646331"/>
          </a:xfrm>
          <a:prstGeom prst="rect">
            <a:avLst/>
          </a:prstGeom>
          <a:noFill/>
        </p:spPr>
        <p:txBody>
          <a:bodyPr wrap="square" rtlCol="0">
            <a:spAutoFit/>
          </a:bodyPr>
          <a:lstStyle/>
          <a:p>
            <a:r>
              <a:rPr lang="vi-VN" dirty="0" smtClean="0">
                <a:latin typeface="Times New Roman" panose="02020603050405020304" pitchFamily="18" charset="0"/>
                <a:cs typeface="Times New Roman" panose="02020603050405020304" pitchFamily="18" charset="0"/>
              </a:rPr>
              <a:t>Quan </a:t>
            </a:r>
            <a:r>
              <a:rPr lang="vi-VN" dirty="0">
                <a:latin typeface="Times New Roman" panose="02020603050405020304" pitchFamily="18" charset="0"/>
                <a:cs typeface="Times New Roman" panose="02020603050405020304" pitchFamily="18" charset="0"/>
              </a:rPr>
              <a:t>sát H2.1, em hãy cho biết các kí hiệu a,b,c,d tương ứng với nội dung các hình nào (1,2,3,4)</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22863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randombar(horizontal)">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67012" y="653142"/>
            <a:ext cx="10441495" cy="586149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smtClean="0">
                <a:ln>
                  <a:noFill/>
                </a:ln>
                <a:solidFill>
                  <a:prstClr val="white"/>
                </a:solidFill>
                <a:effectLst/>
                <a:uLnTx/>
                <a:uFillTx/>
                <a:latin typeface="Arial" panose="020B0604020202020204"/>
                <a:ea typeface="+mn-ea"/>
                <a:cs typeface="+mn-cs"/>
              </a:rPr>
              <a:t>1</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539836"/>
            <a:ext cx="1809615" cy="2560071"/>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cxnSp>
        <p:nvCxnSpPr>
          <p:cNvPr id="10" name="Straight Connector 9"/>
          <p:cNvCxnSpPr>
            <a:endCxn id="2" idx="2"/>
          </p:cNvCxnSpPr>
          <p:nvPr/>
        </p:nvCxnSpPr>
        <p:spPr>
          <a:xfrm>
            <a:off x="6069829" y="1139878"/>
            <a:ext cx="1" cy="5207941"/>
          </a:xfrm>
          <a:prstGeom prst="line">
            <a:avLst/>
          </a:prstGeom>
        </p:spPr>
        <p:style>
          <a:lnRef idx="2">
            <a:schemeClr val="accent5"/>
          </a:lnRef>
          <a:fillRef idx="0">
            <a:schemeClr val="accent5"/>
          </a:fillRef>
          <a:effectRef idx="1">
            <a:schemeClr val="accent5"/>
          </a:effectRef>
          <a:fontRef idx="minor">
            <a:schemeClr val="tx1"/>
          </a:fontRef>
        </p:style>
      </p:cxnSp>
      <p:sp>
        <p:nvSpPr>
          <p:cNvPr id="5" name="TextBox 4"/>
          <p:cNvSpPr txBox="1"/>
          <p:nvPr/>
        </p:nvSpPr>
        <p:spPr>
          <a:xfrm>
            <a:off x="849084" y="1293219"/>
            <a:ext cx="480214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I</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KÍ HIỆU BẢN ĐỒ VÀ CHÚ GIẢI</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319337" y="653142"/>
            <a:ext cx="957678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 KÍ HIỆU VÀ CHÚ GIẢI TRÊN MỘT SỐ BẢN ĐỒ THÔNG DỤNG</a:t>
            </a:r>
          </a:p>
        </p:txBody>
      </p:sp>
      <p:sp>
        <p:nvSpPr>
          <p:cNvPr id="20" name="TextBox 19"/>
          <p:cNvSpPr txBox="1"/>
          <p:nvPr/>
        </p:nvSpPr>
        <p:spPr>
          <a:xfrm>
            <a:off x="849082" y="2538804"/>
            <a:ext cx="5099155" cy="9233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KHBĐ là những hình vẽ. Màu sắc, </a:t>
            </a:r>
            <a:r>
              <a:rPr kumimoji="0" lang="vi-VN"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chữ viết</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...mang tính qui ước dùng để thể hiện các đối tượng địa lí trên bản đồ</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p:cNvSpPr txBox="1"/>
          <p:nvPr/>
        </p:nvSpPr>
        <p:spPr>
          <a:xfrm>
            <a:off x="786330" y="1803702"/>
            <a:ext cx="5099155"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Bản</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đồ</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vẽ</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nhỏ</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phần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hoặc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toàn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bộ</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phẳng</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6" name="TextBox 15"/>
          <p:cNvSpPr txBox="1"/>
          <p:nvPr/>
        </p:nvSpPr>
        <p:spPr>
          <a:xfrm>
            <a:off x="867012" y="3377001"/>
            <a:ext cx="5099155" cy="646331"/>
          </a:xfrm>
          <a:prstGeom prst="rect">
            <a:avLst/>
          </a:prstGeom>
          <a:noFill/>
        </p:spPr>
        <p:txBody>
          <a:bodyPr wrap="square" rtlCol="0">
            <a:spAutoFit/>
          </a:bodyPr>
          <a:lstStyle/>
          <a:p>
            <a:pPr lvl="0" algn="just"/>
            <a:r>
              <a:rPr lang="vi-VN" dirty="0">
                <a:solidFill>
                  <a:prstClr val="black"/>
                </a:solidFill>
                <a:latin typeface="Times New Roman" panose="02020603050405020304" pitchFamily="18" charset="0"/>
                <a:cs typeface="Times New Roman" panose="02020603050405020304" pitchFamily="18" charset="0"/>
              </a:rPr>
              <a:t>- KHBĐ giúp người đọc phân biệt được sự khác nhau của </a:t>
            </a:r>
            <a:r>
              <a:rPr lang="vi-VN" dirty="0" smtClean="0">
                <a:solidFill>
                  <a:prstClr val="black"/>
                </a:solidFill>
                <a:latin typeface="Times New Roman" panose="02020603050405020304" pitchFamily="18" charset="0"/>
                <a:cs typeface="Times New Roman" panose="02020603050405020304" pitchFamily="18" charset="0"/>
              </a:rPr>
              <a:t>các </a:t>
            </a:r>
            <a:r>
              <a:rPr lang="vi-VN" dirty="0">
                <a:solidFill>
                  <a:prstClr val="black"/>
                </a:solidFill>
                <a:latin typeface="Times New Roman" panose="02020603050405020304" pitchFamily="18" charset="0"/>
                <a:cs typeface="Times New Roman" panose="02020603050405020304" pitchFamily="18" charset="0"/>
              </a:rPr>
              <a:t>thông tin thể hiện trên bản đồ.</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11" name="Group 10"/>
          <p:cNvGrpSpPr/>
          <p:nvPr/>
        </p:nvGrpSpPr>
        <p:grpSpPr>
          <a:xfrm>
            <a:off x="6232128" y="1298033"/>
            <a:ext cx="4842917" cy="5216605"/>
            <a:chOff x="6232128" y="1298033"/>
            <a:chExt cx="4842917" cy="5216605"/>
          </a:xfrm>
        </p:grpSpPr>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32128" y="1298033"/>
              <a:ext cx="4842917" cy="4674394"/>
            </a:xfrm>
            <a:prstGeom prst="rect">
              <a:avLst/>
            </a:prstGeom>
          </p:spPr>
        </p:pic>
        <p:sp>
          <p:nvSpPr>
            <p:cNvPr id="9" name="TextBox 8"/>
            <p:cNvSpPr txBox="1"/>
            <p:nvPr/>
          </p:nvSpPr>
          <p:spPr>
            <a:xfrm>
              <a:off x="6615957" y="6145306"/>
              <a:ext cx="4008533" cy="369332"/>
            </a:xfrm>
            <a:prstGeom prst="rect">
              <a:avLst/>
            </a:prstGeom>
            <a:noFill/>
          </p:spPr>
          <p:txBody>
            <a:bodyPr wrap="none" rtlCol="0">
              <a:spAutoFit/>
            </a:bodyPr>
            <a:lstStyle/>
            <a:p>
              <a:r>
                <a:rPr lang="vi-VN" dirty="0" smtClean="0">
                  <a:latin typeface="Times New Roman" panose="02020603050405020304" pitchFamily="18" charset="0"/>
                  <a:cs typeface="Times New Roman" panose="02020603050405020304" pitchFamily="18" charset="0"/>
                </a:rPr>
                <a:t>Bảng kí hiệu bản đồ trong Atlat địa lí VN</a:t>
              </a:r>
              <a:endParaRPr lang="en-US" dirty="0">
                <a:latin typeface="Times New Roman" panose="02020603050405020304" pitchFamily="18" charset="0"/>
                <a:cs typeface="Times New Roman" panose="02020603050405020304" pitchFamily="18" charset="0"/>
              </a:endParaRPr>
            </a:p>
          </p:txBody>
        </p:sp>
      </p:grpSp>
      <p:sp>
        <p:nvSpPr>
          <p:cNvPr id="12" name="Teardrop 11"/>
          <p:cNvSpPr/>
          <p:nvPr/>
        </p:nvSpPr>
        <p:spPr>
          <a:xfrm>
            <a:off x="2494086" y="4861529"/>
            <a:ext cx="3738042" cy="1283777"/>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latin typeface="Times New Roman" panose="02020603050405020304" pitchFamily="18" charset="0"/>
                <a:cs typeface="Times New Roman" panose="02020603050405020304" pitchFamily="18" charset="0"/>
              </a:rPr>
              <a:t>KHBĐ trong hình có đa dạng không? Điều đó có tác dụng gì?</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82733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49082" y="65314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smtClean="0">
                <a:ln>
                  <a:noFill/>
                </a:ln>
                <a:solidFill>
                  <a:prstClr val="white"/>
                </a:solidFill>
                <a:effectLst/>
                <a:uLnTx/>
                <a:uFillTx/>
                <a:latin typeface="Arial" panose="020B0604020202020204"/>
                <a:ea typeface="+mn-ea"/>
                <a:cs typeface="+mn-cs"/>
              </a:rPr>
              <a:t>1</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cxnSp>
        <p:nvCxnSpPr>
          <p:cNvPr id="10" name="Straight Connector 9"/>
          <p:cNvCxnSpPr>
            <a:endCxn id="2" idx="2"/>
          </p:cNvCxnSpPr>
          <p:nvPr/>
        </p:nvCxnSpPr>
        <p:spPr>
          <a:xfrm>
            <a:off x="6069829" y="1139878"/>
            <a:ext cx="1" cy="5207941"/>
          </a:xfrm>
          <a:prstGeom prst="line">
            <a:avLst/>
          </a:prstGeom>
        </p:spPr>
        <p:style>
          <a:lnRef idx="2">
            <a:schemeClr val="accent5"/>
          </a:lnRef>
          <a:fillRef idx="0">
            <a:schemeClr val="accent5"/>
          </a:fillRef>
          <a:effectRef idx="1">
            <a:schemeClr val="accent5"/>
          </a:effectRef>
          <a:fontRef idx="minor">
            <a:schemeClr val="tx1"/>
          </a:fontRef>
        </p:style>
      </p:cxnSp>
      <p:sp>
        <p:nvSpPr>
          <p:cNvPr id="5" name="TextBox 4"/>
          <p:cNvSpPr txBox="1"/>
          <p:nvPr/>
        </p:nvSpPr>
        <p:spPr>
          <a:xfrm>
            <a:off x="849084" y="1293219"/>
            <a:ext cx="480214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I</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KÍ HIỆU BẢN ĐỒ VÀ CHÚ GIẢI</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319337" y="653142"/>
            <a:ext cx="957678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 KÍ HIỆU VÀ CHÚ GIẢI TRÊN MỘT SỐ BẢN ĐỒ THÔNG DỤNG</a:t>
            </a:r>
          </a:p>
        </p:txBody>
      </p:sp>
      <p:sp>
        <p:nvSpPr>
          <p:cNvPr id="20" name="TextBox 19"/>
          <p:cNvSpPr txBox="1"/>
          <p:nvPr/>
        </p:nvSpPr>
        <p:spPr>
          <a:xfrm>
            <a:off x="849082" y="2538804"/>
            <a:ext cx="5099155" cy="9233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KHBĐ là những hình vẽ. Màu sắc, </a:t>
            </a:r>
            <a:r>
              <a:rPr kumimoji="0" lang="vi-VN"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chữ viết</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...mang tính qui ước dùng để thể hiện các đối tượng địa lí trên bản đồ</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p:cNvSpPr txBox="1"/>
          <p:nvPr/>
        </p:nvSpPr>
        <p:spPr>
          <a:xfrm>
            <a:off x="786330" y="1803702"/>
            <a:ext cx="5099155"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Bản</a:t>
            </a:r>
            <a:r>
              <a:rPr kumimoji="0" 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đồ</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vẽ</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nhỏ</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phần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hoặc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toàn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bộ</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phẳng</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TextBox 6"/>
          <p:cNvSpPr txBox="1"/>
          <p:nvPr/>
        </p:nvSpPr>
        <p:spPr>
          <a:xfrm>
            <a:off x="900449" y="3361765"/>
            <a:ext cx="5047784" cy="646331"/>
          </a:xfrm>
          <a:prstGeom prst="rect">
            <a:avLst/>
          </a:prstGeom>
          <a:noFill/>
        </p:spPr>
        <p:txBody>
          <a:bodyPr wrap="square" rtlCol="0">
            <a:spAutoFit/>
          </a:bodyPr>
          <a:lstStyle/>
          <a:p>
            <a:pPr lvl="0" algn="just"/>
            <a:r>
              <a:rPr lang="vi-VN" dirty="0" smtClean="0">
                <a:solidFill>
                  <a:prstClr val="black"/>
                </a:solidFill>
                <a:latin typeface="Times New Roman" panose="02020603050405020304" pitchFamily="18" charset="0"/>
                <a:cs typeface="Times New Roman" panose="02020603050405020304" pitchFamily="18" charset="0"/>
              </a:rPr>
              <a:t>- KHBĐ </a:t>
            </a:r>
            <a:r>
              <a:rPr lang="vi-VN" dirty="0">
                <a:solidFill>
                  <a:prstClr val="black"/>
                </a:solidFill>
                <a:latin typeface="Times New Roman" panose="02020603050405020304" pitchFamily="18" charset="0"/>
                <a:cs typeface="Times New Roman" panose="02020603050405020304" pitchFamily="18" charset="0"/>
              </a:rPr>
              <a:t>giúp người đọc phân biệt được sự khác nhau của các thông tin thể hiện trên bản đồ.</a:t>
            </a:r>
          </a:p>
        </p:txBody>
      </p:sp>
      <p:pic>
        <p:nvPicPr>
          <p:cNvPr id="8" name="Picture 7"/>
          <p:cNvPicPr>
            <a:picLocks noChangeAspect="1"/>
          </p:cNvPicPr>
          <p:nvPr/>
        </p:nvPicPr>
        <p:blipFill>
          <a:blip r:embed="rId8"/>
          <a:stretch>
            <a:fillRect/>
          </a:stretch>
        </p:blipFill>
        <p:spPr>
          <a:xfrm>
            <a:off x="6111330" y="1314092"/>
            <a:ext cx="2867854" cy="2530059"/>
          </a:xfrm>
          <a:prstGeom prst="rect">
            <a:avLst/>
          </a:prstGeom>
        </p:spPr>
      </p:pic>
      <p:grpSp>
        <p:nvGrpSpPr>
          <p:cNvPr id="12" name="Group 11"/>
          <p:cNvGrpSpPr/>
          <p:nvPr/>
        </p:nvGrpSpPr>
        <p:grpSpPr>
          <a:xfrm>
            <a:off x="8848163" y="1250817"/>
            <a:ext cx="2449870" cy="3029252"/>
            <a:chOff x="8848163" y="1250817"/>
            <a:chExt cx="2449870" cy="3029252"/>
          </a:xfrm>
        </p:grpSpPr>
        <p:pic>
          <p:nvPicPr>
            <p:cNvPr id="9" name="Picture 8"/>
            <p:cNvPicPr>
              <a:picLocks noChangeAspect="1"/>
            </p:cNvPicPr>
            <p:nvPr/>
          </p:nvPicPr>
          <p:blipFill>
            <a:blip r:embed="rId9"/>
            <a:stretch>
              <a:fillRect/>
            </a:stretch>
          </p:blipFill>
          <p:spPr>
            <a:xfrm>
              <a:off x="8885529" y="1250817"/>
              <a:ext cx="2412504" cy="2662279"/>
            </a:xfrm>
            <a:prstGeom prst="rect">
              <a:avLst/>
            </a:prstGeom>
          </p:spPr>
        </p:pic>
        <p:sp>
          <p:nvSpPr>
            <p:cNvPr id="11" name="TextBox 10"/>
            <p:cNvSpPr txBox="1"/>
            <p:nvPr/>
          </p:nvSpPr>
          <p:spPr>
            <a:xfrm>
              <a:off x="8848163" y="3910737"/>
              <a:ext cx="2443298" cy="369332"/>
            </a:xfrm>
            <a:prstGeom prst="rect">
              <a:avLst/>
            </a:prstGeom>
            <a:noFill/>
          </p:spPr>
          <p:txBody>
            <a:bodyPr wrap="none" rtlCol="0">
              <a:spAutoFit/>
            </a:bodyPr>
            <a:lstStyle/>
            <a:p>
              <a:r>
                <a:rPr lang="en-US" dirty="0" smtClean="0"/>
                <a:t> </a:t>
              </a:r>
              <a:r>
                <a:rPr lang="en-US" sz="1600" dirty="0" err="1">
                  <a:latin typeface="Times New Roman" panose="02020603050405020304" pitchFamily="18" charset="0"/>
                  <a:cs typeface="Times New Roman" panose="02020603050405020304" pitchFamily="18" charset="0"/>
                </a:rPr>
                <a:t>Bản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đồ</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hành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chính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Hà</a:t>
              </a:r>
              <a:r>
                <a:rPr lang="en-US" sz="1600" dirty="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Nội</a:t>
              </a:r>
              <a:endParaRPr lang="en-US" sz="1600" dirty="0">
                <a:latin typeface="Times New Roman" panose="02020603050405020304" pitchFamily="18" charset="0"/>
                <a:cs typeface="Times New Roman" panose="02020603050405020304" pitchFamily="18" charset="0"/>
              </a:endParaRPr>
            </a:p>
          </p:txBody>
        </p:sp>
      </p:grpSp>
      <p:sp>
        <p:nvSpPr>
          <p:cNvPr id="14" name="TextBox 13"/>
          <p:cNvSpPr txBox="1"/>
          <p:nvPr/>
        </p:nvSpPr>
        <p:spPr>
          <a:xfrm>
            <a:off x="6266330" y="4260290"/>
            <a:ext cx="4769254"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1. </a:t>
            </a:r>
            <a:r>
              <a:rPr lang="en-US" dirty="0" err="1">
                <a:latin typeface="Times New Roman" panose="02020603050405020304" pitchFamily="18" charset="0"/>
                <a:cs typeface="Times New Roman" panose="02020603050405020304" pitchFamily="18" charset="0"/>
              </a:rPr>
              <a:t>Xác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định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yếu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chú</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hiệu</a:t>
            </a:r>
            <a:endParaRPr lang="en-US"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6158758" y="4746812"/>
            <a:ext cx="5268503" cy="923330"/>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2. </a:t>
            </a:r>
            <a:r>
              <a:rPr lang="en-US" dirty="0" err="1">
                <a:latin typeface="Times New Roman" panose="02020603050405020304" pitchFamily="18" charset="0"/>
                <a:cs typeface="Times New Roman" panose="02020603050405020304" pitchFamily="18" charset="0"/>
              </a:rPr>
              <a:t>Kí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sắt</a:t>
            </a:r>
            <a:r>
              <a:rPr lang="en-US" dirty="0">
                <a:latin typeface="Times New Roman" panose="02020603050405020304" pitchFamily="18" charset="0"/>
                <a:cs typeface="Times New Roman" panose="02020603050405020304" pitchFamily="18" charset="0"/>
              </a:rPr>
              <a:t>, than? </a:t>
            </a:r>
            <a:r>
              <a:rPr lang="en-US" dirty="0" err="1">
                <a:latin typeface="Times New Roman" panose="02020603050405020304" pitchFamily="18" charset="0"/>
                <a:cs typeface="Times New Roman" panose="02020603050405020304" pitchFamily="18" charset="0"/>
              </a:rPr>
              <a:t>Kí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thành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tỉnh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cận</a:t>
            </a:r>
            <a:r>
              <a:rPr lang="en-US" dirty="0">
                <a:latin typeface="Times New Roman" panose="02020603050405020304" pitchFamily="18" charset="0"/>
                <a:cs typeface="Times New Roman" panose="02020603050405020304" pitchFamily="18" charset="0"/>
              </a:rPr>
              <a:t>?</a:t>
            </a:r>
          </a:p>
        </p:txBody>
      </p:sp>
      <p:sp>
        <p:nvSpPr>
          <p:cNvPr id="23" name="TextBox 22"/>
          <p:cNvSpPr txBox="1"/>
          <p:nvPr/>
        </p:nvSpPr>
        <p:spPr>
          <a:xfrm>
            <a:off x="797356" y="3957916"/>
            <a:ext cx="5047784" cy="646331"/>
          </a:xfrm>
          <a:prstGeom prst="rect">
            <a:avLst/>
          </a:prstGeom>
          <a:noFill/>
        </p:spPr>
        <p:txBody>
          <a:bodyPr wrap="square" rtlCol="0">
            <a:spAutoFit/>
          </a:bodyPr>
          <a:lstStyle/>
          <a:p>
            <a:pPr lvl="0" algn="just"/>
            <a:r>
              <a:rPr lang="vi-VN" dirty="0">
                <a:solidFill>
                  <a:prstClr val="black"/>
                </a:solidFill>
                <a:latin typeface="Times New Roman" panose="02020603050405020304" pitchFamily="18" charset="0"/>
                <a:cs typeface="Times New Roman" panose="02020603050405020304" pitchFamily="18" charset="0"/>
              </a:rPr>
              <a:t>- Ý nghĩa của kí hiệu được giải thích rõ ràng trong bảng chú giải.</a:t>
            </a:r>
          </a:p>
        </p:txBody>
      </p:sp>
    </p:spTree>
    <p:extLst>
      <p:ext uri="{BB962C8B-B14F-4D97-AF65-F5344CB8AC3E}">
        <p14:creationId xmlns:p14="http://schemas.microsoft.com/office/powerpoint/2010/main" val="6458766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p:cTn id="29" dur="500" fill="hold"/>
                                        <p:tgtEl>
                                          <p:spTgt spid="23"/>
                                        </p:tgtEl>
                                        <p:attrNameLst>
                                          <p:attrName>ppt_w</p:attrName>
                                        </p:attrNameLst>
                                      </p:cBhvr>
                                      <p:tavLst>
                                        <p:tav tm="0">
                                          <p:val>
                                            <p:fltVal val="0"/>
                                          </p:val>
                                        </p:tav>
                                        <p:tav tm="100000">
                                          <p:val>
                                            <p:strVal val="#ppt_w"/>
                                          </p:val>
                                        </p:tav>
                                      </p:tavLst>
                                    </p:anim>
                                    <p:anim calcmode="lin" valueType="num">
                                      <p:cBhvr>
                                        <p:cTn id="30" dur="500" fill="hold"/>
                                        <p:tgtEl>
                                          <p:spTgt spid="23"/>
                                        </p:tgtEl>
                                        <p:attrNameLst>
                                          <p:attrName>ppt_h</p:attrName>
                                        </p:attrNameLst>
                                      </p:cBhvr>
                                      <p:tavLst>
                                        <p:tav tm="0">
                                          <p:val>
                                            <p:fltVal val="0"/>
                                          </p:val>
                                        </p:tav>
                                        <p:tav tm="100000">
                                          <p:val>
                                            <p:strVal val="#ppt_h"/>
                                          </p:val>
                                        </p:tav>
                                      </p:tavLst>
                                    </p:anim>
                                    <p:animEffect transition="in" filter="fade">
                                      <p:cBhvr>
                                        <p:cTn id="3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49082" y="65314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smtClean="0">
                <a:ln>
                  <a:noFill/>
                </a:ln>
                <a:solidFill>
                  <a:prstClr val="white"/>
                </a:solidFill>
                <a:effectLst/>
                <a:uLnTx/>
                <a:uFillTx/>
                <a:latin typeface="Arial" panose="020B0604020202020204"/>
                <a:ea typeface="+mn-ea"/>
                <a:cs typeface="+mn-cs"/>
              </a:rPr>
              <a:t>1</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5" name="TextBox 4"/>
          <p:cNvSpPr txBox="1"/>
          <p:nvPr/>
        </p:nvSpPr>
        <p:spPr>
          <a:xfrm>
            <a:off x="849084" y="1293219"/>
            <a:ext cx="480214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I</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KÍ HIỆU BẢN ĐỒ VÀ CHÚ GIẢI</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319337" y="653142"/>
            <a:ext cx="957678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 KÍ HIỆU VÀ CHÚ GIẢI TRÊN MỘT SỐ BẢN ĐỒ THÔNG DỤNG</a:t>
            </a:r>
          </a:p>
        </p:txBody>
      </p:sp>
      <p:sp>
        <p:nvSpPr>
          <p:cNvPr id="16" name="TextBox 15"/>
          <p:cNvSpPr txBox="1"/>
          <p:nvPr/>
        </p:nvSpPr>
        <p:spPr>
          <a:xfrm>
            <a:off x="907355" y="1701112"/>
            <a:ext cx="4455066" cy="461665"/>
          </a:xfrm>
          <a:prstGeom prst="rect">
            <a:avLst/>
          </a:prstGeom>
          <a:noFill/>
        </p:spPr>
        <p:txBody>
          <a:bodyPr wrap="none" rtlCol="0">
            <a:spAutoFit/>
          </a:bodyPr>
          <a:lstStyle/>
          <a:p>
            <a:pPr lvl="0"/>
            <a:r>
              <a:rPr lang="en-US" sz="2400">
                <a:solidFill>
                  <a:prstClr val="black"/>
                </a:solidFill>
                <a:latin typeface="Times New Roman" panose="02020603050405020304" pitchFamily="18" charset="0"/>
                <a:cs typeface="Times New Roman" panose="02020603050405020304" pitchFamily="18" charset="0"/>
              </a:rPr>
              <a:t>II. CÁC LOẠI KÍ HIỆU BẢN ĐỒ</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Rectangle 7"/>
          <p:cNvSpPr/>
          <p:nvPr/>
        </p:nvSpPr>
        <p:spPr>
          <a:xfrm>
            <a:off x="5013217" y="2111271"/>
            <a:ext cx="2396532" cy="45939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solidFill>
                  <a:schemeClr val="tx1"/>
                </a:solidFill>
              </a:rPr>
              <a:t>THẢO LUẬN</a:t>
            </a:r>
            <a:endParaRPr lang="en-US" dirty="0">
              <a:solidFill>
                <a:schemeClr val="tx1"/>
              </a:solidFill>
            </a:endParaRPr>
          </a:p>
        </p:txBody>
      </p:sp>
      <p:sp>
        <p:nvSpPr>
          <p:cNvPr id="9" name="TextBox 8"/>
          <p:cNvSpPr txBox="1"/>
          <p:nvPr/>
        </p:nvSpPr>
        <p:spPr>
          <a:xfrm>
            <a:off x="1519518" y="2641991"/>
            <a:ext cx="9376608" cy="369332"/>
          </a:xfrm>
          <a:prstGeom prst="rect">
            <a:avLst/>
          </a:prstGeom>
          <a:noFill/>
        </p:spPr>
        <p:txBody>
          <a:bodyPr wrap="square" rtlCol="0">
            <a:spAutoFit/>
          </a:bodyPr>
          <a:lstStyle/>
          <a:p>
            <a:pPr algn="ctr"/>
            <a:r>
              <a:rPr lang="vi-VN" dirty="0">
                <a:latin typeface="Times New Roman" panose="02020603050405020304" pitchFamily="18" charset="0"/>
                <a:cs typeface="Times New Roman" panose="02020603050405020304" pitchFamily="18" charset="0"/>
              </a:rPr>
              <a:t>D</a:t>
            </a:r>
            <a:r>
              <a:rPr lang="en-US" dirty="0" err="1" smtClean="0">
                <a:latin typeface="Times New Roman" panose="02020603050405020304" pitchFamily="18" charset="0"/>
                <a:cs typeface="Times New Roman" panose="02020603050405020304" pitchFamily="18" charset="0"/>
              </a:rPr>
              <a:t>ựa</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mục</a:t>
            </a:r>
            <a:r>
              <a:rPr lang="en-US" dirty="0">
                <a:latin typeface="Times New Roman" panose="02020603050405020304" pitchFamily="18" charset="0"/>
                <a:cs typeface="Times New Roman" panose="02020603050405020304" pitchFamily="18" charset="0"/>
              </a:rPr>
              <a:t> II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SGK, </a:t>
            </a:r>
            <a:r>
              <a:rPr lang="en-US" dirty="0" err="1">
                <a:latin typeface="Times New Roman" panose="02020603050405020304" pitchFamily="18" charset="0"/>
                <a:cs typeface="Times New Roman" panose="02020603050405020304" pitchFamily="18" charset="0"/>
              </a:rPr>
              <a:t>kết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hợp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2.2, 2.3 </a:t>
            </a:r>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phiếu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a:t>
            </a:r>
          </a:p>
        </p:txBody>
      </p:sp>
      <p:graphicFrame>
        <p:nvGraphicFramePr>
          <p:cNvPr id="11" name="Table 10"/>
          <p:cNvGraphicFramePr>
            <a:graphicFrameLocks noGrp="1"/>
          </p:cNvGraphicFramePr>
          <p:nvPr>
            <p:extLst>
              <p:ext uri="{D42A27DB-BD31-4B8C-83A1-F6EECF244321}">
                <p14:modId xmlns:p14="http://schemas.microsoft.com/office/powerpoint/2010/main" val="1091550408"/>
              </p:ext>
            </p:extLst>
          </p:nvPr>
        </p:nvGraphicFramePr>
        <p:xfrm>
          <a:off x="2906470" y="3580054"/>
          <a:ext cx="6748322" cy="2723020"/>
        </p:xfrm>
        <a:graphic>
          <a:graphicData uri="http://schemas.openxmlformats.org/drawingml/2006/table">
            <a:tbl>
              <a:tblPr firstRow="1" firstCol="1" bandRow="1">
                <a:tableStyleId>{5C22544A-7EE6-4342-B048-85BDC9FD1C3A}</a:tableStyleId>
              </a:tblPr>
              <a:tblGrid>
                <a:gridCol w="603018">
                  <a:extLst>
                    <a:ext uri="{9D8B030D-6E8A-4147-A177-3AD203B41FA5}">
                      <a16:colId xmlns:a16="http://schemas.microsoft.com/office/drawing/2014/main" val="3544372201"/>
                    </a:ext>
                  </a:extLst>
                </a:gridCol>
                <a:gridCol w="2985247">
                  <a:extLst>
                    <a:ext uri="{9D8B030D-6E8A-4147-A177-3AD203B41FA5}">
                      <a16:colId xmlns:a16="http://schemas.microsoft.com/office/drawing/2014/main" val="2092510982"/>
                    </a:ext>
                  </a:extLst>
                </a:gridCol>
                <a:gridCol w="3160057">
                  <a:extLst>
                    <a:ext uri="{9D8B030D-6E8A-4147-A177-3AD203B41FA5}">
                      <a16:colId xmlns:a16="http://schemas.microsoft.com/office/drawing/2014/main" val="3415742535"/>
                    </a:ext>
                  </a:extLst>
                </a:gridCol>
              </a:tblGrid>
              <a:tr h="1089208">
                <a:tc>
                  <a:txBody>
                    <a:bodyPr/>
                    <a:lstStyle/>
                    <a:p>
                      <a:pPr>
                        <a:lnSpc>
                          <a:spcPct val="115000"/>
                        </a:lnSpc>
                        <a:spcAft>
                          <a:spcPts val="0"/>
                        </a:spcAft>
                      </a:pPr>
                      <a:r>
                        <a:rPr lang="vi-VN" sz="1400" dirty="0">
                          <a:effectLst/>
                          <a:latin typeface="Times New Roman" panose="02020603050405020304" pitchFamily="18" charset="0"/>
                          <a:cs typeface="Times New Roman" panose="02020603050405020304" pitchFamily="18" charset="0"/>
                        </a:rPr>
                        <a:t>STT</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vi-VN" sz="1400" dirty="0">
                          <a:effectLst/>
                          <a:latin typeface="Times New Roman" panose="02020603050405020304" pitchFamily="18" charset="0"/>
                          <a:cs typeface="Times New Roman" panose="02020603050405020304" pitchFamily="18" charset="0"/>
                        </a:rPr>
                        <a:t>Các loại kí hiệu</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vi-VN" sz="1400" dirty="0">
                          <a:effectLst/>
                          <a:latin typeface="Times New Roman" panose="02020603050405020304" pitchFamily="18" charset="0"/>
                          <a:cs typeface="Times New Roman" panose="02020603050405020304" pitchFamily="18" charset="0"/>
                        </a:rPr>
                        <a:t>Liệt kê các loại kí hiệu có trên h2.2, 2.3</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90390513"/>
                  </a:ext>
                </a:extLst>
              </a:tr>
              <a:tr h="544604">
                <a:tc>
                  <a:txBody>
                    <a:bodyPr/>
                    <a:lstStyle/>
                    <a:p>
                      <a:pPr>
                        <a:lnSpc>
                          <a:spcPct val="115000"/>
                        </a:lnSpc>
                        <a:spcAft>
                          <a:spcPts val="0"/>
                        </a:spcAft>
                      </a:pPr>
                      <a:r>
                        <a:rPr lang="en-US" sz="1400">
                          <a:effectLst/>
                          <a:latin typeface="Times New Roman" panose="02020603050405020304" pitchFamily="18" charset="0"/>
                          <a:cs typeface="Times New Roman" panose="02020603050405020304" pitchFamily="18" charset="0"/>
                        </a:rPr>
                        <a:t>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vi-VN" sz="1400">
                          <a:effectLst/>
                          <a:latin typeface="Times New Roman" panose="02020603050405020304" pitchFamily="18" charset="0"/>
                          <a:cs typeface="Times New Roman" panose="02020603050405020304" pitchFamily="18" charset="0"/>
                        </a:rPr>
                        <a:t>Kí hiệu tượng hình</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400" dirty="0">
                          <a:effectLst/>
                          <a:latin typeface="Times New Roman" panose="02020603050405020304" pitchFamily="18" charset="0"/>
                          <a:cs typeface="Times New Roman" panose="02020603050405020304" pitchFamily="18" charset="0"/>
                        </a:rPr>
                        <a:t>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0913080"/>
                  </a:ext>
                </a:extLst>
              </a:tr>
              <a:tr h="544604">
                <a:tc>
                  <a:txBody>
                    <a:bodyPr/>
                    <a:lstStyle/>
                    <a:p>
                      <a:pPr>
                        <a:lnSpc>
                          <a:spcPct val="115000"/>
                        </a:lnSpc>
                        <a:spcAft>
                          <a:spcPts val="0"/>
                        </a:spcAft>
                      </a:pPr>
                      <a:r>
                        <a:rPr lang="en-US" sz="1400">
                          <a:effectLst/>
                          <a:latin typeface="Times New Roman" panose="02020603050405020304" pitchFamily="18" charset="0"/>
                          <a:cs typeface="Times New Roman" panose="02020603050405020304" pitchFamily="18" charset="0"/>
                        </a:rPr>
                        <a:t>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vi-VN" sz="1400">
                          <a:effectLst/>
                          <a:latin typeface="Times New Roman" panose="02020603050405020304" pitchFamily="18" charset="0"/>
                          <a:cs typeface="Times New Roman" panose="02020603050405020304" pitchFamily="18" charset="0"/>
                        </a:rPr>
                        <a:t>Kí hiệu hình học</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400" dirty="0">
                          <a:effectLst/>
                          <a:latin typeface="Times New Roman" panose="02020603050405020304" pitchFamily="18" charset="0"/>
                          <a:cs typeface="Times New Roman" panose="02020603050405020304" pitchFamily="18" charset="0"/>
                        </a:rPr>
                        <a:t>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2757784"/>
                  </a:ext>
                </a:extLst>
              </a:tr>
              <a:tr h="544604">
                <a:tc>
                  <a:txBody>
                    <a:bodyPr/>
                    <a:lstStyle/>
                    <a:p>
                      <a:pPr>
                        <a:lnSpc>
                          <a:spcPct val="115000"/>
                        </a:lnSpc>
                        <a:spcAft>
                          <a:spcPts val="0"/>
                        </a:spcAft>
                      </a:pPr>
                      <a:r>
                        <a:rPr lang="vi-VN" sz="1400">
                          <a:effectLst/>
                          <a:latin typeface="Times New Roman" panose="02020603050405020304" pitchFamily="18" charset="0"/>
                          <a:cs typeface="Times New Roman" panose="02020603050405020304" pitchFamily="18" charset="0"/>
                        </a:rPr>
                        <a:t>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vi-VN" sz="1400">
                          <a:effectLst/>
                          <a:latin typeface="Times New Roman" panose="02020603050405020304" pitchFamily="18" charset="0"/>
                          <a:cs typeface="Times New Roman" panose="02020603050405020304" pitchFamily="18" charset="0"/>
                        </a:rPr>
                        <a:t>Màu sắc, nét chải</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400" dirty="0">
                          <a:effectLst/>
                          <a:latin typeface="Times New Roman" panose="02020603050405020304" pitchFamily="18" charset="0"/>
                          <a:cs typeface="Times New Roman" panose="02020603050405020304" pitchFamily="18" charset="0"/>
                        </a:rPr>
                        <a:t>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7579240"/>
                  </a:ext>
                </a:extLst>
              </a:tr>
            </a:tbl>
          </a:graphicData>
        </a:graphic>
      </p:graphicFrame>
      <p:sp>
        <p:nvSpPr>
          <p:cNvPr id="12" name="Rectangle 1"/>
          <p:cNvSpPr>
            <a:spLocks noChangeArrowheads="1"/>
          </p:cNvSpPr>
          <p:nvPr/>
        </p:nvSpPr>
        <p:spPr bwMode="auto">
          <a:xfrm>
            <a:off x="5044139" y="2975625"/>
            <a:ext cx="247298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PHIẾU HỌC TẬP</a:t>
            </a:r>
            <a:endParaRPr kumimoji="0" lang="en-US" altLang="en-US"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237488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wipe(down)">
                                      <p:cBhvr>
                                        <p:cTn id="11" dur="500"/>
                                        <p:tgtEl>
                                          <p:spTgt spid="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49082" y="65314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smtClean="0">
                <a:ln>
                  <a:noFill/>
                </a:ln>
                <a:solidFill>
                  <a:prstClr val="white"/>
                </a:solidFill>
                <a:effectLst/>
                <a:uLnTx/>
                <a:uFillTx/>
                <a:latin typeface="Arial" panose="020B0604020202020204"/>
                <a:ea typeface="+mn-ea"/>
                <a:cs typeface="+mn-cs"/>
              </a:rPr>
              <a:t>1</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5" name="TextBox 4"/>
          <p:cNvSpPr txBox="1"/>
          <p:nvPr/>
        </p:nvSpPr>
        <p:spPr>
          <a:xfrm>
            <a:off x="849084" y="1293219"/>
            <a:ext cx="480214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I</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KÍ HIỆU BẢN ĐỒ VÀ CHÚ GIẢI</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319337" y="653142"/>
            <a:ext cx="957678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 KÍ HIỆU VÀ CHÚ GIẢI TRÊN MỘT SỐ BẢN ĐỒ THÔNG DỤNG</a:t>
            </a:r>
          </a:p>
        </p:txBody>
      </p:sp>
      <p:sp>
        <p:nvSpPr>
          <p:cNvPr id="16" name="TextBox 15"/>
          <p:cNvSpPr txBox="1"/>
          <p:nvPr/>
        </p:nvSpPr>
        <p:spPr>
          <a:xfrm>
            <a:off x="907355" y="1701112"/>
            <a:ext cx="445506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II. CÁC LOẠI KÍ HIỆU BẢN ĐỒ</a:t>
            </a:r>
          </a:p>
        </p:txBody>
      </p:sp>
      <p:graphicFrame>
        <p:nvGraphicFramePr>
          <p:cNvPr id="11" name="Table 10"/>
          <p:cNvGraphicFramePr>
            <a:graphicFrameLocks noGrp="1"/>
          </p:cNvGraphicFramePr>
          <p:nvPr>
            <p:extLst>
              <p:ext uri="{D42A27DB-BD31-4B8C-83A1-F6EECF244321}">
                <p14:modId xmlns:p14="http://schemas.microsoft.com/office/powerpoint/2010/main" val="2144662488"/>
              </p:ext>
            </p:extLst>
          </p:nvPr>
        </p:nvGraphicFramePr>
        <p:xfrm>
          <a:off x="3095849" y="3307103"/>
          <a:ext cx="6698902" cy="3126911"/>
        </p:xfrm>
        <a:graphic>
          <a:graphicData uri="http://schemas.openxmlformats.org/drawingml/2006/table">
            <a:tbl>
              <a:tblPr firstRow="1" firstCol="1" bandRow="1">
                <a:tableStyleId>{5C22544A-7EE6-4342-B048-85BDC9FD1C3A}</a:tableStyleId>
              </a:tblPr>
              <a:tblGrid>
                <a:gridCol w="598602">
                  <a:extLst>
                    <a:ext uri="{9D8B030D-6E8A-4147-A177-3AD203B41FA5}">
                      <a16:colId xmlns:a16="http://schemas.microsoft.com/office/drawing/2014/main" val="3544372201"/>
                    </a:ext>
                  </a:extLst>
                </a:gridCol>
                <a:gridCol w="2963385">
                  <a:extLst>
                    <a:ext uri="{9D8B030D-6E8A-4147-A177-3AD203B41FA5}">
                      <a16:colId xmlns:a16="http://schemas.microsoft.com/office/drawing/2014/main" val="2092510982"/>
                    </a:ext>
                  </a:extLst>
                </a:gridCol>
                <a:gridCol w="3136915">
                  <a:extLst>
                    <a:ext uri="{9D8B030D-6E8A-4147-A177-3AD203B41FA5}">
                      <a16:colId xmlns:a16="http://schemas.microsoft.com/office/drawing/2014/main" val="3415742535"/>
                    </a:ext>
                  </a:extLst>
                </a:gridCol>
              </a:tblGrid>
              <a:tr h="1090253">
                <a:tc>
                  <a:txBody>
                    <a:bodyPr/>
                    <a:lstStyle/>
                    <a:p>
                      <a:pPr>
                        <a:lnSpc>
                          <a:spcPct val="115000"/>
                        </a:lnSpc>
                        <a:spcAft>
                          <a:spcPts val="0"/>
                        </a:spcAft>
                      </a:pPr>
                      <a:r>
                        <a:rPr lang="vi-VN" sz="1800" dirty="0">
                          <a:effectLst/>
                          <a:latin typeface="Times New Roman" panose="02020603050405020304" pitchFamily="18" charset="0"/>
                          <a:cs typeface="Times New Roman" panose="02020603050405020304" pitchFamily="18" charset="0"/>
                        </a:rPr>
                        <a:t>STT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vi-VN" sz="1800" dirty="0">
                          <a:effectLst/>
                          <a:latin typeface="Times New Roman" panose="02020603050405020304" pitchFamily="18" charset="0"/>
                          <a:cs typeface="Times New Roman" panose="02020603050405020304" pitchFamily="18" charset="0"/>
                        </a:rPr>
                        <a:t>Các loại kí hiệu</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vi-VN" sz="1800" dirty="0">
                          <a:effectLst/>
                          <a:latin typeface="Times New Roman" panose="02020603050405020304" pitchFamily="18" charset="0"/>
                          <a:cs typeface="Times New Roman" panose="02020603050405020304" pitchFamily="18" charset="0"/>
                        </a:rPr>
                        <a:t>Liệt kê các loại kí hiệu có trên h2.2, 2.3</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90390513"/>
                  </a:ext>
                </a:extLst>
              </a:tr>
              <a:tr h="545127">
                <a:tc>
                  <a:txBody>
                    <a:bodyPr/>
                    <a:lstStyle/>
                    <a:p>
                      <a:pPr>
                        <a:lnSpc>
                          <a:spcPct val="115000"/>
                        </a:lnSpc>
                        <a:spcAft>
                          <a:spcPts val="0"/>
                        </a:spcAft>
                      </a:pPr>
                      <a:r>
                        <a:rPr lang="en-US" sz="1800">
                          <a:effectLst/>
                          <a:latin typeface="Times New Roman" panose="02020603050405020304" pitchFamily="18" charset="0"/>
                          <a:cs typeface="Times New Roman" panose="02020603050405020304" pitchFamily="18" charset="0"/>
                        </a:rPr>
                        <a:t>1</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vi-VN" sz="1800" dirty="0">
                          <a:effectLst/>
                          <a:latin typeface="Times New Roman" panose="02020603050405020304" pitchFamily="18" charset="0"/>
                          <a:cs typeface="Times New Roman" panose="02020603050405020304" pitchFamily="18" charset="0"/>
                        </a:rPr>
                        <a:t>Kí hiệu tượng hình</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800" dirty="0">
                          <a:effectLst/>
                          <a:latin typeface="Times New Roman" panose="02020603050405020304" pitchFamily="18" charset="0"/>
                          <a:cs typeface="Times New Roman" panose="02020603050405020304" pitchFamily="18" charset="0"/>
                        </a:rPr>
                        <a:t> </a:t>
                      </a:r>
                      <a:r>
                        <a:rPr lang="vi-VN" sz="1800" dirty="0" smtClean="0">
                          <a:effectLst/>
                          <a:latin typeface="Times New Roman" panose="02020603050405020304" pitchFamily="18" charset="0"/>
                          <a:cs typeface="Times New Roman" panose="02020603050405020304" pitchFamily="18" charset="0"/>
                        </a:rPr>
                        <a:t>Sân</a:t>
                      </a:r>
                      <a:r>
                        <a:rPr lang="vi-VN" sz="1800" baseline="0" dirty="0" smtClean="0">
                          <a:effectLst/>
                          <a:latin typeface="Times New Roman" panose="02020603050405020304" pitchFamily="18" charset="0"/>
                          <a:cs typeface="Times New Roman" panose="02020603050405020304" pitchFamily="18" charset="0"/>
                        </a:rPr>
                        <a:t> bay,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0913080"/>
                  </a:ext>
                </a:extLst>
              </a:tr>
              <a:tr h="545127">
                <a:tc>
                  <a:txBody>
                    <a:bodyPr/>
                    <a:lstStyle/>
                    <a:p>
                      <a:pPr>
                        <a:lnSpc>
                          <a:spcPct val="115000"/>
                        </a:lnSpc>
                        <a:spcAft>
                          <a:spcPts val="0"/>
                        </a:spcAft>
                      </a:pPr>
                      <a:r>
                        <a:rPr lang="en-US" sz="1800">
                          <a:effectLst/>
                          <a:latin typeface="Times New Roman" panose="02020603050405020304" pitchFamily="18" charset="0"/>
                          <a:cs typeface="Times New Roman" panose="02020603050405020304" pitchFamily="18" charset="0"/>
                        </a:rPr>
                        <a:t>2</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vi-VN" sz="1800" dirty="0">
                          <a:effectLst/>
                          <a:latin typeface="Times New Roman" panose="02020603050405020304" pitchFamily="18" charset="0"/>
                          <a:cs typeface="Times New Roman" panose="02020603050405020304" pitchFamily="18" charset="0"/>
                        </a:rPr>
                        <a:t>Kí hiệu hình học</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vi-VN" sz="1800" dirty="0" smtClean="0">
                          <a:effectLst/>
                          <a:latin typeface="Times New Roman" panose="02020603050405020304" pitchFamily="18" charset="0"/>
                          <a:cs typeface="Times New Roman" panose="02020603050405020304" pitchFamily="18" charset="0"/>
                        </a:rPr>
                        <a:t>Than, sắt,</a:t>
                      </a:r>
                      <a:r>
                        <a:rPr lang="en-US" sz="1800" dirty="0">
                          <a:effectLst/>
                          <a:latin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2757784"/>
                  </a:ext>
                </a:extLst>
              </a:tr>
              <a:tr h="922015">
                <a:tc>
                  <a:txBody>
                    <a:bodyPr/>
                    <a:lstStyle/>
                    <a:p>
                      <a:pPr>
                        <a:lnSpc>
                          <a:spcPct val="115000"/>
                        </a:lnSpc>
                        <a:spcAft>
                          <a:spcPts val="0"/>
                        </a:spcAft>
                      </a:pPr>
                      <a:r>
                        <a:rPr lang="vi-VN" sz="1800">
                          <a:effectLst/>
                          <a:latin typeface="Times New Roman" panose="02020603050405020304" pitchFamily="18" charset="0"/>
                          <a:cs typeface="Times New Roman" panose="02020603050405020304" pitchFamily="18" charset="0"/>
                        </a:rPr>
                        <a:t>3</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vi-VN" sz="1800" dirty="0">
                          <a:effectLst/>
                          <a:latin typeface="Times New Roman" panose="02020603050405020304" pitchFamily="18" charset="0"/>
                          <a:cs typeface="Times New Roman" panose="02020603050405020304" pitchFamily="18" charset="0"/>
                        </a:rPr>
                        <a:t>Màu sắc, nét chải</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800" dirty="0">
                          <a:effectLst/>
                          <a:latin typeface="Times New Roman" panose="02020603050405020304" pitchFamily="18" charset="0"/>
                          <a:cs typeface="Times New Roman" panose="02020603050405020304" pitchFamily="18" charset="0"/>
                        </a:rPr>
                        <a:t> </a:t>
                      </a:r>
                      <a:r>
                        <a:rPr lang="vi-VN" sz="1800" dirty="0" smtClean="0">
                          <a:effectLst/>
                          <a:latin typeface="Times New Roman" panose="02020603050405020304" pitchFamily="18" charset="0"/>
                          <a:cs typeface="Times New Roman" panose="02020603050405020304" pitchFamily="18" charset="0"/>
                        </a:rPr>
                        <a:t>Phân</a:t>
                      </a:r>
                      <a:r>
                        <a:rPr lang="vi-VN" sz="1800" baseline="0" dirty="0" smtClean="0">
                          <a:effectLst/>
                          <a:latin typeface="Times New Roman" panose="02020603050405020304" pitchFamily="18" charset="0"/>
                          <a:cs typeface="Times New Roman" panose="02020603050405020304" pitchFamily="18" charset="0"/>
                        </a:rPr>
                        <a:t> màu độ cao, phân tầng độ sâu, Đướng ranh giới quốc gia, Ranh giới tỉnh, Sông,...</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7579240"/>
                  </a:ext>
                </a:extLst>
              </a:tr>
            </a:tbl>
          </a:graphicData>
        </a:graphic>
      </p:graphicFrame>
      <p:sp>
        <p:nvSpPr>
          <p:cNvPr id="12" name="Rectangle 1"/>
          <p:cNvSpPr>
            <a:spLocks noChangeArrowheads="1"/>
          </p:cNvSpPr>
          <p:nvPr/>
        </p:nvSpPr>
        <p:spPr bwMode="auto">
          <a:xfrm>
            <a:off x="5094513" y="2489154"/>
            <a:ext cx="312202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PHIẾU HỌC TẬP</a:t>
            </a:r>
            <a:endParaRPr kumimoji="0" lang="en-US" alt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752783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805</TotalTime>
  <Words>1080</Words>
  <Application>Microsoft Office PowerPoint</Application>
  <PresentationFormat>Widescreen</PresentationFormat>
  <Paragraphs>131</Paragraphs>
  <Slides>15</Slides>
  <Notes>15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SimSun</vt:lpstr>
      <vt:lpstr>.VnArabiaH</vt:lpstr>
      <vt:lpstr>Arial</vt:lpstr>
      <vt:lpstr>Calibri</vt:lpstr>
      <vt:lpstr>等线</vt:lpstr>
      <vt:lpstr>黑体</vt:lpstr>
      <vt:lpstr>Times New Roman</vt:lpstr>
      <vt:lpstr>第一PPT，www.1ppt.com</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keywords/>
  <dc:description>www.1ppt.com</dc:description>
  <cp:lastModifiedBy>Admin</cp:lastModifiedBy>
  <cp:revision>164</cp:revision>
  <dcterms:created xsi:type="dcterms:W3CDTF">2017-05-08T08:38:07Z</dcterms:created>
  <dcterms:modified xsi:type="dcterms:W3CDTF">2021-08-11T08:38:37Z</dcterms:modified>
</cp:coreProperties>
</file>