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0" r:id="rId2"/>
    <p:sldId id="291" r:id="rId3"/>
    <p:sldId id="283" r:id="rId4"/>
    <p:sldId id="257" r:id="rId5"/>
    <p:sldId id="258" r:id="rId6"/>
    <p:sldId id="259" r:id="rId7"/>
    <p:sldId id="260" r:id="rId8"/>
    <p:sldId id="261" r:id="rId9"/>
    <p:sldId id="284" r:id="rId10"/>
    <p:sldId id="286" r:id="rId11"/>
    <p:sldId id="262" r:id="rId12"/>
    <p:sldId id="292" r:id="rId13"/>
    <p:sldId id="293" r:id="rId14"/>
    <p:sldId id="266" r:id="rId15"/>
    <p:sldId id="287" r:id="rId16"/>
    <p:sldId id="269" r:id="rId17"/>
    <p:sldId id="265" r:id="rId18"/>
    <p:sldId id="268" r:id="rId19"/>
    <p:sldId id="270" r:id="rId20"/>
    <p:sldId id="272" r:id="rId21"/>
    <p:sldId id="273" r:id="rId22"/>
    <p:sldId id="274" r:id="rId23"/>
    <p:sldId id="276" r:id="rId24"/>
    <p:sldId id="275" r:id="rId25"/>
    <p:sldId id="288" r:id="rId26"/>
    <p:sldId id="278" r:id="rId27"/>
    <p:sldId id="279" r:id="rId28"/>
    <p:sldId id="280" r:id="rId29"/>
    <p:sldId id="289" r:id="rId30"/>
    <p:sldId id="277" r:id="rId31"/>
    <p:sldId id="29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6" d="100"/>
          <a:sy n="116" d="100"/>
        </p:scale>
        <p:origin x="1386"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88FE5D-5F27-4B93-B359-6674B14931C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FEC2644A-3E53-4036-BFBD-217E4D49BC0A}">
      <dgm:prSet phldrT="[Text]" custT="1"/>
      <dgm:spPr>
        <a:solidFill>
          <a:schemeClr val="accent6">
            <a:lumMod val="75000"/>
          </a:schemeClr>
        </a:solidFill>
      </dgm:spPr>
      <dgm:t>
        <a:bodyPr/>
        <a:lstStyle/>
        <a:p>
          <a:r>
            <a:rPr lang="en-US" sz="3600" dirty="0">
              <a:solidFill>
                <a:schemeClr val="tx1"/>
              </a:solidFill>
            </a:rPr>
            <a:t>NỘI DUNG CHÍNH</a:t>
          </a:r>
        </a:p>
      </dgm:t>
    </dgm:pt>
    <dgm:pt modelId="{A40B6D57-C294-4CF0-8512-38DA9DC14B75}" type="parTrans" cxnId="{BCEDF2FD-0A2B-415F-8C19-44357266EE5C}">
      <dgm:prSet/>
      <dgm:spPr/>
      <dgm:t>
        <a:bodyPr/>
        <a:lstStyle/>
        <a:p>
          <a:endParaRPr lang="en-US"/>
        </a:p>
      </dgm:t>
    </dgm:pt>
    <dgm:pt modelId="{8472090C-183F-4AF7-85A5-E578720597FB}" type="sibTrans" cxnId="{BCEDF2FD-0A2B-415F-8C19-44357266EE5C}">
      <dgm:prSet/>
      <dgm:spPr/>
      <dgm:t>
        <a:bodyPr/>
        <a:lstStyle/>
        <a:p>
          <a:endParaRPr lang="en-US"/>
        </a:p>
      </dgm:t>
    </dgm:pt>
    <dgm:pt modelId="{4C3B0B8D-86C7-4D9E-A4A9-2A157ABFE808}">
      <dgm:prSet phldrT="[Text]" custT="1"/>
      <dgm:spPr>
        <a:solidFill>
          <a:schemeClr val="accent4">
            <a:lumMod val="60000"/>
            <a:lumOff val="40000"/>
          </a:schemeClr>
        </a:solidFill>
      </dgm:spPr>
      <dgm:t>
        <a:bodyPr/>
        <a:lstStyle/>
        <a:p>
          <a:r>
            <a:rPr lang="en-US" sz="3600" dirty="0">
              <a:solidFill>
                <a:schemeClr val="tx1"/>
              </a:solidFill>
            </a:rPr>
            <a:t>II. </a:t>
          </a:r>
          <a:r>
            <a:rPr lang="en-US" sz="3600" dirty="0" err="1">
              <a:solidFill>
                <a:schemeClr val="tx1"/>
              </a:solidFill>
            </a:rPr>
            <a:t>Loại</a:t>
          </a:r>
          <a:r>
            <a:rPr lang="en-US" sz="3600" dirty="0">
              <a:solidFill>
                <a:schemeClr val="tx1"/>
              </a:solidFill>
            </a:rPr>
            <a:t> </a:t>
          </a:r>
          <a:r>
            <a:rPr lang="en-US" sz="3600" dirty="0" err="1">
              <a:solidFill>
                <a:schemeClr val="tx1"/>
              </a:solidFill>
            </a:rPr>
            <a:t>hình</a:t>
          </a:r>
          <a:r>
            <a:rPr lang="en-US" sz="3600" dirty="0">
              <a:solidFill>
                <a:schemeClr val="tx1"/>
              </a:solidFill>
            </a:rPr>
            <a:t> </a:t>
          </a:r>
          <a:r>
            <a:rPr lang="en-US" sz="3600" dirty="0" err="1">
              <a:solidFill>
                <a:schemeClr val="tx1"/>
              </a:solidFill>
            </a:rPr>
            <a:t>quần</a:t>
          </a:r>
          <a:r>
            <a:rPr lang="en-US" sz="3600" dirty="0">
              <a:solidFill>
                <a:schemeClr val="tx1"/>
              </a:solidFill>
            </a:rPr>
            <a:t> </a:t>
          </a:r>
          <a:r>
            <a:rPr lang="en-US" sz="3600" dirty="0" err="1">
              <a:solidFill>
                <a:schemeClr val="tx1"/>
              </a:solidFill>
            </a:rPr>
            <a:t>cư</a:t>
          </a:r>
          <a:endParaRPr lang="en-US" sz="3600" dirty="0">
            <a:solidFill>
              <a:schemeClr val="tx1"/>
            </a:solidFill>
          </a:endParaRPr>
        </a:p>
      </dgm:t>
    </dgm:pt>
    <dgm:pt modelId="{41A896F0-E35D-4DC3-A982-BDF12C9CF470}" type="parTrans" cxnId="{74CE2792-BDA5-4D2D-9F60-5A14048D91FF}">
      <dgm:prSet custT="1"/>
      <dgm:spPr/>
      <dgm:t>
        <a:bodyPr/>
        <a:lstStyle/>
        <a:p>
          <a:endParaRPr lang="en-US" sz="3600"/>
        </a:p>
      </dgm:t>
    </dgm:pt>
    <dgm:pt modelId="{65E0B5B7-AEA6-4EF7-B55C-4D942824EF13}" type="sibTrans" cxnId="{74CE2792-BDA5-4D2D-9F60-5A14048D91FF}">
      <dgm:prSet/>
      <dgm:spPr/>
      <dgm:t>
        <a:bodyPr/>
        <a:lstStyle/>
        <a:p>
          <a:endParaRPr lang="en-US"/>
        </a:p>
      </dgm:t>
    </dgm:pt>
    <dgm:pt modelId="{65669007-116D-453D-B996-0BB76982033B}">
      <dgm:prSet phldrT="[Text]" custT="1"/>
      <dgm:spPr>
        <a:solidFill>
          <a:schemeClr val="accent5">
            <a:lumMod val="60000"/>
            <a:lumOff val="40000"/>
          </a:schemeClr>
        </a:solidFill>
      </dgm:spPr>
      <dgm:t>
        <a:bodyPr/>
        <a:lstStyle/>
        <a:p>
          <a:r>
            <a:rPr lang="en-US" sz="3600" dirty="0">
              <a:solidFill>
                <a:schemeClr val="tx1"/>
              </a:solidFill>
            </a:rPr>
            <a:t>1. </a:t>
          </a:r>
          <a:r>
            <a:rPr lang="en-US" sz="3600" dirty="0" err="1">
              <a:solidFill>
                <a:schemeClr val="tx1"/>
              </a:solidFill>
            </a:rPr>
            <a:t>Quần</a:t>
          </a:r>
          <a:r>
            <a:rPr lang="en-US" sz="3600" dirty="0">
              <a:solidFill>
                <a:schemeClr val="tx1"/>
              </a:solidFill>
            </a:rPr>
            <a:t> </a:t>
          </a:r>
          <a:r>
            <a:rPr lang="en-US" sz="3600" dirty="0" err="1">
              <a:solidFill>
                <a:schemeClr val="tx1"/>
              </a:solidFill>
            </a:rPr>
            <a:t>cư</a:t>
          </a:r>
          <a:r>
            <a:rPr lang="en-US" sz="3600" dirty="0">
              <a:solidFill>
                <a:schemeClr val="tx1"/>
              </a:solidFill>
            </a:rPr>
            <a:t> </a:t>
          </a:r>
          <a:r>
            <a:rPr lang="en-US" sz="3600" dirty="0" err="1">
              <a:solidFill>
                <a:schemeClr val="tx1"/>
              </a:solidFill>
            </a:rPr>
            <a:t>nông</a:t>
          </a:r>
          <a:r>
            <a:rPr lang="en-US" sz="3600" dirty="0">
              <a:solidFill>
                <a:schemeClr val="tx1"/>
              </a:solidFill>
            </a:rPr>
            <a:t> </a:t>
          </a:r>
          <a:r>
            <a:rPr lang="en-US" sz="3600" dirty="0" err="1">
              <a:solidFill>
                <a:schemeClr val="tx1"/>
              </a:solidFill>
            </a:rPr>
            <a:t>thôn</a:t>
          </a:r>
          <a:endParaRPr lang="en-US" sz="3600" dirty="0">
            <a:solidFill>
              <a:schemeClr val="tx1"/>
            </a:solidFill>
          </a:endParaRPr>
        </a:p>
      </dgm:t>
    </dgm:pt>
    <dgm:pt modelId="{0CE66D88-7EC0-4834-ADCB-374AE8A88F95}" type="parTrans" cxnId="{97B57DEC-EEAB-435C-AD42-6B4EA1FB68EA}">
      <dgm:prSet custT="1"/>
      <dgm:spPr/>
      <dgm:t>
        <a:bodyPr/>
        <a:lstStyle/>
        <a:p>
          <a:endParaRPr lang="en-US" sz="3600"/>
        </a:p>
      </dgm:t>
    </dgm:pt>
    <dgm:pt modelId="{8D92EEC0-B146-48F7-9D1A-6DB48043D063}" type="sibTrans" cxnId="{97B57DEC-EEAB-435C-AD42-6B4EA1FB68EA}">
      <dgm:prSet/>
      <dgm:spPr/>
      <dgm:t>
        <a:bodyPr/>
        <a:lstStyle/>
        <a:p>
          <a:endParaRPr lang="en-US"/>
        </a:p>
      </dgm:t>
    </dgm:pt>
    <dgm:pt modelId="{B3B5919E-CE5E-4D09-9FF7-58ECEEEE4619}">
      <dgm:prSet phldrT="[Text]" custT="1"/>
      <dgm:spPr>
        <a:solidFill>
          <a:schemeClr val="accent5">
            <a:lumMod val="60000"/>
            <a:lumOff val="40000"/>
          </a:schemeClr>
        </a:solidFill>
      </dgm:spPr>
      <dgm:t>
        <a:bodyPr/>
        <a:lstStyle/>
        <a:p>
          <a:r>
            <a:rPr lang="en-US" sz="3600" dirty="0">
              <a:solidFill>
                <a:schemeClr val="tx1"/>
              </a:solidFill>
            </a:rPr>
            <a:t>2. </a:t>
          </a:r>
          <a:r>
            <a:rPr lang="en-US" sz="3600" dirty="0" err="1">
              <a:solidFill>
                <a:schemeClr val="tx1"/>
              </a:solidFill>
            </a:rPr>
            <a:t>Quần</a:t>
          </a:r>
          <a:r>
            <a:rPr lang="en-US" sz="3600" dirty="0">
              <a:solidFill>
                <a:schemeClr val="tx1"/>
              </a:solidFill>
            </a:rPr>
            <a:t> </a:t>
          </a:r>
          <a:r>
            <a:rPr lang="en-US" sz="3600" dirty="0" err="1">
              <a:solidFill>
                <a:schemeClr val="tx1"/>
              </a:solidFill>
            </a:rPr>
            <a:t>cư</a:t>
          </a:r>
          <a:r>
            <a:rPr lang="en-US" sz="3600" dirty="0">
              <a:solidFill>
                <a:schemeClr val="tx1"/>
              </a:solidFill>
            </a:rPr>
            <a:t> </a:t>
          </a:r>
          <a:r>
            <a:rPr lang="en-US" sz="3600" dirty="0" err="1">
              <a:solidFill>
                <a:schemeClr val="tx1"/>
              </a:solidFill>
            </a:rPr>
            <a:t>thành</a:t>
          </a:r>
          <a:r>
            <a:rPr lang="en-US" sz="3600" dirty="0">
              <a:solidFill>
                <a:schemeClr val="tx1"/>
              </a:solidFill>
            </a:rPr>
            <a:t> </a:t>
          </a:r>
          <a:r>
            <a:rPr lang="en-US" sz="3600" dirty="0" err="1">
              <a:solidFill>
                <a:schemeClr val="tx1"/>
              </a:solidFill>
            </a:rPr>
            <a:t>thị</a:t>
          </a:r>
          <a:endParaRPr lang="en-US" sz="3600" dirty="0">
            <a:solidFill>
              <a:schemeClr val="tx1"/>
            </a:solidFill>
          </a:endParaRPr>
        </a:p>
      </dgm:t>
    </dgm:pt>
    <dgm:pt modelId="{A5BA0715-814E-42FF-A806-326EF3A0972D}" type="parTrans" cxnId="{FC25E839-3175-4414-867B-3410E2D8787F}">
      <dgm:prSet custT="1"/>
      <dgm:spPr/>
      <dgm:t>
        <a:bodyPr/>
        <a:lstStyle/>
        <a:p>
          <a:endParaRPr lang="en-US" sz="3600"/>
        </a:p>
      </dgm:t>
    </dgm:pt>
    <dgm:pt modelId="{31D79F08-2CF4-4A63-B9D1-626A57861B0C}" type="sibTrans" cxnId="{FC25E839-3175-4414-867B-3410E2D8787F}">
      <dgm:prSet/>
      <dgm:spPr/>
      <dgm:t>
        <a:bodyPr/>
        <a:lstStyle/>
        <a:p>
          <a:endParaRPr lang="en-US"/>
        </a:p>
      </dgm:t>
    </dgm:pt>
    <dgm:pt modelId="{3E696649-BF41-4BF3-A552-4964C462CD71}">
      <dgm:prSet phldrT="[Text]" custT="1"/>
      <dgm:spPr>
        <a:solidFill>
          <a:schemeClr val="accent4">
            <a:lumMod val="60000"/>
            <a:lumOff val="40000"/>
          </a:schemeClr>
        </a:solidFill>
      </dgm:spPr>
      <dgm:t>
        <a:bodyPr/>
        <a:lstStyle/>
        <a:p>
          <a:r>
            <a:rPr lang="en-US" sz="3600" dirty="0">
              <a:solidFill>
                <a:schemeClr val="tx1"/>
              </a:solidFill>
            </a:rPr>
            <a:t>III. </a:t>
          </a:r>
          <a:r>
            <a:rPr lang="en-US" sz="3600" dirty="0" err="1">
              <a:solidFill>
                <a:schemeClr val="tx1"/>
              </a:solidFill>
            </a:rPr>
            <a:t>Đô</a:t>
          </a:r>
          <a:r>
            <a:rPr lang="en-US" sz="3600" dirty="0">
              <a:solidFill>
                <a:schemeClr val="tx1"/>
              </a:solidFill>
            </a:rPr>
            <a:t> </a:t>
          </a:r>
          <a:r>
            <a:rPr lang="en-US" sz="3600" dirty="0" err="1">
              <a:solidFill>
                <a:schemeClr val="tx1"/>
              </a:solidFill>
            </a:rPr>
            <a:t>thị</a:t>
          </a:r>
          <a:r>
            <a:rPr lang="en-US" sz="3600" dirty="0">
              <a:solidFill>
                <a:schemeClr val="tx1"/>
              </a:solidFill>
            </a:rPr>
            <a:t> </a:t>
          </a:r>
          <a:r>
            <a:rPr lang="en-US" sz="3600" dirty="0" err="1">
              <a:solidFill>
                <a:schemeClr val="tx1"/>
              </a:solidFill>
            </a:rPr>
            <a:t>hóa</a:t>
          </a:r>
          <a:r>
            <a:rPr lang="en-US" sz="3600" dirty="0">
              <a:solidFill>
                <a:schemeClr val="tx1"/>
              </a:solidFill>
            </a:rPr>
            <a:t> </a:t>
          </a:r>
        </a:p>
      </dgm:t>
    </dgm:pt>
    <dgm:pt modelId="{4C808F45-30B5-45EB-B13A-1FD50C994958}" type="parTrans" cxnId="{53B5B99A-B2A6-41A6-AD61-77DE4D341F97}">
      <dgm:prSet custT="1"/>
      <dgm:spPr/>
      <dgm:t>
        <a:bodyPr/>
        <a:lstStyle/>
        <a:p>
          <a:endParaRPr lang="en-US" sz="3600"/>
        </a:p>
      </dgm:t>
    </dgm:pt>
    <dgm:pt modelId="{3F629AD0-52B0-4366-82A4-E8D0194026BF}" type="sibTrans" cxnId="{53B5B99A-B2A6-41A6-AD61-77DE4D341F97}">
      <dgm:prSet/>
      <dgm:spPr/>
      <dgm:t>
        <a:bodyPr/>
        <a:lstStyle/>
        <a:p>
          <a:endParaRPr lang="en-US"/>
        </a:p>
      </dgm:t>
    </dgm:pt>
    <dgm:pt modelId="{70FB4F80-AD8A-4ACF-BA1B-B4E435FEB8F8}">
      <dgm:prSet phldrT="[Text]" custT="1"/>
      <dgm:spPr>
        <a:solidFill>
          <a:schemeClr val="accent4">
            <a:lumMod val="60000"/>
            <a:lumOff val="40000"/>
          </a:schemeClr>
        </a:solidFill>
      </dgm:spPr>
      <dgm:t>
        <a:bodyPr/>
        <a:lstStyle/>
        <a:p>
          <a:r>
            <a:rPr lang="en-US" sz="3600" dirty="0">
              <a:solidFill>
                <a:schemeClr val="tx1"/>
              </a:solidFill>
            </a:rPr>
            <a:t>I. </a:t>
          </a:r>
          <a:r>
            <a:rPr lang="en-US" sz="3600" dirty="0" err="1">
              <a:solidFill>
                <a:schemeClr val="tx1"/>
              </a:solidFill>
            </a:rPr>
            <a:t>Mật</a:t>
          </a:r>
          <a:r>
            <a:rPr lang="en-US" sz="3600" dirty="0">
              <a:solidFill>
                <a:schemeClr val="tx1"/>
              </a:solidFill>
            </a:rPr>
            <a:t> </a:t>
          </a:r>
          <a:r>
            <a:rPr lang="en-US" sz="3600" dirty="0" err="1">
              <a:solidFill>
                <a:schemeClr val="tx1"/>
              </a:solidFill>
            </a:rPr>
            <a:t>độ</a:t>
          </a:r>
          <a:r>
            <a:rPr lang="en-US" sz="3600" dirty="0">
              <a:solidFill>
                <a:schemeClr val="tx1"/>
              </a:solidFill>
            </a:rPr>
            <a:t> </a:t>
          </a:r>
          <a:r>
            <a:rPr lang="en-US" sz="3600" dirty="0" err="1">
              <a:solidFill>
                <a:schemeClr val="tx1"/>
              </a:solidFill>
            </a:rPr>
            <a:t>dân</a:t>
          </a:r>
          <a:r>
            <a:rPr lang="en-US" sz="3600" dirty="0">
              <a:solidFill>
                <a:schemeClr val="tx1"/>
              </a:solidFill>
            </a:rPr>
            <a:t> </a:t>
          </a:r>
          <a:r>
            <a:rPr lang="en-US" sz="3600" dirty="0" err="1">
              <a:solidFill>
                <a:schemeClr val="tx1"/>
              </a:solidFill>
            </a:rPr>
            <a:t>số</a:t>
          </a:r>
          <a:r>
            <a:rPr lang="en-US" sz="3600" dirty="0">
              <a:solidFill>
                <a:schemeClr val="tx1"/>
              </a:solidFill>
            </a:rPr>
            <a:t> </a:t>
          </a:r>
          <a:r>
            <a:rPr lang="en-US" sz="3600" dirty="0" err="1">
              <a:solidFill>
                <a:schemeClr val="tx1"/>
              </a:solidFill>
            </a:rPr>
            <a:t>và</a:t>
          </a:r>
          <a:r>
            <a:rPr lang="en-US" sz="3600" dirty="0">
              <a:solidFill>
                <a:schemeClr val="tx1"/>
              </a:solidFill>
            </a:rPr>
            <a:t> </a:t>
          </a:r>
          <a:r>
            <a:rPr lang="en-US" sz="3600" dirty="0" err="1">
              <a:solidFill>
                <a:schemeClr val="tx1"/>
              </a:solidFill>
            </a:rPr>
            <a:t>phân</a:t>
          </a:r>
          <a:r>
            <a:rPr lang="en-US" sz="3600" dirty="0">
              <a:solidFill>
                <a:schemeClr val="tx1"/>
              </a:solidFill>
            </a:rPr>
            <a:t> </a:t>
          </a:r>
          <a:r>
            <a:rPr lang="en-US" sz="3600" dirty="0" err="1">
              <a:solidFill>
                <a:schemeClr val="tx1"/>
              </a:solidFill>
            </a:rPr>
            <a:t>bố</a:t>
          </a:r>
          <a:r>
            <a:rPr lang="en-US" sz="3600" dirty="0">
              <a:solidFill>
                <a:schemeClr val="tx1"/>
              </a:solidFill>
            </a:rPr>
            <a:t> </a:t>
          </a:r>
          <a:r>
            <a:rPr lang="en-US" sz="3600" dirty="0" err="1">
              <a:solidFill>
                <a:schemeClr val="tx1"/>
              </a:solidFill>
            </a:rPr>
            <a:t>dân</a:t>
          </a:r>
          <a:r>
            <a:rPr lang="en-US" sz="3600" dirty="0">
              <a:solidFill>
                <a:schemeClr val="tx1"/>
              </a:solidFill>
            </a:rPr>
            <a:t> </a:t>
          </a:r>
          <a:r>
            <a:rPr lang="en-US" sz="3600" dirty="0" err="1">
              <a:solidFill>
                <a:schemeClr val="tx1"/>
              </a:solidFill>
            </a:rPr>
            <a:t>cư</a:t>
          </a:r>
          <a:endParaRPr lang="en-US" sz="3600" dirty="0">
            <a:solidFill>
              <a:schemeClr val="tx1"/>
            </a:solidFill>
          </a:endParaRPr>
        </a:p>
      </dgm:t>
    </dgm:pt>
    <dgm:pt modelId="{97156354-234F-4B37-8030-77AB7A2D6E65}" type="parTrans" cxnId="{4D0B1FE4-6975-43DE-AE16-97F969B31117}">
      <dgm:prSet custT="1"/>
      <dgm:spPr/>
      <dgm:t>
        <a:bodyPr/>
        <a:lstStyle/>
        <a:p>
          <a:endParaRPr lang="en-US" sz="3600"/>
        </a:p>
      </dgm:t>
    </dgm:pt>
    <dgm:pt modelId="{E28EF3C2-6F12-46C9-996D-1B390FDC4E8E}" type="sibTrans" cxnId="{4D0B1FE4-6975-43DE-AE16-97F969B31117}">
      <dgm:prSet/>
      <dgm:spPr/>
      <dgm:t>
        <a:bodyPr/>
        <a:lstStyle/>
        <a:p>
          <a:endParaRPr lang="en-US"/>
        </a:p>
      </dgm:t>
    </dgm:pt>
    <dgm:pt modelId="{5E7FE8D2-42BC-4CFA-9F9C-6A8C5BE6CACC}" type="pres">
      <dgm:prSet presAssocID="{C688FE5D-5F27-4B93-B359-6674B14931C3}" presName="diagram" presStyleCnt="0">
        <dgm:presLayoutVars>
          <dgm:chPref val="1"/>
          <dgm:dir/>
          <dgm:animOne val="branch"/>
          <dgm:animLvl val="lvl"/>
          <dgm:resizeHandles val="exact"/>
        </dgm:presLayoutVars>
      </dgm:prSet>
      <dgm:spPr/>
    </dgm:pt>
    <dgm:pt modelId="{2246BF7F-3558-4284-8E02-1D8EEF280CEF}" type="pres">
      <dgm:prSet presAssocID="{FEC2644A-3E53-4036-BFBD-217E4D49BC0A}" presName="root1" presStyleCnt="0"/>
      <dgm:spPr/>
    </dgm:pt>
    <dgm:pt modelId="{1CDCDA6D-A94A-4452-A804-3F2BFD3EF071}" type="pres">
      <dgm:prSet presAssocID="{FEC2644A-3E53-4036-BFBD-217E4D49BC0A}" presName="LevelOneTextNode" presStyleLbl="node0" presStyleIdx="0" presStyleCnt="1">
        <dgm:presLayoutVars>
          <dgm:chPref val="3"/>
        </dgm:presLayoutVars>
      </dgm:prSet>
      <dgm:spPr/>
    </dgm:pt>
    <dgm:pt modelId="{FE1AA4F5-AC43-4375-A7E5-6F8294BA8C71}" type="pres">
      <dgm:prSet presAssocID="{FEC2644A-3E53-4036-BFBD-217E4D49BC0A}" presName="level2hierChild" presStyleCnt="0"/>
      <dgm:spPr/>
    </dgm:pt>
    <dgm:pt modelId="{CC756A55-4AC3-4647-97AD-7ED4C39F51E9}" type="pres">
      <dgm:prSet presAssocID="{41A896F0-E35D-4DC3-A982-BDF12C9CF470}" presName="conn2-1" presStyleLbl="parChTrans1D2" presStyleIdx="0" presStyleCnt="3"/>
      <dgm:spPr/>
    </dgm:pt>
    <dgm:pt modelId="{A6F773DF-BACF-4142-8FFE-F2E4FE88E935}" type="pres">
      <dgm:prSet presAssocID="{41A896F0-E35D-4DC3-A982-BDF12C9CF470}" presName="connTx" presStyleLbl="parChTrans1D2" presStyleIdx="0" presStyleCnt="3"/>
      <dgm:spPr/>
    </dgm:pt>
    <dgm:pt modelId="{D0A1979C-6200-47BF-B5FC-6BB262988FF1}" type="pres">
      <dgm:prSet presAssocID="{4C3B0B8D-86C7-4D9E-A4A9-2A157ABFE808}" presName="root2" presStyleCnt="0"/>
      <dgm:spPr/>
    </dgm:pt>
    <dgm:pt modelId="{1D825C4D-7937-47E2-A18D-FF15777974A4}" type="pres">
      <dgm:prSet presAssocID="{4C3B0B8D-86C7-4D9E-A4A9-2A157ABFE808}" presName="LevelTwoTextNode" presStyleLbl="node2" presStyleIdx="0" presStyleCnt="3" custLinFactY="32939" custLinFactNeighborX="-10275" custLinFactNeighborY="100000">
        <dgm:presLayoutVars>
          <dgm:chPref val="3"/>
        </dgm:presLayoutVars>
      </dgm:prSet>
      <dgm:spPr/>
    </dgm:pt>
    <dgm:pt modelId="{02AA60D7-336B-4B32-B435-7CA299008E7A}" type="pres">
      <dgm:prSet presAssocID="{4C3B0B8D-86C7-4D9E-A4A9-2A157ABFE808}" presName="level3hierChild" presStyleCnt="0"/>
      <dgm:spPr/>
    </dgm:pt>
    <dgm:pt modelId="{5E6B636F-7E44-4C64-912C-0B4A66B2B144}" type="pres">
      <dgm:prSet presAssocID="{0CE66D88-7EC0-4834-ADCB-374AE8A88F95}" presName="conn2-1" presStyleLbl="parChTrans1D3" presStyleIdx="0" presStyleCnt="2"/>
      <dgm:spPr/>
    </dgm:pt>
    <dgm:pt modelId="{75F1271D-6F9F-49CD-92A9-1CDF80E639BD}" type="pres">
      <dgm:prSet presAssocID="{0CE66D88-7EC0-4834-ADCB-374AE8A88F95}" presName="connTx" presStyleLbl="parChTrans1D3" presStyleIdx="0" presStyleCnt="2"/>
      <dgm:spPr/>
    </dgm:pt>
    <dgm:pt modelId="{30F28734-24EC-402A-AF68-37FD7A42F0B2}" type="pres">
      <dgm:prSet presAssocID="{65669007-116D-453D-B996-0BB76982033B}" presName="root2" presStyleCnt="0"/>
      <dgm:spPr/>
    </dgm:pt>
    <dgm:pt modelId="{02EA68E8-954D-4189-85D8-469237F31636}" type="pres">
      <dgm:prSet presAssocID="{65669007-116D-453D-B996-0BB76982033B}" presName="LevelTwoTextNode" presStyleLbl="node3" presStyleIdx="0" presStyleCnt="2" custLinFactY="100000" custLinFactNeighborX="-10690" custLinFactNeighborY="109473">
        <dgm:presLayoutVars>
          <dgm:chPref val="3"/>
        </dgm:presLayoutVars>
      </dgm:prSet>
      <dgm:spPr/>
    </dgm:pt>
    <dgm:pt modelId="{1A5BDAE0-12E1-488F-AB32-568A51E70017}" type="pres">
      <dgm:prSet presAssocID="{65669007-116D-453D-B996-0BB76982033B}" presName="level3hierChild" presStyleCnt="0"/>
      <dgm:spPr/>
    </dgm:pt>
    <dgm:pt modelId="{BC5382BE-B6FE-436E-B329-D80CB7F16463}" type="pres">
      <dgm:prSet presAssocID="{A5BA0715-814E-42FF-A806-326EF3A0972D}" presName="conn2-1" presStyleLbl="parChTrans1D3" presStyleIdx="1" presStyleCnt="2"/>
      <dgm:spPr/>
    </dgm:pt>
    <dgm:pt modelId="{FBB223FB-BCD8-40DD-B1F3-8FB96B5564A2}" type="pres">
      <dgm:prSet presAssocID="{A5BA0715-814E-42FF-A806-326EF3A0972D}" presName="connTx" presStyleLbl="parChTrans1D3" presStyleIdx="1" presStyleCnt="2"/>
      <dgm:spPr/>
    </dgm:pt>
    <dgm:pt modelId="{15803C66-4136-48D5-994C-A6E48A34F6BE}" type="pres">
      <dgm:prSet presAssocID="{B3B5919E-CE5E-4D09-9FF7-58ECEEEE4619}" presName="root2" presStyleCnt="0"/>
      <dgm:spPr/>
    </dgm:pt>
    <dgm:pt modelId="{99D948DC-B6FB-4BDB-9235-73D859F6B094}" type="pres">
      <dgm:prSet presAssocID="{B3B5919E-CE5E-4D09-9FF7-58ECEEEE4619}" presName="LevelTwoTextNode" presStyleLbl="node3" presStyleIdx="1" presStyleCnt="2" custLinFactY="100000" custLinFactNeighborX="-9173" custLinFactNeighborY="134058">
        <dgm:presLayoutVars>
          <dgm:chPref val="3"/>
        </dgm:presLayoutVars>
      </dgm:prSet>
      <dgm:spPr/>
    </dgm:pt>
    <dgm:pt modelId="{F65D76C8-683E-4BDB-86DA-32F6FC09C8FE}" type="pres">
      <dgm:prSet presAssocID="{B3B5919E-CE5E-4D09-9FF7-58ECEEEE4619}" presName="level3hierChild" presStyleCnt="0"/>
      <dgm:spPr/>
    </dgm:pt>
    <dgm:pt modelId="{0B0D8301-A701-4C6F-B5DB-CF4A8FBB5A56}" type="pres">
      <dgm:prSet presAssocID="{97156354-234F-4B37-8030-77AB7A2D6E65}" presName="conn2-1" presStyleLbl="parChTrans1D2" presStyleIdx="1" presStyleCnt="3"/>
      <dgm:spPr/>
    </dgm:pt>
    <dgm:pt modelId="{AC30833A-89B9-4AE2-93BC-2554BD1FF562}" type="pres">
      <dgm:prSet presAssocID="{97156354-234F-4B37-8030-77AB7A2D6E65}" presName="connTx" presStyleLbl="parChTrans1D2" presStyleIdx="1" presStyleCnt="3"/>
      <dgm:spPr/>
    </dgm:pt>
    <dgm:pt modelId="{B702A27E-07FD-416F-A8C7-6862426870E6}" type="pres">
      <dgm:prSet presAssocID="{70FB4F80-AD8A-4ACF-BA1B-B4E435FEB8F8}" presName="root2" presStyleCnt="0"/>
      <dgm:spPr/>
    </dgm:pt>
    <dgm:pt modelId="{09094E87-198C-4A97-9597-4E231EC7BE16}" type="pres">
      <dgm:prSet presAssocID="{70FB4F80-AD8A-4ACF-BA1B-B4E435FEB8F8}" presName="LevelTwoTextNode" presStyleLbl="node2" presStyleIdx="1" presStyleCnt="3" custScaleX="119034" custScaleY="141102" custLinFactY="-100000" custLinFactNeighborX="-22965" custLinFactNeighborY="-132542">
        <dgm:presLayoutVars>
          <dgm:chPref val="3"/>
        </dgm:presLayoutVars>
      </dgm:prSet>
      <dgm:spPr/>
    </dgm:pt>
    <dgm:pt modelId="{F65F8632-28CC-4BF2-A2DD-C6407EC1A307}" type="pres">
      <dgm:prSet presAssocID="{70FB4F80-AD8A-4ACF-BA1B-B4E435FEB8F8}" presName="level3hierChild" presStyleCnt="0"/>
      <dgm:spPr/>
    </dgm:pt>
    <dgm:pt modelId="{C266D7F7-4773-4E2B-B247-8E06A86D31C1}" type="pres">
      <dgm:prSet presAssocID="{4C808F45-30B5-45EB-B13A-1FD50C994958}" presName="conn2-1" presStyleLbl="parChTrans1D2" presStyleIdx="2" presStyleCnt="3"/>
      <dgm:spPr/>
    </dgm:pt>
    <dgm:pt modelId="{C2E393CC-0C59-4B46-963C-52E8D61DB3DD}" type="pres">
      <dgm:prSet presAssocID="{4C808F45-30B5-45EB-B13A-1FD50C994958}" presName="connTx" presStyleLbl="parChTrans1D2" presStyleIdx="2" presStyleCnt="3"/>
      <dgm:spPr/>
    </dgm:pt>
    <dgm:pt modelId="{91DD1556-E92C-4EF8-BD9B-619880B62B96}" type="pres">
      <dgm:prSet presAssocID="{3E696649-BF41-4BF3-A552-4964C462CD71}" presName="root2" presStyleCnt="0"/>
      <dgm:spPr/>
    </dgm:pt>
    <dgm:pt modelId="{7258325B-A0A4-4E55-B42B-DB87A307BDC0}" type="pres">
      <dgm:prSet presAssocID="{3E696649-BF41-4BF3-A552-4964C462CD71}" presName="LevelTwoTextNode" presStyleLbl="node2" presStyleIdx="2" presStyleCnt="3" custLinFactNeighborX="-10275" custLinFactNeighborY="59794">
        <dgm:presLayoutVars>
          <dgm:chPref val="3"/>
        </dgm:presLayoutVars>
      </dgm:prSet>
      <dgm:spPr/>
    </dgm:pt>
    <dgm:pt modelId="{5DDF21F4-F919-4BCB-ABE6-BB48B7E27907}" type="pres">
      <dgm:prSet presAssocID="{3E696649-BF41-4BF3-A552-4964C462CD71}" presName="level3hierChild" presStyleCnt="0"/>
      <dgm:spPr/>
    </dgm:pt>
  </dgm:ptLst>
  <dgm:cxnLst>
    <dgm:cxn modelId="{8D005212-A273-4A84-BA90-4575805C7F84}" type="presOf" srcId="{0CE66D88-7EC0-4834-ADCB-374AE8A88F95}" destId="{5E6B636F-7E44-4C64-912C-0B4A66B2B144}" srcOrd="0" destOrd="0" presId="urn:microsoft.com/office/officeart/2005/8/layout/hierarchy2"/>
    <dgm:cxn modelId="{F231C71E-5D3B-4A2B-9CA8-B347D92710BF}" type="presOf" srcId="{4C808F45-30B5-45EB-B13A-1FD50C994958}" destId="{C266D7F7-4773-4E2B-B247-8E06A86D31C1}" srcOrd="0" destOrd="0" presId="urn:microsoft.com/office/officeart/2005/8/layout/hierarchy2"/>
    <dgm:cxn modelId="{97FB9123-AE9A-4FAE-BAA7-9BDCC32D6E0B}" type="presOf" srcId="{97156354-234F-4B37-8030-77AB7A2D6E65}" destId="{0B0D8301-A701-4C6F-B5DB-CF4A8FBB5A56}" srcOrd="0" destOrd="0" presId="urn:microsoft.com/office/officeart/2005/8/layout/hierarchy2"/>
    <dgm:cxn modelId="{9642C52F-6C0E-4AF7-94A2-CD2520E49682}" type="presOf" srcId="{0CE66D88-7EC0-4834-ADCB-374AE8A88F95}" destId="{75F1271D-6F9F-49CD-92A9-1CDF80E639BD}" srcOrd="1" destOrd="0" presId="urn:microsoft.com/office/officeart/2005/8/layout/hierarchy2"/>
    <dgm:cxn modelId="{FC25E839-3175-4414-867B-3410E2D8787F}" srcId="{4C3B0B8D-86C7-4D9E-A4A9-2A157ABFE808}" destId="{B3B5919E-CE5E-4D09-9FF7-58ECEEEE4619}" srcOrd="1" destOrd="0" parTransId="{A5BA0715-814E-42FF-A806-326EF3A0972D}" sibTransId="{31D79F08-2CF4-4A63-B9D1-626A57861B0C}"/>
    <dgm:cxn modelId="{6DF8EB40-D57C-4A42-AFCF-A1D2ABD4C3EC}" type="presOf" srcId="{41A896F0-E35D-4DC3-A982-BDF12C9CF470}" destId="{A6F773DF-BACF-4142-8FFE-F2E4FE88E935}" srcOrd="1" destOrd="0" presId="urn:microsoft.com/office/officeart/2005/8/layout/hierarchy2"/>
    <dgm:cxn modelId="{2B6AEC4D-45BC-4FF6-BA2C-F681FDB061CA}" type="presOf" srcId="{FEC2644A-3E53-4036-BFBD-217E4D49BC0A}" destId="{1CDCDA6D-A94A-4452-A804-3F2BFD3EF071}" srcOrd="0" destOrd="0" presId="urn:microsoft.com/office/officeart/2005/8/layout/hierarchy2"/>
    <dgm:cxn modelId="{BF550353-C6D4-46B6-BDDA-F01469DC07DD}" type="presOf" srcId="{4C808F45-30B5-45EB-B13A-1FD50C994958}" destId="{C2E393CC-0C59-4B46-963C-52E8D61DB3DD}" srcOrd="1" destOrd="0" presId="urn:microsoft.com/office/officeart/2005/8/layout/hierarchy2"/>
    <dgm:cxn modelId="{326D4C75-18CA-4640-9310-A5FD0CB9E7EB}" type="presOf" srcId="{41A896F0-E35D-4DC3-A982-BDF12C9CF470}" destId="{CC756A55-4AC3-4647-97AD-7ED4C39F51E9}" srcOrd="0" destOrd="0" presId="urn:microsoft.com/office/officeart/2005/8/layout/hierarchy2"/>
    <dgm:cxn modelId="{A8017076-10BF-4158-B547-E3A439CF0BA1}" type="presOf" srcId="{A5BA0715-814E-42FF-A806-326EF3A0972D}" destId="{FBB223FB-BCD8-40DD-B1F3-8FB96B5564A2}" srcOrd="1" destOrd="0" presId="urn:microsoft.com/office/officeart/2005/8/layout/hierarchy2"/>
    <dgm:cxn modelId="{F63BA376-5224-4A87-87C0-E7448045A781}" type="presOf" srcId="{65669007-116D-453D-B996-0BB76982033B}" destId="{02EA68E8-954D-4189-85D8-469237F31636}" srcOrd="0" destOrd="0" presId="urn:microsoft.com/office/officeart/2005/8/layout/hierarchy2"/>
    <dgm:cxn modelId="{7F399559-A0D3-4CBB-81DD-5C9DAD2CE033}" type="presOf" srcId="{3E696649-BF41-4BF3-A552-4964C462CD71}" destId="{7258325B-A0A4-4E55-B42B-DB87A307BDC0}" srcOrd="0" destOrd="0" presId="urn:microsoft.com/office/officeart/2005/8/layout/hierarchy2"/>
    <dgm:cxn modelId="{7B809659-38FE-411B-828C-59009D50A45D}" type="presOf" srcId="{C688FE5D-5F27-4B93-B359-6674B14931C3}" destId="{5E7FE8D2-42BC-4CFA-9F9C-6A8C5BE6CACC}" srcOrd="0" destOrd="0" presId="urn:microsoft.com/office/officeart/2005/8/layout/hierarchy2"/>
    <dgm:cxn modelId="{74CE2792-BDA5-4D2D-9F60-5A14048D91FF}" srcId="{FEC2644A-3E53-4036-BFBD-217E4D49BC0A}" destId="{4C3B0B8D-86C7-4D9E-A4A9-2A157ABFE808}" srcOrd="0" destOrd="0" parTransId="{41A896F0-E35D-4DC3-A982-BDF12C9CF470}" sibTransId="{65E0B5B7-AEA6-4EF7-B55C-4D942824EF13}"/>
    <dgm:cxn modelId="{53B5B99A-B2A6-41A6-AD61-77DE4D341F97}" srcId="{FEC2644A-3E53-4036-BFBD-217E4D49BC0A}" destId="{3E696649-BF41-4BF3-A552-4964C462CD71}" srcOrd="2" destOrd="0" parTransId="{4C808F45-30B5-45EB-B13A-1FD50C994958}" sibTransId="{3F629AD0-52B0-4366-82A4-E8D0194026BF}"/>
    <dgm:cxn modelId="{ADDC9AD3-D37D-4A0C-84F6-BBEAC457F6D3}" type="presOf" srcId="{70FB4F80-AD8A-4ACF-BA1B-B4E435FEB8F8}" destId="{09094E87-198C-4A97-9597-4E231EC7BE16}" srcOrd="0" destOrd="0" presId="urn:microsoft.com/office/officeart/2005/8/layout/hierarchy2"/>
    <dgm:cxn modelId="{8430F8D7-3E84-45BD-ACC0-86E17E7C3E8C}" type="presOf" srcId="{B3B5919E-CE5E-4D09-9FF7-58ECEEEE4619}" destId="{99D948DC-B6FB-4BDB-9235-73D859F6B094}" srcOrd="0" destOrd="0" presId="urn:microsoft.com/office/officeart/2005/8/layout/hierarchy2"/>
    <dgm:cxn modelId="{850D0BE0-4541-4947-B480-D849DBB7E3AC}" type="presOf" srcId="{97156354-234F-4B37-8030-77AB7A2D6E65}" destId="{AC30833A-89B9-4AE2-93BC-2554BD1FF562}" srcOrd="1" destOrd="0" presId="urn:microsoft.com/office/officeart/2005/8/layout/hierarchy2"/>
    <dgm:cxn modelId="{4D0B1FE4-6975-43DE-AE16-97F969B31117}" srcId="{FEC2644A-3E53-4036-BFBD-217E4D49BC0A}" destId="{70FB4F80-AD8A-4ACF-BA1B-B4E435FEB8F8}" srcOrd="1" destOrd="0" parTransId="{97156354-234F-4B37-8030-77AB7A2D6E65}" sibTransId="{E28EF3C2-6F12-46C9-996D-1B390FDC4E8E}"/>
    <dgm:cxn modelId="{5F56B9E4-7B27-4259-A564-FC1E41948F48}" type="presOf" srcId="{A5BA0715-814E-42FF-A806-326EF3A0972D}" destId="{BC5382BE-B6FE-436E-B329-D80CB7F16463}" srcOrd="0" destOrd="0" presId="urn:microsoft.com/office/officeart/2005/8/layout/hierarchy2"/>
    <dgm:cxn modelId="{7C2871EC-EDC4-4862-8744-7BE3C382543B}" type="presOf" srcId="{4C3B0B8D-86C7-4D9E-A4A9-2A157ABFE808}" destId="{1D825C4D-7937-47E2-A18D-FF15777974A4}" srcOrd="0" destOrd="0" presId="urn:microsoft.com/office/officeart/2005/8/layout/hierarchy2"/>
    <dgm:cxn modelId="{97B57DEC-EEAB-435C-AD42-6B4EA1FB68EA}" srcId="{4C3B0B8D-86C7-4D9E-A4A9-2A157ABFE808}" destId="{65669007-116D-453D-B996-0BB76982033B}" srcOrd="0" destOrd="0" parTransId="{0CE66D88-7EC0-4834-ADCB-374AE8A88F95}" sibTransId="{8D92EEC0-B146-48F7-9D1A-6DB48043D063}"/>
    <dgm:cxn modelId="{BCEDF2FD-0A2B-415F-8C19-44357266EE5C}" srcId="{C688FE5D-5F27-4B93-B359-6674B14931C3}" destId="{FEC2644A-3E53-4036-BFBD-217E4D49BC0A}" srcOrd="0" destOrd="0" parTransId="{A40B6D57-C294-4CF0-8512-38DA9DC14B75}" sibTransId="{8472090C-183F-4AF7-85A5-E578720597FB}"/>
    <dgm:cxn modelId="{8C53E460-C9B2-4DA9-B9F1-EB7C1D0715B2}" type="presParOf" srcId="{5E7FE8D2-42BC-4CFA-9F9C-6A8C5BE6CACC}" destId="{2246BF7F-3558-4284-8E02-1D8EEF280CEF}" srcOrd="0" destOrd="0" presId="urn:microsoft.com/office/officeart/2005/8/layout/hierarchy2"/>
    <dgm:cxn modelId="{0E2CFE14-28AD-40D2-8209-08B0920CD3AB}" type="presParOf" srcId="{2246BF7F-3558-4284-8E02-1D8EEF280CEF}" destId="{1CDCDA6D-A94A-4452-A804-3F2BFD3EF071}" srcOrd="0" destOrd="0" presId="urn:microsoft.com/office/officeart/2005/8/layout/hierarchy2"/>
    <dgm:cxn modelId="{105BEBCB-CF06-465D-A8DB-44788E1BD1AE}" type="presParOf" srcId="{2246BF7F-3558-4284-8E02-1D8EEF280CEF}" destId="{FE1AA4F5-AC43-4375-A7E5-6F8294BA8C71}" srcOrd="1" destOrd="0" presId="urn:microsoft.com/office/officeart/2005/8/layout/hierarchy2"/>
    <dgm:cxn modelId="{4E232A8E-50D3-4009-B5B3-4E24AF0EE854}" type="presParOf" srcId="{FE1AA4F5-AC43-4375-A7E5-6F8294BA8C71}" destId="{CC756A55-4AC3-4647-97AD-7ED4C39F51E9}" srcOrd="0" destOrd="0" presId="urn:microsoft.com/office/officeart/2005/8/layout/hierarchy2"/>
    <dgm:cxn modelId="{768CC003-DF48-40B1-9D6D-FCD94879D844}" type="presParOf" srcId="{CC756A55-4AC3-4647-97AD-7ED4C39F51E9}" destId="{A6F773DF-BACF-4142-8FFE-F2E4FE88E935}" srcOrd="0" destOrd="0" presId="urn:microsoft.com/office/officeart/2005/8/layout/hierarchy2"/>
    <dgm:cxn modelId="{E0F4EC1C-1B9C-4965-B7A6-6B82059380D6}" type="presParOf" srcId="{FE1AA4F5-AC43-4375-A7E5-6F8294BA8C71}" destId="{D0A1979C-6200-47BF-B5FC-6BB262988FF1}" srcOrd="1" destOrd="0" presId="urn:microsoft.com/office/officeart/2005/8/layout/hierarchy2"/>
    <dgm:cxn modelId="{C5E5D546-FA50-4A38-A44B-9AE6FDD21F1E}" type="presParOf" srcId="{D0A1979C-6200-47BF-B5FC-6BB262988FF1}" destId="{1D825C4D-7937-47E2-A18D-FF15777974A4}" srcOrd="0" destOrd="0" presId="urn:microsoft.com/office/officeart/2005/8/layout/hierarchy2"/>
    <dgm:cxn modelId="{14F1F0F8-76CD-4F33-90D6-669F7D4553CA}" type="presParOf" srcId="{D0A1979C-6200-47BF-B5FC-6BB262988FF1}" destId="{02AA60D7-336B-4B32-B435-7CA299008E7A}" srcOrd="1" destOrd="0" presId="urn:microsoft.com/office/officeart/2005/8/layout/hierarchy2"/>
    <dgm:cxn modelId="{7AEDABCA-B472-4F70-99B9-6A4E4BA600C7}" type="presParOf" srcId="{02AA60D7-336B-4B32-B435-7CA299008E7A}" destId="{5E6B636F-7E44-4C64-912C-0B4A66B2B144}" srcOrd="0" destOrd="0" presId="urn:microsoft.com/office/officeart/2005/8/layout/hierarchy2"/>
    <dgm:cxn modelId="{686E3787-385C-4128-B9B0-20054879CB2A}" type="presParOf" srcId="{5E6B636F-7E44-4C64-912C-0B4A66B2B144}" destId="{75F1271D-6F9F-49CD-92A9-1CDF80E639BD}" srcOrd="0" destOrd="0" presId="urn:microsoft.com/office/officeart/2005/8/layout/hierarchy2"/>
    <dgm:cxn modelId="{3EEFA944-ACEF-4C45-BF15-A159FFB75724}" type="presParOf" srcId="{02AA60D7-336B-4B32-B435-7CA299008E7A}" destId="{30F28734-24EC-402A-AF68-37FD7A42F0B2}" srcOrd="1" destOrd="0" presId="urn:microsoft.com/office/officeart/2005/8/layout/hierarchy2"/>
    <dgm:cxn modelId="{BAF909BD-9A84-410A-93EE-1349C540CC57}" type="presParOf" srcId="{30F28734-24EC-402A-AF68-37FD7A42F0B2}" destId="{02EA68E8-954D-4189-85D8-469237F31636}" srcOrd="0" destOrd="0" presId="urn:microsoft.com/office/officeart/2005/8/layout/hierarchy2"/>
    <dgm:cxn modelId="{A2BC1666-9A64-4923-8F28-CDCAE5FEB8C1}" type="presParOf" srcId="{30F28734-24EC-402A-AF68-37FD7A42F0B2}" destId="{1A5BDAE0-12E1-488F-AB32-568A51E70017}" srcOrd="1" destOrd="0" presId="urn:microsoft.com/office/officeart/2005/8/layout/hierarchy2"/>
    <dgm:cxn modelId="{AEF5DCA9-53B2-42D0-AACD-604B4727F0B0}" type="presParOf" srcId="{02AA60D7-336B-4B32-B435-7CA299008E7A}" destId="{BC5382BE-B6FE-436E-B329-D80CB7F16463}" srcOrd="2" destOrd="0" presId="urn:microsoft.com/office/officeart/2005/8/layout/hierarchy2"/>
    <dgm:cxn modelId="{7A653B74-D06F-4E7D-B94E-9BA2CB60900A}" type="presParOf" srcId="{BC5382BE-B6FE-436E-B329-D80CB7F16463}" destId="{FBB223FB-BCD8-40DD-B1F3-8FB96B5564A2}" srcOrd="0" destOrd="0" presId="urn:microsoft.com/office/officeart/2005/8/layout/hierarchy2"/>
    <dgm:cxn modelId="{AE079073-E038-4EB4-B4BF-833F2CB6B8F0}" type="presParOf" srcId="{02AA60D7-336B-4B32-B435-7CA299008E7A}" destId="{15803C66-4136-48D5-994C-A6E48A34F6BE}" srcOrd="3" destOrd="0" presId="urn:microsoft.com/office/officeart/2005/8/layout/hierarchy2"/>
    <dgm:cxn modelId="{2D1EEB49-9AD1-4302-B781-1093DF2C8F1D}" type="presParOf" srcId="{15803C66-4136-48D5-994C-A6E48A34F6BE}" destId="{99D948DC-B6FB-4BDB-9235-73D859F6B094}" srcOrd="0" destOrd="0" presId="urn:microsoft.com/office/officeart/2005/8/layout/hierarchy2"/>
    <dgm:cxn modelId="{643069EB-7126-4655-A197-B5B91567D815}" type="presParOf" srcId="{15803C66-4136-48D5-994C-A6E48A34F6BE}" destId="{F65D76C8-683E-4BDB-86DA-32F6FC09C8FE}" srcOrd="1" destOrd="0" presId="urn:microsoft.com/office/officeart/2005/8/layout/hierarchy2"/>
    <dgm:cxn modelId="{C0D8727C-DE6E-4B5B-9717-F19D19E693E2}" type="presParOf" srcId="{FE1AA4F5-AC43-4375-A7E5-6F8294BA8C71}" destId="{0B0D8301-A701-4C6F-B5DB-CF4A8FBB5A56}" srcOrd="2" destOrd="0" presId="urn:microsoft.com/office/officeart/2005/8/layout/hierarchy2"/>
    <dgm:cxn modelId="{C2EE07EE-3FF1-4D14-BC2F-A41EFF6A1FED}" type="presParOf" srcId="{0B0D8301-A701-4C6F-B5DB-CF4A8FBB5A56}" destId="{AC30833A-89B9-4AE2-93BC-2554BD1FF562}" srcOrd="0" destOrd="0" presId="urn:microsoft.com/office/officeart/2005/8/layout/hierarchy2"/>
    <dgm:cxn modelId="{D0EB01B0-92E4-4F46-B8FD-3E607866B253}" type="presParOf" srcId="{FE1AA4F5-AC43-4375-A7E5-6F8294BA8C71}" destId="{B702A27E-07FD-416F-A8C7-6862426870E6}" srcOrd="3" destOrd="0" presId="urn:microsoft.com/office/officeart/2005/8/layout/hierarchy2"/>
    <dgm:cxn modelId="{08ED5265-022E-4457-BB7F-746F777264CA}" type="presParOf" srcId="{B702A27E-07FD-416F-A8C7-6862426870E6}" destId="{09094E87-198C-4A97-9597-4E231EC7BE16}" srcOrd="0" destOrd="0" presId="urn:microsoft.com/office/officeart/2005/8/layout/hierarchy2"/>
    <dgm:cxn modelId="{1696B890-8E54-44CB-B8FF-BE2710A0C217}" type="presParOf" srcId="{B702A27E-07FD-416F-A8C7-6862426870E6}" destId="{F65F8632-28CC-4BF2-A2DD-C6407EC1A307}" srcOrd="1" destOrd="0" presId="urn:microsoft.com/office/officeart/2005/8/layout/hierarchy2"/>
    <dgm:cxn modelId="{F443A53E-5919-49E2-A52E-3EC527894F2F}" type="presParOf" srcId="{FE1AA4F5-AC43-4375-A7E5-6F8294BA8C71}" destId="{C266D7F7-4773-4E2B-B247-8E06A86D31C1}" srcOrd="4" destOrd="0" presId="urn:microsoft.com/office/officeart/2005/8/layout/hierarchy2"/>
    <dgm:cxn modelId="{8D26064A-A838-44AB-9952-2143BC6E8456}" type="presParOf" srcId="{C266D7F7-4773-4E2B-B247-8E06A86D31C1}" destId="{C2E393CC-0C59-4B46-963C-52E8D61DB3DD}" srcOrd="0" destOrd="0" presId="urn:microsoft.com/office/officeart/2005/8/layout/hierarchy2"/>
    <dgm:cxn modelId="{A510EDE8-94AE-4CDF-8182-5279DDA1792F}" type="presParOf" srcId="{FE1AA4F5-AC43-4375-A7E5-6F8294BA8C71}" destId="{91DD1556-E92C-4EF8-BD9B-619880B62B96}" srcOrd="5" destOrd="0" presId="urn:microsoft.com/office/officeart/2005/8/layout/hierarchy2"/>
    <dgm:cxn modelId="{6422D6E4-4E93-42D5-A8F7-B8D9E9F96E40}" type="presParOf" srcId="{91DD1556-E92C-4EF8-BD9B-619880B62B96}" destId="{7258325B-A0A4-4E55-B42B-DB87A307BDC0}" srcOrd="0" destOrd="0" presId="urn:microsoft.com/office/officeart/2005/8/layout/hierarchy2"/>
    <dgm:cxn modelId="{D9AFA3C8-1DA4-4706-B080-DEB58EA1D97A}" type="presParOf" srcId="{91DD1556-E92C-4EF8-BD9B-619880B62B96}" destId="{5DDF21F4-F919-4BCB-ABE6-BB48B7E2790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CDA6D-A94A-4452-A804-3F2BFD3EF071}">
      <dsp:nvSpPr>
        <dsp:cNvPr id="0" name=""/>
        <dsp:cNvSpPr/>
      </dsp:nvSpPr>
      <dsp:spPr>
        <a:xfrm>
          <a:off x="8256" y="3173790"/>
          <a:ext cx="2401970" cy="1200985"/>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1"/>
              </a:solidFill>
            </a:rPr>
            <a:t>NỘI DUNG CHÍNH</a:t>
          </a:r>
        </a:p>
      </dsp:txBody>
      <dsp:txXfrm>
        <a:off x="43432" y="3208966"/>
        <a:ext cx="2331618" cy="1130633"/>
      </dsp:txXfrm>
    </dsp:sp>
    <dsp:sp modelId="{CC756A55-4AC3-4647-97AD-7ED4C39F51E9}">
      <dsp:nvSpPr>
        <dsp:cNvPr id="0" name=""/>
        <dsp:cNvSpPr/>
      </dsp:nvSpPr>
      <dsp:spPr>
        <a:xfrm rot="21449056">
          <a:off x="2409882" y="3742837"/>
          <a:ext cx="714674" cy="31521"/>
        </a:xfrm>
        <a:custGeom>
          <a:avLst/>
          <a:gdLst/>
          <a:ahLst/>
          <a:cxnLst/>
          <a:rect l="0" t="0" r="0" b="0"/>
          <a:pathLst>
            <a:path>
              <a:moveTo>
                <a:pt x="0" y="15760"/>
              </a:moveTo>
              <a:lnTo>
                <a:pt x="714674" y="157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2749352" y="3740731"/>
        <a:ext cx="35733" cy="35733"/>
      </dsp:txXfrm>
    </dsp:sp>
    <dsp:sp modelId="{1D825C4D-7937-47E2-A18D-FF15777974A4}">
      <dsp:nvSpPr>
        <dsp:cNvPr id="0" name=""/>
        <dsp:cNvSpPr/>
      </dsp:nvSpPr>
      <dsp:spPr>
        <a:xfrm>
          <a:off x="3124212" y="3142420"/>
          <a:ext cx="2401970" cy="1200985"/>
        </a:xfrm>
        <a:prstGeom prst="roundRect">
          <a:avLst>
            <a:gd name="adj" fmla="val 10000"/>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1"/>
              </a:solidFill>
            </a:rPr>
            <a:t>II. </a:t>
          </a:r>
          <a:r>
            <a:rPr lang="en-US" sz="3600" kern="1200" dirty="0" err="1">
              <a:solidFill>
                <a:schemeClr val="tx1"/>
              </a:solidFill>
            </a:rPr>
            <a:t>Loại</a:t>
          </a:r>
          <a:r>
            <a:rPr lang="en-US" sz="3600" kern="1200" dirty="0">
              <a:solidFill>
                <a:schemeClr val="tx1"/>
              </a:solidFill>
            </a:rPr>
            <a:t> </a:t>
          </a:r>
          <a:r>
            <a:rPr lang="en-US" sz="3600" kern="1200" dirty="0" err="1">
              <a:solidFill>
                <a:schemeClr val="tx1"/>
              </a:solidFill>
            </a:rPr>
            <a:t>hình</a:t>
          </a:r>
          <a:r>
            <a:rPr lang="en-US" sz="3600" kern="1200" dirty="0">
              <a:solidFill>
                <a:schemeClr val="tx1"/>
              </a:solidFill>
            </a:rPr>
            <a:t> </a:t>
          </a:r>
          <a:r>
            <a:rPr lang="en-US" sz="3600" kern="1200" dirty="0" err="1">
              <a:solidFill>
                <a:schemeClr val="tx1"/>
              </a:solidFill>
            </a:rPr>
            <a:t>quần</a:t>
          </a:r>
          <a:r>
            <a:rPr lang="en-US" sz="3600" kern="1200" dirty="0">
              <a:solidFill>
                <a:schemeClr val="tx1"/>
              </a:solidFill>
            </a:rPr>
            <a:t> </a:t>
          </a:r>
          <a:r>
            <a:rPr lang="en-US" sz="3600" kern="1200" dirty="0" err="1">
              <a:solidFill>
                <a:schemeClr val="tx1"/>
              </a:solidFill>
            </a:rPr>
            <a:t>cư</a:t>
          </a:r>
          <a:endParaRPr lang="en-US" sz="3600" kern="1200" dirty="0">
            <a:solidFill>
              <a:schemeClr val="tx1"/>
            </a:solidFill>
          </a:endParaRPr>
        </a:p>
      </dsp:txBody>
      <dsp:txXfrm>
        <a:off x="3159388" y="3177596"/>
        <a:ext cx="2331618" cy="1130633"/>
      </dsp:txXfrm>
    </dsp:sp>
    <dsp:sp modelId="{5E6B636F-7E44-4C64-912C-0B4A66B2B144}">
      <dsp:nvSpPr>
        <dsp:cNvPr id="0" name=""/>
        <dsp:cNvSpPr/>
      </dsp:nvSpPr>
      <dsp:spPr>
        <a:xfrm rot="811107">
          <a:off x="5512636" y="3841450"/>
          <a:ext cx="977913" cy="31521"/>
        </a:xfrm>
        <a:custGeom>
          <a:avLst/>
          <a:gdLst/>
          <a:ahLst/>
          <a:cxnLst/>
          <a:rect l="0" t="0" r="0" b="0"/>
          <a:pathLst>
            <a:path>
              <a:moveTo>
                <a:pt x="0" y="15760"/>
              </a:moveTo>
              <a:lnTo>
                <a:pt x="977913" y="1576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977144" y="3832763"/>
        <a:ext cx="48895" cy="48895"/>
      </dsp:txXfrm>
    </dsp:sp>
    <dsp:sp modelId="{02EA68E8-954D-4189-85D8-469237F31636}">
      <dsp:nvSpPr>
        <dsp:cNvPr id="0" name=""/>
        <dsp:cNvSpPr/>
      </dsp:nvSpPr>
      <dsp:spPr>
        <a:xfrm>
          <a:off x="6477002" y="3371016"/>
          <a:ext cx="2401970" cy="1200985"/>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1"/>
              </a:solidFill>
            </a:rPr>
            <a:t>1. </a:t>
          </a:r>
          <a:r>
            <a:rPr lang="en-US" sz="3600" kern="1200" dirty="0" err="1">
              <a:solidFill>
                <a:schemeClr val="tx1"/>
              </a:solidFill>
            </a:rPr>
            <a:t>Quần</a:t>
          </a:r>
          <a:r>
            <a:rPr lang="en-US" sz="3600" kern="1200" dirty="0">
              <a:solidFill>
                <a:schemeClr val="tx1"/>
              </a:solidFill>
            </a:rPr>
            <a:t> </a:t>
          </a:r>
          <a:r>
            <a:rPr lang="en-US" sz="3600" kern="1200" dirty="0" err="1">
              <a:solidFill>
                <a:schemeClr val="tx1"/>
              </a:solidFill>
            </a:rPr>
            <a:t>cư</a:t>
          </a:r>
          <a:r>
            <a:rPr lang="en-US" sz="3600" kern="1200" dirty="0">
              <a:solidFill>
                <a:schemeClr val="tx1"/>
              </a:solidFill>
            </a:rPr>
            <a:t> </a:t>
          </a:r>
          <a:r>
            <a:rPr lang="en-US" sz="3600" kern="1200" dirty="0" err="1">
              <a:solidFill>
                <a:schemeClr val="tx1"/>
              </a:solidFill>
            </a:rPr>
            <a:t>nông</a:t>
          </a:r>
          <a:r>
            <a:rPr lang="en-US" sz="3600" kern="1200" dirty="0">
              <a:solidFill>
                <a:schemeClr val="tx1"/>
              </a:solidFill>
            </a:rPr>
            <a:t> </a:t>
          </a:r>
          <a:r>
            <a:rPr lang="en-US" sz="3600" kern="1200" dirty="0" err="1">
              <a:solidFill>
                <a:schemeClr val="tx1"/>
              </a:solidFill>
            </a:rPr>
            <a:t>thôn</a:t>
          </a:r>
          <a:endParaRPr lang="en-US" sz="3600" kern="1200" dirty="0">
            <a:solidFill>
              <a:schemeClr val="tx1"/>
            </a:solidFill>
          </a:endParaRPr>
        </a:p>
      </dsp:txBody>
      <dsp:txXfrm>
        <a:off x="6512178" y="3406192"/>
        <a:ext cx="2331618" cy="1130633"/>
      </dsp:txXfrm>
    </dsp:sp>
    <dsp:sp modelId="{BC5382BE-B6FE-436E-B329-D80CB7F16463}">
      <dsp:nvSpPr>
        <dsp:cNvPr id="0" name=""/>
        <dsp:cNvSpPr/>
      </dsp:nvSpPr>
      <dsp:spPr>
        <a:xfrm rot="3756278">
          <a:off x="4947003" y="4679647"/>
          <a:ext cx="2145615" cy="31521"/>
        </a:xfrm>
        <a:custGeom>
          <a:avLst/>
          <a:gdLst/>
          <a:ahLst/>
          <a:cxnLst/>
          <a:rect l="0" t="0" r="0" b="0"/>
          <a:pathLst>
            <a:path>
              <a:moveTo>
                <a:pt x="0" y="15760"/>
              </a:moveTo>
              <a:lnTo>
                <a:pt x="2145615" y="1576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966171" y="4641768"/>
        <a:ext cx="107280" cy="107280"/>
      </dsp:txXfrm>
    </dsp:sp>
    <dsp:sp modelId="{99D948DC-B6FB-4BDB-9235-73D859F6B094}">
      <dsp:nvSpPr>
        <dsp:cNvPr id="0" name=""/>
        <dsp:cNvSpPr/>
      </dsp:nvSpPr>
      <dsp:spPr>
        <a:xfrm>
          <a:off x="6513440" y="5047411"/>
          <a:ext cx="2401970" cy="1200985"/>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1"/>
              </a:solidFill>
            </a:rPr>
            <a:t>2. </a:t>
          </a:r>
          <a:r>
            <a:rPr lang="en-US" sz="3600" kern="1200" dirty="0" err="1">
              <a:solidFill>
                <a:schemeClr val="tx1"/>
              </a:solidFill>
            </a:rPr>
            <a:t>Quần</a:t>
          </a:r>
          <a:r>
            <a:rPr lang="en-US" sz="3600" kern="1200" dirty="0">
              <a:solidFill>
                <a:schemeClr val="tx1"/>
              </a:solidFill>
            </a:rPr>
            <a:t> </a:t>
          </a:r>
          <a:r>
            <a:rPr lang="en-US" sz="3600" kern="1200" dirty="0" err="1">
              <a:solidFill>
                <a:schemeClr val="tx1"/>
              </a:solidFill>
            </a:rPr>
            <a:t>cư</a:t>
          </a:r>
          <a:r>
            <a:rPr lang="en-US" sz="3600" kern="1200" dirty="0">
              <a:solidFill>
                <a:schemeClr val="tx1"/>
              </a:solidFill>
            </a:rPr>
            <a:t> </a:t>
          </a:r>
          <a:r>
            <a:rPr lang="en-US" sz="3600" kern="1200" dirty="0" err="1">
              <a:solidFill>
                <a:schemeClr val="tx1"/>
              </a:solidFill>
            </a:rPr>
            <a:t>thành</a:t>
          </a:r>
          <a:r>
            <a:rPr lang="en-US" sz="3600" kern="1200" dirty="0">
              <a:solidFill>
                <a:schemeClr val="tx1"/>
              </a:solidFill>
            </a:rPr>
            <a:t> </a:t>
          </a:r>
          <a:r>
            <a:rPr lang="en-US" sz="3600" kern="1200" dirty="0" err="1">
              <a:solidFill>
                <a:schemeClr val="tx1"/>
              </a:solidFill>
            </a:rPr>
            <a:t>thị</a:t>
          </a:r>
          <a:endParaRPr lang="en-US" sz="3600" kern="1200" dirty="0">
            <a:solidFill>
              <a:schemeClr val="tx1"/>
            </a:solidFill>
          </a:endParaRPr>
        </a:p>
      </dsp:txBody>
      <dsp:txXfrm>
        <a:off x="6548616" y="5082587"/>
        <a:ext cx="2331618" cy="1130633"/>
      </dsp:txXfrm>
    </dsp:sp>
    <dsp:sp modelId="{0B0D8301-A701-4C6F-B5DB-CF4A8FBB5A56}">
      <dsp:nvSpPr>
        <dsp:cNvPr id="0" name=""/>
        <dsp:cNvSpPr/>
      </dsp:nvSpPr>
      <dsp:spPr>
        <a:xfrm rot="16700110">
          <a:off x="1203509" y="2362124"/>
          <a:ext cx="2822610" cy="31521"/>
        </a:xfrm>
        <a:custGeom>
          <a:avLst/>
          <a:gdLst/>
          <a:ahLst/>
          <a:cxnLst/>
          <a:rect l="0" t="0" r="0" b="0"/>
          <a:pathLst>
            <a:path>
              <a:moveTo>
                <a:pt x="0" y="15760"/>
              </a:moveTo>
              <a:lnTo>
                <a:pt x="2822610" y="157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2544249" y="2307320"/>
        <a:ext cx="141130" cy="141130"/>
      </dsp:txXfrm>
    </dsp:sp>
    <dsp:sp modelId="{09094E87-198C-4A97-9597-4E231EC7BE16}">
      <dsp:nvSpPr>
        <dsp:cNvPr id="0" name=""/>
        <dsp:cNvSpPr/>
      </dsp:nvSpPr>
      <dsp:spPr>
        <a:xfrm>
          <a:off x="2819402" y="134181"/>
          <a:ext cx="2859161" cy="1694614"/>
        </a:xfrm>
        <a:prstGeom prst="roundRect">
          <a:avLst>
            <a:gd name="adj" fmla="val 10000"/>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1"/>
              </a:solidFill>
            </a:rPr>
            <a:t>I. </a:t>
          </a:r>
          <a:r>
            <a:rPr lang="en-US" sz="3600" kern="1200" dirty="0" err="1">
              <a:solidFill>
                <a:schemeClr val="tx1"/>
              </a:solidFill>
            </a:rPr>
            <a:t>Mật</a:t>
          </a:r>
          <a:r>
            <a:rPr lang="en-US" sz="3600" kern="1200" dirty="0">
              <a:solidFill>
                <a:schemeClr val="tx1"/>
              </a:solidFill>
            </a:rPr>
            <a:t> </a:t>
          </a:r>
          <a:r>
            <a:rPr lang="en-US" sz="3600" kern="1200" dirty="0" err="1">
              <a:solidFill>
                <a:schemeClr val="tx1"/>
              </a:solidFill>
            </a:rPr>
            <a:t>độ</a:t>
          </a:r>
          <a:r>
            <a:rPr lang="en-US" sz="3600" kern="1200" dirty="0">
              <a:solidFill>
                <a:schemeClr val="tx1"/>
              </a:solidFill>
            </a:rPr>
            <a:t> </a:t>
          </a:r>
          <a:r>
            <a:rPr lang="en-US" sz="3600" kern="1200" dirty="0" err="1">
              <a:solidFill>
                <a:schemeClr val="tx1"/>
              </a:solidFill>
            </a:rPr>
            <a:t>dân</a:t>
          </a:r>
          <a:r>
            <a:rPr lang="en-US" sz="3600" kern="1200" dirty="0">
              <a:solidFill>
                <a:schemeClr val="tx1"/>
              </a:solidFill>
            </a:rPr>
            <a:t> </a:t>
          </a:r>
          <a:r>
            <a:rPr lang="en-US" sz="3600" kern="1200" dirty="0" err="1">
              <a:solidFill>
                <a:schemeClr val="tx1"/>
              </a:solidFill>
            </a:rPr>
            <a:t>số</a:t>
          </a:r>
          <a:r>
            <a:rPr lang="en-US" sz="3600" kern="1200" dirty="0">
              <a:solidFill>
                <a:schemeClr val="tx1"/>
              </a:solidFill>
            </a:rPr>
            <a:t> </a:t>
          </a:r>
          <a:r>
            <a:rPr lang="en-US" sz="3600" kern="1200" dirty="0" err="1">
              <a:solidFill>
                <a:schemeClr val="tx1"/>
              </a:solidFill>
            </a:rPr>
            <a:t>và</a:t>
          </a:r>
          <a:r>
            <a:rPr lang="en-US" sz="3600" kern="1200" dirty="0">
              <a:solidFill>
                <a:schemeClr val="tx1"/>
              </a:solidFill>
            </a:rPr>
            <a:t> </a:t>
          </a:r>
          <a:r>
            <a:rPr lang="en-US" sz="3600" kern="1200" dirty="0" err="1">
              <a:solidFill>
                <a:schemeClr val="tx1"/>
              </a:solidFill>
            </a:rPr>
            <a:t>phân</a:t>
          </a:r>
          <a:r>
            <a:rPr lang="en-US" sz="3600" kern="1200" dirty="0">
              <a:solidFill>
                <a:schemeClr val="tx1"/>
              </a:solidFill>
            </a:rPr>
            <a:t> </a:t>
          </a:r>
          <a:r>
            <a:rPr lang="en-US" sz="3600" kern="1200" dirty="0" err="1">
              <a:solidFill>
                <a:schemeClr val="tx1"/>
              </a:solidFill>
            </a:rPr>
            <a:t>bố</a:t>
          </a:r>
          <a:r>
            <a:rPr lang="en-US" sz="3600" kern="1200" dirty="0">
              <a:solidFill>
                <a:schemeClr val="tx1"/>
              </a:solidFill>
            </a:rPr>
            <a:t> </a:t>
          </a:r>
          <a:r>
            <a:rPr lang="en-US" sz="3600" kern="1200" dirty="0" err="1">
              <a:solidFill>
                <a:schemeClr val="tx1"/>
              </a:solidFill>
            </a:rPr>
            <a:t>dân</a:t>
          </a:r>
          <a:r>
            <a:rPr lang="en-US" sz="3600" kern="1200" dirty="0">
              <a:solidFill>
                <a:schemeClr val="tx1"/>
              </a:solidFill>
            </a:rPr>
            <a:t> </a:t>
          </a:r>
          <a:r>
            <a:rPr lang="en-US" sz="3600" kern="1200" dirty="0" err="1">
              <a:solidFill>
                <a:schemeClr val="tx1"/>
              </a:solidFill>
            </a:rPr>
            <a:t>cư</a:t>
          </a:r>
          <a:endParaRPr lang="en-US" sz="3600" kern="1200" dirty="0">
            <a:solidFill>
              <a:schemeClr val="tx1"/>
            </a:solidFill>
          </a:endParaRPr>
        </a:p>
      </dsp:txBody>
      <dsp:txXfrm>
        <a:off x="2869036" y="183815"/>
        <a:ext cx="2759893" cy="1595346"/>
      </dsp:txXfrm>
    </dsp:sp>
    <dsp:sp modelId="{C266D7F7-4773-4E2B-B247-8E06A86D31C1}">
      <dsp:nvSpPr>
        <dsp:cNvPr id="0" name=""/>
        <dsp:cNvSpPr/>
      </dsp:nvSpPr>
      <dsp:spPr>
        <a:xfrm rot="4384395">
          <a:off x="1541067" y="4931554"/>
          <a:ext cx="2452303" cy="31521"/>
        </a:xfrm>
        <a:custGeom>
          <a:avLst/>
          <a:gdLst/>
          <a:ahLst/>
          <a:cxnLst/>
          <a:rect l="0" t="0" r="0" b="0"/>
          <a:pathLst>
            <a:path>
              <a:moveTo>
                <a:pt x="0" y="15760"/>
              </a:moveTo>
              <a:lnTo>
                <a:pt x="2452303" y="157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2705911" y="4886007"/>
        <a:ext cx="122615" cy="122615"/>
      </dsp:txXfrm>
    </dsp:sp>
    <dsp:sp modelId="{7258325B-A0A4-4E55-B42B-DB87A307BDC0}">
      <dsp:nvSpPr>
        <dsp:cNvPr id="0" name=""/>
        <dsp:cNvSpPr/>
      </dsp:nvSpPr>
      <dsp:spPr>
        <a:xfrm>
          <a:off x="3124212" y="5519855"/>
          <a:ext cx="2401970" cy="1200985"/>
        </a:xfrm>
        <a:prstGeom prst="roundRect">
          <a:avLst>
            <a:gd name="adj" fmla="val 10000"/>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tx1"/>
              </a:solidFill>
            </a:rPr>
            <a:t>III. </a:t>
          </a:r>
          <a:r>
            <a:rPr lang="en-US" sz="3600" kern="1200" dirty="0" err="1">
              <a:solidFill>
                <a:schemeClr val="tx1"/>
              </a:solidFill>
            </a:rPr>
            <a:t>Đô</a:t>
          </a:r>
          <a:r>
            <a:rPr lang="en-US" sz="3600" kern="1200" dirty="0">
              <a:solidFill>
                <a:schemeClr val="tx1"/>
              </a:solidFill>
            </a:rPr>
            <a:t> </a:t>
          </a:r>
          <a:r>
            <a:rPr lang="en-US" sz="3600" kern="1200" dirty="0" err="1">
              <a:solidFill>
                <a:schemeClr val="tx1"/>
              </a:solidFill>
            </a:rPr>
            <a:t>thị</a:t>
          </a:r>
          <a:r>
            <a:rPr lang="en-US" sz="3600" kern="1200" dirty="0">
              <a:solidFill>
                <a:schemeClr val="tx1"/>
              </a:solidFill>
            </a:rPr>
            <a:t> </a:t>
          </a:r>
          <a:r>
            <a:rPr lang="en-US" sz="3600" kern="1200" dirty="0" err="1">
              <a:solidFill>
                <a:schemeClr val="tx1"/>
              </a:solidFill>
            </a:rPr>
            <a:t>hóa</a:t>
          </a:r>
          <a:r>
            <a:rPr lang="en-US" sz="3600" kern="1200" dirty="0">
              <a:solidFill>
                <a:schemeClr val="tx1"/>
              </a:solidFill>
            </a:rPr>
            <a:t> </a:t>
          </a:r>
        </a:p>
      </dsp:txBody>
      <dsp:txXfrm>
        <a:off x="3159388" y="5555031"/>
        <a:ext cx="2331618" cy="113063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B322D-2911-4EDB-837C-9C8870BA57FE}"/>
              </a:ext>
            </a:extLst>
          </p:cNvPr>
          <p:cNvSpPr>
            <a:spLocks noGrp="1"/>
          </p:cNvSpPr>
          <p:nvPr>
            <p:ph type="title"/>
          </p:nvPr>
        </p:nvSpPr>
        <p:spPr>
          <a:xfrm>
            <a:off x="457200" y="274638"/>
            <a:ext cx="8229600" cy="1143000"/>
          </a:xfrm>
        </p:spPr>
        <p:txBody>
          <a:bodyPr/>
          <a:lstStyle/>
          <a:p>
            <a:r>
              <a:rPr lang="en-US"/>
              <a:t>Click to edit Master title style</a:t>
            </a:r>
            <a:endParaRPr lang="vi-VN"/>
          </a:p>
        </p:txBody>
      </p:sp>
      <p:sp>
        <p:nvSpPr>
          <p:cNvPr id="3" name="Table Placeholder 2">
            <a:extLst>
              <a:ext uri="{FF2B5EF4-FFF2-40B4-BE49-F238E27FC236}">
                <a16:creationId xmlns:a16="http://schemas.microsoft.com/office/drawing/2014/main" id="{374453DF-A4CD-404B-BB35-13BBB015917A}"/>
              </a:ext>
            </a:extLst>
          </p:cNvPr>
          <p:cNvSpPr>
            <a:spLocks noGrp="1"/>
          </p:cNvSpPr>
          <p:nvPr>
            <p:ph type="tbl" idx="1"/>
          </p:nvPr>
        </p:nvSpPr>
        <p:spPr>
          <a:xfrm>
            <a:off x="457200" y="1600200"/>
            <a:ext cx="8229600" cy="4525963"/>
          </a:xfrm>
        </p:spPr>
        <p:txBody>
          <a:bodyPr/>
          <a:lstStyle/>
          <a:p>
            <a:endParaRPr lang="vi-VN"/>
          </a:p>
        </p:txBody>
      </p:sp>
      <p:sp>
        <p:nvSpPr>
          <p:cNvPr id="4" name="Date Placeholder 3">
            <a:extLst>
              <a:ext uri="{FF2B5EF4-FFF2-40B4-BE49-F238E27FC236}">
                <a16:creationId xmlns:a16="http://schemas.microsoft.com/office/drawing/2014/main" id="{ED73C7D8-6FF2-4FAF-861F-FDECFF1B72AE}"/>
              </a:ext>
            </a:extLst>
          </p:cNvPr>
          <p:cNvSpPr>
            <a:spLocks noGrp="1"/>
          </p:cNvSpPr>
          <p:nvPr>
            <p:ph type="dt" sz="half" idx="10"/>
          </p:nvPr>
        </p:nvSpPr>
        <p:spPr>
          <a:xfrm>
            <a:off x="457200" y="6245225"/>
            <a:ext cx="2133600" cy="476250"/>
          </a:xfrm>
        </p:spPr>
        <p:txBody>
          <a:bodyPr/>
          <a:lstStyle>
            <a:lvl1pPr>
              <a:defRPr/>
            </a:lvl1pPr>
          </a:lstStyle>
          <a:p>
            <a:endParaRPr lang="en-US" altLang="vi-VN"/>
          </a:p>
        </p:txBody>
      </p:sp>
      <p:sp>
        <p:nvSpPr>
          <p:cNvPr id="5" name="Footer Placeholder 4">
            <a:extLst>
              <a:ext uri="{FF2B5EF4-FFF2-40B4-BE49-F238E27FC236}">
                <a16:creationId xmlns:a16="http://schemas.microsoft.com/office/drawing/2014/main" id="{E6D6E097-3F42-4E0F-B4CD-B2E404FA25D8}"/>
              </a:ext>
            </a:extLst>
          </p:cNvPr>
          <p:cNvSpPr>
            <a:spLocks noGrp="1"/>
          </p:cNvSpPr>
          <p:nvPr>
            <p:ph type="ftr" sz="quarter" idx="11"/>
          </p:nvPr>
        </p:nvSpPr>
        <p:spPr>
          <a:xfrm>
            <a:off x="3124200" y="6245225"/>
            <a:ext cx="2895600" cy="476250"/>
          </a:xfrm>
        </p:spPr>
        <p:txBody>
          <a:bodyPr/>
          <a:lstStyle>
            <a:lvl1pPr>
              <a:defRPr/>
            </a:lvl1pPr>
          </a:lstStyle>
          <a:p>
            <a:endParaRPr lang="en-US" altLang="vi-VN"/>
          </a:p>
        </p:txBody>
      </p:sp>
      <p:sp>
        <p:nvSpPr>
          <p:cNvPr id="6" name="Slide Number Placeholder 5">
            <a:extLst>
              <a:ext uri="{FF2B5EF4-FFF2-40B4-BE49-F238E27FC236}">
                <a16:creationId xmlns:a16="http://schemas.microsoft.com/office/drawing/2014/main" id="{8DDC4F18-3B60-4C51-9FC4-E19C41CF0229}"/>
              </a:ext>
            </a:extLst>
          </p:cNvPr>
          <p:cNvSpPr>
            <a:spLocks noGrp="1"/>
          </p:cNvSpPr>
          <p:nvPr>
            <p:ph type="sldNum" sz="quarter" idx="12"/>
          </p:nvPr>
        </p:nvSpPr>
        <p:spPr>
          <a:xfrm>
            <a:off x="6553200" y="6245225"/>
            <a:ext cx="2133600" cy="476250"/>
          </a:xfrm>
        </p:spPr>
        <p:txBody>
          <a:bodyPr/>
          <a:lstStyle>
            <a:lvl1pPr>
              <a:defRPr/>
            </a:lvl1pPr>
          </a:lstStyle>
          <a:p>
            <a:fld id="{53F00AE7-4476-4799-B4AB-E4A6A083FA6E}" type="slidenum">
              <a:rPr lang="en-US" altLang="vi-VN"/>
              <a:pPr/>
              <a:t>‹#›</a:t>
            </a:fld>
            <a:endParaRPr lang="en-US" altLang="vi-VN"/>
          </a:p>
        </p:txBody>
      </p:sp>
    </p:spTree>
    <p:extLst>
      <p:ext uri="{BB962C8B-B14F-4D97-AF65-F5344CB8AC3E}">
        <p14:creationId xmlns:p14="http://schemas.microsoft.com/office/powerpoint/2010/main" val="980066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DFC359-6AD5-4A0A-AA84-5A344518F303}"/>
              </a:ext>
            </a:extLst>
          </p:cNvPr>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3" name="Date Placeholder 2">
            <a:extLst>
              <a:ext uri="{FF2B5EF4-FFF2-40B4-BE49-F238E27FC236}">
                <a16:creationId xmlns:a16="http://schemas.microsoft.com/office/drawing/2014/main" id="{9769E883-D638-44DC-94C8-4725BE438412}"/>
              </a:ext>
            </a:extLst>
          </p:cNvPr>
          <p:cNvSpPr>
            <a:spLocks noGrp="1"/>
          </p:cNvSpPr>
          <p:nvPr>
            <p:ph type="dt" sz="half" idx="10"/>
          </p:nvPr>
        </p:nvSpPr>
        <p:spPr>
          <a:xfrm>
            <a:off x="457200" y="6245225"/>
            <a:ext cx="2133600" cy="476250"/>
          </a:xfrm>
        </p:spPr>
        <p:txBody>
          <a:bodyPr/>
          <a:lstStyle>
            <a:lvl1pPr>
              <a:defRPr/>
            </a:lvl1pPr>
          </a:lstStyle>
          <a:p>
            <a:endParaRPr lang="en-US" altLang="vi-VN"/>
          </a:p>
        </p:txBody>
      </p:sp>
      <p:sp>
        <p:nvSpPr>
          <p:cNvPr id="4" name="Footer Placeholder 3">
            <a:extLst>
              <a:ext uri="{FF2B5EF4-FFF2-40B4-BE49-F238E27FC236}">
                <a16:creationId xmlns:a16="http://schemas.microsoft.com/office/drawing/2014/main" id="{886C7FE8-E423-413B-A2C8-AFAD3BB81CD1}"/>
              </a:ext>
            </a:extLst>
          </p:cNvPr>
          <p:cNvSpPr>
            <a:spLocks noGrp="1"/>
          </p:cNvSpPr>
          <p:nvPr>
            <p:ph type="ftr" sz="quarter" idx="11"/>
          </p:nvPr>
        </p:nvSpPr>
        <p:spPr>
          <a:xfrm>
            <a:off x="3124200" y="6245225"/>
            <a:ext cx="2895600" cy="476250"/>
          </a:xfrm>
        </p:spPr>
        <p:txBody>
          <a:bodyPr/>
          <a:lstStyle>
            <a:lvl1pPr>
              <a:defRPr/>
            </a:lvl1pPr>
          </a:lstStyle>
          <a:p>
            <a:endParaRPr lang="en-US" altLang="vi-VN"/>
          </a:p>
        </p:txBody>
      </p:sp>
      <p:sp>
        <p:nvSpPr>
          <p:cNvPr id="5" name="Slide Number Placeholder 4">
            <a:extLst>
              <a:ext uri="{FF2B5EF4-FFF2-40B4-BE49-F238E27FC236}">
                <a16:creationId xmlns:a16="http://schemas.microsoft.com/office/drawing/2014/main" id="{26C97945-BA1E-4BC5-9B77-976943961813}"/>
              </a:ext>
            </a:extLst>
          </p:cNvPr>
          <p:cNvSpPr>
            <a:spLocks noGrp="1"/>
          </p:cNvSpPr>
          <p:nvPr>
            <p:ph type="sldNum" sz="quarter" idx="12"/>
          </p:nvPr>
        </p:nvSpPr>
        <p:spPr>
          <a:xfrm>
            <a:off x="6553200" y="6245225"/>
            <a:ext cx="2133600" cy="476250"/>
          </a:xfrm>
        </p:spPr>
        <p:txBody>
          <a:bodyPr/>
          <a:lstStyle>
            <a:lvl1pPr>
              <a:defRPr/>
            </a:lvl1pPr>
          </a:lstStyle>
          <a:p>
            <a:fld id="{30889C0D-C66E-4D34-8DF5-8AB449764FC9}" type="slidenum">
              <a:rPr lang="en-US" altLang="vi-VN"/>
              <a:pPr/>
              <a:t>‹#›</a:t>
            </a:fld>
            <a:endParaRPr lang="en-US" altLang="vi-VN"/>
          </a:p>
        </p:txBody>
      </p:sp>
    </p:spTree>
    <p:extLst>
      <p:ext uri="{BB962C8B-B14F-4D97-AF65-F5344CB8AC3E}">
        <p14:creationId xmlns:p14="http://schemas.microsoft.com/office/powerpoint/2010/main" val="1978178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A3F421E-0508-4366-9B02-6B84324E349E}"/>
              </a:ext>
            </a:extLst>
          </p:cNvPr>
          <p:cNvSpPr>
            <a:spLocks noGrp="1" noChangeArrowheads="1"/>
          </p:cNvSpPr>
          <p:nvPr>
            <p:ph type="title"/>
          </p:nvPr>
        </p:nvSpPr>
        <p:spPr>
          <a:blipFill dpi="0" rotWithShape="1">
            <a:blip r:embed="rId2"/>
            <a:srcRect/>
            <a:tile tx="0" ty="0" sx="100000" sy="100000" flip="none" algn="tl"/>
          </a:blipFill>
          <a:ln w="76200" cmpd="tri">
            <a:solidFill>
              <a:srgbClr val="FF00FF"/>
            </a:solidFill>
            <a:miter lim="800000"/>
            <a:headEnd/>
            <a:tailEnd/>
          </a:ln>
        </p:spPr>
        <p:txBody>
          <a:bodyPr/>
          <a:lstStyle/>
          <a:p>
            <a:r>
              <a:rPr lang="en-US" altLang="vi-VN">
                <a:solidFill>
                  <a:srgbClr val="0000FF"/>
                </a:solidFill>
              </a:rPr>
              <a:t>Kiểm tra bài tập</a:t>
            </a:r>
          </a:p>
        </p:txBody>
      </p:sp>
      <p:sp>
        <p:nvSpPr>
          <p:cNvPr id="4103" name="Text Box 7">
            <a:extLst>
              <a:ext uri="{FF2B5EF4-FFF2-40B4-BE49-F238E27FC236}">
                <a16:creationId xmlns:a16="http://schemas.microsoft.com/office/drawing/2014/main" id="{D46FC4A0-6075-4A1F-B1AD-C4925AC460DA}"/>
              </a:ext>
            </a:extLst>
          </p:cNvPr>
          <p:cNvSpPr txBox="1">
            <a:spLocks noChangeArrowheads="1"/>
          </p:cNvSpPr>
          <p:nvPr/>
        </p:nvSpPr>
        <p:spPr bwMode="auto">
          <a:xfrm>
            <a:off x="457200" y="1524000"/>
            <a:ext cx="8305800" cy="1552575"/>
          </a:xfrm>
          <a:prstGeom prst="rect">
            <a:avLst/>
          </a:prstGeom>
          <a:solidFill>
            <a:schemeClr val="bg1"/>
          </a:solidFill>
          <a:ln>
            <a:noFill/>
          </a:ln>
          <a:effectLst/>
        </p:spPr>
        <p:txBody>
          <a:bodyPr>
            <a:spAutoFit/>
          </a:bodyPr>
          <a:lstStyle/>
          <a:p>
            <a:pPr>
              <a:spcBef>
                <a:spcPct val="50000"/>
              </a:spcBef>
            </a:pPr>
            <a:r>
              <a:rPr lang="en-US" altLang="vi-VN" sz="2400" i="1" u="sng">
                <a:solidFill>
                  <a:srgbClr val="FF0000"/>
                </a:solidFill>
              </a:rPr>
              <a:t>Câu 3 SGK Trang 10 :</a:t>
            </a:r>
          </a:p>
          <a:p>
            <a:pPr>
              <a:spcBef>
                <a:spcPct val="50000"/>
              </a:spcBef>
            </a:pPr>
            <a:r>
              <a:rPr lang="en-US" altLang="vi-VN" sz="2400">
                <a:solidFill>
                  <a:srgbClr val="FF0000"/>
                </a:solidFill>
              </a:rPr>
              <a:t>1- Tính tỉ lệ tăng tự nhiên của dân số (%)</a:t>
            </a:r>
          </a:p>
          <a:p>
            <a:pPr>
              <a:spcBef>
                <a:spcPct val="50000"/>
              </a:spcBef>
            </a:pPr>
            <a:r>
              <a:rPr lang="en-US" altLang="vi-VN" sz="2400" b="1">
                <a:solidFill>
                  <a:srgbClr val="FF0000"/>
                </a:solidFill>
              </a:rPr>
              <a:t>Tỉ lệ tăng tự nhiên (%</a:t>
            </a:r>
            <a:r>
              <a:rPr lang="en-US" altLang="vi-VN">
                <a:solidFill>
                  <a:srgbClr val="FF0000"/>
                </a:solidFill>
              </a:rPr>
              <a:t> ) </a:t>
            </a:r>
            <a:r>
              <a:rPr lang="en-US" altLang="vi-VN" b="1">
                <a:solidFill>
                  <a:srgbClr val="FF0000"/>
                </a:solidFill>
              </a:rPr>
              <a:t>= </a:t>
            </a:r>
          </a:p>
        </p:txBody>
      </p:sp>
      <p:sp>
        <p:nvSpPr>
          <p:cNvPr id="4105" name="Line 9">
            <a:extLst>
              <a:ext uri="{FF2B5EF4-FFF2-40B4-BE49-F238E27FC236}">
                <a16:creationId xmlns:a16="http://schemas.microsoft.com/office/drawing/2014/main" id="{E5077E82-E9CF-496E-AB5B-982EBD08281F}"/>
              </a:ext>
            </a:extLst>
          </p:cNvPr>
          <p:cNvSpPr>
            <a:spLocks noChangeShapeType="1"/>
          </p:cNvSpPr>
          <p:nvPr/>
        </p:nvSpPr>
        <p:spPr bwMode="auto">
          <a:xfrm>
            <a:off x="4267200" y="2895600"/>
            <a:ext cx="47244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106" name="Text Box 10">
            <a:extLst>
              <a:ext uri="{FF2B5EF4-FFF2-40B4-BE49-F238E27FC236}">
                <a16:creationId xmlns:a16="http://schemas.microsoft.com/office/drawing/2014/main" id="{37F754FF-FF49-452D-9317-7667B29D0635}"/>
              </a:ext>
            </a:extLst>
          </p:cNvPr>
          <p:cNvSpPr txBox="1">
            <a:spLocks noChangeArrowheads="1"/>
          </p:cNvSpPr>
          <p:nvPr/>
        </p:nvSpPr>
        <p:spPr bwMode="auto">
          <a:xfrm>
            <a:off x="4114800" y="2438400"/>
            <a:ext cx="472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sz="2400" b="1">
                <a:solidFill>
                  <a:srgbClr val="FF00FF"/>
                </a:solidFill>
              </a:rPr>
              <a:t>Tỉ lệ sinh ( %</a:t>
            </a:r>
            <a:r>
              <a:rPr lang="en-US" altLang="vi-VN" sz="2400" b="1" baseline="-25000">
                <a:solidFill>
                  <a:srgbClr val="FF00FF"/>
                </a:solidFill>
              </a:rPr>
              <a:t>o</a:t>
            </a:r>
            <a:r>
              <a:rPr lang="en-US" altLang="vi-VN" sz="2400" b="1">
                <a:solidFill>
                  <a:srgbClr val="FF00FF"/>
                </a:solidFill>
              </a:rPr>
              <a:t> ) - Tỉ lệ tử ( %</a:t>
            </a:r>
            <a:r>
              <a:rPr lang="en-US" altLang="vi-VN" sz="2400" b="1" baseline="-25000">
                <a:solidFill>
                  <a:srgbClr val="FF00FF"/>
                </a:solidFill>
              </a:rPr>
              <a:t>0</a:t>
            </a:r>
            <a:r>
              <a:rPr lang="en-US" altLang="vi-VN" sz="2400" b="1">
                <a:solidFill>
                  <a:srgbClr val="FF00FF"/>
                </a:solidFill>
              </a:rPr>
              <a:t> )</a:t>
            </a:r>
          </a:p>
        </p:txBody>
      </p:sp>
      <p:sp>
        <p:nvSpPr>
          <p:cNvPr id="4107" name="Text Box 11">
            <a:extLst>
              <a:ext uri="{FF2B5EF4-FFF2-40B4-BE49-F238E27FC236}">
                <a16:creationId xmlns:a16="http://schemas.microsoft.com/office/drawing/2014/main" id="{A6F77919-D716-48B3-8611-47035FA6F869}"/>
              </a:ext>
            </a:extLst>
          </p:cNvPr>
          <p:cNvSpPr txBox="1">
            <a:spLocks noChangeArrowheads="1"/>
          </p:cNvSpPr>
          <p:nvPr/>
        </p:nvSpPr>
        <p:spPr bwMode="auto">
          <a:xfrm>
            <a:off x="4572000" y="3048000"/>
            <a:ext cx="3200400" cy="457200"/>
          </a:xfrm>
          <a:prstGeom prst="rect">
            <a:avLst/>
          </a:prstGeom>
          <a:solidFill>
            <a:schemeClr val="bg1"/>
          </a:solidFill>
          <a:ln>
            <a:noFill/>
          </a:ln>
          <a:effectLst/>
        </p:spPr>
        <p:txBody>
          <a:bodyPr>
            <a:spAutoFit/>
          </a:bodyPr>
          <a:lstStyle/>
          <a:p>
            <a:pPr>
              <a:spcBef>
                <a:spcPct val="50000"/>
              </a:spcBef>
            </a:pPr>
            <a:r>
              <a:rPr lang="en-US" altLang="vi-VN"/>
              <a:t>                  </a:t>
            </a:r>
            <a:r>
              <a:rPr lang="en-US" altLang="vi-VN" sz="2400" b="1"/>
              <a:t>10</a:t>
            </a:r>
          </a:p>
        </p:txBody>
      </p:sp>
      <p:graphicFrame>
        <p:nvGraphicFramePr>
          <p:cNvPr id="4150" name="Group 54">
            <a:extLst>
              <a:ext uri="{FF2B5EF4-FFF2-40B4-BE49-F238E27FC236}">
                <a16:creationId xmlns:a16="http://schemas.microsoft.com/office/drawing/2014/main" id="{88E177CA-AD8C-447E-8EB1-9B0A9B8338D0}"/>
              </a:ext>
            </a:extLst>
          </p:cNvPr>
          <p:cNvGraphicFramePr>
            <a:graphicFrameLocks noGrp="1"/>
          </p:cNvGraphicFramePr>
          <p:nvPr>
            <p:ph idx="1"/>
          </p:nvPr>
        </p:nvGraphicFramePr>
        <p:xfrm>
          <a:off x="685800" y="3505200"/>
          <a:ext cx="8229600" cy="1858645"/>
        </p:xfrm>
        <a:graphic>
          <a:graphicData uri="http://schemas.openxmlformats.org/drawingml/2006/table">
            <a:tbl>
              <a:tblPr/>
              <a:tblGrid>
                <a:gridCol w="2743200">
                  <a:extLst>
                    <a:ext uri="{9D8B030D-6E8A-4147-A177-3AD203B41FA5}">
                      <a16:colId xmlns:a16="http://schemas.microsoft.com/office/drawing/2014/main" val="3839373255"/>
                    </a:ext>
                  </a:extLst>
                </a:gridCol>
                <a:gridCol w="2743200">
                  <a:extLst>
                    <a:ext uri="{9D8B030D-6E8A-4147-A177-3AD203B41FA5}">
                      <a16:colId xmlns:a16="http://schemas.microsoft.com/office/drawing/2014/main" val="548318364"/>
                    </a:ext>
                  </a:extLst>
                </a:gridCol>
                <a:gridCol w="2743200">
                  <a:extLst>
                    <a:ext uri="{9D8B030D-6E8A-4147-A177-3AD203B41FA5}">
                      <a16:colId xmlns:a16="http://schemas.microsoft.com/office/drawing/2014/main" val="2613001593"/>
                    </a:ext>
                  </a:extLst>
                </a:gridCol>
              </a:tblGrid>
              <a:tr h="8223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vi-VN" sz="1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000" b="1" i="0" u="none" strike="noStrike" cap="none" normalizeH="0" baseline="0">
                          <a:ln>
                            <a:noFill/>
                          </a:ln>
                          <a:solidFill>
                            <a:srgbClr val="FFFF00"/>
                          </a:solidFill>
                          <a:effectLst/>
                          <a:latin typeface="Arial" panose="020B0604020202020204" pitchFamily="34" charset="0"/>
                        </a:rPr>
                        <a:t>Tỉ suất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vi-VN" sz="2800" b="1" i="0" u="none" strike="noStrike" cap="none" normalizeH="0" baseline="0">
                          <a:ln>
                            <a:noFill/>
                          </a:ln>
                          <a:solidFill>
                            <a:schemeClr val="tx1"/>
                          </a:solidFill>
                          <a:effectLst/>
                          <a:latin typeface="Arial" panose="020B0604020202020204" pitchFamily="34" charset="0"/>
                        </a:rPr>
                        <a:t>1979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vi-VN" sz="2800" b="1" i="0" u="none" strike="noStrike" cap="none" normalizeH="0" baseline="0">
                          <a:ln>
                            <a:noFill/>
                          </a:ln>
                          <a:solidFill>
                            <a:schemeClr val="tx1"/>
                          </a:solidFill>
                          <a:effectLst/>
                          <a:latin typeface="Arial" panose="020B0604020202020204" pitchFamily="34" charset="0"/>
                        </a:rPr>
                        <a:t>1999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99"/>
                    </a:solidFill>
                  </a:tcPr>
                </a:tc>
                <a:extLst>
                  <a:ext uri="{0D108BD9-81ED-4DB2-BD59-A6C34878D82A}">
                    <a16:rowId xmlns:a16="http://schemas.microsoft.com/office/drawing/2014/main" val="713921237"/>
                  </a:ext>
                </a:extLst>
              </a:tr>
              <a:tr h="44291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chemeClr val="tx1"/>
                          </a:solidFill>
                          <a:effectLst/>
                          <a:latin typeface="Arial" panose="020B0604020202020204" pitchFamily="34" charset="0"/>
                        </a:rPr>
                        <a:t>Tỉ suất sinh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vi-VN" sz="2400" b="0" i="0" u="none" strike="noStrike" cap="none" normalizeH="0" baseline="0">
                          <a:ln>
                            <a:noFill/>
                          </a:ln>
                          <a:solidFill>
                            <a:schemeClr val="tx1"/>
                          </a:solidFill>
                          <a:effectLst/>
                          <a:latin typeface="Arial" panose="020B0604020202020204" pitchFamily="34" charset="0"/>
                        </a:rPr>
                        <a:t>32,5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vi-VN" sz="2400" b="0" i="0" u="none" strike="noStrike" cap="none" normalizeH="0" baseline="0">
                          <a:ln>
                            <a:noFill/>
                          </a:ln>
                          <a:solidFill>
                            <a:schemeClr val="tx1"/>
                          </a:solidFill>
                          <a:effectLst/>
                          <a:latin typeface="Arial" panose="020B0604020202020204" pitchFamily="34" charset="0"/>
                        </a:rPr>
                        <a:t>19,9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4119416924"/>
                  </a:ext>
                </a:extLst>
              </a:tr>
              <a:tr h="4413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chemeClr val="tx1"/>
                          </a:solidFill>
                          <a:effectLst/>
                          <a:latin typeface="Arial" panose="020B0604020202020204" pitchFamily="34" charset="0"/>
                        </a:rPr>
                        <a:t>Tỉ suất tử</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vi-VN" sz="2400" b="0" i="0" u="none" strike="noStrike" cap="none" normalizeH="0" baseline="0">
                          <a:ln>
                            <a:noFill/>
                          </a:ln>
                          <a:solidFill>
                            <a:schemeClr val="tx1"/>
                          </a:solidFill>
                          <a:effectLst/>
                          <a:latin typeface="Arial" panose="020B0604020202020204" pitchFamily="34" charset="0"/>
                        </a:rPr>
                        <a:t>  7,2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vi-VN" sz="2400" b="0" i="0" u="none" strike="noStrike" cap="none" normalizeH="0" baseline="0">
                          <a:ln>
                            <a:noFill/>
                          </a:ln>
                          <a:solidFill>
                            <a:schemeClr val="tx1"/>
                          </a:solidFill>
                          <a:effectLst/>
                          <a:latin typeface="Arial" panose="020B0604020202020204" pitchFamily="34" charset="0"/>
                        </a:rPr>
                        <a:t>  5,6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val="791583683"/>
                  </a:ext>
                </a:extLst>
              </a:tr>
            </a:tbl>
          </a:graphicData>
        </a:graphic>
      </p:graphicFrame>
      <p:sp>
        <p:nvSpPr>
          <p:cNvPr id="4129" name="Line 33">
            <a:extLst>
              <a:ext uri="{FF2B5EF4-FFF2-40B4-BE49-F238E27FC236}">
                <a16:creationId xmlns:a16="http://schemas.microsoft.com/office/drawing/2014/main" id="{1411584A-5C3D-4A06-9911-FAD4C5410515}"/>
              </a:ext>
            </a:extLst>
          </p:cNvPr>
          <p:cNvSpPr>
            <a:spLocks noChangeShapeType="1"/>
          </p:cNvSpPr>
          <p:nvPr/>
        </p:nvSpPr>
        <p:spPr bwMode="auto">
          <a:xfrm>
            <a:off x="762000" y="3581400"/>
            <a:ext cx="2667000" cy="68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136" name="Text Box 40">
            <a:extLst>
              <a:ext uri="{FF2B5EF4-FFF2-40B4-BE49-F238E27FC236}">
                <a16:creationId xmlns:a16="http://schemas.microsoft.com/office/drawing/2014/main" id="{778FCD22-78A5-4011-9A8C-4F1F881E1F5B}"/>
              </a:ext>
            </a:extLst>
          </p:cNvPr>
          <p:cNvSpPr txBox="1">
            <a:spLocks noChangeArrowheads="1"/>
          </p:cNvSpPr>
          <p:nvPr/>
        </p:nvSpPr>
        <p:spPr bwMode="auto">
          <a:xfrm>
            <a:off x="2286000" y="3581400"/>
            <a:ext cx="1066800" cy="396875"/>
          </a:xfrm>
          <a:prstGeom prst="rect">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sz="2000" b="1">
                <a:solidFill>
                  <a:srgbClr val="FFFF00"/>
                </a:solidFill>
              </a:rPr>
              <a:t>Năm</a:t>
            </a:r>
          </a:p>
        </p:txBody>
      </p:sp>
      <p:sp>
        <p:nvSpPr>
          <p:cNvPr id="4138" name="Line 42">
            <a:extLst>
              <a:ext uri="{FF2B5EF4-FFF2-40B4-BE49-F238E27FC236}">
                <a16:creationId xmlns:a16="http://schemas.microsoft.com/office/drawing/2014/main" id="{012FE1B2-E150-43E1-89FC-FB3488C5766D}"/>
              </a:ext>
            </a:extLst>
          </p:cNvPr>
          <p:cNvSpPr>
            <a:spLocks noChangeShapeType="1"/>
          </p:cNvSpPr>
          <p:nvPr/>
        </p:nvSpPr>
        <p:spPr bwMode="auto">
          <a:xfrm>
            <a:off x="685800" y="5943600"/>
            <a:ext cx="8229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139" name="Line 43">
            <a:extLst>
              <a:ext uri="{FF2B5EF4-FFF2-40B4-BE49-F238E27FC236}">
                <a16:creationId xmlns:a16="http://schemas.microsoft.com/office/drawing/2014/main" id="{B140E487-4229-4287-96B3-923BC077E8B0}"/>
              </a:ext>
            </a:extLst>
          </p:cNvPr>
          <p:cNvSpPr>
            <a:spLocks noChangeShapeType="1"/>
          </p:cNvSpPr>
          <p:nvPr/>
        </p:nvSpPr>
        <p:spPr bwMode="auto">
          <a:xfrm>
            <a:off x="685800" y="5334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140" name="Line 44">
            <a:extLst>
              <a:ext uri="{FF2B5EF4-FFF2-40B4-BE49-F238E27FC236}">
                <a16:creationId xmlns:a16="http://schemas.microsoft.com/office/drawing/2014/main" id="{3AF98624-A191-4C0D-9BA6-15C4BDF45187}"/>
              </a:ext>
            </a:extLst>
          </p:cNvPr>
          <p:cNvSpPr>
            <a:spLocks noChangeShapeType="1"/>
          </p:cNvSpPr>
          <p:nvPr/>
        </p:nvSpPr>
        <p:spPr bwMode="auto">
          <a:xfrm>
            <a:off x="8915400" y="5334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141" name="Line 45">
            <a:extLst>
              <a:ext uri="{FF2B5EF4-FFF2-40B4-BE49-F238E27FC236}">
                <a16:creationId xmlns:a16="http://schemas.microsoft.com/office/drawing/2014/main" id="{8399DAC3-1CA1-4F33-84C5-415CDD475347}"/>
              </a:ext>
            </a:extLst>
          </p:cNvPr>
          <p:cNvSpPr>
            <a:spLocks noChangeShapeType="1"/>
          </p:cNvSpPr>
          <p:nvPr/>
        </p:nvSpPr>
        <p:spPr bwMode="auto">
          <a:xfrm>
            <a:off x="3429000" y="5334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142" name="Line 46">
            <a:extLst>
              <a:ext uri="{FF2B5EF4-FFF2-40B4-BE49-F238E27FC236}">
                <a16:creationId xmlns:a16="http://schemas.microsoft.com/office/drawing/2014/main" id="{A98859A6-CB59-4334-9D65-E922D95AAD62}"/>
              </a:ext>
            </a:extLst>
          </p:cNvPr>
          <p:cNvSpPr>
            <a:spLocks noChangeShapeType="1"/>
          </p:cNvSpPr>
          <p:nvPr/>
        </p:nvSpPr>
        <p:spPr bwMode="auto">
          <a:xfrm>
            <a:off x="6172200" y="53340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4143" name="Text Box 47">
            <a:extLst>
              <a:ext uri="{FF2B5EF4-FFF2-40B4-BE49-F238E27FC236}">
                <a16:creationId xmlns:a16="http://schemas.microsoft.com/office/drawing/2014/main" id="{8F0F2977-A944-42A5-86E3-5E945760F3AF}"/>
              </a:ext>
            </a:extLst>
          </p:cNvPr>
          <p:cNvSpPr txBox="1">
            <a:spLocks noChangeArrowheads="1"/>
          </p:cNvSpPr>
          <p:nvPr/>
        </p:nvSpPr>
        <p:spPr bwMode="auto">
          <a:xfrm>
            <a:off x="685800" y="5486400"/>
            <a:ext cx="2667000" cy="39687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sz="2000">
                <a:solidFill>
                  <a:srgbClr val="FF3300"/>
                </a:solidFill>
              </a:rPr>
              <a:t>Tỉ lệ tăng tự nhiên</a:t>
            </a:r>
          </a:p>
        </p:txBody>
      </p:sp>
      <p:sp>
        <p:nvSpPr>
          <p:cNvPr id="4144" name="Text Box 48">
            <a:extLst>
              <a:ext uri="{FF2B5EF4-FFF2-40B4-BE49-F238E27FC236}">
                <a16:creationId xmlns:a16="http://schemas.microsoft.com/office/drawing/2014/main" id="{DA2A4F6C-ED82-40C8-80B7-ECF094237160}"/>
              </a:ext>
            </a:extLst>
          </p:cNvPr>
          <p:cNvSpPr txBox="1">
            <a:spLocks noChangeArrowheads="1"/>
          </p:cNvSpPr>
          <p:nvPr/>
        </p:nvSpPr>
        <p:spPr bwMode="auto">
          <a:xfrm>
            <a:off x="3429000" y="5410200"/>
            <a:ext cx="2743200" cy="4572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vi-VN" sz="2400"/>
              <a:t> </a:t>
            </a:r>
            <a:r>
              <a:rPr lang="en-US" altLang="vi-VN" sz="2400">
                <a:solidFill>
                  <a:srgbClr val="FF3300"/>
                </a:solidFill>
              </a:rPr>
              <a:t>2,53</a:t>
            </a:r>
          </a:p>
        </p:txBody>
      </p:sp>
      <p:sp>
        <p:nvSpPr>
          <p:cNvPr id="4145" name="Text Box 49">
            <a:extLst>
              <a:ext uri="{FF2B5EF4-FFF2-40B4-BE49-F238E27FC236}">
                <a16:creationId xmlns:a16="http://schemas.microsoft.com/office/drawing/2014/main" id="{5F02797F-7466-4D65-BCA4-319E303AC412}"/>
              </a:ext>
            </a:extLst>
          </p:cNvPr>
          <p:cNvSpPr txBox="1">
            <a:spLocks noChangeArrowheads="1"/>
          </p:cNvSpPr>
          <p:nvPr/>
        </p:nvSpPr>
        <p:spPr bwMode="auto">
          <a:xfrm>
            <a:off x="6172200" y="5410200"/>
            <a:ext cx="2667000" cy="4572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vi-VN" sz="2400">
                <a:solidFill>
                  <a:srgbClr val="FF3300"/>
                </a:solidFill>
              </a:rPr>
              <a:t>1,43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diamond(in)">
                                      <p:cBhvr>
                                        <p:cTn id="7" dur="2000"/>
                                        <p:tgtEl>
                                          <p:spTgt spid="40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103">
                                            <p:txEl>
                                              <p:pRg st="0" end="0"/>
                                            </p:txEl>
                                          </p:spTgt>
                                        </p:tgtEl>
                                        <p:attrNameLst>
                                          <p:attrName>style.visibility</p:attrName>
                                        </p:attrNameLst>
                                      </p:cBhvr>
                                      <p:to>
                                        <p:strVal val="visible"/>
                                      </p:to>
                                    </p:set>
                                    <p:animEffect transition="in" filter="blinds(horizontal)">
                                      <p:cBhvr>
                                        <p:cTn id="12" dur="500"/>
                                        <p:tgtEl>
                                          <p:spTgt spid="4103">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4103">
                                            <p:txEl>
                                              <p:pRg st="1" end="1"/>
                                            </p:txEl>
                                          </p:spTgt>
                                        </p:tgtEl>
                                        <p:attrNameLst>
                                          <p:attrName>style.visibility</p:attrName>
                                        </p:attrNameLst>
                                      </p:cBhvr>
                                      <p:to>
                                        <p:strVal val="visible"/>
                                      </p:to>
                                    </p:set>
                                    <p:animEffect transition="in" filter="blinds(horizontal)">
                                      <p:cBhvr>
                                        <p:cTn id="15" dur="500"/>
                                        <p:tgtEl>
                                          <p:spTgt spid="4103">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4103">
                                            <p:txEl>
                                              <p:pRg st="2" end="2"/>
                                            </p:txEl>
                                          </p:spTgt>
                                        </p:tgtEl>
                                        <p:attrNameLst>
                                          <p:attrName>style.visibility</p:attrName>
                                        </p:attrNameLst>
                                      </p:cBhvr>
                                      <p:to>
                                        <p:strVal val="visible"/>
                                      </p:to>
                                    </p:set>
                                    <p:animEffect transition="in" filter="blinds(horizontal)">
                                      <p:cBhvr>
                                        <p:cTn id="18" dur="500"/>
                                        <p:tgtEl>
                                          <p:spTgt spid="4103">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106"/>
                                        </p:tgtEl>
                                        <p:attrNameLst>
                                          <p:attrName>style.visibility</p:attrName>
                                        </p:attrNameLst>
                                      </p:cBhvr>
                                      <p:to>
                                        <p:strVal val="visible"/>
                                      </p:to>
                                    </p:set>
                                    <p:animEffect transition="in" filter="box(in)">
                                      <p:cBhvr>
                                        <p:cTn id="23" dur="500"/>
                                        <p:tgtEl>
                                          <p:spTgt spid="410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4107"/>
                                        </p:tgtEl>
                                        <p:attrNameLst>
                                          <p:attrName>style.visibility</p:attrName>
                                        </p:attrNameLst>
                                      </p:cBhvr>
                                      <p:to>
                                        <p:strVal val="visible"/>
                                      </p:to>
                                    </p:set>
                                    <p:animEffect transition="in" filter="box(in)">
                                      <p:cBhvr>
                                        <p:cTn id="28" dur="500"/>
                                        <p:tgtEl>
                                          <p:spTgt spid="410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nodeType="clickEffect">
                                  <p:stCondLst>
                                    <p:cond delay="0"/>
                                  </p:stCondLst>
                                  <p:childTnLst>
                                    <p:set>
                                      <p:cBhvr>
                                        <p:cTn id="32" dur="1" fill="hold">
                                          <p:stCondLst>
                                            <p:cond delay="0"/>
                                          </p:stCondLst>
                                        </p:cTn>
                                        <p:tgtEl>
                                          <p:spTgt spid="4150"/>
                                        </p:tgtEl>
                                        <p:attrNameLst>
                                          <p:attrName>style.visibility</p:attrName>
                                        </p:attrNameLst>
                                      </p:cBhvr>
                                      <p:to>
                                        <p:strVal val="visible"/>
                                      </p:to>
                                    </p:set>
                                    <p:animEffect transition="in" filter="checkerboard(across)">
                                      <p:cBhvr>
                                        <p:cTn id="33" dur="500"/>
                                        <p:tgtEl>
                                          <p:spTgt spid="415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4143"/>
                                        </p:tgtEl>
                                        <p:attrNameLst>
                                          <p:attrName>style.visibility</p:attrName>
                                        </p:attrNameLst>
                                      </p:cBhvr>
                                      <p:to>
                                        <p:strVal val="visible"/>
                                      </p:to>
                                    </p:set>
                                    <p:animEffect transition="in" filter="blinds(horizontal)">
                                      <p:cBhvr>
                                        <p:cTn id="38" dur="500"/>
                                        <p:tgtEl>
                                          <p:spTgt spid="414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16" fill="hold" nodeType="clickEffect">
                                  <p:stCondLst>
                                    <p:cond delay="0"/>
                                  </p:stCondLst>
                                  <p:childTnLst>
                                    <p:set>
                                      <p:cBhvr>
                                        <p:cTn id="42" dur="1" fill="hold">
                                          <p:stCondLst>
                                            <p:cond delay="0"/>
                                          </p:stCondLst>
                                        </p:cTn>
                                        <p:tgtEl>
                                          <p:spTgt spid="4144">
                                            <p:txEl>
                                              <p:pRg st="0" end="0"/>
                                            </p:txEl>
                                          </p:spTgt>
                                        </p:tgtEl>
                                        <p:attrNameLst>
                                          <p:attrName>style.visibility</p:attrName>
                                        </p:attrNameLst>
                                      </p:cBhvr>
                                      <p:to>
                                        <p:strVal val="visible"/>
                                      </p:to>
                                    </p:set>
                                    <p:animEffect transition="in" filter="box(in)">
                                      <p:cBhvr>
                                        <p:cTn id="43" dur="500"/>
                                        <p:tgtEl>
                                          <p:spTgt spid="4144">
                                            <p:txEl>
                                              <p:pRg st="0" end="0"/>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4145"/>
                                        </p:tgtEl>
                                        <p:attrNameLst>
                                          <p:attrName>style.visibility</p:attrName>
                                        </p:attrNameLst>
                                      </p:cBhvr>
                                      <p:to>
                                        <p:strVal val="visible"/>
                                      </p:to>
                                    </p:set>
                                    <p:animEffect transition="in" filter="box(in)">
                                      <p:cBhvr>
                                        <p:cTn id="48" dur="500"/>
                                        <p:tgtEl>
                                          <p:spTgt spid="4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P spid="4106" grpId="0"/>
      <p:bldP spid="4107" grpId="0" animBg="1"/>
      <p:bldP spid="4143" grpId="0" animBg="1"/>
      <p:bldP spid="414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6FCD95-F449-48F0-B097-9CA7B496DCB1}"/>
              </a:ext>
            </a:extLst>
          </p:cNvPr>
          <p:cNvSpPr>
            <a:spLocks noChangeArrowheads="1"/>
          </p:cNvSpPr>
          <p:nvPr/>
        </p:nvSpPr>
        <p:spPr bwMode="auto">
          <a:xfrm>
            <a:off x="0" y="6472535"/>
            <a:ext cx="8915400" cy="461665"/>
          </a:xfrm>
          <a:prstGeom prst="rect">
            <a:avLst/>
          </a:prstGeom>
          <a:noFill/>
          <a:ln w="9525">
            <a:noFill/>
            <a:miter lim="800000"/>
            <a:headEnd/>
            <a:tailEnd/>
          </a:ln>
        </p:spPr>
        <p:txBody>
          <a:bodyPr>
            <a:spAutoFit/>
          </a:bodyPr>
          <a:lstStyle/>
          <a:p>
            <a:pPr algn="ctr"/>
            <a:r>
              <a:rPr lang="en-US" sz="2400" b="1" i="1">
                <a:solidFill>
                  <a:srgbClr val="FF0000"/>
                </a:solidFill>
                <a:cs typeface="Times New Roman" pitchFamily="18" charset="0"/>
              </a:rPr>
              <a:t>phân </a:t>
            </a:r>
            <a:r>
              <a:rPr lang="en-US" sz="2400" b="1" i="1" dirty="0" err="1">
                <a:solidFill>
                  <a:srgbClr val="FF0000"/>
                </a:solidFill>
                <a:cs typeface="Times New Roman" pitchFamily="18" charset="0"/>
              </a:rPr>
              <a:t>bố</a:t>
            </a:r>
            <a:r>
              <a:rPr lang="en-US" sz="2400" b="1" i="1" dirty="0">
                <a:solidFill>
                  <a:srgbClr val="FF0000"/>
                </a:solidFill>
                <a:cs typeface="Times New Roman" pitchFamily="18" charset="0"/>
              </a:rPr>
              <a:t> </a:t>
            </a:r>
            <a:r>
              <a:rPr lang="en-US" sz="2400" b="1" i="1" dirty="0" err="1">
                <a:solidFill>
                  <a:srgbClr val="FF0000"/>
                </a:solidFill>
                <a:cs typeface="Times New Roman" pitchFamily="18" charset="0"/>
              </a:rPr>
              <a:t>dân</a:t>
            </a:r>
            <a:r>
              <a:rPr lang="en-US" sz="2400" b="1" i="1" dirty="0">
                <a:solidFill>
                  <a:srgbClr val="FF0000"/>
                </a:solidFill>
                <a:cs typeface="Times New Roman" pitchFamily="18" charset="0"/>
              </a:rPr>
              <a:t> </a:t>
            </a:r>
            <a:r>
              <a:rPr lang="en-US" sz="2400" b="1" i="1" err="1">
                <a:solidFill>
                  <a:srgbClr val="FF0000"/>
                </a:solidFill>
                <a:cs typeface="Times New Roman" pitchFamily="18" charset="0"/>
              </a:rPr>
              <a:t>cư</a:t>
            </a:r>
            <a:r>
              <a:rPr lang="en-US" sz="2400" b="1" i="1">
                <a:solidFill>
                  <a:srgbClr val="FF0000"/>
                </a:solidFill>
                <a:cs typeface="Times New Roman" pitchFamily="18" charset="0"/>
              </a:rPr>
              <a:t> giữa </a:t>
            </a:r>
            <a:r>
              <a:rPr lang="en-US" sz="2400" b="1" i="1" dirty="0" err="1">
                <a:solidFill>
                  <a:srgbClr val="FF0000"/>
                </a:solidFill>
                <a:cs typeface="Times New Roman" pitchFamily="18" charset="0"/>
              </a:rPr>
              <a:t>các</a:t>
            </a:r>
            <a:r>
              <a:rPr lang="en-US" sz="2400" b="1" i="1" dirty="0">
                <a:solidFill>
                  <a:srgbClr val="FF0000"/>
                </a:solidFill>
                <a:cs typeface="Times New Roman" pitchFamily="18" charset="0"/>
              </a:rPr>
              <a:t> </a:t>
            </a:r>
            <a:r>
              <a:rPr lang="en-US" sz="2400" b="1" i="1" dirty="0" err="1">
                <a:solidFill>
                  <a:srgbClr val="FF0000"/>
                </a:solidFill>
                <a:cs typeface="Times New Roman" pitchFamily="18" charset="0"/>
              </a:rPr>
              <a:t>vùng</a:t>
            </a:r>
            <a:r>
              <a:rPr lang="en-US" sz="2400" b="1" i="1" dirty="0">
                <a:solidFill>
                  <a:srgbClr val="FF0000"/>
                </a:solidFill>
                <a:cs typeface="Times New Roman" pitchFamily="18" charset="0"/>
              </a:rPr>
              <a:t> </a:t>
            </a:r>
            <a:r>
              <a:rPr lang="en-US" sz="2400" b="1" i="1" dirty="0" err="1">
                <a:solidFill>
                  <a:srgbClr val="FF0000"/>
                </a:solidFill>
                <a:cs typeface="Times New Roman" pitchFamily="18" charset="0"/>
              </a:rPr>
              <a:t>của</a:t>
            </a:r>
            <a:r>
              <a:rPr lang="en-US" sz="2400" b="1" i="1" dirty="0">
                <a:solidFill>
                  <a:srgbClr val="FF0000"/>
                </a:solidFill>
                <a:cs typeface="Times New Roman" pitchFamily="18" charset="0"/>
              </a:rPr>
              <a:t> </a:t>
            </a:r>
            <a:r>
              <a:rPr lang="en-US" sz="2400" b="1" i="1" dirty="0" err="1">
                <a:solidFill>
                  <a:srgbClr val="FF0000"/>
                </a:solidFill>
                <a:cs typeface="Times New Roman" pitchFamily="18" charset="0"/>
              </a:rPr>
              <a:t>nước</a:t>
            </a:r>
            <a:r>
              <a:rPr lang="en-US" sz="2400" b="1" i="1" dirty="0">
                <a:solidFill>
                  <a:srgbClr val="FF0000"/>
                </a:solidFill>
                <a:cs typeface="Times New Roman" pitchFamily="18" charset="0"/>
              </a:rPr>
              <a:t> </a:t>
            </a:r>
            <a:r>
              <a:rPr lang="en-US" sz="2400" b="1" i="1" dirty="0" err="1">
                <a:solidFill>
                  <a:srgbClr val="FF0000"/>
                </a:solidFill>
                <a:cs typeface="Times New Roman" pitchFamily="18" charset="0"/>
              </a:rPr>
              <a:t>ta</a:t>
            </a:r>
            <a:r>
              <a:rPr lang="en-US" sz="2400" b="1" i="1" dirty="0">
                <a:solidFill>
                  <a:srgbClr val="FF0000"/>
                </a:solidFill>
                <a:cs typeface="Times New Roman" pitchFamily="18" charset="0"/>
              </a:rPr>
              <a:t>?</a:t>
            </a:r>
          </a:p>
        </p:txBody>
      </p:sp>
      <p:pic>
        <p:nvPicPr>
          <p:cNvPr id="7" name="image120.png" descr="A screenshot of a cell phone&#10;&#10;Description automatically generated">
            <a:extLst>
              <a:ext uri="{FF2B5EF4-FFF2-40B4-BE49-F238E27FC236}">
                <a16:creationId xmlns:a16="http://schemas.microsoft.com/office/drawing/2014/main" id="{9ACA6F7F-881F-45E8-A991-9FF7C1F52964}"/>
              </a:ext>
            </a:extLst>
          </p:cNvPr>
          <p:cNvPicPr/>
          <p:nvPr/>
        </p:nvPicPr>
        <p:blipFill>
          <a:blip r:embed="rId2"/>
          <a:srcRect/>
          <a:stretch>
            <a:fillRect/>
          </a:stretch>
        </p:blipFill>
        <p:spPr>
          <a:xfrm>
            <a:off x="0" y="152399"/>
            <a:ext cx="9144000" cy="6320135"/>
          </a:xfrm>
          <a:prstGeom prst="rect">
            <a:avLst/>
          </a:prstGeom>
          <a:ln/>
        </p:spPr>
      </p:pic>
    </p:spTree>
    <p:extLst>
      <p:ext uri="{BB962C8B-B14F-4D97-AF65-F5344CB8AC3E}">
        <p14:creationId xmlns:p14="http://schemas.microsoft.com/office/powerpoint/2010/main" val="2887956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ges (2).jpg"/>
          <p:cNvPicPr>
            <a:picLocks noChangeAspect="1"/>
          </p:cNvPicPr>
          <p:nvPr/>
        </p:nvPicPr>
        <p:blipFill>
          <a:blip r:embed="rId2"/>
          <a:stretch>
            <a:fillRect/>
          </a:stretch>
        </p:blipFill>
        <p:spPr>
          <a:xfrm>
            <a:off x="228600" y="2438400"/>
            <a:ext cx="8153400" cy="4419600"/>
          </a:xfrm>
          <a:prstGeom prst="rect">
            <a:avLst/>
          </a:prstGeom>
        </p:spPr>
      </p:pic>
      <p:sp>
        <p:nvSpPr>
          <p:cNvPr id="2" name="Cloud Callout 1"/>
          <p:cNvSpPr/>
          <p:nvPr/>
        </p:nvSpPr>
        <p:spPr>
          <a:xfrm>
            <a:off x="4038600" y="0"/>
            <a:ext cx="5105400" cy="2667000"/>
          </a:xfrm>
          <a:prstGeom prst="cloudCallout">
            <a:avLst>
              <a:gd name="adj1" fmla="val -24102"/>
              <a:gd name="adj2" fmla="val 73248"/>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57" name="Rectangle 1"/>
          <p:cNvSpPr>
            <a:spLocks noChangeArrowheads="1"/>
          </p:cNvSpPr>
          <p:nvPr/>
        </p:nvSpPr>
        <p:spPr bwMode="auto">
          <a:xfrm>
            <a:off x="5014633" y="592666"/>
            <a:ext cx="3086057" cy="15260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3200" b="0" i="0" u="none" strike="noStrike" cap="none" normalizeH="0" baseline="0" dirty="0">
                <a:ln>
                  <a:noFill/>
                </a:ln>
                <a:solidFill>
                  <a:schemeClr val="tx1"/>
                </a:solidFill>
                <a:effectLst/>
                <a:ea typeface="SimSun" pitchFamily="2" charset="-122"/>
                <a:cs typeface="Times New Roman" pitchFamily="18" charset="0"/>
              </a:rPr>
              <a:t>Nguyên nhân của sự phân bố dân cư không đều?</a:t>
            </a:r>
            <a:endParaRPr kumimoji="0" lang="nl-NL" sz="3200" b="0" i="0" u="none" strike="noStrike" cap="none" normalizeH="0" baseline="0" dirty="0">
              <a:ln>
                <a:noFill/>
              </a:ln>
              <a:solidFill>
                <a:schemeClr val="tx1"/>
              </a:solidFill>
              <a:effectLst/>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43683D3-6DBF-4615-96C7-A5B8881E48F6}"/>
              </a:ext>
            </a:extLst>
          </p:cNvPr>
          <p:cNvSpPr>
            <a:spLocks noGrp="1" noChangeArrowheads="1"/>
          </p:cNvSpPr>
          <p:nvPr>
            <p:ph type="title"/>
          </p:nvPr>
        </p:nvSpPr>
        <p:spPr>
          <a:xfrm>
            <a:off x="0" y="0"/>
            <a:ext cx="9144000" cy="1417638"/>
          </a:xfrm>
          <a:solidFill>
            <a:schemeClr val="bg1"/>
          </a:solidFill>
        </p:spPr>
        <p:txBody>
          <a:bodyPr/>
          <a:lstStyle/>
          <a:p>
            <a:r>
              <a:rPr lang="en-US" altLang="vi-VN" sz="4000">
                <a:solidFill>
                  <a:srgbClr val="0000FF"/>
                </a:solidFill>
              </a:rPr>
              <a:t>Dân cư tập chung đông ở đồng bằng,duyên hải và các đô thị.</a:t>
            </a:r>
          </a:p>
        </p:txBody>
      </p:sp>
      <p:sp>
        <p:nvSpPr>
          <p:cNvPr id="18435" name="Rectangle 3">
            <a:extLst>
              <a:ext uri="{FF2B5EF4-FFF2-40B4-BE49-F238E27FC236}">
                <a16:creationId xmlns:a16="http://schemas.microsoft.com/office/drawing/2014/main" id="{2484BBC5-1FBA-4BF0-AB9D-BFD1208DBCCF}"/>
              </a:ext>
            </a:extLst>
          </p:cNvPr>
          <p:cNvSpPr>
            <a:spLocks noGrp="1" noChangeArrowheads="1"/>
          </p:cNvSpPr>
          <p:nvPr>
            <p:ph type="body" idx="1"/>
          </p:nvPr>
        </p:nvSpPr>
        <p:spPr>
          <a:xfrm>
            <a:off x="0" y="1600200"/>
            <a:ext cx="9144000" cy="5257800"/>
          </a:xfrm>
          <a:solidFill>
            <a:schemeClr val="bg1"/>
          </a:solidFill>
        </p:spPr>
        <p:txBody>
          <a:bodyPr/>
          <a:lstStyle/>
          <a:p>
            <a:pPr>
              <a:buFontTx/>
              <a:buNone/>
            </a:pPr>
            <a:r>
              <a:rPr lang="en-US" altLang="vi-VN" sz="2800" b="1" u="sng">
                <a:solidFill>
                  <a:srgbClr val="FF0000"/>
                </a:solidFill>
              </a:rPr>
              <a:t>Là vì</a:t>
            </a:r>
            <a:r>
              <a:rPr lang="en-US" altLang="vi-VN" sz="2800">
                <a:solidFill>
                  <a:srgbClr val="FF0000"/>
                </a:solidFill>
              </a:rPr>
              <a:t>:</a:t>
            </a:r>
            <a:r>
              <a:rPr lang="en-US" altLang="vi-VN" sz="2800"/>
              <a:t> * </a:t>
            </a:r>
            <a:r>
              <a:rPr lang="en-US" altLang="vi-VN" sz="2400" b="1" i="1">
                <a:solidFill>
                  <a:schemeClr val="accent2"/>
                </a:solidFill>
              </a:rPr>
              <a:t>Có điều kiện tự nhiên thuận lợi</a:t>
            </a:r>
            <a:r>
              <a:rPr lang="en-US" altLang="vi-VN" sz="2400">
                <a:solidFill>
                  <a:schemeClr val="accent2"/>
                </a:solidFill>
              </a:rPr>
              <a:t> cho sản xuất và cư trú :</a:t>
            </a:r>
          </a:p>
          <a:p>
            <a:pPr>
              <a:buFontTx/>
              <a:buNone/>
            </a:pPr>
            <a:r>
              <a:rPr lang="en-US" altLang="vi-VN" sz="2400">
                <a:solidFill>
                  <a:schemeClr val="accent2"/>
                </a:solidFill>
              </a:rPr>
              <a:t> - </a:t>
            </a:r>
            <a:r>
              <a:rPr lang="en-US" altLang="vi-VN" sz="2800">
                <a:solidFill>
                  <a:srgbClr val="C00000"/>
                </a:solidFill>
              </a:rPr>
              <a:t>Đ</a:t>
            </a:r>
            <a:r>
              <a:rPr lang="en-US" altLang="vi-VN" sz="2400">
                <a:solidFill>
                  <a:schemeClr val="accent2"/>
                </a:solidFill>
              </a:rPr>
              <a:t>ịa hình thấp, bằng phẳng ; khí hậu mưa thuận gió hoà;</a:t>
            </a:r>
          </a:p>
          <a:p>
            <a:pPr>
              <a:buFontTx/>
              <a:buNone/>
            </a:pPr>
            <a:r>
              <a:rPr lang="en-US" altLang="vi-VN" sz="2400">
                <a:solidFill>
                  <a:schemeClr val="accent2"/>
                </a:solidFill>
              </a:rPr>
              <a:t>     nguồn nước dồi dào.</a:t>
            </a:r>
          </a:p>
          <a:p>
            <a:pPr>
              <a:buFontTx/>
              <a:buNone/>
            </a:pPr>
            <a:r>
              <a:rPr lang="en-US" altLang="vi-VN" sz="2400">
                <a:solidFill>
                  <a:schemeClr val="accent2"/>
                </a:solidFill>
              </a:rPr>
              <a:t>  - Sự phát triển nghề trồng lúa và thâm canh cao</a:t>
            </a:r>
          </a:p>
          <a:p>
            <a:pPr>
              <a:buFontTx/>
              <a:buNone/>
            </a:pPr>
            <a:r>
              <a:rPr lang="en-US" altLang="vi-VN" sz="2400">
                <a:solidFill>
                  <a:srgbClr val="FF0000"/>
                </a:solidFill>
              </a:rPr>
              <a:t>  - Có lịch sử phát triển lãnh thổ từ lâu đời.</a:t>
            </a:r>
          </a:p>
          <a:p>
            <a:pPr>
              <a:buFontTx/>
              <a:buNone/>
            </a:pPr>
            <a:r>
              <a:rPr lang="en-US" altLang="vi-VN" sz="2400">
                <a:solidFill>
                  <a:srgbClr val="FF00FF"/>
                </a:solidFill>
              </a:rPr>
              <a:t>        * </a:t>
            </a:r>
            <a:r>
              <a:rPr lang="en-US" altLang="vi-VN" sz="2400" b="1" i="1">
                <a:solidFill>
                  <a:srgbClr val="FF00FF"/>
                </a:solidFill>
              </a:rPr>
              <a:t>Có điều kiện kinh tế -xã hội thuận lợi</a:t>
            </a:r>
            <a:r>
              <a:rPr lang="en-US" altLang="vi-VN" sz="2400">
                <a:solidFill>
                  <a:srgbClr val="FF00FF"/>
                </a:solidFill>
              </a:rPr>
              <a:t> : </a:t>
            </a:r>
          </a:p>
          <a:p>
            <a:pPr>
              <a:buFontTx/>
              <a:buNone/>
            </a:pPr>
            <a:r>
              <a:rPr lang="en-US" altLang="vi-VN" sz="2400">
                <a:solidFill>
                  <a:srgbClr val="FF00FF"/>
                </a:solidFill>
              </a:rPr>
              <a:t>  - Cơ sở hạ tầng, cơ sở vật chất kĩ thuật phát triển  (giao thông, điện, nước…); Trình độ dân trí</a:t>
            </a:r>
            <a:r>
              <a:rPr lang="en-US" altLang="vi-VN" sz="2800">
                <a:solidFill>
                  <a:srgbClr val="FF00FF"/>
                </a:solidFill>
              </a:rPr>
              <a:t> cao.</a:t>
            </a:r>
          </a:p>
          <a:p>
            <a:pPr>
              <a:buFontTx/>
              <a:buNone/>
            </a:pPr>
            <a:r>
              <a:rPr lang="en-US" altLang="vi-VN" sz="2400">
                <a:solidFill>
                  <a:srgbClr val="FF00FF"/>
                </a:solidFill>
              </a:rPr>
              <a:t>       + Sự phát triển của đô thị hoá, phát triển công nghiệp</a:t>
            </a:r>
          </a:p>
          <a:p>
            <a:pPr>
              <a:buFontTx/>
              <a:buNone/>
            </a:pPr>
            <a:r>
              <a:rPr lang="en-US" altLang="vi-VN" sz="2400">
                <a:solidFill>
                  <a:srgbClr val="FF00FF"/>
                </a:solidFill>
              </a:rPr>
              <a:t>           và dịch vụ, các ngành nghề truyền thống</a:t>
            </a:r>
          </a:p>
          <a:p>
            <a:pPr>
              <a:buFontTx/>
              <a:buNone/>
            </a:pPr>
            <a:r>
              <a:rPr lang="en-US" altLang="vi-VN" sz="2400">
                <a:solidFill>
                  <a:srgbClr val="FF00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plus(in)">
                                      <p:cBhvr>
                                        <p:cTn id="7" dur="20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p:cTn id="12" dur="500" fill="hold"/>
                                        <p:tgtEl>
                                          <p:spTgt spid="1843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843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8435">
                                            <p:txEl>
                                              <p:pRg st="0" end="0"/>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 calcmode="lin" valueType="num">
                                      <p:cBhvr>
                                        <p:cTn id="17" dur="500" fill="hold"/>
                                        <p:tgtEl>
                                          <p:spTgt spid="18435">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8435">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18435">
                                            <p:txEl>
                                              <p:pRg st="1" end="1"/>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18435">
                                            <p:txEl>
                                              <p:pRg st="2" end="2"/>
                                            </p:txEl>
                                          </p:spTgt>
                                        </p:tgtEl>
                                        <p:attrNameLst>
                                          <p:attrName>style.visibility</p:attrName>
                                        </p:attrNameLst>
                                      </p:cBhvr>
                                      <p:to>
                                        <p:strVal val="visible"/>
                                      </p:to>
                                    </p:set>
                                    <p:anim calcmode="lin" valueType="num">
                                      <p:cBhvr>
                                        <p:cTn id="22" dur="500" fill="hold"/>
                                        <p:tgtEl>
                                          <p:spTgt spid="18435">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18435">
                                            <p:txEl>
                                              <p:pRg st="2" end="2"/>
                                            </p:txEl>
                                          </p:spTgt>
                                        </p:tgtEl>
                                        <p:attrNameLst>
                                          <p:attrName>ppt_h</p:attrName>
                                        </p:attrNameLst>
                                      </p:cBhvr>
                                      <p:tavLst>
                                        <p:tav tm="0">
                                          <p:val>
                                            <p:fltVal val="0"/>
                                          </p:val>
                                        </p:tav>
                                        <p:tav tm="100000">
                                          <p:val>
                                            <p:strVal val="#ppt_h"/>
                                          </p:val>
                                        </p:tav>
                                      </p:tavLst>
                                    </p:anim>
                                    <p:animEffect transition="in" filter="fade">
                                      <p:cBhvr>
                                        <p:cTn id="24" dur="500"/>
                                        <p:tgtEl>
                                          <p:spTgt spid="18435">
                                            <p:txEl>
                                              <p:pRg st="2" end="2"/>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18435">
                                            <p:txEl>
                                              <p:pRg st="3" end="3"/>
                                            </p:txEl>
                                          </p:spTgt>
                                        </p:tgtEl>
                                        <p:attrNameLst>
                                          <p:attrName>style.visibility</p:attrName>
                                        </p:attrNameLst>
                                      </p:cBhvr>
                                      <p:to>
                                        <p:strVal val="visible"/>
                                      </p:to>
                                    </p:set>
                                    <p:anim calcmode="lin" valueType="num">
                                      <p:cBhvr>
                                        <p:cTn id="27" dur="500" fill="hold"/>
                                        <p:tgtEl>
                                          <p:spTgt spid="18435">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18435">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18435">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0" fill="hold" nodeType="clickEffect">
                                  <p:stCondLst>
                                    <p:cond delay="0"/>
                                  </p:stCondLst>
                                  <p:childTnLst>
                                    <p:set>
                                      <p:cBhvr>
                                        <p:cTn id="33" dur="1" fill="hold">
                                          <p:stCondLst>
                                            <p:cond delay="0"/>
                                          </p:stCondLst>
                                        </p:cTn>
                                        <p:tgtEl>
                                          <p:spTgt spid="18435">
                                            <p:txEl>
                                              <p:pRg st="4" end="4"/>
                                            </p:txEl>
                                          </p:spTgt>
                                        </p:tgtEl>
                                        <p:attrNameLst>
                                          <p:attrName>style.visibility</p:attrName>
                                        </p:attrNameLst>
                                      </p:cBhvr>
                                      <p:to>
                                        <p:strVal val="visible"/>
                                      </p:to>
                                    </p:set>
                                    <p:anim calcmode="lin" valueType="num">
                                      <p:cBhvr>
                                        <p:cTn id="34" dur="500" fill="hold"/>
                                        <p:tgtEl>
                                          <p:spTgt spid="18435">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18435">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18435">
                                            <p:txEl>
                                              <p:pRg st="4" end="4"/>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16" fill="hold" nodeType="clickEffect">
                                  <p:stCondLst>
                                    <p:cond delay="0"/>
                                  </p:stCondLst>
                                  <p:childTnLst>
                                    <p:set>
                                      <p:cBhvr>
                                        <p:cTn id="40" dur="1" fill="hold">
                                          <p:stCondLst>
                                            <p:cond delay="0"/>
                                          </p:stCondLst>
                                        </p:cTn>
                                        <p:tgtEl>
                                          <p:spTgt spid="18435">
                                            <p:txEl>
                                              <p:pRg st="5" end="5"/>
                                            </p:txEl>
                                          </p:spTgt>
                                        </p:tgtEl>
                                        <p:attrNameLst>
                                          <p:attrName>style.visibility</p:attrName>
                                        </p:attrNameLst>
                                      </p:cBhvr>
                                      <p:to>
                                        <p:strVal val="visible"/>
                                      </p:to>
                                    </p:set>
                                    <p:animEffect transition="in" filter="box(in)">
                                      <p:cBhvr>
                                        <p:cTn id="41" dur="500"/>
                                        <p:tgtEl>
                                          <p:spTgt spid="18435">
                                            <p:txEl>
                                              <p:pRg st="5" end="5"/>
                                            </p:txEl>
                                          </p:spTgt>
                                        </p:tgtEl>
                                      </p:cBhvr>
                                    </p:animEffect>
                                  </p:childTnLst>
                                </p:cTn>
                              </p:par>
                              <p:par>
                                <p:cTn id="42" presetID="4" presetClass="entr" presetSubtype="16" fill="hold" nodeType="withEffect">
                                  <p:stCondLst>
                                    <p:cond delay="0"/>
                                  </p:stCondLst>
                                  <p:childTnLst>
                                    <p:set>
                                      <p:cBhvr>
                                        <p:cTn id="43" dur="1" fill="hold">
                                          <p:stCondLst>
                                            <p:cond delay="0"/>
                                          </p:stCondLst>
                                        </p:cTn>
                                        <p:tgtEl>
                                          <p:spTgt spid="18435">
                                            <p:txEl>
                                              <p:pRg st="6" end="6"/>
                                            </p:txEl>
                                          </p:spTgt>
                                        </p:tgtEl>
                                        <p:attrNameLst>
                                          <p:attrName>style.visibility</p:attrName>
                                        </p:attrNameLst>
                                      </p:cBhvr>
                                      <p:to>
                                        <p:strVal val="visible"/>
                                      </p:to>
                                    </p:set>
                                    <p:animEffect transition="in" filter="box(in)">
                                      <p:cBhvr>
                                        <p:cTn id="44" dur="500"/>
                                        <p:tgtEl>
                                          <p:spTgt spid="18435">
                                            <p:txEl>
                                              <p:pRg st="6" end="6"/>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18435">
                                            <p:txEl>
                                              <p:pRg st="7" end="7"/>
                                            </p:txEl>
                                          </p:spTgt>
                                        </p:tgtEl>
                                        <p:attrNameLst>
                                          <p:attrName>style.visibility</p:attrName>
                                        </p:attrNameLst>
                                      </p:cBhvr>
                                      <p:to>
                                        <p:strVal val="visible"/>
                                      </p:to>
                                    </p:set>
                                    <p:animEffect transition="in" filter="box(in)">
                                      <p:cBhvr>
                                        <p:cTn id="47" dur="500"/>
                                        <p:tgtEl>
                                          <p:spTgt spid="18435">
                                            <p:txEl>
                                              <p:pRg st="7" end="7"/>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18435">
                                            <p:txEl>
                                              <p:pRg st="8" end="8"/>
                                            </p:txEl>
                                          </p:spTgt>
                                        </p:tgtEl>
                                        <p:attrNameLst>
                                          <p:attrName>style.visibility</p:attrName>
                                        </p:attrNameLst>
                                      </p:cBhvr>
                                      <p:to>
                                        <p:strVal val="visible"/>
                                      </p:to>
                                    </p:set>
                                    <p:animEffect transition="in" filter="box(in)">
                                      <p:cBhvr>
                                        <p:cTn id="50" dur="500"/>
                                        <p:tgtEl>
                                          <p:spTgt spid="18435">
                                            <p:txEl>
                                              <p:pRg st="8" end="8"/>
                                            </p:txEl>
                                          </p:spTgt>
                                        </p:tgtEl>
                                      </p:cBhvr>
                                    </p:animEffect>
                                  </p:childTnLst>
                                </p:cTn>
                              </p:par>
                              <p:par>
                                <p:cTn id="51" presetID="4" presetClass="entr" presetSubtype="16" fill="hold" nodeType="withEffect">
                                  <p:stCondLst>
                                    <p:cond delay="0"/>
                                  </p:stCondLst>
                                  <p:childTnLst>
                                    <p:set>
                                      <p:cBhvr>
                                        <p:cTn id="52" dur="1" fill="hold">
                                          <p:stCondLst>
                                            <p:cond delay="0"/>
                                          </p:stCondLst>
                                        </p:cTn>
                                        <p:tgtEl>
                                          <p:spTgt spid="18435">
                                            <p:txEl>
                                              <p:pRg st="9" end="9"/>
                                            </p:txEl>
                                          </p:spTgt>
                                        </p:tgtEl>
                                        <p:attrNameLst>
                                          <p:attrName>style.visibility</p:attrName>
                                        </p:attrNameLst>
                                      </p:cBhvr>
                                      <p:to>
                                        <p:strVal val="visible"/>
                                      </p:to>
                                    </p:set>
                                    <p:animEffect transition="in" filter="box(in)">
                                      <p:cBhvr>
                                        <p:cTn id="53" dur="500"/>
                                        <p:tgtEl>
                                          <p:spTgt spid="184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829F562-EB0C-4E12-A71A-FD8F922504F7}"/>
              </a:ext>
            </a:extLst>
          </p:cNvPr>
          <p:cNvSpPr>
            <a:spLocks noGrp="1" noChangeArrowheads="1"/>
          </p:cNvSpPr>
          <p:nvPr>
            <p:ph type="title"/>
          </p:nvPr>
        </p:nvSpPr>
        <p:spPr>
          <a:xfrm>
            <a:off x="0" y="0"/>
            <a:ext cx="9144000" cy="1417638"/>
          </a:xfrm>
          <a:solidFill>
            <a:schemeClr val="bg1"/>
          </a:solidFill>
        </p:spPr>
        <p:txBody>
          <a:bodyPr/>
          <a:lstStyle/>
          <a:p>
            <a:r>
              <a:rPr lang="en-US" altLang="vi-VN" sz="3200">
                <a:solidFill>
                  <a:srgbClr val="FF0000"/>
                </a:solidFill>
              </a:rPr>
              <a:t>Dân cư thưa thớt ở miền núi và cao nguyên</a:t>
            </a:r>
            <a:br>
              <a:rPr lang="en-US" altLang="vi-VN" sz="3200">
                <a:solidFill>
                  <a:srgbClr val="FF0000"/>
                </a:solidFill>
              </a:rPr>
            </a:br>
            <a:r>
              <a:rPr lang="en-US" altLang="vi-VN" sz="3200">
                <a:solidFill>
                  <a:srgbClr val="FF0000"/>
                </a:solidFill>
              </a:rPr>
              <a:t> vùng sâu vùng xa, hải đảo.</a:t>
            </a:r>
          </a:p>
        </p:txBody>
      </p:sp>
      <p:sp>
        <p:nvSpPr>
          <p:cNvPr id="19459" name="Rectangle 3">
            <a:extLst>
              <a:ext uri="{FF2B5EF4-FFF2-40B4-BE49-F238E27FC236}">
                <a16:creationId xmlns:a16="http://schemas.microsoft.com/office/drawing/2014/main" id="{B5D391E8-1AAF-4E6F-A815-EE297CCD4081}"/>
              </a:ext>
            </a:extLst>
          </p:cNvPr>
          <p:cNvSpPr>
            <a:spLocks noGrp="1" noChangeArrowheads="1"/>
          </p:cNvSpPr>
          <p:nvPr>
            <p:ph type="body" idx="1"/>
          </p:nvPr>
        </p:nvSpPr>
        <p:spPr>
          <a:xfrm>
            <a:off x="0" y="1600200"/>
            <a:ext cx="9144000" cy="5257800"/>
          </a:xfrm>
          <a:solidFill>
            <a:schemeClr val="bg1"/>
          </a:solidFill>
        </p:spPr>
        <p:txBody>
          <a:bodyPr/>
          <a:lstStyle/>
          <a:p>
            <a:pPr>
              <a:lnSpc>
                <a:spcPct val="90000"/>
              </a:lnSpc>
            </a:pPr>
            <a:r>
              <a:rPr lang="en-US" altLang="vi-VN" u="sng">
                <a:solidFill>
                  <a:srgbClr val="FF0000"/>
                </a:solidFill>
              </a:rPr>
              <a:t>Là vì: </a:t>
            </a:r>
          </a:p>
          <a:p>
            <a:pPr>
              <a:lnSpc>
                <a:spcPct val="90000"/>
              </a:lnSpc>
              <a:buFontTx/>
              <a:buChar char="-"/>
            </a:pPr>
            <a:r>
              <a:rPr lang="en-US" altLang="vi-VN">
                <a:solidFill>
                  <a:schemeClr val="accent2"/>
                </a:solidFill>
              </a:rPr>
              <a:t>Điều kiện tự nhiên khó khăn: Địa hình hiểm trở,núi cao; Nguồn nước thiếu thốn ; Về mùa đông lạnh giá, sương muối, mùa hạ hay có lũ, sạt lở đất…</a:t>
            </a:r>
          </a:p>
          <a:p>
            <a:pPr algn="just">
              <a:lnSpc>
                <a:spcPct val="90000"/>
              </a:lnSpc>
              <a:buFontTx/>
              <a:buChar char="-"/>
            </a:pPr>
            <a:r>
              <a:rPr lang="en-US" altLang="vi-VN">
                <a:solidFill>
                  <a:srgbClr val="FF00FF"/>
                </a:solidFill>
              </a:rPr>
              <a:t>Điều kiện kinh tế- xã hội còn gặp nhiều khó khăn: điều kiện giao lưu giữa các vùng còn nhiều trở ngại ( giao thông),các điều kiện phục vụ về y tế, giáo dục văn hoá chưa phát triển, nền kinh tế còn nặng về tự cung tự cấp, đô thị và công nghiệp chưa phát triển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9459">
                                            <p:bg/>
                                          </p:spTgt>
                                        </p:tgtEl>
                                        <p:attrNameLst>
                                          <p:attrName>style.visibility</p:attrName>
                                        </p:attrNameLst>
                                      </p:cBhvr>
                                      <p:to>
                                        <p:strVal val="visible"/>
                                      </p:to>
                                    </p:set>
                                    <p:anim calcmode="lin" valueType="num">
                                      <p:cBhvr>
                                        <p:cTn id="7" dur="500" decel="50000" fill="hold">
                                          <p:stCondLst>
                                            <p:cond delay="0"/>
                                          </p:stCondLst>
                                        </p:cTn>
                                        <p:tgtEl>
                                          <p:spTgt spid="19459">
                                            <p:bg/>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9459">
                                            <p:bg/>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9459">
                                            <p:bg/>
                                          </p:spTgt>
                                        </p:tgtEl>
                                        <p:attrNameLst>
                                          <p:attrName>ppt_w</p:attrName>
                                        </p:attrNameLst>
                                      </p:cBhvr>
                                      <p:tavLst>
                                        <p:tav tm="0">
                                          <p:val>
                                            <p:strVal val="#ppt_w*.05"/>
                                          </p:val>
                                        </p:tav>
                                        <p:tav tm="100000">
                                          <p:val>
                                            <p:strVal val="#ppt_w"/>
                                          </p:val>
                                        </p:tav>
                                      </p:tavLst>
                                    </p:anim>
                                    <p:anim calcmode="lin" valueType="num">
                                      <p:cBhvr>
                                        <p:cTn id="10" dur="1000" fill="hold"/>
                                        <p:tgtEl>
                                          <p:spTgt spid="19459">
                                            <p:bg/>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9459">
                                            <p:bg/>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9459">
                                            <p:bg/>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9459">
                                            <p:bg/>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9459">
                                            <p:bg/>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19458"/>
                                        </p:tgtEl>
                                        <p:attrNameLst>
                                          <p:attrName>style.visibility</p:attrName>
                                        </p:attrNameLst>
                                      </p:cBhvr>
                                      <p:to>
                                        <p:strVal val="visible"/>
                                      </p:to>
                                    </p:set>
                                    <p:anim calcmode="lin" valueType="num">
                                      <p:cBhvr>
                                        <p:cTn id="19" dur="500" decel="50000" fill="hold">
                                          <p:stCondLst>
                                            <p:cond delay="0"/>
                                          </p:stCondLst>
                                        </p:cTn>
                                        <p:tgtEl>
                                          <p:spTgt spid="19458"/>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9458"/>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9458"/>
                                        </p:tgtEl>
                                        <p:attrNameLst>
                                          <p:attrName>ppt_w</p:attrName>
                                        </p:attrNameLst>
                                      </p:cBhvr>
                                      <p:tavLst>
                                        <p:tav tm="0">
                                          <p:val>
                                            <p:strVal val="#ppt_w*.05"/>
                                          </p:val>
                                        </p:tav>
                                        <p:tav tm="100000">
                                          <p:val>
                                            <p:strVal val="#ppt_w"/>
                                          </p:val>
                                        </p:tav>
                                      </p:tavLst>
                                    </p:anim>
                                    <p:anim calcmode="lin" valueType="num">
                                      <p:cBhvr>
                                        <p:cTn id="22" dur="1000" fill="hold"/>
                                        <p:tgtEl>
                                          <p:spTgt spid="19458"/>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9458"/>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9458"/>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9458"/>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945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16" fill="hold" nodeType="clickEffect">
                                  <p:stCondLst>
                                    <p:cond delay="0"/>
                                  </p:stCondLst>
                                  <p:childTnLst>
                                    <p:set>
                                      <p:cBhvr>
                                        <p:cTn id="30" dur="1" fill="hold">
                                          <p:stCondLst>
                                            <p:cond delay="0"/>
                                          </p:stCondLst>
                                        </p:cTn>
                                        <p:tgtEl>
                                          <p:spTgt spid="19459">
                                            <p:txEl>
                                              <p:pRg st="0" end="0"/>
                                            </p:txEl>
                                          </p:spTgt>
                                        </p:tgtEl>
                                        <p:attrNameLst>
                                          <p:attrName>style.visibility</p:attrName>
                                        </p:attrNameLst>
                                      </p:cBhvr>
                                      <p:to>
                                        <p:strVal val="visible"/>
                                      </p:to>
                                    </p:set>
                                    <p:animEffect transition="in" filter="box(in)">
                                      <p:cBhvr>
                                        <p:cTn id="31" dur="500"/>
                                        <p:tgtEl>
                                          <p:spTgt spid="19459">
                                            <p:txEl>
                                              <p:pRg st="0" end="0"/>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9459">
                                            <p:txEl>
                                              <p:pRg st="1" end="1"/>
                                            </p:txEl>
                                          </p:spTgt>
                                        </p:tgtEl>
                                        <p:attrNameLst>
                                          <p:attrName>style.visibility</p:attrName>
                                        </p:attrNameLst>
                                      </p:cBhvr>
                                      <p:to>
                                        <p:strVal val="visible"/>
                                      </p:to>
                                    </p:set>
                                    <p:animEffect transition="in" filter="box(in)">
                                      <p:cBhvr>
                                        <p:cTn id="34" dur="500"/>
                                        <p:tgtEl>
                                          <p:spTgt spid="19459">
                                            <p:txEl>
                                              <p:pRg st="1" end="1"/>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5" presetClass="entr" presetSubtype="0" fill="hold" nodeType="clickEffect">
                                  <p:stCondLst>
                                    <p:cond delay="0"/>
                                  </p:stCondLst>
                                  <p:childTnLst>
                                    <p:set>
                                      <p:cBhvr>
                                        <p:cTn id="38" dur="1" fill="hold">
                                          <p:stCondLst>
                                            <p:cond delay="0"/>
                                          </p:stCondLst>
                                        </p:cTn>
                                        <p:tgtEl>
                                          <p:spTgt spid="19459">
                                            <p:txEl>
                                              <p:pRg st="2" end="2"/>
                                            </p:txEl>
                                          </p:spTgt>
                                        </p:tgtEl>
                                        <p:attrNameLst>
                                          <p:attrName>style.visibility</p:attrName>
                                        </p:attrNameLst>
                                      </p:cBhvr>
                                      <p:to>
                                        <p:strVal val="visible"/>
                                      </p:to>
                                    </p:set>
                                    <p:anim calcmode="lin" valueType="num">
                                      <p:cBhvr>
                                        <p:cTn id="39" dur="500" decel="50000" fill="hold">
                                          <p:stCondLst>
                                            <p:cond delay="0"/>
                                          </p:stCondLst>
                                        </p:cTn>
                                        <p:tgtEl>
                                          <p:spTgt spid="19459">
                                            <p:txEl>
                                              <p:pRg st="2" end="2"/>
                                            </p:txEl>
                                          </p:spTgt>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19459">
                                            <p:txEl>
                                              <p:pRg st="2" end="2"/>
                                            </p:txEl>
                                          </p:spTgt>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19459">
                                            <p:txEl>
                                              <p:pRg st="2" end="2"/>
                                            </p:txEl>
                                          </p:spTgt>
                                        </p:tgtEl>
                                        <p:attrNameLst>
                                          <p:attrName>ppt_w</p:attrName>
                                        </p:attrNameLst>
                                      </p:cBhvr>
                                      <p:tavLst>
                                        <p:tav tm="0">
                                          <p:val>
                                            <p:strVal val="#ppt_w*.05"/>
                                          </p:val>
                                        </p:tav>
                                        <p:tav tm="100000">
                                          <p:val>
                                            <p:strVal val="#ppt_w"/>
                                          </p:val>
                                        </p:tav>
                                      </p:tavLst>
                                    </p:anim>
                                    <p:anim calcmode="lin" valueType="num">
                                      <p:cBhvr>
                                        <p:cTn id="42" dur="1000" fill="hold"/>
                                        <p:tgtEl>
                                          <p:spTgt spid="19459">
                                            <p:txEl>
                                              <p:pRg st="2" end="2"/>
                                            </p:txEl>
                                          </p:spTgt>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19459">
                                            <p:txEl>
                                              <p:pRg st="2" end="2"/>
                                            </p:txEl>
                                          </p:spTgt>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19459">
                                            <p:txEl>
                                              <p:pRg st="2" end="2"/>
                                            </p:txEl>
                                          </p:spTgt>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19459">
                                            <p:txEl>
                                              <p:pRg st="2" end="2"/>
                                            </p:txEl>
                                          </p:spTgt>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194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nimBg="1"/>
      <p:bldP spid="19459"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11.png" descr="A screenshot of a cell phone&#10;&#10;Description automatically generated">
            <a:extLst>
              <a:ext uri="{FF2B5EF4-FFF2-40B4-BE49-F238E27FC236}">
                <a16:creationId xmlns:a16="http://schemas.microsoft.com/office/drawing/2014/main" id="{C2283B33-2311-48A4-BA1F-AFF4B1F88CAC}"/>
              </a:ext>
            </a:extLst>
          </p:cNvPr>
          <p:cNvPicPr/>
          <p:nvPr/>
        </p:nvPicPr>
        <p:blipFill>
          <a:blip r:embed="rId2"/>
          <a:srcRect/>
          <a:stretch>
            <a:fillRect/>
          </a:stretch>
        </p:blipFill>
        <p:spPr>
          <a:xfrm>
            <a:off x="0" y="0"/>
            <a:ext cx="9144000" cy="6858000"/>
          </a:xfrm>
          <a:prstGeom prst="rect">
            <a:avLst/>
          </a:prstGeo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Ã¬nh áº£nh cÃ³ liÃªn q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132856"/>
            <a:ext cx="3823092" cy="29670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9589" y="4895582"/>
            <a:ext cx="2880320" cy="523220"/>
          </a:xfrm>
          <a:prstGeom prst="rect">
            <a:avLst/>
          </a:prstGeom>
          <a:noFill/>
        </p:spPr>
        <p:txBody>
          <a:bodyPr wrap="square" rtlCol="0">
            <a:spAutoFit/>
          </a:bodyPr>
          <a:lstStyle/>
          <a:p>
            <a:pPr algn="ctr"/>
            <a:r>
              <a:rPr lang="en-US" sz="2800" b="1" dirty="0" err="1">
                <a:solidFill>
                  <a:srgbClr val="FF0000"/>
                </a:solidFill>
              </a:rPr>
              <a:t>Thành</a:t>
            </a:r>
            <a:r>
              <a:rPr lang="en-US" sz="2800" b="1" dirty="0">
                <a:solidFill>
                  <a:srgbClr val="FF0000"/>
                </a:solidFill>
              </a:rPr>
              <a:t> </a:t>
            </a:r>
            <a:r>
              <a:rPr lang="en-US" sz="2800" b="1" dirty="0" err="1">
                <a:solidFill>
                  <a:srgbClr val="FF0000"/>
                </a:solidFill>
              </a:rPr>
              <a:t>thị</a:t>
            </a:r>
            <a:endParaRPr lang="vi-VN" sz="2800" b="1" dirty="0">
              <a:solidFill>
                <a:srgbClr val="FF0000"/>
              </a:solidFill>
            </a:endParaRPr>
          </a:p>
        </p:txBody>
      </p:sp>
      <p:pic>
        <p:nvPicPr>
          <p:cNvPr id="2052" name="Picture 4" descr="HÃ¬nh áº£nh cÃ³ liÃªn qua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780" t="29352" r="6630" b="10648"/>
          <a:stretch/>
        </p:blipFill>
        <p:spPr bwMode="auto">
          <a:xfrm>
            <a:off x="4572000" y="2667683"/>
            <a:ext cx="3240360" cy="21108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Oval 4"/>
          <p:cNvSpPr/>
          <p:nvPr/>
        </p:nvSpPr>
        <p:spPr>
          <a:xfrm>
            <a:off x="2052633" y="1916832"/>
            <a:ext cx="1655271" cy="1492604"/>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4400" b="1" dirty="0"/>
              <a:t>35%</a:t>
            </a:r>
            <a:endParaRPr lang="vi-VN" sz="4400" b="1" dirty="0"/>
          </a:p>
        </p:txBody>
      </p:sp>
      <p:sp>
        <p:nvSpPr>
          <p:cNvPr id="6" name="Oval 5"/>
          <p:cNvSpPr/>
          <p:nvPr/>
        </p:nvSpPr>
        <p:spPr>
          <a:xfrm>
            <a:off x="7092280" y="1916832"/>
            <a:ext cx="1728192" cy="1492604"/>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4400" b="1" dirty="0"/>
              <a:t>65%</a:t>
            </a:r>
            <a:endParaRPr lang="vi-VN" sz="4400" b="1" dirty="0"/>
          </a:p>
        </p:txBody>
      </p:sp>
      <p:sp>
        <p:nvSpPr>
          <p:cNvPr id="7" name="TextBox 6"/>
          <p:cNvSpPr txBox="1"/>
          <p:nvPr/>
        </p:nvSpPr>
        <p:spPr>
          <a:xfrm>
            <a:off x="4896036" y="4838261"/>
            <a:ext cx="2592288" cy="523220"/>
          </a:xfrm>
          <a:prstGeom prst="rect">
            <a:avLst/>
          </a:prstGeom>
          <a:noFill/>
        </p:spPr>
        <p:txBody>
          <a:bodyPr wrap="square" rtlCol="0">
            <a:spAutoFit/>
          </a:bodyPr>
          <a:lstStyle/>
          <a:p>
            <a:pPr algn="ctr"/>
            <a:r>
              <a:rPr lang="en-US" sz="2800" b="1" dirty="0" err="1">
                <a:solidFill>
                  <a:srgbClr val="00B050"/>
                </a:solidFill>
              </a:rPr>
              <a:t>Nông</a:t>
            </a:r>
            <a:r>
              <a:rPr lang="en-US" sz="2800" b="1" dirty="0">
                <a:solidFill>
                  <a:srgbClr val="00B050"/>
                </a:solidFill>
              </a:rPr>
              <a:t> </a:t>
            </a:r>
            <a:r>
              <a:rPr lang="en-US" sz="2800" b="1" dirty="0" err="1">
                <a:solidFill>
                  <a:srgbClr val="00B050"/>
                </a:solidFill>
              </a:rPr>
              <a:t>thôn</a:t>
            </a:r>
            <a:endParaRPr lang="vi-VN" sz="2800" b="1" dirty="0">
              <a:solidFill>
                <a:srgbClr val="00B050"/>
              </a:solidFill>
            </a:endParaRPr>
          </a:p>
        </p:txBody>
      </p:sp>
      <p:sp>
        <p:nvSpPr>
          <p:cNvPr id="8" name="TextBox 7"/>
          <p:cNvSpPr txBox="1"/>
          <p:nvPr/>
        </p:nvSpPr>
        <p:spPr>
          <a:xfrm>
            <a:off x="658586" y="274553"/>
            <a:ext cx="8474899" cy="1077218"/>
          </a:xfrm>
          <a:prstGeom prst="rect">
            <a:avLst/>
          </a:prstGeom>
          <a:noFill/>
        </p:spPr>
        <p:txBody>
          <a:bodyPr wrap="square" rtlCol="0">
            <a:spAutoFit/>
          </a:bodyPr>
          <a:lstStyle/>
          <a:p>
            <a:r>
              <a:rPr lang="en-US" sz="3200" b="1" dirty="0" err="1">
                <a:solidFill>
                  <a:srgbClr val="0000FF"/>
                </a:solidFill>
              </a:rPr>
              <a:t>Hãy</a:t>
            </a:r>
            <a:r>
              <a:rPr lang="en-US" sz="3200" b="1" dirty="0">
                <a:solidFill>
                  <a:srgbClr val="0000FF"/>
                </a:solidFill>
              </a:rPr>
              <a:t> </a:t>
            </a:r>
            <a:r>
              <a:rPr lang="en-US" sz="3200" b="1" dirty="0" err="1">
                <a:solidFill>
                  <a:srgbClr val="0000FF"/>
                </a:solidFill>
              </a:rPr>
              <a:t>cho</a:t>
            </a:r>
            <a:r>
              <a:rPr lang="en-US" sz="3200" b="1" dirty="0">
                <a:solidFill>
                  <a:srgbClr val="0000FF"/>
                </a:solidFill>
              </a:rPr>
              <a:t> </a:t>
            </a:r>
            <a:r>
              <a:rPr lang="en-US" sz="3200" b="1" dirty="0" err="1">
                <a:solidFill>
                  <a:srgbClr val="0000FF"/>
                </a:solidFill>
              </a:rPr>
              <a:t>biết</a:t>
            </a:r>
            <a:r>
              <a:rPr lang="en-US" sz="3200" b="1" dirty="0">
                <a:solidFill>
                  <a:srgbClr val="0000FF"/>
                </a:solidFill>
              </a:rPr>
              <a:t>, </a:t>
            </a:r>
            <a:r>
              <a:rPr lang="en-US" sz="3200" b="1" dirty="0" err="1">
                <a:solidFill>
                  <a:srgbClr val="0000FF"/>
                </a:solidFill>
              </a:rPr>
              <a:t>dân</a:t>
            </a:r>
            <a:r>
              <a:rPr lang="en-US" sz="3200" b="1" dirty="0">
                <a:solidFill>
                  <a:srgbClr val="0000FF"/>
                </a:solidFill>
              </a:rPr>
              <a:t> </a:t>
            </a:r>
            <a:r>
              <a:rPr lang="en-US" sz="3200" b="1" dirty="0" err="1">
                <a:solidFill>
                  <a:srgbClr val="0000FF"/>
                </a:solidFill>
              </a:rPr>
              <a:t>số</a:t>
            </a:r>
            <a:r>
              <a:rPr lang="en-US" sz="3200" b="1" dirty="0">
                <a:solidFill>
                  <a:srgbClr val="0000FF"/>
                </a:solidFill>
              </a:rPr>
              <a:t> </a:t>
            </a:r>
            <a:r>
              <a:rPr lang="en-US" sz="3200" b="1" dirty="0" err="1">
                <a:solidFill>
                  <a:srgbClr val="0000FF"/>
                </a:solidFill>
              </a:rPr>
              <a:t>phân</a:t>
            </a:r>
            <a:r>
              <a:rPr lang="en-US" sz="3200" b="1" dirty="0">
                <a:solidFill>
                  <a:srgbClr val="0000FF"/>
                </a:solidFill>
              </a:rPr>
              <a:t> </a:t>
            </a:r>
            <a:r>
              <a:rPr lang="en-US" sz="3200" b="1" dirty="0" err="1">
                <a:solidFill>
                  <a:srgbClr val="0000FF"/>
                </a:solidFill>
              </a:rPr>
              <a:t>bố</a:t>
            </a:r>
            <a:r>
              <a:rPr lang="en-US" sz="3200" b="1" dirty="0">
                <a:solidFill>
                  <a:srgbClr val="0000FF"/>
                </a:solidFill>
              </a:rPr>
              <a:t> </a:t>
            </a:r>
            <a:r>
              <a:rPr lang="en-US" sz="3200" b="1" dirty="0" err="1">
                <a:solidFill>
                  <a:srgbClr val="0000FF"/>
                </a:solidFill>
              </a:rPr>
              <a:t>tập</a:t>
            </a:r>
            <a:r>
              <a:rPr lang="en-US" sz="3200" b="1" dirty="0">
                <a:solidFill>
                  <a:srgbClr val="0000FF"/>
                </a:solidFill>
              </a:rPr>
              <a:t> </a:t>
            </a:r>
            <a:r>
              <a:rPr lang="en-US" sz="3200" b="1" dirty="0" err="1">
                <a:solidFill>
                  <a:srgbClr val="0000FF"/>
                </a:solidFill>
              </a:rPr>
              <a:t>trung</a:t>
            </a:r>
            <a:r>
              <a:rPr lang="en-US" sz="3200" b="1" dirty="0">
                <a:solidFill>
                  <a:srgbClr val="0000FF"/>
                </a:solidFill>
              </a:rPr>
              <a:t> ở </a:t>
            </a:r>
            <a:r>
              <a:rPr lang="en-US" sz="3200" b="1" dirty="0" err="1">
                <a:solidFill>
                  <a:srgbClr val="FF0000"/>
                </a:solidFill>
              </a:rPr>
              <a:t>thành</a:t>
            </a:r>
            <a:r>
              <a:rPr lang="en-US" sz="3200" b="1" dirty="0">
                <a:solidFill>
                  <a:srgbClr val="FF0000"/>
                </a:solidFill>
              </a:rPr>
              <a:t> </a:t>
            </a:r>
            <a:r>
              <a:rPr lang="en-US" sz="3200" b="1" dirty="0" err="1">
                <a:solidFill>
                  <a:srgbClr val="FF0000"/>
                </a:solidFill>
              </a:rPr>
              <a:t>thị</a:t>
            </a:r>
            <a:r>
              <a:rPr lang="en-US" sz="3200" b="1" dirty="0">
                <a:solidFill>
                  <a:srgbClr val="0000FF"/>
                </a:solidFill>
              </a:rPr>
              <a:t> hay </a:t>
            </a:r>
            <a:r>
              <a:rPr lang="en-US" sz="3200" b="1" dirty="0" err="1">
                <a:solidFill>
                  <a:srgbClr val="00B050"/>
                </a:solidFill>
              </a:rPr>
              <a:t>nông</a:t>
            </a:r>
            <a:r>
              <a:rPr lang="en-US" sz="3200" b="1" dirty="0">
                <a:solidFill>
                  <a:srgbClr val="00B050"/>
                </a:solidFill>
              </a:rPr>
              <a:t> </a:t>
            </a:r>
            <a:r>
              <a:rPr lang="en-US" sz="3200" b="1" dirty="0" err="1">
                <a:solidFill>
                  <a:srgbClr val="00B050"/>
                </a:solidFill>
              </a:rPr>
              <a:t>thôn</a:t>
            </a:r>
            <a:r>
              <a:rPr lang="en-US" sz="3200" b="1" dirty="0">
                <a:solidFill>
                  <a:srgbClr val="0000FF"/>
                </a:solidFill>
              </a:rPr>
              <a:t>?</a:t>
            </a:r>
            <a:endParaRPr lang="vi-VN" sz="3200" b="1" dirty="0">
              <a:solidFill>
                <a:srgbClr val="0000FF"/>
              </a:solidFill>
            </a:endParaRPr>
          </a:p>
        </p:txBody>
      </p:sp>
    </p:spTree>
    <p:extLst>
      <p:ext uri="{BB962C8B-B14F-4D97-AF65-F5344CB8AC3E}">
        <p14:creationId xmlns:p14="http://schemas.microsoft.com/office/powerpoint/2010/main" val="2414485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wipe(down)">
                                      <p:cBhvr>
                                        <p:cTn id="10" dur="500"/>
                                        <p:tgtEl>
                                          <p:spTgt spid="205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22" presetClass="entr" presetSubtype="4" fill="hold" nodeType="withEffect">
                                  <p:stCondLst>
                                    <p:cond delay="0"/>
                                  </p:stCondLst>
                                  <p:childTnLst>
                                    <p:set>
                                      <p:cBhvr>
                                        <p:cTn id="15" dur="1" fill="hold">
                                          <p:stCondLst>
                                            <p:cond delay="0"/>
                                          </p:stCondLst>
                                        </p:cTn>
                                        <p:tgtEl>
                                          <p:spTgt spid="2052"/>
                                        </p:tgtEl>
                                        <p:attrNameLst>
                                          <p:attrName>style.visibility</p:attrName>
                                        </p:attrNameLst>
                                      </p:cBhvr>
                                      <p:to>
                                        <p:strVal val="visible"/>
                                      </p:to>
                                    </p:set>
                                    <p:animEffect transition="in" filter="wipe(down)">
                                      <p:cBhvr>
                                        <p:cTn id="16" dur="500"/>
                                        <p:tgtEl>
                                          <p:spTgt spid="205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par>
                                <p:cTn id="38" presetID="26"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down)">
                                      <p:cBhvr>
                                        <p:cTn id="40" dur="580">
                                          <p:stCondLst>
                                            <p:cond delay="0"/>
                                          </p:stCondLst>
                                        </p:cTn>
                                        <p:tgtEl>
                                          <p:spTgt spid="6"/>
                                        </p:tgtEl>
                                      </p:cBhvr>
                                    </p:animEffect>
                                    <p:anim calcmode="lin" valueType="num">
                                      <p:cBhvr>
                                        <p:cTn id="4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6" dur="26">
                                          <p:stCondLst>
                                            <p:cond delay="650"/>
                                          </p:stCondLst>
                                        </p:cTn>
                                        <p:tgtEl>
                                          <p:spTgt spid="6"/>
                                        </p:tgtEl>
                                      </p:cBhvr>
                                      <p:to x="100000" y="60000"/>
                                    </p:animScale>
                                    <p:animScale>
                                      <p:cBhvr>
                                        <p:cTn id="47" dur="166" decel="50000">
                                          <p:stCondLst>
                                            <p:cond delay="676"/>
                                          </p:stCondLst>
                                        </p:cTn>
                                        <p:tgtEl>
                                          <p:spTgt spid="6"/>
                                        </p:tgtEl>
                                      </p:cBhvr>
                                      <p:to x="100000" y="100000"/>
                                    </p:animScale>
                                    <p:animScale>
                                      <p:cBhvr>
                                        <p:cTn id="48" dur="26">
                                          <p:stCondLst>
                                            <p:cond delay="1312"/>
                                          </p:stCondLst>
                                        </p:cTn>
                                        <p:tgtEl>
                                          <p:spTgt spid="6"/>
                                        </p:tgtEl>
                                      </p:cBhvr>
                                      <p:to x="100000" y="80000"/>
                                    </p:animScale>
                                    <p:animScale>
                                      <p:cBhvr>
                                        <p:cTn id="49" dur="166" decel="50000">
                                          <p:stCondLst>
                                            <p:cond delay="1338"/>
                                          </p:stCondLst>
                                        </p:cTn>
                                        <p:tgtEl>
                                          <p:spTgt spid="6"/>
                                        </p:tgtEl>
                                      </p:cBhvr>
                                      <p:to x="100000" y="100000"/>
                                    </p:animScale>
                                    <p:animScale>
                                      <p:cBhvr>
                                        <p:cTn id="50" dur="26">
                                          <p:stCondLst>
                                            <p:cond delay="1642"/>
                                          </p:stCondLst>
                                        </p:cTn>
                                        <p:tgtEl>
                                          <p:spTgt spid="6"/>
                                        </p:tgtEl>
                                      </p:cBhvr>
                                      <p:to x="100000" y="90000"/>
                                    </p:animScale>
                                    <p:animScale>
                                      <p:cBhvr>
                                        <p:cTn id="51" dur="166" decel="50000">
                                          <p:stCondLst>
                                            <p:cond delay="1668"/>
                                          </p:stCondLst>
                                        </p:cTn>
                                        <p:tgtEl>
                                          <p:spTgt spid="6"/>
                                        </p:tgtEl>
                                      </p:cBhvr>
                                      <p:to x="100000" y="100000"/>
                                    </p:animScale>
                                    <p:animScale>
                                      <p:cBhvr>
                                        <p:cTn id="52" dur="26">
                                          <p:stCondLst>
                                            <p:cond delay="1808"/>
                                          </p:stCondLst>
                                        </p:cTn>
                                        <p:tgtEl>
                                          <p:spTgt spid="6"/>
                                        </p:tgtEl>
                                      </p:cBhvr>
                                      <p:to x="100000" y="95000"/>
                                    </p:animScale>
                                    <p:animScale>
                                      <p:cBhvr>
                                        <p:cTn id="53"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a:extLst>
              <a:ext uri="{FF2B5EF4-FFF2-40B4-BE49-F238E27FC236}">
                <a16:creationId xmlns:a16="http://schemas.microsoft.com/office/drawing/2014/main" id="{8265EDF5-C6B2-4B62-999D-688E0F1247B0}"/>
              </a:ext>
            </a:extLst>
          </p:cNvPr>
          <p:cNvSpPr>
            <a:spLocks noGrp="1" noChangeArrowheads="1"/>
          </p:cNvSpPr>
          <p:nvPr>
            <p:ph type="body" idx="1"/>
          </p:nvPr>
        </p:nvSpPr>
        <p:spPr>
          <a:xfrm>
            <a:off x="0" y="0"/>
            <a:ext cx="9144000" cy="1981200"/>
          </a:xfrm>
          <a:solidFill>
            <a:srgbClr val="FFCC00"/>
          </a:solidFill>
        </p:spPr>
        <p:txBody>
          <a:bodyPr>
            <a:normAutofit fontScale="85000" lnSpcReduction="10000"/>
          </a:bodyPr>
          <a:lstStyle/>
          <a:p>
            <a:pPr algn="just"/>
            <a:r>
              <a:rPr lang="en-US" altLang="vi-VN"/>
              <a:t>Sự phân bố dân cư chưa hợp lí làm ảnh hưởng rất lớn đến việc sử dụng lao động, khó khăn trong giải quyết việc làm và khai thác tài nguyên, khó khăn trong việc nâng cao CLCS, sức ép cho sự phát triển KT-XH. Vì vậy việc phân bố lại dân cư và lao động trên phạm vi cả nước là rất cần thiết.</a:t>
            </a:r>
          </a:p>
        </p:txBody>
      </p:sp>
      <p:sp>
        <p:nvSpPr>
          <p:cNvPr id="20486" name="Text Box 6">
            <a:extLst>
              <a:ext uri="{FF2B5EF4-FFF2-40B4-BE49-F238E27FC236}">
                <a16:creationId xmlns:a16="http://schemas.microsoft.com/office/drawing/2014/main" id="{40CF4316-413D-446C-9349-C2738124C65A}"/>
              </a:ext>
            </a:extLst>
          </p:cNvPr>
          <p:cNvSpPr txBox="1">
            <a:spLocks noChangeArrowheads="1"/>
          </p:cNvSpPr>
          <p:nvPr/>
        </p:nvSpPr>
        <p:spPr bwMode="auto">
          <a:xfrm>
            <a:off x="523103" y="2560358"/>
            <a:ext cx="838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sz="2400" b="1">
                <a:solidFill>
                  <a:srgbClr val="FF0000"/>
                </a:solidFill>
              </a:rPr>
              <a:t>- Hãy nêu hậu quả của sự phân bố dân cư chưa hợp lí ?</a:t>
            </a:r>
          </a:p>
        </p:txBody>
      </p:sp>
      <p:sp>
        <p:nvSpPr>
          <p:cNvPr id="12" name="TextBox 11">
            <a:extLst>
              <a:ext uri="{FF2B5EF4-FFF2-40B4-BE49-F238E27FC236}">
                <a16:creationId xmlns:a16="http://schemas.microsoft.com/office/drawing/2014/main" id="{753516FB-FE30-4BCE-A93C-DF8C74F0A6AE}"/>
              </a:ext>
            </a:extLst>
          </p:cNvPr>
          <p:cNvSpPr txBox="1"/>
          <p:nvPr/>
        </p:nvSpPr>
        <p:spPr>
          <a:xfrm>
            <a:off x="523103" y="3877224"/>
            <a:ext cx="8077200" cy="496867"/>
          </a:xfrm>
          <a:prstGeom prst="rect">
            <a:avLst/>
          </a:prstGeom>
          <a:noFill/>
        </p:spPr>
        <p:txBody>
          <a:bodyPr wrap="square">
            <a:spAutoFit/>
          </a:bodyPr>
          <a:lstStyle/>
          <a:p>
            <a:pPr algn="just">
              <a:lnSpc>
                <a:spcPct val="120000"/>
              </a:lnSpc>
              <a:spcBef>
                <a:spcPts val="600"/>
              </a:spcBef>
              <a:spcAft>
                <a:spcPts val="600"/>
              </a:spcAft>
            </a:pPr>
            <a:r>
              <a:rPr lang="en-US" sz="2400" b="1">
                <a:solidFill>
                  <a:srgbClr val="FF0000"/>
                </a:solidFill>
                <a:effectLst/>
                <a:latin typeface="Times New Roman" panose="02020603050405020304" pitchFamily="18" charset="0"/>
                <a:ea typeface="Calibri" panose="020F0502020204030204" pitchFamily="34" charset="0"/>
              </a:rPr>
              <a:t>Liên hệ: Chính sách phân bố lại dân cư của Nhà nước ta?</a:t>
            </a:r>
            <a:endParaRPr lang="vi-VN" sz="2400" b="1">
              <a:solidFill>
                <a:srgbClr val="FF0000"/>
              </a:solidFill>
              <a:effectLst/>
              <a:latin typeface="Times New Roman" panose="02020603050405020304" pitchFamily="18" charset="0"/>
              <a:ea typeface="Calibri" panose="020F0502020204030204" pitchFamily="34" charset="0"/>
            </a:endParaRPr>
          </a:p>
        </p:txBody>
      </p:sp>
      <p:sp>
        <p:nvSpPr>
          <p:cNvPr id="13" name="TextBox 12">
            <a:extLst>
              <a:ext uri="{FF2B5EF4-FFF2-40B4-BE49-F238E27FC236}">
                <a16:creationId xmlns:a16="http://schemas.microsoft.com/office/drawing/2014/main" id="{F7FD2AC3-E397-4BFE-82A5-89E4360E5209}"/>
              </a:ext>
            </a:extLst>
          </p:cNvPr>
          <p:cNvSpPr txBox="1"/>
          <p:nvPr/>
        </p:nvSpPr>
        <p:spPr>
          <a:xfrm>
            <a:off x="152400" y="2093010"/>
            <a:ext cx="8763000" cy="3135730"/>
          </a:xfrm>
          <a:prstGeom prst="rect">
            <a:avLst/>
          </a:prstGeom>
          <a:solidFill>
            <a:schemeClr val="bg1"/>
          </a:solidFill>
        </p:spPr>
        <p:txBody>
          <a:bodyPr wrap="square">
            <a:spAutoFit/>
          </a:bodyPr>
          <a:lstStyle/>
          <a:p>
            <a:pPr algn="just">
              <a:lnSpc>
                <a:spcPct val="130000"/>
              </a:lnSpc>
            </a:pPr>
            <a:r>
              <a:rPr lang="en-US" sz="2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Hướng giải quyết:</a:t>
            </a:r>
            <a:endParaRPr lang="vi-VN" sz="22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a:p>
            <a:pPr indent="160020"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bố lại dân cư và lao động.</a:t>
            </a:r>
            <a:endParaRPr lang="vi-VN" sz="22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a:p>
            <a:pPr indent="160020"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PT KT-XH tạo việc làm cho người lao động.</a:t>
            </a:r>
            <a:endParaRPr lang="vi-VN" sz="22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a:p>
            <a:pPr indent="160020"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Phát triển KT-XH ở miền núi.</a:t>
            </a:r>
            <a:endParaRPr lang="vi-VN" sz="22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a:p>
            <a:pPr indent="160020"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Hạn chế nạn di dân tự do.</a:t>
            </a:r>
            <a:endParaRPr lang="vi-VN" sz="22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a:p>
            <a:pPr indent="160020"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Thực hiện tốt chính sách DS – KHHGĐ.</a:t>
            </a:r>
            <a:endParaRPr lang="vi-VN" sz="22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a:p>
            <a:pPr indent="160020"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Hợp tác quốc tế về xuất khẩu lao động.</a:t>
            </a:r>
            <a:endParaRPr lang="vi-VN" sz="22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3">
                                            <p:bg/>
                                          </p:spTgt>
                                        </p:tgtEl>
                                        <p:attrNameLst>
                                          <p:attrName>style.visibility</p:attrName>
                                        </p:attrNameLst>
                                      </p:cBhvr>
                                      <p:to>
                                        <p:strVal val="visible"/>
                                      </p:to>
                                    </p:set>
                                    <p:animEffect transition="in" filter="fade">
                                      <p:cBhvr>
                                        <p:cTn id="7" dur="500"/>
                                        <p:tgtEl>
                                          <p:spTgt spid="2048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3">
                                            <p:txEl>
                                              <p:pRg st="0" end="0"/>
                                            </p:txEl>
                                          </p:spTgt>
                                        </p:tgtEl>
                                        <p:attrNameLst>
                                          <p:attrName>style.visibility</p:attrName>
                                        </p:attrNameLst>
                                      </p:cBhvr>
                                      <p:to>
                                        <p:strVal val="visible"/>
                                      </p:to>
                                    </p:set>
                                    <p:animEffect transition="in" filter="fade">
                                      <p:cBhvr>
                                        <p:cTn id="12" dur="500"/>
                                        <p:tgtEl>
                                          <p:spTgt spid="2048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nimBg="1"/>
      <p:bldP spid="12"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inh nen Powerepoint.jpg"/>
          <p:cNvPicPr>
            <a:picLocks noChangeAspect="1"/>
          </p:cNvPicPr>
          <p:nvPr/>
        </p:nvPicPr>
        <p:blipFill>
          <a:blip r:embed="rId2"/>
          <a:stretch>
            <a:fillRect/>
          </a:stretch>
        </p:blipFill>
        <p:spPr>
          <a:xfrm>
            <a:off x="0" y="0"/>
            <a:ext cx="9144000" cy="6858000"/>
          </a:xfrm>
          <a:prstGeom prst="rect">
            <a:avLst/>
          </a:prstGeom>
        </p:spPr>
      </p:pic>
      <p:sp>
        <p:nvSpPr>
          <p:cNvPr id="4" name="TextBox 3"/>
          <p:cNvSpPr txBox="1"/>
          <p:nvPr/>
        </p:nvSpPr>
        <p:spPr>
          <a:xfrm>
            <a:off x="0" y="95071"/>
            <a:ext cx="9144000" cy="1200329"/>
          </a:xfrm>
          <a:prstGeom prst="rect">
            <a:avLst/>
          </a:prstGeom>
          <a:noFill/>
        </p:spPr>
        <p:txBody>
          <a:bodyPr wrap="square" rtlCol="0">
            <a:spAutoFit/>
          </a:bodyPr>
          <a:lstStyle/>
          <a:p>
            <a:pPr algn="ctr"/>
            <a:r>
              <a:rPr lang="en-US" sz="3600" b="1" dirty="0">
                <a:solidFill>
                  <a:srgbClr val="FF0000"/>
                </a:solidFill>
              </a:rPr>
              <a:t>BÀI 3: PHÂN BỐ DÂN CƯ VÀ CÁC LOẠI HÌNH QUẦN CƯ</a:t>
            </a:r>
          </a:p>
        </p:txBody>
      </p:sp>
      <p:sp>
        <p:nvSpPr>
          <p:cNvPr id="5" name="TextBox 4"/>
          <p:cNvSpPr txBox="1"/>
          <p:nvPr/>
        </p:nvSpPr>
        <p:spPr>
          <a:xfrm>
            <a:off x="0" y="1284982"/>
            <a:ext cx="6457024" cy="1077218"/>
          </a:xfrm>
          <a:prstGeom prst="rect">
            <a:avLst/>
          </a:prstGeom>
          <a:noFill/>
        </p:spPr>
        <p:txBody>
          <a:bodyPr wrap="none" rtlCol="0">
            <a:spAutoFit/>
          </a:bodyPr>
          <a:lstStyle/>
          <a:p>
            <a:pPr marL="571500" indent="-571500">
              <a:buAutoNum type="romanUcPeriod"/>
            </a:pPr>
            <a:r>
              <a:rPr lang="en-US" sz="3200" b="1" dirty="0" err="1"/>
              <a:t>Mật</a:t>
            </a:r>
            <a:r>
              <a:rPr lang="en-US" sz="3200" b="1" dirty="0"/>
              <a:t> </a:t>
            </a:r>
            <a:r>
              <a:rPr lang="en-US" sz="3200" b="1" dirty="0" err="1"/>
              <a:t>độ</a:t>
            </a:r>
            <a:r>
              <a:rPr lang="en-US" sz="3200" b="1" dirty="0"/>
              <a:t> </a:t>
            </a:r>
            <a:r>
              <a:rPr lang="en-US" sz="3200" b="1" dirty="0" err="1"/>
              <a:t>dân</a:t>
            </a:r>
            <a:r>
              <a:rPr lang="en-US" sz="3200" b="1" dirty="0"/>
              <a:t> </a:t>
            </a:r>
            <a:r>
              <a:rPr lang="en-US" sz="3200" b="1" dirty="0" err="1"/>
              <a:t>số</a:t>
            </a:r>
            <a:r>
              <a:rPr lang="en-US" sz="3200" b="1" dirty="0"/>
              <a:t> </a:t>
            </a:r>
            <a:r>
              <a:rPr lang="en-US" sz="3200" b="1" dirty="0" err="1"/>
              <a:t>và</a:t>
            </a:r>
            <a:r>
              <a:rPr lang="en-US" sz="3200" b="1" dirty="0"/>
              <a:t> </a:t>
            </a:r>
            <a:r>
              <a:rPr lang="en-US" sz="3200" b="1" dirty="0" err="1"/>
              <a:t>phân</a:t>
            </a:r>
            <a:r>
              <a:rPr lang="en-US" sz="3200" b="1" dirty="0"/>
              <a:t> </a:t>
            </a:r>
            <a:r>
              <a:rPr lang="en-US" sz="3200" b="1" dirty="0" err="1"/>
              <a:t>bố</a:t>
            </a:r>
            <a:r>
              <a:rPr lang="en-US" sz="3200" b="1" dirty="0"/>
              <a:t> </a:t>
            </a:r>
            <a:r>
              <a:rPr lang="en-US" sz="3200" b="1" dirty="0" err="1"/>
              <a:t>dân</a:t>
            </a:r>
            <a:r>
              <a:rPr lang="en-US" sz="3200" b="1" dirty="0"/>
              <a:t> </a:t>
            </a:r>
            <a:r>
              <a:rPr lang="en-US" sz="3200" b="1" dirty="0" err="1"/>
              <a:t>cư</a:t>
            </a:r>
            <a:endParaRPr lang="en-US" sz="3200" b="1" dirty="0"/>
          </a:p>
          <a:p>
            <a:pPr marL="571500" indent="-571500"/>
            <a:r>
              <a:rPr lang="en-US" sz="3200" b="1"/>
              <a:t>2. phân bố dân cư</a:t>
            </a:r>
            <a:endParaRPr lang="en-US" sz="3200" b="1" dirty="0"/>
          </a:p>
        </p:txBody>
      </p:sp>
      <p:sp>
        <p:nvSpPr>
          <p:cNvPr id="21505" name="Rectangle 1"/>
          <p:cNvSpPr>
            <a:spLocks noChangeArrowheads="1"/>
          </p:cNvSpPr>
          <p:nvPr/>
        </p:nvSpPr>
        <p:spPr bwMode="auto">
          <a:xfrm>
            <a:off x="304800" y="2339660"/>
            <a:ext cx="85344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tabLst/>
            </a:pPr>
            <a:r>
              <a:rPr kumimoji="0" lang="nl-NL" sz="2400" b="1" i="0" u="none" strike="noStrike" cap="none" normalizeH="0" baseline="0">
                <a:ln>
                  <a:noFill/>
                </a:ln>
                <a:solidFill>
                  <a:srgbClr val="0000FF"/>
                </a:solidFill>
                <a:effectLst/>
                <a:latin typeface="Times New Roman" panose="02020603050405020304" pitchFamily="18" charset="0"/>
                <a:ea typeface="SimSun" pitchFamily="2" charset="-122"/>
                <a:cs typeface="Times New Roman" panose="02020603050405020304" pitchFamily="18" charset="0"/>
              </a:rPr>
              <a:t>* Phân </a:t>
            </a:r>
            <a:r>
              <a:rPr kumimoji="0" lang="nl-NL" sz="2400" b="1" i="0" u="none" strike="noStrike" cap="none" normalizeH="0" baseline="0" dirty="0">
                <a:ln>
                  <a:noFill/>
                </a:ln>
                <a:solidFill>
                  <a:srgbClr val="0000FF"/>
                </a:solidFill>
                <a:effectLst/>
                <a:latin typeface="Times New Roman" panose="02020603050405020304" pitchFamily="18" charset="0"/>
                <a:ea typeface="SimSun" pitchFamily="2" charset="-122"/>
                <a:cs typeface="Times New Roman" panose="02020603050405020304" pitchFamily="18" charset="0"/>
              </a:rPr>
              <a:t>bố dân cư </a:t>
            </a:r>
            <a:r>
              <a:rPr kumimoji="0" lang="nl-NL" sz="2400" b="1" i="0" u="none" strike="noStrike" cap="none" normalizeH="0" baseline="0">
                <a:ln>
                  <a:noFill/>
                </a:ln>
                <a:solidFill>
                  <a:srgbClr val="0000FF"/>
                </a:solidFill>
                <a:effectLst/>
                <a:latin typeface="Times New Roman" panose="02020603050405020304" pitchFamily="18" charset="0"/>
                <a:ea typeface="SimSun" pitchFamily="2" charset="-122"/>
                <a:cs typeface="Times New Roman" panose="02020603050405020304" pitchFamily="18" charset="0"/>
              </a:rPr>
              <a:t>không đều</a:t>
            </a:r>
            <a:r>
              <a:rPr lang="nl-NL" sz="2400" b="1">
                <a:solidFill>
                  <a:srgbClr val="0000FF"/>
                </a:solidFill>
                <a:latin typeface="Times New Roman" panose="02020603050405020304" pitchFamily="18" charset="0"/>
                <a:ea typeface="SimSun" pitchFamily="2" charset="-122"/>
                <a:cs typeface="Times New Roman" panose="02020603050405020304" pitchFamily="18" charset="0"/>
              </a:rPr>
              <a:t>:</a:t>
            </a:r>
          </a:p>
          <a:p>
            <a:pPr marL="342900" marR="0" lvl="0" indent="-342900" algn="just" defTabSz="914400" rtl="0" eaLnBrk="1" fontAlgn="base" latinLnBrk="0" hangingPunct="1">
              <a:lnSpc>
                <a:spcPct val="100000"/>
              </a:lnSpc>
              <a:spcBef>
                <a:spcPct val="0"/>
              </a:spcBef>
              <a:spcAft>
                <a:spcPct val="0"/>
              </a:spcAft>
              <a:buClrTx/>
              <a:buSzTx/>
              <a:buFontTx/>
              <a:buChar char="-"/>
              <a:tabLst/>
            </a:pPr>
            <a:r>
              <a:rPr lang="nl-NL" sz="2400" b="1">
                <a:solidFill>
                  <a:srgbClr val="0000FF"/>
                </a:solidFill>
                <a:latin typeface="Times New Roman" panose="02020603050405020304" pitchFamily="18" charset="0"/>
                <a:ea typeface="SimSun" pitchFamily="2" charset="-122"/>
                <a:cs typeface="Times New Roman" panose="02020603050405020304" pitchFamily="18" charset="0"/>
              </a:rPr>
              <a:t>T</a:t>
            </a:r>
            <a:r>
              <a:rPr kumimoji="0" lang="nl-NL" sz="2400" b="1" i="0" u="none" strike="noStrike" cap="none" normalizeH="0" baseline="0">
                <a:ln>
                  <a:noFill/>
                </a:ln>
                <a:solidFill>
                  <a:srgbClr val="0000FF"/>
                </a:solidFill>
                <a:effectLst/>
                <a:latin typeface="Times New Roman" panose="02020603050405020304" pitchFamily="18" charset="0"/>
                <a:ea typeface="SimSun" pitchFamily="2" charset="-122"/>
                <a:cs typeface="Times New Roman" panose="02020603050405020304" pitchFamily="18" charset="0"/>
              </a:rPr>
              <a:t>ập </a:t>
            </a:r>
            <a:r>
              <a:rPr kumimoji="0" lang="nl-NL" sz="2400" b="1" i="0" u="none" strike="noStrike" cap="none" normalizeH="0" baseline="0" dirty="0">
                <a:ln>
                  <a:noFill/>
                </a:ln>
                <a:solidFill>
                  <a:srgbClr val="0000FF"/>
                </a:solidFill>
                <a:effectLst/>
                <a:latin typeface="Times New Roman" panose="02020603050405020304" pitchFamily="18" charset="0"/>
                <a:ea typeface="SimSun" pitchFamily="2" charset="-122"/>
                <a:cs typeface="Times New Roman" panose="02020603050405020304" pitchFamily="18" charset="0"/>
              </a:rPr>
              <a:t>trung đông ở đồng bằng, ven biển và các đô thị. Thưa thớt ở miền núi, </a:t>
            </a:r>
            <a:r>
              <a:rPr kumimoji="0" lang="nl-NL" sz="2400" b="1" i="0" u="none" strike="noStrike" cap="none" normalizeH="0" baseline="0">
                <a:ln>
                  <a:noFill/>
                </a:ln>
                <a:solidFill>
                  <a:srgbClr val="0000FF"/>
                </a:solidFill>
                <a:effectLst/>
                <a:latin typeface="Times New Roman" panose="02020603050405020304" pitchFamily="18" charset="0"/>
                <a:ea typeface="SimSun" pitchFamily="2" charset="-122"/>
                <a:cs typeface="Times New Roman" panose="02020603050405020304" pitchFamily="18" charset="0"/>
              </a:rPr>
              <a:t>cao nguyên, </a:t>
            </a:r>
            <a:r>
              <a:rPr lang="en-US" altLang="vi-VN" sz="2400" b="1">
                <a:solidFill>
                  <a:srgbClr val="0000FF"/>
                </a:solidFill>
                <a:latin typeface="Times New Roman" panose="02020603050405020304" pitchFamily="18" charset="0"/>
                <a:cs typeface="Times New Roman" panose="02020603050405020304" pitchFamily="18" charset="0"/>
              </a:rPr>
              <a:t>vùng sâu vùng xa, hải đảo.</a:t>
            </a:r>
          </a:p>
          <a:p>
            <a:pPr marL="285750" marR="0" lvl="0" indent="-285750" algn="just" defTabSz="914400" rtl="0" eaLnBrk="1" fontAlgn="base" latinLnBrk="0" hangingPunct="1">
              <a:lnSpc>
                <a:spcPct val="100000"/>
              </a:lnSpc>
              <a:spcBef>
                <a:spcPct val="0"/>
              </a:spcBef>
              <a:spcAft>
                <a:spcPct val="0"/>
              </a:spcAft>
              <a:buClrTx/>
              <a:buSzTx/>
              <a:buFontTx/>
              <a:buChar char="-"/>
              <a:tabLst/>
            </a:pPr>
            <a:r>
              <a:rPr lang="en-US" sz="24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DC Chủ yếu sống ở nông thôn (65,5% ở nông thôn năm 2016).</a:t>
            </a:r>
            <a:endParaRPr lang="en-US" sz="2400" b="1">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marL="285750" marR="0" lvl="0" indent="-285750" algn="just" defTabSz="914400" rtl="0" eaLnBrk="1" fontAlgn="base" latinLnBrk="0" hangingPunct="1">
              <a:lnSpc>
                <a:spcPct val="100000"/>
              </a:lnSpc>
              <a:spcBef>
                <a:spcPct val="0"/>
              </a:spcBef>
              <a:spcAft>
                <a:spcPct val="0"/>
              </a:spcAft>
              <a:buClrTx/>
              <a:buSzTx/>
              <a:buFontTx/>
              <a:buChar char="-"/>
              <a:tabLst/>
            </a:pPr>
            <a:r>
              <a:rPr lang="en-US" sz="24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Dân cư phân bố không đều giữa nội bộ vùng lãnh thổ</a:t>
            </a:r>
            <a:endParaRPr lang="vi-VN" sz="24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5071"/>
            <a:ext cx="9144000" cy="1200329"/>
          </a:xfrm>
          <a:prstGeom prst="rect">
            <a:avLst/>
          </a:prstGeom>
          <a:noFill/>
        </p:spPr>
        <p:txBody>
          <a:bodyPr wrap="square" rtlCol="0">
            <a:spAutoFit/>
          </a:bodyPr>
          <a:lstStyle/>
          <a:p>
            <a:pPr algn="ctr"/>
            <a:r>
              <a:rPr lang="en-US" sz="3600" b="1" dirty="0">
                <a:solidFill>
                  <a:srgbClr val="FF0000"/>
                </a:solidFill>
              </a:rPr>
              <a:t>BÀI 3: PHÂN BỐ DÂN CƯ VÀ CÁC LOẠI HÌNH QUẦN CƯ</a:t>
            </a:r>
          </a:p>
        </p:txBody>
      </p:sp>
      <p:sp>
        <p:nvSpPr>
          <p:cNvPr id="3" name="TextBox 2"/>
          <p:cNvSpPr txBox="1"/>
          <p:nvPr/>
        </p:nvSpPr>
        <p:spPr>
          <a:xfrm>
            <a:off x="0" y="1284982"/>
            <a:ext cx="4164923" cy="1077218"/>
          </a:xfrm>
          <a:prstGeom prst="rect">
            <a:avLst/>
          </a:prstGeom>
          <a:noFill/>
        </p:spPr>
        <p:txBody>
          <a:bodyPr wrap="none" rtlCol="0">
            <a:spAutoFit/>
          </a:bodyPr>
          <a:lstStyle/>
          <a:p>
            <a:pPr marL="571500" indent="-571500"/>
            <a:r>
              <a:rPr lang="en-US" sz="3200" dirty="0"/>
              <a:t>II. </a:t>
            </a:r>
            <a:r>
              <a:rPr lang="en-US" sz="3200" dirty="0" err="1"/>
              <a:t>Các</a:t>
            </a:r>
            <a:r>
              <a:rPr lang="en-US" sz="3200" dirty="0"/>
              <a:t> </a:t>
            </a:r>
            <a:r>
              <a:rPr lang="en-US" sz="3200" dirty="0" err="1"/>
              <a:t>loại</a:t>
            </a:r>
            <a:r>
              <a:rPr lang="en-US" sz="3200" dirty="0"/>
              <a:t> </a:t>
            </a:r>
            <a:r>
              <a:rPr lang="en-US" sz="3200" dirty="0" err="1"/>
              <a:t>hình</a:t>
            </a:r>
            <a:r>
              <a:rPr lang="en-US" sz="3200" dirty="0"/>
              <a:t> </a:t>
            </a:r>
            <a:r>
              <a:rPr lang="en-US" sz="3200" dirty="0" err="1"/>
              <a:t>quần</a:t>
            </a:r>
            <a:r>
              <a:rPr lang="en-US" sz="3200" dirty="0"/>
              <a:t> </a:t>
            </a:r>
            <a:r>
              <a:rPr lang="en-US" sz="3200" dirty="0" err="1"/>
              <a:t>cư</a:t>
            </a:r>
            <a:endParaRPr lang="en-US" sz="3200" dirty="0"/>
          </a:p>
          <a:p>
            <a:pPr marL="571500" indent="-571500">
              <a:buAutoNum type="arabicPeriod"/>
            </a:pPr>
            <a:r>
              <a:rPr lang="en-US" sz="3200" dirty="0" err="1"/>
              <a:t>Quần</a:t>
            </a:r>
            <a:r>
              <a:rPr lang="en-US" sz="3200" dirty="0"/>
              <a:t> </a:t>
            </a:r>
            <a:r>
              <a:rPr lang="en-US" sz="3200" dirty="0" err="1"/>
              <a:t>cư</a:t>
            </a:r>
            <a:r>
              <a:rPr lang="en-US" sz="3200" dirty="0"/>
              <a:t> </a:t>
            </a:r>
            <a:r>
              <a:rPr lang="en-US" sz="3200" dirty="0" err="1"/>
              <a:t>nông</a:t>
            </a:r>
            <a:r>
              <a:rPr lang="en-US" sz="3200" dirty="0"/>
              <a:t> </a:t>
            </a:r>
            <a:r>
              <a:rPr lang="en-US" sz="3200" dirty="0" err="1"/>
              <a:t>thôn</a:t>
            </a:r>
            <a:endParaRPr lang="en-US" sz="3200" dirty="0"/>
          </a:p>
        </p:txBody>
      </p:sp>
      <p:sp>
        <p:nvSpPr>
          <p:cNvPr id="7" name="TextBox 6"/>
          <p:cNvSpPr txBox="1"/>
          <p:nvPr/>
        </p:nvSpPr>
        <p:spPr>
          <a:xfrm>
            <a:off x="1676400" y="6396335"/>
            <a:ext cx="6096000" cy="461665"/>
          </a:xfrm>
          <a:prstGeom prst="rect">
            <a:avLst/>
          </a:prstGeom>
          <a:noFill/>
        </p:spPr>
        <p:txBody>
          <a:bodyPr wrap="square" rtlCol="0">
            <a:spAutoFit/>
          </a:bodyPr>
          <a:lstStyle/>
          <a:p>
            <a:r>
              <a:rPr lang="en-US" sz="2400" i="1" dirty="0" err="1"/>
              <a:t>Đặc</a:t>
            </a:r>
            <a:r>
              <a:rPr lang="en-US" sz="2400" i="1" dirty="0"/>
              <a:t> </a:t>
            </a:r>
            <a:r>
              <a:rPr lang="en-US" sz="2400" i="1" dirty="0" err="1"/>
              <a:t>điểm</a:t>
            </a:r>
            <a:r>
              <a:rPr lang="en-US" sz="2400" i="1" dirty="0"/>
              <a:t> </a:t>
            </a:r>
            <a:r>
              <a:rPr lang="en-US" sz="2400" i="1" dirty="0" err="1"/>
              <a:t>chung</a:t>
            </a:r>
            <a:r>
              <a:rPr lang="en-US" sz="2400" i="1" dirty="0"/>
              <a:t> </a:t>
            </a:r>
            <a:r>
              <a:rPr lang="en-US" sz="2400" i="1" dirty="0" err="1"/>
              <a:t>của</a:t>
            </a:r>
            <a:r>
              <a:rPr lang="en-US" sz="2400" i="1" dirty="0"/>
              <a:t> </a:t>
            </a:r>
            <a:r>
              <a:rPr lang="en-US" sz="2400" i="1" dirty="0" err="1"/>
              <a:t>quần</a:t>
            </a:r>
            <a:r>
              <a:rPr lang="en-US" sz="2400" i="1" dirty="0"/>
              <a:t> </a:t>
            </a:r>
            <a:r>
              <a:rPr lang="en-US" sz="2400" i="1" dirty="0" err="1"/>
              <a:t>cư</a:t>
            </a:r>
            <a:r>
              <a:rPr lang="en-US" sz="2400" i="1" dirty="0"/>
              <a:t> </a:t>
            </a:r>
            <a:r>
              <a:rPr lang="en-US" sz="2400" i="1" dirty="0" err="1"/>
              <a:t>nông</a:t>
            </a:r>
            <a:r>
              <a:rPr lang="en-US" sz="2400" i="1" dirty="0"/>
              <a:t> </a:t>
            </a:r>
            <a:r>
              <a:rPr lang="en-US" sz="2400" i="1" dirty="0" err="1"/>
              <a:t>thôn</a:t>
            </a:r>
            <a:r>
              <a:rPr lang="en-US" sz="2400" i="1" dirty="0"/>
              <a:t>?</a:t>
            </a:r>
          </a:p>
        </p:txBody>
      </p:sp>
      <p:pic>
        <p:nvPicPr>
          <p:cNvPr id="9" name="Picture 16" descr="2012"/>
          <p:cNvPicPr>
            <a:picLocks noChangeAspect="1" noChangeArrowheads="1"/>
          </p:cNvPicPr>
          <p:nvPr/>
        </p:nvPicPr>
        <p:blipFill>
          <a:blip r:embed="rId2"/>
          <a:srcRect/>
          <a:stretch>
            <a:fillRect/>
          </a:stretch>
        </p:blipFill>
        <p:spPr bwMode="auto">
          <a:xfrm>
            <a:off x="0" y="2362200"/>
            <a:ext cx="4572000" cy="2209800"/>
          </a:xfrm>
          <a:prstGeom prst="rect">
            <a:avLst/>
          </a:prstGeom>
          <a:noFill/>
          <a:ln w="9525">
            <a:noFill/>
            <a:miter lim="800000"/>
            <a:headEnd/>
            <a:tailEnd/>
          </a:ln>
        </p:spPr>
      </p:pic>
      <p:pic>
        <p:nvPicPr>
          <p:cNvPr id="10" name="Picture 10" descr="images755982_thai_son_1"/>
          <p:cNvPicPr>
            <a:picLocks noChangeAspect="1" noChangeArrowheads="1"/>
          </p:cNvPicPr>
          <p:nvPr/>
        </p:nvPicPr>
        <p:blipFill>
          <a:blip r:embed="rId3"/>
          <a:srcRect/>
          <a:stretch>
            <a:fillRect/>
          </a:stretch>
        </p:blipFill>
        <p:spPr bwMode="auto">
          <a:xfrm>
            <a:off x="4572000" y="2362200"/>
            <a:ext cx="4572000" cy="2209800"/>
          </a:xfrm>
          <a:prstGeom prst="rect">
            <a:avLst/>
          </a:prstGeom>
          <a:noFill/>
          <a:ln w="9525">
            <a:noFill/>
            <a:miter lim="800000"/>
            <a:headEnd/>
            <a:tailEnd/>
          </a:ln>
        </p:spPr>
      </p:pic>
      <p:pic>
        <p:nvPicPr>
          <p:cNvPr id="11" name="Picture 19" descr="635030845565993122-thumb-1367664468_500x0"/>
          <p:cNvPicPr>
            <a:picLocks noChangeAspect="1" noChangeArrowheads="1"/>
          </p:cNvPicPr>
          <p:nvPr/>
        </p:nvPicPr>
        <p:blipFill>
          <a:blip r:embed="rId4"/>
          <a:srcRect/>
          <a:stretch>
            <a:fillRect/>
          </a:stretch>
        </p:blipFill>
        <p:spPr bwMode="auto">
          <a:xfrm>
            <a:off x="4572000" y="4572000"/>
            <a:ext cx="4572000" cy="1905000"/>
          </a:xfrm>
          <a:prstGeom prst="rect">
            <a:avLst/>
          </a:prstGeom>
          <a:noFill/>
          <a:ln w="9525">
            <a:noFill/>
            <a:miter lim="800000"/>
            <a:headEnd/>
            <a:tailEnd/>
          </a:ln>
        </p:spPr>
      </p:pic>
      <p:pic>
        <p:nvPicPr>
          <p:cNvPr id="12" name="Picture 24" descr="ImageHandler"/>
          <p:cNvPicPr>
            <a:picLocks noChangeAspect="1" noChangeArrowheads="1"/>
          </p:cNvPicPr>
          <p:nvPr/>
        </p:nvPicPr>
        <p:blipFill>
          <a:blip r:embed="rId5"/>
          <a:srcRect/>
          <a:stretch>
            <a:fillRect/>
          </a:stretch>
        </p:blipFill>
        <p:spPr bwMode="auto">
          <a:xfrm>
            <a:off x="0" y="4495800"/>
            <a:ext cx="4572000" cy="19812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24600"/>
            <a:ext cx="9144000" cy="461665"/>
          </a:xfrm>
          <a:prstGeom prst="rect">
            <a:avLst/>
          </a:prstGeom>
        </p:spPr>
        <p:txBody>
          <a:bodyPr wrap="square">
            <a:spAutoFit/>
          </a:bodyPr>
          <a:lstStyle/>
          <a:p>
            <a:r>
              <a:rPr lang="nl-NL" sz="2400" i="1" dirty="0"/>
              <a:t>Sự khác nhau về quần cư nông thôn ở các vùng khác nhau và giải thích?</a:t>
            </a:r>
            <a:endParaRPr lang="en-US" sz="2400" i="1" dirty="0"/>
          </a:p>
        </p:txBody>
      </p:sp>
      <p:pic>
        <p:nvPicPr>
          <p:cNvPr id="7" name="Picture 6" descr="0ced72e67e0596cbd3d8867008c7aeee_XL.jpg"/>
          <p:cNvPicPr>
            <a:picLocks noChangeAspect="1"/>
          </p:cNvPicPr>
          <p:nvPr/>
        </p:nvPicPr>
        <p:blipFill>
          <a:blip r:embed="rId2"/>
          <a:stretch>
            <a:fillRect/>
          </a:stretch>
        </p:blipFill>
        <p:spPr>
          <a:xfrm>
            <a:off x="4152900" y="3124200"/>
            <a:ext cx="4991100" cy="3124200"/>
          </a:xfrm>
          <a:prstGeom prst="rect">
            <a:avLst/>
          </a:prstGeom>
        </p:spPr>
      </p:pic>
      <p:pic>
        <p:nvPicPr>
          <p:cNvPr id="8" name="Picture 7" descr="1_432328.jpg"/>
          <p:cNvPicPr>
            <a:picLocks noChangeAspect="1"/>
          </p:cNvPicPr>
          <p:nvPr/>
        </p:nvPicPr>
        <p:blipFill>
          <a:blip r:embed="rId3"/>
          <a:stretch>
            <a:fillRect/>
          </a:stretch>
        </p:blipFill>
        <p:spPr>
          <a:xfrm>
            <a:off x="0" y="0"/>
            <a:ext cx="4572000" cy="3200400"/>
          </a:xfrm>
          <a:prstGeom prst="rect">
            <a:avLst/>
          </a:prstGeom>
        </p:spPr>
      </p:pic>
      <p:pic>
        <p:nvPicPr>
          <p:cNvPr id="9" name="Picture 8" descr="7c29f585c14e040283f142faff70c179.jpg"/>
          <p:cNvPicPr>
            <a:picLocks noChangeAspect="1"/>
          </p:cNvPicPr>
          <p:nvPr/>
        </p:nvPicPr>
        <p:blipFill>
          <a:blip r:embed="rId4"/>
          <a:stretch>
            <a:fillRect/>
          </a:stretch>
        </p:blipFill>
        <p:spPr>
          <a:xfrm>
            <a:off x="4572000" y="0"/>
            <a:ext cx="4572000" cy="3124200"/>
          </a:xfrm>
          <a:prstGeom prst="rect">
            <a:avLst/>
          </a:prstGeom>
        </p:spPr>
      </p:pic>
      <p:pic>
        <p:nvPicPr>
          <p:cNvPr id="10" name="Picture 9" descr="suc-bat-moi-cho-dbscl-2_SXSU.jpg"/>
          <p:cNvPicPr>
            <a:picLocks noChangeAspect="1"/>
          </p:cNvPicPr>
          <p:nvPr/>
        </p:nvPicPr>
        <p:blipFill>
          <a:blip r:embed="rId5"/>
          <a:stretch>
            <a:fillRect/>
          </a:stretch>
        </p:blipFill>
        <p:spPr>
          <a:xfrm>
            <a:off x="0" y="3124200"/>
            <a:ext cx="4343400" cy="3124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a:extLst>
              <a:ext uri="{FF2B5EF4-FFF2-40B4-BE49-F238E27FC236}">
                <a16:creationId xmlns:a16="http://schemas.microsoft.com/office/drawing/2014/main" id="{5B0EA8E2-6BF7-4433-B670-307B9B827A9B}"/>
              </a:ext>
            </a:extLst>
          </p:cNvPr>
          <p:cNvSpPr>
            <a:spLocks noChangeShapeType="1"/>
          </p:cNvSpPr>
          <p:nvPr/>
        </p:nvSpPr>
        <p:spPr bwMode="auto">
          <a:xfrm>
            <a:off x="1981200" y="1905000"/>
            <a:ext cx="0" cy="426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71" name="Line 3">
            <a:extLst>
              <a:ext uri="{FF2B5EF4-FFF2-40B4-BE49-F238E27FC236}">
                <a16:creationId xmlns:a16="http://schemas.microsoft.com/office/drawing/2014/main" id="{3012E5BC-F5E6-4087-BA71-0957C1DF8B86}"/>
              </a:ext>
            </a:extLst>
          </p:cNvPr>
          <p:cNvSpPr>
            <a:spLocks noChangeShapeType="1"/>
          </p:cNvSpPr>
          <p:nvPr/>
        </p:nvSpPr>
        <p:spPr bwMode="auto">
          <a:xfrm>
            <a:off x="1981200" y="6172200"/>
            <a:ext cx="6705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72" name="Line 4">
            <a:extLst>
              <a:ext uri="{FF2B5EF4-FFF2-40B4-BE49-F238E27FC236}">
                <a16:creationId xmlns:a16="http://schemas.microsoft.com/office/drawing/2014/main" id="{152D3411-BCA2-46F9-A1D6-03EFBC412C93}"/>
              </a:ext>
            </a:extLst>
          </p:cNvPr>
          <p:cNvSpPr>
            <a:spLocks noChangeShapeType="1"/>
          </p:cNvSpPr>
          <p:nvPr/>
        </p:nvSpPr>
        <p:spPr bwMode="auto">
          <a:xfrm flipV="1">
            <a:off x="1981200" y="1600200"/>
            <a:ext cx="0" cy="457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73" name="Line 5">
            <a:extLst>
              <a:ext uri="{FF2B5EF4-FFF2-40B4-BE49-F238E27FC236}">
                <a16:creationId xmlns:a16="http://schemas.microsoft.com/office/drawing/2014/main" id="{BAF72FC5-2B30-46CA-9E9C-E7EE5B047A21}"/>
              </a:ext>
            </a:extLst>
          </p:cNvPr>
          <p:cNvSpPr>
            <a:spLocks noChangeShapeType="1"/>
          </p:cNvSpPr>
          <p:nvPr/>
        </p:nvSpPr>
        <p:spPr bwMode="auto">
          <a:xfrm>
            <a:off x="1981200" y="6172200"/>
            <a:ext cx="67056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74" name="Line 6">
            <a:extLst>
              <a:ext uri="{FF2B5EF4-FFF2-40B4-BE49-F238E27FC236}">
                <a16:creationId xmlns:a16="http://schemas.microsoft.com/office/drawing/2014/main" id="{43596784-84BE-46BA-99B8-40193980B06D}"/>
              </a:ext>
            </a:extLst>
          </p:cNvPr>
          <p:cNvSpPr>
            <a:spLocks noChangeShapeType="1"/>
          </p:cNvSpPr>
          <p:nvPr/>
        </p:nvSpPr>
        <p:spPr bwMode="auto">
          <a:xfrm>
            <a:off x="1981200" y="50292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75" name="Line 7">
            <a:extLst>
              <a:ext uri="{FF2B5EF4-FFF2-40B4-BE49-F238E27FC236}">
                <a16:creationId xmlns:a16="http://schemas.microsoft.com/office/drawing/2014/main" id="{61F5E756-3081-40C7-AC48-0FDAD5416788}"/>
              </a:ext>
            </a:extLst>
          </p:cNvPr>
          <p:cNvSpPr>
            <a:spLocks noChangeShapeType="1"/>
          </p:cNvSpPr>
          <p:nvPr/>
        </p:nvSpPr>
        <p:spPr bwMode="auto">
          <a:xfrm>
            <a:off x="1905000" y="2362200"/>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76" name="Line 8">
            <a:extLst>
              <a:ext uri="{FF2B5EF4-FFF2-40B4-BE49-F238E27FC236}">
                <a16:creationId xmlns:a16="http://schemas.microsoft.com/office/drawing/2014/main" id="{394E9BB5-41A7-44E1-9135-CDC5463919F0}"/>
              </a:ext>
            </a:extLst>
          </p:cNvPr>
          <p:cNvSpPr>
            <a:spLocks noChangeShapeType="1"/>
          </p:cNvSpPr>
          <p:nvPr/>
        </p:nvSpPr>
        <p:spPr bwMode="auto">
          <a:xfrm>
            <a:off x="6248400" y="6172200"/>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77" name="Line 9">
            <a:extLst>
              <a:ext uri="{FF2B5EF4-FFF2-40B4-BE49-F238E27FC236}">
                <a16:creationId xmlns:a16="http://schemas.microsoft.com/office/drawing/2014/main" id="{7E538D7F-2149-447B-8659-2CD0577C522F}"/>
              </a:ext>
            </a:extLst>
          </p:cNvPr>
          <p:cNvSpPr>
            <a:spLocks noChangeShapeType="1"/>
          </p:cNvSpPr>
          <p:nvPr/>
        </p:nvSpPr>
        <p:spPr bwMode="auto">
          <a:xfrm>
            <a:off x="6324600" y="60960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78" name="Text Box 10">
            <a:extLst>
              <a:ext uri="{FF2B5EF4-FFF2-40B4-BE49-F238E27FC236}">
                <a16:creationId xmlns:a16="http://schemas.microsoft.com/office/drawing/2014/main" id="{73135E16-25AD-4A69-8455-C67262CDBA89}"/>
              </a:ext>
            </a:extLst>
          </p:cNvPr>
          <p:cNvSpPr txBox="1">
            <a:spLocks noChangeArrowheads="1"/>
          </p:cNvSpPr>
          <p:nvPr/>
        </p:nvSpPr>
        <p:spPr bwMode="auto">
          <a:xfrm>
            <a:off x="1524000" y="6491288"/>
            <a:ext cx="838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a:t>1979</a:t>
            </a:r>
          </a:p>
        </p:txBody>
      </p:sp>
      <p:sp>
        <p:nvSpPr>
          <p:cNvPr id="7179" name="Text Box 11">
            <a:extLst>
              <a:ext uri="{FF2B5EF4-FFF2-40B4-BE49-F238E27FC236}">
                <a16:creationId xmlns:a16="http://schemas.microsoft.com/office/drawing/2014/main" id="{2CA7F4FF-D191-4A1F-B25E-6CFA16CB0C32}"/>
              </a:ext>
            </a:extLst>
          </p:cNvPr>
          <p:cNvSpPr txBox="1">
            <a:spLocks noChangeArrowheads="1"/>
          </p:cNvSpPr>
          <p:nvPr/>
        </p:nvSpPr>
        <p:spPr bwMode="auto">
          <a:xfrm>
            <a:off x="5943600" y="6491288"/>
            <a:ext cx="914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a:t>1999</a:t>
            </a:r>
          </a:p>
        </p:txBody>
      </p:sp>
      <p:sp>
        <p:nvSpPr>
          <p:cNvPr id="7180" name="Line 12">
            <a:extLst>
              <a:ext uri="{FF2B5EF4-FFF2-40B4-BE49-F238E27FC236}">
                <a16:creationId xmlns:a16="http://schemas.microsoft.com/office/drawing/2014/main" id="{EAFD7115-3668-4B36-8BCD-D766F318BB28}"/>
              </a:ext>
            </a:extLst>
          </p:cNvPr>
          <p:cNvSpPr>
            <a:spLocks noChangeShapeType="1"/>
          </p:cNvSpPr>
          <p:nvPr/>
        </p:nvSpPr>
        <p:spPr bwMode="auto">
          <a:xfrm>
            <a:off x="1981200" y="5410200"/>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81" name="Line 13">
            <a:extLst>
              <a:ext uri="{FF2B5EF4-FFF2-40B4-BE49-F238E27FC236}">
                <a16:creationId xmlns:a16="http://schemas.microsoft.com/office/drawing/2014/main" id="{4F210026-E290-4A1F-AE5D-C8A333629877}"/>
              </a:ext>
            </a:extLst>
          </p:cNvPr>
          <p:cNvSpPr>
            <a:spLocks noChangeShapeType="1"/>
          </p:cNvSpPr>
          <p:nvPr/>
        </p:nvSpPr>
        <p:spPr bwMode="auto">
          <a:xfrm flipV="1">
            <a:off x="6324600" y="3505200"/>
            <a:ext cx="0" cy="2057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82" name="Line 14">
            <a:extLst>
              <a:ext uri="{FF2B5EF4-FFF2-40B4-BE49-F238E27FC236}">
                <a16:creationId xmlns:a16="http://schemas.microsoft.com/office/drawing/2014/main" id="{B2CC3430-CEE0-4E2D-BD18-2F81C5818426}"/>
              </a:ext>
            </a:extLst>
          </p:cNvPr>
          <p:cNvSpPr>
            <a:spLocks noChangeShapeType="1"/>
          </p:cNvSpPr>
          <p:nvPr/>
        </p:nvSpPr>
        <p:spPr bwMode="auto">
          <a:xfrm>
            <a:off x="6324600" y="5562600"/>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83" name="Line 15">
            <a:extLst>
              <a:ext uri="{FF2B5EF4-FFF2-40B4-BE49-F238E27FC236}">
                <a16:creationId xmlns:a16="http://schemas.microsoft.com/office/drawing/2014/main" id="{DD05F1F2-DE18-4855-9CA4-33305C37901F}"/>
              </a:ext>
            </a:extLst>
          </p:cNvPr>
          <p:cNvSpPr>
            <a:spLocks noChangeShapeType="1"/>
          </p:cNvSpPr>
          <p:nvPr/>
        </p:nvSpPr>
        <p:spPr bwMode="auto">
          <a:xfrm>
            <a:off x="6324600" y="3505200"/>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84" name="Line 16">
            <a:extLst>
              <a:ext uri="{FF2B5EF4-FFF2-40B4-BE49-F238E27FC236}">
                <a16:creationId xmlns:a16="http://schemas.microsoft.com/office/drawing/2014/main" id="{F4490C76-87D5-41E5-B552-DF342EBC9DF3}"/>
              </a:ext>
            </a:extLst>
          </p:cNvPr>
          <p:cNvSpPr>
            <a:spLocks noChangeShapeType="1"/>
          </p:cNvSpPr>
          <p:nvPr/>
        </p:nvSpPr>
        <p:spPr bwMode="auto">
          <a:xfrm>
            <a:off x="1981200" y="2362200"/>
            <a:ext cx="4343400" cy="1143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85" name="Line 17">
            <a:extLst>
              <a:ext uri="{FF2B5EF4-FFF2-40B4-BE49-F238E27FC236}">
                <a16:creationId xmlns:a16="http://schemas.microsoft.com/office/drawing/2014/main" id="{172265AA-C1AF-433C-B1E3-AA3FEF397ED1}"/>
              </a:ext>
            </a:extLst>
          </p:cNvPr>
          <p:cNvSpPr>
            <a:spLocks noChangeShapeType="1"/>
          </p:cNvSpPr>
          <p:nvPr/>
        </p:nvSpPr>
        <p:spPr bwMode="auto">
          <a:xfrm>
            <a:off x="1981200" y="5410200"/>
            <a:ext cx="44196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86" name="Text Box 18">
            <a:extLst>
              <a:ext uri="{FF2B5EF4-FFF2-40B4-BE49-F238E27FC236}">
                <a16:creationId xmlns:a16="http://schemas.microsoft.com/office/drawing/2014/main" id="{94B1D83F-728A-4503-8415-50C1BB19E246}"/>
              </a:ext>
            </a:extLst>
          </p:cNvPr>
          <p:cNvSpPr txBox="1">
            <a:spLocks noChangeArrowheads="1"/>
          </p:cNvSpPr>
          <p:nvPr/>
        </p:nvSpPr>
        <p:spPr bwMode="auto">
          <a:xfrm>
            <a:off x="2057400" y="13716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b="1"/>
              <a:t>%</a:t>
            </a:r>
            <a:r>
              <a:rPr lang="en-US" altLang="vi-VN" b="1" baseline="-25000"/>
              <a:t>0</a:t>
            </a:r>
            <a:endParaRPr lang="en-US" altLang="vi-VN" b="1"/>
          </a:p>
        </p:txBody>
      </p:sp>
      <p:sp>
        <p:nvSpPr>
          <p:cNvPr id="7187" name="Text Box 19">
            <a:extLst>
              <a:ext uri="{FF2B5EF4-FFF2-40B4-BE49-F238E27FC236}">
                <a16:creationId xmlns:a16="http://schemas.microsoft.com/office/drawing/2014/main" id="{7CAC0166-7863-4A5A-9DAF-18CD25BBD8C0}"/>
              </a:ext>
            </a:extLst>
          </p:cNvPr>
          <p:cNvSpPr txBox="1">
            <a:spLocks noChangeArrowheads="1"/>
          </p:cNvSpPr>
          <p:nvPr/>
        </p:nvSpPr>
        <p:spPr bwMode="auto">
          <a:xfrm>
            <a:off x="8077200" y="63246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b="1"/>
              <a:t>Năm</a:t>
            </a:r>
          </a:p>
        </p:txBody>
      </p:sp>
      <p:sp>
        <p:nvSpPr>
          <p:cNvPr id="7188" name="Text Box 20">
            <a:extLst>
              <a:ext uri="{FF2B5EF4-FFF2-40B4-BE49-F238E27FC236}">
                <a16:creationId xmlns:a16="http://schemas.microsoft.com/office/drawing/2014/main" id="{A9FF9F8A-4838-4FE1-90F5-63D51B9EA47B}"/>
              </a:ext>
            </a:extLst>
          </p:cNvPr>
          <p:cNvSpPr txBox="1">
            <a:spLocks noChangeArrowheads="1"/>
          </p:cNvSpPr>
          <p:nvPr/>
        </p:nvSpPr>
        <p:spPr bwMode="auto">
          <a:xfrm>
            <a:off x="1143000" y="2209800"/>
            <a:ext cx="762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a:t>32,5</a:t>
            </a:r>
          </a:p>
        </p:txBody>
      </p:sp>
      <p:sp>
        <p:nvSpPr>
          <p:cNvPr id="7189" name="Text Box 21">
            <a:extLst>
              <a:ext uri="{FF2B5EF4-FFF2-40B4-BE49-F238E27FC236}">
                <a16:creationId xmlns:a16="http://schemas.microsoft.com/office/drawing/2014/main" id="{9C11B14C-8500-47EC-8C0E-84A509D98C6A}"/>
              </a:ext>
            </a:extLst>
          </p:cNvPr>
          <p:cNvSpPr txBox="1">
            <a:spLocks noChangeArrowheads="1"/>
          </p:cNvSpPr>
          <p:nvPr/>
        </p:nvSpPr>
        <p:spPr bwMode="auto">
          <a:xfrm>
            <a:off x="1295400" y="525780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a:t>7,2</a:t>
            </a:r>
          </a:p>
        </p:txBody>
      </p:sp>
      <p:sp>
        <p:nvSpPr>
          <p:cNvPr id="7190" name="Text Box 22">
            <a:extLst>
              <a:ext uri="{FF2B5EF4-FFF2-40B4-BE49-F238E27FC236}">
                <a16:creationId xmlns:a16="http://schemas.microsoft.com/office/drawing/2014/main" id="{F8F31FD7-5750-442A-BCAD-BFA9E39FF8BF}"/>
              </a:ext>
            </a:extLst>
          </p:cNvPr>
          <p:cNvSpPr txBox="1">
            <a:spLocks noChangeArrowheads="1"/>
          </p:cNvSpPr>
          <p:nvPr/>
        </p:nvSpPr>
        <p:spPr bwMode="auto">
          <a:xfrm>
            <a:off x="6400800" y="32766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a:t>19,9</a:t>
            </a:r>
          </a:p>
        </p:txBody>
      </p:sp>
      <p:sp>
        <p:nvSpPr>
          <p:cNvPr id="7191" name="Text Box 23">
            <a:extLst>
              <a:ext uri="{FF2B5EF4-FFF2-40B4-BE49-F238E27FC236}">
                <a16:creationId xmlns:a16="http://schemas.microsoft.com/office/drawing/2014/main" id="{0C1E513D-303F-4A92-A584-87D7051D9ED1}"/>
              </a:ext>
            </a:extLst>
          </p:cNvPr>
          <p:cNvSpPr txBox="1">
            <a:spLocks noChangeArrowheads="1"/>
          </p:cNvSpPr>
          <p:nvPr/>
        </p:nvSpPr>
        <p:spPr bwMode="auto">
          <a:xfrm>
            <a:off x="6477000" y="53340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a:t>5,5</a:t>
            </a:r>
          </a:p>
        </p:txBody>
      </p:sp>
      <p:sp>
        <p:nvSpPr>
          <p:cNvPr id="7192" name="Text Box 24">
            <a:extLst>
              <a:ext uri="{FF2B5EF4-FFF2-40B4-BE49-F238E27FC236}">
                <a16:creationId xmlns:a16="http://schemas.microsoft.com/office/drawing/2014/main" id="{5F474883-0936-4947-A2E8-35FE39341D03}"/>
              </a:ext>
            </a:extLst>
          </p:cNvPr>
          <p:cNvSpPr txBox="1">
            <a:spLocks noChangeArrowheads="1"/>
          </p:cNvSpPr>
          <p:nvPr/>
        </p:nvSpPr>
        <p:spPr bwMode="auto">
          <a:xfrm>
            <a:off x="457200" y="6096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sz="2000">
                <a:solidFill>
                  <a:srgbClr val="FF3300"/>
                </a:solidFill>
              </a:rPr>
              <a:t>Tỉ lệ tăng tự nhiên</a:t>
            </a:r>
          </a:p>
        </p:txBody>
      </p:sp>
      <p:sp>
        <p:nvSpPr>
          <p:cNvPr id="7193" name="Line 25">
            <a:extLst>
              <a:ext uri="{FF2B5EF4-FFF2-40B4-BE49-F238E27FC236}">
                <a16:creationId xmlns:a16="http://schemas.microsoft.com/office/drawing/2014/main" id="{452BB75B-15C2-4F83-822F-38042CD43612}"/>
              </a:ext>
            </a:extLst>
          </p:cNvPr>
          <p:cNvSpPr>
            <a:spLocks noChangeShapeType="1"/>
          </p:cNvSpPr>
          <p:nvPr/>
        </p:nvSpPr>
        <p:spPr bwMode="auto">
          <a:xfrm flipV="1">
            <a:off x="1981200" y="2514600"/>
            <a:ext cx="6096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94" name="Line 26">
            <a:extLst>
              <a:ext uri="{FF2B5EF4-FFF2-40B4-BE49-F238E27FC236}">
                <a16:creationId xmlns:a16="http://schemas.microsoft.com/office/drawing/2014/main" id="{EE933A9D-FC54-45D2-B109-1AC34C7DC221}"/>
              </a:ext>
            </a:extLst>
          </p:cNvPr>
          <p:cNvSpPr>
            <a:spLocks noChangeShapeType="1"/>
          </p:cNvSpPr>
          <p:nvPr/>
        </p:nvSpPr>
        <p:spPr bwMode="auto">
          <a:xfrm flipV="1">
            <a:off x="2057400" y="2667000"/>
            <a:ext cx="1219200" cy="914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95" name="Line 27">
            <a:extLst>
              <a:ext uri="{FF2B5EF4-FFF2-40B4-BE49-F238E27FC236}">
                <a16:creationId xmlns:a16="http://schemas.microsoft.com/office/drawing/2014/main" id="{250C3BD1-20C3-4531-B65D-D6F2DF158C3E}"/>
              </a:ext>
            </a:extLst>
          </p:cNvPr>
          <p:cNvSpPr>
            <a:spLocks noChangeShapeType="1"/>
          </p:cNvSpPr>
          <p:nvPr/>
        </p:nvSpPr>
        <p:spPr bwMode="auto">
          <a:xfrm flipV="1">
            <a:off x="1981200" y="2895600"/>
            <a:ext cx="190500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96" name="Line 28">
            <a:extLst>
              <a:ext uri="{FF2B5EF4-FFF2-40B4-BE49-F238E27FC236}">
                <a16:creationId xmlns:a16="http://schemas.microsoft.com/office/drawing/2014/main" id="{5F0DC93B-1C3E-4BF2-84D2-3B03555BF083}"/>
              </a:ext>
            </a:extLst>
          </p:cNvPr>
          <p:cNvSpPr>
            <a:spLocks noChangeShapeType="1"/>
          </p:cNvSpPr>
          <p:nvPr/>
        </p:nvSpPr>
        <p:spPr bwMode="auto">
          <a:xfrm flipV="1">
            <a:off x="1981200" y="3048000"/>
            <a:ext cx="2590800" cy="213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97" name="Line 29">
            <a:extLst>
              <a:ext uri="{FF2B5EF4-FFF2-40B4-BE49-F238E27FC236}">
                <a16:creationId xmlns:a16="http://schemas.microsoft.com/office/drawing/2014/main" id="{6B60EC45-6D87-47FB-B814-12FCA751477F}"/>
              </a:ext>
            </a:extLst>
          </p:cNvPr>
          <p:cNvSpPr>
            <a:spLocks noChangeShapeType="1"/>
          </p:cNvSpPr>
          <p:nvPr/>
        </p:nvSpPr>
        <p:spPr bwMode="auto">
          <a:xfrm flipV="1">
            <a:off x="2667000" y="3276600"/>
            <a:ext cx="2514600" cy="213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98" name="Line 30">
            <a:extLst>
              <a:ext uri="{FF2B5EF4-FFF2-40B4-BE49-F238E27FC236}">
                <a16:creationId xmlns:a16="http://schemas.microsoft.com/office/drawing/2014/main" id="{7668AEF7-5246-40BB-965C-B3E21A2249DA}"/>
              </a:ext>
            </a:extLst>
          </p:cNvPr>
          <p:cNvSpPr>
            <a:spLocks noChangeShapeType="1"/>
          </p:cNvSpPr>
          <p:nvPr/>
        </p:nvSpPr>
        <p:spPr bwMode="auto">
          <a:xfrm flipV="1">
            <a:off x="3505200" y="3352800"/>
            <a:ext cx="2286000" cy="213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199" name="Line 31">
            <a:extLst>
              <a:ext uri="{FF2B5EF4-FFF2-40B4-BE49-F238E27FC236}">
                <a16:creationId xmlns:a16="http://schemas.microsoft.com/office/drawing/2014/main" id="{B76A4B32-FF06-43E8-94CA-B98F75937269}"/>
              </a:ext>
            </a:extLst>
          </p:cNvPr>
          <p:cNvSpPr>
            <a:spLocks noChangeShapeType="1"/>
          </p:cNvSpPr>
          <p:nvPr/>
        </p:nvSpPr>
        <p:spPr bwMode="auto">
          <a:xfrm flipV="1">
            <a:off x="4419600" y="3581400"/>
            <a:ext cx="1828800" cy="1905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200" name="Line 32">
            <a:extLst>
              <a:ext uri="{FF2B5EF4-FFF2-40B4-BE49-F238E27FC236}">
                <a16:creationId xmlns:a16="http://schemas.microsoft.com/office/drawing/2014/main" id="{B4E4BBDE-24EF-400C-8601-ED111F94F121}"/>
              </a:ext>
            </a:extLst>
          </p:cNvPr>
          <p:cNvSpPr>
            <a:spLocks noChangeShapeType="1"/>
          </p:cNvSpPr>
          <p:nvPr/>
        </p:nvSpPr>
        <p:spPr bwMode="auto">
          <a:xfrm flipV="1">
            <a:off x="5181600" y="4267200"/>
            <a:ext cx="1143000" cy="1295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201" name="Line 33">
            <a:extLst>
              <a:ext uri="{FF2B5EF4-FFF2-40B4-BE49-F238E27FC236}">
                <a16:creationId xmlns:a16="http://schemas.microsoft.com/office/drawing/2014/main" id="{E88472D1-60E9-4CBD-8C60-C4C4DAB36A00}"/>
              </a:ext>
            </a:extLst>
          </p:cNvPr>
          <p:cNvSpPr>
            <a:spLocks noChangeShapeType="1"/>
          </p:cNvSpPr>
          <p:nvPr/>
        </p:nvSpPr>
        <p:spPr bwMode="auto">
          <a:xfrm flipV="1">
            <a:off x="5867400" y="5029200"/>
            <a:ext cx="4572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203" name="Line 35">
            <a:extLst>
              <a:ext uri="{FF2B5EF4-FFF2-40B4-BE49-F238E27FC236}">
                <a16:creationId xmlns:a16="http://schemas.microsoft.com/office/drawing/2014/main" id="{E57CAA46-0621-4F0B-A965-A5D763A9E013}"/>
              </a:ext>
            </a:extLst>
          </p:cNvPr>
          <p:cNvSpPr>
            <a:spLocks noChangeShapeType="1"/>
          </p:cNvSpPr>
          <p:nvPr/>
        </p:nvSpPr>
        <p:spPr bwMode="auto">
          <a:xfrm>
            <a:off x="3276600" y="762000"/>
            <a:ext cx="51054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7204" name="Text Box 36">
            <a:extLst>
              <a:ext uri="{FF2B5EF4-FFF2-40B4-BE49-F238E27FC236}">
                <a16:creationId xmlns:a16="http://schemas.microsoft.com/office/drawing/2014/main" id="{B51E9ABC-4117-42A3-8DB1-4278C7EF87F4}"/>
              </a:ext>
            </a:extLst>
          </p:cNvPr>
          <p:cNvSpPr txBox="1">
            <a:spLocks noChangeArrowheads="1"/>
          </p:cNvSpPr>
          <p:nvPr/>
        </p:nvSpPr>
        <p:spPr bwMode="auto">
          <a:xfrm>
            <a:off x="4953000" y="914400"/>
            <a:ext cx="190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a:t>            </a:t>
            </a:r>
            <a:r>
              <a:rPr lang="en-US" altLang="vi-VN" b="1" i="1"/>
              <a:t>10</a:t>
            </a:r>
          </a:p>
        </p:txBody>
      </p:sp>
      <p:sp>
        <p:nvSpPr>
          <p:cNvPr id="7205" name="Text Box 37">
            <a:extLst>
              <a:ext uri="{FF2B5EF4-FFF2-40B4-BE49-F238E27FC236}">
                <a16:creationId xmlns:a16="http://schemas.microsoft.com/office/drawing/2014/main" id="{8805B672-EE13-4B59-A7D6-5DC9F9BCB3DD}"/>
              </a:ext>
            </a:extLst>
          </p:cNvPr>
          <p:cNvSpPr txBox="1">
            <a:spLocks noChangeArrowheads="1"/>
          </p:cNvSpPr>
          <p:nvPr/>
        </p:nvSpPr>
        <p:spPr bwMode="auto">
          <a:xfrm>
            <a:off x="3200400" y="304800"/>
            <a:ext cx="563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b="1" i="1"/>
              <a:t>Tỉ lệ sinh ( phần nghìn) trừ đi tỉ lệ tử( phần nghìn</a:t>
            </a:r>
            <a:r>
              <a:rPr lang="en-US" altLang="vi-VN"/>
              <a:t> )</a:t>
            </a:r>
          </a:p>
        </p:txBody>
      </p:sp>
      <p:sp>
        <p:nvSpPr>
          <p:cNvPr id="7207" name="Text Box 39">
            <a:extLst>
              <a:ext uri="{FF2B5EF4-FFF2-40B4-BE49-F238E27FC236}">
                <a16:creationId xmlns:a16="http://schemas.microsoft.com/office/drawing/2014/main" id="{5EEA594E-32BB-4442-979C-9C0427C0C973}"/>
              </a:ext>
            </a:extLst>
          </p:cNvPr>
          <p:cNvSpPr txBox="1">
            <a:spLocks noChangeArrowheads="1"/>
          </p:cNvSpPr>
          <p:nvPr/>
        </p:nvSpPr>
        <p:spPr bwMode="auto">
          <a:xfrm>
            <a:off x="2590800" y="6096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vi-VN"/>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wipe(down)">
                                      <p:cBhvr>
                                        <p:cTn id="7" dur="580">
                                          <p:stCondLst>
                                            <p:cond delay="0"/>
                                          </p:stCondLst>
                                        </p:cTn>
                                        <p:tgtEl>
                                          <p:spTgt spid="7172"/>
                                        </p:tgtEl>
                                      </p:cBhvr>
                                    </p:animEffect>
                                    <p:anim calcmode="lin" valueType="num">
                                      <p:cBhvr>
                                        <p:cTn id="8" dur="1822" tmFilter="0,0; 0.14,0.36; 0.43,0.73; 0.71,0.91; 1.0,1.0">
                                          <p:stCondLst>
                                            <p:cond delay="0"/>
                                          </p:stCondLst>
                                        </p:cTn>
                                        <p:tgtEl>
                                          <p:spTgt spid="717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17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17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17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172"/>
                                        </p:tgtEl>
                                        <p:attrNameLst>
                                          <p:attrName>ppt_y</p:attrName>
                                        </p:attrNameLst>
                                      </p:cBhvr>
                                      <p:tavLst>
                                        <p:tav tm="0" fmla="#ppt_y-sin(pi*$)/81">
                                          <p:val>
                                            <p:fltVal val="0"/>
                                          </p:val>
                                        </p:tav>
                                        <p:tav tm="100000">
                                          <p:val>
                                            <p:fltVal val="1"/>
                                          </p:val>
                                        </p:tav>
                                      </p:tavLst>
                                    </p:anim>
                                    <p:animScale>
                                      <p:cBhvr>
                                        <p:cTn id="13" dur="26">
                                          <p:stCondLst>
                                            <p:cond delay="650"/>
                                          </p:stCondLst>
                                        </p:cTn>
                                        <p:tgtEl>
                                          <p:spTgt spid="7172"/>
                                        </p:tgtEl>
                                      </p:cBhvr>
                                      <p:to x="100000" y="60000"/>
                                    </p:animScale>
                                    <p:animScale>
                                      <p:cBhvr>
                                        <p:cTn id="14" dur="166" decel="50000">
                                          <p:stCondLst>
                                            <p:cond delay="676"/>
                                          </p:stCondLst>
                                        </p:cTn>
                                        <p:tgtEl>
                                          <p:spTgt spid="7172"/>
                                        </p:tgtEl>
                                      </p:cBhvr>
                                      <p:to x="100000" y="100000"/>
                                    </p:animScale>
                                    <p:animScale>
                                      <p:cBhvr>
                                        <p:cTn id="15" dur="26">
                                          <p:stCondLst>
                                            <p:cond delay="1312"/>
                                          </p:stCondLst>
                                        </p:cTn>
                                        <p:tgtEl>
                                          <p:spTgt spid="7172"/>
                                        </p:tgtEl>
                                      </p:cBhvr>
                                      <p:to x="100000" y="80000"/>
                                    </p:animScale>
                                    <p:animScale>
                                      <p:cBhvr>
                                        <p:cTn id="16" dur="166" decel="50000">
                                          <p:stCondLst>
                                            <p:cond delay="1338"/>
                                          </p:stCondLst>
                                        </p:cTn>
                                        <p:tgtEl>
                                          <p:spTgt spid="7172"/>
                                        </p:tgtEl>
                                      </p:cBhvr>
                                      <p:to x="100000" y="100000"/>
                                    </p:animScale>
                                    <p:animScale>
                                      <p:cBhvr>
                                        <p:cTn id="17" dur="26">
                                          <p:stCondLst>
                                            <p:cond delay="1642"/>
                                          </p:stCondLst>
                                        </p:cTn>
                                        <p:tgtEl>
                                          <p:spTgt spid="7172"/>
                                        </p:tgtEl>
                                      </p:cBhvr>
                                      <p:to x="100000" y="90000"/>
                                    </p:animScale>
                                    <p:animScale>
                                      <p:cBhvr>
                                        <p:cTn id="18" dur="166" decel="50000">
                                          <p:stCondLst>
                                            <p:cond delay="1668"/>
                                          </p:stCondLst>
                                        </p:cTn>
                                        <p:tgtEl>
                                          <p:spTgt spid="7172"/>
                                        </p:tgtEl>
                                      </p:cBhvr>
                                      <p:to x="100000" y="100000"/>
                                    </p:animScale>
                                    <p:animScale>
                                      <p:cBhvr>
                                        <p:cTn id="19" dur="26">
                                          <p:stCondLst>
                                            <p:cond delay="1808"/>
                                          </p:stCondLst>
                                        </p:cTn>
                                        <p:tgtEl>
                                          <p:spTgt spid="7172"/>
                                        </p:tgtEl>
                                      </p:cBhvr>
                                      <p:to x="100000" y="95000"/>
                                    </p:animScale>
                                    <p:animScale>
                                      <p:cBhvr>
                                        <p:cTn id="20" dur="166" decel="50000">
                                          <p:stCondLst>
                                            <p:cond delay="1834"/>
                                          </p:stCondLst>
                                        </p:cTn>
                                        <p:tgtEl>
                                          <p:spTgt spid="7172"/>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nodeType="clickEffect">
                                  <p:stCondLst>
                                    <p:cond delay="0"/>
                                  </p:stCondLst>
                                  <p:childTnLst>
                                    <p:set>
                                      <p:cBhvr>
                                        <p:cTn id="24" dur="1" fill="hold">
                                          <p:stCondLst>
                                            <p:cond delay="0"/>
                                          </p:stCondLst>
                                        </p:cTn>
                                        <p:tgtEl>
                                          <p:spTgt spid="7173"/>
                                        </p:tgtEl>
                                        <p:attrNameLst>
                                          <p:attrName>style.visibility</p:attrName>
                                        </p:attrNameLst>
                                      </p:cBhvr>
                                      <p:to>
                                        <p:strVal val="visible"/>
                                      </p:to>
                                    </p:set>
                                    <p:animEffect transition="in" filter="checkerboard(across)">
                                      <p:cBhvr>
                                        <p:cTn id="25" dur="500"/>
                                        <p:tgtEl>
                                          <p:spTgt spid="717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6" presetClass="entr" presetSubtype="0" fill="hold" nodeType="clickEffect">
                                  <p:stCondLst>
                                    <p:cond delay="0"/>
                                  </p:stCondLst>
                                  <p:childTnLst>
                                    <p:set>
                                      <p:cBhvr>
                                        <p:cTn id="29" dur="1" fill="hold">
                                          <p:stCondLst>
                                            <p:cond delay="0"/>
                                          </p:stCondLst>
                                        </p:cTn>
                                        <p:tgtEl>
                                          <p:spTgt spid="7184"/>
                                        </p:tgtEl>
                                        <p:attrNameLst>
                                          <p:attrName>style.visibility</p:attrName>
                                        </p:attrNameLst>
                                      </p:cBhvr>
                                      <p:to>
                                        <p:strVal val="visible"/>
                                      </p:to>
                                    </p:set>
                                    <p:animEffect transition="in" filter="wipe(down)">
                                      <p:cBhvr>
                                        <p:cTn id="30" dur="580">
                                          <p:stCondLst>
                                            <p:cond delay="0"/>
                                          </p:stCondLst>
                                        </p:cTn>
                                        <p:tgtEl>
                                          <p:spTgt spid="7184"/>
                                        </p:tgtEl>
                                      </p:cBhvr>
                                    </p:animEffect>
                                    <p:anim calcmode="lin" valueType="num">
                                      <p:cBhvr>
                                        <p:cTn id="31" dur="1822" tmFilter="0,0; 0.14,0.36; 0.43,0.73; 0.71,0.91; 1.0,1.0">
                                          <p:stCondLst>
                                            <p:cond delay="0"/>
                                          </p:stCondLst>
                                        </p:cTn>
                                        <p:tgtEl>
                                          <p:spTgt spid="7184"/>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7184"/>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7184"/>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7184"/>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7184"/>
                                        </p:tgtEl>
                                        <p:attrNameLst>
                                          <p:attrName>ppt_y</p:attrName>
                                        </p:attrNameLst>
                                      </p:cBhvr>
                                      <p:tavLst>
                                        <p:tav tm="0" fmla="#ppt_y-sin(pi*$)/81">
                                          <p:val>
                                            <p:fltVal val="0"/>
                                          </p:val>
                                        </p:tav>
                                        <p:tav tm="100000">
                                          <p:val>
                                            <p:fltVal val="1"/>
                                          </p:val>
                                        </p:tav>
                                      </p:tavLst>
                                    </p:anim>
                                    <p:animScale>
                                      <p:cBhvr>
                                        <p:cTn id="36" dur="26">
                                          <p:stCondLst>
                                            <p:cond delay="650"/>
                                          </p:stCondLst>
                                        </p:cTn>
                                        <p:tgtEl>
                                          <p:spTgt spid="7184"/>
                                        </p:tgtEl>
                                      </p:cBhvr>
                                      <p:to x="100000" y="60000"/>
                                    </p:animScale>
                                    <p:animScale>
                                      <p:cBhvr>
                                        <p:cTn id="37" dur="166" decel="50000">
                                          <p:stCondLst>
                                            <p:cond delay="676"/>
                                          </p:stCondLst>
                                        </p:cTn>
                                        <p:tgtEl>
                                          <p:spTgt spid="7184"/>
                                        </p:tgtEl>
                                      </p:cBhvr>
                                      <p:to x="100000" y="100000"/>
                                    </p:animScale>
                                    <p:animScale>
                                      <p:cBhvr>
                                        <p:cTn id="38" dur="26">
                                          <p:stCondLst>
                                            <p:cond delay="1312"/>
                                          </p:stCondLst>
                                        </p:cTn>
                                        <p:tgtEl>
                                          <p:spTgt spid="7184"/>
                                        </p:tgtEl>
                                      </p:cBhvr>
                                      <p:to x="100000" y="80000"/>
                                    </p:animScale>
                                    <p:animScale>
                                      <p:cBhvr>
                                        <p:cTn id="39" dur="166" decel="50000">
                                          <p:stCondLst>
                                            <p:cond delay="1338"/>
                                          </p:stCondLst>
                                        </p:cTn>
                                        <p:tgtEl>
                                          <p:spTgt spid="7184"/>
                                        </p:tgtEl>
                                      </p:cBhvr>
                                      <p:to x="100000" y="100000"/>
                                    </p:animScale>
                                    <p:animScale>
                                      <p:cBhvr>
                                        <p:cTn id="40" dur="26">
                                          <p:stCondLst>
                                            <p:cond delay="1642"/>
                                          </p:stCondLst>
                                        </p:cTn>
                                        <p:tgtEl>
                                          <p:spTgt spid="7184"/>
                                        </p:tgtEl>
                                      </p:cBhvr>
                                      <p:to x="100000" y="90000"/>
                                    </p:animScale>
                                    <p:animScale>
                                      <p:cBhvr>
                                        <p:cTn id="41" dur="166" decel="50000">
                                          <p:stCondLst>
                                            <p:cond delay="1668"/>
                                          </p:stCondLst>
                                        </p:cTn>
                                        <p:tgtEl>
                                          <p:spTgt spid="7184"/>
                                        </p:tgtEl>
                                      </p:cBhvr>
                                      <p:to x="100000" y="100000"/>
                                    </p:animScale>
                                    <p:animScale>
                                      <p:cBhvr>
                                        <p:cTn id="42" dur="26">
                                          <p:stCondLst>
                                            <p:cond delay="1808"/>
                                          </p:stCondLst>
                                        </p:cTn>
                                        <p:tgtEl>
                                          <p:spTgt spid="7184"/>
                                        </p:tgtEl>
                                      </p:cBhvr>
                                      <p:to x="100000" y="95000"/>
                                    </p:animScale>
                                    <p:animScale>
                                      <p:cBhvr>
                                        <p:cTn id="43" dur="166" decel="50000">
                                          <p:stCondLst>
                                            <p:cond delay="1834"/>
                                          </p:stCondLst>
                                        </p:cTn>
                                        <p:tgtEl>
                                          <p:spTgt spid="7184"/>
                                        </p:tgtEl>
                                      </p:cBhvr>
                                      <p:to x="100000" y="100000"/>
                                    </p:animScale>
                                  </p:childTnLst>
                                </p:cTn>
                              </p:par>
                            </p:childTnLst>
                          </p:cTn>
                        </p:par>
                      </p:childTnLst>
                    </p:cTn>
                  </p:par>
                  <p:par>
                    <p:cTn id="44" fill="hold" nodeType="clickPar">
                      <p:stCondLst>
                        <p:cond delay="indefinite"/>
                      </p:stCondLst>
                      <p:childTnLst>
                        <p:par>
                          <p:cTn id="45" fill="hold" nodeType="withGroup">
                            <p:stCondLst>
                              <p:cond delay="0"/>
                            </p:stCondLst>
                            <p:childTnLst>
                              <p:par>
                                <p:cTn id="46" presetID="52" presetClass="entr" presetSubtype="0" fill="hold" nodeType="clickEffect">
                                  <p:stCondLst>
                                    <p:cond delay="0"/>
                                  </p:stCondLst>
                                  <p:childTnLst>
                                    <p:set>
                                      <p:cBhvr>
                                        <p:cTn id="47" dur="1" fill="hold">
                                          <p:stCondLst>
                                            <p:cond delay="0"/>
                                          </p:stCondLst>
                                        </p:cTn>
                                        <p:tgtEl>
                                          <p:spTgt spid="7185"/>
                                        </p:tgtEl>
                                        <p:attrNameLst>
                                          <p:attrName>style.visibility</p:attrName>
                                        </p:attrNameLst>
                                      </p:cBhvr>
                                      <p:to>
                                        <p:strVal val="visible"/>
                                      </p:to>
                                    </p:set>
                                    <p:animScale>
                                      <p:cBhvr>
                                        <p:cTn id="48" dur="1000" decel="50000" fill="hold">
                                          <p:stCondLst>
                                            <p:cond delay="0"/>
                                          </p:stCondLst>
                                        </p:cTn>
                                        <p:tgtEl>
                                          <p:spTgt spid="718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9" dur="1000" decel="50000" fill="hold">
                                          <p:stCondLst>
                                            <p:cond delay="0"/>
                                          </p:stCondLst>
                                        </p:cTn>
                                        <p:tgtEl>
                                          <p:spTgt spid="7185"/>
                                        </p:tgtEl>
                                        <p:attrNameLst>
                                          <p:attrName>ppt_x</p:attrName>
                                          <p:attrName>ppt_y</p:attrName>
                                        </p:attrNameLst>
                                      </p:cBhvr>
                                    </p:animMotion>
                                    <p:animEffect transition="in" filter="fade">
                                      <p:cBhvr>
                                        <p:cTn id="50" dur="1000"/>
                                        <p:tgtEl>
                                          <p:spTgt spid="7185"/>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49" presetClass="path" presetSubtype="0" accel="50000" decel="50000" fill="hold" grpId="0" nodeType="clickEffect">
                                  <p:stCondLst>
                                    <p:cond delay="0"/>
                                  </p:stCondLst>
                                  <p:childTnLst>
                                    <p:animMotion origin="layout" path="M 3.33333E-6 2.54335E-6 L 0.2 0.47722 " pathEditMode="relative" rAng="0" ptsTypes="AA">
                                      <p:cBhvr>
                                        <p:cTn id="54" dur="2000" fill="hold"/>
                                        <p:tgtEl>
                                          <p:spTgt spid="7192"/>
                                        </p:tgtEl>
                                        <p:attrNameLst>
                                          <p:attrName>ppt_x</p:attrName>
                                          <p:attrName>ppt_y</p:attrName>
                                        </p:attrNameLst>
                                      </p:cBhvr>
                                      <p:rCtr x="10000" y="238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762000" y="5703888"/>
            <a:ext cx="7859713" cy="366712"/>
          </a:xfrm>
          <a:prstGeom prst="rect">
            <a:avLst/>
          </a:prstGeom>
          <a:noFill/>
          <a:ln w="9525">
            <a:noFill/>
            <a:miter lim="800000"/>
            <a:headEnd/>
            <a:tailEnd/>
          </a:ln>
        </p:spPr>
        <p:txBody>
          <a:bodyPr>
            <a:spAutoFit/>
          </a:bodyPr>
          <a:lstStyle/>
          <a:p>
            <a:pPr algn="ctr"/>
            <a:endParaRPr lang="vi-VN">
              <a:latin typeface="VNI-Times" pitchFamily="2" charset="0"/>
            </a:endParaRPr>
          </a:p>
        </p:txBody>
      </p:sp>
      <p:pic>
        <p:nvPicPr>
          <p:cNvPr id="4" name="Picture 4" descr="nongthonnnay"/>
          <p:cNvPicPr>
            <a:picLocks noChangeAspect="1" noChangeArrowheads="1"/>
          </p:cNvPicPr>
          <p:nvPr/>
        </p:nvPicPr>
        <p:blipFill>
          <a:blip r:embed="rId2"/>
          <a:srcRect/>
          <a:stretch>
            <a:fillRect/>
          </a:stretch>
        </p:blipFill>
        <p:spPr bwMode="auto">
          <a:xfrm>
            <a:off x="0" y="990600"/>
            <a:ext cx="4648200" cy="3276600"/>
          </a:xfrm>
          <a:prstGeom prst="rect">
            <a:avLst/>
          </a:prstGeom>
          <a:noFill/>
          <a:ln w="9525">
            <a:noFill/>
            <a:miter lim="800000"/>
            <a:headEnd/>
            <a:tailEnd/>
          </a:ln>
        </p:spPr>
      </p:pic>
      <p:pic>
        <p:nvPicPr>
          <p:cNvPr id="5" name="Picture 5" descr="duong_giao_thong_ninh_son_den_ma_noi_"/>
          <p:cNvPicPr>
            <a:picLocks noChangeAspect="1" noChangeArrowheads="1"/>
          </p:cNvPicPr>
          <p:nvPr/>
        </p:nvPicPr>
        <p:blipFill>
          <a:blip r:embed="rId3"/>
          <a:srcRect/>
          <a:stretch>
            <a:fillRect/>
          </a:stretch>
        </p:blipFill>
        <p:spPr bwMode="auto">
          <a:xfrm>
            <a:off x="4648200" y="990600"/>
            <a:ext cx="4495800" cy="3200400"/>
          </a:xfrm>
          <a:prstGeom prst="rect">
            <a:avLst/>
          </a:prstGeom>
          <a:noFill/>
          <a:ln w="9525">
            <a:noFill/>
            <a:miter lim="800000"/>
            <a:headEnd/>
            <a:tailEnd/>
          </a:ln>
        </p:spPr>
      </p:pic>
      <p:pic>
        <p:nvPicPr>
          <p:cNvPr id="6" name="Picture 7" descr="images690057_image001"/>
          <p:cNvPicPr>
            <a:picLocks noChangeAspect="1" noChangeArrowheads="1"/>
          </p:cNvPicPr>
          <p:nvPr/>
        </p:nvPicPr>
        <p:blipFill>
          <a:blip r:embed="rId4"/>
          <a:srcRect/>
          <a:stretch>
            <a:fillRect/>
          </a:stretch>
        </p:blipFill>
        <p:spPr bwMode="auto">
          <a:xfrm>
            <a:off x="4648200" y="4185424"/>
            <a:ext cx="4495800" cy="2667000"/>
          </a:xfrm>
          <a:prstGeom prst="rect">
            <a:avLst/>
          </a:prstGeom>
          <a:noFill/>
          <a:ln w="9525">
            <a:noFill/>
            <a:miter lim="800000"/>
            <a:headEnd/>
            <a:tailEnd/>
          </a:ln>
        </p:spPr>
      </p:pic>
      <p:pic>
        <p:nvPicPr>
          <p:cNvPr id="7" name="Picture 11" descr="24613duainternetvenongthon"/>
          <p:cNvPicPr>
            <a:picLocks noChangeAspect="1" noChangeArrowheads="1"/>
          </p:cNvPicPr>
          <p:nvPr/>
        </p:nvPicPr>
        <p:blipFill>
          <a:blip r:embed="rId5"/>
          <a:srcRect/>
          <a:stretch>
            <a:fillRect/>
          </a:stretch>
        </p:blipFill>
        <p:spPr bwMode="auto">
          <a:xfrm>
            <a:off x="0" y="4256048"/>
            <a:ext cx="4648200" cy="2601952"/>
          </a:xfrm>
          <a:prstGeom prst="rect">
            <a:avLst/>
          </a:prstGeom>
          <a:noFill/>
          <a:ln w="9525">
            <a:noFill/>
            <a:miter lim="800000"/>
            <a:headEnd/>
            <a:tailEnd/>
          </a:ln>
        </p:spPr>
      </p:pic>
      <p:sp>
        <p:nvSpPr>
          <p:cNvPr id="8" name="Text Box 13"/>
          <p:cNvSpPr txBox="1">
            <a:spLocks noChangeArrowheads="1"/>
          </p:cNvSpPr>
          <p:nvPr/>
        </p:nvSpPr>
        <p:spPr bwMode="auto">
          <a:xfrm>
            <a:off x="2901156" y="3888967"/>
            <a:ext cx="3581400" cy="461963"/>
          </a:xfrm>
          <a:prstGeom prst="rect">
            <a:avLst/>
          </a:prstGeom>
          <a:solidFill>
            <a:schemeClr val="bg1"/>
          </a:solidFill>
          <a:ln w="9525">
            <a:noFill/>
            <a:miter lim="800000"/>
            <a:headEnd/>
            <a:tailEnd/>
          </a:ln>
        </p:spPr>
        <p:txBody>
          <a:bodyPr>
            <a:spAutoFit/>
          </a:bodyPr>
          <a:lstStyle/>
          <a:p>
            <a:pPr>
              <a:spcBef>
                <a:spcPct val="50000"/>
              </a:spcBef>
            </a:pPr>
            <a:r>
              <a:rPr lang="en-US" sz="2400" b="1">
                <a:solidFill>
                  <a:srgbClr val="FF0000"/>
                </a:solidFill>
                <a:latin typeface="Times New Roman" pitchFamily="18" charset="0"/>
                <a:cs typeface="Times New Roman" pitchFamily="18" charset="0"/>
              </a:rPr>
              <a:t>NÔNG THÔN ĐỔI MỚI</a:t>
            </a:r>
          </a:p>
        </p:txBody>
      </p:sp>
      <p:sp>
        <p:nvSpPr>
          <p:cNvPr id="9" name="Rectangle 9"/>
          <p:cNvSpPr>
            <a:spLocks noChangeArrowheads="1"/>
          </p:cNvSpPr>
          <p:nvPr/>
        </p:nvSpPr>
        <p:spPr bwMode="auto">
          <a:xfrm>
            <a:off x="0" y="0"/>
            <a:ext cx="9144000" cy="954107"/>
          </a:xfrm>
          <a:prstGeom prst="rect">
            <a:avLst/>
          </a:prstGeom>
          <a:noFill/>
          <a:ln w="9525">
            <a:noFill/>
            <a:miter lim="800000"/>
            <a:headEnd/>
            <a:tailEnd/>
          </a:ln>
        </p:spPr>
        <p:txBody>
          <a:bodyPr>
            <a:spAutoFit/>
          </a:bodyPr>
          <a:lstStyle/>
          <a:p>
            <a:pPr algn="ctr"/>
            <a:r>
              <a:rPr lang="en-US" sz="2800" i="1" dirty="0" err="1">
                <a:cs typeface="Times New Roman" pitchFamily="18" charset="0"/>
              </a:rPr>
              <a:t>Quan</a:t>
            </a:r>
            <a:r>
              <a:rPr lang="en-US" sz="2800" i="1" dirty="0">
                <a:cs typeface="Times New Roman" pitchFamily="18" charset="0"/>
              </a:rPr>
              <a:t> </a:t>
            </a:r>
            <a:r>
              <a:rPr lang="en-US" sz="2800" i="1" dirty="0" err="1">
                <a:cs typeface="Times New Roman" pitchFamily="18" charset="0"/>
              </a:rPr>
              <a:t>sát</a:t>
            </a:r>
            <a:r>
              <a:rPr lang="en-US" sz="2800" i="1" dirty="0">
                <a:cs typeface="Times New Roman" pitchFamily="18" charset="0"/>
              </a:rPr>
              <a:t> </a:t>
            </a:r>
            <a:r>
              <a:rPr lang="en-US" sz="2800" i="1" dirty="0" err="1">
                <a:cs typeface="Times New Roman" pitchFamily="18" charset="0"/>
              </a:rPr>
              <a:t>những</a:t>
            </a:r>
            <a:r>
              <a:rPr lang="en-US" sz="2800" i="1" dirty="0">
                <a:cs typeface="Times New Roman" pitchFamily="18" charset="0"/>
              </a:rPr>
              <a:t> </a:t>
            </a:r>
            <a:r>
              <a:rPr lang="en-US" sz="2800" i="1" dirty="0" err="1">
                <a:cs typeface="Times New Roman" pitchFamily="18" charset="0"/>
              </a:rPr>
              <a:t>hình</a:t>
            </a:r>
            <a:r>
              <a:rPr lang="en-US" sz="2800" i="1" dirty="0">
                <a:cs typeface="Times New Roman" pitchFamily="18" charset="0"/>
              </a:rPr>
              <a:t> </a:t>
            </a:r>
            <a:r>
              <a:rPr lang="en-US" sz="2800" i="1" dirty="0" err="1">
                <a:cs typeface="Times New Roman" pitchFamily="18" charset="0"/>
              </a:rPr>
              <a:t>ảnh</a:t>
            </a:r>
            <a:r>
              <a:rPr lang="en-US" sz="2800" i="1" dirty="0">
                <a:cs typeface="Times New Roman" pitchFamily="18" charset="0"/>
              </a:rPr>
              <a:t> </a:t>
            </a:r>
            <a:r>
              <a:rPr lang="en-US" sz="2800" i="1" dirty="0" err="1">
                <a:cs typeface="Times New Roman" pitchFamily="18" charset="0"/>
              </a:rPr>
              <a:t>sau</a:t>
            </a:r>
            <a:r>
              <a:rPr lang="en-US" sz="2800" i="1" dirty="0">
                <a:cs typeface="Times New Roman" pitchFamily="18" charset="0"/>
              </a:rPr>
              <a:t> </a:t>
            </a:r>
            <a:r>
              <a:rPr lang="en-US" sz="2800" i="1" dirty="0" err="1">
                <a:cs typeface="Times New Roman" pitchFamily="18" charset="0"/>
              </a:rPr>
              <a:t>và</a:t>
            </a:r>
            <a:r>
              <a:rPr lang="en-US" sz="2800" i="1" dirty="0">
                <a:cs typeface="Times New Roman" pitchFamily="18" charset="0"/>
              </a:rPr>
              <a:t> </a:t>
            </a:r>
            <a:r>
              <a:rPr lang="en-US" sz="2800" i="1" dirty="0" err="1">
                <a:cs typeface="Times New Roman" pitchFamily="18" charset="0"/>
              </a:rPr>
              <a:t>nêu</a:t>
            </a:r>
            <a:r>
              <a:rPr lang="en-US" sz="2800" i="1" dirty="0">
                <a:cs typeface="Times New Roman" pitchFamily="18" charset="0"/>
              </a:rPr>
              <a:t> </a:t>
            </a:r>
            <a:r>
              <a:rPr lang="en-US" sz="2800" i="1" dirty="0" err="1">
                <a:cs typeface="Times New Roman" pitchFamily="18" charset="0"/>
              </a:rPr>
              <a:t>những</a:t>
            </a:r>
            <a:r>
              <a:rPr lang="en-US" sz="2800" i="1" dirty="0">
                <a:cs typeface="Times New Roman" pitchFamily="18" charset="0"/>
              </a:rPr>
              <a:t> </a:t>
            </a:r>
            <a:r>
              <a:rPr lang="en-US" sz="2800" i="1" dirty="0" err="1">
                <a:cs typeface="Times New Roman" pitchFamily="18" charset="0"/>
              </a:rPr>
              <a:t>biến</a:t>
            </a:r>
            <a:r>
              <a:rPr lang="en-US" sz="2800" i="1" dirty="0">
                <a:cs typeface="Times New Roman" pitchFamily="18" charset="0"/>
              </a:rPr>
              <a:t> </a:t>
            </a:r>
            <a:r>
              <a:rPr lang="en-US" sz="2800" i="1" dirty="0" err="1">
                <a:cs typeface="Times New Roman" pitchFamily="18" charset="0"/>
              </a:rPr>
              <a:t>đổi</a:t>
            </a:r>
            <a:r>
              <a:rPr lang="en-US" sz="2800" i="1" dirty="0">
                <a:cs typeface="Times New Roman" pitchFamily="18" charset="0"/>
              </a:rPr>
              <a:t> </a:t>
            </a:r>
            <a:r>
              <a:rPr lang="en-US" sz="2800" i="1" dirty="0" err="1">
                <a:cs typeface="Times New Roman" pitchFamily="18" charset="0"/>
              </a:rPr>
              <a:t>của</a:t>
            </a:r>
            <a:r>
              <a:rPr lang="en-US" sz="2800" i="1" dirty="0">
                <a:cs typeface="Times New Roman" pitchFamily="18" charset="0"/>
              </a:rPr>
              <a:t> </a:t>
            </a:r>
            <a:r>
              <a:rPr lang="en-US" sz="2800" i="1" dirty="0" err="1">
                <a:cs typeface="Times New Roman" pitchFamily="18" charset="0"/>
              </a:rPr>
              <a:t>nông</a:t>
            </a:r>
            <a:r>
              <a:rPr lang="en-US" sz="2800" i="1" dirty="0">
                <a:cs typeface="Times New Roman" pitchFamily="18" charset="0"/>
              </a:rPr>
              <a:t> </a:t>
            </a:r>
            <a:r>
              <a:rPr lang="en-US" sz="2800" i="1" dirty="0" err="1">
                <a:cs typeface="Times New Roman" pitchFamily="18" charset="0"/>
              </a:rPr>
              <a:t>thôn</a:t>
            </a:r>
            <a:r>
              <a:rPr lang="en-US" sz="2800" i="1" dirty="0">
                <a:cs typeface="Times New Roman" pitchFamily="18" charset="0"/>
              </a:rPr>
              <a:t> </a:t>
            </a:r>
            <a:r>
              <a:rPr lang="en-US" sz="2800" i="1" dirty="0" err="1">
                <a:cs typeface="Times New Roman" pitchFamily="18" charset="0"/>
              </a:rPr>
              <a:t>hiện</a:t>
            </a:r>
            <a:r>
              <a:rPr lang="en-US" sz="2800" i="1" dirty="0">
                <a:cs typeface="Times New Roman" pitchFamily="18" charset="0"/>
              </a:rPr>
              <a:t> nay?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inh nen Powerepoint.jpg"/>
          <p:cNvPicPr>
            <a:picLocks noChangeAspect="1"/>
          </p:cNvPicPr>
          <p:nvPr/>
        </p:nvPicPr>
        <p:blipFill>
          <a:blip r:embed="rId2"/>
          <a:stretch>
            <a:fillRect/>
          </a:stretch>
        </p:blipFill>
        <p:spPr>
          <a:xfrm>
            <a:off x="0" y="0"/>
            <a:ext cx="9144000" cy="6858000"/>
          </a:xfrm>
          <a:prstGeom prst="rect">
            <a:avLst/>
          </a:prstGeom>
        </p:spPr>
      </p:pic>
      <p:sp>
        <p:nvSpPr>
          <p:cNvPr id="2" name="TextBox 1"/>
          <p:cNvSpPr txBox="1"/>
          <p:nvPr/>
        </p:nvSpPr>
        <p:spPr>
          <a:xfrm>
            <a:off x="0" y="95071"/>
            <a:ext cx="9144000" cy="1200329"/>
          </a:xfrm>
          <a:prstGeom prst="rect">
            <a:avLst/>
          </a:prstGeom>
          <a:noFill/>
        </p:spPr>
        <p:txBody>
          <a:bodyPr wrap="square" rtlCol="0">
            <a:spAutoFit/>
          </a:bodyPr>
          <a:lstStyle/>
          <a:p>
            <a:pPr algn="ctr"/>
            <a:r>
              <a:rPr lang="en-US" sz="3600" b="1" dirty="0">
                <a:solidFill>
                  <a:srgbClr val="FF0000"/>
                </a:solidFill>
              </a:rPr>
              <a:t>BÀI 3: PHÂN BỐ DÂN CƯ VÀ CÁC LOẠI HÌNH QUẦN CƯ</a:t>
            </a:r>
          </a:p>
        </p:txBody>
      </p:sp>
      <p:sp>
        <p:nvSpPr>
          <p:cNvPr id="3" name="TextBox 2"/>
          <p:cNvSpPr txBox="1"/>
          <p:nvPr/>
        </p:nvSpPr>
        <p:spPr>
          <a:xfrm>
            <a:off x="0" y="1284982"/>
            <a:ext cx="4251485" cy="1077218"/>
          </a:xfrm>
          <a:prstGeom prst="rect">
            <a:avLst/>
          </a:prstGeom>
          <a:noFill/>
        </p:spPr>
        <p:txBody>
          <a:bodyPr wrap="none" rtlCol="0">
            <a:spAutoFit/>
          </a:bodyPr>
          <a:lstStyle/>
          <a:p>
            <a:pPr marL="571500" indent="-571500"/>
            <a:r>
              <a:rPr lang="en-US" sz="3200" b="1" dirty="0"/>
              <a:t>II. </a:t>
            </a:r>
            <a:r>
              <a:rPr lang="en-US" sz="3200" b="1" dirty="0" err="1"/>
              <a:t>Các</a:t>
            </a:r>
            <a:r>
              <a:rPr lang="en-US" sz="3200" b="1" dirty="0"/>
              <a:t> </a:t>
            </a:r>
            <a:r>
              <a:rPr lang="en-US" sz="3200" b="1" dirty="0" err="1"/>
              <a:t>loại</a:t>
            </a:r>
            <a:r>
              <a:rPr lang="en-US" sz="3200" b="1" dirty="0"/>
              <a:t> </a:t>
            </a:r>
            <a:r>
              <a:rPr lang="en-US" sz="3200" b="1" dirty="0" err="1"/>
              <a:t>hình</a:t>
            </a:r>
            <a:r>
              <a:rPr lang="en-US" sz="3200" b="1" dirty="0"/>
              <a:t> </a:t>
            </a:r>
            <a:r>
              <a:rPr lang="en-US" sz="3200" b="1" dirty="0" err="1"/>
              <a:t>quần</a:t>
            </a:r>
            <a:r>
              <a:rPr lang="en-US" sz="3200" b="1" dirty="0"/>
              <a:t> </a:t>
            </a:r>
            <a:r>
              <a:rPr lang="en-US" sz="3200" b="1" dirty="0" err="1"/>
              <a:t>cư</a:t>
            </a:r>
            <a:endParaRPr lang="en-US" sz="3200" b="1" dirty="0"/>
          </a:p>
          <a:p>
            <a:pPr marL="571500" indent="-571500">
              <a:buAutoNum type="arabicPeriod"/>
            </a:pPr>
            <a:r>
              <a:rPr lang="en-US" sz="3200" b="1" dirty="0" err="1"/>
              <a:t>Quần</a:t>
            </a:r>
            <a:r>
              <a:rPr lang="en-US" sz="3200" b="1" dirty="0"/>
              <a:t> </a:t>
            </a:r>
            <a:r>
              <a:rPr lang="en-US" sz="3200" b="1" dirty="0" err="1"/>
              <a:t>cư</a:t>
            </a:r>
            <a:r>
              <a:rPr lang="en-US" sz="3200" b="1" dirty="0"/>
              <a:t> </a:t>
            </a:r>
            <a:r>
              <a:rPr lang="en-US" sz="3200" b="1" dirty="0" err="1"/>
              <a:t>nông</a:t>
            </a:r>
            <a:r>
              <a:rPr lang="en-US" sz="3200" b="1" dirty="0"/>
              <a:t> </a:t>
            </a:r>
            <a:r>
              <a:rPr lang="en-US" sz="3200" b="1" dirty="0" err="1"/>
              <a:t>thôn</a:t>
            </a:r>
            <a:endParaRPr lang="en-US" sz="3200" b="1" dirty="0"/>
          </a:p>
        </p:txBody>
      </p:sp>
      <p:sp>
        <p:nvSpPr>
          <p:cNvPr id="7" name="TextBox 6">
            <a:extLst>
              <a:ext uri="{FF2B5EF4-FFF2-40B4-BE49-F238E27FC236}">
                <a16:creationId xmlns:a16="http://schemas.microsoft.com/office/drawing/2014/main" id="{18C8100B-DFAB-41E4-AB7E-39DADA24C3C1}"/>
              </a:ext>
            </a:extLst>
          </p:cNvPr>
          <p:cNvSpPr txBox="1"/>
          <p:nvPr/>
        </p:nvSpPr>
        <p:spPr>
          <a:xfrm>
            <a:off x="0" y="2348259"/>
            <a:ext cx="9144000" cy="2695610"/>
          </a:xfrm>
          <a:prstGeom prst="rect">
            <a:avLst/>
          </a:prstGeom>
          <a:noFill/>
        </p:spPr>
        <p:txBody>
          <a:bodyPr wrap="square">
            <a:spAutoFit/>
          </a:bodyPr>
          <a:lstStyle/>
          <a:p>
            <a:pPr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Hoạt động kinh tế chủ yếu là nông, lâm, ngư nghiệp</a:t>
            </a:r>
            <a:endParaRPr lang="en-US" sz="2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pPr>
            <a:r>
              <a:rPr lang="en-US" sz="2200" b="1">
                <a:effectLst/>
                <a:latin typeface="Times New Roman" panose="02020603050405020304" pitchFamily="18" charset="0"/>
                <a:ea typeface="Times New Roman" panose="02020603050405020304" pitchFamily="18" charset="0"/>
              </a:rPr>
              <a:t>- Cách tổ chức sinh sống: Nhà cửa thường phân tán thành làng, xóm, thôn, bản, ấp…. gắn liền với đất canh tác.</a:t>
            </a:r>
          </a:p>
          <a:p>
            <a:pPr algn="just">
              <a:lnSpc>
                <a:spcPct val="130000"/>
              </a:lnSpc>
            </a:pPr>
            <a:r>
              <a:rPr lang="en-US" sz="2200" b="1">
                <a:effectLst/>
                <a:latin typeface="Times New Roman" panose="02020603050405020304" pitchFamily="18" charset="0"/>
                <a:ea typeface="Times New Roman" panose="02020603050405020304" pitchFamily="18" charset="0"/>
              </a:rPr>
              <a:t>- Mức độ tập trung dân cư thưa thớt.</a:t>
            </a:r>
            <a:endParaRPr lang="vi-VN" sz="22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a:p>
            <a:pPr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Quần cư nông thôn có nhiều thay đổi do ảnh hưởng của quá trình CNH, HĐH nông nghiệp ở nông thôn (nông thôn mới).</a:t>
            </a:r>
            <a:endParaRPr lang="vi-VN" sz="22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5071"/>
            <a:ext cx="9144000" cy="1200329"/>
          </a:xfrm>
          <a:prstGeom prst="rect">
            <a:avLst/>
          </a:prstGeom>
          <a:noFill/>
        </p:spPr>
        <p:txBody>
          <a:bodyPr wrap="square" rtlCol="0">
            <a:spAutoFit/>
          </a:bodyPr>
          <a:lstStyle/>
          <a:p>
            <a:pPr algn="ctr"/>
            <a:r>
              <a:rPr lang="en-US" sz="3600" b="1" dirty="0">
                <a:solidFill>
                  <a:srgbClr val="FF0000"/>
                </a:solidFill>
              </a:rPr>
              <a:t>BÀI 3: PHÂN BỐ DÂN CƯ VÀ CÁC LOẠI HÌNH QUẦN CƯ</a:t>
            </a:r>
          </a:p>
        </p:txBody>
      </p:sp>
      <p:sp>
        <p:nvSpPr>
          <p:cNvPr id="3" name="TextBox 2"/>
          <p:cNvSpPr txBox="1"/>
          <p:nvPr/>
        </p:nvSpPr>
        <p:spPr>
          <a:xfrm>
            <a:off x="0" y="1284982"/>
            <a:ext cx="4164923" cy="1077218"/>
          </a:xfrm>
          <a:prstGeom prst="rect">
            <a:avLst/>
          </a:prstGeom>
          <a:noFill/>
        </p:spPr>
        <p:txBody>
          <a:bodyPr wrap="none" rtlCol="0">
            <a:spAutoFit/>
          </a:bodyPr>
          <a:lstStyle/>
          <a:p>
            <a:pPr marL="571500" indent="-571500"/>
            <a:r>
              <a:rPr lang="en-US" sz="3200" dirty="0"/>
              <a:t>II. </a:t>
            </a:r>
            <a:r>
              <a:rPr lang="en-US" sz="3200" dirty="0" err="1"/>
              <a:t>Các</a:t>
            </a:r>
            <a:r>
              <a:rPr lang="en-US" sz="3200" dirty="0"/>
              <a:t> </a:t>
            </a:r>
            <a:r>
              <a:rPr lang="en-US" sz="3200" dirty="0" err="1"/>
              <a:t>loại</a:t>
            </a:r>
            <a:r>
              <a:rPr lang="en-US" sz="3200" dirty="0"/>
              <a:t> </a:t>
            </a:r>
            <a:r>
              <a:rPr lang="en-US" sz="3200" dirty="0" err="1"/>
              <a:t>hình</a:t>
            </a:r>
            <a:r>
              <a:rPr lang="en-US" sz="3200" dirty="0"/>
              <a:t> </a:t>
            </a:r>
            <a:r>
              <a:rPr lang="en-US" sz="3200" dirty="0" err="1"/>
              <a:t>quần</a:t>
            </a:r>
            <a:r>
              <a:rPr lang="en-US" sz="3200" dirty="0"/>
              <a:t> </a:t>
            </a:r>
            <a:r>
              <a:rPr lang="en-US" sz="3200" dirty="0" err="1"/>
              <a:t>cư</a:t>
            </a:r>
            <a:endParaRPr lang="en-US" sz="3200" dirty="0"/>
          </a:p>
          <a:p>
            <a:pPr marL="571500" indent="-571500"/>
            <a:r>
              <a:rPr lang="en-US" sz="3200" dirty="0"/>
              <a:t>2. </a:t>
            </a:r>
            <a:r>
              <a:rPr lang="en-US" sz="3200" dirty="0" err="1"/>
              <a:t>Quần</a:t>
            </a:r>
            <a:r>
              <a:rPr lang="en-US" sz="3200" dirty="0"/>
              <a:t> </a:t>
            </a:r>
            <a:r>
              <a:rPr lang="en-US" sz="3200" dirty="0" err="1"/>
              <a:t>cư</a:t>
            </a:r>
            <a:r>
              <a:rPr lang="en-US" sz="3200" dirty="0"/>
              <a:t> </a:t>
            </a:r>
            <a:r>
              <a:rPr lang="en-US" sz="3200" dirty="0" err="1"/>
              <a:t>thành</a:t>
            </a:r>
            <a:r>
              <a:rPr lang="en-US" sz="3200" dirty="0"/>
              <a:t> </a:t>
            </a:r>
            <a:r>
              <a:rPr lang="en-US" sz="3200" dirty="0" err="1"/>
              <a:t>thị</a:t>
            </a:r>
            <a:endParaRPr lang="en-US" sz="3200" dirty="0"/>
          </a:p>
        </p:txBody>
      </p:sp>
      <p:sp>
        <p:nvSpPr>
          <p:cNvPr id="4" name="Rectangle 3"/>
          <p:cNvSpPr txBox="1">
            <a:spLocks noChangeArrowheads="1"/>
          </p:cNvSpPr>
          <p:nvPr/>
        </p:nvSpPr>
        <p:spPr>
          <a:xfrm>
            <a:off x="0" y="2667000"/>
            <a:ext cx="3810000" cy="1535853"/>
          </a:xfrm>
          <a:prstGeom prst="rect">
            <a:avLst/>
          </a:prstGeom>
        </p:spPr>
        <p:txBody>
          <a:bodyPr/>
          <a:lstStyle/>
          <a:p>
            <a:pPr marL="342900" marR="0" lvl="0" indent="-342900" algn="just" defTabSz="914400" rtl="0" eaLnBrk="1" fontAlgn="auto" latinLnBrk="0" hangingPunct="1">
              <a:lnSpc>
                <a:spcPct val="100000"/>
              </a:lnSpc>
              <a:spcBef>
                <a:spcPct val="20000"/>
              </a:spcBef>
              <a:spcAft>
                <a:spcPts val="0"/>
              </a:spcAft>
              <a:buClrTx/>
              <a:buSzTx/>
              <a:buFontTx/>
              <a:buNone/>
              <a:tabLst/>
              <a:defRPr/>
            </a:pPr>
            <a:r>
              <a:rPr kumimoji="0" lang="en-US" sz="2400" i="0" u="none" strike="noStrike" kern="1200" cap="none" spc="0" normalizeH="0" baseline="0" noProof="0" dirty="0">
                <a:ln>
                  <a:noFill/>
                </a:ln>
                <a:solidFill>
                  <a:srgbClr val="FF0000"/>
                </a:solidFill>
                <a:effectLst/>
                <a:uLnTx/>
                <a:uFillTx/>
                <a:ea typeface="+mn-ea"/>
                <a:cs typeface="+mn-cs"/>
              </a:rPr>
              <a: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Quan</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sát</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hình</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3.1 </a:t>
            </a:r>
            <a:r>
              <a:rPr kumimoji="0" lang="en-US" sz="2400" i="1" u="none" strike="noStrike" kern="1200" cap="none" spc="0" normalizeH="0" baseline="0" noProof="0" err="1">
                <a:ln>
                  <a:noFill/>
                </a:ln>
                <a:solidFill>
                  <a:srgbClr val="FF0000"/>
                </a:solidFill>
                <a:effectLst/>
                <a:uLnTx/>
                <a:uFillTx/>
                <a:ea typeface="+mn-ea"/>
                <a:cs typeface="Times New Roman" pitchFamily="18" charset="0"/>
              </a:rPr>
              <a:t>hãy</a:t>
            </a:r>
            <a:r>
              <a:rPr lang="en-US" sz="2400" i="1">
                <a:solidFill>
                  <a:srgbClr val="FF0000"/>
                </a:solidFill>
                <a:cs typeface="Times New Roman" pitchFamily="18" charset="0"/>
              </a:rPr>
              <a:t> </a:t>
            </a:r>
            <a:r>
              <a:rPr kumimoji="0" lang="en-US" sz="2400" i="1" u="none" strike="noStrike" kern="1200" cap="none" spc="0" normalizeH="0" baseline="0" noProof="0">
                <a:ln>
                  <a:noFill/>
                </a:ln>
                <a:solidFill>
                  <a:srgbClr val="FF0000"/>
                </a:solidFill>
                <a:effectLst/>
                <a:uLnTx/>
                <a:uFillTx/>
                <a:ea typeface="+mn-ea"/>
                <a:cs typeface="Times New Roman" pitchFamily="18" charset="0"/>
              </a:rPr>
              <a:t>nhận</a:t>
            </a:r>
            <a:r>
              <a:rPr lang="en-US" sz="2400" i="1" dirty="0">
                <a:solidFill>
                  <a:srgbClr val="FF0000"/>
                </a:solidFill>
                <a:cs typeface="Times New Roman" pitchFamily="18" charset="0"/>
              </a:rPr>
              <a:t> </a:t>
            </a:r>
            <a:r>
              <a:rPr kumimoji="0" lang="en-US" sz="2400" i="1" u="none" strike="noStrike" kern="1200" cap="none" spc="0" normalizeH="0" baseline="0" noProof="0">
                <a:ln>
                  <a:noFill/>
                </a:ln>
                <a:solidFill>
                  <a:srgbClr val="FF0000"/>
                </a:solidFill>
                <a:effectLst/>
                <a:uLnTx/>
                <a:uFillTx/>
                <a:ea typeface="+mn-ea"/>
                <a:cs typeface="Times New Roman" pitchFamily="18" charset="0"/>
              </a:rPr>
              <a:t>xét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về</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sự</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phân</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bố</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r>
              <a:rPr kumimoji="0" lang="en-US" sz="2400" i="1" u="none" strike="noStrike" kern="1200" cap="none" spc="0" normalizeH="0" baseline="0" noProof="0" err="1">
                <a:ln>
                  <a:noFill/>
                </a:ln>
                <a:solidFill>
                  <a:srgbClr val="FF0000"/>
                </a:solidFill>
                <a:effectLst/>
                <a:uLnTx/>
                <a:uFillTx/>
                <a:ea typeface="+mn-ea"/>
                <a:cs typeface="Times New Roman" pitchFamily="18" charset="0"/>
              </a:rPr>
              <a:t>các</a:t>
            </a:r>
            <a:r>
              <a:rPr kumimoji="0" lang="en-US" sz="2400" i="1" u="none" strike="noStrike" kern="1200" cap="none" spc="0" normalizeH="0" baseline="0" noProof="0">
                <a:ln>
                  <a:noFill/>
                </a:ln>
                <a:solidFill>
                  <a:srgbClr val="FF0000"/>
                </a:solidFill>
                <a:effectLst/>
                <a:uLnTx/>
                <a:uFillTx/>
                <a:ea typeface="+mn-ea"/>
                <a:cs typeface="Times New Roman" pitchFamily="18" charset="0"/>
              </a:rPr>
              <a:t> đô</a:t>
            </a:r>
            <a:r>
              <a:rPr lang="en-US" sz="2400" i="1" dirty="0">
                <a:solidFill>
                  <a:srgbClr val="FF0000"/>
                </a:solidFill>
                <a:cs typeface="Times New Roman" pitchFamily="18" charset="0"/>
              </a:rPr>
              <a:t> </a:t>
            </a:r>
            <a:r>
              <a:rPr kumimoji="0" lang="en-US" sz="2400" i="1" u="none" strike="noStrike" kern="1200" cap="none" spc="0" normalizeH="0" baseline="0" noProof="0">
                <a:ln>
                  <a:noFill/>
                </a:ln>
                <a:solidFill>
                  <a:srgbClr val="FF0000"/>
                </a:solidFill>
                <a:effectLst/>
                <a:uLnTx/>
                <a:uFillTx/>
                <a:ea typeface="+mn-ea"/>
                <a:cs typeface="Times New Roman" pitchFamily="18" charset="0"/>
              </a:rPr>
              <a:t>thị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của</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nước</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ta</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a:t>
            </a:r>
            <a:br>
              <a:rPr kumimoji="0" lang="en-US" sz="2400" i="1" u="none" strike="noStrike" kern="1200" cap="none" spc="0" normalizeH="0" baseline="0" noProof="0" dirty="0">
                <a:ln>
                  <a:noFill/>
                </a:ln>
                <a:solidFill>
                  <a:srgbClr val="FF0000"/>
                </a:solidFill>
                <a:effectLst/>
                <a:uLnTx/>
                <a:uFillTx/>
                <a:ea typeface="+mn-ea"/>
                <a:cs typeface="Times New Roman" pitchFamily="18" charset="0"/>
              </a:rPr>
            </a:b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Giải</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r>
              <a:rPr kumimoji="0" lang="en-US" sz="2400" i="1" u="none" strike="noStrike" kern="1200" cap="none" spc="0" normalizeH="0" baseline="0" noProof="0" dirty="0" err="1">
                <a:ln>
                  <a:noFill/>
                </a:ln>
                <a:solidFill>
                  <a:srgbClr val="FF0000"/>
                </a:solidFill>
                <a:effectLst/>
                <a:uLnTx/>
                <a:uFillTx/>
                <a:ea typeface="+mn-ea"/>
                <a:cs typeface="Times New Roman" pitchFamily="18" charset="0"/>
              </a:rPr>
              <a:t>thích</a:t>
            </a:r>
            <a:r>
              <a:rPr lang="en-US" sz="2400" i="1" dirty="0">
                <a:solidFill>
                  <a:srgbClr val="FF0000"/>
                </a:solidFill>
                <a:cs typeface="Times New Roman" pitchFamily="18" charset="0"/>
              </a:rPr>
              <a:t>?</a:t>
            </a:r>
            <a:r>
              <a:rPr kumimoji="0" lang="en-US" sz="2400" i="1" u="none" strike="noStrike" kern="1200" cap="none" spc="0" normalizeH="0" baseline="0" noProof="0" dirty="0">
                <a:ln>
                  <a:noFill/>
                </a:ln>
                <a:solidFill>
                  <a:srgbClr val="FF0000"/>
                </a:solidFill>
                <a:effectLst/>
                <a:uLnTx/>
                <a:uFillTx/>
                <a:ea typeface="+mn-ea"/>
                <a:cs typeface="Times New Roman" pitchFamily="18" charset="0"/>
              </a:rPr>
              <a:t> </a:t>
            </a:r>
          </a:p>
        </p:txBody>
      </p:sp>
      <p:pic>
        <p:nvPicPr>
          <p:cNvPr id="5" name="Picture 4" descr="Luoc do phan bo dan cu va do thi Viet Nam nam 1999 "/>
          <p:cNvPicPr>
            <a:picLocks noChangeAspect="1" noChangeArrowheads="1"/>
          </p:cNvPicPr>
          <p:nvPr/>
        </p:nvPicPr>
        <p:blipFill>
          <a:blip r:embed="rId2"/>
          <a:srcRect/>
          <a:stretch>
            <a:fillRect/>
          </a:stretch>
        </p:blipFill>
        <p:spPr bwMode="auto">
          <a:xfrm>
            <a:off x="3905250" y="1905000"/>
            <a:ext cx="5238750" cy="4953000"/>
          </a:xfrm>
          <a:prstGeom prst="rect">
            <a:avLst/>
          </a:prstGeom>
          <a:noFill/>
          <a:ln w="9525">
            <a:noFill/>
            <a:miter lim="800000"/>
            <a:headEnd/>
            <a:tailEnd/>
          </a:ln>
        </p:spPr>
      </p:pic>
      <p:sp>
        <p:nvSpPr>
          <p:cNvPr id="6" name="Freeform 5"/>
          <p:cNvSpPr>
            <a:spLocks/>
          </p:cNvSpPr>
          <p:nvPr/>
        </p:nvSpPr>
        <p:spPr bwMode="auto">
          <a:xfrm>
            <a:off x="5791200" y="2585720"/>
            <a:ext cx="381000" cy="157480"/>
          </a:xfrm>
          <a:custGeom>
            <a:avLst/>
            <a:gdLst>
              <a:gd name="T0" fmla="*/ 603163020 w 152"/>
              <a:gd name="T1" fmla="*/ 29032200 h 120"/>
              <a:gd name="T2" fmla="*/ 904742101 w 152"/>
              <a:gd name="T3" fmla="*/ 377418623 h 120"/>
              <a:gd name="T4" fmla="*/ 301581510 w 152"/>
              <a:gd name="T5" fmla="*/ 377418623 h 120"/>
              <a:gd name="T6" fmla="*/ 0 w 152"/>
              <a:gd name="T7" fmla="*/ 203225408 h 120"/>
              <a:gd name="T8" fmla="*/ 603163020 w 152"/>
              <a:gd name="T9" fmla="*/ 29032200 h 120"/>
              <a:gd name="T10" fmla="*/ 0 60000 65536"/>
              <a:gd name="T11" fmla="*/ 0 60000 65536"/>
              <a:gd name="T12" fmla="*/ 0 60000 65536"/>
              <a:gd name="T13" fmla="*/ 0 60000 65536"/>
              <a:gd name="T14" fmla="*/ 0 60000 65536"/>
              <a:gd name="T15" fmla="*/ 0 w 152"/>
              <a:gd name="T16" fmla="*/ 0 h 120"/>
              <a:gd name="T17" fmla="*/ 152 w 152"/>
              <a:gd name="T18" fmla="*/ 120 h 120"/>
            </a:gdLst>
            <a:ahLst/>
            <a:cxnLst>
              <a:cxn ang="T10">
                <a:pos x="T0" y="T1"/>
              </a:cxn>
              <a:cxn ang="T11">
                <a:pos x="T2" y="T3"/>
              </a:cxn>
              <a:cxn ang="T12">
                <a:pos x="T4" y="T5"/>
              </a:cxn>
              <a:cxn ang="T13">
                <a:pos x="T6" y="T7"/>
              </a:cxn>
              <a:cxn ang="T14">
                <a:pos x="T8" y="T9"/>
              </a:cxn>
            </a:cxnLst>
            <a:rect l="T15" t="T16" r="T17" b="T18"/>
            <a:pathLst>
              <a:path w="152" h="120">
                <a:moveTo>
                  <a:pt x="96" y="8"/>
                </a:moveTo>
                <a:cubicBezTo>
                  <a:pt x="120" y="16"/>
                  <a:pt x="152" y="88"/>
                  <a:pt x="144" y="104"/>
                </a:cubicBezTo>
                <a:cubicBezTo>
                  <a:pt x="136" y="120"/>
                  <a:pt x="72" y="112"/>
                  <a:pt x="48" y="104"/>
                </a:cubicBezTo>
                <a:cubicBezTo>
                  <a:pt x="24" y="96"/>
                  <a:pt x="0" y="72"/>
                  <a:pt x="0" y="56"/>
                </a:cubicBezTo>
                <a:cubicBezTo>
                  <a:pt x="0" y="40"/>
                  <a:pt x="72" y="0"/>
                  <a:pt x="96" y="8"/>
                </a:cubicBezTo>
                <a:close/>
              </a:path>
            </a:pathLst>
          </a:custGeom>
          <a:noFill/>
          <a:ln w="38100">
            <a:solidFill>
              <a:schemeClr val="tx1"/>
            </a:solidFill>
            <a:round/>
            <a:headEnd/>
            <a:tailEnd/>
          </a:ln>
        </p:spPr>
        <p:txBody>
          <a:bodyPr/>
          <a:lstStyle/>
          <a:p>
            <a:endParaRPr lang="vi-VN">
              <a:latin typeface="Calibri" pitchFamily="34" charset="0"/>
            </a:endParaRPr>
          </a:p>
        </p:txBody>
      </p:sp>
      <p:sp>
        <p:nvSpPr>
          <p:cNvPr id="7" name="Freeform 6"/>
          <p:cNvSpPr>
            <a:spLocks/>
          </p:cNvSpPr>
          <p:nvPr/>
        </p:nvSpPr>
        <p:spPr bwMode="auto">
          <a:xfrm>
            <a:off x="6248400" y="5867400"/>
            <a:ext cx="381000" cy="262467"/>
          </a:xfrm>
          <a:custGeom>
            <a:avLst/>
            <a:gdLst>
              <a:gd name="T0" fmla="*/ 603163020 w 152"/>
              <a:gd name="T1" fmla="*/ 80645004 h 120"/>
              <a:gd name="T2" fmla="*/ 904742101 w 152"/>
              <a:gd name="T3" fmla="*/ 1048385130 h 120"/>
              <a:gd name="T4" fmla="*/ 301581510 w 152"/>
              <a:gd name="T5" fmla="*/ 1048385130 h 120"/>
              <a:gd name="T6" fmla="*/ 0 w 152"/>
              <a:gd name="T7" fmla="*/ 564515055 h 120"/>
              <a:gd name="T8" fmla="*/ 603163020 w 152"/>
              <a:gd name="T9" fmla="*/ 80645004 h 120"/>
              <a:gd name="T10" fmla="*/ 0 60000 65536"/>
              <a:gd name="T11" fmla="*/ 0 60000 65536"/>
              <a:gd name="T12" fmla="*/ 0 60000 65536"/>
              <a:gd name="T13" fmla="*/ 0 60000 65536"/>
              <a:gd name="T14" fmla="*/ 0 60000 65536"/>
              <a:gd name="T15" fmla="*/ 0 w 152"/>
              <a:gd name="T16" fmla="*/ 0 h 120"/>
              <a:gd name="T17" fmla="*/ 152 w 152"/>
              <a:gd name="T18" fmla="*/ 120 h 120"/>
            </a:gdLst>
            <a:ahLst/>
            <a:cxnLst>
              <a:cxn ang="T10">
                <a:pos x="T0" y="T1"/>
              </a:cxn>
              <a:cxn ang="T11">
                <a:pos x="T2" y="T3"/>
              </a:cxn>
              <a:cxn ang="T12">
                <a:pos x="T4" y="T5"/>
              </a:cxn>
              <a:cxn ang="T13">
                <a:pos x="T6" y="T7"/>
              </a:cxn>
              <a:cxn ang="T14">
                <a:pos x="T8" y="T9"/>
              </a:cxn>
            </a:cxnLst>
            <a:rect l="T15" t="T16" r="T17" b="T18"/>
            <a:pathLst>
              <a:path w="152" h="120">
                <a:moveTo>
                  <a:pt x="96" y="8"/>
                </a:moveTo>
                <a:cubicBezTo>
                  <a:pt x="120" y="16"/>
                  <a:pt x="152" y="88"/>
                  <a:pt x="144" y="104"/>
                </a:cubicBezTo>
                <a:cubicBezTo>
                  <a:pt x="136" y="120"/>
                  <a:pt x="72" y="112"/>
                  <a:pt x="48" y="104"/>
                </a:cubicBezTo>
                <a:cubicBezTo>
                  <a:pt x="24" y="96"/>
                  <a:pt x="0" y="72"/>
                  <a:pt x="0" y="56"/>
                </a:cubicBezTo>
                <a:cubicBezTo>
                  <a:pt x="0" y="40"/>
                  <a:pt x="72" y="0"/>
                  <a:pt x="96" y="8"/>
                </a:cubicBezTo>
                <a:close/>
              </a:path>
            </a:pathLst>
          </a:custGeom>
          <a:noFill/>
          <a:ln w="38100">
            <a:solidFill>
              <a:schemeClr val="tx1"/>
            </a:solidFill>
            <a:round/>
            <a:headEnd/>
            <a:tailEnd/>
          </a:ln>
        </p:spPr>
        <p:txBody>
          <a:bodyPr/>
          <a:lstStyle/>
          <a:p>
            <a:endParaRPr lang="vi-VN">
              <a:latin typeface="Calibri" pitchFamily="34" charset="0"/>
            </a:endParaRPr>
          </a:p>
        </p:txBody>
      </p:sp>
      <p:sp>
        <p:nvSpPr>
          <p:cNvPr id="8" name="Freeform 7"/>
          <p:cNvSpPr>
            <a:spLocks/>
          </p:cNvSpPr>
          <p:nvPr/>
        </p:nvSpPr>
        <p:spPr bwMode="auto">
          <a:xfrm flipV="1">
            <a:off x="7086600" y="4191001"/>
            <a:ext cx="381000" cy="228599"/>
          </a:xfrm>
          <a:custGeom>
            <a:avLst/>
            <a:gdLst>
              <a:gd name="T0" fmla="*/ 603163020 w 152"/>
              <a:gd name="T1" fmla="*/ 80645004 h 120"/>
              <a:gd name="T2" fmla="*/ 904742101 w 152"/>
              <a:gd name="T3" fmla="*/ 1048385130 h 120"/>
              <a:gd name="T4" fmla="*/ 301581510 w 152"/>
              <a:gd name="T5" fmla="*/ 1048385130 h 120"/>
              <a:gd name="T6" fmla="*/ 0 w 152"/>
              <a:gd name="T7" fmla="*/ 564515055 h 120"/>
              <a:gd name="T8" fmla="*/ 603163020 w 152"/>
              <a:gd name="T9" fmla="*/ 80645004 h 120"/>
              <a:gd name="T10" fmla="*/ 0 60000 65536"/>
              <a:gd name="T11" fmla="*/ 0 60000 65536"/>
              <a:gd name="T12" fmla="*/ 0 60000 65536"/>
              <a:gd name="T13" fmla="*/ 0 60000 65536"/>
              <a:gd name="T14" fmla="*/ 0 60000 65536"/>
              <a:gd name="T15" fmla="*/ 0 w 152"/>
              <a:gd name="T16" fmla="*/ 0 h 120"/>
              <a:gd name="T17" fmla="*/ 152 w 152"/>
              <a:gd name="T18" fmla="*/ 120 h 120"/>
            </a:gdLst>
            <a:ahLst/>
            <a:cxnLst>
              <a:cxn ang="T10">
                <a:pos x="T0" y="T1"/>
              </a:cxn>
              <a:cxn ang="T11">
                <a:pos x="T2" y="T3"/>
              </a:cxn>
              <a:cxn ang="T12">
                <a:pos x="T4" y="T5"/>
              </a:cxn>
              <a:cxn ang="T13">
                <a:pos x="T6" y="T7"/>
              </a:cxn>
              <a:cxn ang="T14">
                <a:pos x="T8" y="T9"/>
              </a:cxn>
            </a:cxnLst>
            <a:rect l="T15" t="T16" r="T17" b="T18"/>
            <a:pathLst>
              <a:path w="152" h="120">
                <a:moveTo>
                  <a:pt x="96" y="8"/>
                </a:moveTo>
                <a:cubicBezTo>
                  <a:pt x="120" y="16"/>
                  <a:pt x="152" y="88"/>
                  <a:pt x="144" y="104"/>
                </a:cubicBezTo>
                <a:cubicBezTo>
                  <a:pt x="136" y="120"/>
                  <a:pt x="72" y="112"/>
                  <a:pt x="48" y="104"/>
                </a:cubicBezTo>
                <a:cubicBezTo>
                  <a:pt x="24" y="96"/>
                  <a:pt x="0" y="72"/>
                  <a:pt x="0" y="56"/>
                </a:cubicBezTo>
                <a:cubicBezTo>
                  <a:pt x="0" y="40"/>
                  <a:pt x="72" y="0"/>
                  <a:pt x="96" y="8"/>
                </a:cubicBezTo>
                <a:close/>
              </a:path>
            </a:pathLst>
          </a:custGeom>
          <a:noFill/>
          <a:ln w="38100">
            <a:solidFill>
              <a:schemeClr val="tx1"/>
            </a:solidFill>
            <a:round/>
            <a:headEnd/>
            <a:tailEnd/>
          </a:ln>
        </p:spPr>
        <p:txBody>
          <a:bodyPr/>
          <a:lstStyle/>
          <a:p>
            <a:endParaRPr lang="vi-VN">
              <a:latin typeface="Calibri" pitchFamily="34" charset="0"/>
            </a:endParaRPr>
          </a:p>
        </p:txBody>
      </p:sp>
      <p:sp>
        <p:nvSpPr>
          <p:cNvPr id="9" name="Text Box 8"/>
          <p:cNvSpPr txBox="1">
            <a:spLocks noChangeArrowheads="1"/>
          </p:cNvSpPr>
          <p:nvPr/>
        </p:nvSpPr>
        <p:spPr bwMode="auto">
          <a:xfrm>
            <a:off x="152400" y="4461808"/>
            <a:ext cx="3581400" cy="1938992"/>
          </a:xfrm>
          <a:prstGeom prst="rect">
            <a:avLst/>
          </a:prstGeom>
          <a:noFill/>
          <a:ln w="9525">
            <a:noFill/>
            <a:miter lim="800000"/>
            <a:headEnd/>
            <a:tailEnd/>
          </a:ln>
        </p:spPr>
        <p:txBody>
          <a:bodyPr wrap="square">
            <a:spAutoFit/>
          </a:bodyPr>
          <a:lstStyle/>
          <a:p>
            <a:pPr algn="just">
              <a:spcBef>
                <a:spcPct val="50000"/>
              </a:spcBef>
            </a:pPr>
            <a:r>
              <a:rPr lang="en-US" sz="2400" b="1" i="1" dirty="0" err="1">
                <a:cs typeface="Times New Roman" pitchFamily="18" charset="0"/>
              </a:rPr>
              <a:t>Các</a:t>
            </a:r>
            <a:r>
              <a:rPr lang="en-US" sz="2400" b="1" i="1" dirty="0">
                <a:cs typeface="Times New Roman" pitchFamily="18" charset="0"/>
              </a:rPr>
              <a:t> </a:t>
            </a:r>
            <a:r>
              <a:rPr lang="en-US" sz="2400" b="1" i="1" dirty="0" err="1">
                <a:cs typeface="Times New Roman" pitchFamily="18" charset="0"/>
              </a:rPr>
              <a:t>đô</a:t>
            </a:r>
            <a:r>
              <a:rPr lang="en-US" sz="2400" b="1" i="1" dirty="0">
                <a:cs typeface="Times New Roman" pitchFamily="18" charset="0"/>
              </a:rPr>
              <a:t> </a:t>
            </a:r>
            <a:r>
              <a:rPr lang="en-US" sz="2400" b="1" i="1" dirty="0" err="1">
                <a:cs typeface="Times New Roman" pitchFamily="18" charset="0"/>
              </a:rPr>
              <a:t>thị</a:t>
            </a:r>
            <a:r>
              <a:rPr lang="en-US" sz="2400" b="1" i="1" dirty="0">
                <a:cs typeface="Times New Roman" pitchFamily="18" charset="0"/>
              </a:rPr>
              <a:t> </a:t>
            </a:r>
            <a:r>
              <a:rPr lang="en-US" sz="2400" b="1" i="1" dirty="0" err="1">
                <a:cs typeface="Times New Roman" pitchFamily="18" charset="0"/>
              </a:rPr>
              <a:t>của</a:t>
            </a:r>
            <a:r>
              <a:rPr lang="en-US" sz="2400" b="1" i="1" dirty="0">
                <a:cs typeface="Times New Roman" pitchFamily="18" charset="0"/>
              </a:rPr>
              <a:t> </a:t>
            </a:r>
            <a:r>
              <a:rPr lang="en-US" sz="2400" b="1" i="1" dirty="0" err="1">
                <a:cs typeface="Times New Roman" pitchFamily="18" charset="0"/>
              </a:rPr>
              <a:t>nước</a:t>
            </a:r>
            <a:r>
              <a:rPr lang="en-US" sz="2400" b="1" i="1" dirty="0">
                <a:cs typeface="Times New Roman" pitchFamily="18" charset="0"/>
              </a:rPr>
              <a:t> </a:t>
            </a:r>
            <a:r>
              <a:rPr lang="en-US" sz="2400" b="1" i="1" dirty="0" err="1">
                <a:cs typeface="Times New Roman" pitchFamily="18" charset="0"/>
              </a:rPr>
              <a:t>ta</a:t>
            </a:r>
            <a:r>
              <a:rPr lang="en-US" sz="2400" b="1" i="1" dirty="0">
                <a:cs typeface="Times New Roman" pitchFamily="18" charset="0"/>
              </a:rPr>
              <a:t> </a:t>
            </a:r>
            <a:r>
              <a:rPr lang="en-US" sz="2400" b="1" i="1" dirty="0" err="1">
                <a:cs typeface="Times New Roman" pitchFamily="18" charset="0"/>
              </a:rPr>
              <a:t>Phân</a:t>
            </a:r>
            <a:r>
              <a:rPr lang="en-US" sz="2400" b="1" i="1" dirty="0">
                <a:cs typeface="Times New Roman" pitchFamily="18" charset="0"/>
              </a:rPr>
              <a:t> </a:t>
            </a:r>
            <a:r>
              <a:rPr lang="en-US" sz="2400" b="1" i="1" dirty="0" err="1">
                <a:cs typeface="Times New Roman" pitchFamily="18" charset="0"/>
              </a:rPr>
              <a:t>bố</a:t>
            </a:r>
            <a:r>
              <a:rPr lang="en-US" sz="2400" b="1" i="1" dirty="0">
                <a:cs typeface="Times New Roman" pitchFamily="18" charset="0"/>
              </a:rPr>
              <a:t> </a:t>
            </a:r>
            <a:r>
              <a:rPr lang="en-US" sz="2400" b="1" i="1" dirty="0" err="1">
                <a:cs typeface="Times New Roman" pitchFamily="18" charset="0"/>
              </a:rPr>
              <a:t>không</a:t>
            </a:r>
            <a:r>
              <a:rPr lang="en-US" sz="2400" b="1" i="1" dirty="0">
                <a:cs typeface="Times New Roman" pitchFamily="18" charset="0"/>
              </a:rPr>
              <a:t> </a:t>
            </a:r>
            <a:r>
              <a:rPr lang="en-US" sz="2400" b="1" i="1" dirty="0" err="1">
                <a:cs typeface="Times New Roman" pitchFamily="18" charset="0"/>
              </a:rPr>
              <a:t>đều</a:t>
            </a:r>
            <a:r>
              <a:rPr lang="en-US" sz="2400" b="1" i="1" dirty="0">
                <a:cs typeface="Times New Roman" pitchFamily="18" charset="0"/>
              </a:rPr>
              <a:t>, </a:t>
            </a:r>
            <a:r>
              <a:rPr lang="en-US" sz="2400" b="1" i="1" dirty="0" err="1">
                <a:cs typeface="Times New Roman" pitchFamily="18" charset="0"/>
              </a:rPr>
              <a:t>chủ</a:t>
            </a:r>
            <a:r>
              <a:rPr lang="en-US" sz="2400" b="1" i="1" dirty="0">
                <a:cs typeface="Times New Roman" pitchFamily="18" charset="0"/>
              </a:rPr>
              <a:t> </a:t>
            </a:r>
            <a:r>
              <a:rPr lang="en-US" sz="2400" b="1" i="1" dirty="0" err="1">
                <a:cs typeface="Times New Roman" pitchFamily="18" charset="0"/>
              </a:rPr>
              <a:t>yếu</a:t>
            </a:r>
            <a:r>
              <a:rPr lang="en-US" sz="2400" b="1" i="1" dirty="0">
                <a:cs typeface="Times New Roman" pitchFamily="18" charset="0"/>
              </a:rPr>
              <a:t> </a:t>
            </a:r>
            <a:r>
              <a:rPr lang="en-US" sz="2400" b="1" i="1" dirty="0" err="1">
                <a:cs typeface="Times New Roman" pitchFamily="18" charset="0"/>
              </a:rPr>
              <a:t>tập</a:t>
            </a:r>
            <a:r>
              <a:rPr lang="en-US" sz="2400" b="1" i="1" dirty="0">
                <a:cs typeface="Times New Roman" pitchFamily="18" charset="0"/>
              </a:rPr>
              <a:t> </a:t>
            </a:r>
            <a:r>
              <a:rPr lang="en-US" sz="2400" b="1" i="1" dirty="0" err="1">
                <a:cs typeface="Times New Roman" pitchFamily="18" charset="0"/>
              </a:rPr>
              <a:t>trung</a:t>
            </a:r>
            <a:r>
              <a:rPr lang="en-US" sz="2400" b="1" i="1" dirty="0">
                <a:cs typeface="Times New Roman" pitchFamily="18" charset="0"/>
              </a:rPr>
              <a:t> 2 </a:t>
            </a:r>
            <a:r>
              <a:rPr lang="en-US" sz="2400" b="1" i="1" dirty="0" err="1">
                <a:cs typeface="Times New Roman" pitchFamily="18" charset="0"/>
              </a:rPr>
              <a:t>đồng</a:t>
            </a:r>
            <a:r>
              <a:rPr lang="en-US" sz="2400" b="1" i="1" dirty="0">
                <a:cs typeface="Times New Roman" pitchFamily="18" charset="0"/>
              </a:rPr>
              <a:t> </a:t>
            </a:r>
            <a:r>
              <a:rPr lang="en-US" sz="2400" b="1" i="1" dirty="0" err="1">
                <a:cs typeface="Times New Roman" pitchFamily="18" charset="0"/>
              </a:rPr>
              <a:t>bằng</a:t>
            </a:r>
            <a:r>
              <a:rPr lang="en-US" sz="2400" b="1" i="1" dirty="0">
                <a:cs typeface="Times New Roman" pitchFamily="18" charset="0"/>
              </a:rPr>
              <a:t> </a:t>
            </a:r>
            <a:r>
              <a:rPr lang="en-US" sz="2400" b="1" i="1" dirty="0" err="1">
                <a:cs typeface="Times New Roman" pitchFamily="18" charset="0"/>
              </a:rPr>
              <a:t>lớn</a:t>
            </a:r>
            <a:r>
              <a:rPr lang="en-US" sz="2400" b="1" i="1" dirty="0">
                <a:cs typeface="Times New Roman" pitchFamily="18" charset="0"/>
              </a:rPr>
              <a:t> </a:t>
            </a:r>
            <a:r>
              <a:rPr lang="en-US" sz="2400" b="1" i="1" dirty="0" err="1">
                <a:cs typeface="Times New Roman" pitchFamily="18" charset="0"/>
              </a:rPr>
              <a:t>và</a:t>
            </a:r>
            <a:r>
              <a:rPr lang="en-US" sz="2400" b="1" i="1" dirty="0">
                <a:cs typeface="Times New Roman" pitchFamily="18" charset="0"/>
              </a:rPr>
              <a:t> </a:t>
            </a:r>
            <a:r>
              <a:rPr lang="en-US" sz="2400" b="1" i="1" dirty="0" err="1">
                <a:cs typeface="Times New Roman" pitchFamily="18" charset="0"/>
              </a:rPr>
              <a:t>ven</a:t>
            </a:r>
            <a:r>
              <a:rPr lang="en-US" sz="2400" b="1" i="1" dirty="0">
                <a:cs typeface="Times New Roman" pitchFamily="18" charset="0"/>
              </a:rPr>
              <a:t> </a:t>
            </a:r>
            <a:r>
              <a:rPr lang="en-US" sz="2400" b="1" i="1" dirty="0" err="1">
                <a:cs typeface="Times New Roman" pitchFamily="18" charset="0"/>
              </a:rPr>
              <a:t>biển</a:t>
            </a:r>
            <a:r>
              <a:rPr lang="en-US" sz="2400" b="1" i="1" dirty="0">
                <a:cs typeface="Times New Roman" pitchFamily="18" charset="0"/>
              </a:rPr>
              <a:t> ; </a:t>
            </a:r>
            <a:r>
              <a:rPr lang="en-US" sz="2400" b="1" i="1" dirty="0" err="1">
                <a:cs typeface="Times New Roman" pitchFamily="18" charset="0"/>
              </a:rPr>
              <a:t>lợi</a:t>
            </a:r>
            <a:r>
              <a:rPr lang="en-US" sz="2400" b="1" i="1" dirty="0">
                <a:cs typeface="Times New Roman" pitchFamily="18" charset="0"/>
              </a:rPr>
              <a:t> </a:t>
            </a:r>
            <a:r>
              <a:rPr lang="en-US" sz="2400" b="1" i="1" dirty="0" err="1">
                <a:cs typeface="Times New Roman" pitchFamily="18" charset="0"/>
              </a:rPr>
              <a:t>thế</a:t>
            </a:r>
            <a:r>
              <a:rPr lang="en-US" sz="2400" b="1" i="1" dirty="0">
                <a:cs typeface="Times New Roman" pitchFamily="18" charset="0"/>
              </a:rPr>
              <a:t> </a:t>
            </a:r>
            <a:r>
              <a:rPr lang="en-US" sz="2400" b="1" i="1" dirty="0" err="1">
                <a:cs typeface="Times New Roman" pitchFamily="18" charset="0"/>
              </a:rPr>
              <a:t>về</a:t>
            </a:r>
            <a:r>
              <a:rPr lang="en-US" sz="2400" b="1" i="1" dirty="0">
                <a:cs typeface="Times New Roman" pitchFamily="18" charset="0"/>
              </a:rPr>
              <a:t> </a:t>
            </a:r>
            <a:r>
              <a:rPr lang="en-US" sz="2400" b="1" i="1" dirty="0" err="1">
                <a:cs typeface="Times New Roman" pitchFamily="18" charset="0"/>
              </a:rPr>
              <a:t>vị</a:t>
            </a:r>
            <a:r>
              <a:rPr lang="en-US" sz="2400" b="1" i="1" dirty="0">
                <a:cs typeface="Times New Roman" pitchFamily="18" charset="0"/>
              </a:rPr>
              <a:t> </a:t>
            </a:r>
            <a:r>
              <a:rPr lang="en-US" sz="2400" b="1" i="1" dirty="0" err="1">
                <a:cs typeface="Times New Roman" pitchFamily="18" charset="0"/>
              </a:rPr>
              <a:t>trí</a:t>
            </a:r>
            <a:r>
              <a:rPr lang="en-US" sz="2400" b="1" i="1" dirty="0">
                <a:cs typeface="Times New Roman" pitchFamily="18" charset="0"/>
              </a:rPr>
              <a:t>, ĐKTN, KT-XH </a:t>
            </a:r>
          </a:p>
        </p:txBody>
      </p:sp>
      <p:sp>
        <p:nvSpPr>
          <p:cNvPr id="10" name="Freeform 9"/>
          <p:cNvSpPr>
            <a:spLocks/>
          </p:cNvSpPr>
          <p:nvPr/>
        </p:nvSpPr>
        <p:spPr bwMode="auto">
          <a:xfrm>
            <a:off x="6248400" y="2590800"/>
            <a:ext cx="381000" cy="262467"/>
          </a:xfrm>
          <a:custGeom>
            <a:avLst/>
            <a:gdLst>
              <a:gd name="T0" fmla="*/ 603163020 w 152"/>
              <a:gd name="T1" fmla="*/ 80645004 h 120"/>
              <a:gd name="T2" fmla="*/ 904742101 w 152"/>
              <a:gd name="T3" fmla="*/ 1048385130 h 120"/>
              <a:gd name="T4" fmla="*/ 301581510 w 152"/>
              <a:gd name="T5" fmla="*/ 1048385130 h 120"/>
              <a:gd name="T6" fmla="*/ 0 w 152"/>
              <a:gd name="T7" fmla="*/ 564515055 h 120"/>
              <a:gd name="T8" fmla="*/ 603163020 w 152"/>
              <a:gd name="T9" fmla="*/ 80645004 h 120"/>
              <a:gd name="T10" fmla="*/ 0 60000 65536"/>
              <a:gd name="T11" fmla="*/ 0 60000 65536"/>
              <a:gd name="T12" fmla="*/ 0 60000 65536"/>
              <a:gd name="T13" fmla="*/ 0 60000 65536"/>
              <a:gd name="T14" fmla="*/ 0 60000 65536"/>
              <a:gd name="T15" fmla="*/ 0 w 152"/>
              <a:gd name="T16" fmla="*/ 0 h 120"/>
              <a:gd name="T17" fmla="*/ 152 w 152"/>
              <a:gd name="T18" fmla="*/ 120 h 120"/>
            </a:gdLst>
            <a:ahLst/>
            <a:cxnLst>
              <a:cxn ang="T10">
                <a:pos x="T0" y="T1"/>
              </a:cxn>
              <a:cxn ang="T11">
                <a:pos x="T2" y="T3"/>
              </a:cxn>
              <a:cxn ang="T12">
                <a:pos x="T4" y="T5"/>
              </a:cxn>
              <a:cxn ang="T13">
                <a:pos x="T6" y="T7"/>
              </a:cxn>
              <a:cxn ang="T14">
                <a:pos x="T8" y="T9"/>
              </a:cxn>
            </a:cxnLst>
            <a:rect l="T15" t="T16" r="T17" b="T18"/>
            <a:pathLst>
              <a:path w="152" h="120">
                <a:moveTo>
                  <a:pt x="96" y="8"/>
                </a:moveTo>
                <a:cubicBezTo>
                  <a:pt x="120" y="16"/>
                  <a:pt x="152" y="88"/>
                  <a:pt x="144" y="104"/>
                </a:cubicBezTo>
                <a:cubicBezTo>
                  <a:pt x="136" y="120"/>
                  <a:pt x="72" y="112"/>
                  <a:pt x="48" y="104"/>
                </a:cubicBezTo>
                <a:cubicBezTo>
                  <a:pt x="24" y="96"/>
                  <a:pt x="0" y="72"/>
                  <a:pt x="0" y="56"/>
                </a:cubicBezTo>
                <a:cubicBezTo>
                  <a:pt x="0" y="40"/>
                  <a:pt x="72" y="0"/>
                  <a:pt x="96" y="8"/>
                </a:cubicBezTo>
                <a:close/>
              </a:path>
            </a:pathLst>
          </a:custGeom>
          <a:noFill/>
          <a:ln w="38100">
            <a:solidFill>
              <a:schemeClr val="tx1"/>
            </a:solidFill>
            <a:round/>
            <a:headEnd/>
            <a:tailEnd/>
          </a:ln>
        </p:spPr>
        <p:txBody>
          <a:bodyPr/>
          <a:lstStyle/>
          <a:p>
            <a:endParaRPr lang="vi-VN">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repeatCount="indefinite"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Horizontal)">
                                      <p:cBhvr>
                                        <p:cTn id="7" dur="500"/>
                                        <p:tgtEl>
                                          <p:spTgt spid="8"/>
                                        </p:tgtEl>
                                      </p:cBhvr>
                                    </p:animEffect>
                                  </p:childTnLst>
                                </p:cTn>
                              </p:par>
                              <p:par>
                                <p:cTn id="8" presetID="16" presetClass="entr" presetSubtype="26" repeatCount="indefinite"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Horizontal)">
                                      <p:cBhvr>
                                        <p:cTn id="10" dur="500"/>
                                        <p:tgtEl>
                                          <p:spTgt spid="7"/>
                                        </p:tgtEl>
                                      </p:cBhvr>
                                    </p:animEffect>
                                  </p:childTnLst>
                                </p:cTn>
                              </p:par>
                              <p:par>
                                <p:cTn id="11" presetID="16" presetClass="entr" presetSubtype="26" repeatCount="indefinite"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6" repeatCount="indefinite"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Horizont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edge">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inh nen Powerepoint.jpg"/>
          <p:cNvPicPr>
            <a:picLocks noChangeAspect="1"/>
          </p:cNvPicPr>
          <p:nvPr/>
        </p:nvPicPr>
        <p:blipFill>
          <a:blip r:embed="rId2"/>
          <a:stretch>
            <a:fillRect/>
          </a:stretch>
        </p:blipFill>
        <p:spPr>
          <a:xfrm>
            <a:off x="0" y="0"/>
            <a:ext cx="9144000" cy="6858000"/>
          </a:xfrm>
          <a:prstGeom prst="rect">
            <a:avLst/>
          </a:prstGeom>
        </p:spPr>
      </p:pic>
      <p:sp>
        <p:nvSpPr>
          <p:cNvPr id="2" name="TextBox 1"/>
          <p:cNvSpPr txBox="1"/>
          <p:nvPr/>
        </p:nvSpPr>
        <p:spPr>
          <a:xfrm>
            <a:off x="0" y="95071"/>
            <a:ext cx="9144000" cy="1200329"/>
          </a:xfrm>
          <a:prstGeom prst="rect">
            <a:avLst/>
          </a:prstGeom>
          <a:noFill/>
        </p:spPr>
        <p:txBody>
          <a:bodyPr wrap="square" rtlCol="0">
            <a:spAutoFit/>
          </a:bodyPr>
          <a:lstStyle/>
          <a:p>
            <a:pPr algn="ctr"/>
            <a:r>
              <a:rPr lang="en-US" sz="3600" b="1" dirty="0">
                <a:solidFill>
                  <a:srgbClr val="FF0000"/>
                </a:solidFill>
              </a:rPr>
              <a:t>BÀI 3: PHÂN BỐ DÂN CƯ VÀ CÁC LOẠI HÌNH QUẦN CƯ</a:t>
            </a:r>
          </a:p>
        </p:txBody>
      </p:sp>
      <p:sp>
        <p:nvSpPr>
          <p:cNvPr id="3" name="TextBox 2"/>
          <p:cNvSpPr txBox="1"/>
          <p:nvPr/>
        </p:nvSpPr>
        <p:spPr>
          <a:xfrm>
            <a:off x="0" y="1284982"/>
            <a:ext cx="4251485" cy="1077218"/>
          </a:xfrm>
          <a:prstGeom prst="rect">
            <a:avLst/>
          </a:prstGeom>
          <a:noFill/>
        </p:spPr>
        <p:txBody>
          <a:bodyPr wrap="none" rtlCol="0">
            <a:spAutoFit/>
          </a:bodyPr>
          <a:lstStyle/>
          <a:p>
            <a:pPr marL="571500" indent="-571500"/>
            <a:r>
              <a:rPr lang="en-US" sz="3200" b="1" dirty="0"/>
              <a:t>II. </a:t>
            </a:r>
            <a:r>
              <a:rPr lang="en-US" sz="3200" b="1" dirty="0" err="1"/>
              <a:t>Các</a:t>
            </a:r>
            <a:r>
              <a:rPr lang="en-US" sz="3200" b="1" dirty="0"/>
              <a:t> </a:t>
            </a:r>
            <a:r>
              <a:rPr lang="en-US" sz="3200" b="1" dirty="0" err="1"/>
              <a:t>loại</a:t>
            </a:r>
            <a:r>
              <a:rPr lang="en-US" sz="3200" b="1" dirty="0"/>
              <a:t> </a:t>
            </a:r>
            <a:r>
              <a:rPr lang="en-US" sz="3200" b="1" dirty="0" err="1"/>
              <a:t>hình</a:t>
            </a:r>
            <a:r>
              <a:rPr lang="en-US" sz="3200" b="1" dirty="0"/>
              <a:t> </a:t>
            </a:r>
            <a:r>
              <a:rPr lang="en-US" sz="3200" b="1" dirty="0" err="1"/>
              <a:t>quần</a:t>
            </a:r>
            <a:r>
              <a:rPr lang="en-US" sz="3200" b="1" dirty="0"/>
              <a:t> </a:t>
            </a:r>
            <a:r>
              <a:rPr lang="en-US" sz="3200" b="1" dirty="0" err="1"/>
              <a:t>cư</a:t>
            </a:r>
            <a:endParaRPr lang="en-US" sz="3200" b="1" dirty="0"/>
          </a:p>
          <a:p>
            <a:pPr marL="571500" indent="-571500"/>
            <a:r>
              <a:rPr lang="en-US" sz="3200" b="1" dirty="0"/>
              <a:t>2. </a:t>
            </a:r>
            <a:r>
              <a:rPr lang="en-US" sz="3200" b="1" dirty="0" err="1"/>
              <a:t>Quần</a:t>
            </a:r>
            <a:r>
              <a:rPr lang="en-US" sz="3200" b="1" dirty="0"/>
              <a:t> </a:t>
            </a:r>
            <a:r>
              <a:rPr lang="en-US" sz="3200" b="1" dirty="0" err="1"/>
              <a:t>cư</a:t>
            </a:r>
            <a:r>
              <a:rPr lang="en-US" sz="3200" b="1" dirty="0"/>
              <a:t> </a:t>
            </a:r>
            <a:r>
              <a:rPr lang="en-US" sz="3200" b="1" dirty="0" err="1"/>
              <a:t>thành</a:t>
            </a:r>
            <a:r>
              <a:rPr lang="en-US" sz="3200" b="1" dirty="0"/>
              <a:t> </a:t>
            </a:r>
            <a:r>
              <a:rPr lang="en-US" sz="3200" b="1" dirty="0" err="1"/>
              <a:t>thị</a:t>
            </a:r>
            <a:endParaRPr lang="en-US" sz="3200" b="1" dirty="0"/>
          </a:p>
        </p:txBody>
      </p:sp>
      <p:sp>
        <p:nvSpPr>
          <p:cNvPr id="8" name="TextBox 7">
            <a:extLst>
              <a:ext uri="{FF2B5EF4-FFF2-40B4-BE49-F238E27FC236}">
                <a16:creationId xmlns:a16="http://schemas.microsoft.com/office/drawing/2014/main" id="{C297FA0C-5F45-4559-9248-BA4EF3288E47}"/>
              </a:ext>
            </a:extLst>
          </p:cNvPr>
          <p:cNvSpPr txBox="1"/>
          <p:nvPr/>
        </p:nvSpPr>
        <p:spPr>
          <a:xfrm>
            <a:off x="381000" y="3009718"/>
            <a:ext cx="6501063" cy="523220"/>
          </a:xfrm>
          <a:prstGeom prst="rect">
            <a:avLst/>
          </a:prstGeom>
          <a:noFill/>
        </p:spPr>
        <p:txBody>
          <a:bodyPr wrap="square">
            <a:spAutoFit/>
          </a:bodyPr>
          <a:lstStyle/>
          <a:p>
            <a:r>
              <a:rPr lang="en-US" sz="2800">
                <a:solidFill>
                  <a:srgbClr val="FF0000"/>
                </a:solidFill>
                <a:latin typeface="Times New Roman" panose="02020603050405020304" pitchFamily="18" charset="0"/>
                <a:ea typeface="Calibri" panose="020F0502020204030204" pitchFamily="34" charset="0"/>
              </a:rPr>
              <a:t>?</a:t>
            </a:r>
            <a:r>
              <a:rPr lang="en-US" sz="2800">
                <a:solidFill>
                  <a:srgbClr val="FF0000"/>
                </a:solidFill>
                <a:effectLst/>
                <a:latin typeface="Times New Roman" panose="02020603050405020304" pitchFamily="18" charset="0"/>
                <a:ea typeface="Calibri" panose="020F0502020204030204" pitchFamily="34" charset="0"/>
              </a:rPr>
              <a:t> Trình bày đặc điểm của quần cư thành thị</a:t>
            </a:r>
            <a:endParaRPr lang="vi-VN" sz="2800">
              <a:solidFill>
                <a:srgbClr val="FF0000"/>
              </a:solidFill>
            </a:endParaRPr>
          </a:p>
        </p:txBody>
      </p:sp>
      <p:sp>
        <p:nvSpPr>
          <p:cNvPr id="9" name="TextBox 8">
            <a:extLst>
              <a:ext uri="{FF2B5EF4-FFF2-40B4-BE49-F238E27FC236}">
                <a16:creationId xmlns:a16="http://schemas.microsoft.com/office/drawing/2014/main" id="{06AEE2BB-410A-43C5-872A-E9256117E14F}"/>
              </a:ext>
            </a:extLst>
          </p:cNvPr>
          <p:cNvSpPr txBox="1"/>
          <p:nvPr/>
        </p:nvSpPr>
        <p:spPr>
          <a:xfrm>
            <a:off x="228600" y="2564553"/>
            <a:ext cx="8915400" cy="2563779"/>
          </a:xfrm>
          <a:prstGeom prst="rect">
            <a:avLst/>
          </a:prstGeom>
          <a:solidFill>
            <a:schemeClr val="bg1"/>
          </a:solidFill>
        </p:spPr>
        <p:txBody>
          <a:bodyPr wrap="square">
            <a:spAutoFit/>
          </a:bodyPr>
          <a:lstStyle/>
          <a:p>
            <a:pPr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Hoạt động KT: CN và DV.</a:t>
            </a:r>
            <a:endParaRPr lang="vi-VN"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pP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Chức năng chính là trung tâm </a:t>
            </a:r>
            <a:r>
              <a:rPr lang="en-US" sz="2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KT</a:t>
            </a:r>
            <a:r>
              <a:rPr lang="en-US"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chính trị, văn hoá, khoa học kỹ thuật, GD.</a:t>
            </a:r>
            <a:endParaRPr lang="vi-VN" sz="2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0000"/>
              </a:lnSpc>
            </a:pPr>
            <a:r>
              <a:rPr lang="en-US" sz="2200" b="1">
                <a:effectLst/>
                <a:latin typeface="Times New Roman" panose="02020603050405020304" pitchFamily="18" charset="0"/>
                <a:ea typeface="Times New Roman" panose="02020603050405020304" pitchFamily="18" charset="0"/>
                <a:cs typeface="Times New Roman" panose="02020603050405020304" pitchFamily="18" charset="0"/>
              </a:rPr>
              <a:t>- Tổ chức sinh sống: Nhà cửa san sát thành phố, phường.</a:t>
            </a:r>
            <a:endParaRPr lang="vi-VN" sz="2200" b="1">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0000"/>
              </a:lnSpc>
            </a:pPr>
            <a:r>
              <a:rPr lang="en-US" sz="2200" b="1">
                <a:effectLst/>
                <a:latin typeface="Times New Roman" panose="02020603050405020304" pitchFamily="18" charset="0"/>
                <a:ea typeface="Times New Roman" panose="02020603050405020304" pitchFamily="18" charset="0"/>
                <a:cs typeface="Times New Roman" panose="02020603050405020304" pitchFamily="18" charset="0"/>
              </a:rPr>
              <a:t>- Mức độ tập trung dân cư đông đúc.</a:t>
            </a:r>
            <a:endParaRPr lang="vi-VN" sz="2200" b="1">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b="1">
                <a:effectLst/>
                <a:latin typeface="Times New Roman" panose="02020603050405020304" pitchFamily="18" charset="0"/>
                <a:ea typeface="Times New Roman" panose="02020603050405020304" pitchFamily="18" charset="0"/>
                <a:cs typeface="Times New Roman" panose="02020603050405020304" pitchFamily="18" charset="0"/>
              </a:rPr>
              <a:t>- Phân bố tập trung ở đồng bằng ven biển.</a:t>
            </a:r>
            <a:endParaRPr lang="vi-VN" sz="2200" b="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0" y="4590871"/>
            <a:ext cx="9144000" cy="1200329"/>
          </a:xfrm>
          <a:prstGeom prst="rect">
            <a:avLst/>
          </a:prstGeom>
          <a:noFill/>
          <a:ln w="9525">
            <a:noFill/>
            <a:miter lim="800000"/>
            <a:headEnd/>
            <a:tailEnd/>
          </a:ln>
        </p:spPr>
        <p:txBody>
          <a:bodyPr wrap="square">
            <a:spAutoFit/>
          </a:bodyPr>
          <a:lstStyle/>
          <a:p>
            <a:pPr algn="ctr">
              <a:buFontTx/>
              <a:buChar char="-"/>
            </a:pPr>
            <a:r>
              <a:rPr lang="en-US" sz="2400" b="1" dirty="0" err="1">
                <a:solidFill>
                  <a:srgbClr val="FF0000"/>
                </a:solidFill>
                <a:cs typeface="Times New Roman" pitchFamily="18" charset="0"/>
              </a:rPr>
              <a:t>Nhận</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xét</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về</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số</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dân</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thành</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thị</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và</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tỉ</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lệ</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dân</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thành</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thị</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của</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nước</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ta</a:t>
            </a:r>
            <a:r>
              <a:rPr lang="en-US" sz="2400" b="1" dirty="0">
                <a:solidFill>
                  <a:srgbClr val="FF0000"/>
                </a:solidFill>
                <a:cs typeface="Times New Roman" pitchFamily="18" charset="0"/>
              </a:rPr>
              <a:t>?</a:t>
            </a:r>
          </a:p>
          <a:p>
            <a:pPr algn="ctr">
              <a:buFontTx/>
              <a:buChar char="-"/>
            </a:pPr>
            <a:r>
              <a:rPr lang="en-US" sz="2400" b="1" dirty="0">
                <a:solidFill>
                  <a:srgbClr val="FF0000"/>
                </a:solidFill>
                <a:cs typeface="Times New Roman" pitchFamily="18" charset="0"/>
              </a:rPr>
              <a:t> Cho </a:t>
            </a:r>
            <a:r>
              <a:rPr lang="en-US" sz="2400" b="1" dirty="0" err="1">
                <a:solidFill>
                  <a:srgbClr val="FF0000"/>
                </a:solidFill>
                <a:cs typeface="Times New Roman" pitchFamily="18" charset="0"/>
              </a:rPr>
              <a:t>biết</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sự</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thay</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đổi</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tỉ</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lệ</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dân</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thành</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thị</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đã</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phản</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ánh</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quá</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trình</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đô</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thị</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hóa</a:t>
            </a:r>
            <a:r>
              <a:rPr lang="en-US" sz="2400" b="1" dirty="0">
                <a:solidFill>
                  <a:srgbClr val="FF0000"/>
                </a:solidFill>
                <a:cs typeface="Times New Roman" pitchFamily="18" charset="0"/>
              </a:rPr>
              <a:t> ở </a:t>
            </a:r>
            <a:r>
              <a:rPr lang="en-US" sz="2400" b="1" dirty="0" err="1">
                <a:solidFill>
                  <a:srgbClr val="FF0000"/>
                </a:solidFill>
                <a:cs typeface="Times New Roman" pitchFamily="18" charset="0"/>
              </a:rPr>
              <a:t>nước</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ta</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như</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thế</a:t>
            </a:r>
            <a:r>
              <a:rPr lang="en-US" sz="2400" b="1" dirty="0">
                <a:solidFill>
                  <a:srgbClr val="FF0000"/>
                </a:solidFill>
                <a:cs typeface="Times New Roman" pitchFamily="18" charset="0"/>
              </a:rPr>
              <a:t> </a:t>
            </a:r>
            <a:r>
              <a:rPr lang="en-US" sz="2400" b="1" dirty="0" err="1">
                <a:solidFill>
                  <a:srgbClr val="FF0000"/>
                </a:solidFill>
                <a:cs typeface="Times New Roman" pitchFamily="18" charset="0"/>
              </a:rPr>
              <a:t>nào</a:t>
            </a:r>
            <a:r>
              <a:rPr lang="en-US" sz="2400" b="1" dirty="0">
                <a:solidFill>
                  <a:srgbClr val="FF0000"/>
                </a:solidFill>
                <a:cs typeface="Times New Roman" pitchFamily="18" charset="0"/>
              </a:rPr>
              <a:t>?</a:t>
            </a:r>
          </a:p>
        </p:txBody>
      </p:sp>
      <p:pic>
        <p:nvPicPr>
          <p:cNvPr id="5" name="image64.png">
            <a:extLst>
              <a:ext uri="{FF2B5EF4-FFF2-40B4-BE49-F238E27FC236}">
                <a16:creationId xmlns:a16="http://schemas.microsoft.com/office/drawing/2014/main" id="{02CC9CE7-44A9-4862-9BD4-39308910432B}"/>
              </a:ext>
            </a:extLst>
          </p:cNvPr>
          <p:cNvPicPr/>
          <p:nvPr/>
        </p:nvPicPr>
        <p:blipFill>
          <a:blip r:embed="rId2"/>
          <a:srcRect/>
          <a:stretch>
            <a:fillRect/>
          </a:stretch>
        </p:blipFill>
        <p:spPr>
          <a:xfrm>
            <a:off x="1600200" y="0"/>
            <a:ext cx="6336665" cy="2332355"/>
          </a:xfrm>
          <a:prstGeom prst="rect">
            <a:avLst/>
          </a:prstGeom>
          <a:ln/>
        </p:spPr>
      </p:pic>
      <p:sp>
        <p:nvSpPr>
          <p:cNvPr id="7" name="TextBox 6">
            <a:extLst>
              <a:ext uri="{FF2B5EF4-FFF2-40B4-BE49-F238E27FC236}">
                <a16:creationId xmlns:a16="http://schemas.microsoft.com/office/drawing/2014/main" id="{1A50C6F2-00A3-49ED-8A69-2A7E4BED77FD}"/>
              </a:ext>
            </a:extLst>
          </p:cNvPr>
          <p:cNvSpPr txBox="1"/>
          <p:nvPr/>
        </p:nvSpPr>
        <p:spPr>
          <a:xfrm>
            <a:off x="228600" y="2667000"/>
            <a:ext cx="8839200" cy="1011687"/>
          </a:xfrm>
          <a:prstGeom prst="rect">
            <a:avLst/>
          </a:prstGeom>
          <a:noFill/>
        </p:spPr>
        <p:txBody>
          <a:bodyPr wrap="square">
            <a:spAutoFit/>
          </a:bodyPr>
          <a:lstStyle/>
          <a:p>
            <a:pPr algn="just">
              <a:lnSpc>
                <a:spcPct val="130000"/>
              </a:lnSpc>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Số dân thành thị và tỉ lệ dân đô thị tăng liên tục. Nhưng không đều giữa các giai đoạn.</a:t>
            </a:r>
            <a:endParaRPr lang="vi-VN" sz="24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6A5EBE2-1741-4D8B-A88C-45BD05D35C61}"/>
              </a:ext>
            </a:extLst>
          </p:cNvPr>
          <p:cNvSpPr txBox="1"/>
          <p:nvPr/>
        </p:nvSpPr>
        <p:spPr>
          <a:xfrm>
            <a:off x="228600" y="3659444"/>
            <a:ext cx="8305800" cy="531556"/>
          </a:xfrm>
          <a:prstGeom prst="rect">
            <a:avLst/>
          </a:prstGeom>
          <a:noFill/>
        </p:spPr>
        <p:txBody>
          <a:bodyPr wrap="square">
            <a:spAutoFit/>
          </a:bodyPr>
          <a:lstStyle/>
          <a:p>
            <a:pPr algn="just">
              <a:lnSpc>
                <a:spcPct val="130000"/>
              </a:lnSpc>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Quá trình ĐTH diễn ra với tốc độ ngày càng cao.</a:t>
            </a:r>
            <a:endParaRPr lang="vi-VN" sz="2400" b="1">
              <a:solidFill>
                <a:srgbClr val="00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7406" y="0"/>
            <a:ext cx="489314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07504" y="6211669"/>
            <a:ext cx="4214045" cy="646331"/>
          </a:xfrm>
          <a:prstGeom prst="rect">
            <a:avLst/>
          </a:prstGeom>
          <a:noFill/>
        </p:spPr>
        <p:txBody>
          <a:bodyPr wrap="square" rtlCol="0">
            <a:spAutoFit/>
          </a:bodyPr>
          <a:lstStyle/>
          <a:p>
            <a:pPr algn="ctr"/>
            <a:r>
              <a:rPr lang="vi-VN" b="1" dirty="0"/>
              <a:t>Lược đồ phân bố dân cư và các đô thị ở Việt Nam, 1999</a:t>
            </a:r>
          </a:p>
        </p:txBody>
      </p:sp>
      <p:sp>
        <p:nvSpPr>
          <p:cNvPr id="5" name="TextBox 4"/>
          <p:cNvSpPr txBox="1"/>
          <p:nvPr/>
        </p:nvSpPr>
        <p:spPr>
          <a:xfrm>
            <a:off x="376927" y="1202013"/>
            <a:ext cx="3857694" cy="954107"/>
          </a:xfrm>
          <a:prstGeom prst="rect">
            <a:avLst/>
          </a:prstGeom>
          <a:noFill/>
        </p:spPr>
        <p:txBody>
          <a:bodyPr wrap="square" rtlCol="0">
            <a:spAutoFit/>
          </a:bodyPr>
          <a:lstStyle/>
          <a:p>
            <a:pPr marL="457200" indent="-457200">
              <a:buClr>
                <a:srgbClr val="FF0000"/>
              </a:buClr>
              <a:buFont typeface="Wingdings" panose="05000000000000000000" pitchFamily="2" charset="2"/>
              <a:buChar char="§"/>
            </a:pPr>
            <a:r>
              <a:rPr lang="vi-VN" sz="2800" b="1" dirty="0"/>
              <a:t>Kể tên các đô thị trên 1 triệu dân.</a:t>
            </a:r>
          </a:p>
        </p:txBody>
      </p:sp>
      <p:sp>
        <p:nvSpPr>
          <p:cNvPr id="6" name="TextBox 5"/>
          <p:cNvSpPr txBox="1"/>
          <p:nvPr/>
        </p:nvSpPr>
        <p:spPr>
          <a:xfrm>
            <a:off x="356114" y="2420888"/>
            <a:ext cx="3878507" cy="954107"/>
          </a:xfrm>
          <a:prstGeom prst="rect">
            <a:avLst/>
          </a:prstGeom>
          <a:noFill/>
        </p:spPr>
        <p:txBody>
          <a:bodyPr wrap="square" rtlCol="0">
            <a:spAutoFit/>
          </a:bodyPr>
          <a:lstStyle/>
          <a:p>
            <a:pPr marL="457200" indent="-457200">
              <a:buClr>
                <a:srgbClr val="FF0000"/>
              </a:buClr>
              <a:buFont typeface="Wingdings" panose="05000000000000000000" pitchFamily="2" charset="2"/>
              <a:buChar char="§"/>
            </a:pPr>
            <a:r>
              <a:rPr lang="vi-VN" sz="2800" b="1" dirty="0"/>
              <a:t>Các đô thị phân bố tập trung ở đâu?</a:t>
            </a:r>
          </a:p>
        </p:txBody>
      </p:sp>
      <p:sp>
        <p:nvSpPr>
          <p:cNvPr id="9" name="TextBox 8"/>
          <p:cNvSpPr txBox="1"/>
          <p:nvPr/>
        </p:nvSpPr>
        <p:spPr>
          <a:xfrm>
            <a:off x="1335266" y="252587"/>
            <a:ext cx="5490762" cy="584775"/>
          </a:xfrm>
          <a:prstGeom prst="rect">
            <a:avLst/>
          </a:prstGeom>
          <a:noFill/>
        </p:spPr>
        <p:txBody>
          <a:bodyPr wrap="square" rtlCol="0">
            <a:spAutoFit/>
          </a:bodyPr>
          <a:lstStyle/>
          <a:p>
            <a:r>
              <a:rPr lang="en-US" sz="3200" b="1" dirty="0">
                <a:solidFill>
                  <a:srgbClr val="008000"/>
                </a:solidFill>
              </a:rPr>
              <a:t>III. </a:t>
            </a:r>
            <a:r>
              <a:rPr lang="en-US" sz="3200" b="1" dirty="0" err="1">
                <a:solidFill>
                  <a:srgbClr val="008000"/>
                </a:solidFill>
              </a:rPr>
              <a:t>Đô</a:t>
            </a:r>
            <a:r>
              <a:rPr lang="en-US" sz="3200" b="1" dirty="0">
                <a:solidFill>
                  <a:srgbClr val="008000"/>
                </a:solidFill>
              </a:rPr>
              <a:t> </a:t>
            </a:r>
            <a:r>
              <a:rPr lang="en-US" sz="3200" b="1" dirty="0" err="1">
                <a:solidFill>
                  <a:srgbClr val="008000"/>
                </a:solidFill>
              </a:rPr>
              <a:t>thị</a:t>
            </a:r>
            <a:r>
              <a:rPr lang="en-US" sz="3200" b="1" dirty="0">
                <a:solidFill>
                  <a:srgbClr val="008000"/>
                </a:solidFill>
              </a:rPr>
              <a:t> </a:t>
            </a:r>
            <a:r>
              <a:rPr lang="en-US" sz="3200" b="1" dirty="0" err="1">
                <a:solidFill>
                  <a:srgbClr val="008000"/>
                </a:solidFill>
              </a:rPr>
              <a:t>hóa</a:t>
            </a:r>
            <a:r>
              <a:rPr lang="en-US" sz="3200" b="1" dirty="0">
                <a:solidFill>
                  <a:srgbClr val="008000"/>
                </a:solidFill>
              </a:rPr>
              <a:t>.</a:t>
            </a:r>
            <a:endParaRPr lang="vi-VN" sz="3200" b="1" dirty="0">
              <a:solidFill>
                <a:srgbClr val="008000"/>
              </a:solidFill>
            </a:endParaRPr>
          </a:p>
        </p:txBody>
      </p:sp>
      <p:pic>
        <p:nvPicPr>
          <p:cNvPr id="10" name="Picture 2" descr="HÃ¬nh áº£nh cÃ³ liÃªn qua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23528" y="2"/>
            <a:ext cx="1008111" cy="10081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E71A0A-F77B-4F8F-BFEF-3688F666C087}"/>
              </a:ext>
            </a:extLst>
          </p:cNvPr>
          <p:cNvSpPr txBox="1"/>
          <p:nvPr/>
        </p:nvSpPr>
        <p:spPr>
          <a:xfrm>
            <a:off x="323527" y="3934118"/>
            <a:ext cx="3737873" cy="830997"/>
          </a:xfrm>
          <a:prstGeom prst="rect">
            <a:avLst/>
          </a:prstGeom>
          <a:noFill/>
        </p:spPr>
        <p:txBody>
          <a:bodyPr wrap="square" rtlCol="0">
            <a:spAutoFit/>
          </a:bodyPr>
          <a:lstStyle/>
          <a:p>
            <a:r>
              <a:rPr lang="vi-VN" sz="2400" b="1">
                <a:solidFill>
                  <a:srgbClr val="FF0000"/>
                </a:solidFill>
              </a:rPr>
              <a:t>?Hãy nhận xét về trình độ ĐTH? Giải thích?</a:t>
            </a:r>
          </a:p>
        </p:txBody>
      </p:sp>
    </p:spTree>
    <p:extLst>
      <p:ext uri="{BB962C8B-B14F-4D97-AF65-F5344CB8AC3E}">
        <p14:creationId xmlns:p14="http://schemas.microsoft.com/office/powerpoint/2010/main" val="163526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5"/>
                                        </p:tgtEl>
                                        <p:attrNameLst>
                                          <p:attrName>ppt_w</p:attrName>
                                        </p:attrNameLst>
                                      </p:cBhvr>
                                      <p:tavLst>
                                        <p:tav tm="0">
                                          <p:val>
                                            <p:strVal val="ppt_w"/>
                                          </p:val>
                                        </p:tav>
                                        <p:tav tm="100000">
                                          <p:val>
                                            <p:fltVal val="0"/>
                                          </p:val>
                                        </p:tav>
                                      </p:tavLst>
                                    </p:anim>
                                    <p:anim calcmode="lin" valueType="num">
                                      <p:cBhvr>
                                        <p:cTn id="7" dur="1000"/>
                                        <p:tgtEl>
                                          <p:spTgt spid="5"/>
                                        </p:tgtEl>
                                        <p:attrNameLst>
                                          <p:attrName>ppt_h</p:attrName>
                                        </p:attrNameLst>
                                      </p:cBhvr>
                                      <p:tavLst>
                                        <p:tav tm="0">
                                          <p:val>
                                            <p:strVal val="ppt_h"/>
                                          </p:val>
                                        </p:tav>
                                        <p:tav tm="100000">
                                          <p:val>
                                            <p:fltVal val="0"/>
                                          </p:val>
                                        </p:tav>
                                      </p:tavLst>
                                    </p:anim>
                                    <p:anim calcmode="lin" valueType="num">
                                      <p:cBhvr>
                                        <p:cTn id="8" dur="1000"/>
                                        <p:tgtEl>
                                          <p:spTgt spid="5"/>
                                        </p:tgtEl>
                                        <p:attrNameLst>
                                          <p:attrName>style.rotation</p:attrName>
                                        </p:attrNameLst>
                                      </p:cBhvr>
                                      <p:tavLst>
                                        <p:tav tm="0">
                                          <p:val>
                                            <p:fltVal val="0"/>
                                          </p:val>
                                        </p:tav>
                                        <p:tav tm="100000">
                                          <p:val>
                                            <p:fltVal val="90"/>
                                          </p:val>
                                        </p:tav>
                                      </p:tavLst>
                                    </p:anim>
                                    <p:animEffect transition="out" filter="fade">
                                      <p:cBhvr>
                                        <p:cTn id="9" dur="1000"/>
                                        <p:tgtEl>
                                          <p:spTgt spid="5"/>
                                        </p:tgtEl>
                                      </p:cBhvr>
                                    </p:animEffect>
                                    <p:set>
                                      <p:cBhvr>
                                        <p:cTn id="10" dur="1" fill="hold">
                                          <p:stCondLst>
                                            <p:cond delay="999"/>
                                          </p:stCondLst>
                                        </p:cTn>
                                        <p:tgtEl>
                                          <p:spTgt spid="5"/>
                                        </p:tgtEl>
                                        <p:attrNameLst>
                                          <p:attrName>style.visibility</p:attrName>
                                        </p:attrNameLst>
                                      </p:cBhvr>
                                      <p:to>
                                        <p:strVal val="hidden"/>
                                      </p:to>
                                    </p:set>
                                  </p:childTnLst>
                                </p:cTn>
                              </p:par>
                              <p:par>
                                <p:cTn id="11" presetID="31" presetClass="exit" presetSubtype="0" fill="hold" grpId="0" nodeType="withEffect">
                                  <p:stCondLst>
                                    <p:cond delay="0"/>
                                  </p:stCondLst>
                                  <p:childTnLst>
                                    <p:anim calcmode="lin" valueType="num">
                                      <p:cBhvr>
                                        <p:cTn id="12" dur="1000"/>
                                        <p:tgtEl>
                                          <p:spTgt spid="6"/>
                                        </p:tgtEl>
                                        <p:attrNameLst>
                                          <p:attrName>ppt_w</p:attrName>
                                        </p:attrNameLst>
                                      </p:cBhvr>
                                      <p:tavLst>
                                        <p:tav tm="0">
                                          <p:val>
                                            <p:strVal val="ppt_w"/>
                                          </p:val>
                                        </p:tav>
                                        <p:tav tm="100000">
                                          <p:val>
                                            <p:fltVal val="0"/>
                                          </p:val>
                                        </p:tav>
                                      </p:tavLst>
                                    </p:anim>
                                    <p:anim calcmode="lin" valueType="num">
                                      <p:cBhvr>
                                        <p:cTn id="13" dur="1000"/>
                                        <p:tgtEl>
                                          <p:spTgt spid="6"/>
                                        </p:tgtEl>
                                        <p:attrNameLst>
                                          <p:attrName>ppt_h</p:attrName>
                                        </p:attrNameLst>
                                      </p:cBhvr>
                                      <p:tavLst>
                                        <p:tav tm="0">
                                          <p:val>
                                            <p:strVal val="ppt_h"/>
                                          </p:val>
                                        </p:tav>
                                        <p:tav tm="100000">
                                          <p:val>
                                            <p:fltVal val="0"/>
                                          </p:val>
                                        </p:tav>
                                      </p:tavLst>
                                    </p:anim>
                                    <p:anim calcmode="lin" valueType="num">
                                      <p:cBhvr>
                                        <p:cTn id="14" dur="1000"/>
                                        <p:tgtEl>
                                          <p:spTgt spid="6"/>
                                        </p:tgtEl>
                                        <p:attrNameLst>
                                          <p:attrName>style.rotation</p:attrName>
                                        </p:attrNameLst>
                                      </p:cBhvr>
                                      <p:tavLst>
                                        <p:tav tm="0">
                                          <p:val>
                                            <p:fltVal val="0"/>
                                          </p:val>
                                        </p:tav>
                                        <p:tav tm="100000">
                                          <p:val>
                                            <p:fltVal val="90"/>
                                          </p:val>
                                        </p:tav>
                                      </p:tavLst>
                                    </p:anim>
                                    <p:animEffect transition="out" filter="fade">
                                      <p:cBhvr>
                                        <p:cTn id="15" dur="1000"/>
                                        <p:tgtEl>
                                          <p:spTgt spid="6"/>
                                        </p:tgtEl>
                                      </p:cBhvr>
                                    </p:animEffect>
                                    <p:set>
                                      <p:cBhvr>
                                        <p:cTn id="16" dur="1" fill="hold">
                                          <p:stCondLst>
                                            <p:cond delay="999"/>
                                          </p:stCondLst>
                                        </p:cTn>
                                        <p:tgtEl>
                                          <p:spTgt spid="6"/>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inh nen Powerepoint.jpg"/>
          <p:cNvPicPr>
            <a:picLocks noChangeAspect="1"/>
          </p:cNvPicPr>
          <p:nvPr/>
        </p:nvPicPr>
        <p:blipFill>
          <a:blip r:embed="rId2"/>
          <a:stretch>
            <a:fillRect/>
          </a:stretch>
        </p:blipFill>
        <p:spPr>
          <a:xfrm>
            <a:off x="0" y="0"/>
            <a:ext cx="9144000" cy="6858000"/>
          </a:xfrm>
          <a:prstGeom prst="rect">
            <a:avLst/>
          </a:prstGeom>
        </p:spPr>
      </p:pic>
      <p:sp>
        <p:nvSpPr>
          <p:cNvPr id="2" name="TextBox 1"/>
          <p:cNvSpPr txBox="1"/>
          <p:nvPr/>
        </p:nvSpPr>
        <p:spPr>
          <a:xfrm>
            <a:off x="0" y="95071"/>
            <a:ext cx="9144000" cy="1200329"/>
          </a:xfrm>
          <a:prstGeom prst="rect">
            <a:avLst/>
          </a:prstGeom>
          <a:noFill/>
        </p:spPr>
        <p:txBody>
          <a:bodyPr wrap="square" rtlCol="0">
            <a:spAutoFit/>
          </a:bodyPr>
          <a:lstStyle/>
          <a:p>
            <a:pPr algn="ctr"/>
            <a:r>
              <a:rPr lang="en-US" sz="3600" b="1" dirty="0">
                <a:solidFill>
                  <a:srgbClr val="FF0000"/>
                </a:solidFill>
              </a:rPr>
              <a:t>BÀI 3: PHÂN BỐ DÂN CƯ VÀ CÁC LOẠI HÌNH QUẦN CƯ</a:t>
            </a:r>
          </a:p>
        </p:txBody>
      </p:sp>
      <p:sp>
        <p:nvSpPr>
          <p:cNvPr id="3" name="TextBox 2"/>
          <p:cNvSpPr txBox="1"/>
          <p:nvPr/>
        </p:nvSpPr>
        <p:spPr>
          <a:xfrm>
            <a:off x="0" y="1284982"/>
            <a:ext cx="2432076" cy="584775"/>
          </a:xfrm>
          <a:prstGeom prst="rect">
            <a:avLst/>
          </a:prstGeom>
          <a:noFill/>
        </p:spPr>
        <p:txBody>
          <a:bodyPr wrap="none" rtlCol="0">
            <a:spAutoFit/>
          </a:bodyPr>
          <a:lstStyle/>
          <a:p>
            <a:pPr marL="571500" indent="-571500"/>
            <a:r>
              <a:rPr lang="en-US" sz="3200" dirty="0"/>
              <a:t>III. </a:t>
            </a:r>
            <a:r>
              <a:rPr lang="en-US" sz="3200" dirty="0" err="1"/>
              <a:t>Đô</a:t>
            </a:r>
            <a:r>
              <a:rPr lang="en-US" sz="3200" dirty="0"/>
              <a:t> </a:t>
            </a:r>
            <a:r>
              <a:rPr lang="en-US" sz="3200" dirty="0" err="1"/>
              <a:t>thị</a:t>
            </a:r>
            <a:r>
              <a:rPr lang="en-US" sz="3200" dirty="0"/>
              <a:t> </a:t>
            </a:r>
            <a:r>
              <a:rPr lang="en-US" sz="3200" dirty="0" err="1"/>
              <a:t>hóa</a:t>
            </a:r>
            <a:endParaRPr lang="en-US" sz="3200" dirty="0"/>
          </a:p>
        </p:txBody>
      </p:sp>
      <p:sp>
        <p:nvSpPr>
          <p:cNvPr id="33793" name="Rectangle 1"/>
          <p:cNvSpPr>
            <a:spLocks noChangeArrowheads="1"/>
          </p:cNvSpPr>
          <p:nvPr/>
        </p:nvSpPr>
        <p:spPr bwMode="auto">
          <a:xfrm>
            <a:off x="381000" y="2362200"/>
            <a:ext cx="86106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tabLst/>
            </a:pPr>
            <a:r>
              <a:rPr kumimoji="0" lang="nl-NL" sz="2400" b="1" i="0" u="none" strike="noStrike" cap="none" normalizeH="0" baseline="0">
                <a:ln>
                  <a:noFill/>
                </a:ln>
                <a:effectLst/>
                <a:latin typeface="Times New Roman" panose="02020603050405020304" pitchFamily="18" charset="0"/>
                <a:ea typeface="SimSun" pitchFamily="2" charset="-122"/>
                <a:cs typeface="Times New Roman" panose="02020603050405020304" pitchFamily="18" charset="0"/>
              </a:rPr>
              <a:t>- Số </a:t>
            </a:r>
            <a:r>
              <a:rPr kumimoji="0" lang="nl-NL" sz="2400" b="1" i="0" u="none" strike="noStrike" cap="none" normalizeH="0" baseline="0" dirty="0">
                <a:ln>
                  <a:noFill/>
                </a:ln>
                <a:effectLst/>
                <a:latin typeface="Times New Roman" panose="02020603050405020304" pitchFamily="18" charset="0"/>
                <a:ea typeface="SimSun" pitchFamily="2" charset="-122"/>
                <a:cs typeface="Times New Roman" panose="02020603050405020304" pitchFamily="18" charset="0"/>
              </a:rPr>
              <a:t>dân thành thị và tỉ lệ dân thành thị của nước ta tăng </a:t>
            </a:r>
            <a:r>
              <a:rPr kumimoji="0" lang="nl-NL" sz="2400" b="1" i="0" u="none" strike="noStrike" cap="none" normalizeH="0" baseline="0">
                <a:ln>
                  <a:noFill/>
                </a:ln>
                <a:effectLst/>
                <a:latin typeface="Times New Roman" panose="02020603050405020304" pitchFamily="18" charset="0"/>
                <a:ea typeface="SimSun" pitchFamily="2" charset="-122"/>
                <a:cs typeface="Times New Roman" panose="02020603050405020304" pitchFamily="18" charset="0"/>
              </a:rPr>
              <a:t>liên tục</a:t>
            </a:r>
            <a:endParaRPr kumimoji="0" lang="vi-VN" sz="2400" b="1" i="0" u="none" strike="noStrike" cap="none" normalizeH="0" baseline="0">
              <a:ln>
                <a:noFill/>
              </a:ln>
              <a:effectLst/>
              <a:latin typeface="Times New Roman" panose="02020603050405020304" pitchFamily="18" charset="0"/>
              <a:ea typeface="SimSun" pitchFamily="2" charset="-122"/>
              <a:cs typeface="Times New Roman" panose="02020603050405020304" pitchFamily="18" charset="0"/>
            </a:endParaRPr>
          </a:p>
          <a:p>
            <a:pPr fontAlgn="base">
              <a:spcBef>
                <a:spcPct val="0"/>
              </a:spcBef>
              <a:spcAft>
                <a:spcPct val="0"/>
              </a:spcAft>
            </a:pPr>
            <a:r>
              <a:rPr lang="vi-VN" sz="2400" b="1">
                <a:latin typeface="Times New Roman" panose="02020603050405020304" pitchFamily="18" charset="0"/>
                <a:cs typeface="Times New Roman" panose="02020603050405020304" pitchFamily="18" charset="0"/>
              </a:rPr>
              <a:t>- Tốc độ ĐTH nhanh nhưng trình độ đô thị hóa thấp.</a:t>
            </a:r>
          </a:p>
          <a:p>
            <a:pPr fontAlgn="base">
              <a:spcBef>
                <a:spcPct val="0"/>
              </a:spcBef>
              <a:spcAft>
                <a:spcPct val="0"/>
              </a:spcAft>
            </a:pPr>
            <a:r>
              <a:rPr lang="vi-VN" sz="2400" b="1">
                <a:latin typeface="Times New Roman" panose="02020603050405020304" pitchFamily="18" charset="0"/>
                <a:cs typeface="Times New Roman" panose="02020603050405020304" pitchFamily="18" charset="0"/>
              </a:rPr>
              <a:t>+ Các đô thị có quy mô vừa và nhỏ.</a:t>
            </a:r>
          </a:p>
          <a:p>
            <a:pPr fontAlgn="base">
              <a:spcBef>
                <a:spcPct val="0"/>
              </a:spcBef>
              <a:spcAft>
                <a:spcPct val="0"/>
              </a:spcAft>
            </a:pPr>
            <a:r>
              <a:rPr lang="en-US" altLang="vi-VN" sz="2400" b="1">
                <a:latin typeface="Times New Roman" panose="02020603050405020304" pitchFamily="18" charset="0"/>
                <a:cs typeface="Times New Roman" panose="02020603050405020304" pitchFamily="18" charset="0"/>
              </a:rPr>
              <a:t>+ Tỉ lệ dân thành thị nước ta còn thấp so với các nước trong khu vực</a:t>
            </a:r>
            <a:endParaRPr lang="vi-VN" sz="2400" b="1">
              <a:latin typeface="Times New Roman" panose="02020603050405020304" pitchFamily="18" charset="0"/>
              <a:cs typeface="Times New Roman" panose="02020603050405020304" pitchFamily="18" charset="0"/>
            </a:endParaRPr>
          </a:p>
          <a:p>
            <a:pPr fontAlgn="base">
              <a:spcBef>
                <a:spcPct val="0"/>
              </a:spcBef>
              <a:spcAft>
                <a:spcPct val="0"/>
              </a:spcAft>
            </a:pPr>
            <a:r>
              <a:rPr lang="vi-VN" sz="2400" b="1">
                <a:latin typeface="Times New Roman" panose="02020603050405020304" pitchFamily="18" charset="0"/>
                <a:cs typeface="Times New Roman" panose="02020603050405020304" pitchFamily="18" charset="0"/>
              </a:rPr>
              <a:t>+ Cơ sở hạ tầng trong đô thị vẫn còn nhiều bất cập.</a:t>
            </a:r>
          </a:p>
          <a:p>
            <a:pPr marL="457200" indent="-457200" fontAlgn="base">
              <a:spcBef>
                <a:spcPct val="0"/>
              </a:spcBef>
              <a:spcAft>
                <a:spcPct val="0"/>
              </a:spcAft>
              <a:buFontTx/>
              <a:buChar char="-"/>
            </a:pPr>
            <a:endParaRPr lang="vi-VN" sz="2400" b="1">
              <a:latin typeface="Times New Roman" panose="02020603050405020304" pitchFamily="18" charset="0"/>
              <a:cs typeface="Times New Roman" panose="02020603050405020304" pitchFamily="18" charset="0"/>
            </a:endParaRPr>
          </a:p>
          <a:p>
            <a:pPr fontAlgn="base">
              <a:spcBef>
                <a:spcPct val="0"/>
              </a:spcBef>
              <a:spcAft>
                <a:spcPct val="0"/>
              </a:spcAft>
            </a:pPr>
            <a:r>
              <a:rPr lang="en-US" sz="2400" b="1">
                <a:latin typeface="Times New Roman" panose="02020603050405020304" pitchFamily="18" charset="0"/>
                <a:cs typeface="Times New Roman" panose="02020603050405020304" pitchFamily="18" charset="0"/>
              </a:rPr>
              <a:t>- Đô thị tập trung ở đồng bằng, ven biển.</a:t>
            </a:r>
            <a:endParaRPr lang="vi-VN" sz="2400" b="1">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i-cham-6.jpg"/>
          <p:cNvPicPr>
            <a:picLocks noChangeAspect="1"/>
          </p:cNvPicPr>
          <p:nvPr/>
        </p:nvPicPr>
        <p:blipFill>
          <a:blip r:embed="rId2"/>
          <a:stretch>
            <a:fillRect/>
          </a:stretch>
        </p:blipFill>
        <p:spPr>
          <a:xfrm>
            <a:off x="2286000" y="1600200"/>
            <a:ext cx="6858000" cy="5257800"/>
          </a:xfrm>
          <a:prstGeom prst="rect">
            <a:avLst/>
          </a:prstGeom>
        </p:spPr>
      </p:pic>
      <p:sp>
        <p:nvSpPr>
          <p:cNvPr id="4" name="Cloud Callout 3"/>
          <p:cNvSpPr/>
          <p:nvPr/>
        </p:nvSpPr>
        <p:spPr>
          <a:xfrm>
            <a:off x="0" y="457200"/>
            <a:ext cx="3657600" cy="1828800"/>
          </a:xfrm>
          <a:prstGeom prst="cloudCallout">
            <a:avLst>
              <a:gd name="adj1" fmla="val 61954"/>
              <a:gd name="adj2" fmla="val 103484"/>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p:cNvSpPr txBox="1"/>
          <p:nvPr/>
        </p:nvSpPr>
        <p:spPr>
          <a:xfrm>
            <a:off x="152400" y="685800"/>
            <a:ext cx="3124200" cy="1569660"/>
          </a:xfrm>
          <a:prstGeom prst="rect">
            <a:avLst/>
          </a:prstGeom>
          <a:noFill/>
        </p:spPr>
        <p:txBody>
          <a:bodyPr wrap="square" rtlCol="0">
            <a:spAutoFit/>
          </a:bodyPr>
          <a:lstStyle/>
          <a:p>
            <a:pPr algn="ctr"/>
            <a:r>
              <a:rPr lang="en-US" sz="3200" b="1" dirty="0" err="1">
                <a:solidFill>
                  <a:srgbClr val="FF0000"/>
                </a:solidFill>
              </a:rPr>
              <a:t>Đô</a:t>
            </a:r>
            <a:r>
              <a:rPr lang="en-US" sz="3200" b="1" dirty="0">
                <a:solidFill>
                  <a:srgbClr val="FF0000"/>
                </a:solidFill>
              </a:rPr>
              <a:t> </a:t>
            </a:r>
            <a:r>
              <a:rPr lang="en-US" sz="3200" b="1" dirty="0" err="1">
                <a:solidFill>
                  <a:srgbClr val="FF0000"/>
                </a:solidFill>
              </a:rPr>
              <a:t>thị</a:t>
            </a:r>
            <a:r>
              <a:rPr lang="en-US" sz="3200" b="1" dirty="0">
                <a:solidFill>
                  <a:srgbClr val="FF0000"/>
                </a:solidFill>
              </a:rPr>
              <a:t> </a:t>
            </a:r>
            <a:r>
              <a:rPr lang="en-US" sz="3200" b="1" dirty="0" err="1">
                <a:solidFill>
                  <a:srgbClr val="FF0000"/>
                </a:solidFill>
              </a:rPr>
              <a:t>hóa</a:t>
            </a:r>
            <a:r>
              <a:rPr lang="en-US" sz="3200" b="1" dirty="0">
                <a:solidFill>
                  <a:srgbClr val="FF0000"/>
                </a:solidFill>
              </a:rPr>
              <a:t> </a:t>
            </a:r>
            <a:r>
              <a:rPr lang="en-US" sz="3200" b="1" dirty="0" err="1">
                <a:solidFill>
                  <a:srgbClr val="FF0000"/>
                </a:solidFill>
              </a:rPr>
              <a:t>đã</a:t>
            </a:r>
            <a:r>
              <a:rPr lang="en-US" sz="3200" b="1" dirty="0">
                <a:solidFill>
                  <a:srgbClr val="FF0000"/>
                </a:solidFill>
              </a:rPr>
              <a:t> </a:t>
            </a:r>
            <a:r>
              <a:rPr lang="en-US" sz="3200" b="1" dirty="0" err="1">
                <a:solidFill>
                  <a:srgbClr val="FF0000"/>
                </a:solidFill>
              </a:rPr>
              <a:t>đem</a:t>
            </a:r>
            <a:r>
              <a:rPr lang="en-US" sz="3200" b="1" dirty="0">
                <a:solidFill>
                  <a:srgbClr val="FF0000"/>
                </a:solidFill>
              </a:rPr>
              <a:t> </a:t>
            </a:r>
            <a:r>
              <a:rPr lang="en-US" sz="3200" b="1" dirty="0" err="1">
                <a:solidFill>
                  <a:srgbClr val="FF0000"/>
                </a:solidFill>
              </a:rPr>
              <a:t>lại</a:t>
            </a:r>
            <a:r>
              <a:rPr lang="en-US" sz="3200" b="1" dirty="0">
                <a:solidFill>
                  <a:srgbClr val="FF0000"/>
                </a:solidFill>
              </a:rPr>
              <a:t> </a:t>
            </a:r>
            <a:r>
              <a:rPr lang="en-US" sz="3200" b="1" dirty="0" err="1">
                <a:solidFill>
                  <a:srgbClr val="FF0000"/>
                </a:solidFill>
              </a:rPr>
              <a:t>những</a:t>
            </a:r>
            <a:r>
              <a:rPr lang="en-US" sz="3200" b="1" dirty="0">
                <a:solidFill>
                  <a:srgbClr val="FF0000"/>
                </a:solidFill>
              </a:rPr>
              <a:t> </a:t>
            </a:r>
            <a:r>
              <a:rPr lang="en-US" sz="3200" b="1" dirty="0" err="1">
                <a:solidFill>
                  <a:srgbClr val="FF0000"/>
                </a:solidFill>
              </a:rPr>
              <a:t>hệ</a:t>
            </a:r>
            <a:r>
              <a:rPr lang="en-US" sz="3200" b="1" dirty="0">
                <a:solidFill>
                  <a:srgbClr val="FF0000"/>
                </a:solidFill>
              </a:rPr>
              <a:t> </a:t>
            </a:r>
            <a:r>
              <a:rPr lang="en-US" sz="3200" b="1" dirty="0" err="1">
                <a:solidFill>
                  <a:srgbClr val="FF0000"/>
                </a:solidFill>
              </a:rPr>
              <a:t>quả</a:t>
            </a:r>
            <a:r>
              <a:rPr lang="en-US" sz="3200" b="1" dirty="0">
                <a:solidFill>
                  <a:srgbClr val="FF0000"/>
                </a:solidFill>
              </a:rPr>
              <a:t> </a:t>
            </a:r>
            <a:r>
              <a:rPr lang="en-US" sz="3200" b="1" dirty="0" err="1">
                <a:solidFill>
                  <a:srgbClr val="FF0000"/>
                </a:solidFill>
              </a:rPr>
              <a:t>gì</a:t>
            </a:r>
            <a:r>
              <a:rPr lang="en-US" sz="3200" b="1" dirty="0">
                <a:solidFill>
                  <a:srgbClr val="FF0000"/>
                </a:solidFill>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1_165010.jpg"/>
          <p:cNvPicPr>
            <a:picLocks noChangeAspect="1"/>
          </p:cNvPicPr>
          <p:nvPr/>
        </p:nvPicPr>
        <p:blipFill>
          <a:blip r:embed="rId2"/>
          <a:stretch>
            <a:fillRect/>
          </a:stretch>
        </p:blipFill>
        <p:spPr>
          <a:xfrm>
            <a:off x="0" y="0"/>
            <a:ext cx="4572000" cy="3505200"/>
          </a:xfrm>
          <a:prstGeom prst="rect">
            <a:avLst/>
          </a:prstGeom>
        </p:spPr>
      </p:pic>
      <p:pic>
        <p:nvPicPr>
          <p:cNvPr id="9" name="Picture 8" descr="download (1).jpg"/>
          <p:cNvPicPr>
            <a:picLocks noChangeAspect="1"/>
          </p:cNvPicPr>
          <p:nvPr/>
        </p:nvPicPr>
        <p:blipFill>
          <a:blip r:embed="rId3"/>
          <a:stretch>
            <a:fillRect/>
          </a:stretch>
        </p:blipFill>
        <p:spPr>
          <a:xfrm>
            <a:off x="4572001" y="3352800"/>
            <a:ext cx="4572000" cy="3505200"/>
          </a:xfrm>
          <a:prstGeom prst="rect">
            <a:avLst/>
          </a:prstGeom>
        </p:spPr>
      </p:pic>
      <p:pic>
        <p:nvPicPr>
          <p:cNvPr id="2" name="Picture 19" descr="tp-hcm_17"/>
          <p:cNvPicPr>
            <a:picLocks noChangeAspect="1" noChangeArrowheads="1"/>
          </p:cNvPicPr>
          <p:nvPr/>
        </p:nvPicPr>
        <p:blipFill>
          <a:blip r:embed="rId4"/>
          <a:srcRect/>
          <a:stretch>
            <a:fillRect/>
          </a:stretch>
        </p:blipFill>
        <p:spPr bwMode="auto">
          <a:xfrm>
            <a:off x="4572000" y="0"/>
            <a:ext cx="4572000" cy="3352800"/>
          </a:xfrm>
          <a:prstGeom prst="rect">
            <a:avLst/>
          </a:prstGeom>
          <a:noFill/>
          <a:ln w="9525">
            <a:noFill/>
            <a:miter lim="800000"/>
            <a:headEnd/>
            <a:tailEnd/>
          </a:ln>
        </p:spPr>
      </p:pic>
      <p:pic>
        <p:nvPicPr>
          <p:cNvPr id="4" name="Picture 29" descr="14"/>
          <p:cNvPicPr>
            <a:picLocks noChangeAspect="1" noChangeArrowheads="1"/>
          </p:cNvPicPr>
          <p:nvPr/>
        </p:nvPicPr>
        <p:blipFill>
          <a:blip r:embed="rId5"/>
          <a:srcRect/>
          <a:stretch>
            <a:fillRect/>
          </a:stretch>
        </p:blipFill>
        <p:spPr bwMode="auto">
          <a:xfrm>
            <a:off x="0" y="3429000"/>
            <a:ext cx="4572000" cy="3429000"/>
          </a:xfrm>
          <a:prstGeom prst="rect">
            <a:avLst/>
          </a:prstGeom>
          <a:noFill/>
          <a:ln w="9525">
            <a:noFill/>
            <a:miter lim="800000"/>
            <a:headEnd/>
            <a:tailEnd/>
          </a:ln>
        </p:spPr>
      </p:pic>
      <p:sp>
        <p:nvSpPr>
          <p:cNvPr id="7" name="TextBox 6"/>
          <p:cNvSpPr txBox="1"/>
          <p:nvPr/>
        </p:nvSpPr>
        <p:spPr>
          <a:xfrm>
            <a:off x="3526839" y="2971800"/>
            <a:ext cx="1807161" cy="646331"/>
          </a:xfrm>
          <a:prstGeom prst="rect">
            <a:avLst/>
          </a:prstGeom>
          <a:solidFill>
            <a:schemeClr val="accent2">
              <a:lumMod val="40000"/>
              <a:lumOff val="60000"/>
            </a:schemeClr>
          </a:solidFill>
        </p:spPr>
        <p:txBody>
          <a:bodyPr wrap="none" rtlCol="0">
            <a:spAutoFit/>
          </a:bodyPr>
          <a:lstStyle/>
          <a:p>
            <a:r>
              <a:rPr lang="en-US" sz="3600" dirty="0" err="1"/>
              <a:t>Ưu</a:t>
            </a:r>
            <a:r>
              <a:rPr lang="en-US" sz="3600" dirty="0"/>
              <a:t> </a:t>
            </a:r>
            <a:r>
              <a:rPr lang="en-US" sz="3600" dirty="0" err="1"/>
              <a:t>điểm</a:t>
            </a:r>
            <a:endParaRPr lang="en-US" sz="3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11452" cy="3140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4160" y="-14243"/>
            <a:ext cx="4432548" cy="3140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10" y="3573016"/>
            <a:ext cx="4681542" cy="3284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4160" y="3573016"/>
            <a:ext cx="4432548" cy="3315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37057" y="406083"/>
            <a:ext cx="3856894" cy="523220"/>
          </a:xfrm>
          <a:prstGeom prst="rect">
            <a:avLst/>
          </a:prstGeom>
          <a:noFill/>
        </p:spPr>
        <p:txBody>
          <a:bodyPr wrap="square" rtlCol="0">
            <a:spAutoFit/>
          </a:bodyPr>
          <a:lstStyle/>
          <a:p>
            <a:r>
              <a:rPr lang="en-US" sz="2800" b="1" dirty="0" err="1">
                <a:solidFill>
                  <a:srgbClr val="FF0000"/>
                </a:solidFill>
              </a:rPr>
              <a:t>Ùn</a:t>
            </a:r>
            <a:r>
              <a:rPr lang="en-US" sz="2800" b="1" dirty="0">
                <a:solidFill>
                  <a:srgbClr val="FF0000"/>
                </a:solidFill>
              </a:rPr>
              <a:t> </a:t>
            </a:r>
            <a:r>
              <a:rPr lang="en-US" sz="2800" b="1" dirty="0" err="1">
                <a:solidFill>
                  <a:srgbClr val="FF0000"/>
                </a:solidFill>
              </a:rPr>
              <a:t>tắc</a:t>
            </a:r>
            <a:r>
              <a:rPr lang="en-US" sz="2800" b="1" dirty="0">
                <a:solidFill>
                  <a:srgbClr val="FF0000"/>
                </a:solidFill>
              </a:rPr>
              <a:t> </a:t>
            </a:r>
            <a:r>
              <a:rPr lang="en-US" sz="2800" b="1" dirty="0" err="1">
                <a:solidFill>
                  <a:srgbClr val="FF0000"/>
                </a:solidFill>
              </a:rPr>
              <a:t>giao</a:t>
            </a:r>
            <a:r>
              <a:rPr lang="en-US" sz="2800" b="1" dirty="0">
                <a:solidFill>
                  <a:srgbClr val="FF0000"/>
                </a:solidFill>
              </a:rPr>
              <a:t> </a:t>
            </a:r>
            <a:r>
              <a:rPr lang="en-US" sz="2800" b="1" dirty="0" err="1">
                <a:solidFill>
                  <a:srgbClr val="FF0000"/>
                </a:solidFill>
              </a:rPr>
              <a:t>thông</a:t>
            </a:r>
            <a:endParaRPr lang="vi-VN" sz="2800" b="1" dirty="0">
              <a:solidFill>
                <a:srgbClr val="FF0000"/>
              </a:solidFill>
            </a:endParaRPr>
          </a:p>
        </p:txBody>
      </p:sp>
      <p:sp>
        <p:nvSpPr>
          <p:cNvPr id="6" name="TextBox 5"/>
          <p:cNvSpPr txBox="1"/>
          <p:nvPr/>
        </p:nvSpPr>
        <p:spPr>
          <a:xfrm>
            <a:off x="4876800" y="406083"/>
            <a:ext cx="4267200" cy="954107"/>
          </a:xfrm>
          <a:prstGeom prst="rect">
            <a:avLst/>
          </a:prstGeom>
          <a:noFill/>
        </p:spPr>
        <p:txBody>
          <a:bodyPr wrap="square" rtlCol="0">
            <a:spAutoFit/>
          </a:bodyPr>
          <a:lstStyle/>
          <a:p>
            <a:r>
              <a:rPr lang="en-US" sz="2800" b="1" dirty="0" err="1">
                <a:solidFill>
                  <a:srgbClr val="FF0000"/>
                </a:solidFill>
              </a:rPr>
              <a:t>Ngập</a:t>
            </a:r>
            <a:r>
              <a:rPr lang="en-US" sz="2800" b="1" dirty="0">
                <a:solidFill>
                  <a:srgbClr val="FF0000"/>
                </a:solidFill>
              </a:rPr>
              <a:t> </a:t>
            </a:r>
            <a:r>
              <a:rPr lang="en-US" sz="2800" b="1" dirty="0" err="1">
                <a:solidFill>
                  <a:srgbClr val="FF0000"/>
                </a:solidFill>
              </a:rPr>
              <a:t>lụt</a:t>
            </a:r>
            <a:r>
              <a:rPr lang="en-US" sz="2800" b="1" dirty="0">
                <a:solidFill>
                  <a:srgbClr val="FF0000"/>
                </a:solidFill>
              </a:rPr>
              <a:t> do </a:t>
            </a:r>
            <a:r>
              <a:rPr lang="en-US" sz="2800" b="1" dirty="0" err="1">
                <a:solidFill>
                  <a:srgbClr val="FF0000"/>
                </a:solidFill>
              </a:rPr>
              <a:t>thiếu</a:t>
            </a:r>
            <a:r>
              <a:rPr lang="en-US" sz="2800" b="1" dirty="0">
                <a:solidFill>
                  <a:srgbClr val="FF0000"/>
                </a:solidFill>
              </a:rPr>
              <a:t> </a:t>
            </a:r>
            <a:r>
              <a:rPr lang="en-US" sz="2800" b="1" dirty="0" err="1">
                <a:solidFill>
                  <a:srgbClr val="FF0000"/>
                </a:solidFill>
              </a:rPr>
              <a:t>quy</a:t>
            </a:r>
            <a:r>
              <a:rPr lang="en-US" sz="2800" b="1" dirty="0">
                <a:solidFill>
                  <a:srgbClr val="FF0000"/>
                </a:solidFill>
              </a:rPr>
              <a:t> </a:t>
            </a:r>
            <a:r>
              <a:rPr lang="en-US" sz="2800" b="1" dirty="0" err="1">
                <a:solidFill>
                  <a:srgbClr val="FF0000"/>
                </a:solidFill>
              </a:rPr>
              <a:t>hoạch</a:t>
            </a:r>
            <a:r>
              <a:rPr lang="en-US" sz="2800" b="1" dirty="0">
                <a:solidFill>
                  <a:srgbClr val="FF0000"/>
                </a:solidFill>
              </a:rPr>
              <a:t> .</a:t>
            </a:r>
            <a:endParaRPr lang="vi-VN" sz="2800" b="1" dirty="0">
              <a:solidFill>
                <a:srgbClr val="FF0000"/>
              </a:solidFill>
            </a:endParaRPr>
          </a:p>
        </p:txBody>
      </p:sp>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4814" y="1537499"/>
            <a:ext cx="4762500" cy="315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317951" y="3113887"/>
            <a:ext cx="5328592" cy="584775"/>
          </a:xfrm>
          <a:prstGeom prst="rect">
            <a:avLst/>
          </a:prstGeom>
          <a:solidFill>
            <a:srgbClr val="FFFF00"/>
          </a:solidFill>
        </p:spPr>
        <p:txBody>
          <a:bodyPr wrap="square" rtlCol="0">
            <a:spAutoFit/>
          </a:bodyPr>
          <a:lstStyle/>
          <a:p>
            <a:pPr algn="ctr"/>
            <a:r>
              <a:rPr lang="en-US" sz="3200" b="1" dirty="0" err="1"/>
              <a:t>Các</a:t>
            </a:r>
            <a:r>
              <a:rPr lang="en-US" sz="3200" b="1" dirty="0"/>
              <a:t> </a:t>
            </a:r>
            <a:r>
              <a:rPr lang="en-US" sz="3200" b="1" dirty="0" err="1"/>
              <a:t>vấn</a:t>
            </a:r>
            <a:r>
              <a:rPr lang="en-US" sz="3200" b="1" dirty="0"/>
              <a:t> </a:t>
            </a:r>
            <a:r>
              <a:rPr lang="en-US" sz="3200" b="1" dirty="0" err="1"/>
              <a:t>đề</a:t>
            </a:r>
            <a:r>
              <a:rPr lang="en-US" sz="3200" b="1" dirty="0"/>
              <a:t> </a:t>
            </a:r>
            <a:r>
              <a:rPr lang="en-US" sz="3200" b="1" dirty="0" err="1"/>
              <a:t>đô</a:t>
            </a:r>
            <a:r>
              <a:rPr lang="en-US" sz="3200" b="1" dirty="0"/>
              <a:t> </a:t>
            </a:r>
            <a:r>
              <a:rPr lang="en-US" sz="3200" b="1" dirty="0" err="1"/>
              <a:t>thị</a:t>
            </a:r>
            <a:r>
              <a:rPr lang="en-US" sz="3200" b="1" dirty="0"/>
              <a:t> </a:t>
            </a:r>
            <a:r>
              <a:rPr lang="en-US" sz="3200" b="1" dirty="0" err="1"/>
              <a:t>hóa</a:t>
            </a:r>
            <a:endParaRPr lang="vi-VN" sz="3200" b="1" dirty="0"/>
          </a:p>
        </p:txBody>
      </p:sp>
      <p:sp>
        <p:nvSpPr>
          <p:cNvPr id="8" name="TextBox 7"/>
          <p:cNvSpPr txBox="1"/>
          <p:nvPr/>
        </p:nvSpPr>
        <p:spPr>
          <a:xfrm>
            <a:off x="6364801" y="4167055"/>
            <a:ext cx="2421395" cy="523220"/>
          </a:xfrm>
          <a:prstGeom prst="rect">
            <a:avLst/>
          </a:prstGeom>
          <a:noFill/>
        </p:spPr>
        <p:txBody>
          <a:bodyPr wrap="square" rtlCol="0">
            <a:spAutoFit/>
          </a:bodyPr>
          <a:lstStyle/>
          <a:p>
            <a:r>
              <a:rPr lang="en-US" sz="2800" b="1" dirty="0" err="1">
                <a:solidFill>
                  <a:srgbClr val="FF0000"/>
                </a:solidFill>
              </a:rPr>
              <a:t>Thất</a:t>
            </a:r>
            <a:r>
              <a:rPr lang="en-US" sz="2800" b="1" dirty="0">
                <a:solidFill>
                  <a:srgbClr val="FF0000"/>
                </a:solidFill>
              </a:rPr>
              <a:t> </a:t>
            </a:r>
            <a:r>
              <a:rPr lang="en-US" sz="2800" b="1" dirty="0" err="1">
                <a:solidFill>
                  <a:srgbClr val="FF0000"/>
                </a:solidFill>
              </a:rPr>
              <a:t>nghiệp</a:t>
            </a:r>
            <a:r>
              <a:rPr lang="en-US" sz="2800" b="1" dirty="0">
                <a:solidFill>
                  <a:srgbClr val="FF0000"/>
                </a:solidFill>
              </a:rPr>
              <a:t> </a:t>
            </a:r>
            <a:endParaRPr lang="vi-VN" sz="2800" b="1" dirty="0">
              <a:solidFill>
                <a:srgbClr val="FF0000"/>
              </a:solidFill>
            </a:endParaRPr>
          </a:p>
        </p:txBody>
      </p:sp>
      <p:sp>
        <p:nvSpPr>
          <p:cNvPr id="7" name="TextBox 6"/>
          <p:cNvSpPr txBox="1"/>
          <p:nvPr/>
        </p:nvSpPr>
        <p:spPr>
          <a:xfrm>
            <a:off x="61105" y="3843398"/>
            <a:ext cx="3610708" cy="523220"/>
          </a:xfrm>
          <a:prstGeom prst="rect">
            <a:avLst/>
          </a:prstGeom>
          <a:noFill/>
        </p:spPr>
        <p:txBody>
          <a:bodyPr wrap="square" rtlCol="0">
            <a:spAutoFit/>
          </a:bodyPr>
          <a:lstStyle/>
          <a:p>
            <a:pPr algn="ctr"/>
            <a:r>
              <a:rPr lang="en-US" sz="2800" b="1" dirty="0" err="1">
                <a:solidFill>
                  <a:srgbClr val="FF0000"/>
                </a:solidFill>
              </a:rPr>
              <a:t>Vô</a:t>
            </a:r>
            <a:r>
              <a:rPr lang="en-US" sz="2800" b="1" dirty="0">
                <a:solidFill>
                  <a:srgbClr val="FF0000"/>
                </a:solidFill>
              </a:rPr>
              <a:t> </a:t>
            </a:r>
            <a:r>
              <a:rPr lang="en-US" sz="2800" b="1" dirty="0" err="1">
                <a:solidFill>
                  <a:srgbClr val="FF0000"/>
                </a:solidFill>
              </a:rPr>
              <a:t>gia</a:t>
            </a:r>
            <a:r>
              <a:rPr lang="en-US" sz="2800" b="1" dirty="0">
                <a:solidFill>
                  <a:srgbClr val="FF0000"/>
                </a:solidFill>
              </a:rPr>
              <a:t> </a:t>
            </a:r>
            <a:r>
              <a:rPr lang="en-US" sz="2800" b="1" dirty="0" err="1">
                <a:solidFill>
                  <a:srgbClr val="FF0000"/>
                </a:solidFill>
              </a:rPr>
              <a:t>cư</a:t>
            </a:r>
            <a:endParaRPr lang="vi-VN" sz="2800" b="1" dirty="0">
              <a:solidFill>
                <a:srgbClr val="FF0000"/>
              </a:solidFill>
            </a:endParaRPr>
          </a:p>
        </p:txBody>
      </p:sp>
      <p:sp>
        <p:nvSpPr>
          <p:cNvPr id="10" name="TextBox 9"/>
          <p:cNvSpPr txBox="1"/>
          <p:nvPr/>
        </p:nvSpPr>
        <p:spPr>
          <a:xfrm>
            <a:off x="3196090" y="1673981"/>
            <a:ext cx="3774832" cy="523220"/>
          </a:xfrm>
          <a:prstGeom prst="rect">
            <a:avLst/>
          </a:prstGeom>
          <a:noFill/>
        </p:spPr>
        <p:txBody>
          <a:bodyPr wrap="square" rtlCol="0">
            <a:spAutoFit/>
          </a:bodyPr>
          <a:lstStyle/>
          <a:p>
            <a:r>
              <a:rPr lang="en-US" sz="2800" b="1" dirty="0">
                <a:solidFill>
                  <a:srgbClr val="FF0000"/>
                </a:solidFill>
              </a:rPr>
              <a:t>Ô </a:t>
            </a:r>
            <a:r>
              <a:rPr lang="en-US" sz="2800" b="1" dirty="0" err="1">
                <a:solidFill>
                  <a:srgbClr val="FF0000"/>
                </a:solidFill>
              </a:rPr>
              <a:t>nhiễm</a:t>
            </a:r>
            <a:r>
              <a:rPr lang="en-US" sz="2800" b="1" dirty="0">
                <a:solidFill>
                  <a:srgbClr val="FF0000"/>
                </a:solidFill>
              </a:rPr>
              <a:t> </a:t>
            </a:r>
            <a:r>
              <a:rPr lang="en-US" sz="2800" b="1" dirty="0" err="1">
                <a:solidFill>
                  <a:srgbClr val="FF0000"/>
                </a:solidFill>
              </a:rPr>
              <a:t>môi</a:t>
            </a:r>
            <a:r>
              <a:rPr lang="en-US" sz="2800" b="1" dirty="0">
                <a:solidFill>
                  <a:srgbClr val="FF0000"/>
                </a:solidFill>
              </a:rPr>
              <a:t> </a:t>
            </a:r>
            <a:r>
              <a:rPr lang="en-US" sz="2800" b="1" dirty="0" err="1">
                <a:solidFill>
                  <a:srgbClr val="FF0000"/>
                </a:solidFill>
              </a:rPr>
              <a:t>trường</a:t>
            </a:r>
            <a:endParaRPr lang="vi-VN" sz="2800" b="1" dirty="0">
              <a:solidFill>
                <a:srgbClr val="FF0000"/>
              </a:solidFill>
            </a:endParaRPr>
          </a:p>
        </p:txBody>
      </p:sp>
    </p:spTree>
    <p:extLst>
      <p:ext uri="{BB962C8B-B14F-4D97-AF65-F5344CB8AC3E}">
        <p14:creationId xmlns:p14="http://schemas.microsoft.com/office/powerpoint/2010/main" val="286763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p:cTn id="7" dur="1000" fill="hold"/>
                                        <p:tgtEl>
                                          <p:spTgt spid="6150"/>
                                        </p:tgtEl>
                                        <p:attrNameLst>
                                          <p:attrName>ppt_w</p:attrName>
                                        </p:attrNameLst>
                                      </p:cBhvr>
                                      <p:tavLst>
                                        <p:tav tm="0">
                                          <p:val>
                                            <p:fltVal val="0"/>
                                          </p:val>
                                        </p:tav>
                                        <p:tav tm="100000">
                                          <p:val>
                                            <p:strVal val="#ppt_w"/>
                                          </p:val>
                                        </p:tav>
                                      </p:tavLst>
                                    </p:anim>
                                    <p:anim calcmode="lin" valueType="num">
                                      <p:cBhvr>
                                        <p:cTn id="8" dur="1000" fill="hold"/>
                                        <p:tgtEl>
                                          <p:spTgt spid="6150"/>
                                        </p:tgtEl>
                                        <p:attrNameLst>
                                          <p:attrName>ppt_h</p:attrName>
                                        </p:attrNameLst>
                                      </p:cBhvr>
                                      <p:tavLst>
                                        <p:tav tm="0">
                                          <p:val>
                                            <p:fltVal val="0"/>
                                          </p:val>
                                        </p:tav>
                                        <p:tav tm="100000">
                                          <p:val>
                                            <p:strVal val="#ppt_h"/>
                                          </p:val>
                                        </p:tav>
                                      </p:tavLst>
                                    </p:anim>
                                    <p:anim calcmode="lin" valueType="num">
                                      <p:cBhvr>
                                        <p:cTn id="9" dur="1000" fill="hold"/>
                                        <p:tgtEl>
                                          <p:spTgt spid="6150"/>
                                        </p:tgtEl>
                                        <p:attrNameLst>
                                          <p:attrName>style.rotation</p:attrName>
                                        </p:attrNameLst>
                                      </p:cBhvr>
                                      <p:tavLst>
                                        <p:tav tm="0">
                                          <p:val>
                                            <p:fltVal val="90"/>
                                          </p:val>
                                        </p:tav>
                                        <p:tav tm="100000">
                                          <p:val>
                                            <p:fltVal val="0"/>
                                          </p:val>
                                        </p:tav>
                                      </p:tavLst>
                                    </p:anim>
                                    <p:animEffect transition="in" filter="fade">
                                      <p:cBhvr>
                                        <p:cTn id="10" dur="1000"/>
                                        <p:tgtEl>
                                          <p:spTgt spid="6150"/>
                                        </p:tgtEl>
                                      </p:cBhvr>
                                    </p:animEffect>
                                  </p:childTnLst>
                                </p:cTn>
                              </p:par>
                              <p:par>
                                <p:cTn id="11" presetID="31" presetClass="entr" presetSubtype="0" fill="hold" nodeType="withEffect">
                                  <p:stCondLst>
                                    <p:cond delay="0"/>
                                  </p:stCondLst>
                                  <p:childTnLst>
                                    <p:set>
                                      <p:cBhvr>
                                        <p:cTn id="12" dur="1" fill="hold">
                                          <p:stCondLst>
                                            <p:cond delay="0"/>
                                          </p:stCondLst>
                                        </p:cTn>
                                        <p:tgtEl>
                                          <p:spTgt spid="6146"/>
                                        </p:tgtEl>
                                        <p:attrNameLst>
                                          <p:attrName>style.visibility</p:attrName>
                                        </p:attrNameLst>
                                      </p:cBhvr>
                                      <p:to>
                                        <p:strVal val="visible"/>
                                      </p:to>
                                    </p:set>
                                    <p:anim calcmode="lin" valueType="num">
                                      <p:cBhvr>
                                        <p:cTn id="13" dur="1000" fill="hold"/>
                                        <p:tgtEl>
                                          <p:spTgt spid="6146"/>
                                        </p:tgtEl>
                                        <p:attrNameLst>
                                          <p:attrName>ppt_w</p:attrName>
                                        </p:attrNameLst>
                                      </p:cBhvr>
                                      <p:tavLst>
                                        <p:tav tm="0">
                                          <p:val>
                                            <p:fltVal val="0"/>
                                          </p:val>
                                        </p:tav>
                                        <p:tav tm="100000">
                                          <p:val>
                                            <p:strVal val="#ppt_w"/>
                                          </p:val>
                                        </p:tav>
                                      </p:tavLst>
                                    </p:anim>
                                    <p:anim calcmode="lin" valueType="num">
                                      <p:cBhvr>
                                        <p:cTn id="14" dur="1000" fill="hold"/>
                                        <p:tgtEl>
                                          <p:spTgt spid="6146"/>
                                        </p:tgtEl>
                                        <p:attrNameLst>
                                          <p:attrName>ppt_h</p:attrName>
                                        </p:attrNameLst>
                                      </p:cBhvr>
                                      <p:tavLst>
                                        <p:tav tm="0">
                                          <p:val>
                                            <p:fltVal val="0"/>
                                          </p:val>
                                        </p:tav>
                                        <p:tav tm="100000">
                                          <p:val>
                                            <p:strVal val="#ppt_h"/>
                                          </p:val>
                                        </p:tav>
                                      </p:tavLst>
                                    </p:anim>
                                    <p:anim calcmode="lin" valueType="num">
                                      <p:cBhvr>
                                        <p:cTn id="15" dur="1000" fill="hold"/>
                                        <p:tgtEl>
                                          <p:spTgt spid="6146"/>
                                        </p:tgtEl>
                                        <p:attrNameLst>
                                          <p:attrName>style.rotation</p:attrName>
                                        </p:attrNameLst>
                                      </p:cBhvr>
                                      <p:tavLst>
                                        <p:tav tm="0">
                                          <p:val>
                                            <p:fltVal val="90"/>
                                          </p:val>
                                        </p:tav>
                                        <p:tav tm="100000">
                                          <p:val>
                                            <p:fltVal val="0"/>
                                          </p:val>
                                        </p:tav>
                                      </p:tavLst>
                                    </p:anim>
                                    <p:animEffect transition="in" filter="fade">
                                      <p:cBhvr>
                                        <p:cTn id="16" dur="1000"/>
                                        <p:tgtEl>
                                          <p:spTgt spid="6146"/>
                                        </p:tgtEl>
                                      </p:cBhvr>
                                    </p:animEffect>
                                  </p:childTnLst>
                                </p:cTn>
                              </p:par>
                              <p:par>
                                <p:cTn id="17" presetID="31" presetClass="entr" presetSubtype="0" fill="hold" nodeType="withEffect">
                                  <p:stCondLst>
                                    <p:cond delay="0"/>
                                  </p:stCondLst>
                                  <p:childTnLst>
                                    <p:set>
                                      <p:cBhvr>
                                        <p:cTn id="18" dur="1" fill="hold">
                                          <p:stCondLst>
                                            <p:cond delay="0"/>
                                          </p:stCondLst>
                                        </p:cTn>
                                        <p:tgtEl>
                                          <p:spTgt spid="6147"/>
                                        </p:tgtEl>
                                        <p:attrNameLst>
                                          <p:attrName>style.visibility</p:attrName>
                                        </p:attrNameLst>
                                      </p:cBhvr>
                                      <p:to>
                                        <p:strVal val="visible"/>
                                      </p:to>
                                    </p:set>
                                    <p:anim calcmode="lin" valueType="num">
                                      <p:cBhvr>
                                        <p:cTn id="19" dur="1000" fill="hold"/>
                                        <p:tgtEl>
                                          <p:spTgt spid="6147"/>
                                        </p:tgtEl>
                                        <p:attrNameLst>
                                          <p:attrName>ppt_w</p:attrName>
                                        </p:attrNameLst>
                                      </p:cBhvr>
                                      <p:tavLst>
                                        <p:tav tm="0">
                                          <p:val>
                                            <p:fltVal val="0"/>
                                          </p:val>
                                        </p:tav>
                                        <p:tav tm="100000">
                                          <p:val>
                                            <p:strVal val="#ppt_w"/>
                                          </p:val>
                                        </p:tav>
                                      </p:tavLst>
                                    </p:anim>
                                    <p:anim calcmode="lin" valueType="num">
                                      <p:cBhvr>
                                        <p:cTn id="20" dur="1000" fill="hold"/>
                                        <p:tgtEl>
                                          <p:spTgt spid="6147"/>
                                        </p:tgtEl>
                                        <p:attrNameLst>
                                          <p:attrName>ppt_h</p:attrName>
                                        </p:attrNameLst>
                                      </p:cBhvr>
                                      <p:tavLst>
                                        <p:tav tm="0">
                                          <p:val>
                                            <p:fltVal val="0"/>
                                          </p:val>
                                        </p:tav>
                                        <p:tav tm="100000">
                                          <p:val>
                                            <p:strVal val="#ppt_h"/>
                                          </p:val>
                                        </p:tav>
                                      </p:tavLst>
                                    </p:anim>
                                    <p:anim calcmode="lin" valueType="num">
                                      <p:cBhvr>
                                        <p:cTn id="21" dur="1000" fill="hold"/>
                                        <p:tgtEl>
                                          <p:spTgt spid="6147"/>
                                        </p:tgtEl>
                                        <p:attrNameLst>
                                          <p:attrName>style.rotation</p:attrName>
                                        </p:attrNameLst>
                                      </p:cBhvr>
                                      <p:tavLst>
                                        <p:tav tm="0">
                                          <p:val>
                                            <p:fltVal val="90"/>
                                          </p:val>
                                        </p:tav>
                                        <p:tav tm="100000">
                                          <p:val>
                                            <p:fltVal val="0"/>
                                          </p:val>
                                        </p:tav>
                                      </p:tavLst>
                                    </p:anim>
                                    <p:animEffect transition="in" filter="fade">
                                      <p:cBhvr>
                                        <p:cTn id="22" dur="1000"/>
                                        <p:tgtEl>
                                          <p:spTgt spid="6147"/>
                                        </p:tgtEl>
                                      </p:cBhvr>
                                    </p:animEffect>
                                  </p:childTnLst>
                                </p:cTn>
                              </p:par>
                              <p:par>
                                <p:cTn id="23" presetID="31" presetClass="entr" presetSubtype="0" fill="hold" nodeType="withEffect">
                                  <p:stCondLst>
                                    <p:cond delay="0"/>
                                  </p:stCondLst>
                                  <p:childTnLst>
                                    <p:set>
                                      <p:cBhvr>
                                        <p:cTn id="24" dur="1" fill="hold">
                                          <p:stCondLst>
                                            <p:cond delay="0"/>
                                          </p:stCondLst>
                                        </p:cTn>
                                        <p:tgtEl>
                                          <p:spTgt spid="6148"/>
                                        </p:tgtEl>
                                        <p:attrNameLst>
                                          <p:attrName>style.visibility</p:attrName>
                                        </p:attrNameLst>
                                      </p:cBhvr>
                                      <p:to>
                                        <p:strVal val="visible"/>
                                      </p:to>
                                    </p:set>
                                    <p:anim calcmode="lin" valueType="num">
                                      <p:cBhvr>
                                        <p:cTn id="25" dur="1000" fill="hold"/>
                                        <p:tgtEl>
                                          <p:spTgt spid="6148"/>
                                        </p:tgtEl>
                                        <p:attrNameLst>
                                          <p:attrName>ppt_w</p:attrName>
                                        </p:attrNameLst>
                                      </p:cBhvr>
                                      <p:tavLst>
                                        <p:tav tm="0">
                                          <p:val>
                                            <p:fltVal val="0"/>
                                          </p:val>
                                        </p:tav>
                                        <p:tav tm="100000">
                                          <p:val>
                                            <p:strVal val="#ppt_w"/>
                                          </p:val>
                                        </p:tav>
                                      </p:tavLst>
                                    </p:anim>
                                    <p:anim calcmode="lin" valueType="num">
                                      <p:cBhvr>
                                        <p:cTn id="26" dur="1000" fill="hold"/>
                                        <p:tgtEl>
                                          <p:spTgt spid="6148"/>
                                        </p:tgtEl>
                                        <p:attrNameLst>
                                          <p:attrName>ppt_h</p:attrName>
                                        </p:attrNameLst>
                                      </p:cBhvr>
                                      <p:tavLst>
                                        <p:tav tm="0">
                                          <p:val>
                                            <p:fltVal val="0"/>
                                          </p:val>
                                        </p:tav>
                                        <p:tav tm="100000">
                                          <p:val>
                                            <p:strVal val="#ppt_h"/>
                                          </p:val>
                                        </p:tav>
                                      </p:tavLst>
                                    </p:anim>
                                    <p:anim calcmode="lin" valueType="num">
                                      <p:cBhvr>
                                        <p:cTn id="27" dur="1000" fill="hold"/>
                                        <p:tgtEl>
                                          <p:spTgt spid="6148"/>
                                        </p:tgtEl>
                                        <p:attrNameLst>
                                          <p:attrName>style.rotation</p:attrName>
                                        </p:attrNameLst>
                                      </p:cBhvr>
                                      <p:tavLst>
                                        <p:tav tm="0">
                                          <p:val>
                                            <p:fltVal val="90"/>
                                          </p:val>
                                        </p:tav>
                                        <p:tav tm="100000">
                                          <p:val>
                                            <p:fltVal val="0"/>
                                          </p:val>
                                        </p:tav>
                                      </p:tavLst>
                                    </p:anim>
                                    <p:animEffect transition="in" filter="fade">
                                      <p:cBhvr>
                                        <p:cTn id="28" dur="1000"/>
                                        <p:tgtEl>
                                          <p:spTgt spid="6148"/>
                                        </p:tgtEl>
                                      </p:cBhvr>
                                    </p:animEffect>
                                  </p:childTnLst>
                                </p:cTn>
                              </p:par>
                              <p:par>
                                <p:cTn id="29" presetID="31" presetClass="entr" presetSubtype="0" fill="hold" nodeType="withEffect">
                                  <p:stCondLst>
                                    <p:cond delay="0"/>
                                  </p:stCondLst>
                                  <p:childTnLst>
                                    <p:set>
                                      <p:cBhvr>
                                        <p:cTn id="30" dur="1" fill="hold">
                                          <p:stCondLst>
                                            <p:cond delay="0"/>
                                          </p:stCondLst>
                                        </p:cTn>
                                        <p:tgtEl>
                                          <p:spTgt spid="6149"/>
                                        </p:tgtEl>
                                        <p:attrNameLst>
                                          <p:attrName>style.visibility</p:attrName>
                                        </p:attrNameLst>
                                      </p:cBhvr>
                                      <p:to>
                                        <p:strVal val="visible"/>
                                      </p:to>
                                    </p:set>
                                    <p:anim calcmode="lin" valueType="num">
                                      <p:cBhvr>
                                        <p:cTn id="31" dur="1000" fill="hold"/>
                                        <p:tgtEl>
                                          <p:spTgt spid="6149"/>
                                        </p:tgtEl>
                                        <p:attrNameLst>
                                          <p:attrName>ppt_w</p:attrName>
                                        </p:attrNameLst>
                                      </p:cBhvr>
                                      <p:tavLst>
                                        <p:tav tm="0">
                                          <p:val>
                                            <p:fltVal val="0"/>
                                          </p:val>
                                        </p:tav>
                                        <p:tav tm="100000">
                                          <p:val>
                                            <p:strVal val="#ppt_w"/>
                                          </p:val>
                                        </p:tav>
                                      </p:tavLst>
                                    </p:anim>
                                    <p:anim calcmode="lin" valueType="num">
                                      <p:cBhvr>
                                        <p:cTn id="32" dur="1000" fill="hold"/>
                                        <p:tgtEl>
                                          <p:spTgt spid="6149"/>
                                        </p:tgtEl>
                                        <p:attrNameLst>
                                          <p:attrName>ppt_h</p:attrName>
                                        </p:attrNameLst>
                                      </p:cBhvr>
                                      <p:tavLst>
                                        <p:tav tm="0">
                                          <p:val>
                                            <p:fltVal val="0"/>
                                          </p:val>
                                        </p:tav>
                                        <p:tav tm="100000">
                                          <p:val>
                                            <p:strVal val="#ppt_h"/>
                                          </p:val>
                                        </p:tav>
                                      </p:tavLst>
                                    </p:anim>
                                    <p:anim calcmode="lin" valueType="num">
                                      <p:cBhvr>
                                        <p:cTn id="33" dur="1000" fill="hold"/>
                                        <p:tgtEl>
                                          <p:spTgt spid="6149"/>
                                        </p:tgtEl>
                                        <p:attrNameLst>
                                          <p:attrName>style.rotation</p:attrName>
                                        </p:attrNameLst>
                                      </p:cBhvr>
                                      <p:tavLst>
                                        <p:tav tm="0">
                                          <p:val>
                                            <p:fltVal val="90"/>
                                          </p:val>
                                        </p:tav>
                                        <p:tav tm="100000">
                                          <p:val>
                                            <p:fltVal val="0"/>
                                          </p:val>
                                        </p:tav>
                                      </p:tavLst>
                                    </p:anim>
                                    <p:animEffect transition="in" filter="fade">
                                      <p:cBhvr>
                                        <p:cTn id="34" dur="1000"/>
                                        <p:tgtEl>
                                          <p:spTgt spid="614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500" fill="hold"/>
                                        <p:tgtEl>
                                          <p:spTgt spid="4"/>
                                        </p:tgtEl>
                                        <p:attrNameLst>
                                          <p:attrName>ppt_w</p:attrName>
                                        </p:attrNameLst>
                                      </p:cBhvr>
                                      <p:tavLst>
                                        <p:tav tm="0">
                                          <p:val>
                                            <p:fltVal val="0"/>
                                          </p:val>
                                        </p:tav>
                                        <p:tav tm="100000">
                                          <p:val>
                                            <p:strVal val="#ppt_w"/>
                                          </p:val>
                                        </p:tav>
                                      </p:tavLst>
                                    </p:anim>
                                    <p:anim calcmode="lin" valueType="num">
                                      <p:cBhvr>
                                        <p:cTn id="40" dur="500" fill="hold"/>
                                        <p:tgtEl>
                                          <p:spTgt spid="4"/>
                                        </p:tgtEl>
                                        <p:attrNameLst>
                                          <p:attrName>ppt_h</p:attrName>
                                        </p:attrNameLst>
                                      </p:cBhvr>
                                      <p:tavLst>
                                        <p:tav tm="0">
                                          <p:val>
                                            <p:fltVal val="0"/>
                                          </p:val>
                                        </p:tav>
                                        <p:tav tm="100000">
                                          <p:val>
                                            <p:strVal val="#ppt_h"/>
                                          </p:val>
                                        </p:tav>
                                      </p:tavLst>
                                    </p:anim>
                                    <p:animEffect transition="in" filter="fade">
                                      <p:cBhvr>
                                        <p:cTn id="41" dur="500"/>
                                        <p:tgtEl>
                                          <p:spTgt spid="4"/>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p:cTn id="44" dur="500" fill="hold"/>
                                        <p:tgtEl>
                                          <p:spTgt spid="5"/>
                                        </p:tgtEl>
                                        <p:attrNameLst>
                                          <p:attrName>ppt_w</p:attrName>
                                        </p:attrNameLst>
                                      </p:cBhvr>
                                      <p:tavLst>
                                        <p:tav tm="0">
                                          <p:val>
                                            <p:fltVal val="0"/>
                                          </p:val>
                                        </p:tav>
                                        <p:tav tm="100000">
                                          <p:val>
                                            <p:strVal val="#ppt_w"/>
                                          </p:val>
                                        </p:tav>
                                      </p:tavLst>
                                    </p:anim>
                                    <p:anim calcmode="lin" valueType="num">
                                      <p:cBhvr>
                                        <p:cTn id="45" dur="500" fill="hold"/>
                                        <p:tgtEl>
                                          <p:spTgt spid="5"/>
                                        </p:tgtEl>
                                        <p:attrNameLst>
                                          <p:attrName>ppt_h</p:attrName>
                                        </p:attrNameLst>
                                      </p:cBhvr>
                                      <p:tavLst>
                                        <p:tav tm="0">
                                          <p:val>
                                            <p:fltVal val="0"/>
                                          </p:val>
                                        </p:tav>
                                        <p:tav tm="100000">
                                          <p:val>
                                            <p:strVal val="#ppt_h"/>
                                          </p:val>
                                        </p:tav>
                                      </p:tavLst>
                                    </p:anim>
                                    <p:animEffect transition="in" filter="fade">
                                      <p:cBhvr>
                                        <p:cTn id="46" dur="500"/>
                                        <p:tgtEl>
                                          <p:spTgt spid="5"/>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fill="hold"/>
                                        <p:tgtEl>
                                          <p:spTgt spid="6"/>
                                        </p:tgtEl>
                                        <p:attrNameLst>
                                          <p:attrName>ppt_w</p:attrName>
                                        </p:attrNameLst>
                                      </p:cBhvr>
                                      <p:tavLst>
                                        <p:tav tm="0">
                                          <p:val>
                                            <p:fltVal val="0"/>
                                          </p:val>
                                        </p:tav>
                                        <p:tav tm="100000">
                                          <p:val>
                                            <p:strVal val="#ppt_w"/>
                                          </p:val>
                                        </p:tav>
                                      </p:tavLst>
                                    </p:anim>
                                    <p:anim calcmode="lin" valueType="num">
                                      <p:cBhvr>
                                        <p:cTn id="50" dur="500" fill="hold"/>
                                        <p:tgtEl>
                                          <p:spTgt spid="6"/>
                                        </p:tgtEl>
                                        <p:attrNameLst>
                                          <p:attrName>ppt_h</p:attrName>
                                        </p:attrNameLst>
                                      </p:cBhvr>
                                      <p:tavLst>
                                        <p:tav tm="0">
                                          <p:val>
                                            <p:fltVal val="0"/>
                                          </p:val>
                                        </p:tav>
                                        <p:tav tm="100000">
                                          <p:val>
                                            <p:strVal val="#ppt_h"/>
                                          </p:val>
                                        </p:tav>
                                      </p:tavLst>
                                    </p:anim>
                                    <p:animEffect transition="in" filter="fade">
                                      <p:cBhvr>
                                        <p:cTn id="51" dur="500"/>
                                        <p:tgtEl>
                                          <p:spTgt spid="6"/>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7"/>
                                        </p:tgtEl>
                                        <p:attrNameLst>
                                          <p:attrName>style.visibility</p:attrName>
                                        </p:attrNameLst>
                                      </p:cBhvr>
                                      <p:to>
                                        <p:strVal val="visible"/>
                                      </p:to>
                                    </p:set>
                                    <p:anim calcmode="lin" valueType="num">
                                      <p:cBhvr>
                                        <p:cTn id="54" dur="500" fill="hold"/>
                                        <p:tgtEl>
                                          <p:spTgt spid="7"/>
                                        </p:tgtEl>
                                        <p:attrNameLst>
                                          <p:attrName>ppt_w</p:attrName>
                                        </p:attrNameLst>
                                      </p:cBhvr>
                                      <p:tavLst>
                                        <p:tav tm="0">
                                          <p:val>
                                            <p:fltVal val="0"/>
                                          </p:val>
                                        </p:tav>
                                        <p:tav tm="100000">
                                          <p:val>
                                            <p:strVal val="#ppt_w"/>
                                          </p:val>
                                        </p:tav>
                                      </p:tavLst>
                                    </p:anim>
                                    <p:anim calcmode="lin" valueType="num">
                                      <p:cBhvr>
                                        <p:cTn id="55" dur="500" fill="hold"/>
                                        <p:tgtEl>
                                          <p:spTgt spid="7"/>
                                        </p:tgtEl>
                                        <p:attrNameLst>
                                          <p:attrName>ppt_h</p:attrName>
                                        </p:attrNameLst>
                                      </p:cBhvr>
                                      <p:tavLst>
                                        <p:tav tm="0">
                                          <p:val>
                                            <p:fltVal val="0"/>
                                          </p:val>
                                        </p:tav>
                                        <p:tav tm="100000">
                                          <p:val>
                                            <p:strVal val="#ppt_h"/>
                                          </p:val>
                                        </p:tav>
                                      </p:tavLst>
                                    </p:anim>
                                    <p:animEffect transition="in" filter="fade">
                                      <p:cBhvr>
                                        <p:cTn id="56" dur="500"/>
                                        <p:tgtEl>
                                          <p:spTgt spid="7"/>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p:cTn id="59" dur="500" fill="hold"/>
                                        <p:tgtEl>
                                          <p:spTgt spid="8"/>
                                        </p:tgtEl>
                                        <p:attrNameLst>
                                          <p:attrName>ppt_w</p:attrName>
                                        </p:attrNameLst>
                                      </p:cBhvr>
                                      <p:tavLst>
                                        <p:tav tm="0">
                                          <p:val>
                                            <p:fltVal val="0"/>
                                          </p:val>
                                        </p:tav>
                                        <p:tav tm="100000">
                                          <p:val>
                                            <p:strVal val="#ppt_w"/>
                                          </p:val>
                                        </p:tav>
                                      </p:tavLst>
                                    </p:anim>
                                    <p:anim calcmode="lin" valueType="num">
                                      <p:cBhvr>
                                        <p:cTn id="60" dur="500" fill="hold"/>
                                        <p:tgtEl>
                                          <p:spTgt spid="8"/>
                                        </p:tgtEl>
                                        <p:attrNameLst>
                                          <p:attrName>ppt_h</p:attrName>
                                        </p:attrNameLst>
                                      </p:cBhvr>
                                      <p:tavLst>
                                        <p:tav tm="0">
                                          <p:val>
                                            <p:fltVal val="0"/>
                                          </p:val>
                                        </p:tav>
                                        <p:tav tm="100000">
                                          <p:val>
                                            <p:strVal val="#ppt_h"/>
                                          </p:val>
                                        </p:tav>
                                      </p:tavLst>
                                    </p:anim>
                                    <p:animEffect transition="in" filter="fade">
                                      <p:cBhvr>
                                        <p:cTn id="61" dur="500"/>
                                        <p:tgtEl>
                                          <p:spTgt spid="8"/>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10"/>
                                        </p:tgtEl>
                                        <p:attrNameLst>
                                          <p:attrName>style.visibility</p:attrName>
                                        </p:attrNameLst>
                                      </p:cBhvr>
                                      <p:to>
                                        <p:strVal val="visible"/>
                                      </p:to>
                                    </p:set>
                                    <p:anim calcmode="lin" valueType="num">
                                      <p:cBhvr>
                                        <p:cTn id="64" dur="500" fill="hold"/>
                                        <p:tgtEl>
                                          <p:spTgt spid="10"/>
                                        </p:tgtEl>
                                        <p:attrNameLst>
                                          <p:attrName>ppt_w</p:attrName>
                                        </p:attrNameLst>
                                      </p:cBhvr>
                                      <p:tavLst>
                                        <p:tav tm="0">
                                          <p:val>
                                            <p:fltVal val="0"/>
                                          </p:val>
                                        </p:tav>
                                        <p:tav tm="100000">
                                          <p:val>
                                            <p:strVal val="#ppt_w"/>
                                          </p:val>
                                        </p:tav>
                                      </p:tavLst>
                                    </p:anim>
                                    <p:anim calcmode="lin" valueType="num">
                                      <p:cBhvr>
                                        <p:cTn id="65" dur="500" fill="hold"/>
                                        <p:tgtEl>
                                          <p:spTgt spid="10"/>
                                        </p:tgtEl>
                                        <p:attrNameLst>
                                          <p:attrName>ppt_h</p:attrName>
                                        </p:attrNameLst>
                                      </p:cBhvr>
                                      <p:tavLst>
                                        <p:tav tm="0">
                                          <p:val>
                                            <p:fltVal val="0"/>
                                          </p:val>
                                        </p:tav>
                                        <p:tav tm="100000">
                                          <p:val>
                                            <p:strVal val="#ppt_h"/>
                                          </p:val>
                                        </p:tav>
                                      </p:tavLst>
                                    </p:anim>
                                    <p:animEffect transition="in" filter="fade">
                                      <p:cBhvr>
                                        <p:cTn id="6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4" grpId="0" animBg="1"/>
      <p:bldP spid="8" grpId="0"/>
      <p:bldP spid="7"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quochoi.vn/Publishing_Resources/mapVN.gif"/>
          <p:cNvPicPr>
            <a:picLocks noChangeAspect="1" noChangeArrowheads="1"/>
          </p:cNvPicPr>
          <p:nvPr/>
        </p:nvPicPr>
        <p:blipFill>
          <a:blip r:embed="rId2" cstate="print"/>
          <a:srcRect/>
          <a:stretch>
            <a:fillRect/>
          </a:stretch>
        </p:blipFill>
        <p:spPr bwMode="auto">
          <a:xfrm>
            <a:off x="5763102" y="76200"/>
            <a:ext cx="3495199" cy="6629400"/>
          </a:xfrm>
          <a:prstGeom prst="rect">
            <a:avLst/>
          </a:prstGeom>
          <a:noFill/>
        </p:spPr>
      </p:pic>
      <p:sp>
        <p:nvSpPr>
          <p:cNvPr id="5" name="TextBox 4"/>
          <p:cNvSpPr txBox="1"/>
          <p:nvPr/>
        </p:nvSpPr>
        <p:spPr>
          <a:xfrm>
            <a:off x="246222" y="990601"/>
            <a:ext cx="6383178" cy="2800767"/>
          </a:xfrm>
          <a:prstGeom prst="rect">
            <a:avLst/>
          </a:prstGeom>
          <a:noFill/>
        </p:spPr>
        <p:txBody>
          <a:bodyPr wrap="square" rtlCol="0">
            <a:spAutoFit/>
          </a:bodyPr>
          <a:lstStyle/>
          <a:p>
            <a:pPr algn="ctr"/>
            <a:r>
              <a:rPr lang="vi-VN" altLang="en-US" sz="4400" b="1">
                <a:solidFill>
                  <a:srgbClr val="FF0000"/>
                </a:solidFill>
              </a:rPr>
              <a:t>TIẾT </a:t>
            </a:r>
            <a:r>
              <a:rPr lang="en-US" altLang="en-US" sz="4400" b="1" dirty="0">
                <a:solidFill>
                  <a:srgbClr val="FF0000"/>
                </a:solidFill>
              </a:rPr>
              <a:t>3</a:t>
            </a:r>
            <a:r>
              <a:rPr lang="vi-VN" altLang="en-US" sz="4400" b="1" dirty="0">
                <a:solidFill>
                  <a:srgbClr val="FF0000"/>
                </a:solidFill>
              </a:rPr>
              <a:t> - </a:t>
            </a:r>
            <a:r>
              <a:rPr lang="en-US" sz="4400" b="1" dirty="0">
                <a:solidFill>
                  <a:srgbClr val="FF0000"/>
                </a:solidFill>
              </a:rPr>
              <a:t>BÀI 3</a:t>
            </a:r>
            <a:r>
              <a:rPr lang="en-US" sz="4400" b="1">
                <a:solidFill>
                  <a:srgbClr val="FF0000"/>
                </a:solidFill>
              </a:rPr>
              <a:t>: </a:t>
            </a:r>
            <a:br>
              <a:rPr lang="en-US" sz="4400" b="1" dirty="0">
                <a:solidFill>
                  <a:srgbClr val="002060"/>
                </a:solidFill>
              </a:rPr>
            </a:br>
            <a:r>
              <a:rPr lang="en-US" sz="4400" b="1" dirty="0">
                <a:solidFill>
                  <a:srgbClr val="002060"/>
                </a:solidFill>
              </a:rPr>
              <a:t>PHÂN BỐ DÂN CƯ VÀ CÁC LOẠI HÌNH QUẦN CƯ</a:t>
            </a:r>
          </a:p>
          <a:p>
            <a:pPr algn="ctr"/>
            <a:endParaRPr lang="en-US" sz="4400" b="1" dirty="0">
              <a:solidFill>
                <a:srgbClr val="FF0000"/>
              </a:solidFill>
            </a:endParaRPr>
          </a:p>
        </p:txBody>
      </p:sp>
    </p:spTree>
    <p:extLst>
      <p:ext uri="{BB962C8B-B14F-4D97-AF65-F5344CB8AC3E}">
        <p14:creationId xmlns:p14="http://schemas.microsoft.com/office/powerpoint/2010/main" val="1574394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81000" y="457200"/>
          <a:ext cx="8229600" cy="6015038"/>
        </p:xfrm>
        <a:graphic>
          <a:graphicData uri="http://schemas.openxmlformats.org/drawingml/2006/table">
            <a:tbl>
              <a:tblPr/>
              <a:tblGrid>
                <a:gridCol w="2765425">
                  <a:extLst>
                    <a:ext uri="{9D8B030D-6E8A-4147-A177-3AD203B41FA5}">
                      <a16:colId xmlns:a16="http://schemas.microsoft.com/office/drawing/2014/main" val="20000"/>
                    </a:ext>
                  </a:extLst>
                </a:gridCol>
                <a:gridCol w="2532063">
                  <a:extLst>
                    <a:ext uri="{9D8B030D-6E8A-4147-A177-3AD203B41FA5}">
                      <a16:colId xmlns:a16="http://schemas.microsoft.com/office/drawing/2014/main" val="20001"/>
                    </a:ext>
                  </a:extLst>
                </a:gridCol>
                <a:gridCol w="2932112">
                  <a:extLst>
                    <a:ext uri="{9D8B030D-6E8A-4147-A177-3AD203B41FA5}">
                      <a16:colId xmlns:a16="http://schemas.microsoft.com/office/drawing/2014/main" val="20002"/>
                    </a:ext>
                  </a:extLst>
                </a:gridCol>
              </a:tblGrid>
              <a:tr h="858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Các</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yếu</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tố</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Quần</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cư</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nông</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thôn</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Quần</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cư</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đô</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thị</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494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Hình</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thức</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tổ</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chức</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cuộc</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sống</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cs typeface="Times New Roman" pitchFamily="18" charset="0"/>
                        </a:rPr>
                        <a:t>Nhà cửa xen lẫn ruộng đồng, tập hợp thành làng ,xóm, bản, mường..</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cs typeface="Times New Roman" pitchFamily="18" charset="0"/>
                        </a:rPr>
                        <a:t>Nhà cửa, đường xá đông đúc, xây thành phố phường</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3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Mật</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DS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cs typeface="Times New Roman" pitchFamily="18" charset="0"/>
                        </a:rPr>
                        <a:t>Thấp</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cs typeface="Times New Roman" pitchFamily="18" charset="0"/>
                        </a:rPr>
                        <a:t>Cao</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89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Hoạt</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động</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kinh</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tế</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cs typeface="Times New Roman" pitchFamily="18" charset="0"/>
                        </a:rPr>
                        <a:t>SX nông, lâm, ngư nghiệp</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cs typeface="Times New Roman" pitchFamily="18" charset="0"/>
                        </a:rPr>
                        <a:t>SX công nghiệp, dịch vụ</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573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Lối</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sống</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a:ln>
                            <a:noFill/>
                          </a:ln>
                          <a:solidFill>
                            <a:schemeClr val="tx1"/>
                          </a:solidFill>
                          <a:effectLst/>
                          <a:latin typeface="Times New Roman" pitchFamily="18" charset="0"/>
                          <a:cs typeface="Times New Roman" pitchFamily="18" charset="0"/>
                        </a:rPr>
                        <a:t>Truyền thống, các phong tục tập quán cổ truyền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pitchFamily="18" charset="0"/>
                          <a:cs typeface="Times New Roman" pitchFamily="18" charset="0"/>
                        </a:rPr>
                        <a:t>Lối</a:t>
                      </a:r>
                      <a:r>
                        <a:rPr kumimoji="0" lang="en-US" sz="28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cs typeface="Times New Roman" pitchFamily="18" charset="0"/>
                        </a:rPr>
                        <a:t>sống,tác</a:t>
                      </a:r>
                      <a:r>
                        <a:rPr kumimoji="0" lang="en-US" sz="28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cs typeface="Times New Roman" pitchFamily="18" charset="0"/>
                        </a:rPr>
                        <a:t>phong</a:t>
                      </a:r>
                      <a:r>
                        <a:rPr kumimoji="0" lang="en-US" sz="2800" b="0" i="0" u="none" strike="noStrike" cap="none" normalizeH="0" baseline="0" dirty="0">
                          <a:ln>
                            <a:noFill/>
                          </a:ln>
                          <a:solidFill>
                            <a:schemeClr val="tx1"/>
                          </a:solidFill>
                          <a:effectLst/>
                          <a:latin typeface="Times New Roman" pitchFamily="18" charset="0"/>
                          <a:cs typeface="Times New Roman" pitchFamily="18" charset="0"/>
                        </a:rPr>
                        <a:t> CN, </a:t>
                      </a:r>
                      <a:r>
                        <a:rPr kumimoji="0" lang="en-US" sz="2800" b="0" i="0" u="none" strike="noStrike" cap="none" normalizeH="0" baseline="0" dirty="0" err="1">
                          <a:ln>
                            <a:noFill/>
                          </a:ln>
                          <a:solidFill>
                            <a:schemeClr val="tx1"/>
                          </a:solidFill>
                          <a:effectLst/>
                          <a:latin typeface="Times New Roman" pitchFamily="18" charset="0"/>
                          <a:cs typeface="Times New Roman" pitchFamily="18" charset="0"/>
                        </a:rPr>
                        <a:t>hiện</a:t>
                      </a:r>
                      <a:r>
                        <a:rPr kumimoji="0" lang="en-US" sz="28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cs typeface="Times New Roman" pitchFamily="18" charset="0"/>
                        </a:rPr>
                        <a:t>đại</a:t>
                      </a:r>
                      <a:r>
                        <a:rPr kumimoji="0" lang="en-US" sz="28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cs typeface="Times New Roman" pitchFamily="18" charset="0"/>
                        </a:rPr>
                        <a:t>văn</a:t>
                      </a:r>
                      <a:r>
                        <a:rPr kumimoji="0" lang="en-US" sz="2800" b="0" i="0" u="none" strike="noStrike" cap="none" normalizeH="0" baseline="0" dirty="0">
                          <a:ln>
                            <a:noFill/>
                          </a:ln>
                          <a:solidFill>
                            <a:schemeClr val="tx1"/>
                          </a:solidFill>
                          <a:effectLst/>
                          <a:latin typeface="Times New Roman" pitchFamily="18" charset="0"/>
                          <a:cs typeface="Times New Roman" pitchFamily="18" charset="0"/>
                        </a:rPr>
                        <a:t> minh</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4A59B35B-4A14-4134-987C-AB9B58CC4E94}"/>
              </a:ext>
            </a:extLst>
          </p:cNvPr>
          <p:cNvSpPr txBox="1"/>
          <p:nvPr/>
        </p:nvSpPr>
        <p:spPr>
          <a:xfrm>
            <a:off x="463352" y="228600"/>
            <a:ext cx="8064896" cy="954107"/>
          </a:xfrm>
          <a:prstGeom prst="rect">
            <a:avLst/>
          </a:prstGeom>
          <a:noFill/>
        </p:spPr>
        <p:txBody>
          <a:bodyPr wrap="square" rtlCol="0">
            <a:spAutoFit/>
          </a:bodyPr>
          <a:lstStyle/>
          <a:p>
            <a:pPr algn="ctr"/>
            <a:r>
              <a:rPr lang="en-US" sz="2800" b="1" dirty="0" err="1"/>
              <a:t>Dựa</a:t>
            </a:r>
            <a:r>
              <a:rPr lang="en-US" sz="2800" b="1" dirty="0"/>
              <a:t> </a:t>
            </a:r>
            <a:r>
              <a:rPr lang="en-US" sz="2800" b="1" dirty="0" err="1"/>
              <a:t>vào</a:t>
            </a:r>
            <a:r>
              <a:rPr lang="en-US" sz="2800" b="1" dirty="0"/>
              <a:t> </a:t>
            </a:r>
            <a:r>
              <a:rPr lang="en-US" sz="2800" b="1" dirty="0" err="1"/>
              <a:t>hiểu</a:t>
            </a:r>
            <a:r>
              <a:rPr lang="en-US" sz="2800" b="1" dirty="0"/>
              <a:t> </a:t>
            </a:r>
            <a:r>
              <a:rPr lang="en-US" sz="2800" b="1" dirty="0" err="1"/>
              <a:t>biết</a:t>
            </a:r>
            <a:r>
              <a:rPr lang="en-US" sz="2800" b="1" dirty="0"/>
              <a:t> </a:t>
            </a:r>
            <a:r>
              <a:rPr lang="en-US" sz="2800" b="1" dirty="0" err="1"/>
              <a:t>của</a:t>
            </a:r>
            <a:r>
              <a:rPr lang="en-US" sz="2800" b="1" dirty="0"/>
              <a:t> </a:t>
            </a:r>
            <a:r>
              <a:rPr lang="en-US" sz="2800" b="1" dirty="0" err="1"/>
              <a:t>bản</a:t>
            </a:r>
            <a:r>
              <a:rPr lang="en-US" sz="2800" b="1" dirty="0"/>
              <a:t> </a:t>
            </a:r>
            <a:r>
              <a:rPr lang="en-US" sz="2800" b="1" dirty="0" err="1"/>
              <a:t>thân</a:t>
            </a:r>
            <a:r>
              <a:rPr lang="en-US" sz="2800" b="1" dirty="0"/>
              <a:t>, </a:t>
            </a:r>
            <a:r>
              <a:rPr lang="en-US" sz="2800" b="1" dirty="0" err="1"/>
              <a:t>cho</a:t>
            </a:r>
            <a:r>
              <a:rPr lang="en-US" sz="2800" b="1" dirty="0"/>
              <a:t> </a:t>
            </a:r>
            <a:r>
              <a:rPr lang="en-US" sz="2800" b="1" dirty="0" err="1"/>
              <a:t>biết</a:t>
            </a:r>
            <a:r>
              <a:rPr lang="en-US" sz="2800" b="1" dirty="0"/>
              <a:t> </a:t>
            </a:r>
            <a:r>
              <a:rPr lang="en-US" sz="2800" b="1" dirty="0" err="1">
                <a:solidFill>
                  <a:srgbClr val="002060"/>
                </a:solidFill>
              </a:rPr>
              <a:t>sự</a:t>
            </a:r>
            <a:r>
              <a:rPr lang="en-US" sz="2800" b="1" dirty="0">
                <a:solidFill>
                  <a:srgbClr val="002060"/>
                </a:solidFill>
              </a:rPr>
              <a:t> </a:t>
            </a:r>
            <a:r>
              <a:rPr lang="en-US" sz="2800" b="1" dirty="0" err="1">
                <a:solidFill>
                  <a:srgbClr val="002060"/>
                </a:solidFill>
              </a:rPr>
              <a:t>khác</a:t>
            </a:r>
            <a:r>
              <a:rPr lang="en-US" sz="2800" b="1" dirty="0">
                <a:solidFill>
                  <a:srgbClr val="002060"/>
                </a:solidFill>
              </a:rPr>
              <a:t> </a:t>
            </a:r>
            <a:r>
              <a:rPr lang="en-US" sz="2800" b="1" dirty="0" err="1">
                <a:solidFill>
                  <a:srgbClr val="002060"/>
                </a:solidFill>
              </a:rPr>
              <a:t>nhau</a:t>
            </a:r>
            <a:r>
              <a:rPr lang="en-US" sz="2800" b="1" dirty="0"/>
              <a:t> </a:t>
            </a:r>
            <a:r>
              <a:rPr lang="en-US" sz="2800" b="1" dirty="0" err="1"/>
              <a:t>của</a:t>
            </a:r>
            <a:r>
              <a:rPr lang="en-US" sz="2800" b="1" dirty="0"/>
              <a:t> 2 </a:t>
            </a:r>
            <a:r>
              <a:rPr lang="en-US" sz="2800" b="1" dirty="0" err="1"/>
              <a:t>loại</a:t>
            </a:r>
            <a:r>
              <a:rPr lang="en-US" sz="2800" b="1" dirty="0"/>
              <a:t> </a:t>
            </a:r>
            <a:r>
              <a:rPr lang="en-US" sz="2800" b="1" dirty="0" err="1"/>
              <a:t>hình</a:t>
            </a:r>
            <a:r>
              <a:rPr lang="en-US" sz="2800" b="1" dirty="0"/>
              <a:t> </a:t>
            </a:r>
            <a:r>
              <a:rPr lang="en-US" sz="2800" b="1" dirty="0" err="1"/>
              <a:t>quần</a:t>
            </a:r>
            <a:r>
              <a:rPr lang="en-US" sz="2800" b="1" dirty="0"/>
              <a:t> </a:t>
            </a:r>
            <a:r>
              <a:rPr lang="en-US" sz="2800" b="1" dirty="0" err="1"/>
              <a:t>cư</a:t>
            </a:r>
            <a:r>
              <a:rPr lang="en-US" sz="2800" b="1" dirty="0"/>
              <a:t> </a:t>
            </a:r>
            <a:r>
              <a:rPr lang="en-US" sz="2800" b="1" dirty="0" err="1">
                <a:solidFill>
                  <a:srgbClr val="002060"/>
                </a:solidFill>
              </a:rPr>
              <a:t>thành</a:t>
            </a:r>
            <a:r>
              <a:rPr lang="en-US" sz="2800" b="1" dirty="0">
                <a:solidFill>
                  <a:srgbClr val="002060"/>
                </a:solidFill>
              </a:rPr>
              <a:t> </a:t>
            </a:r>
            <a:r>
              <a:rPr lang="en-US" sz="2800" b="1" dirty="0" err="1">
                <a:solidFill>
                  <a:srgbClr val="002060"/>
                </a:solidFill>
              </a:rPr>
              <a:t>thị</a:t>
            </a:r>
            <a:r>
              <a:rPr lang="en-US" sz="2800" b="1" dirty="0">
                <a:solidFill>
                  <a:srgbClr val="002060"/>
                </a:solidFill>
              </a:rPr>
              <a:t> </a:t>
            </a:r>
            <a:r>
              <a:rPr lang="en-US" sz="2800" b="1" dirty="0" err="1">
                <a:solidFill>
                  <a:srgbClr val="002060"/>
                </a:solidFill>
              </a:rPr>
              <a:t>và</a:t>
            </a:r>
            <a:r>
              <a:rPr lang="en-US" sz="2800" b="1" dirty="0">
                <a:solidFill>
                  <a:srgbClr val="002060"/>
                </a:solidFill>
              </a:rPr>
              <a:t> </a:t>
            </a:r>
            <a:r>
              <a:rPr lang="en-US" sz="2800" b="1" dirty="0" err="1">
                <a:solidFill>
                  <a:srgbClr val="002060"/>
                </a:solidFill>
              </a:rPr>
              <a:t>nông</a:t>
            </a:r>
            <a:r>
              <a:rPr lang="en-US" sz="2800" b="1" dirty="0">
                <a:solidFill>
                  <a:srgbClr val="002060"/>
                </a:solidFill>
              </a:rPr>
              <a:t> </a:t>
            </a:r>
            <a:r>
              <a:rPr lang="en-US" sz="2800" b="1" dirty="0" err="1">
                <a:solidFill>
                  <a:srgbClr val="002060"/>
                </a:solidFill>
              </a:rPr>
              <a:t>thôn</a:t>
            </a:r>
            <a:r>
              <a:rPr lang="en-US" sz="2800" b="1" dirty="0"/>
              <a:t>?</a:t>
            </a:r>
            <a:endParaRPr lang="vi-VN" sz="2800" b="1" dirty="0"/>
          </a:p>
        </p:txBody>
      </p:sp>
    </p:spTree>
    <p:extLst>
      <p:ext uri="{BB962C8B-B14F-4D97-AF65-F5344CB8AC3E}">
        <p14:creationId xmlns:p14="http://schemas.microsoft.com/office/powerpoint/2010/main" val="19338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733" name="Group 37">
            <a:extLst>
              <a:ext uri="{FF2B5EF4-FFF2-40B4-BE49-F238E27FC236}">
                <a16:creationId xmlns:a16="http://schemas.microsoft.com/office/drawing/2014/main" id="{2AD09FB2-4F34-4C21-852B-55D09F2F79ED}"/>
              </a:ext>
            </a:extLst>
          </p:cNvPr>
          <p:cNvGraphicFramePr>
            <a:graphicFrameLocks noGrp="1"/>
          </p:cNvGraphicFramePr>
          <p:nvPr>
            <p:ph/>
          </p:nvPr>
        </p:nvGraphicFramePr>
        <p:xfrm>
          <a:off x="457200" y="274638"/>
          <a:ext cx="8229600" cy="5851526"/>
        </p:xfrm>
        <a:graphic>
          <a:graphicData uri="http://schemas.openxmlformats.org/drawingml/2006/table">
            <a:tbl>
              <a:tblPr/>
              <a:tblGrid>
                <a:gridCol w="2743200">
                  <a:extLst>
                    <a:ext uri="{9D8B030D-6E8A-4147-A177-3AD203B41FA5}">
                      <a16:colId xmlns:a16="http://schemas.microsoft.com/office/drawing/2014/main" val="2295199850"/>
                    </a:ext>
                  </a:extLst>
                </a:gridCol>
                <a:gridCol w="3124200">
                  <a:extLst>
                    <a:ext uri="{9D8B030D-6E8A-4147-A177-3AD203B41FA5}">
                      <a16:colId xmlns:a16="http://schemas.microsoft.com/office/drawing/2014/main" val="3796166878"/>
                    </a:ext>
                  </a:extLst>
                </a:gridCol>
                <a:gridCol w="2362200">
                  <a:extLst>
                    <a:ext uri="{9D8B030D-6E8A-4147-A177-3AD203B41FA5}">
                      <a16:colId xmlns:a16="http://schemas.microsoft.com/office/drawing/2014/main" val="1187188777"/>
                    </a:ext>
                  </a:extLst>
                </a:gridCol>
              </a:tblGrid>
              <a:tr h="146367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chemeClr val="tx1"/>
                          </a:solidFill>
                          <a:effectLst/>
                          <a:latin typeface="Arial" panose="020B0604020202020204" pitchFamily="34" charset="0"/>
                        </a:rPr>
                        <a:t>           </a:t>
                      </a:r>
                      <a:r>
                        <a:rPr kumimoji="0" lang="en-US" altLang="vi-VN" sz="2800" b="0" i="0" u="none" strike="noStrike" cap="none" normalizeH="0" baseline="0">
                          <a:ln>
                            <a:noFill/>
                          </a:ln>
                          <a:solidFill>
                            <a:srgbClr val="FF3300"/>
                          </a:solidFill>
                          <a:effectLst/>
                          <a:latin typeface="Arial" panose="020B0604020202020204" pitchFamily="34" charset="0"/>
                        </a:rPr>
                        <a:t>Quần cư</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rgbClr val="FF3300"/>
                          </a:solidFill>
                          <a:effectLst/>
                          <a:latin typeface="Arial" panose="020B0604020202020204" pitchFamily="34" charset="0"/>
                        </a:rPr>
                        <a:t>Nông thôn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rgbClr val="FF3300"/>
                          </a:solidFill>
                          <a:effectLst/>
                          <a:latin typeface="Arial" panose="020B0604020202020204" pitchFamily="34" charset="0"/>
                        </a:rPr>
                        <a:t>Thành thị</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FF"/>
                    </a:solidFill>
                  </a:tcPr>
                </a:tc>
                <a:extLst>
                  <a:ext uri="{0D108BD9-81ED-4DB2-BD59-A6C34878D82A}">
                    <a16:rowId xmlns:a16="http://schemas.microsoft.com/office/drawing/2014/main" val="2593209398"/>
                  </a:ext>
                </a:extLst>
              </a:tr>
              <a:tr h="14620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rgbClr val="FF3300"/>
                          </a:solidFill>
                          <a:effectLst/>
                          <a:latin typeface="Arial" panose="020B0604020202020204" pitchFamily="34" charset="0"/>
                        </a:rPr>
                        <a:t>Tên gọi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99"/>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rgbClr val="FF3300"/>
                          </a:solidFill>
                          <a:effectLst/>
                          <a:latin typeface="Arial" panose="020B0604020202020204" pitchFamily="34" charset="0"/>
                        </a:rPr>
                        <a:t>Làng, ấp, thôn xóm(ĐB)bản làng, buôn,,sóc,…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99"/>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rgbClr val="FF3300"/>
                          </a:solidFill>
                          <a:effectLst/>
                          <a:latin typeface="Arial" panose="020B0604020202020204" pitchFamily="34" charset="0"/>
                        </a:rPr>
                        <a:t>Phố, phường,ngõ,ngách…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99"/>
                    </a:solidFill>
                  </a:tcPr>
                </a:tc>
                <a:extLst>
                  <a:ext uri="{0D108BD9-81ED-4DB2-BD59-A6C34878D82A}">
                    <a16:rowId xmlns:a16="http://schemas.microsoft.com/office/drawing/2014/main" val="3911573309"/>
                  </a:ext>
                </a:extLst>
              </a:tr>
              <a:tr h="146367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rgbClr val="0000FF"/>
                          </a:solidFill>
                          <a:effectLst/>
                          <a:latin typeface="Arial" panose="020B0604020202020204" pitchFamily="34" charset="0"/>
                        </a:rPr>
                        <a:t>Hoạt động kinh tế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rgbClr val="0000FF"/>
                          </a:solidFill>
                          <a:effectLst/>
                          <a:latin typeface="Arial" panose="020B0604020202020204" pitchFamily="34" charset="0"/>
                        </a:rPr>
                        <a:t>chủ yếu là nông nghiệp, Còn có dịch vụ</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rgbClr val="0000FF"/>
                          </a:solidFill>
                          <a:effectLst/>
                          <a:latin typeface="Arial" panose="020B0604020202020204" pitchFamily="34" charset="0"/>
                        </a:rPr>
                        <a:t>Công nghiệp, thương mại , giao thông…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extLst>
                  <a:ext uri="{0D108BD9-81ED-4DB2-BD59-A6C34878D82A}">
                    <a16:rowId xmlns:a16="http://schemas.microsoft.com/office/drawing/2014/main" val="1814439077"/>
                  </a:ext>
                </a:extLst>
              </a:tr>
              <a:tr h="146208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chemeClr val="bg1"/>
                          </a:solidFill>
                          <a:effectLst/>
                          <a:latin typeface="Arial" panose="020B0604020202020204" pitchFamily="34" charset="0"/>
                        </a:rPr>
                        <a:t>Những thay đổi trong CNH,HĐH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chemeClr val="bg1"/>
                          </a:solidFill>
                          <a:effectLst/>
                          <a:latin typeface="Arial" panose="020B0604020202020204" pitchFamily="34" charset="0"/>
                        </a:rPr>
                        <a:t>Nhiều thay đổi ít người làm nông nghiệp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vi-VN" sz="2800" b="0" i="0" u="none" strike="noStrike" cap="none" normalizeH="0" baseline="0">
                          <a:ln>
                            <a:noFill/>
                          </a:ln>
                          <a:solidFill>
                            <a:schemeClr val="bg1"/>
                          </a:solidFill>
                          <a:effectLst/>
                          <a:latin typeface="Arial" panose="020B0604020202020204" pitchFamily="34" charset="0"/>
                        </a:rPr>
                        <a:t>Nhiều khu CN, Siêu thị. Nhà cao tầng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2588738205"/>
                  </a:ext>
                </a:extLst>
              </a:tr>
            </a:tbl>
          </a:graphicData>
        </a:graphic>
      </p:graphicFrame>
      <p:sp>
        <p:nvSpPr>
          <p:cNvPr id="29724" name="Line 28">
            <a:extLst>
              <a:ext uri="{FF2B5EF4-FFF2-40B4-BE49-F238E27FC236}">
                <a16:creationId xmlns:a16="http://schemas.microsoft.com/office/drawing/2014/main" id="{B9F79DE3-F497-497F-8DA6-5B4843D12C41}"/>
              </a:ext>
            </a:extLst>
          </p:cNvPr>
          <p:cNvSpPr>
            <a:spLocks noChangeShapeType="1"/>
          </p:cNvSpPr>
          <p:nvPr/>
        </p:nvSpPr>
        <p:spPr bwMode="auto">
          <a:xfrm>
            <a:off x="457200" y="304800"/>
            <a:ext cx="2743200" cy="137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Tree>
    <p:extLst>
      <p:ext uri="{BB962C8B-B14F-4D97-AF65-F5344CB8AC3E}">
        <p14:creationId xmlns:p14="http://schemas.microsoft.com/office/powerpoint/2010/main" val="19700657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9733"/>
                                        </p:tgtEl>
                                        <p:attrNameLst>
                                          <p:attrName>style.visibility</p:attrName>
                                        </p:attrNameLst>
                                      </p:cBhvr>
                                      <p:to>
                                        <p:strVal val="visible"/>
                                      </p:to>
                                    </p:set>
                                    <p:animEffect transition="in" filter="box(in)">
                                      <p:cBhvr>
                                        <p:cTn id="7" dur="500"/>
                                        <p:tgtEl>
                                          <p:spTgt spid="297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5" presetClass="entr" presetSubtype="0" fill="hold" nodeType="clickEffect">
                                  <p:stCondLst>
                                    <p:cond delay="0"/>
                                  </p:stCondLst>
                                  <p:childTnLst>
                                    <p:set>
                                      <p:cBhvr>
                                        <p:cTn id="11" dur="1" fill="hold">
                                          <p:stCondLst>
                                            <p:cond delay="0"/>
                                          </p:stCondLst>
                                        </p:cTn>
                                        <p:tgtEl>
                                          <p:spTgt spid="29733"/>
                                        </p:tgtEl>
                                        <p:attrNameLst>
                                          <p:attrName>style.visibility</p:attrName>
                                        </p:attrNameLst>
                                      </p:cBhvr>
                                      <p:to>
                                        <p:strVal val="visible"/>
                                      </p:to>
                                    </p:set>
                                    <p:anim calcmode="lin" valueType="num">
                                      <p:cBhvr>
                                        <p:cTn id="12" dur="500" decel="50000" fill="hold">
                                          <p:stCondLst>
                                            <p:cond delay="0"/>
                                          </p:stCondLst>
                                        </p:cTn>
                                        <p:tgtEl>
                                          <p:spTgt spid="29733"/>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29733"/>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29733"/>
                                        </p:tgtEl>
                                        <p:attrNameLst>
                                          <p:attrName>ppt_w</p:attrName>
                                        </p:attrNameLst>
                                      </p:cBhvr>
                                      <p:tavLst>
                                        <p:tav tm="0">
                                          <p:val>
                                            <p:strVal val="#ppt_w*.05"/>
                                          </p:val>
                                        </p:tav>
                                        <p:tav tm="100000">
                                          <p:val>
                                            <p:strVal val="#ppt_w"/>
                                          </p:val>
                                        </p:tav>
                                      </p:tavLst>
                                    </p:anim>
                                    <p:anim calcmode="lin" valueType="num">
                                      <p:cBhvr>
                                        <p:cTn id="15" dur="1000" fill="hold"/>
                                        <p:tgtEl>
                                          <p:spTgt spid="29733"/>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29733"/>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29733"/>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29733"/>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297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6" name="Group 15"/>
          <p:cNvGrpSpPr/>
          <p:nvPr/>
        </p:nvGrpSpPr>
        <p:grpSpPr>
          <a:xfrm>
            <a:off x="5715000" y="152400"/>
            <a:ext cx="3352800" cy="2743200"/>
            <a:chOff x="5715000" y="152400"/>
            <a:chExt cx="3352800" cy="2743200"/>
          </a:xfrm>
        </p:grpSpPr>
        <p:cxnSp>
          <p:nvCxnSpPr>
            <p:cNvPr id="5" name="Straight Connector 4"/>
            <p:cNvCxnSpPr>
              <a:endCxn id="12" idx="1"/>
            </p:cNvCxnSpPr>
            <p:nvPr/>
          </p:nvCxnSpPr>
          <p:spPr>
            <a:xfrm flipV="1">
              <a:off x="5715000" y="752565"/>
              <a:ext cx="990601" cy="161835"/>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a:endCxn id="14" idx="1"/>
            </p:cNvCxnSpPr>
            <p:nvPr/>
          </p:nvCxnSpPr>
          <p:spPr>
            <a:xfrm rot="16200000" flipH="1">
              <a:off x="5443582" y="1185818"/>
              <a:ext cx="1381036" cy="83820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705601" y="152400"/>
              <a:ext cx="2133599" cy="1200329"/>
            </a:xfrm>
            <a:prstGeom prst="rect">
              <a:avLst/>
            </a:prstGeom>
            <a:solidFill>
              <a:schemeClr val="accent5">
                <a:lumMod val="60000"/>
                <a:lumOff val="40000"/>
              </a:schemeClr>
            </a:solidFill>
          </p:spPr>
          <p:txBody>
            <a:bodyPr wrap="square" rtlCol="0">
              <a:spAutoFit/>
            </a:bodyPr>
            <a:lstStyle/>
            <a:p>
              <a:r>
                <a:rPr lang="en-US" sz="3600" dirty="0"/>
                <a:t>1. </a:t>
              </a:r>
              <a:r>
                <a:rPr lang="en-US" sz="3600" dirty="0" err="1"/>
                <a:t>Mật</a:t>
              </a:r>
              <a:r>
                <a:rPr lang="en-US" sz="3600" dirty="0"/>
                <a:t> </a:t>
              </a:r>
              <a:r>
                <a:rPr lang="en-US" sz="3600" dirty="0" err="1"/>
                <a:t>độ</a:t>
              </a:r>
              <a:r>
                <a:rPr lang="en-US" sz="3600" dirty="0"/>
                <a:t> </a:t>
              </a:r>
              <a:r>
                <a:rPr lang="en-US" sz="3600" dirty="0" err="1"/>
                <a:t>dân</a:t>
              </a:r>
              <a:r>
                <a:rPr lang="en-US" sz="3600" dirty="0"/>
                <a:t> </a:t>
              </a:r>
              <a:r>
                <a:rPr lang="en-US" sz="3600" dirty="0" err="1"/>
                <a:t>số</a:t>
              </a:r>
              <a:endParaRPr lang="en-US" sz="3600" dirty="0"/>
            </a:p>
          </p:txBody>
        </p:sp>
        <p:sp>
          <p:nvSpPr>
            <p:cNvPr id="14" name="TextBox 13"/>
            <p:cNvSpPr txBox="1"/>
            <p:nvPr/>
          </p:nvSpPr>
          <p:spPr>
            <a:xfrm>
              <a:off x="6553200" y="1695271"/>
              <a:ext cx="2514600" cy="1200329"/>
            </a:xfrm>
            <a:prstGeom prst="rect">
              <a:avLst/>
            </a:prstGeom>
            <a:solidFill>
              <a:schemeClr val="accent5">
                <a:lumMod val="60000"/>
                <a:lumOff val="40000"/>
              </a:schemeClr>
            </a:solidFill>
          </p:spPr>
          <p:txBody>
            <a:bodyPr wrap="square" rtlCol="0">
              <a:spAutoFit/>
            </a:bodyPr>
            <a:lstStyle/>
            <a:p>
              <a:r>
                <a:rPr lang="en-US" sz="3600" dirty="0"/>
                <a:t>2. </a:t>
              </a:r>
              <a:r>
                <a:rPr lang="en-US" sz="3600" dirty="0" err="1"/>
                <a:t>Phân</a:t>
              </a:r>
              <a:r>
                <a:rPr lang="en-US" sz="3600" dirty="0"/>
                <a:t> </a:t>
              </a:r>
              <a:r>
                <a:rPr lang="en-US" sz="3600" dirty="0" err="1"/>
                <a:t>bố</a:t>
              </a:r>
              <a:r>
                <a:rPr lang="en-US" sz="3600" dirty="0"/>
                <a:t> </a:t>
              </a:r>
              <a:r>
                <a:rPr lang="en-US" sz="3600" dirty="0" err="1"/>
                <a:t>dân</a:t>
              </a:r>
              <a:r>
                <a:rPr lang="en-US" sz="3600" dirty="0"/>
                <a:t> </a:t>
              </a:r>
              <a:r>
                <a:rPr lang="en-US" sz="3600" dirty="0" err="1"/>
                <a:t>cư</a:t>
              </a:r>
              <a:endParaRPr lang="en-US" sz="36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1200329"/>
          </a:xfrm>
          <a:prstGeom prst="rect">
            <a:avLst/>
          </a:prstGeom>
          <a:noFill/>
        </p:spPr>
        <p:txBody>
          <a:bodyPr wrap="square" rtlCol="0">
            <a:spAutoFit/>
          </a:bodyPr>
          <a:lstStyle/>
          <a:p>
            <a:pPr algn="ctr"/>
            <a:r>
              <a:rPr lang="en-US" sz="3600" b="1" dirty="0">
                <a:solidFill>
                  <a:srgbClr val="FF0000"/>
                </a:solidFill>
              </a:rPr>
              <a:t>BÀI 3: PHÂN BỐ DÂN CƯ VÀ CÁC LOẠI HÌNH QUẦN CƯ</a:t>
            </a:r>
          </a:p>
        </p:txBody>
      </p:sp>
      <p:sp>
        <p:nvSpPr>
          <p:cNvPr id="3" name="TextBox 2"/>
          <p:cNvSpPr txBox="1"/>
          <p:nvPr/>
        </p:nvSpPr>
        <p:spPr>
          <a:xfrm>
            <a:off x="0" y="1066800"/>
            <a:ext cx="6343211" cy="1077218"/>
          </a:xfrm>
          <a:prstGeom prst="rect">
            <a:avLst/>
          </a:prstGeom>
          <a:noFill/>
        </p:spPr>
        <p:txBody>
          <a:bodyPr wrap="none" rtlCol="0">
            <a:spAutoFit/>
          </a:bodyPr>
          <a:lstStyle/>
          <a:p>
            <a:pPr marL="571500" indent="-571500">
              <a:buAutoNum type="romanUcPeriod"/>
            </a:pPr>
            <a:r>
              <a:rPr lang="en-US" sz="3200" dirty="0" err="1"/>
              <a:t>Mật</a:t>
            </a:r>
            <a:r>
              <a:rPr lang="en-US" sz="3200" dirty="0"/>
              <a:t> </a:t>
            </a:r>
            <a:r>
              <a:rPr lang="en-US" sz="3200" dirty="0" err="1"/>
              <a:t>độ</a:t>
            </a:r>
            <a:r>
              <a:rPr lang="en-US" sz="3200" dirty="0"/>
              <a:t> </a:t>
            </a:r>
            <a:r>
              <a:rPr lang="en-US" sz="3200" dirty="0" err="1"/>
              <a:t>dân</a:t>
            </a:r>
            <a:r>
              <a:rPr lang="en-US" sz="3200" dirty="0"/>
              <a:t> </a:t>
            </a:r>
            <a:r>
              <a:rPr lang="en-US" sz="3200" dirty="0" err="1"/>
              <a:t>số</a:t>
            </a:r>
            <a:r>
              <a:rPr lang="en-US" sz="3200" dirty="0"/>
              <a:t> </a:t>
            </a:r>
            <a:r>
              <a:rPr lang="en-US" sz="3200" dirty="0" err="1"/>
              <a:t>và</a:t>
            </a:r>
            <a:r>
              <a:rPr lang="en-US" sz="3200" dirty="0"/>
              <a:t> </a:t>
            </a:r>
            <a:r>
              <a:rPr lang="en-US" sz="3200" dirty="0" err="1"/>
              <a:t>phân</a:t>
            </a:r>
            <a:r>
              <a:rPr lang="en-US" sz="3200" dirty="0"/>
              <a:t> </a:t>
            </a:r>
            <a:r>
              <a:rPr lang="en-US" sz="3200" dirty="0" err="1"/>
              <a:t>bố</a:t>
            </a:r>
            <a:r>
              <a:rPr lang="en-US" sz="3200" dirty="0"/>
              <a:t> </a:t>
            </a:r>
            <a:r>
              <a:rPr lang="en-US" sz="3200" dirty="0" err="1"/>
              <a:t>dân</a:t>
            </a:r>
            <a:r>
              <a:rPr lang="en-US" sz="3200" dirty="0"/>
              <a:t> </a:t>
            </a:r>
            <a:r>
              <a:rPr lang="en-US" sz="3200" dirty="0" err="1"/>
              <a:t>cư</a:t>
            </a:r>
            <a:endParaRPr lang="en-US" sz="3200" dirty="0"/>
          </a:p>
          <a:p>
            <a:pPr marL="571500" indent="-571500"/>
            <a:r>
              <a:rPr lang="en-US" sz="3200" dirty="0"/>
              <a:t>1. </a:t>
            </a:r>
            <a:r>
              <a:rPr lang="en-US" sz="3200" dirty="0" err="1"/>
              <a:t>Mật</a:t>
            </a:r>
            <a:r>
              <a:rPr lang="en-US" sz="3200" dirty="0"/>
              <a:t> </a:t>
            </a:r>
            <a:r>
              <a:rPr lang="en-US" sz="3200" dirty="0" err="1"/>
              <a:t>độ</a:t>
            </a:r>
            <a:r>
              <a:rPr lang="en-US" sz="3200" dirty="0"/>
              <a:t> </a:t>
            </a:r>
            <a:r>
              <a:rPr lang="en-US" sz="3200" dirty="0" err="1"/>
              <a:t>dân</a:t>
            </a:r>
            <a:r>
              <a:rPr lang="en-US" sz="3200" dirty="0"/>
              <a:t> </a:t>
            </a:r>
            <a:r>
              <a:rPr lang="en-US" sz="3200" dirty="0" err="1"/>
              <a:t>số</a:t>
            </a:r>
            <a:endParaRPr lang="en-US" sz="3200" dirty="0"/>
          </a:p>
        </p:txBody>
      </p:sp>
      <p:graphicFrame>
        <p:nvGraphicFramePr>
          <p:cNvPr id="5" name="Table 4"/>
          <p:cNvGraphicFramePr>
            <a:graphicFrameLocks noGrp="1"/>
          </p:cNvGraphicFramePr>
          <p:nvPr/>
        </p:nvGraphicFramePr>
        <p:xfrm>
          <a:off x="76200" y="2057400"/>
          <a:ext cx="9067800" cy="3810000"/>
        </p:xfrm>
        <a:graphic>
          <a:graphicData uri="http://schemas.openxmlformats.org/drawingml/2006/table">
            <a:tbl>
              <a:tblPr firstRow="1" bandRow="1">
                <a:tableStyleId>{5940675A-B579-460E-94D1-54222C63F5DA}</a:tableStyleId>
              </a:tblPr>
              <a:tblGrid>
                <a:gridCol w="28956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tblGrid>
              <a:tr h="763707">
                <a:tc>
                  <a:txBody>
                    <a:bodyPr/>
                    <a:lstStyle/>
                    <a:p>
                      <a:r>
                        <a:rPr lang="en-US" sz="2600" dirty="0" err="1"/>
                        <a:t>Quốc</a:t>
                      </a:r>
                      <a:r>
                        <a:rPr lang="en-US" sz="2600" dirty="0"/>
                        <a:t> </a:t>
                      </a:r>
                      <a:r>
                        <a:rPr lang="en-US" sz="2600" dirty="0" err="1"/>
                        <a:t>gia</a:t>
                      </a:r>
                      <a:endParaRPr lang="en-US" sz="2600" dirty="0"/>
                    </a:p>
                  </a:txBody>
                  <a:tcPr/>
                </a:tc>
                <a:tc>
                  <a:txBody>
                    <a:bodyPr/>
                    <a:lstStyle/>
                    <a:p>
                      <a:r>
                        <a:rPr lang="en-US" sz="2600" dirty="0" err="1"/>
                        <a:t>Dân</a:t>
                      </a:r>
                      <a:r>
                        <a:rPr lang="en-US" sz="2600" baseline="0" dirty="0"/>
                        <a:t> </a:t>
                      </a:r>
                      <a:r>
                        <a:rPr lang="en-US" sz="2600" baseline="0" dirty="0" err="1"/>
                        <a:t>số</a:t>
                      </a:r>
                      <a:r>
                        <a:rPr lang="en-US" sz="2600" baseline="0" dirty="0"/>
                        <a:t> (</a:t>
                      </a:r>
                      <a:r>
                        <a:rPr lang="en-US" sz="2600" baseline="0" dirty="0" err="1"/>
                        <a:t>triệu</a:t>
                      </a:r>
                      <a:r>
                        <a:rPr lang="en-US" sz="2600" baseline="0" dirty="0"/>
                        <a:t> </a:t>
                      </a:r>
                      <a:r>
                        <a:rPr lang="en-US" sz="2600" baseline="0" dirty="0" err="1"/>
                        <a:t>người</a:t>
                      </a:r>
                      <a:r>
                        <a:rPr lang="en-US" sz="2600" baseline="0" dirty="0"/>
                        <a:t>)</a:t>
                      </a:r>
                      <a:endParaRPr lang="en-US" sz="2600" dirty="0"/>
                    </a:p>
                  </a:txBody>
                  <a:tcPr/>
                </a:tc>
                <a:tc>
                  <a:txBody>
                    <a:bodyPr/>
                    <a:lstStyle/>
                    <a:p>
                      <a:r>
                        <a:rPr lang="en-US" sz="2600" dirty="0" err="1"/>
                        <a:t>Diện</a:t>
                      </a:r>
                      <a:r>
                        <a:rPr lang="en-US" sz="2600" dirty="0"/>
                        <a:t> </a:t>
                      </a:r>
                      <a:r>
                        <a:rPr lang="en-US" sz="2600" dirty="0" err="1"/>
                        <a:t>tích</a:t>
                      </a:r>
                      <a:r>
                        <a:rPr lang="en-US" sz="2600" baseline="0" dirty="0"/>
                        <a:t> (km</a:t>
                      </a:r>
                      <a:r>
                        <a:rPr lang="en-US" sz="2600" baseline="30000" dirty="0"/>
                        <a:t>2</a:t>
                      </a:r>
                      <a:r>
                        <a:rPr lang="en-US" sz="2600" baseline="0" dirty="0"/>
                        <a:t>)</a:t>
                      </a:r>
                      <a:endParaRPr lang="en-US" sz="2600" dirty="0"/>
                    </a:p>
                  </a:txBody>
                  <a:tcPr/>
                </a:tc>
                <a:tc>
                  <a:txBody>
                    <a:bodyPr/>
                    <a:lstStyle/>
                    <a:p>
                      <a:r>
                        <a:rPr lang="en-US" sz="2600" dirty="0" err="1"/>
                        <a:t>Mật</a:t>
                      </a:r>
                      <a:r>
                        <a:rPr lang="en-US" sz="2600" dirty="0"/>
                        <a:t> </a:t>
                      </a:r>
                      <a:r>
                        <a:rPr lang="en-US" sz="2600" dirty="0" err="1"/>
                        <a:t>độ</a:t>
                      </a:r>
                      <a:r>
                        <a:rPr lang="en-US" sz="2600" baseline="0" dirty="0"/>
                        <a:t> </a:t>
                      </a:r>
                      <a:r>
                        <a:rPr lang="en-US" sz="2600" baseline="0" dirty="0" err="1"/>
                        <a:t>người</a:t>
                      </a:r>
                      <a:r>
                        <a:rPr lang="en-US" sz="2600" baseline="0" dirty="0"/>
                        <a:t>/km</a:t>
                      </a:r>
                      <a:r>
                        <a:rPr lang="en-US" sz="2600" baseline="30000" dirty="0"/>
                        <a:t>2</a:t>
                      </a:r>
                      <a:endParaRPr lang="en-US" sz="2600" dirty="0"/>
                    </a:p>
                  </a:txBody>
                  <a:tcPr/>
                </a:tc>
                <a:extLst>
                  <a:ext uri="{0D108BD9-81ED-4DB2-BD59-A6C34878D82A}">
                    <a16:rowId xmlns:a16="http://schemas.microsoft.com/office/drawing/2014/main" val="10000"/>
                  </a:ext>
                </a:extLst>
              </a:tr>
              <a:tr h="421356">
                <a:tc>
                  <a:txBody>
                    <a:bodyPr/>
                    <a:lstStyle/>
                    <a:p>
                      <a:r>
                        <a:rPr lang="en-US" sz="2600" dirty="0" err="1"/>
                        <a:t>Thế</a:t>
                      </a:r>
                      <a:r>
                        <a:rPr lang="en-US" sz="2600" dirty="0"/>
                        <a:t> </a:t>
                      </a:r>
                      <a:r>
                        <a:rPr lang="en-US" sz="2600" dirty="0" err="1"/>
                        <a:t>giới</a:t>
                      </a:r>
                      <a:r>
                        <a:rPr lang="en-US" sz="2600" dirty="0"/>
                        <a:t>(</a:t>
                      </a:r>
                      <a:r>
                        <a:rPr lang="en-US" sz="2600" dirty="0" err="1"/>
                        <a:t>đất</a:t>
                      </a:r>
                      <a:r>
                        <a:rPr lang="en-US" sz="2600" baseline="0" dirty="0"/>
                        <a:t> </a:t>
                      </a:r>
                      <a:r>
                        <a:rPr lang="en-US" sz="2600" baseline="0" dirty="0" err="1"/>
                        <a:t>liền</a:t>
                      </a:r>
                      <a:r>
                        <a:rPr lang="en-US" sz="2600" baseline="0" dirty="0"/>
                        <a:t>)</a:t>
                      </a:r>
                      <a:endParaRPr lang="en-US" sz="2600" dirty="0"/>
                    </a:p>
                  </a:txBody>
                  <a:tcPr/>
                </a:tc>
                <a:tc>
                  <a:txBody>
                    <a:bodyPr/>
                    <a:lstStyle/>
                    <a:p>
                      <a:pPr algn="ctr"/>
                      <a:r>
                        <a:rPr lang="en-US" sz="2600" dirty="0"/>
                        <a:t>7584</a:t>
                      </a:r>
                    </a:p>
                  </a:txBody>
                  <a:tcPr/>
                </a:tc>
                <a:tc>
                  <a:txBody>
                    <a:bodyPr/>
                    <a:lstStyle/>
                    <a:p>
                      <a:pPr algn="ctr"/>
                      <a:r>
                        <a:rPr lang="en-US" sz="2600" dirty="0"/>
                        <a:t>134682000</a:t>
                      </a:r>
                    </a:p>
                  </a:txBody>
                  <a:tcPr/>
                </a:tc>
                <a:tc>
                  <a:txBody>
                    <a:bodyPr/>
                    <a:lstStyle/>
                    <a:p>
                      <a:pPr algn="ctr"/>
                      <a:r>
                        <a:rPr lang="en-US" sz="2600" dirty="0"/>
                        <a:t>58</a:t>
                      </a:r>
                    </a:p>
                  </a:txBody>
                  <a:tcPr/>
                </a:tc>
                <a:extLst>
                  <a:ext uri="{0D108BD9-81ED-4DB2-BD59-A6C34878D82A}">
                    <a16:rowId xmlns:a16="http://schemas.microsoft.com/office/drawing/2014/main" val="10001"/>
                  </a:ext>
                </a:extLst>
              </a:tr>
              <a:tr h="421356">
                <a:tc>
                  <a:txBody>
                    <a:bodyPr/>
                    <a:lstStyle/>
                    <a:p>
                      <a:r>
                        <a:rPr lang="en-US" sz="2600" dirty="0" err="1"/>
                        <a:t>Thái</a:t>
                      </a:r>
                      <a:r>
                        <a:rPr lang="en-US" sz="2600" baseline="0" dirty="0"/>
                        <a:t> </a:t>
                      </a:r>
                      <a:r>
                        <a:rPr lang="en-US" sz="2600" baseline="0" dirty="0" err="1"/>
                        <a:t>lan</a:t>
                      </a:r>
                      <a:endParaRPr lang="en-US" sz="2600" dirty="0"/>
                    </a:p>
                  </a:txBody>
                  <a:tcPr/>
                </a:tc>
                <a:tc>
                  <a:txBody>
                    <a:bodyPr/>
                    <a:lstStyle/>
                    <a:p>
                      <a:pPr algn="ctr"/>
                      <a:r>
                        <a:rPr lang="en-US" sz="2600" dirty="0"/>
                        <a:t>69,2</a:t>
                      </a:r>
                    </a:p>
                  </a:txBody>
                  <a:tcPr/>
                </a:tc>
                <a:tc>
                  <a:txBody>
                    <a:bodyPr/>
                    <a:lstStyle/>
                    <a:p>
                      <a:pPr algn="ctr"/>
                      <a:r>
                        <a:rPr lang="en-US" sz="2600" dirty="0"/>
                        <a:t>510844</a:t>
                      </a:r>
                    </a:p>
                  </a:txBody>
                  <a:tcPr/>
                </a:tc>
                <a:tc>
                  <a:txBody>
                    <a:bodyPr/>
                    <a:lstStyle/>
                    <a:p>
                      <a:pPr algn="ctr"/>
                      <a:r>
                        <a:rPr lang="en-US" sz="2600" dirty="0"/>
                        <a:t>135</a:t>
                      </a:r>
                    </a:p>
                  </a:txBody>
                  <a:tcPr/>
                </a:tc>
                <a:extLst>
                  <a:ext uri="{0D108BD9-81ED-4DB2-BD59-A6C34878D82A}">
                    <a16:rowId xmlns:a16="http://schemas.microsoft.com/office/drawing/2014/main" val="10002"/>
                  </a:ext>
                </a:extLst>
              </a:tr>
              <a:tr h="421356">
                <a:tc>
                  <a:txBody>
                    <a:bodyPr/>
                    <a:lstStyle/>
                    <a:p>
                      <a:r>
                        <a:rPr lang="en-US" sz="2600" dirty="0" err="1"/>
                        <a:t>Trung</a:t>
                      </a:r>
                      <a:r>
                        <a:rPr lang="en-US" sz="2600" dirty="0"/>
                        <a:t> </a:t>
                      </a:r>
                      <a:r>
                        <a:rPr lang="en-US" sz="2600" dirty="0" err="1"/>
                        <a:t>quốc</a:t>
                      </a:r>
                      <a:endParaRPr lang="en-US" sz="2600" dirty="0"/>
                    </a:p>
                  </a:txBody>
                  <a:tcPr/>
                </a:tc>
                <a:tc>
                  <a:txBody>
                    <a:bodyPr/>
                    <a:lstStyle/>
                    <a:p>
                      <a:pPr algn="ctr"/>
                      <a:r>
                        <a:rPr lang="en-US" sz="2600" dirty="0"/>
                        <a:t>1415</a:t>
                      </a:r>
                    </a:p>
                  </a:txBody>
                  <a:tcPr/>
                </a:tc>
                <a:tc>
                  <a:txBody>
                    <a:bodyPr/>
                    <a:lstStyle/>
                    <a:p>
                      <a:pPr algn="ctr"/>
                      <a:r>
                        <a:rPr lang="en-US" sz="2600" dirty="0"/>
                        <a:t>9390784</a:t>
                      </a:r>
                    </a:p>
                  </a:txBody>
                  <a:tcPr/>
                </a:tc>
                <a:tc>
                  <a:txBody>
                    <a:bodyPr/>
                    <a:lstStyle/>
                    <a:p>
                      <a:pPr algn="ctr"/>
                      <a:r>
                        <a:rPr lang="en-US" sz="2600" dirty="0"/>
                        <a:t>151</a:t>
                      </a:r>
                    </a:p>
                  </a:txBody>
                  <a:tcPr/>
                </a:tc>
                <a:extLst>
                  <a:ext uri="{0D108BD9-81ED-4DB2-BD59-A6C34878D82A}">
                    <a16:rowId xmlns:a16="http://schemas.microsoft.com/office/drawing/2014/main" val="10003"/>
                  </a:ext>
                </a:extLst>
              </a:tr>
              <a:tr h="421356">
                <a:tc>
                  <a:txBody>
                    <a:bodyPr/>
                    <a:lstStyle/>
                    <a:p>
                      <a:r>
                        <a:rPr lang="en-US" sz="2600" dirty="0" err="1"/>
                        <a:t>Lào</a:t>
                      </a:r>
                      <a:endParaRPr lang="en-US" sz="2600" dirty="0"/>
                    </a:p>
                  </a:txBody>
                  <a:tcPr/>
                </a:tc>
                <a:tc>
                  <a:txBody>
                    <a:bodyPr/>
                    <a:lstStyle/>
                    <a:p>
                      <a:pPr algn="ctr"/>
                      <a:r>
                        <a:rPr lang="en-US" sz="2600" dirty="0"/>
                        <a:t>6,97</a:t>
                      </a:r>
                    </a:p>
                  </a:txBody>
                  <a:tcPr/>
                </a:tc>
                <a:tc>
                  <a:txBody>
                    <a:bodyPr/>
                    <a:lstStyle/>
                    <a:p>
                      <a:pPr algn="ctr"/>
                      <a:r>
                        <a:rPr lang="en-US" sz="2600" dirty="0"/>
                        <a:t>230612</a:t>
                      </a:r>
                    </a:p>
                  </a:txBody>
                  <a:tcPr/>
                </a:tc>
                <a:tc>
                  <a:txBody>
                    <a:bodyPr/>
                    <a:lstStyle/>
                    <a:p>
                      <a:pPr algn="ctr"/>
                      <a:r>
                        <a:rPr lang="en-US" sz="2600" dirty="0"/>
                        <a:t>30</a:t>
                      </a:r>
                    </a:p>
                  </a:txBody>
                  <a:tcPr/>
                </a:tc>
                <a:extLst>
                  <a:ext uri="{0D108BD9-81ED-4DB2-BD59-A6C34878D82A}">
                    <a16:rowId xmlns:a16="http://schemas.microsoft.com/office/drawing/2014/main" val="10004"/>
                  </a:ext>
                </a:extLst>
              </a:tr>
              <a:tr h="421356">
                <a:tc>
                  <a:txBody>
                    <a:bodyPr/>
                    <a:lstStyle/>
                    <a:p>
                      <a:r>
                        <a:rPr lang="en-US" sz="2600" dirty="0"/>
                        <a:t>In-</a:t>
                      </a:r>
                      <a:r>
                        <a:rPr lang="en-US" sz="2600" dirty="0" err="1"/>
                        <a:t>đô</a:t>
                      </a:r>
                      <a:r>
                        <a:rPr lang="en-US" sz="2600" dirty="0"/>
                        <a:t>-</a:t>
                      </a:r>
                      <a:r>
                        <a:rPr lang="en-US" sz="2600" dirty="0" err="1"/>
                        <a:t>nê-xia</a:t>
                      </a:r>
                      <a:endParaRPr lang="en-US" sz="2600" dirty="0"/>
                    </a:p>
                  </a:txBody>
                  <a:tcPr/>
                </a:tc>
                <a:tc>
                  <a:txBody>
                    <a:bodyPr/>
                    <a:lstStyle/>
                    <a:p>
                      <a:pPr algn="ctr"/>
                      <a:r>
                        <a:rPr lang="en-US" sz="2600" dirty="0"/>
                        <a:t>260</a:t>
                      </a:r>
                    </a:p>
                  </a:txBody>
                  <a:tcPr/>
                </a:tc>
                <a:tc>
                  <a:txBody>
                    <a:bodyPr/>
                    <a:lstStyle/>
                    <a:p>
                      <a:pPr algn="ctr"/>
                      <a:r>
                        <a:rPr lang="en-US" sz="2600" dirty="0"/>
                        <a:t>1812108</a:t>
                      </a:r>
                    </a:p>
                  </a:txBody>
                  <a:tcPr/>
                </a:tc>
                <a:tc>
                  <a:txBody>
                    <a:bodyPr/>
                    <a:lstStyle/>
                    <a:p>
                      <a:pPr algn="ctr"/>
                      <a:r>
                        <a:rPr lang="en-US" sz="2600" dirty="0"/>
                        <a:t>147</a:t>
                      </a:r>
                    </a:p>
                  </a:txBody>
                  <a:tcPr/>
                </a:tc>
                <a:extLst>
                  <a:ext uri="{0D108BD9-81ED-4DB2-BD59-A6C34878D82A}">
                    <a16:rowId xmlns:a16="http://schemas.microsoft.com/office/drawing/2014/main" val="10005"/>
                  </a:ext>
                </a:extLst>
              </a:tr>
              <a:tr h="421356">
                <a:tc>
                  <a:txBody>
                    <a:bodyPr/>
                    <a:lstStyle/>
                    <a:p>
                      <a:r>
                        <a:rPr lang="en-US" sz="2600" dirty="0" err="1"/>
                        <a:t>Việt</a:t>
                      </a:r>
                      <a:r>
                        <a:rPr lang="en-US" sz="2600" dirty="0"/>
                        <a:t> Nam</a:t>
                      </a:r>
                    </a:p>
                  </a:txBody>
                  <a:tcPr/>
                </a:tc>
                <a:tc>
                  <a:txBody>
                    <a:bodyPr/>
                    <a:lstStyle/>
                    <a:p>
                      <a:pPr algn="ctr"/>
                      <a:r>
                        <a:rPr lang="en-US" sz="2600" dirty="0"/>
                        <a:t>96,6</a:t>
                      </a:r>
                    </a:p>
                  </a:txBody>
                  <a:tcPr/>
                </a:tc>
                <a:tc>
                  <a:txBody>
                    <a:bodyPr/>
                    <a:lstStyle/>
                    <a:p>
                      <a:pPr algn="ctr"/>
                      <a:r>
                        <a:rPr lang="en-US" sz="2600" dirty="0"/>
                        <a:t>310060</a:t>
                      </a:r>
                    </a:p>
                  </a:txBody>
                  <a:tcPr/>
                </a:tc>
                <a:tc>
                  <a:txBody>
                    <a:bodyPr/>
                    <a:lstStyle/>
                    <a:p>
                      <a:pPr algn="ctr"/>
                      <a:r>
                        <a:rPr lang="en-US" sz="2600" dirty="0"/>
                        <a:t>311</a:t>
                      </a:r>
                    </a:p>
                  </a:txBody>
                  <a:tcPr/>
                </a:tc>
                <a:extLst>
                  <a:ext uri="{0D108BD9-81ED-4DB2-BD59-A6C34878D82A}">
                    <a16:rowId xmlns:a16="http://schemas.microsoft.com/office/drawing/2014/main" val="10006"/>
                  </a:ext>
                </a:extLst>
              </a:tr>
            </a:tbl>
          </a:graphicData>
        </a:graphic>
      </p:graphicFrame>
      <p:sp>
        <p:nvSpPr>
          <p:cNvPr id="6" name="TextBox 5"/>
          <p:cNvSpPr txBox="1"/>
          <p:nvPr/>
        </p:nvSpPr>
        <p:spPr>
          <a:xfrm>
            <a:off x="0" y="5903893"/>
            <a:ext cx="9144000" cy="954107"/>
          </a:xfrm>
          <a:prstGeom prst="rect">
            <a:avLst/>
          </a:prstGeom>
          <a:noFill/>
        </p:spPr>
        <p:txBody>
          <a:bodyPr wrap="square" rtlCol="0">
            <a:spAutoFit/>
          </a:bodyPr>
          <a:lstStyle/>
          <a:p>
            <a:pPr algn="ctr"/>
            <a:r>
              <a:rPr lang="en-US" sz="2800" i="1" dirty="0" err="1"/>
              <a:t>Quan</a:t>
            </a:r>
            <a:r>
              <a:rPr lang="en-US" sz="2800" i="1" dirty="0"/>
              <a:t> </a:t>
            </a:r>
            <a:r>
              <a:rPr lang="en-US" sz="2800" i="1" dirty="0" err="1"/>
              <a:t>sát</a:t>
            </a:r>
            <a:r>
              <a:rPr lang="en-US" sz="2800" i="1" dirty="0"/>
              <a:t> </a:t>
            </a:r>
            <a:r>
              <a:rPr lang="en-US" sz="2800" i="1" dirty="0" err="1"/>
              <a:t>bảng</a:t>
            </a:r>
            <a:r>
              <a:rPr lang="en-US" sz="2800" i="1" dirty="0"/>
              <a:t> </a:t>
            </a:r>
            <a:r>
              <a:rPr lang="en-US" sz="2800" i="1" dirty="0" err="1"/>
              <a:t>trên</a:t>
            </a:r>
            <a:r>
              <a:rPr lang="en-US" sz="2800" i="1" dirty="0"/>
              <a:t> , </a:t>
            </a:r>
            <a:r>
              <a:rPr lang="en-US" sz="2800" i="1" dirty="0" err="1"/>
              <a:t>em</a:t>
            </a:r>
            <a:r>
              <a:rPr lang="en-US" sz="2800" i="1" dirty="0"/>
              <a:t> </a:t>
            </a:r>
            <a:r>
              <a:rPr lang="en-US" sz="2800" i="1" dirty="0" err="1"/>
              <a:t>có</a:t>
            </a:r>
            <a:r>
              <a:rPr lang="en-US" sz="2800" i="1" dirty="0"/>
              <a:t> </a:t>
            </a:r>
            <a:r>
              <a:rPr lang="en-US" sz="2800" i="1" dirty="0" err="1"/>
              <a:t>nhận</a:t>
            </a:r>
            <a:r>
              <a:rPr lang="en-US" sz="2800" i="1" dirty="0"/>
              <a:t> </a:t>
            </a:r>
            <a:r>
              <a:rPr lang="en-US" sz="2800" i="1" dirty="0" err="1"/>
              <a:t>xét</a:t>
            </a:r>
            <a:r>
              <a:rPr lang="en-US" sz="2800" i="1" dirty="0"/>
              <a:t> </a:t>
            </a:r>
            <a:r>
              <a:rPr lang="en-US" sz="2800" i="1" dirty="0" err="1"/>
              <a:t>mật</a:t>
            </a:r>
            <a:r>
              <a:rPr lang="en-US" sz="2800" i="1" dirty="0"/>
              <a:t> </a:t>
            </a:r>
            <a:r>
              <a:rPr lang="en-US" sz="2800" i="1" dirty="0" err="1"/>
              <a:t>độ</a:t>
            </a:r>
            <a:r>
              <a:rPr lang="en-US" sz="2800" i="1" dirty="0"/>
              <a:t> </a:t>
            </a:r>
            <a:r>
              <a:rPr lang="en-US" sz="2800" i="1" dirty="0" err="1"/>
              <a:t>dân</a:t>
            </a:r>
            <a:r>
              <a:rPr lang="en-US" sz="2800" i="1" dirty="0"/>
              <a:t> </a:t>
            </a:r>
            <a:r>
              <a:rPr lang="en-US" sz="2800" i="1" dirty="0" err="1"/>
              <a:t>số</a:t>
            </a:r>
            <a:r>
              <a:rPr lang="en-US" sz="2800" i="1" dirty="0"/>
              <a:t> </a:t>
            </a:r>
            <a:r>
              <a:rPr lang="en-US" sz="2800" i="1" dirty="0" err="1"/>
              <a:t>nước</a:t>
            </a:r>
            <a:r>
              <a:rPr lang="en-US" sz="2800" i="1" dirty="0"/>
              <a:t> </a:t>
            </a:r>
            <a:r>
              <a:rPr lang="en-US" sz="2800" i="1" dirty="0" err="1"/>
              <a:t>ta</a:t>
            </a:r>
            <a:r>
              <a:rPr lang="en-US" sz="2800" i="1" dirty="0"/>
              <a:t> so </a:t>
            </a:r>
            <a:r>
              <a:rPr lang="en-US" sz="2800" i="1" dirty="0" err="1"/>
              <a:t>với</a:t>
            </a:r>
            <a:r>
              <a:rPr lang="en-US" sz="2800" i="1" dirty="0"/>
              <a:t> </a:t>
            </a:r>
            <a:r>
              <a:rPr lang="en-US" sz="2800" i="1" dirty="0" err="1"/>
              <a:t>các</a:t>
            </a:r>
            <a:r>
              <a:rPr lang="en-US" sz="2800" i="1" dirty="0"/>
              <a:t> </a:t>
            </a:r>
            <a:r>
              <a:rPr lang="en-US" sz="2800" i="1" dirty="0" err="1"/>
              <a:t>nước</a:t>
            </a:r>
            <a:r>
              <a:rPr lang="en-US" sz="2800" i="1" dirty="0"/>
              <a:t> </a:t>
            </a:r>
            <a:r>
              <a:rPr lang="en-US" sz="2800" i="1" dirty="0" err="1"/>
              <a:t>khác</a:t>
            </a:r>
            <a:r>
              <a:rPr lang="en-US" sz="2800" i="1" dirty="0"/>
              <a:t> </a:t>
            </a:r>
            <a:r>
              <a:rPr lang="en-US" sz="2800" i="1" dirty="0" err="1"/>
              <a:t>và</a:t>
            </a:r>
            <a:r>
              <a:rPr lang="en-US" sz="2800" i="1" dirty="0"/>
              <a:t> </a:t>
            </a:r>
            <a:r>
              <a:rPr lang="en-US" sz="2800" i="1" dirty="0" err="1"/>
              <a:t>thế</a:t>
            </a:r>
            <a:r>
              <a:rPr lang="en-US" sz="2800" i="1" dirty="0"/>
              <a:t> </a:t>
            </a:r>
            <a:r>
              <a:rPr lang="en-US" sz="2800" i="1" dirty="0" err="1"/>
              <a:t>giới</a:t>
            </a:r>
            <a:r>
              <a:rPr lang="en-US" sz="2800" i="1" dirty="0"/>
              <a:t> (7/2018)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450" decel="100000" fill="hold"/>
                                        <p:tgtEl>
                                          <p:spTgt spid="6"/>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19980"/>
            <a:ext cx="8991600" cy="523220"/>
          </a:xfrm>
          <a:prstGeom prst="rect">
            <a:avLst/>
          </a:prstGeom>
        </p:spPr>
        <p:txBody>
          <a:bodyPr wrap="square">
            <a:spAutoFit/>
          </a:bodyPr>
          <a:lstStyle/>
          <a:p>
            <a:pPr algn="ctr"/>
            <a:r>
              <a:rPr lang="nl-NL" sz="2800" dirty="0"/>
              <a:t>Bảng mật độ dân số Việt Nam giai đoạn 1989-2018</a:t>
            </a:r>
            <a:endParaRPr lang="en-US" sz="2800" dirty="0"/>
          </a:p>
        </p:txBody>
      </p:sp>
      <p:graphicFrame>
        <p:nvGraphicFramePr>
          <p:cNvPr id="3" name="Table 2"/>
          <p:cNvGraphicFramePr>
            <a:graphicFrameLocks noGrp="1"/>
          </p:cNvGraphicFramePr>
          <p:nvPr>
            <p:extLst>
              <p:ext uri="{D42A27DB-BD31-4B8C-83A1-F6EECF244321}">
                <p14:modId xmlns:p14="http://schemas.microsoft.com/office/powerpoint/2010/main" val="4293808455"/>
              </p:ext>
            </p:extLst>
          </p:nvPr>
        </p:nvGraphicFramePr>
        <p:xfrm>
          <a:off x="1219200" y="2971800"/>
          <a:ext cx="6400800" cy="2590800"/>
        </p:xfrm>
        <a:graphic>
          <a:graphicData uri="http://schemas.openxmlformats.org/drawingml/2006/table">
            <a:tbl>
              <a:tblPr firstRow="1" bandRow="1">
                <a:tableStyleId>{5940675A-B579-460E-94D1-54222C63F5DA}</a:tableStyleId>
              </a:tblPr>
              <a:tblGrid>
                <a:gridCol w="25146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406400">
                <a:tc>
                  <a:txBody>
                    <a:bodyPr/>
                    <a:lstStyle/>
                    <a:p>
                      <a:pPr algn="ctr"/>
                      <a:r>
                        <a:rPr lang="en-US" sz="2800" dirty="0" err="1"/>
                        <a:t>Năm</a:t>
                      </a:r>
                      <a:r>
                        <a:rPr lang="en-US" sz="2800" dirty="0"/>
                        <a:t> </a:t>
                      </a:r>
                    </a:p>
                  </a:txBody>
                  <a:tcPr/>
                </a:tc>
                <a:tc>
                  <a:txBody>
                    <a:bodyPr/>
                    <a:lstStyle/>
                    <a:p>
                      <a:pPr algn="ctr"/>
                      <a:r>
                        <a:rPr lang="en-US" sz="2800" dirty="0" err="1"/>
                        <a:t>Mật</a:t>
                      </a:r>
                      <a:r>
                        <a:rPr lang="en-US" sz="2800" dirty="0"/>
                        <a:t> </a:t>
                      </a:r>
                      <a:r>
                        <a:rPr lang="en-US" sz="2800" dirty="0" err="1"/>
                        <a:t>độ</a:t>
                      </a:r>
                      <a:r>
                        <a:rPr lang="en-US" sz="2800" baseline="0" dirty="0"/>
                        <a:t> (</a:t>
                      </a:r>
                      <a:r>
                        <a:rPr lang="en-US" sz="2800" baseline="0" dirty="0" err="1"/>
                        <a:t>người</a:t>
                      </a:r>
                      <a:r>
                        <a:rPr lang="en-US" sz="2800" baseline="0" dirty="0"/>
                        <a:t>/km</a:t>
                      </a:r>
                      <a:r>
                        <a:rPr lang="en-US" sz="2800" baseline="30000" dirty="0"/>
                        <a:t>2</a:t>
                      </a:r>
                      <a:r>
                        <a:rPr lang="en-US" sz="2800" baseline="0" dirty="0"/>
                        <a:t>) </a:t>
                      </a:r>
                      <a:endParaRPr lang="en-US" sz="2800" dirty="0"/>
                    </a:p>
                  </a:txBody>
                  <a:tcPr/>
                </a:tc>
                <a:extLst>
                  <a:ext uri="{0D108BD9-81ED-4DB2-BD59-A6C34878D82A}">
                    <a16:rowId xmlns:a16="http://schemas.microsoft.com/office/drawing/2014/main" val="10000"/>
                  </a:ext>
                </a:extLst>
              </a:tr>
              <a:tr h="406400">
                <a:tc>
                  <a:txBody>
                    <a:bodyPr/>
                    <a:lstStyle/>
                    <a:p>
                      <a:pPr algn="ctr"/>
                      <a:r>
                        <a:rPr lang="en-US" sz="2800" dirty="0"/>
                        <a:t>1989</a:t>
                      </a:r>
                    </a:p>
                  </a:txBody>
                  <a:tcPr/>
                </a:tc>
                <a:tc>
                  <a:txBody>
                    <a:bodyPr/>
                    <a:lstStyle/>
                    <a:p>
                      <a:pPr algn="ctr"/>
                      <a:r>
                        <a:rPr lang="en-US" sz="2800" dirty="0"/>
                        <a:t>195</a:t>
                      </a:r>
                    </a:p>
                  </a:txBody>
                  <a:tcPr/>
                </a:tc>
                <a:extLst>
                  <a:ext uri="{0D108BD9-81ED-4DB2-BD59-A6C34878D82A}">
                    <a16:rowId xmlns:a16="http://schemas.microsoft.com/office/drawing/2014/main" val="10001"/>
                  </a:ext>
                </a:extLst>
              </a:tr>
              <a:tr h="406400">
                <a:tc>
                  <a:txBody>
                    <a:bodyPr/>
                    <a:lstStyle/>
                    <a:p>
                      <a:pPr algn="ctr"/>
                      <a:r>
                        <a:rPr lang="en-US" sz="2800" dirty="0"/>
                        <a:t>2003</a:t>
                      </a:r>
                    </a:p>
                  </a:txBody>
                  <a:tcPr/>
                </a:tc>
                <a:tc>
                  <a:txBody>
                    <a:bodyPr/>
                    <a:lstStyle/>
                    <a:p>
                      <a:pPr algn="ctr"/>
                      <a:r>
                        <a:rPr lang="en-US" sz="2800" dirty="0"/>
                        <a:t>246</a:t>
                      </a:r>
                    </a:p>
                  </a:txBody>
                  <a:tcPr/>
                </a:tc>
                <a:extLst>
                  <a:ext uri="{0D108BD9-81ED-4DB2-BD59-A6C34878D82A}">
                    <a16:rowId xmlns:a16="http://schemas.microsoft.com/office/drawing/2014/main" val="10002"/>
                  </a:ext>
                </a:extLst>
              </a:tr>
              <a:tr h="406400">
                <a:tc>
                  <a:txBody>
                    <a:bodyPr/>
                    <a:lstStyle/>
                    <a:p>
                      <a:pPr algn="ctr"/>
                      <a:r>
                        <a:rPr lang="en-US" sz="2800" dirty="0"/>
                        <a:t>2010</a:t>
                      </a:r>
                    </a:p>
                  </a:txBody>
                  <a:tcPr/>
                </a:tc>
                <a:tc>
                  <a:txBody>
                    <a:bodyPr/>
                    <a:lstStyle/>
                    <a:p>
                      <a:pPr algn="ctr"/>
                      <a:r>
                        <a:rPr lang="en-US" sz="2800"/>
                        <a:t>263</a:t>
                      </a:r>
                      <a:endParaRPr lang="en-US" sz="2800" dirty="0"/>
                    </a:p>
                  </a:txBody>
                  <a:tcPr/>
                </a:tc>
                <a:extLst>
                  <a:ext uri="{0D108BD9-81ED-4DB2-BD59-A6C34878D82A}">
                    <a16:rowId xmlns:a16="http://schemas.microsoft.com/office/drawing/2014/main" val="10003"/>
                  </a:ext>
                </a:extLst>
              </a:tr>
              <a:tr h="406400">
                <a:tc>
                  <a:txBody>
                    <a:bodyPr/>
                    <a:lstStyle/>
                    <a:p>
                      <a:pPr algn="ctr"/>
                      <a:r>
                        <a:rPr lang="en-US" sz="2800"/>
                        <a:t>2016</a:t>
                      </a:r>
                      <a:endParaRPr lang="en-US" sz="2800" dirty="0"/>
                    </a:p>
                  </a:txBody>
                  <a:tcPr/>
                </a:tc>
                <a:tc>
                  <a:txBody>
                    <a:bodyPr/>
                    <a:lstStyle/>
                    <a:p>
                      <a:pPr algn="ctr"/>
                      <a:r>
                        <a:rPr lang="en-US" sz="2800"/>
                        <a:t>280</a:t>
                      </a:r>
                      <a:endParaRPr lang="en-US" sz="2800" dirty="0"/>
                    </a:p>
                  </a:txBody>
                  <a:tcPr/>
                </a:tc>
                <a:extLst>
                  <a:ext uri="{0D108BD9-81ED-4DB2-BD59-A6C34878D82A}">
                    <a16:rowId xmlns:a16="http://schemas.microsoft.com/office/drawing/2014/main" val="10004"/>
                  </a:ext>
                </a:extLst>
              </a:tr>
            </a:tbl>
          </a:graphicData>
        </a:graphic>
      </p:graphicFrame>
      <p:sp>
        <p:nvSpPr>
          <p:cNvPr id="4" name="TextBox 3"/>
          <p:cNvSpPr txBox="1"/>
          <p:nvPr/>
        </p:nvSpPr>
        <p:spPr>
          <a:xfrm>
            <a:off x="0" y="0"/>
            <a:ext cx="9144000" cy="1200329"/>
          </a:xfrm>
          <a:prstGeom prst="rect">
            <a:avLst/>
          </a:prstGeom>
          <a:noFill/>
        </p:spPr>
        <p:txBody>
          <a:bodyPr wrap="square" rtlCol="0">
            <a:spAutoFit/>
          </a:bodyPr>
          <a:lstStyle/>
          <a:p>
            <a:pPr algn="ctr"/>
            <a:r>
              <a:rPr lang="en-US" sz="3600" b="1" dirty="0">
                <a:solidFill>
                  <a:srgbClr val="FF0000"/>
                </a:solidFill>
              </a:rPr>
              <a:t>BÀI 3: PHÂN BỐ DÂN CƯ VÀ CÁC LOẠI HÌNH QUẦN CƯ</a:t>
            </a:r>
          </a:p>
        </p:txBody>
      </p:sp>
      <p:sp>
        <p:nvSpPr>
          <p:cNvPr id="5" name="TextBox 4"/>
          <p:cNvSpPr txBox="1"/>
          <p:nvPr/>
        </p:nvSpPr>
        <p:spPr>
          <a:xfrm>
            <a:off x="0" y="1066800"/>
            <a:ext cx="6343211" cy="1077218"/>
          </a:xfrm>
          <a:prstGeom prst="rect">
            <a:avLst/>
          </a:prstGeom>
          <a:noFill/>
        </p:spPr>
        <p:txBody>
          <a:bodyPr wrap="none" rtlCol="0">
            <a:spAutoFit/>
          </a:bodyPr>
          <a:lstStyle/>
          <a:p>
            <a:pPr marL="571500" indent="-571500">
              <a:buAutoNum type="romanUcPeriod"/>
            </a:pPr>
            <a:r>
              <a:rPr lang="en-US" sz="3200" dirty="0" err="1"/>
              <a:t>Mật</a:t>
            </a:r>
            <a:r>
              <a:rPr lang="en-US" sz="3200" dirty="0"/>
              <a:t> </a:t>
            </a:r>
            <a:r>
              <a:rPr lang="en-US" sz="3200" dirty="0" err="1"/>
              <a:t>độ</a:t>
            </a:r>
            <a:r>
              <a:rPr lang="en-US" sz="3200" dirty="0"/>
              <a:t> </a:t>
            </a:r>
            <a:r>
              <a:rPr lang="en-US" sz="3200" dirty="0" err="1"/>
              <a:t>dân</a:t>
            </a:r>
            <a:r>
              <a:rPr lang="en-US" sz="3200" dirty="0"/>
              <a:t> </a:t>
            </a:r>
            <a:r>
              <a:rPr lang="en-US" sz="3200" dirty="0" err="1"/>
              <a:t>số</a:t>
            </a:r>
            <a:r>
              <a:rPr lang="en-US" sz="3200" dirty="0"/>
              <a:t> </a:t>
            </a:r>
            <a:r>
              <a:rPr lang="en-US" sz="3200" dirty="0" err="1"/>
              <a:t>và</a:t>
            </a:r>
            <a:r>
              <a:rPr lang="en-US" sz="3200" dirty="0"/>
              <a:t> </a:t>
            </a:r>
            <a:r>
              <a:rPr lang="en-US" sz="3200" dirty="0" err="1"/>
              <a:t>phân</a:t>
            </a:r>
            <a:r>
              <a:rPr lang="en-US" sz="3200" dirty="0"/>
              <a:t> </a:t>
            </a:r>
            <a:r>
              <a:rPr lang="en-US" sz="3200" dirty="0" err="1"/>
              <a:t>bố</a:t>
            </a:r>
            <a:r>
              <a:rPr lang="en-US" sz="3200" dirty="0"/>
              <a:t> </a:t>
            </a:r>
            <a:r>
              <a:rPr lang="en-US" sz="3200" dirty="0" err="1"/>
              <a:t>dân</a:t>
            </a:r>
            <a:r>
              <a:rPr lang="en-US" sz="3200" dirty="0"/>
              <a:t> </a:t>
            </a:r>
            <a:r>
              <a:rPr lang="en-US" sz="3200" dirty="0" err="1"/>
              <a:t>cư</a:t>
            </a:r>
            <a:endParaRPr lang="en-US" sz="3200" dirty="0"/>
          </a:p>
          <a:p>
            <a:pPr marL="571500" indent="-571500"/>
            <a:r>
              <a:rPr lang="en-US" sz="3200" dirty="0"/>
              <a:t>1. </a:t>
            </a:r>
            <a:r>
              <a:rPr lang="en-US" sz="3200" dirty="0" err="1"/>
              <a:t>Mật</a:t>
            </a:r>
            <a:r>
              <a:rPr lang="en-US" sz="3200" dirty="0"/>
              <a:t> </a:t>
            </a:r>
            <a:r>
              <a:rPr lang="en-US" sz="3200" dirty="0" err="1"/>
              <a:t>độ</a:t>
            </a:r>
            <a:r>
              <a:rPr lang="en-US" sz="3200" dirty="0"/>
              <a:t> </a:t>
            </a:r>
            <a:r>
              <a:rPr lang="en-US" sz="3200" dirty="0" err="1"/>
              <a:t>dân</a:t>
            </a:r>
            <a:r>
              <a:rPr lang="en-US" sz="3200" dirty="0"/>
              <a:t> </a:t>
            </a:r>
            <a:r>
              <a:rPr lang="en-US" sz="3200" dirty="0" err="1"/>
              <a:t>số</a:t>
            </a:r>
            <a:endParaRPr lang="en-US" sz="3200" dirty="0"/>
          </a:p>
        </p:txBody>
      </p:sp>
      <p:sp>
        <p:nvSpPr>
          <p:cNvPr id="6" name="TextBox 5"/>
          <p:cNvSpPr txBox="1"/>
          <p:nvPr/>
        </p:nvSpPr>
        <p:spPr>
          <a:xfrm>
            <a:off x="685800" y="6182380"/>
            <a:ext cx="8001000" cy="523220"/>
          </a:xfrm>
          <a:prstGeom prst="rect">
            <a:avLst/>
          </a:prstGeom>
          <a:noFill/>
        </p:spPr>
        <p:txBody>
          <a:bodyPr wrap="square" rtlCol="0">
            <a:spAutoFit/>
          </a:bodyPr>
          <a:lstStyle/>
          <a:p>
            <a:r>
              <a:rPr lang="en-US" sz="2800" i="1" dirty="0" err="1"/>
              <a:t>Nhận</a:t>
            </a:r>
            <a:r>
              <a:rPr lang="en-US" sz="2800" i="1" dirty="0"/>
              <a:t> </a:t>
            </a:r>
            <a:r>
              <a:rPr lang="en-US" sz="2800" i="1" dirty="0" err="1"/>
              <a:t>xét</a:t>
            </a:r>
            <a:r>
              <a:rPr lang="en-US" sz="2800" i="1" dirty="0"/>
              <a:t> </a:t>
            </a:r>
            <a:r>
              <a:rPr lang="en-US" sz="2800" i="1" dirty="0" err="1"/>
              <a:t>mật</a:t>
            </a:r>
            <a:r>
              <a:rPr lang="en-US" sz="2800" i="1" dirty="0"/>
              <a:t> </a:t>
            </a:r>
            <a:r>
              <a:rPr lang="en-US" sz="2800" i="1" dirty="0" err="1"/>
              <a:t>độ</a:t>
            </a:r>
            <a:r>
              <a:rPr lang="en-US" sz="2800" i="1" dirty="0"/>
              <a:t> </a:t>
            </a:r>
            <a:r>
              <a:rPr lang="en-US" sz="2800" i="1" dirty="0" err="1"/>
              <a:t>dân</a:t>
            </a:r>
            <a:r>
              <a:rPr lang="en-US" sz="2800" i="1" dirty="0"/>
              <a:t> </a:t>
            </a:r>
            <a:r>
              <a:rPr lang="en-US" sz="2800" i="1" dirty="0" err="1"/>
              <a:t>số</a:t>
            </a:r>
            <a:r>
              <a:rPr lang="en-US" sz="2800" i="1" dirty="0"/>
              <a:t> </a:t>
            </a:r>
            <a:r>
              <a:rPr lang="en-US" sz="2800" i="1" dirty="0" err="1"/>
              <a:t>nước</a:t>
            </a:r>
            <a:r>
              <a:rPr lang="en-US" sz="2800" i="1" dirty="0"/>
              <a:t> qua </a:t>
            </a:r>
            <a:r>
              <a:rPr lang="en-US" sz="2800" i="1" dirty="0" err="1"/>
              <a:t>các</a:t>
            </a:r>
            <a:r>
              <a:rPr lang="en-US" sz="2800" i="1" dirty="0"/>
              <a:t> </a:t>
            </a:r>
            <a:r>
              <a:rPr lang="en-US" sz="2800" i="1" dirty="0" err="1"/>
              <a:t>năm</a:t>
            </a:r>
            <a:r>
              <a:rPr lang="en-US" sz="2800" i="1"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nh nen Powerepoint.jpg"/>
          <p:cNvPicPr>
            <a:picLocks noChangeAspect="1"/>
          </p:cNvPicPr>
          <p:nvPr/>
        </p:nvPicPr>
        <p:blipFill>
          <a:blip r:embed="rId2"/>
          <a:stretch>
            <a:fillRect/>
          </a:stretch>
        </p:blipFill>
        <p:spPr>
          <a:xfrm>
            <a:off x="0" y="0"/>
            <a:ext cx="9144000" cy="6858000"/>
          </a:xfrm>
          <a:prstGeom prst="rect">
            <a:avLst/>
          </a:prstGeom>
        </p:spPr>
      </p:pic>
      <p:sp>
        <p:nvSpPr>
          <p:cNvPr id="1025" name="Rectangle 1"/>
          <p:cNvSpPr>
            <a:spLocks noChangeArrowheads="1"/>
          </p:cNvSpPr>
          <p:nvPr/>
        </p:nvSpPr>
        <p:spPr bwMode="auto">
          <a:xfrm>
            <a:off x="533400" y="3047761"/>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2800" b="1" i="0" u="none" strike="noStrike" cap="none" normalizeH="0" baseline="0" dirty="0">
                <a:ln>
                  <a:noFill/>
                </a:ln>
                <a:solidFill>
                  <a:srgbClr val="0000FF"/>
                </a:solidFill>
                <a:effectLst/>
                <a:latin typeface="+mj-lt"/>
                <a:ea typeface="SimSun" pitchFamily="2" charset="-122"/>
                <a:cs typeface="Times New Roman" pitchFamily="18" charset="0"/>
              </a:rPr>
              <a:t>- Mật độ dân số nước ta thuộc loại cao trên thế </a:t>
            </a:r>
            <a:r>
              <a:rPr kumimoji="0" lang="nl-NL" sz="2800" b="1" i="0" u="none" strike="noStrike" cap="none" normalizeH="0" baseline="0">
                <a:ln>
                  <a:noFill/>
                </a:ln>
                <a:solidFill>
                  <a:srgbClr val="0000FF"/>
                </a:solidFill>
                <a:effectLst/>
                <a:latin typeface="+mj-lt"/>
                <a:ea typeface="SimSun" pitchFamily="2" charset="-122"/>
                <a:cs typeface="Times New Roman" pitchFamily="18" charset="0"/>
              </a:rPr>
              <a:t>giới.</a:t>
            </a:r>
            <a:r>
              <a:rPr kumimoji="0" lang="nl-NL" sz="2800" b="1" i="0" u="none" strike="noStrike" cap="none" normalizeH="0">
                <a:ln>
                  <a:noFill/>
                </a:ln>
                <a:solidFill>
                  <a:srgbClr val="0000FF"/>
                </a:solidFill>
                <a:effectLst/>
                <a:latin typeface="+mj-lt"/>
                <a:ea typeface="SimSun" pitchFamily="2" charset="-122"/>
                <a:cs typeface="Times New Roman" pitchFamily="18" charset="0"/>
              </a:rPr>
              <a:t> 1/4/2019 </a:t>
            </a:r>
            <a:r>
              <a:rPr lang="vi-VN" sz="2800" b="1">
                <a:solidFill>
                  <a:srgbClr val="0000FF"/>
                </a:solidFill>
                <a:latin typeface="+mj-lt"/>
                <a:ea typeface="SimSun" pitchFamily="2" charset="-122"/>
                <a:cs typeface="Times New Roman" pitchFamily="18" charset="0"/>
              </a:rPr>
              <a:t>là 290</a:t>
            </a:r>
            <a:r>
              <a:rPr kumimoji="0" lang="vi-VN" sz="2800" b="1" i="0" u="none" strike="noStrike" cap="none" normalizeH="0">
                <a:ln>
                  <a:noFill/>
                </a:ln>
                <a:solidFill>
                  <a:srgbClr val="0000FF"/>
                </a:solidFill>
                <a:effectLst/>
                <a:latin typeface="+mj-lt"/>
                <a:ea typeface="SimSun" pitchFamily="2" charset="-122"/>
                <a:cs typeface="Times New Roman" pitchFamily="18" charset="0"/>
              </a:rPr>
              <a:t> </a:t>
            </a:r>
            <a:r>
              <a:rPr kumimoji="0" lang="nl-NL" sz="2800" b="1" i="0" u="none" strike="noStrike" cap="none" normalizeH="0">
                <a:ln>
                  <a:noFill/>
                </a:ln>
                <a:solidFill>
                  <a:srgbClr val="0000FF"/>
                </a:solidFill>
                <a:effectLst/>
                <a:latin typeface="+mj-lt"/>
                <a:ea typeface="SimSun" pitchFamily="2" charset="-122"/>
                <a:cs typeface="Times New Roman" pitchFamily="18" charset="0"/>
              </a:rPr>
              <a:t>người</a:t>
            </a:r>
            <a:r>
              <a:rPr kumimoji="0" lang="nl-NL" sz="2800" b="1" i="0" u="none" strike="noStrike" cap="none" normalizeH="0" dirty="0">
                <a:ln>
                  <a:noFill/>
                </a:ln>
                <a:solidFill>
                  <a:srgbClr val="0000FF"/>
                </a:solidFill>
                <a:effectLst/>
                <a:latin typeface="+mj-lt"/>
                <a:ea typeface="SimSun" pitchFamily="2" charset="-122"/>
                <a:cs typeface="Times New Roman" pitchFamily="18" charset="0"/>
              </a:rPr>
              <a:t>/km</a:t>
            </a:r>
            <a:r>
              <a:rPr kumimoji="0" lang="nl-NL" sz="2800" b="1" i="0" u="none" strike="noStrike" cap="none" normalizeH="0" baseline="30000" dirty="0">
                <a:ln>
                  <a:noFill/>
                </a:ln>
                <a:solidFill>
                  <a:srgbClr val="0000FF"/>
                </a:solidFill>
                <a:effectLst/>
                <a:latin typeface="+mj-lt"/>
                <a:ea typeface="SimSun" pitchFamily="2" charset="-122"/>
                <a:cs typeface="Times New Roman" pitchFamily="18" charset="0"/>
              </a:rPr>
              <a:t>2 </a:t>
            </a:r>
            <a:endParaRPr kumimoji="0" lang="en-US" sz="2800" b="1" i="0" u="none" strike="noStrike" cap="none" normalizeH="0" baseline="0" dirty="0">
              <a:ln>
                <a:noFill/>
              </a:ln>
              <a:solidFill>
                <a:srgbClr val="0000FF"/>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sz="2800" b="1" i="0" u="none" strike="noStrike" cap="none" normalizeH="0" baseline="0" dirty="0">
                <a:ln>
                  <a:noFill/>
                </a:ln>
                <a:solidFill>
                  <a:srgbClr val="0000FF"/>
                </a:solidFill>
                <a:effectLst/>
                <a:latin typeface="+mj-lt"/>
                <a:ea typeface="SimSun" pitchFamily="2" charset="-122"/>
                <a:cs typeface="Times New Roman" pitchFamily="18" charset="0"/>
              </a:rPr>
              <a:t>- Mật độ dân số nước ta ngày càng tăng</a:t>
            </a:r>
            <a:endParaRPr kumimoji="0" lang="nl-NL" sz="2800" b="1" i="0" u="none" strike="noStrike" cap="none" normalizeH="0" baseline="0" dirty="0">
              <a:ln>
                <a:noFill/>
              </a:ln>
              <a:solidFill>
                <a:srgbClr val="0000FF"/>
              </a:solidFill>
              <a:effectLst/>
              <a:latin typeface="+mj-lt"/>
              <a:cs typeface="Arial" pitchFamily="34" charset="0"/>
            </a:endParaRPr>
          </a:p>
        </p:txBody>
      </p:sp>
      <p:sp>
        <p:nvSpPr>
          <p:cNvPr id="4" name="TextBox 3"/>
          <p:cNvSpPr txBox="1"/>
          <p:nvPr/>
        </p:nvSpPr>
        <p:spPr>
          <a:xfrm>
            <a:off x="0" y="95071"/>
            <a:ext cx="9144000" cy="1200329"/>
          </a:xfrm>
          <a:prstGeom prst="rect">
            <a:avLst/>
          </a:prstGeom>
          <a:noFill/>
        </p:spPr>
        <p:txBody>
          <a:bodyPr wrap="square" rtlCol="0">
            <a:spAutoFit/>
          </a:bodyPr>
          <a:lstStyle/>
          <a:p>
            <a:pPr algn="ctr"/>
            <a:r>
              <a:rPr lang="en-US" sz="3600" b="1" dirty="0">
                <a:solidFill>
                  <a:srgbClr val="FF0000"/>
                </a:solidFill>
              </a:rPr>
              <a:t>BÀI 3: PHÂN BỐ DÂN CƯ VÀ CÁC LOẠI HÌNH QUẦN CƯ</a:t>
            </a:r>
          </a:p>
        </p:txBody>
      </p:sp>
      <p:sp>
        <p:nvSpPr>
          <p:cNvPr id="5" name="TextBox 4"/>
          <p:cNvSpPr txBox="1"/>
          <p:nvPr/>
        </p:nvSpPr>
        <p:spPr>
          <a:xfrm>
            <a:off x="0" y="1284982"/>
            <a:ext cx="6457024" cy="1077218"/>
          </a:xfrm>
          <a:prstGeom prst="rect">
            <a:avLst/>
          </a:prstGeom>
          <a:noFill/>
        </p:spPr>
        <p:txBody>
          <a:bodyPr wrap="none" rtlCol="0">
            <a:spAutoFit/>
          </a:bodyPr>
          <a:lstStyle/>
          <a:p>
            <a:pPr marL="571500" indent="-571500">
              <a:buAutoNum type="romanUcPeriod"/>
            </a:pPr>
            <a:r>
              <a:rPr lang="en-US" sz="3200" b="1" dirty="0" err="1"/>
              <a:t>Mật</a:t>
            </a:r>
            <a:r>
              <a:rPr lang="en-US" sz="3200" b="1" dirty="0"/>
              <a:t> </a:t>
            </a:r>
            <a:r>
              <a:rPr lang="en-US" sz="3200" b="1" dirty="0" err="1"/>
              <a:t>độ</a:t>
            </a:r>
            <a:r>
              <a:rPr lang="en-US" sz="3200" b="1" dirty="0"/>
              <a:t> </a:t>
            </a:r>
            <a:r>
              <a:rPr lang="en-US" sz="3200" b="1" dirty="0" err="1"/>
              <a:t>dân</a:t>
            </a:r>
            <a:r>
              <a:rPr lang="en-US" sz="3200" b="1" dirty="0"/>
              <a:t> </a:t>
            </a:r>
            <a:r>
              <a:rPr lang="en-US" sz="3200" b="1" dirty="0" err="1"/>
              <a:t>số</a:t>
            </a:r>
            <a:r>
              <a:rPr lang="en-US" sz="3200" b="1" dirty="0"/>
              <a:t> </a:t>
            </a:r>
            <a:r>
              <a:rPr lang="en-US" sz="3200" b="1" dirty="0" err="1"/>
              <a:t>và</a:t>
            </a:r>
            <a:r>
              <a:rPr lang="en-US" sz="3200" b="1" dirty="0"/>
              <a:t> </a:t>
            </a:r>
            <a:r>
              <a:rPr lang="en-US" sz="3200" b="1" dirty="0" err="1"/>
              <a:t>phân</a:t>
            </a:r>
            <a:r>
              <a:rPr lang="en-US" sz="3200" b="1" dirty="0"/>
              <a:t> </a:t>
            </a:r>
            <a:r>
              <a:rPr lang="en-US" sz="3200" b="1" dirty="0" err="1"/>
              <a:t>bố</a:t>
            </a:r>
            <a:r>
              <a:rPr lang="en-US" sz="3200" b="1" dirty="0"/>
              <a:t> </a:t>
            </a:r>
            <a:r>
              <a:rPr lang="en-US" sz="3200" b="1" dirty="0" err="1"/>
              <a:t>dân</a:t>
            </a:r>
            <a:r>
              <a:rPr lang="en-US" sz="3200" b="1" dirty="0"/>
              <a:t> </a:t>
            </a:r>
            <a:r>
              <a:rPr lang="en-US" sz="3200" b="1" dirty="0" err="1"/>
              <a:t>cư</a:t>
            </a:r>
            <a:endParaRPr lang="en-US" sz="3200" b="1" dirty="0"/>
          </a:p>
          <a:p>
            <a:pPr marL="571500" indent="-571500"/>
            <a:r>
              <a:rPr lang="en-US" sz="3200" b="1" dirty="0"/>
              <a:t>1. </a:t>
            </a:r>
            <a:r>
              <a:rPr lang="en-US" sz="3200" b="1" dirty="0" err="1"/>
              <a:t>Mật</a:t>
            </a:r>
            <a:r>
              <a:rPr lang="en-US" sz="3200" b="1" dirty="0"/>
              <a:t> </a:t>
            </a:r>
            <a:r>
              <a:rPr lang="en-US" sz="3200" b="1" dirty="0" err="1"/>
              <a:t>độ</a:t>
            </a:r>
            <a:r>
              <a:rPr lang="en-US" sz="3200" b="1" dirty="0"/>
              <a:t> </a:t>
            </a:r>
            <a:r>
              <a:rPr lang="en-US" sz="3200" b="1" dirty="0" err="1"/>
              <a:t>dân</a:t>
            </a:r>
            <a:r>
              <a:rPr lang="en-US" sz="3200" b="1" dirty="0"/>
              <a:t> </a:t>
            </a:r>
            <a:r>
              <a:rPr lang="en-US" sz="3200" b="1" dirty="0" err="1"/>
              <a:t>số</a:t>
            </a:r>
            <a:endParaRPr lang="en-US" sz="32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uoc do phan bo dan cu va do thi Viet Nam nam 1999 "/>
          <p:cNvPicPr>
            <a:picLocks noChangeAspect="1" noChangeArrowheads="1"/>
          </p:cNvPicPr>
          <p:nvPr/>
        </p:nvPicPr>
        <p:blipFill>
          <a:blip r:embed="rId2"/>
          <a:srcRect/>
          <a:stretch>
            <a:fillRect/>
          </a:stretch>
        </p:blipFill>
        <p:spPr bwMode="auto">
          <a:xfrm>
            <a:off x="0" y="0"/>
            <a:ext cx="5238750" cy="6858000"/>
          </a:xfrm>
          <a:prstGeom prst="rect">
            <a:avLst/>
          </a:prstGeom>
          <a:noFill/>
          <a:ln w="9525">
            <a:noFill/>
            <a:miter lim="800000"/>
            <a:headEnd/>
            <a:tailEnd/>
          </a:ln>
        </p:spPr>
      </p:pic>
      <p:sp>
        <p:nvSpPr>
          <p:cNvPr id="5" name="Text Box 5"/>
          <p:cNvSpPr txBox="1">
            <a:spLocks noChangeArrowheads="1"/>
          </p:cNvSpPr>
          <p:nvPr/>
        </p:nvSpPr>
        <p:spPr bwMode="auto">
          <a:xfrm>
            <a:off x="5486400" y="1062097"/>
            <a:ext cx="3581400" cy="2062103"/>
          </a:xfrm>
          <a:prstGeom prst="rect">
            <a:avLst/>
          </a:prstGeom>
          <a:noFill/>
          <a:ln w="9525">
            <a:noFill/>
            <a:miter lim="800000"/>
            <a:headEnd/>
            <a:tailEnd/>
          </a:ln>
        </p:spPr>
        <p:txBody>
          <a:bodyPr>
            <a:spAutoFit/>
          </a:bodyPr>
          <a:lstStyle/>
          <a:p>
            <a:pPr algn="just">
              <a:spcBef>
                <a:spcPct val="50000"/>
              </a:spcBef>
            </a:pPr>
            <a:r>
              <a:rPr lang="en-US" sz="3200" dirty="0" err="1">
                <a:cs typeface="Times New Roman" pitchFamily="18" charset="0"/>
              </a:rPr>
              <a:t>Quan</a:t>
            </a:r>
            <a:r>
              <a:rPr lang="en-US" sz="3200" dirty="0">
                <a:cs typeface="Times New Roman" pitchFamily="18" charset="0"/>
              </a:rPr>
              <a:t> </a:t>
            </a:r>
            <a:r>
              <a:rPr lang="en-US" sz="3200" dirty="0" err="1">
                <a:cs typeface="Times New Roman" pitchFamily="18" charset="0"/>
              </a:rPr>
              <a:t>sát</a:t>
            </a:r>
            <a:r>
              <a:rPr lang="en-US" sz="3200" dirty="0">
                <a:cs typeface="Times New Roman" pitchFamily="18" charset="0"/>
              </a:rPr>
              <a:t> </a:t>
            </a:r>
            <a:r>
              <a:rPr lang="en-US" sz="3200" dirty="0" err="1">
                <a:cs typeface="Times New Roman" pitchFamily="18" charset="0"/>
              </a:rPr>
              <a:t>hình</a:t>
            </a:r>
            <a:r>
              <a:rPr lang="en-US" sz="3200" dirty="0">
                <a:cs typeface="Times New Roman" pitchFamily="18" charset="0"/>
              </a:rPr>
              <a:t> 3.1, </a:t>
            </a:r>
            <a:r>
              <a:rPr lang="en-US" sz="3200" dirty="0" err="1">
                <a:cs typeface="Times New Roman" pitchFamily="18" charset="0"/>
              </a:rPr>
              <a:t>hãy</a:t>
            </a:r>
            <a:r>
              <a:rPr lang="en-US" sz="3200" dirty="0">
                <a:cs typeface="Times New Roman" pitchFamily="18" charset="0"/>
              </a:rPr>
              <a:t> </a:t>
            </a:r>
            <a:r>
              <a:rPr lang="en-US" sz="3200" dirty="0" err="1">
                <a:cs typeface="Times New Roman" pitchFamily="18" charset="0"/>
              </a:rPr>
              <a:t>nhận</a:t>
            </a:r>
            <a:r>
              <a:rPr lang="en-US" sz="3200" dirty="0">
                <a:cs typeface="Times New Roman" pitchFamily="18" charset="0"/>
              </a:rPr>
              <a:t> </a:t>
            </a:r>
            <a:r>
              <a:rPr lang="en-US" sz="3200" dirty="0" err="1">
                <a:cs typeface="Times New Roman" pitchFamily="18" charset="0"/>
              </a:rPr>
              <a:t>xét</a:t>
            </a:r>
            <a:r>
              <a:rPr lang="en-US" sz="3200" dirty="0">
                <a:cs typeface="Times New Roman" pitchFamily="18" charset="0"/>
              </a:rPr>
              <a:t> </a:t>
            </a:r>
            <a:r>
              <a:rPr lang="en-US" sz="3200" dirty="0" err="1">
                <a:cs typeface="Times New Roman" pitchFamily="18" charset="0"/>
              </a:rPr>
              <a:t>sự</a:t>
            </a:r>
            <a:r>
              <a:rPr lang="en-US" sz="3200" dirty="0">
                <a:cs typeface="Times New Roman" pitchFamily="18" charset="0"/>
              </a:rPr>
              <a:t> </a:t>
            </a:r>
            <a:r>
              <a:rPr lang="en-US" sz="3200" dirty="0" err="1">
                <a:cs typeface="Times New Roman" pitchFamily="18" charset="0"/>
              </a:rPr>
              <a:t>phân</a:t>
            </a:r>
            <a:r>
              <a:rPr lang="en-US" sz="3200" dirty="0">
                <a:cs typeface="Times New Roman" pitchFamily="18" charset="0"/>
              </a:rPr>
              <a:t> </a:t>
            </a:r>
            <a:r>
              <a:rPr lang="en-US" sz="3200" dirty="0" err="1">
                <a:cs typeface="Times New Roman" pitchFamily="18" charset="0"/>
              </a:rPr>
              <a:t>bố</a:t>
            </a:r>
            <a:r>
              <a:rPr lang="en-US" sz="3200" dirty="0">
                <a:cs typeface="Times New Roman" pitchFamily="18" charset="0"/>
              </a:rPr>
              <a:t> </a:t>
            </a:r>
            <a:r>
              <a:rPr lang="en-US" sz="3200" dirty="0" err="1">
                <a:cs typeface="Times New Roman" pitchFamily="18" charset="0"/>
              </a:rPr>
              <a:t>dân</a:t>
            </a:r>
            <a:r>
              <a:rPr lang="en-US" sz="3200" dirty="0">
                <a:cs typeface="Times New Roman" pitchFamily="18" charset="0"/>
              </a:rPr>
              <a:t> </a:t>
            </a:r>
            <a:r>
              <a:rPr lang="en-US" sz="3200" dirty="0" err="1">
                <a:cs typeface="Times New Roman" pitchFamily="18" charset="0"/>
              </a:rPr>
              <a:t>cư</a:t>
            </a:r>
            <a:r>
              <a:rPr lang="en-US" sz="3200" dirty="0">
                <a:cs typeface="Times New Roman" pitchFamily="18" charset="0"/>
              </a:rPr>
              <a:t> ở </a:t>
            </a:r>
            <a:r>
              <a:rPr lang="en-US" sz="3200" err="1">
                <a:cs typeface="Times New Roman" pitchFamily="18" charset="0"/>
              </a:rPr>
              <a:t>nước</a:t>
            </a:r>
            <a:r>
              <a:rPr lang="en-US" sz="3200">
                <a:cs typeface="Times New Roman" pitchFamily="18" charset="0"/>
              </a:rPr>
              <a:t> ta?</a:t>
            </a:r>
            <a:endParaRPr lang="en-US" sz="3200" dirty="0">
              <a:cs typeface="Times New Roman" pitchFamily="18" charset="0"/>
            </a:endParaRPr>
          </a:p>
        </p:txBody>
      </p:sp>
      <p:sp>
        <p:nvSpPr>
          <p:cNvPr id="6" name="Text Box 6"/>
          <p:cNvSpPr txBox="1">
            <a:spLocks noChangeArrowheads="1"/>
          </p:cNvSpPr>
          <p:nvPr/>
        </p:nvSpPr>
        <p:spPr bwMode="auto">
          <a:xfrm>
            <a:off x="5410200" y="3389055"/>
            <a:ext cx="3733800" cy="2554545"/>
          </a:xfrm>
          <a:prstGeom prst="rect">
            <a:avLst/>
          </a:prstGeom>
          <a:noFill/>
          <a:ln w="9525">
            <a:noFill/>
            <a:miter lim="800000"/>
            <a:headEnd/>
            <a:tailEnd/>
          </a:ln>
        </p:spPr>
        <p:txBody>
          <a:bodyPr wrap="square">
            <a:spAutoFit/>
          </a:bodyPr>
          <a:lstStyle/>
          <a:p>
            <a:pPr algn="just">
              <a:spcBef>
                <a:spcPct val="50000"/>
              </a:spcBef>
            </a:pPr>
            <a:r>
              <a:rPr lang="en-US" sz="3200" dirty="0" err="1">
                <a:cs typeface="Times New Roman" pitchFamily="18" charset="0"/>
              </a:rPr>
              <a:t>Dân</a:t>
            </a:r>
            <a:r>
              <a:rPr lang="en-US" sz="3200" dirty="0">
                <a:cs typeface="Times New Roman" pitchFamily="18" charset="0"/>
              </a:rPr>
              <a:t> </a:t>
            </a:r>
            <a:r>
              <a:rPr lang="en-US" sz="3200" dirty="0" err="1">
                <a:cs typeface="Times New Roman" pitchFamily="18" charset="0"/>
              </a:rPr>
              <a:t>cư</a:t>
            </a:r>
            <a:r>
              <a:rPr lang="en-US" sz="3200" dirty="0">
                <a:cs typeface="Times New Roman" pitchFamily="18" charset="0"/>
              </a:rPr>
              <a:t> ở </a:t>
            </a:r>
            <a:r>
              <a:rPr lang="en-US" sz="3200" dirty="0" err="1">
                <a:cs typeface="Times New Roman" pitchFamily="18" charset="0"/>
              </a:rPr>
              <a:t>nước</a:t>
            </a:r>
            <a:r>
              <a:rPr lang="en-US" sz="3200" dirty="0">
                <a:cs typeface="Times New Roman" pitchFamily="18" charset="0"/>
              </a:rPr>
              <a:t> </a:t>
            </a:r>
            <a:r>
              <a:rPr lang="en-US" sz="3200" dirty="0" err="1">
                <a:cs typeface="Times New Roman" pitchFamily="18" charset="0"/>
              </a:rPr>
              <a:t>ta</a:t>
            </a:r>
            <a:r>
              <a:rPr lang="en-US" sz="3200" dirty="0">
                <a:cs typeface="Times New Roman" pitchFamily="18" charset="0"/>
              </a:rPr>
              <a:t> </a:t>
            </a:r>
            <a:r>
              <a:rPr lang="en-US" sz="3200" dirty="0" err="1">
                <a:cs typeface="Times New Roman" pitchFamily="18" charset="0"/>
              </a:rPr>
              <a:t>tập</a:t>
            </a:r>
            <a:r>
              <a:rPr lang="en-US" sz="3200" dirty="0">
                <a:cs typeface="Times New Roman" pitchFamily="18" charset="0"/>
              </a:rPr>
              <a:t> </a:t>
            </a:r>
            <a:r>
              <a:rPr lang="en-US" sz="3200" dirty="0" err="1">
                <a:cs typeface="Times New Roman" pitchFamily="18" charset="0"/>
              </a:rPr>
              <a:t>trung</a:t>
            </a:r>
            <a:r>
              <a:rPr lang="en-US" sz="3200" dirty="0">
                <a:cs typeface="Times New Roman" pitchFamily="18" charset="0"/>
              </a:rPr>
              <a:t> </a:t>
            </a:r>
            <a:r>
              <a:rPr lang="en-US" sz="3200" dirty="0" err="1">
                <a:cs typeface="Times New Roman" pitchFamily="18" charset="0"/>
              </a:rPr>
              <a:t>đông</a:t>
            </a:r>
            <a:r>
              <a:rPr lang="en-US" sz="3200" dirty="0">
                <a:cs typeface="Times New Roman" pitchFamily="18" charset="0"/>
              </a:rPr>
              <a:t> </a:t>
            </a:r>
            <a:r>
              <a:rPr lang="en-US" sz="3200" dirty="0" err="1">
                <a:cs typeface="Times New Roman" pitchFamily="18" charset="0"/>
              </a:rPr>
              <a:t>đúc</a:t>
            </a:r>
            <a:r>
              <a:rPr lang="en-US" sz="3200" dirty="0">
                <a:cs typeface="Times New Roman" pitchFamily="18" charset="0"/>
              </a:rPr>
              <a:t> ở </a:t>
            </a:r>
            <a:r>
              <a:rPr lang="en-US" sz="3200" dirty="0" err="1">
                <a:cs typeface="Times New Roman" pitchFamily="18" charset="0"/>
              </a:rPr>
              <a:t>những</a:t>
            </a:r>
            <a:r>
              <a:rPr lang="en-US" sz="3200" dirty="0">
                <a:cs typeface="Times New Roman" pitchFamily="18" charset="0"/>
              </a:rPr>
              <a:t> </a:t>
            </a:r>
            <a:r>
              <a:rPr lang="en-US" sz="3200" dirty="0" err="1">
                <a:cs typeface="Times New Roman" pitchFamily="18" charset="0"/>
              </a:rPr>
              <a:t>vùng</a:t>
            </a:r>
            <a:r>
              <a:rPr lang="en-US" sz="3200" dirty="0">
                <a:cs typeface="Times New Roman" pitchFamily="18" charset="0"/>
              </a:rPr>
              <a:t> </a:t>
            </a:r>
            <a:r>
              <a:rPr lang="en-US" sz="3200" dirty="0" err="1">
                <a:cs typeface="Times New Roman" pitchFamily="18" charset="0"/>
              </a:rPr>
              <a:t>nào</a:t>
            </a:r>
            <a:r>
              <a:rPr lang="en-US" sz="3200" dirty="0">
                <a:cs typeface="Times New Roman" pitchFamily="18" charset="0"/>
              </a:rPr>
              <a:t> </a:t>
            </a:r>
            <a:r>
              <a:rPr lang="en-US" sz="3200" dirty="0" err="1">
                <a:cs typeface="Times New Roman" pitchFamily="18" charset="0"/>
              </a:rPr>
              <a:t>và</a:t>
            </a:r>
            <a:r>
              <a:rPr lang="en-US" sz="3200" dirty="0">
                <a:cs typeface="Times New Roman" pitchFamily="18" charset="0"/>
              </a:rPr>
              <a:t> </a:t>
            </a:r>
            <a:r>
              <a:rPr lang="en-US" sz="3200" dirty="0" err="1">
                <a:cs typeface="Times New Roman" pitchFamily="18" charset="0"/>
              </a:rPr>
              <a:t>thưa</a:t>
            </a:r>
            <a:r>
              <a:rPr lang="en-US" sz="3200" dirty="0">
                <a:cs typeface="Times New Roman" pitchFamily="18" charset="0"/>
              </a:rPr>
              <a:t> </a:t>
            </a:r>
            <a:r>
              <a:rPr lang="en-US" sz="3200" dirty="0" err="1">
                <a:cs typeface="Times New Roman" pitchFamily="18" charset="0"/>
              </a:rPr>
              <a:t>thớt</a:t>
            </a:r>
            <a:r>
              <a:rPr lang="en-US" sz="3200" dirty="0">
                <a:cs typeface="Times New Roman" pitchFamily="18" charset="0"/>
              </a:rPr>
              <a:t> ở </a:t>
            </a:r>
            <a:r>
              <a:rPr lang="en-US" sz="3200" dirty="0" err="1">
                <a:cs typeface="Times New Roman" pitchFamily="18" charset="0"/>
              </a:rPr>
              <a:t>những</a:t>
            </a:r>
            <a:r>
              <a:rPr lang="en-US" sz="3200" dirty="0">
                <a:cs typeface="Times New Roman" pitchFamily="18" charset="0"/>
              </a:rPr>
              <a:t> </a:t>
            </a:r>
            <a:r>
              <a:rPr lang="en-US" sz="3200" dirty="0" err="1">
                <a:cs typeface="Times New Roman" pitchFamily="18" charset="0"/>
              </a:rPr>
              <a:t>vùng</a:t>
            </a:r>
            <a:r>
              <a:rPr lang="en-US" sz="3200" dirty="0">
                <a:cs typeface="Times New Roman" pitchFamily="18" charset="0"/>
              </a:rPr>
              <a:t> </a:t>
            </a:r>
            <a:r>
              <a:rPr lang="en-US" sz="3200" dirty="0" err="1">
                <a:cs typeface="Times New Roman" pitchFamily="18" charset="0"/>
              </a:rPr>
              <a:t>nào</a:t>
            </a:r>
            <a:r>
              <a:rPr lang="en-US" sz="3200" dirty="0">
                <a:cs typeface="Times New Roman" pitchFamily="18" charset="0"/>
              </a:rPr>
              <a:t> ? </a:t>
            </a:r>
            <a:r>
              <a:rPr lang="en-US" sz="3200" dirty="0" err="1">
                <a:cs typeface="Times New Roman" pitchFamily="18" charset="0"/>
              </a:rPr>
              <a:t>vì</a:t>
            </a:r>
            <a:r>
              <a:rPr lang="en-US" sz="3200" dirty="0">
                <a:cs typeface="Times New Roman" pitchFamily="18" charset="0"/>
              </a:rPr>
              <a:t> </a:t>
            </a:r>
            <a:r>
              <a:rPr lang="en-US" sz="3200" dirty="0" err="1">
                <a:cs typeface="Times New Roman" pitchFamily="18" charset="0"/>
              </a:rPr>
              <a:t>sao</a:t>
            </a:r>
            <a:r>
              <a:rPr lang="en-US" sz="3200" dirty="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63688" y="184284"/>
            <a:ext cx="6264696" cy="584775"/>
          </a:xfrm>
          <a:prstGeom prst="rect">
            <a:avLst/>
          </a:prstGeom>
          <a:noFill/>
        </p:spPr>
        <p:txBody>
          <a:bodyPr wrap="square" rtlCol="0">
            <a:spAutoFit/>
          </a:bodyPr>
          <a:lstStyle/>
          <a:p>
            <a:r>
              <a:rPr lang="en-US" sz="3200" b="1" dirty="0">
                <a:solidFill>
                  <a:srgbClr val="FF0000"/>
                </a:solidFill>
              </a:rPr>
              <a:t>I. </a:t>
            </a:r>
            <a:r>
              <a:rPr lang="en-US" sz="3200" b="1" dirty="0" err="1">
                <a:solidFill>
                  <a:srgbClr val="FF0000"/>
                </a:solidFill>
              </a:rPr>
              <a:t>Mật</a:t>
            </a:r>
            <a:r>
              <a:rPr lang="en-US" sz="3200" b="1" dirty="0">
                <a:solidFill>
                  <a:srgbClr val="FF0000"/>
                </a:solidFill>
              </a:rPr>
              <a:t> </a:t>
            </a:r>
            <a:r>
              <a:rPr lang="en-US" sz="3200" b="1" dirty="0" err="1">
                <a:solidFill>
                  <a:srgbClr val="FF0000"/>
                </a:solidFill>
              </a:rPr>
              <a:t>độ</a:t>
            </a:r>
            <a:r>
              <a:rPr lang="en-US" sz="3200" b="1" dirty="0">
                <a:solidFill>
                  <a:srgbClr val="FF0000"/>
                </a:solidFill>
              </a:rPr>
              <a:t> </a:t>
            </a:r>
            <a:r>
              <a:rPr lang="en-US" sz="3200" b="1" dirty="0" err="1">
                <a:solidFill>
                  <a:srgbClr val="FF0000"/>
                </a:solidFill>
              </a:rPr>
              <a:t>dân</a:t>
            </a:r>
            <a:r>
              <a:rPr lang="en-US" sz="3200" b="1" dirty="0">
                <a:solidFill>
                  <a:srgbClr val="FF0000"/>
                </a:solidFill>
              </a:rPr>
              <a:t> </a:t>
            </a:r>
            <a:r>
              <a:rPr lang="en-US" sz="3200" b="1" dirty="0" err="1">
                <a:solidFill>
                  <a:srgbClr val="FF0000"/>
                </a:solidFill>
              </a:rPr>
              <a:t>số</a:t>
            </a:r>
            <a:r>
              <a:rPr lang="en-US" sz="3200" b="1" dirty="0">
                <a:solidFill>
                  <a:srgbClr val="FF0000"/>
                </a:solidFill>
              </a:rPr>
              <a:t> </a:t>
            </a:r>
            <a:r>
              <a:rPr lang="en-US" sz="3200" b="1" dirty="0" err="1">
                <a:solidFill>
                  <a:srgbClr val="FF0000"/>
                </a:solidFill>
              </a:rPr>
              <a:t>và</a:t>
            </a:r>
            <a:r>
              <a:rPr lang="en-US" sz="3200" b="1" dirty="0">
                <a:solidFill>
                  <a:srgbClr val="FF0000"/>
                </a:solidFill>
              </a:rPr>
              <a:t> </a:t>
            </a:r>
            <a:r>
              <a:rPr lang="en-US" sz="3200" b="1" dirty="0" err="1">
                <a:solidFill>
                  <a:srgbClr val="FF0000"/>
                </a:solidFill>
              </a:rPr>
              <a:t>phân</a:t>
            </a:r>
            <a:r>
              <a:rPr lang="en-US" sz="3200" b="1" dirty="0">
                <a:solidFill>
                  <a:srgbClr val="FF0000"/>
                </a:solidFill>
              </a:rPr>
              <a:t> </a:t>
            </a:r>
            <a:r>
              <a:rPr lang="en-US" sz="3200" b="1" dirty="0" err="1">
                <a:solidFill>
                  <a:srgbClr val="FF0000"/>
                </a:solidFill>
              </a:rPr>
              <a:t>bố</a:t>
            </a:r>
            <a:r>
              <a:rPr lang="en-US" sz="3200" b="1" dirty="0">
                <a:solidFill>
                  <a:srgbClr val="FF0000"/>
                </a:solidFill>
              </a:rPr>
              <a:t> </a:t>
            </a:r>
            <a:r>
              <a:rPr lang="en-US" sz="3200" b="1" dirty="0" err="1">
                <a:solidFill>
                  <a:srgbClr val="FF0000"/>
                </a:solidFill>
              </a:rPr>
              <a:t>dân</a:t>
            </a:r>
            <a:r>
              <a:rPr lang="en-US" sz="3200" b="1" dirty="0">
                <a:solidFill>
                  <a:srgbClr val="FF0000"/>
                </a:solidFill>
              </a:rPr>
              <a:t> </a:t>
            </a:r>
            <a:r>
              <a:rPr lang="en-US" sz="3200" b="1" dirty="0" err="1">
                <a:solidFill>
                  <a:srgbClr val="FF0000"/>
                </a:solidFill>
              </a:rPr>
              <a:t>cư</a:t>
            </a:r>
            <a:r>
              <a:rPr lang="en-US" sz="3200" b="1" dirty="0">
                <a:solidFill>
                  <a:srgbClr val="FF0000"/>
                </a:solidFill>
              </a:rPr>
              <a:t>.</a:t>
            </a:r>
            <a:endParaRPr lang="vi-VN" sz="3200" b="1" dirty="0">
              <a:solidFill>
                <a:srgbClr val="FF0000"/>
              </a:solidFill>
            </a:endParaRPr>
          </a:p>
        </p:txBody>
      </p:sp>
      <p:pic>
        <p:nvPicPr>
          <p:cNvPr id="10" name="Picture 2" descr="HÃ¬nh áº£nh cÃ³ liÃªn qua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23529" y="30337"/>
            <a:ext cx="1196753" cy="119675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s://img.loigiaihay.com/picture/2018/0503/hinh-23-dia-9-dd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0337"/>
            <a:ext cx="4248473" cy="682766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Ã¬nh áº£nh cÃ³ liÃªn qu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8473" y="-80660"/>
            <a:ext cx="4619510" cy="66896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766917" y="6412686"/>
            <a:ext cx="3960440" cy="369332"/>
          </a:xfrm>
          <a:prstGeom prst="rect">
            <a:avLst/>
          </a:prstGeom>
          <a:noFill/>
        </p:spPr>
        <p:txBody>
          <a:bodyPr wrap="square" rtlCol="0">
            <a:spAutoFit/>
          </a:bodyPr>
          <a:lstStyle/>
          <a:p>
            <a:pPr algn="ctr"/>
            <a:r>
              <a:rPr lang="en-US" i="1" dirty="0" err="1"/>
              <a:t>Lược</a:t>
            </a:r>
            <a:r>
              <a:rPr lang="en-US" i="1" dirty="0"/>
              <a:t> </a:t>
            </a:r>
            <a:r>
              <a:rPr lang="en-US" i="1" dirty="0" err="1"/>
              <a:t>đồ</a:t>
            </a:r>
            <a:r>
              <a:rPr lang="en-US" i="1" dirty="0"/>
              <a:t> </a:t>
            </a:r>
            <a:r>
              <a:rPr lang="en-US" i="1" dirty="0" err="1"/>
              <a:t>các</a:t>
            </a:r>
            <a:r>
              <a:rPr lang="en-US" i="1" dirty="0"/>
              <a:t> </a:t>
            </a:r>
            <a:r>
              <a:rPr lang="en-US" i="1" dirty="0" err="1"/>
              <a:t>vùng</a:t>
            </a:r>
            <a:r>
              <a:rPr lang="en-US" i="1" dirty="0"/>
              <a:t> </a:t>
            </a:r>
            <a:r>
              <a:rPr lang="en-US" i="1" dirty="0" err="1"/>
              <a:t>kinh</a:t>
            </a:r>
            <a:r>
              <a:rPr lang="en-US" i="1" dirty="0"/>
              <a:t> </a:t>
            </a:r>
            <a:r>
              <a:rPr lang="en-US" i="1" dirty="0" err="1"/>
              <a:t>tế</a:t>
            </a:r>
            <a:r>
              <a:rPr lang="en-US" i="1" dirty="0"/>
              <a:t> </a:t>
            </a:r>
            <a:r>
              <a:rPr lang="en-US" i="1" dirty="0" err="1"/>
              <a:t>Việt</a:t>
            </a:r>
            <a:r>
              <a:rPr lang="en-US" i="1" dirty="0"/>
              <a:t> Nam</a:t>
            </a:r>
            <a:endParaRPr lang="vi-VN" i="1" dirty="0"/>
          </a:p>
        </p:txBody>
      </p:sp>
    </p:spTree>
    <p:extLst>
      <p:ext uri="{BB962C8B-B14F-4D97-AF65-F5344CB8AC3E}">
        <p14:creationId xmlns:p14="http://schemas.microsoft.com/office/powerpoint/2010/main" val="267164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1000"/>
                                        <p:tgtEl>
                                          <p:spTgt spid="3074"/>
                                        </p:tgtEl>
                                      </p:cBhvr>
                                    </p:animEffect>
                                    <p:anim calcmode="lin" valueType="num">
                                      <p:cBhvr>
                                        <p:cTn id="14" dur="1000" fill="hold"/>
                                        <p:tgtEl>
                                          <p:spTgt spid="3074"/>
                                        </p:tgtEl>
                                        <p:attrNameLst>
                                          <p:attrName>ppt_x</p:attrName>
                                        </p:attrNameLst>
                                      </p:cBhvr>
                                      <p:tavLst>
                                        <p:tav tm="0">
                                          <p:val>
                                            <p:strVal val="#ppt_x"/>
                                          </p:val>
                                        </p:tav>
                                        <p:tav tm="100000">
                                          <p:val>
                                            <p:strVal val="#ppt_x"/>
                                          </p:val>
                                        </p:tav>
                                      </p:tavLst>
                                    </p:anim>
                                    <p:anim calcmode="lin" valueType="num">
                                      <p:cBhvr>
                                        <p:cTn id="15" dur="1000" fill="hold"/>
                                        <p:tgtEl>
                                          <p:spTgt spid="3074"/>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076"/>
                                        </p:tgtEl>
                                        <p:attrNameLst>
                                          <p:attrName>style.visibility</p:attrName>
                                        </p:attrNameLst>
                                      </p:cBhvr>
                                      <p:to>
                                        <p:strVal val="visible"/>
                                      </p:to>
                                    </p:set>
                                    <p:animEffect transition="in" filter="fade">
                                      <p:cBhvr>
                                        <p:cTn id="18" dur="1000"/>
                                        <p:tgtEl>
                                          <p:spTgt spid="3076"/>
                                        </p:tgtEl>
                                      </p:cBhvr>
                                    </p:animEffect>
                                    <p:anim calcmode="lin" valueType="num">
                                      <p:cBhvr>
                                        <p:cTn id="19" dur="1000" fill="hold"/>
                                        <p:tgtEl>
                                          <p:spTgt spid="3076"/>
                                        </p:tgtEl>
                                        <p:attrNameLst>
                                          <p:attrName>ppt_x</p:attrName>
                                        </p:attrNameLst>
                                      </p:cBhvr>
                                      <p:tavLst>
                                        <p:tav tm="0">
                                          <p:val>
                                            <p:strVal val="#ppt_x"/>
                                          </p:val>
                                        </p:tav>
                                        <p:tav tm="100000">
                                          <p:val>
                                            <p:strVal val="#ppt_x"/>
                                          </p:val>
                                        </p:tav>
                                      </p:tavLst>
                                    </p:anim>
                                    <p:anim calcmode="lin" valueType="num">
                                      <p:cBhvr>
                                        <p:cTn id="20"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467</TotalTime>
  <Words>1871</Words>
  <Application>Microsoft Office PowerPoint</Application>
  <PresentationFormat>On-screen Show (4:3)</PresentationFormat>
  <Paragraphs>222</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.VnTime</vt:lpstr>
      <vt:lpstr>Arial</vt:lpstr>
      <vt:lpstr>Calibri</vt:lpstr>
      <vt:lpstr>Times New Roman</vt:lpstr>
      <vt:lpstr>VNI-Times</vt:lpstr>
      <vt:lpstr>Wingdings</vt:lpstr>
      <vt:lpstr>Office Theme</vt:lpstr>
      <vt:lpstr>Kiểm tra bài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Dân cư tập chung đông ở đồng bằng,duyên hải và các đô thị.</vt:lpstr>
      <vt:lpstr>Dân cư thưa thớt ở miền núi và cao nguyên  vùng sâu vùng xa, hải đảo.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hoang xinh dep</dc:creator>
  <cp:lastModifiedBy>ADMIN</cp:lastModifiedBy>
  <cp:revision>43</cp:revision>
  <dcterms:created xsi:type="dcterms:W3CDTF">2006-08-16T00:00:00Z</dcterms:created>
  <dcterms:modified xsi:type="dcterms:W3CDTF">2021-09-15T23:55:08Z</dcterms:modified>
</cp:coreProperties>
</file>