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unknown"/>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71" r:id="rId5"/>
    <p:sldId id="272" r:id="rId6"/>
    <p:sldId id="273" r:id="rId7"/>
    <p:sldId id="263" r:id="rId8"/>
    <p:sldId id="265" r:id="rId9"/>
    <p:sldId id="274" r:id="rId10"/>
    <p:sldId id="268" r:id="rId11"/>
    <p:sldId id="269"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014" autoAdjust="0"/>
    <p:restoredTop sz="94660"/>
  </p:normalViewPr>
  <p:slideViewPr>
    <p:cSldViewPr snapToGrid="0">
      <p:cViewPr>
        <p:scale>
          <a:sx n="66" d="100"/>
          <a:sy n="66" d="100"/>
        </p:scale>
        <p:origin x="-396" y="-25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92468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30145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389289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7476"/>
            <a:ext cx="10972800" cy="5762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4417" y="982664"/>
            <a:ext cx="5384800" cy="4967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12417" y="982664"/>
            <a:ext cx="5384800" cy="4967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AA089146-4912-474A-A4F5-5E0A59955A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80852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6B561D-C668-48BD-B552-8CC5773A8FA0}" type="datetimeFigureOut">
              <a:rPr lang="en-US" smtClean="0"/>
              <a:pPr/>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02068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B561D-C668-48BD-B552-8CC5773A8FA0}" type="datetimeFigureOut">
              <a:rPr lang="en-US" smtClean="0"/>
              <a:pPr/>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2013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B561D-C668-48BD-B552-8CC5773A8FA0}" type="datetimeFigureOut">
              <a:rPr lang="en-US" smtClean="0"/>
              <a:pPr/>
              <a:t>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57407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B561D-C668-48BD-B552-8CC5773A8FA0}" type="datetimeFigureOut">
              <a:rPr lang="en-US" smtClean="0"/>
              <a:pPr/>
              <a:t>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36526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B561D-C668-48BD-B552-8CC5773A8FA0}" type="datetimeFigureOut">
              <a:rPr lang="en-US" smtClean="0"/>
              <a:pPr/>
              <a:t>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0150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pPr/>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11909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pPr/>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3641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B561D-C668-48BD-B552-8CC5773A8FA0}" type="datetimeFigureOut">
              <a:rPr lang="en-US" smtClean="0"/>
              <a:pPr/>
              <a:t>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78B3C-6E8B-4E2B-B6AB-3D177A392C3D}" type="slidenum">
              <a:rPr lang="en-US" smtClean="0"/>
              <a:pPr/>
              <a:t>‹#›</a:t>
            </a:fld>
            <a:endParaRPr lang="en-US"/>
          </a:p>
        </p:txBody>
      </p:sp>
    </p:spTree>
    <p:extLst>
      <p:ext uri="{BB962C8B-B14F-4D97-AF65-F5344CB8AC3E}">
        <p14:creationId xmlns:p14="http://schemas.microsoft.com/office/powerpoint/2010/main" xmlns="" val="53898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gif"/><Relationship Id="rId7"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media" Target="../media/media1.mp3"/><Relationship Id="rId9" Type="http://schemas.microsoft.com/office/2007/relationships/media" Target="../media/media2.mp3"/></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videoFile r:link="rId1"/>
            <p:extLst>
              <p:ext uri="{DAA4B4D4-6D71-4841-9C94-3DE7FCFB9230}">
                <p14:media xmlns:p14="http://schemas.microsoft.com/office/powerpoint/2010/main" xmlns="" r:embed="rId4">
                  <p14:trim st="19912" end="3716.625"/>
                </p14:media>
              </p:ext>
            </p:extLst>
          </p:nvPr>
        </p:nvPicPr>
        <p:blipFill>
          <a:blip r:embed="rId5" cstate="print"/>
          <a:stretch>
            <a:fillRect/>
          </a:stretch>
        </p:blipFill>
        <p:spPr>
          <a:xfrm>
            <a:off x="13144500" y="2314204"/>
            <a:ext cx="609600" cy="6096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907444" y="-2669851"/>
            <a:ext cx="14014579" cy="11858625"/>
          </a:xfrm>
          <a:prstGeom prst="rect">
            <a:avLst/>
          </a:prstGeom>
        </p:spPr>
      </p:pic>
      <p:sp>
        <p:nvSpPr>
          <p:cNvPr id="18" name="TextBox 17"/>
          <p:cNvSpPr txBox="1"/>
          <p:nvPr/>
        </p:nvSpPr>
        <p:spPr>
          <a:xfrm>
            <a:off x="1115555" y="1080338"/>
            <a:ext cx="9911432" cy="1938992"/>
          </a:xfrm>
          <a:prstGeom prst="rect">
            <a:avLst/>
          </a:prstGeom>
          <a:noFill/>
        </p:spPr>
        <p:txBody>
          <a:bodyPr wrap="none" rtlCol="0">
            <a:spAutoFit/>
          </a:bodyPr>
          <a:lstStyle/>
          <a:p>
            <a:pPr algn="ct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CHÀO</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MỪNG</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p>
          <a:p>
            <a:pPr algn="ct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QUÝ</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THẦY</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CÔ</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VỀ</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DỰ</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GIỜ</a:t>
            </a:r>
            <a:endParaRPr lang="en-US" sz="6000" b="1" dirty="0">
              <a:ln>
                <a:solidFill>
                  <a:schemeClr val="bg1"/>
                </a:solidFill>
              </a:ln>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445106" y="4356843"/>
            <a:ext cx="5093061" cy="1323439"/>
          </a:xfrm>
          <a:prstGeom prst="rect">
            <a:avLst/>
          </a:prstGeom>
          <a:noFill/>
          <a:ln>
            <a:noFill/>
          </a:ln>
        </p:spPr>
        <p:txBody>
          <a:bodyPr wrap="none" rtlCol="0">
            <a:spAutoFit/>
          </a:bodyPr>
          <a:lstStyle/>
          <a:p>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Bài</a:t>
            </a:r>
            <a:r>
              <a:rPr lang="en-US" sz="4000" b="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4: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Lược</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đồ</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trí</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nhớ</a:t>
            </a:r>
            <a:endPar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endParaRPr>
          </a:p>
          <a:p>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Giáo</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viên</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a:t>
            </a:r>
            <a:endParaRPr lang="en-US" sz="4000" b="1" dirty="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13363623" y="4356843"/>
            <a:ext cx="609600" cy="609600"/>
          </a:xfrm>
          <a:prstGeom prst="rect">
            <a:avLst/>
          </a:prstGeom>
        </p:spPr>
      </p:pic>
    </p:spTree>
    <p:extLst>
      <p:ext uri="{BB962C8B-B14F-4D97-AF65-F5344CB8AC3E}">
        <p14:creationId xmlns:p14="http://schemas.microsoft.com/office/powerpoint/2010/main" xmlns="" val="27123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93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57576">
                <p:cTn id="30" repeatCount="indefinite" fill="hold" display="0">
                  <p:stCondLst>
                    <p:cond delay="indefinite"/>
                  </p:stCondLst>
                  <p:endCondLst>
                    <p:cond evt="onStopAudio" delay="0">
                      <p:tgtEl>
                        <p:sldTgt/>
                      </p:tgtEl>
                    </p:cond>
                  </p:endCondLst>
                </p:cTn>
                <p:tgtEl>
                  <p:spTgt spid="25"/>
                </p:tgtEl>
              </p:cMediaNode>
            </p:video>
            <p:video>
              <p:cMediaNode vol="100000">
                <p:cTn id="31" fill="hold" display="0">
                  <p:stCondLst>
                    <p:cond delay="indefinite"/>
                  </p:stCondLst>
                  <p:endCondLst>
                    <p:cond evt="onStopAudio" delay="0">
                      <p:tgtEl>
                        <p:sldTgt/>
                      </p:tgtEl>
                    </p:cond>
                  </p:endCondLst>
                </p:cTn>
                <p:tgtEl>
                  <p:spTgt spid="20"/>
                </p:tgtEl>
              </p:cMediaNode>
            </p:vide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371325" y="420914"/>
            <a:ext cx="9919303" cy="638629"/>
          </a:xfrm>
        </p:spPr>
        <p:txBody>
          <a:bodyPr>
            <a:noAutofit/>
          </a:bodyPr>
          <a:lstStyle/>
          <a:p>
            <a:pPr>
              <a:buNone/>
            </a:pPr>
            <a:r>
              <a:rPr lang="nl-NL" b="1" dirty="0" smtClean="0">
                <a:latin typeface="Times New Roman" pitchFamily="18" charset="0"/>
                <a:cs typeface="Times New Roman" pitchFamily="18" charset="0"/>
              </a:rPr>
              <a:t>2. </a:t>
            </a:r>
            <a:r>
              <a:rPr lang="nl-NL" b="1" dirty="0" smtClean="0">
                <a:latin typeface="Times New Roman" pitchFamily="18" charset="0"/>
                <a:cs typeface="Times New Roman" pitchFamily="18" charset="0"/>
              </a:rPr>
              <a:t>Phác thảo lược </a:t>
            </a:r>
            <a:r>
              <a:rPr lang="nl-NL" b="1" dirty="0" smtClean="0">
                <a:latin typeface="Times New Roman" pitchFamily="18" charset="0"/>
                <a:cs typeface="Times New Roman" pitchFamily="18" charset="0"/>
              </a:rPr>
              <a:t>đồ trí </a:t>
            </a:r>
            <a:r>
              <a:rPr lang="nl-NL" b="1" dirty="0" smtClean="0">
                <a:latin typeface="Times New Roman" pitchFamily="18" charset="0"/>
                <a:cs typeface="Times New Roman" pitchFamily="18" charset="0"/>
              </a:rPr>
              <a:t>nhớ:</a:t>
            </a:r>
            <a:r>
              <a:rPr lang="nl-NL"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
        <p:nvSpPr>
          <p:cNvPr id="8198" name="AutoShape 6"/>
          <p:cNvSpPr>
            <a:spLocks noChangeArrowheads="1"/>
          </p:cNvSpPr>
          <p:nvPr/>
        </p:nvSpPr>
        <p:spPr bwMode="auto">
          <a:xfrm>
            <a:off x="7678056" y="1465945"/>
            <a:ext cx="4049487"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endParaRPr lang="nl-NL" sz="2800" i="1" dirty="0" smtClean="0"/>
          </a:p>
          <a:p>
            <a:endParaRPr lang="en-US" sz="2800" b="1" dirty="0">
              <a:latin typeface="Times New Roman" pitchFamily="18" charset="0"/>
              <a:cs typeface="Times New Roman" pitchFamily="18" charset="0"/>
            </a:endParaRPr>
          </a:p>
        </p:txBody>
      </p:sp>
      <p:sp>
        <p:nvSpPr>
          <p:cNvPr id="7" name="Rectangle 6"/>
          <p:cNvSpPr/>
          <p:nvPr/>
        </p:nvSpPr>
        <p:spPr>
          <a:xfrm>
            <a:off x="8084457" y="2141247"/>
            <a:ext cx="3532042" cy="830997"/>
          </a:xfrm>
          <a:prstGeom prst="rect">
            <a:avLst/>
          </a:prstGeom>
        </p:spPr>
        <p:txBody>
          <a:bodyPr wrap="square">
            <a:spAutoFit/>
          </a:bodyPr>
          <a:lstStyle/>
          <a:p>
            <a:r>
              <a:rPr lang="nl-NL" sz="2400" i="1" dirty="0" smtClean="0">
                <a:latin typeface="Times New Roman" pitchFamily="18" charset="0"/>
                <a:cs typeface="Times New Roman" pitchFamily="18" charset="0"/>
              </a:rPr>
              <a:t>Nêu các bước vẽ lược đồ trí nhớ</a:t>
            </a:r>
            <a:r>
              <a:rPr lang="nl-NL" sz="2400" i="1"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8" name="TextBox 7"/>
          <p:cNvSpPr txBox="1"/>
          <p:nvPr/>
        </p:nvSpPr>
        <p:spPr>
          <a:xfrm>
            <a:off x="478972" y="1349828"/>
            <a:ext cx="6923315" cy="1107996"/>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dung: </a:t>
            </a:r>
            <a:r>
              <a:rPr lang="en-US" sz="2400" dirty="0" err="1" smtClean="0">
                <a:latin typeface="Times New Roman" pitchFamily="18" charset="0"/>
                <a:cs typeface="Times New Roman" pitchFamily="18" charset="0"/>
              </a:rPr>
              <a:t>Nhớ</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a:t>
            </a:r>
          </a:p>
          <a:p>
            <a:endParaRPr lang="en-US" dirty="0"/>
          </a:p>
        </p:txBody>
      </p:sp>
      <p:sp>
        <p:nvSpPr>
          <p:cNvPr id="10" name="TextBox 9"/>
          <p:cNvSpPr txBox="1"/>
          <p:nvPr/>
        </p:nvSpPr>
        <p:spPr>
          <a:xfrm>
            <a:off x="478973" y="2206170"/>
            <a:ext cx="6807200" cy="1477328"/>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Sắp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sắp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mình</a:t>
            </a:r>
            <a:r>
              <a:rPr lang="en-US" sz="2400" dirty="0" smtClean="0">
                <a:latin typeface="Times New Roman" pitchFamily="18" charset="0"/>
                <a:cs typeface="Times New Roman" pitchFamily="18" charset="0"/>
              </a:rPr>
              <a:t>.</a:t>
            </a:r>
          </a:p>
          <a:p>
            <a:endParaRPr lang="en-US" dirty="0"/>
          </a:p>
        </p:txBody>
      </p:sp>
      <p:sp>
        <p:nvSpPr>
          <p:cNvPr id="11" name="TextBox 10"/>
          <p:cNvSpPr txBox="1"/>
          <p:nvPr/>
        </p:nvSpPr>
        <p:spPr>
          <a:xfrm>
            <a:off x="449943" y="3454400"/>
            <a:ext cx="6168571"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bắt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chọn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mình</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blinds(horizontal)">
                                      <p:cBhvr>
                                        <p:cTn id="7" dur="500"/>
                                        <p:tgtEl>
                                          <p:spTgt spid="819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1" animBg="1"/>
      <p:bldP spid="7" grpId="0"/>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8000" y="203201"/>
            <a:ext cx="3600666" cy="461665"/>
          </a:xfrm>
          <a:prstGeom prst="rect">
            <a:avLst/>
          </a:prstGeom>
          <a:noFill/>
        </p:spPr>
        <p:txBody>
          <a:bodyPr wrap="none" rtlCol="0">
            <a:spAutoFit/>
          </a:bodyPr>
          <a:lstStyle/>
          <a:p>
            <a:r>
              <a:rPr lang="en-US" sz="2400" b="1" dirty="0" smtClean="0">
                <a:latin typeface="Times New Roman" pitchFamily="18" charset="0"/>
                <a:cs typeface="Times New Roman" pitchFamily="18" charset="0"/>
              </a:rPr>
              <a:t>III. </a:t>
            </a:r>
            <a:r>
              <a:rPr lang="en-US" sz="2400" b="1" dirty="0" err="1" smtClean="0">
                <a:latin typeface="Times New Roman" pitchFamily="18" charset="0"/>
                <a:cs typeface="Times New Roman" pitchFamily="18" charset="0"/>
              </a:rPr>
              <a:t>Luyện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tập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vận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dụng</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pic>
        <p:nvPicPr>
          <p:cNvPr id="3073" name="Picture 1"/>
          <p:cNvPicPr>
            <a:picLocks noChangeAspect="1" noChangeArrowheads="1"/>
          </p:cNvPicPr>
          <p:nvPr/>
        </p:nvPicPr>
        <p:blipFill>
          <a:blip r:embed="rId2"/>
          <a:srcRect/>
          <a:stretch>
            <a:fillRect/>
          </a:stretch>
        </p:blipFill>
        <p:spPr bwMode="auto">
          <a:xfrm>
            <a:off x="6328230" y="857704"/>
            <a:ext cx="5109028" cy="5094756"/>
          </a:xfrm>
          <a:prstGeom prst="rect">
            <a:avLst/>
          </a:prstGeom>
          <a:noFill/>
          <a:ln w="9525">
            <a:noFill/>
            <a:miter lim="800000"/>
            <a:headEnd/>
            <a:tailEnd/>
          </a:ln>
          <a:effectLst/>
        </p:spPr>
      </p:pic>
      <p:sp>
        <p:nvSpPr>
          <p:cNvPr id="7" name="TextBox 6"/>
          <p:cNvSpPr txBox="1"/>
          <p:nvPr/>
        </p:nvSpPr>
        <p:spPr>
          <a:xfrm>
            <a:off x="740228" y="1219200"/>
            <a:ext cx="5416868" cy="461665"/>
          </a:xfrm>
          <a:prstGeom prst="rect">
            <a:avLst/>
          </a:prstGeom>
          <a:noFill/>
        </p:spPr>
        <p:txBody>
          <a:bodyPr wrap="none" rtlCol="0">
            <a:spAutoFit/>
          </a:bodyPr>
          <a:lstStyle/>
          <a:p>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4, </a:t>
            </a:r>
            <a:r>
              <a:rPr lang="en-US" sz="2400" dirty="0" err="1" smtClean="0">
                <a:latin typeface="Times New Roman" pitchFamily="18" charset="0"/>
                <a:cs typeface="Times New Roman" pitchFamily="18" charset="0"/>
              </a:rPr>
              <a:t>trả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câu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hỏi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a:t>
            </a:r>
          </a:p>
        </p:txBody>
      </p:sp>
      <p:sp>
        <p:nvSpPr>
          <p:cNvPr id="8" name="TextBox 7"/>
          <p:cNvSpPr txBox="1"/>
          <p:nvPr/>
        </p:nvSpPr>
        <p:spPr>
          <a:xfrm>
            <a:off x="696686" y="1669143"/>
            <a:ext cx="5602514" cy="1200329"/>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sống</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đâu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bắt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9" name="TextBox 8"/>
          <p:cNvSpPr txBox="1"/>
          <p:nvPr/>
        </p:nvSpPr>
        <p:spPr>
          <a:xfrm>
            <a:off x="725714" y="2888343"/>
            <a:ext cx="5515429"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trấn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0" name="TextBox 9"/>
          <p:cNvSpPr txBox="1"/>
          <p:nvPr/>
        </p:nvSpPr>
        <p:spPr>
          <a:xfrm>
            <a:off x="711200" y="3730171"/>
            <a:ext cx="5573486"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tượng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kéo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nam</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rìa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phía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1" name="TextBox 10"/>
          <p:cNvSpPr txBox="1"/>
          <p:nvPr/>
        </p:nvSpPr>
        <p:spPr>
          <a:xfrm>
            <a:off x="740229" y="4601029"/>
            <a:ext cx="4477508"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nằm</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vị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2" name="TextBox 11"/>
          <p:cNvSpPr txBox="1"/>
          <p:nvPr/>
        </p:nvSpPr>
        <p:spPr>
          <a:xfrm>
            <a:off x="1074057" y="624114"/>
            <a:ext cx="1544012" cy="461665"/>
          </a:xfrm>
          <a:prstGeom prst="rect">
            <a:avLst/>
          </a:prstGeom>
          <a:noFill/>
        </p:spPr>
        <p:txBody>
          <a:bodyPr wrap="none" rtlCol="0">
            <a:spAutoFit/>
          </a:bodyPr>
          <a:lstStyle/>
          <a:p>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tập</a:t>
            </a:r>
            <a:r>
              <a:rPr lang="en-US" sz="2400" b="1" dirty="0" smtClean="0">
                <a:latin typeface="Times New Roman" pitchFamily="18" charset="0"/>
                <a:cs typeface="Times New Roman" pitchFamily="18" charset="0"/>
              </a:rPr>
              <a:t> 1: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073"/>
                                        </p:tgtEl>
                                        <p:attrNameLst>
                                          <p:attrName>style.visibility</p:attrName>
                                        </p:attrNameLst>
                                      </p:cBhvr>
                                      <p:to>
                                        <p:strVal val="visible"/>
                                      </p:to>
                                    </p:set>
                                    <p:animEffect transition="in" filter="blinds(horizontal)">
                                      <p:cBhvr>
                                        <p:cTn id="17" dur="500"/>
                                        <p:tgtEl>
                                          <p:spTgt spid="307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4743" y="515649"/>
            <a:ext cx="3918856" cy="461665"/>
          </a:xfrm>
          <a:prstGeom prst="rect">
            <a:avLst/>
          </a:prstGeom>
        </p:spPr>
        <p:txBody>
          <a:bodyPr wrap="square">
            <a:spAutoFit/>
          </a:bodyPr>
          <a:lstStyle/>
          <a:p>
            <a:r>
              <a:rPr lang="en-US" altLang="zh-CN" sz="2400" b="1" dirty="0" err="1" smtClean="0">
                <a:latin typeface="Times New Roman" pitchFamily="18" charset="0"/>
                <a:ea typeface="汉仪喵魂体W" panose="00020600040101010101" pitchFamily="18" charset="-122"/>
                <a:cs typeface="Times New Roman" pitchFamily="18" charset="0"/>
              </a:rPr>
              <a:t>Bài</a:t>
            </a:r>
            <a:r>
              <a:rPr lang="en-US" altLang="zh-CN" sz="2400" b="1" dirty="0" smtClean="0">
                <a:latin typeface="Times New Roman" pitchFamily="18" charset="0"/>
                <a:ea typeface="汉仪喵魂体W" panose="00020600040101010101" pitchFamily="18" charset="-122"/>
                <a:cs typeface="Times New Roman" pitchFamily="18" charset="0"/>
              </a:rPr>
              <a:t> </a:t>
            </a:r>
            <a:r>
              <a:rPr lang="en-US" altLang="zh-CN" sz="2400" b="1" dirty="0" err="1" smtClean="0">
                <a:latin typeface="Times New Roman" pitchFamily="18" charset="0"/>
                <a:ea typeface="汉仪喵魂体W" panose="00020600040101010101" pitchFamily="18" charset="-122"/>
                <a:cs typeface="Times New Roman" pitchFamily="18" charset="0"/>
              </a:rPr>
              <a:t>tập</a:t>
            </a:r>
            <a:r>
              <a:rPr lang="en-US" altLang="zh-CN" sz="2400" b="1" dirty="0" smtClean="0">
                <a:latin typeface="Times New Roman" pitchFamily="18" charset="0"/>
                <a:ea typeface="汉仪喵魂体W" panose="00020600040101010101" pitchFamily="18" charset="-122"/>
                <a:cs typeface="Times New Roman" pitchFamily="18" charset="0"/>
              </a:rPr>
              <a:t> 2:</a:t>
            </a:r>
            <a:endParaRPr lang="zh-CN" altLang="en-US" sz="2400" b="1" dirty="0">
              <a:latin typeface="Times New Roman" pitchFamily="18" charset="0"/>
              <a:ea typeface="汉仪喵魂体W" panose="00020600040101010101" pitchFamily="18" charset="-122"/>
              <a:cs typeface="Times New Roman" pitchFamily="18" charset="0"/>
            </a:endParaRPr>
          </a:p>
        </p:txBody>
      </p:sp>
      <p:sp>
        <p:nvSpPr>
          <p:cNvPr id="3" name="Rectangle 2"/>
          <p:cNvSpPr/>
          <p:nvPr/>
        </p:nvSpPr>
        <p:spPr>
          <a:xfrm>
            <a:off x="1088570" y="1197819"/>
            <a:ext cx="10000343" cy="461665"/>
          </a:xfrm>
          <a:prstGeom prst="rect">
            <a:avLst/>
          </a:prstGeom>
        </p:spPr>
        <p:txBody>
          <a:bodyPr wrap="square">
            <a:spAutoFit/>
          </a:bodyPr>
          <a:lstStyle/>
          <a:p>
            <a:r>
              <a:rPr lang="nl-NL" sz="2400" i="1" dirty="0" smtClean="0">
                <a:latin typeface="Times New Roman" pitchFamily="18" charset="0"/>
                <a:cs typeface="Times New Roman" pitchFamily="18" charset="0"/>
              </a:rPr>
              <a:t>Phác thảo lược đồ từ nhà em đến nhà 1 người </a:t>
            </a:r>
            <a:r>
              <a:rPr lang="nl-NL" sz="2400" i="1" dirty="0" smtClean="0">
                <a:latin typeface="Times New Roman" pitchFamily="18" charset="0"/>
                <a:cs typeface="Times New Roman" pitchFamily="18" charset="0"/>
              </a:rPr>
              <a:t>bạn thân?</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595087"/>
            <a:ext cx="10515600" cy="4818742"/>
          </a:xfrm>
        </p:spPr>
        <p:txBody>
          <a:bodyPr>
            <a:normAutofit/>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err="1" smtClean="0">
                <a:latin typeface="Times New Roman" pitchFamily="18" charset="0"/>
                <a:cs typeface="Times New Roman" pitchFamily="18" charset="0"/>
              </a:rPr>
              <a:t>Trên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đường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học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về</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gặp</a:t>
            </a:r>
            <a:r>
              <a:rPr lang="en-US" b="1" dirty="0" smtClean="0">
                <a:latin typeface="Times New Roman" pitchFamily="18" charset="0"/>
                <a:cs typeface="Times New Roman" pitchFamily="18" charset="0"/>
              </a:rPr>
              <a:t> 1 </a:t>
            </a:r>
            <a:r>
              <a:rPr lang="en-US" b="1" dirty="0" err="1" smtClean="0">
                <a:latin typeface="Times New Roman" pitchFamily="18" charset="0"/>
                <a:cs typeface="Times New Roman" pitchFamily="18" charset="0"/>
              </a:rPr>
              <a:t>đoàn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khách</a:t>
            </a:r>
            <a:r>
              <a:rPr lang="en-US" b="1" dirty="0" smtClean="0">
                <a:latin typeface="Times New Roman" pitchFamily="18" charset="0"/>
                <a:cs typeface="Times New Roman" pitchFamily="18" charset="0"/>
              </a:rPr>
              <a:t> du </a:t>
            </a:r>
            <a:r>
              <a:rPr lang="en-US" b="1" dirty="0" err="1" smtClean="0">
                <a:latin typeface="Times New Roman" pitchFamily="18" charset="0"/>
                <a:cs typeface="Times New Roman" pitchFamily="18" charset="0"/>
              </a:rPr>
              <a:t>lịch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Đoàn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khách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hỏi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thăm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đường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đến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thành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cổ</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Sơn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Tây</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Vậy</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lúc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đó</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làm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thế</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nào</a:t>
            </a:r>
            <a:r>
              <a:rPr lang="en-US" b="1" dirty="0" smtClean="0">
                <a:latin typeface="Times New Roman" pitchFamily="18" charset="0"/>
                <a:cs typeface="Times New Roman" pitchFamily="18" charset="0"/>
              </a:rPr>
              <a:t>?</a:t>
            </a:r>
            <a:r>
              <a:rPr lang="en-US" dirty="0" smtClean="0"/>
              <a:t/>
            </a:r>
            <a:br>
              <a:rPr lang="en-US" dirty="0" smtClean="0"/>
            </a:br>
            <a:endParaRPr lang="en-US" dirty="0"/>
          </a:p>
        </p:txBody>
      </p:sp>
      <p:sp>
        <p:nvSpPr>
          <p:cNvPr id="4" name="WordArt 2"/>
          <p:cNvSpPr>
            <a:spLocks noChangeArrowheads="1" noChangeShapeType="1" noTextEdit="1"/>
          </p:cNvSpPr>
          <p:nvPr/>
        </p:nvSpPr>
        <p:spPr bwMode="auto">
          <a:xfrm>
            <a:off x="2852056" y="290286"/>
            <a:ext cx="5783943" cy="1103085"/>
          </a:xfrm>
          <a:prstGeom prst="rect">
            <a:avLst/>
          </a:prstGeom>
        </p:spPr>
        <p:txBody>
          <a:bodyPr wrap="none" fromWordArt="1">
            <a:prstTxWarp prst="textWave1">
              <a:avLst>
                <a:gd name="adj1" fmla="val 13005"/>
                <a:gd name="adj2" fmla="val 251"/>
              </a:avLst>
            </a:prstTxWarp>
          </a:bodyPr>
          <a:lstStyle/>
          <a:p>
            <a:r>
              <a:rPr lang="en-US" sz="3200" kern="1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Tình</a:t>
            </a:r>
            <a:r>
              <a:rPr lang="en-US" sz="3200" kern="1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 </a:t>
            </a:r>
            <a:r>
              <a:rPr lang="en-US" sz="3200" kern="1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huống</a:t>
            </a:r>
            <a:endParaRPr lang="en-US" sz="3200" kern="10" dirty="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481734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Khái niệm lược đồ trí nhớ</a:t>
            </a:r>
            <a:r>
              <a:rPr kumimoji="0" lang="nl-NL"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descr="Duyệt quy hoạch chung 1/10.000 Thị xã Sơn Tây - CafeLand.Vn"/>
          <p:cNvPicPr>
            <a:picLocks noChangeAspect="1" noChangeArrowheads="1"/>
          </p:cNvPicPr>
          <p:nvPr/>
        </p:nvPicPr>
        <p:blipFill>
          <a:blip r:embed="rId2"/>
          <a:srcRect/>
          <a:stretch>
            <a:fillRect/>
          </a:stretch>
        </p:blipFill>
        <p:spPr bwMode="auto">
          <a:xfrm>
            <a:off x="5903232" y="188685"/>
            <a:ext cx="5791200" cy="5783943"/>
          </a:xfrm>
          <a:prstGeom prst="rect">
            <a:avLst/>
          </a:prstGeom>
          <a:noFill/>
        </p:spPr>
      </p:pic>
      <p:sp>
        <p:nvSpPr>
          <p:cNvPr id="5" name="Rectangle 1"/>
          <p:cNvSpPr>
            <a:spLocks noChangeArrowheads="1"/>
          </p:cNvSpPr>
          <p:nvPr/>
        </p:nvSpPr>
        <p:spPr bwMode="auto">
          <a:xfrm>
            <a:off x="6495143" y="6103257"/>
            <a:ext cx="379456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Lược</a:t>
            </a:r>
            <a:r>
              <a:rPr kumimoji="0" lang="nl-NL"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đồ thị xã Sơn Tây</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8" name="AutoShape 6"/>
          <p:cNvSpPr>
            <a:spLocks noChangeArrowheads="1"/>
          </p:cNvSpPr>
          <p:nvPr/>
        </p:nvSpPr>
        <p:spPr bwMode="auto">
          <a:xfrm>
            <a:off x="0" y="1018949"/>
            <a:ext cx="5664200" cy="3600450"/>
          </a:xfrm>
          <a:prstGeom prst="cloudCallout">
            <a:avLst>
              <a:gd name="adj1" fmla="val 49835"/>
              <a:gd name="adj2" fmla="val 48106"/>
            </a:avLst>
          </a:prstGeom>
          <a:solidFill>
            <a:srgbClr val="FF99CC"/>
          </a:solidFill>
          <a:ln w="9525">
            <a:solidFill>
              <a:schemeClr val="tx1"/>
            </a:solidFill>
            <a:round/>
            <a:headEnd/>
            <a:tailEnd/>
          </a:ln>
        </p:spPr>
        <p:txBody>
          <a:bodyPr wrap="none" anchor="ctr"/>
          <a:lstStyle/>
          <a:p>
            <a:r>
              <a:rPr lang="en-US" sz="2800" dirty="0" err="1" smtClean="0">
                <a:latin typeface="Times New Roman" pitchFamily="18" charset="0"/>
                <a:cs typeface="Times New Roman" pitchFamily="18" charset="0"/>
              </a:rPr>
              <a:t>Kể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tỉnh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huyện</a:t>
            </a:r>
            <a:r>
              <a:rPr lang="en-US" sz="2800" dirty="0" smtClean="0">
                <a:latin typeface="Times New Roman" pitchFamily="18" charset="0"/>
                <a:cs typeface="Times New Roman" pitchFamily="18" charset="0"/>
              </a:rPr>
              <a:t>  </a:t>
            </a:r>
          </a:p>
          <a:p>
            <a:r>
              <a:rPr lang="en-US" sz="2800" dirty="0" err="1" smtClean="0">
                <a:latin typeface="Times New Roman" pitchFamily="18" charset="0"/>
                <a:cs typeface="Times New Roman" pitchFamily="18" charset="0"/>
              </a:rPr>
              <a:t>tiếp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Tây</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linds(horizontal)">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heckerboard(across)">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blinds(horizontal)">
                                      <p:cBhvr>
                                        <p:cTn id="22"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5" grpId="0"/>
      <p:bldP spid="9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25029" y="1204686"/>
            <a:ext cx="5544456" cy="3785652"/>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hướng</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dọc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1 A.  </a:t>
            </a:r>
            <a:r>
              <a:rPr lang="en-US" sz="2400" dirty="0" err="1" smtClean="0">
                <a:latin typeface="Times New Roman" pitchFamily="18" charset="0"/>
                <a:cs typeface="Times New Roman" pitchFamily="18" charset="0"/>
              </a:rPr>
              <a:t>Dừng</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trạm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ven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hơn</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giờ</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mặt</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Tràng</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khoảng</a:t>
            </a:r>
            <a:r>
              <a:rPr lang="en-US" sz="2400" dirty="0" smtClean="0">
                <a:latin typeface="Times New Roman" pitchFamily="18" charset="0"/>
                <a:cs typeface="Times New Roman" pitchFamily="18" charset="0"/>
              </a:rPr>
              <a:t> 6 km,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Tràng</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mắt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đẹp</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4" name="AutoShape 6"/>
          <p:cNvSpPr>
            <a:spLocks noChangeArrowheads="1"/>
          </p:cNvSpPr>
          <p:nvPr/>
        </p:nvSpPr>
        <p:spPr bwMode="auto">
          <a:xfrm>
            <a:off x="435429" y="1251178"/>
            <a:ext cx="4542972" cy="3103108"/>
          </a:xfrm>
          <a:prstGeom prst="cloudCallout">
            <a:avLst>
              <a:gd name="adj1" fmla="val 69113"/>
              <a:gd name="adj2" fmla="val 3672"/>
            </a:avLst>
          </a:prstGeom>
          <a:solidFill>
            <a:srgbClr val="FF99CC"/>
          </a:solidFill>
          <a:ln w="9525">
            <a:solidFill>
              <a:schemeClr val="tx1"/>
            </a:solidFill>
            <a:round/>
            <a:headEnd/>
            <a:tailEnd/>
          </a:ln>
        </p:spPr>
        <p:txBody>
          <a:bodyPr wrap="none" anchor="ctr"/>
          <a:lstStyle/>
          <a:p>
            <a:endParaRPr lang="en-US" sz="2400" dirty="0">
              <a:latin typeface="Times New Roman" pitchFamily="18" charset="0"/>
              <a:cs typeface="Times New Roman" pitchFamily="18" charset="0"/>
            </a:endParaRPr>
          </a:p>
        </p:txBody>
      </p:sp>
      <p:sp>
        <p:nvSpPr>
          <p:cNvPr id="5" name="TextBox 4"/>
          <p:cNvSpPr txBox="1"/>
          <p:nvPr/>
        </p:nvSpPr>
        <p:spPr>
          <a:xfrm>
            <a:off x="1059543" y="1901372"/>
            <a:ext cx="3541485" cy="1477328"/>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Hãy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miêu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đoạn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ản đồ đường đi từ Hà Nội đến Tràng An, Ninh Bình: Cách di chuyển từ Hà Nội tới Tràng An du lịch"/>
          <p:cNvPicPr>
            <a:picLocks noChangeAspect="1" noChangeArrowheads="1"/>
          </p:cNvPicPr>
          <p:nvPr/>
        </p:nvPicPr>
        <p:blipFill>
          <a:blip r:embed="rId2"/>
          <a:srcRect/>
          <a:stretch>
            <a:fillRect/>
          </a:stretch>
        </p:blipFill>
        <p:spPr bwMode="auto">
          <a:xfrm>
            <a:off x="1567544" y="537027"/>
            <a:ext cx="8998856" cy="546704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2857499" y="1014413"/>
            <a:ext cx="7229929" cy="5390550"/>
          </a:xfrm>
          <a:prstGeom prst="rect">
            <a:avLst/>
          </a:prstGeom>
          <a:noFill/>
          <a:ln w="9525">
            <a:noFill/>
            <a:miter lim="800000"/>
            <a:headEnd/>
            <a:tailEnd/>
          </a:ln>
          <a:effectLst/>
        </p:spPr>
      </p:pic>
      <p:sp>
        <p:nvSpPr>
          <p:cNvPr id="3" name="Rectangle 1"/>
          <p:cNvSpPr>
            <a:spLocks noChangeArrowheads="1"/>
          </p:cNvSpPr>
          <p:nvPr/>
        </p:nvSpPr>
        <p:spPr bwMode="auto">
          <a:xfrm>
            <a:off x="174172" y="246743"/>
            <a:ext cx="481734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Khái niệm lược đồ trí nhớ</a:t>
            </a:r>
            <a:r>
              <a:rPr kumimoji="0" lang="nl-NL"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blinds(horizontal)">
                                      <p:cBhvr>
                                        <p:cTn id="12"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284239" y="284390"/>
            <a:ext cx="9808633" cy="600075"/>
          </a:xfrm>
        </p:spPr>
        <p:txBody>
          <a:bodyPr/>
          <a:lstStyle/>
          <a:p>
            <a:pPr marL="0" lvl="0" indent="0" algn="just" fontAlgn="base">
              <a:lnSpc>
                <a:spcPct val="100000"/>
              </a:lnSpc>
              <a:spcBef>
                <a:spcPct val="0"/>
              </a:spcBef>
              <a:spcAft>
                <a:spcPct val="0"/>
              </a:spcAft>
              <a:buNone/>
            </a:pPr>
            <a:r>
              <a:rPr lang="nl-NL" b="1" dirty="0" smtClean="0">
                <a:latin typeface="Times New Roman" pitchFamily="18" charset="0"/>
                <a:ea typeface="Calibri" pitchFamily="34" charset="0"/>
                <a:cs typeface="Times New Roman" pitchFamily="18" charset="0"/>
              </a:rPr>
              <a:t>1. Khái niệm lược đồ trí nhớ</a:t>
            </a:r>
            <a:r>
              <a:rPr lang="nl-NL" dirty="0" smtClean="0">
                <a:latin typeface="Times New Roman" pitchFamily="18" charset="0"/>
                <a:ea typeface="Calibri" pitchFamily="34" charset="0"/>
                <a:cs typeface="Times New Roman" pitchFamily="18" charset="0"/>
              </a:rPr>
              <a:t>:  </a:t>
            </a:r>
            <a:endParaRPr lang="nl-NL" dirty="0" smtClean="0">
              <a:latin typeface="Arial" pitchFamily="34" charset="0"/>
              <a:cs typeface="Arial" pitchFamily="34" charset="0"/>
            </a:endParaRPr>
          </a:p>
        </p:txBody>
      </p:sp>
      <p:sp>
        <p:nvSpPr>
          <p:cNvPr id="8198" name="AutoShape 6"/>
          <p:cNvSpPr>
            <a:spLocks noChangeArrowheads="1"/>
          </p:cNvSpPr>
          <p:nvPr/>
        </p:nvSpPr>
        <p:spPr bwMode="auto">
          <a:xfrm>
            <a:off x="6923314" y="1291772"/>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r>
              <a:rPr lang="vi-VN" sz="2800" b="1" dirty="0" smtClean="0">
                <a:latin typeface="Times New Roman" pitchFamily="18" charset="0"/>
                <a:cs typeface="Times New Roman" pitchFamily="18" charset="0"/>
              </a:rPr>
              <a:t>Thế nào là lược đồ trí nhớ ?</a:t>
            </a:r>
            <a:endParaRPr lang="en-US" sz="2800" b="1" dirty="0">
              <a:latin typeface="Times New Roman" pitchFamily="18" charset="0"/>
              <a:cs typeface="Times New Roman" pitchFamily="18" charset="0"/>
            </a:endParaRPr>
          </a:p>
        </p:txBody>
      </p:sp>
      <p:sp>
        <p:nvSpPr>
          <p:cNvPr id="9" name="Rectangle 1"/>
          <p:cNvSpPr>
            <a:spLocks noChangeArrowheads="1"/>
          </p:cNvSpPr>
          <p:nvPr/>
        </p:nvSpPr>
        <p:spPr bwMode="auto">
          <a:xfrm>
            <a:off x="449943" y="2235201"/>
            <a:ext cx="530497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vi-VN" sz="2400" dirty="0" smtClean="0">
                <a:latin typeface="Times New Roman" pitchFamily="18" charset="0"/>
                <a:cs typeface="Times New Roman" pitchFamily="18" charset="0"/>
              </a:rPr>
              <a:t>Lược đ</a:t>
            </a:r>
            <a:r>
              <a:rPr lang="en-US" sz="2400" dirty="0" smtClean="0">
                <a:latin typeface="Times New Roman" pitchFamily="18" charset="0"/>
                <a:cs typeface="Times New Roman" pitchFamily="18" charset="0"/>
              </a:rPr>
              <a:t>ồ</a:t>
            </a:r>
            <a:r>
              <a:rPr lang="vi-VN" sz="2400" dirty="0" smtClean="0">
                <a:latin typeface="Times New Roman" pitchFamily="18" charset="0"/>
                <a:cs typeface="Times New Roman" pitchFamily="18" charset="0"/>
              </a:rPr>
              <a:t> trí nhớ là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cụ</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tâm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con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8194">
                                            <p:txEl>
                                              <p:pRg st="0" end="0"/>
                                            </p:txEl>
                                          </p:spTgt>
                                        </p:tgtEl>
                                        <p:attrNameLst>
                                          <p:attrName>style.visibility</p:attrName>
                                        </p:attrNameLst>
                                      </p:cBhvr>
                                      <p:to>
                                        <p:strVal val="visible"/>
                                      </p:to>
                                    </p:set>
                                    <p:anim calcmode="discrete" valueType="clr">
                                      <p:cBhvr override="childStyle">
                                        <p:cTn id="7" dur="80"/>
                                        <p:tgtEl>
                                          <p:spTgt spid="819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19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8194">
                                            <p:txEl>
                                              <p:pRg st="0" end="0"/>
                                            </p:txEl>
                                          </p:spTgt>
                                        </p:tgtEl>
                                        <p:attrNameLst>
                                          <p:attrName>fill.type</p:attrName>
                                        </p:attrNameLst>
                                      </p:cBhvr>
                                      <p:to>
                                        <p:strVal val="solid"/>
                                      </p:to>
                                    </p:set>
                                  </p:childTnLst>
                                </p:cTn>
                              </p:par>
                            </p:childTnLst>
                          </p:cTn>
                        </p:par>
                        <p:par>
                          <p:cTn id="10" fill="hold">
                            <p:stCondLst>
                              <p:cond delay="960"/>
                            </p:stCondLst>
                            <p:childTnLst>
                              <p:par>
                                <p:cTn id="11" presetID="5" presetClass="entr" presetSubtype="10" fill="hold" grpId="0" nodeType="after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checkerboard(across)">
                                      <p:cBhvr>
                                        <p:cTn id="13" dur="1000"/>
                                        <p:tgtEl>
                                          <p:spTgt spid="819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autoUpdateAnimBg="0"/>
      <p:bldP spid="8198" grpId="0" bldLvl="0" animBg="1" autoUpdateAnimBg="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255211" y="211819"/>
            <a:ext cx="9808633" cy="600075"/>
          </a:xfrm>
        </p:spPr>
        <p:txBody>
          <a:bodyPr/>
          <a:lstStyle/>
          <a:p>
            <a:pPr marL="0" lvl="0" indent="0" algn="just" fontAlgn="base">
              <a:lnSpc>
                <a:spcPct val="100000"/>
              </a:lnSpc>
              <a:spcBef>
                <a:spcPct val="0"/>
              </a:spcBef>
              <a:spcAft>
                <a:spcPct val="0"/>
              </a:spcAft>
              <a:buNone/>
            </a:pPr>
            <a:r>
              <a:rPr lang="nl-NL" b="1" dirty="0" smtClean="0">
                <a:latin typeface="Times New Roman" pitchFamily="18" charset="0"/>
                <a:ea typeface="Calibri" pitchFamily="34" charset="0"/>
                <a:cs typeface="Times New Roman" pitchFamily="18" charset="0"/>
              </a:rPr>
              <a:t>1. Khái niệm lược đồ trí nhớ</a:t>
            </a:r>
            <a:r>
              <a:rPr lang="nl-NL" dirty="0" smtClean="0">
                <a:latin typeface="Times New Roman" pitchFamily="18" charset="0"/>
                <a:ea typeface="Calibri" pitchFamily="34" charset="0"/>
                <a:cs typeface="Times New Roman" pitchFamily="18" charset="0"/>
              </a:rPr>
              <a:t>:  </a:t>
            </a:r>
            <a:endParaRPr lang="nl-NL" dirty="0" smtClean="0">
              <a:latin typeface="Arial" pitchFamily="34" charset="0"/>
              <a:cs typeface="Arial" pitchFamily="34" charset="0"/>
            </a:endParaRPr>
          </a:p>
        </p:txBody>
      </p:sp>
      <p:sp>
        <p:nvSpPr>
          <p:cNvPr id="8198" name="AutoShape 6"/>
          <p:cNvSpPr>
            <a:spLocks noChangeArrowheads="1"/>
          </p:cNvSpPr>
          <p:nvPr/>
        </p:nvSpPr>
        <p:spPr bwMode="auto">
          <a:xfrm>
            <a:off x="6473372" y="2685144"/>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r>
              <a:rPr lang="vi-VN" sz="2800" b="1" dirty="0" smtClean="0">
                <a:latin typeface="Times New Roman" pitchFamily="18" charset="0"/>
                <a:cs typeface="Times New Roman" pitchFamily="18" charset="0"/>
              </a:rPr>
              <a:t>Lược đồ trí nhớ có </a:t>
            </a:r>
            <a:endParaRPr lang="en-US" sz="2800" b="1" dirty="0" smtClean="0">
              <a:latin typeface="Times New Roman" pitchFamily="18" charset="0"/>
              <a:cs typeface="Times New Roman" pitchFamily="18" charset="0"/>
            </a:endParaRPr>
          </a:p>
          <a:p>
            <a:r>
              <a:rPr lang="vi-VN" sz="2800" b="1" dirty="0" smtClean="0">
                <a:latin typeface="Times New Roman" pitchFamily="18" charset="0"/>
                <a:cs typeface="Times New Roman" pitchFamily="18" charset="0"/>
              </a:rPr>
              <a:t>tác dụng gì trong</a:t>
            </a:r>
            <a:endParaRPr lang="en-US" sz="2800" b="1" dirty="0" smtClean="0">
              <a:latin typeface="Times New Roman" pitchFamily="18" charset="0"/>
              <a:cs typeface="Times New Roman" pitchFamily="18" charset="0"/>
            </a:endParaRPr>
          </a:p>
          <a:p>
            <a:r>
              <a:rPr lang="vi-VN" sz="2800" b="1" dirty="0" smtClean="0">
                <a:latin typeface="Times New Roman" pitchFamily="18" charset="0"/>
                <a:cs typeface="Times New Roman" pitchFamily="18" charset="0"/>
              </a:rPr>
              <a:t> cuộc sống?</a:t>
            </a:r>
            <a:endParaRPr lang="en-US" sz="2800" b="1" dirty="0">
              <a:latin typeface="Times New Roman" pitchFamily="18" charset="0"/>
              <a:cs typeface="Times New Roman" pitchFamily="18" charset="0"/>
            </a:endParaRPr>
          </a:p>
        </p:txBody>
      </p:sp>
      <p:sp>
        <p:nvSpPr>
          <p:cNvPr id="9" name="Rectangle 1"/>
          <p:cNvSpPr>
            <a:spLocks noChangeArrowheads="1"/>
          </p:cNvSpPr>
          <p:nvPr/>
        </p:nvSpPr>
        <p:spPr bwMode="auto">
          <a:xfrm>
            <a:off x="464457" y="812801"/>
            <a:ext cx="5304971"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Lược đ</a:t>
            </a:r>
            <a:r>
              <a:rPr lang="en-US" sz="2400" dirty="0" smtClean="0">
                <a:latin typeface="Times New Roman" pitchFamily="18" charset="0"/>
                <a:cs typeface="Times New Roman" pitchFamily="18" charset="0"/>
              </a:rPr>
              <a:t>ồ</a:t>
            </a:r>
            <a:r>
              <a:rPr lang="vi-VN" sz="2400" dirty="0" smtClean="0">
                <a:latin typeface="Times New Roman" pitchFamily="18" charset="0"/>
                <a:cs typeface="Times New Roman" pitchFamily="18" charset="0"/>
              </a:rPr>
              <a:t> trí nhớ là những thông tin không gian về thế giới được giữ lại trong trí óc con người. Lược đồ trí nhớ được đặc trưng bởi sự đánh dấu các địa điềm mà một người từng gặp, từng đến,...</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Rectangle 4"/>
          <p:cNvSpPr/>
          <p:nvPr/>
        </p:nvSpPr>
        <p:spPr>
          <a:xfrm>
            <a:off x="507999" y="2851221"/>
            <a:ext cx="5225143" cy="3416320"/>
          </a:xfrm>
          <a:prstGeom prst="rect">
            <a:avLst/>
          </a:prstGeom>
        </p:spPr>
        <p:txBody>
          <a:bodyPr wrap="square">
            <a:spAutoFit/>
          </a:bodyPr>
          <a:lstStyle/>
          <a:p>
            <a:r>
              <a:rPr lang="vi-VN" sz="2400" dirty="0" smtClean="0">
                <a:latin typeface="+mj-lt"/>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Giúp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tuyến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Giúp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hiểu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sắp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tượng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blinds(horizontal)">
                                      <p:cBhvr>
                                        <p:cTn id="7" dur="500"/>
                                        <p:tgtEl>
                                          <p:spTgt spid="81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body" sz="half" idx="1"/>
          </p:nvPr>
        </p:nvSpPr>
        <p:spPr>
          <a:xfrm>
            <a:off x="298754" y="304800"/>
            <a:ext cx="8946846" cy="624114"/>
          </a:xfrm>
        </p:spPr>
        <p:txBody>
          <a:bodyPr>
            <a:noAutofit/>
          </a:bodyPr>
          <a:lstStyle/>
          <a:p>
            <a:pPr>
              <a:buNone/>
            </a:pPr>
            <a:r>
              <a:rPr lang="nl-NL" b="1" dirty="0" smtClean="0">
                <a:latin typeface="Times New Roman" pitchFamily="18" charset="0"/>
                <a:cs typeface="Times New Roman" pitchFamily="18" charset="0"/>
              </a:rPr>
              <a:t>2. </a:t>
            </a:r>
            <a:r>
              <a:rPr lang="nl-NL" b="1" dirty="0" smtClean="0">
                <a:latin typeface="Times New Roman" pitchFamily="18" charset="0"/>
                <a:cs typeface="Times New Roman" pitchFamily="18" charset="0"/>
              </a:rPr>
              <a:t>Phác thảo lược </a:t>
            </a:r>
            <a:r>
              <a:rPr lang="nl-NL" b="1" dirty="0" smtClean="0">
                <a:latin typeface="Times New Roman" pitchFamily="18" charset="0"/>
                <a:cs typeface="Times New Roman" pitchFamily="18" charset="0"/>
              </a:rPr>
              <a:t>đồ trí </a:t>
            </a:r>
            <a:r>
              <a:rPr lang="nl-NL" b="1" dirty="0" smtClean="0">
                <a:latin typeface="Times New Roman" pitchFamily="18" charset="0"/>
                <a:cs typeface="Times New Roman" pitchFamily="18" charset="0"/>
              </a:rPr>
              <a:t>nhớ:</a:t>
            </a:r>
            <a:r>
              <a:rPr lang="nl-NL"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
        <p:nvSpPr>
          <p:cNvPr id="6" name="Rectangle 1"/>
          <p:cNvSpPr>
            <a:spLocks noChangeArrowheads="1"/>
          </p:cNvSpPr>
          <p:nvPr/>
        </p:nvSpPr>
        <p:spPr bwMode="auto">
          <a:xfrm>
            <a:off x="2540000" y="827314"/>
            <a:ext cx="738777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Hoàn thành bảng sau về chuyến đi từ Hà Nội về Tràng An:</a:t>
            </a:r>
            <a:endParaRPr kumimoji="0" lang="nl-NL"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2772229" y="1785258"/>
          <a:ext cx="6807200" cy="2055222"/>
        </p:xfrm>
        <a:graphic>
          <a:graphicData uri="http://schemas.openxmlformats.org/drawingml/2006/table">
            <a:tbl>
              <a:tblPr/>
              <a:tblGrid>
                <a:gridCol w="3402939"/>
                <a:gridCol w="3404261"/>
              </a:tblGrid>
              <a:tr h="653142">
                <a:tc>
                  <a:txBody>
                    <a:bodyPr/>
                    <a:lstStyle/>
                    <a:p>
                      <a:pPr marL="0" marR="0" algn="just">
                        <a:spcBef>
                          <a:spcPts val="0"/>
                        </a:spcBef>
                        <a:spcAft>
                          <a:spcPts val="0"/>
                        </a:spcAft>
                      </a:pPr>
                      <a:r>
                        <a:rPr lang="nl-NL" sz="2400" b="1" i="1" dirty="0">
                          <a:latin typeface="Times New Roman"/>
                          <a:ea typeface="Calibri"/>
                          <a:cs typeface="Times New Roman"/>
                        </a:rPr>
                        <a:t>Các thao tác</a:t>
                      </a:r>
                      <a:endParaRPr lang="en-US"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nl-NL" sz="2400" b="1" i="1" dirty="0">
                          <a:latin typeface="Times New Roman"/>
                          <a:ea typeface="Calibri"/>
                          <a:cs typeface="Times New Roman"/>
                        </a:rPr>
                        <a:t>Cách thức thực hiện</a:t>
                      </a:r>
                      <a:endParaRPr lang="en-US"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360">
                <a:tc>
                  <a:txBody>
                    <a:bodyPr/>
                    <a:lstStyle/>
                    <a:p>
                      <a:pPr marL="0" marR="0" algn="just">
                        <a:spcBef>
                          <a:spcPts val="0"/>
                        </a:spcBef>
                        <a:spcAft>
                          <a:spcPts val="0"/>
                        </a:spcAft>
                      </a:pPr>
                      <a:r>
                        <a:rPr lang="nl-NL" sz="2400" i="1">
                          <a:latin typeface="Times New Roman"/>
                          <a:ea typeface="Calibri"/>
                          <a:cs typeface="Times New Roman"/>
                        </a:rPr>
                        <a:t>Hình dung</a:t>
                      </a: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endParaRPr lang="en-US"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360">
                <a:tc>
                  <a:txBody>
                    <a:bodyPr/>
                    <a:lstStyle/>
                    <a:p>
                      <a:pPr marL="0" marR="0" algn="just">
                        <a:spcBef>
                          <a:spcPts val="0"/>
                        </a:spcBef>
                        <a:spcAft>
                          <a:spcPts val="0"/>
                        </a:spcAft>
                      </a:pPr>
                      <a:r>
                        <a:rPr lang="nl-NL" sz="2400" i="1">
                          <a:latin typeface="Times New Roman"/>
                          <a:ea typeface="Calibri"/>
                          <a:cs typeface="Times New Roman"/>
                        </a:rPr>
                        <a:t>Sắp sếp không gian</a:t>
                      </a: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endParaRPr lang="en-US"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360">
                <a:tc>
                  <a:txBody>
                    <a:bodyPr/>
                    <a:lstStyle/>
                    <a:p>
                      <a:pPr marL="0" marR="0" algn="just">
                        <a:spcBef>
                          <a:spcPts val="0"/>
                        </a:spcBef>
                        <a:spcAft>
                          <a:spcPts val="0"/>
                        </a:spcAft>
                      </a:pPr>
                      <a:r>
                        <a:rPr lang="nl-NL" sz="2400" i="1">
                          <a:latin typeface="Times New Roman"/>
                          <a:ea typeface="Calibri"/>
                          <a:cs typeface="Times New Roman"/>
                        </a:rPr>
                        <a:t>Vị trí bắt đầu</a:t>
                      </a: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endParaRPr lang="en-US"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593</Words>
  <Application>Microsoft Office PowerPoint</Application>
  <PresentationFormat>Custom</PresentationFormat>
  <Paragraphs>46</Paragraphs>
  <Slides>12</Slides>
  <Notes>0</Notes>
  <HiddenSlides>0</HiddenSlides>
  <MMClips>2</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 Trên đường đi học về em gặp 1 đoàn khách du lịch. Đoàn khách hỏi thăm em đường đến thành cổ Sơn Tây. Vậy lúc đó em sẽ làm thế nào? </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Van Linh</cp:lastModifiedBy>
  <cp:revision>46</cp:revision>
  <dcterms:created xsi:type="dcterms:W3CDTF">2020-11-02T15:38:20Z</dcterms:created>
  <dcterms:modified xsi:type="dcterms:W3CDTF">2021-08-11T10:23:18Z</dcterms:modified>
</cp:coreProperties>
</file>