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94" r:id="rId4"/>
    <p:sldId id="297" r:id="rId5"/>
    <p:sldId id="304" r:id="rId6"/>
    <p:sldId id="295" r:id="rId7"/>
    <p:sldId id="292" r:id="rId8"/>
    <p:sldId id="305" r:id="rId9"/>
    <p:sldId id="298" r:id="rId10"/>
    <p:sldId id="290" r:id="rId11"/>
    <p:sldId id="306" r:id="rId12"/>
    <p:sldId id="299" r:id="rId13"/>
    <p:sldId id="300" r:id="rId14"/>
    <p:sldId id="30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14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2E9E1-1476-4C8E-B034-03A25CACC951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FB3DE-9E5E-46B3-8444-97545779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inh-nen-powerpoint-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304800" y="533400"/>
            <a:ext cx="80010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6   THỰC HÀNH</a:t>
            </a:r>
          </a:p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cư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Á</a:t>
            </a:r>
          </a:p>
          <a:p>
            <a:pPr marL="571500" indent="-57150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inh-nen-powerpoint-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5" descr="Picture 4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914400"/>
            <a:ext cx="3810000" cy="2857500"/>
          </a:xfrm>
          <a:prstGeom prst="rect">
            <a:avLst/>
          </a:prstGeom>
          <a:noFill/>
        </p:spPr>
      </p:pic>
      <p:pic>
        <p:nvPicPr>
          <p:cNvPr id="6" name="Picture 7" descr="44fo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914400"/>
            <a:ext cx="3810000" cy="2857500"/>
          </a:xfrm>
          <a:prstGeom prst="rect">
            <a:avLst/>
          </a:prstGeom>
          <a:noFill/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038600"/>
            <a:ext cx="3810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3962400"/>
            <a:ext cx="3810000" cy="2667000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438400" y="228600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51-100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/km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 descr="531903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5410200"/>
            <a:ext cx="4762500" cy="1676400"/>
          </a:xfr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686489"/>
              </p:ext>
            </p:extLst>
          </p:nvPr>
        </p:nvGraphicFramePr>
        <p:xfrm>
          <a:off x="0" y="1"/>
          <a:ext cx="9144000" cy="614436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1906">
                <a:tc>
                  <a:txBody>
                    <a:bodyPr/>
                    <a:lstStyle/>
                    <a:p>
                      <a:r>
                        <a:rPr lang="vi-VN" sz="1400" b="1" dirty="0" smtClean="0"/>
                        <a:t>STT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Mật độ dân số trung bình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Nơi phân bố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Ghi</a:t>
                      </a:r>
                      <a:r>
                        <a:rPr lang="vi-VN" sz="1400" b="1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chú(giải thích lí do)</a:t>
                      </a:r>
                      <a:endParaRPr lang="vi-V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4233">
                <a:tc>
                  <a:txBody>
                    <a:bodyPr/>
                    <a:lstStyle/>
                    <a:p>
                      <a:r>
                        <a:rPr lang="vi-VN" dirty="0" smtClean="0"/>
                        <a:t>1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Dưới 1 người/km</a:t>
                      </a:r>
                      <a:r>
                        <a:rPr lang="vi-VN" sz="1600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Bắc LB Nga,</a:t>
                      </a:r>
                      <a:r>
                        <a:rPr lang="vi-VN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Tây Trung Quốc,Ả-rập-xê-út</a:t>
                      </a:r>
                    </a:p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Pa-ki-xtan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Khí hậu khắc nghiệt, lạnh giá, khô hạn; địa hình núi cao, hiểm trở, hoang mạc, đầm lầy; sông ngòi kém phát triển.</a:t>
                      </a:r>
                      <a:endParaRPr lang="vi-VN" sz="16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4233">
                <a:tc>
                  <a:txBody>
                    <a:bodyPr/>
                    <a:lstStyle/>
                    <a:p>
                      <a:r>
                        <a:rPr lang="vi-VN" dirty="0" smtClean="0"/>
                        <a:t>2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1 - 50 người/km</a:t>
                      </a:r>
                      <a:r>
                        <a:rPr lang="en-US" sz="1600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Nam LB Nga, Mông Cổ,</a:t>
                      </a:r>
                    </a:p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I-Ran,</a:t>
                      </a:r>
                      <a:r>
                        <a:rPr lang="vi-VN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Nam Thổ Nhĩ Kì,</a:t>
                      </a:r>
                      <a:r>
                        <a:rPr lang="vi-VN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1600" dirty="0" smtClean="0"/>
                        <a:t>Phần lớn bán đảo Đông Dương</a:t>
                      </a:r>
                      <a:endParaRPr lang="vi-VN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Khí hậu ôn đới lục địa, cận nhiệt lục địa, nhiệt đới khô; nhiều đồi núi, cao nguyên; mạng lưới sông ngòi thưa thớt.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262">
                <a:tc>
                  <a:txBody>
                    <a:bodyPr/>
                    <a:lstStyle/>
                    <a:p>
                      <a:r>
                        <a:rPr lang="vi-VN" dirty="0" smtClean="0"/>
                        <a:t>3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51 - 100 người/km</a:t>
                      </a:r>
                      <a:r>
                        <a:rPr lang="vi-VN" sz="1600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dirty="0" smtClean="0"/>
                        <a:t>Ven Địa Trung Hải, trung tâm Ấn Độ, một số đảo ở In-đô-nê-xi-a, Trung Quốc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Khí hậu ôn đới, có mưa; đồi núi thấp; lưu vực các sông lớn.</a:t>
                      </a:r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1965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32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inh-nen-powerpoint-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0" y="0"/>
            <a:ext cx="25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 THCS </a:t>
            </a:r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Châu</a:t>
            </a:r>
            <a:endParaRPr lang="en-US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dan 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67000" y="533400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/km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 rot="20906885">
            <a:off x="5100089" y="1523581"/>
            <a:ext cx="159158" cy="4603104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9797529">
            <a:off x="5491291" y="1412205"/>
            <a:ext cx="175327" cy="3719642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17592111">
            <a:off x="6488082" y="283304"/>
            <a:ext cx="167910" cy="3991254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18758953">
            <a:off x="5896179" y="1028429"/>
            <a:ext cx="175892" cy="2960255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1193395">
            <a:off x="4200385" y="1516481"/>
            <a:ext cx="169232" cy="3345638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 rot="19115186">
            <a:off x="6223186" y="1046494"/>
            <a:ext cx="167617" cy="459491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229600" y="3124200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05600" y="3276600"/>
            <a:ext cx="152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10400" y="51816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Phi-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Líp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Phin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3600" y="48006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Nam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34000" y="61722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In-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Nê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-Xi-A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124200" y="48006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build="allAtOnce"/>
      <p:bldP spid="15" grpId="0" build="allAtOnce"/>
      <p:bldP spid="16" grpId="0" build="allAtOnce"/>
      <p:bldP spid="17" grpId="0" build="allAtOnce"/>
      <p:bldP spid="20" grpId="0" build="allAtOnce"/>
      <p:bldP spid="21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icture 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066800"/>
            <a:ext cx="3810000" cy="2743200"/>
          </a:xfrm>
          <a:prstGeom prst="rect">
            <a:avLst/>
          </a:prstGeom>
          <a:noFill/>
        </p:spPr>
      </p:pic>
      <p:pic>
        <p:nvPicPr>
          <p:cNvPr id="5" name="Picture 7" descr="Wallpa16_2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038600"/>
            <a:ext cx="3810000" cy="2667000"/>
          </a:xfrm>
          <a:prstGeom prst="rect">
            <a:avLst/>
          </a:prstGeom>
          <a:noFill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066800"/>
            <a:ext cx="3733800" cy="2743200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  <a:effectLst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4038600"/>
            <a:ext cx="3733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133600" y="228600"/>
            <a:ext cx="472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/km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 descr="531903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5410200"/>
            <a:ext cx="4762500" cy="1676400"/>
          </a:xfr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573484"/>
              </p:ext>
            </p:extLst>
          </p:nvPr>
        </p:nvGraphicFramePr>
        <p:xfrm>
          <a:off x="0" y="1"/>
          <a:ext cx="9144000" cy="614436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1906">
                <a:tc>
                  <a:txBody>
                    <a:bodyPr/>
                    <a:lstStyle/>
                    <a:p>
                      <a:r>
                        <a:rPr lang="vi-VN" sz="1400" b="1" dirty="0" smtClean="0"/>
                        <a:t>STT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Mật độ dân số trung bình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Nơi phân bố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Ghi</a:t>
                      </a:r>
                      <a:r>
                        <a:rPr lang="vi-VN" sz="1400" b="1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chú(giải thích lí do)</a:t>
                      </a:r>
                      <a:endParaRPr lang="vi-V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4233">
                <a:tc>
                  <a:txBody>
                    <a:bodyPr/>
                    <a:lstStyle/>
                    <a:p>
                      <a:r>
                        <a:rPr lang="vi-VN" dirty="0" smtClean="0"/>
                        <a:t>1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Dưới 1 người/km</a:t>
                      </a:r>
                      <a:r>
                        <a:rPr lang="vi-VN" sz="1600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Bắc LB Nga,</a:t>
                      </a:r>
                      <a:r>
                        <a:rPr lang="vi-VN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Tây Trung Quốc,Ả-rập-xê-út</a:t>
                      </a:r>
                    </a:p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Pa-ki-xtan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Khí hậu khắc nghiệt, lạnh giá, khô hạn; địa hình núi cao, hiểm trở, hoang mạc, đầm lầy; sông ngòi kém phát triển.</a:t>
                      </a:r>
                      <a:endParaRPr lang="vi-VN" sz="16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4233">
                <a:tc>
                  <a:txBody>
                    <a:bodyPr/>
                    <a:lstStyle/>
                    <a:p>
                      <a:r>
                        <a:rPr lang="vi-VN" dirty="0" smtClean="0"/>
                        <a:t>2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1 - 50 người/km</a:t>
                      </a:r>
                      <a:r>
                        <a:rPr lang="en-US" sz="1600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Nam LB Nga, Mông Cổ,</a:t>
                      </a:r>
                    </a:p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I-Ran,</a:t>
                      </a:r>
                      <a:r>
                        <a:rPr lang="vi-VN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Nam Thổ Nhĩ Kì,</a:t>
                      </a:r>
                      <a:r>
                        <a:rPr lang="vi-VN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1600" dirty="0" smtClean="0"/>
                        <a:t>Phần lớn bán đảo Đông Dương</a:t>
                      </a:r>
                      <a:endParaRPr lang="vi-VN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Khí hậu ôn đới lục địa, cận nhiệt lục địa, nhiệt đới khô; nhiều đồi núi, cao nguyên; mạng lưới sông ngòi thưa thớt.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262">
                <a:tc>
                  <a:txBody>
                    <a:bodyPr/>
                    <a:lstStyle/>
                    <a:p>
                      <a:r>
                        <a:rPr lang="vi-VN" dirty="0" smtClean="0"/>
                        <a:t>3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51 - 100 người/km</a:t>
                      </a:r>
                      <a:r>
                        <a:rPr lang="vi-VN" sz="1600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dirty="0" smtClean="0"/>
                        <a:t>Ven Địa Trung Hải, trung tâm Ấn Độ, một số đảo ở In-đô-nê-xi-a, Trung Quốc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Khí hậu ôn đới, có mưa; đồi núi thấp; lưu vực các sông lớn.</a:t>
                      </a:r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1965">
                <a:tc>
                  <a:txBody>
                    <a:bodyPr/>
                    <a:lstStyle/>
                    <a:p>
                      <a:r>
                        <a:rPr lang="vi-VN" dirty="0" smtClean="0"/>
                        <a:t>4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Trên 100 người/km</a:t>
                      </a:r>
                      <a:r>
                        <a:rPr lang="vi-VN" sz="1600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dirty="0" smtClean="0"/>
                        <a:t>Ven biển phía</a:t>
                      </a:r>
                      <a:r>
                        <a:rPr lang="vi-VN" sz="1600" baseline="0" dirty="0" smtClean="0"/>
                        <a:t> đông Nhật Bản, Trung Quốc, Việt Nam, nam Thái Lan, Ấn Độ, một số đảo ở In-đô-nê-xi-a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Khí hậu ôn đới hải dương, nhiệt đới gió mùa; đồng bằng hạ lưu các sông lớn và đồng bằng ven biển, đất đai màu mỡ; mạng lưới sông ngòi dày đặc; được khai thác từ lâu đời, tập trung nhiều đô thị.</a:t>
                      </a:r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823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inh-nen-powerpoint-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0" y="0"/>
            <a:ext cx="25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 THCS </a:t>
            </a:r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Châu</a:t>
            </a:r>
            <a:endParaRPr lang="en-US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dan 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inh-nen-powerpoint-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dan s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971800" y="22860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/km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Down Arrow 13"/>
          <p:cNvSpPr/>
          <p:nvPr/>
        </p:nvSpPr>
        <p:spPr>
          <a:xfrm rot="18804576">
            <a:off x="5124600" y="760131"/>
            <a:ext cx="119684" cy="1137668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Down Arrow 14"/>
          <p:cNvSpPr/>
          <p:nvPr/>
        </p:nvSpPr>
        <p:spPr>
          <a:xfrm rot="21371803">
            <a:off x="4727470" y="999434"/>
            <a:ext cx="136902" cy="2356143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 rot="2951847">
            <a:off x="2709203" y="159070"/>
            <a:ext cx="157269" cy="4841751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rot="1928039">
            <a:off x="3751764" y="828031"/>
            <a:ext cx="145588" cy="329570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029200" y="16764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Bang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86200" y="3429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09800" y="3990109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Pa-</a:t>
            </a:r>
            <a:r>
              <a:rPr lang="en-US" sz="2400" b="1" dirty="0" err="1" smtClean="0"/>
              <a:t>ki</a:t>
            </a:r>
            <a:r>
              <a:rPr lang="en-US" sz="2400" b="1" dirty="0" smtClean="0"/>
              <a:t>-</a:t>
            </a:r>
            <a:r>
              <a:rPr lang="en-US" sz="2400" b="1" dirty="0" err="1" smtClean="0"/>
              <a:t>xtan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41910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A-</a:t>
            </a:r>
            <a:r>
              <a:rPr lang="en-US" sz="2400" b="1" dirty="0" err="1" smtClean="0"/>
              <a:t>Rập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Xê-út</a:t>
            </a:r>
            <a:endParaRPr lang="en-US" sz="2400" b="1" dirty="0"/>
          </a:p>
        </p:txBody>
      </p:sp>
    </p:spTree>
  </p:cSld>
  <p:clrMapOvr>
    <a:masterClrMapping/>
  </p:clrMapOvr>
  <p:transition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build="allAtOnce"/>
      <p:bldP spid="19" grpId="0" build="allAtOnce"/>
      <p:bldP spid="20" grpId="0" build="allAtOnce"/>
      <p:bldP spid="21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inh-nen-powerpoint-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5" descr="Picture 49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838200"/>
            <a:ext cx="4038600" cy="2590800"/>
          </a:xfrm>
          <a:prstGeom prst="rect">
            <a:avLst/>
          </a:prstGeom>
          <a:noFill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3962400"/>
            <a:ext cx="4038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 descr="t166443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898900"/>
            <a:ext cx="4038600" cy="2730500"/>
          </a:xfrm>
          <a:prstGeom prst="rect">
            <a:avLst/>
          </a:prstGeom>
          <a:noFill/>
        </p:spPr>
      </p:pic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4876800" y="914400"/>
          <a:ext cx="38100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Clip" r:id="rId7" imgW="5752381" imgH="4285714" progId="MS_ClipArt_Gallery.2">
                  <p:embed/>
                </p:oleObj>
              </mc:Choice>
              <mc:Fallback>
                <p:oleObj name="Clip" r:id="rId7" imgW="5752381" imgH="4285714" progId="MS_ClipArt_Gallery.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914400"/>
                        <a:ext cx="3810000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57400" y="152400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/km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 descr="531903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5410200"/>
            <a:ext cx="4762500" cy="1676400"/>
          </a:xfr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768994"/>
              </p:ext>
            </p:extLst>
          </p:nvPr>
        </p:nvGraphicFramePr>
        <p:xfrm>
          <a:off x="0" y="1"/>
          <a:ext cx="9144000" cy="60362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1906">
                <a:tc>
                  <a:txBody>
                    <a:bodyPr/>
                    <a:lstStyle/>
                    <a:p>
                      <a:r>
                        <a:rPr lang="vi-VN" sz="1400" b="1" dirty="0" smtClean="0"/>
                        <a:t>STT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Mật độ dân số trung bình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Nơi phân bố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Ghi</a:t>
                      </a:r>
                      <a:r>
                        <a:rPr lang="vi-VN" sz="1400" b="1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chú(giải thích lí do)</a:t>
                      </a:r>
                      <a:endParaRPr lang="vi-V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4233">
                <a:tc>
                  <a:txBody>
                    <a:bodyPr/>
                    <a:lstStyle/>
                    <a:p>
                      <a:r>
                        <a:rPr lang="vi-VN" dirty="0" smtClean="0"/>
                        <a:t>1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Dưới 1 người/km</a:t>
                      </a:r>
                      <a:r>
                        <a:rPr lang="vi-VN" sz="1600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Bắc LB Nga,</a:t>
                      </a:r>
                      <a:r>
                        <a:rPr lang="vi-VN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Tây Trung Quốc,Ả-rập-xê-út</a:t>
                      </a:r>
                    </a:p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Pa-ki-xtan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Khí hậu khắc nghiệt, lạnh giá, khô hạn; địa hình núi cao, hiểm trở, hoang mạc, đầm lầy; sông ngòi kém phát triển.</a:t>
                      </a:r>
                      <a:endParaRPr lang="vi-VN" sz="16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423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262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1965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72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inh-nen-powerpoint-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0" y="0"/>
            <a:ext cx="25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 THCS </a:t>
            </a:r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Châu</a:t>
            </a:r>
            <a:endParaRPr lang="en-US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dan 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43200" y="2286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1-50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/km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 flipH="1">
            <a:off x="4419600" y="762000"/>
            <a:ext cx="152400" cy="160020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9162909">
            <a:off x="5416131" y="578157"/>
            <a:ext cx="148823" cy="2739547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3728099" flipH="1">
            <a:off x="2611811" y="-138303"/>
            <a:ext cx="170344" cy="387096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2965886" flipH="1">
            <a:off x="2999959" y="392931"/>
            <a:ext cx="144929" cy="3630307"/>
          </a:xfrm>
          <a:prstGeom prst="downArrow">
            <a:avLst>
              <a:gd name="adj1" fmla="val 60757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20465519" flipH="1">
            <a:off x="5145709" y="958445"/>
            <a:ext cx="168871" cy="424624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486400" y="28194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cổ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10200" y="51054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ĐB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ĐNA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71800" y="22098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Nam </a:t>
            </a:r>
          </a:p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Bang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3000" y="33528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Ran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0" y="26670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Thổ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Nhĩ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build="allAtOnce"/>
      <p:bldP spid="14" grpId="0" build="allAtOnce"/>
      <p:bldP spid="15" grpId="0" build="allAtOnce"/>
      <p:bldP spid="16" grpId="0" build="allAtOnce"/>
      <p:bldP spid="1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inh-nen-powerpoint-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5" descr="Picture 0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962400"/>
            <a:ext cx="3886200" cy="2701925"/>
          </a:xfrm>
          <a:prstGeom prst="rect">
            <a:avLst/>
          </a:prstGeom>
          <a:noFill/>
        </p:spPr>
      </p:pic>
      <p:pic>
        <p:nvPicPr>
          <p:cNvPr id="6" name="Picture 6" descr="Picture 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914400"/>
            <a:ext cx="3886200" cy="2895600"/>
          </a:xfrm>
          <a:prstGeom prst="rect">
            <a:avLst/>
          </a:prstGeom>
          <a:noFill/>
        </p:spPr>
      </p:pic>
      <p:pic>
        <p:nvPicPr>
          <p:cNvPr id="7" name="Picture 7" descr="Picture 2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990600"/>
            <a:ext cx="3962400" cy="2895600"/>
          </a:xfrm>
          <a:prstGeom prst="rect">
            <a:avLst/>
          </a:prstGeom>
          <a:noFill/>
        </p:spPr>
      </p:pic>
      <p:pic>
        <p:nvPicPr>
          <p:cNvPr id="8" name="Picture 8" descr="Picture 20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3962400"/>
            <a:ext cx="3962400" cy="2743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19200" y="2286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1-50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/km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 descr="531903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5410200"/>
            <a:ext cx="4762500" cy="1676400"/>
          </a:xfr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554086"/>
              </p:ext>
            </p:extLst>
          </p:nvPr>
        </p:nvGraphicFramePr>
        <p:xfrm>
          <a:off x="0" y="1"/>
          <a:ext cx="9144000" cy="610266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1906">
                <a:tc>
                  <a:txBody>
                    <a:bodyPr/>
                    <a:lstStyle/>
                    <a:p>
                      <a:r>
                        <a:rPr lang="vi-VN" sz="1400" b="1" dirty="0" smtClean="0"/>
                        <a:t>STT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Mật độ dân số trung bình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Nơi phân bố</a:t>
                      </a:r>
                      <a:endParaRPr lang="vi-V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Ghi</a:t>
                      </a:r>
                      <a:r>
                        <a:rPr lang="vi-VN" sz="1400" b="1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chú(giải thích lí do)</a:t>
                      </a:r>
                      <a:endParaRPr lang="vi-V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4233">
                <a:tc>
                  <a:txBody>
                    <a:bodyPr/>
                    <a:lstStyle/>
                    <a:p>
                      <a:r>
                        <a:rPr lang="vi-VN" dirty="0" smtClean="0"/>
                        <a:t>1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Dưới 1 người/km</a:t>
                      </a:r>
                      <a:r>
                        <a:rPr lang="vi-VN" sz="1600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Bắc LB Nga,</a:t>
                      </a:r>
                      <a:r>
                        <a:rPr lang="vi-VN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Tây Trung Quốc,Ả-rập-xê-út</a:t>
                      </a:r>
                    </a:p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Pa-ki-xtan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Khí hậu khắc nghiệt, lạnh giá, khô hạn; địa hình núi cao, hiểm trở, hoang mạc, đầm lầy; sông ngòi kém phát triển.</a:t>
                      </a:r>
                      <a:endParaRPr lang="vi-VN" sz="16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4233">
                <a:tc>
                  <a:txBody>
                    <a:bodyPr/>
                    <a:lstStyle/>
                    <a:p>
                      <a:r>
                        <a:rPr lang="vi-VN" dirty="0" smtClean="0"/>
                        <a:t>2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1 - 50 người/km</a:t>
                      </a:r>
                      <a:r>
                        <a:rPr lang="en-US" sz="1600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Nam LB Nga, Mông Cổ,</a:t>
                      </a:r>
                    </a:p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I-Ran,</a:t>
                      </a:r>
                      <a:r>
                        <a:rPr lang="vi-VN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Phía Nam Thổ Nhĩ Kì,</a:t>
                      </a:r>
                      <a:r>
                        <a:rPr lang="vi-VN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vi-VN" sz="1600" dirty="0" smtClean="0"/>
                        <a:t>Phần lớn bán đảo Đông Dương</a:t>
                      </a:r>
                      <a:endParaRPr lang="vi-VN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Khí hậu ôn đới lục địa, cận nhiệt lục địa, nhiệt đới khô; nhiều đồi núi, cao nguyên; mạng lưới sông ngòi thưa thớt.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262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1965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2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inh-nen-powerpoint-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0" y="0"/>
            <a:ext cx="25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 THCS </a:t>
            </a:r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u="sng" dirty="0" err="1" smtClean="0">
                <a:latin typeface="Times New Roman" pitchFamily="18" charset="0"/>
                <a:cs typeface="Times New Roman" pitchFamily="18" charset="0"/>
              </a:rPr>
              <a:t>Châu</a:t>
            </a:r>
            <a:endParaRPr lang="en-US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dan 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4600" y="4572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51-100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/km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 rot="3894010">
            <a:off x="2125799" y="305018"/>
            <a:ext cx="170332" cy="3315578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3581400" y="1371600"/>
            <a:ext cx="228600" cy="358140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20228249">
            <a:off x="4612862" y="1096521"/>
            <a:ext cx="195968" cy="5353216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19520466">
            <a:off x="4750259" y="979079"/>
            <a:ext cx="168689" cy="3634772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410200" y="42672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72200" y="61722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In-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Nê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-Xi-A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5600" y="5029200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667000"/>
            <a:ext cx="137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build="allAtOnce"/>
      <p:bldP spid="14" grpId="0" build="allAtOnce"/>
      <p:bldP spid="15" grpId="0" build="allAtOnce"/>
      <p:bldP spid="16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693</Words>
  <Application>Microsoft Office PowerPoint</Application>
  <PresentationFormat>On-screen Show (4:3)</PresentationFormat>
  <Paragraphs>105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ttc_computer</dc:creator>
  <cp:lastModifiedBy>Windows User</cp:lastModifiedBy>
  <cp:revision>101</cp:revision>
  <dcterms:created xsi:type="dcterms:W3CDTF">2016-01-23T15:31:10Z</dcterms:created>
  <dcterms:modified xsi:type="dcterms:W3CDTF">2021-10-09T14:51:53Z</dcterms:modified>
</cp:coreProperties>
</file>