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77" r:id="rId2"/>
    <p:sldId id="372" r:id="rId3"/>
    <p:sldId id="378" r:id="rId4"/>
    <p:sldId id="399" r:id="rId5"/>
    <p:sldId id="388" r:id="rId6"/>
    <p:sldId id="390" r:id="rId7"/>
    <p:sldId id="389" r:id="rId8"/>
    <p:sldId id="387" r:id="rId9"/>
    <p:sldId id="391" r:id="rId10"/>
    <p:sldId id="379" r:id="rId11"/>
    <p:sldId id="383" r:id="rId12"/>
    <p:sldId id="384" r:id="rId13"/>
    <p:sldId id="345" r:id="rId14"/>
    <p:sldId id="396" r:id="rId15"/>
    <p:sldId id="397" r:id="rId16"/>
    <p:sldId id="392" r:id="rId17"/>
    <p:sldId id="394" r:id="rId18"/>
    <p:sldId id="386" r:id="rId19"/>
    <p:sldId id="39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074" autoAdjust="0"/>
    <p:restoredTop sz="94404" autoAdjust="0"/>
  </p:normalViewPr>
  <p:slideViewPr>
    <p:cSldViewPr>
      <p:cViewPr varScale="1">
        <p:scale>
          <a:sx n="61" d="100"/>
          <a:sy n="61" d="100"/>
        </p:scale>
        <p:origin x="78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6DB2E-FBD8-4660-90DA-37727FBD3149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4328A-04C8-44A6-9FC7-BCF230EFA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3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6480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3030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657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5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8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5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0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35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1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6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0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0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5A096-6546-481E-9B0F-F4A0ED07354F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5BAEE-6A96-4427-8B66-CAD10D9F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44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ghị lực cậu bé không tay đi xe đạp tới trường (video-converter.co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0" end="8317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0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Wave 16">
            <a:extLst>
              <a:ext uri="{FF2B5EF4-FFF2-40B4-BE49-F238E27FC236}">
                <a16:creationId xmlns="" xmlns:a16="http://schemas.microsoft.com/office/drawing/2014/main" id="{20A20A52-F445-4FDB-B38B-4FD1146E7853}"/>
              </a:ext>
            </a:extLst>
          </p:cNvPr>
          <p:cNvSpPr/>
          <p:nvPr/>
        </p:nvSpPr>
        <p:spPr>
          <a:xfrm>
            <a:off x="2351584" y="759793"/>
            <a:ext cx="7056784" cy="1805111"/>
          </a:xfrm>
          <a:prstGeom prst="wave">
            <a:avLst>
              <a:gd name="adj1" fmla="val 12500"/>
              <a:gd name="adj2" fmla="val 74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A9A6B36-73F2-4127-9848-5F370377DC27}"/>
              </a:ext>
            </a:extLst>
          </p:cNvPr>
          <p:cNvSpPr txBox="1"/>
          <p:nvPr/>
        </p:nvSpPr>
        <p:spPr>
          <a:xfrm>
            <a:off x="479376" y="2884900"/>
            <a:ext cx="105851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tầm tấm g</a:t>
            </a:r>
            <a:r>
              <a:rPr lang="vi-VN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 v</a:t>
            </a:r>
            <a:r>
              <a:rPr lang="vi-VN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ợt khó và bài học kinh nghiệm cho bản thân</a:t>
            </a:r>
            <a:endParaRPr lang="en-US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2D984D6-4EEB-4E85-A4C8-E5551834A459}"/>
              </a:ext>
            </a:extLst>
          </p:cNvPr>
          <p:cNvSpPr txBox="1"/>
          <p:nvPr/>
        </p:nvSpPr>
        <p:spPr>
          <a:xfrm>
            <a:off x="412815" y="5351719"/>
            <a:ext cx="10485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tr</a:t>
            </a:r>
            <a:r>
              <a:rPr 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1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0"/>
            <a:ext cx="10043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16632"/>
            <a:ext cx="5904656" cy="64291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116632"/>
            <a:ext cx="5688632" cy="64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88640"/>
            <a:ext cx="5832648" cy="64291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206024"/>
            <a:ext cx="5472608" cy="641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3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44016"/>
            <a:ext cx="5688632" cy="65973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4" y="144016"/>
            <a:ext cx="6048672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1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0"/>
            <a:ext cx="11881320" cy="666936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75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ầy giáo Nguyễn Ngọc Ký viết lên bảng bằng cách nào? - Sách h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62865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Kết quả hình ảnh cho hình ảnh tác phẩm của nguyễn ngọc k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ttps://sachxuasaigon.com/wp-content/uploads/2020/01/sach-toi-di-hoc-e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75" y="0"/>
            <a:ext cx="5486573" cy="674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12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kyluc.vn/Userfiles/Upload/images/4_%20Nick%20Vujic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8" y="19014"/>
            <a:ext cx="11737304" cy="613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9376" y="6156593"/>
            <a:ext cx="11089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>
                <a:solidFill>
                  <a:srgbClr val="202122"/>
                </a:solidFill>
              </a:rPr>
              <a:t> 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"Nick" Vujicic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diễn giả người </a:t>
            </a:r>
            <a:r>
              <a:rPr lang="vi-VN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r>
              <a:rPr lang="vi-VN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Seribea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3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ường đến ngày vinh quang - Bức Tường [Lyric video]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1332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9416" y="1556792"/>
            <a:ext cx="10297144" cy="429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Hoàn thành nội dung câu hỏi số 3, 4 ở mục hoạt động 2 tiết sau nộp lại bằng sản phẩm cụ thể để đánh giá.</a:t>
            </a:r>
            <a:endParaRPr lang="en-US" sz="4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Tìm hiểu nội dung 2 của Chủ đề 3: Tự bảo vệ bản thân trong tình huống nguy hiểm.</a:t>
            </a:r>
            <a:endParaRPr lang="en-US" sz="4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4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39200" y="404664"/>
            <a:ext cx="56573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ea typeface="Calibri" panose="020F0502020204030204" pitchFamily="34" charset="0"/>
              </a:rPr>
              <a:t>Hướng dẫn về nhà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56290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A3633C1E-1A0C-4195-A35D-57B3FC3AB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748296"/>
              </p:ext>
            </p:extLst>
          </p:nvPr>
        </p:nvGraphicFramePr>
        <p:xfrm>
          <a:off x="353784" y="1484784"/>
          <a:ext cx="10998800" cy="446449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99760">
                  <a:extLst>
                    <a:ext uri="{9D8B030D-6E8A-4147-A177-3AD203B41FA5}">
                      <a16:colId xmlns="" xmlns:a16="http://schemas.microsoft.com/office/drawing/2014/main" val="506189214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79475862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3047521029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2840124880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63989601"/>
                    </a:ext>
                  </a:extLst>
                </a:gridCol>
              </a:tblGrid>
              <a:tr h="23042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</a:t>
                      </a: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trợ</a:t>
                      </a:r>
                    </a:p>
                    <a:p>
                      <a:pPr algn="ctr"/>
                      <a:r>
                        <a:rPr lang="en-US" sz="28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(nếu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86055034"/>
                  </a:ext>
                </a:extLst>
              </a:tr>
              <a:tr h="216024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6043469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F709A85-1945-421F-887E-8298DC24C5E7}"/>
              </a:ext>
            </a:extLst>
          </p:cNvPr>
          <p:cNvSpPr txBox="1"/>
          <p:nvPr/>
        </p:nvSpPr>
        <p:spPr>
          <a:xfrm rot="10800000" flipV="1">
            <a:off x="2423592" y="481548"/>
            <a:ext cx="7161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82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9456" y="908720"/>
            <a:ext cx="100811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>
                <a:latin typeface="+mj-lt"/>
              </a:rPr>
              <a:t>- Xác định khó khăn gặp phải</a:t>
            </a:r>
          </a:p>
          <a:p>
            <a:r>
              <a:rPr lang="vi-VN" sz="4400">
                <a:latin typeface="+mj-lt"/>
              </a:rPr>
              <a:t>- Xác định nguyên nhân dẫn đến khó khăn</a:t>
            </a:r>
          </a:p>
          <a:p>
            <a:r>
              <a:rPr lang="vi-VN" sz="4400">
                <a:latin typeface="+mj-lt"/>
              </a:rPr>
              <a:t>- Tìm kiếm các phương án vượt </a:t>
            </a:r>
            <a:r>
              <a:rPr lang="vi-VN" sz="4400" smtClean="0">
                <a:latin typeface="+mj-lt"/>
              </a:rPr>
              <a:t>qua </a:t>
            </a:r>
            <a:r>
              <a:rPr lang="vi-VN" sz="4400">
                <a:latin typeface="+mj-lt"/>
              </a:rPr>
              <a:t>khó khăn</a:t>
            </a:r>
          </a:p>
          <a:p>
            <a:r>
              <a:rPr lang="vi-VN" sz="4400">
                <a:latin typeface="+mj-lt"/>
              </a:rPr>
              <a:t>- Tìm kiếm các sự hỗ trợ để vượt qua khó khăn</a:t>
            </a:r>
          </a:p>
          <a:p>
            <a:r>
              <a:rPr lang="vi-VN" sz="4400">
                <a:latin typeface="+mj-lt"/>
              </a:rPr>
              <a:t>- Lựa chọn  phương án tối ưu để thực hiện</a:t>
            </a:r>
          </a:p>
          <a:p>
            <a:endParaRPr lang="vi-VN" sz="4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088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A3633C1E-1A0C-4195-A35D-57B3FC3ABDD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53784" y="1484784"/>
          <a:ext cx="10998800" cy="446449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99760">
                  <a:extLst>
                    <a:ext uri="{9D8B030D-6E8A-4147-A177-3AD203B41FA5}">
                      <a16:colId xmlns="" xmlns:a16="http://schemas.microsoft.com/office/drawing/2014/main" val="506189214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79475862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3047521029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2840124880"/>
                    </a:ext>
                  </a:extLst>
                </a:gridCol>
                <a:gridCol w="2199760">
                  <a:extLst>
                    <a:ext uri="{9D8B030D-6E8A-4147-A177-3AD203B41FA5}">
                      <a16:colId xmlns="" xmlns:a16="http://schemas.microsoft.com/office/drawing/2014/main" val="63989601"/>
                    </a:ext>
                  </a:extLst>
                </a:gridCol>
              </a:tblGrid>
              <a:tr h="23042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</a:t>
                      </a: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trợ</a:t>
                      </a:r>
                    </a:p>
                    <a:p>
                      <a:pPr algn="ctr"/>
                      <a:r>
                        <a:rPr lang="en-US" sz="28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(nếu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86055034"/>
                  </a:ext>
                </a:extLst>
              </a:tr>
              <a:tr h="216024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6043469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F709A85-1945-421F-887E-8298DC24C5E7}"/>
              </a:ext>
            </a:extLst>
          </p:cNvPr>
          <p:cNvSpPr txBox="1"/>
          <p:nvPr/>
        </p:nvSpPr>
        <p:spPr>
          <a:xfrm rot="10800000" flipV="1">
            <a:off x="2423592" y="481548"/>
            <a:ext cx="7161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4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400" y="908720"/>
            <a:ext cx="957706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 huống 1: </a:t>
            </a:r>
            <a:r>
              <a:rPr lang="en-US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nghe thấy các bạn nói những thông tin không đúng về </a:t>
            </a:r>
            <a:r>
              <a:rPr lang="en-US" sz="3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mình.</a:t>
            </a:r>
            <a:endParaRPr lang="en-US" sz="3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1856" y="2780928"/>
            <a:ext cx="100811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400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Trực tiếp nói chuyện với các bạn và đính chính những thông tin sai lệch </a:t>
            </a:r>
            <a:r>
              <a:rPr lang="en-US" sz="400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đó.</a:t>
            </a:r>
            <a:endParaRPr lang="en-US" sz="400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7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7408" y="764704"/>
            <a:ext cx="100091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 huống 2: 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 mẹ không cho em cơ hội giải thích khi em mắc </a:t>
            </a:r>
            <a:r>
              <a:rPr lang="en-US" sz="4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lỗi.</a:t>
            </a:r>
            <a:endParaRPr lang="en-US" sz="4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432" y="3064285"/>
            <a:ext cx="95050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400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Chờ bố mẹ nguôi giận sau đó mới tìm cơ hội để giải thích cho bố mẹ </a:t>
            </a:r>
            <a:r>
              <a:rPr lang="en-US" sz="400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hiểu.</a:t>
            </a:r>
            <a:endParaRPr lang="en-US" sz="400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9376" y="764704"/>
            <a:ext cx="11089232" cy="21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 huống 3: </a:t>
            </a:r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hoạt động làm việc nhóm, em được phân công thực hiện nhiệm vụ không phù hợp với khả năng của mình</a:t>
            </a:r>
            <a:endParaRPr lang="en-US" sz="4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5440" y="4149080"/>
            <a:ext cx="10513168" cy="21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400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lại với các bạn và trình bày suy nghĩ của mình, hi vọng được phân công một nhiệm vụ phù hợp với khả năng hơn.</a:t>
            </a:r>
            <a:endParaRPr lang="en-US" sz="4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2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ột học sinh dùng tay -giải cứu” cống, gây bão trên mạng xã hội - Báo Người lao độ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277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344" y="116632"/>
            <a:ext cx="11305256" cy="636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6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vtc.vn/upload/2020/06/22/phan-trong-dat-duoc-khen-135159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0"/>
            <a:ext cx="11449272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95600" y="6309320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  <a:latin typeface="+mj-lt"/>
              </a:rPr>
              <a:t>Em Phan Trọng Đạt được khen thưởng</a:t>
            </a:r>
            <a:r>
              <a:rPr lang="vi-VN">
                <a:solidFill>
                  <a:srgbClr val="515151"/>
                </a:solidFill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5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2488</TotalTime>
  <Words>378</Words>
  <Application>Microsoft Office PowerPoint</Application>
  <PresentationFormat>Widescreen</PresentationFormat>
  <Paragraphs>35</Paragraphs>
  <Slides>19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Khai</cp:lastModifiedBy>
  <cp:revision>314</cp:revision>
  <dcterms:created xsi:type="dcterms:W3CDTF">2022-01-05T14:45:41Z</dcterms:created>
  <dcterms:modified xsi:type="dcterms:W3CDTF">2022-11-02T00:47:14Z</dcterms:modified>
</cp:coreProperties>
</file>