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80" r:id="rId2"/>
    <p:sldId id="279" r:id="rId3"/>
    <p:sldId id="257" r:id="rId4"/>
    <p:sldId id="272" r:id="rId5"/>
    <p:sldId id="277" r:id="rId6"/>
    <p:sldId id="273" r:id="rId7"/>
    <p:sldId id="274" r:id="rId8"/>
    <p:sldId id="276" r:id="rId9"/>
    <p:sldId id="270" r:id="rId10"/>
    <p:sldId id="278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HC" initials="TH" lastIdx="0" clrIdx="0">
    <p:extLst>
      <p:ext uri="{19B8F6BF-5375-455C-9EA6-DF929625EA0E}">
        <p15:presenceInfo xmlns:p15="http://schemas.microsoft.com/office/powerpoint/2012/main" userId="THC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85" autoAdjust="0"/>
    <p:restoredTop sz="94660"/>
  </p:normalViewPr>
  <p:slideViewPr>
    <p:cSldViewPr>
      <p:cViewPr varScale="1">
        <p:scale>
          <a:sx n="69" d="100"/>
          <a:sy n="69" d="100"/>
        </p:scale>
        <p:origin x="1458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FF9113-A300-4F6B-B6D3-0949F6CC823F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879796-58EC-4D5E-BC31-AE4042C214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15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8A493-850C-4A6A-85D1-A8F25F48A8A8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768F1-0D19-4842-AA83-9877B89B5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008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8A493-850C-4A6A-85D1-A8F25F48A8A8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768F1-0D19-4842-AA83-9877B89B5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720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8A493-850C-4A6A-85D1-A8F25F48A8A8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768F1-0D19-4842-AA83-9877B89B5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887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8A493-850C-4A6A-85D1-A8F25F48A8A8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768F1-0D19-4842-AA83-9877B89B5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434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8A493-850C-4A6A-85D1-A8F25F48A8A8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768F1-0D19-4842-AA83-9877B89B5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575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8A493-850C-4A6A-85D1-A8F25F48A8A8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768F1-0D19-4842-AA83-9877B89B5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472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8A493-850C-4A6A-85D1-A8F25F48A8A8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768F1-0D19-4842-AA83-9877B89B5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976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8A493-850C-4A6A-85D1-A8F25F48A8A8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768F1-0D19-4842-AA83-9877B89B5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634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8A493-850C-4A6A-85D1-A8F25F48A8A8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768F1-0D19-4842-AA83-9877B89B5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429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8A493-850C-4A6A-85D1-A8F25F48A8A8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768F1-0D19-4842-AA83-9877B89B5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863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8A493-850C-4A6A-85D1-A8F25F48A8A8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768F1-0D19-4842-AA83-9877B89B5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763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C8A493-850C-4A6A-85D1-A8F25F48A8A8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F768F1-0D19-4842-AA83-9877B89B5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804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anva.com/design/DAFPHfQzanY/llMAg1pkOdued9M5E39HHA/view?utm_content=DAFPHfQzanY&amp;utm_campaign=designshare&amp;utm_medium=link2&amp;utm_source=sharebutton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26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55576" y="1403985"/>
            <a:ext cx="3024336" cy="2025015"/>
          </a:xfrm>
          <a:prstGeom prst="rect">
            <a:avLst/>
          </a:prstGeom>
          <a:ln/>
        </p:spPr>
      </p:pic>
      <p:pic>
        <p:nvPicPr>
          <p:cNvPr id="4" name="image40.png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5292080" y="1403985"/>
            <a:ext cx="2664296" cy="2025015"/>
          </a:xfrm>
          <a:prstGeom prst="rect">
            <a:avLst/>
          </a:prstGeom>
          <a:ln/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8208717"/>
              </p:ext>
            </p:extLst>
          </p:nvPr>
        </p:nvGraphicFramePr>
        <p:xfrm>
          <a:off x="1187624" y="3671272"/>
          <a:ext cx="5724525" cy="29260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400034">
                  <a:extLst>
                    <a:ext uri="{9D8B030D-6E8A-4147-A177-3AD203B41FA5}">
                      <a16:colId xmlns:a16="http://schemas.microsoft.com/office/drawing/2014/main" val="1249309771"/>
                    </a:ext>
                  </a:extLst>
                </a:gridCol>
                <a:gridCol w="1657166">
                  <a:extLst>
                    <a:ext uri="{9D8B030D-6E8A-4147-A177-3AD203B41FA5}">
                      <a16:colId xmlns:a16="http://schemas.microsoft.com/office/drawing/2014/main" val="1276243788"/>
                    </a:ext>
                  </a:extLst>
                </a:gridCol>
                <a:gridCol w="1667325">
                  <a:extLst>
                    <a:ext uri="{9D8B030D-6E8A-4147-A177-3AD203B41FA5}">
                      <a16:colId xmlns:a16="http://schemas.microsoft.com/office/drawing/2014/main" val="2798195668"/>
                    </a:ext>
                  </a:extLst>
                </a:gridCol>
              </a:tblGrid>
              <a:tr h="65239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Hình lăng trụ đứng tam giác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 err="1">
                          <a:effectLst/>
                        </a:rPr>
                        <a:t>Hình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lăng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trụ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đứng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tứ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giác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97060106"/>
                  </a:ext>
                </a:extLst>
              </a:tr>
              <a:tr h="65239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 err="1">
                          <a:effectLst/>
                        </a:rPr>
                        <a:t>Các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mặt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đáy</a:t>
                      </a:r>
                      <a:r>
                        <a:rPr lang="en-US" sz="1600" dirty="0">
                          <a:effectLst/>
                        </a:rPr>
                        <a:t> song </a:t>
                      </a:r>
                      <a:r>
                        <a:rPr lang="en-US" sz="1600" dirty="0" err="1">
                          <a:effectLst/>
                        </a:rPr>
                        <a:t>song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với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nhau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31131237"/>
                  </a:ext>
                </a:extLst>
              </a:tr>
              <a:tr h="34462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Các mặt đáy là tam giác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97118810"/>
                  </a:ext>
                </a:extLst>
              </a:tr>
              <a:tr h="34462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Các mặt đáy là tứ giác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08717038"/>
                  </a:ext>
                </a:extLst>
              </a:tr>
              <a:tr h="34462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Các mặt bên là hình chữ nhật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31951682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755576" y="116632"/>
            <a:ext cx="8136904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HĐ </a:t>
            </a:r>
            <a:r>
              <a:rPr lang="en-US" sz="24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3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22 </a:t>
            </a:r>
            <a:r>
              <a:rPr lang="en-US" sz="23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27 SGK </a:t>
            </a:r>
            <a:r>
              <a:rPr lang="en-US" sz="23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22 </a:t>
            </a:r>
            <a:r>
              <a:rPr lang="en-US" sz="23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</a:p>
          <a:p>
            <a:r>
              <a:rPr lang="en-US" sz="2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sz="23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23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S( </a:t>
            </a:r>
            <a:r>
              <a:rPr lang="en-US" sz="23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sz="2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3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? </a:t>
            </a:r>
            <a:r>
              <a:rPr lang="en-US" sz="2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3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rong</a:t>
            </a:r>
            <a:r>
              <a:rPr lang="en-US" sz="2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 TG: 2ph).</a:t>
            </a:r>
            <a:endParaRPr lang="en-US" sz="23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5147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6267" y="3284984"/>
            <a:ext cx="3437781" cy="3573016"/>
          </a:xfrm>
          <a:prstGeom prst="rect">
            <a:avLst/>
          </a:prstGeom>
        </p:spPr>
      </p:pic>
      <p:sp>
        <p:nvSpPr>
          <p:cNvPr id="4" name="Cloud Callout 3"/>
          <p:cNvSpPr/>
          <p:nvPr/>
        </p:nvSpPr>
        <p:spPr>
          <a:xfrm>
            <a:off x="3851920" y="116632"/>
            <a:ext cx="5112568" cy="3427354"/>
          </a:xfrm>
          <a:prstGeom prst="cloud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44008" y="836712"/>
            <a:ext cx="30243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7413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1268760"/>
            <a:ext cx="8064896" cy="50405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8249408"/>
              </p:ext>
            </p:extLst>
          </p:nvPr>
        </p:nvGraphicFramePr>
        <p:xfrm>
          <a:off x="755576" y="1196753"/>
          <a:ext cx="7416825" cy="5733919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109539">
                  <a:extLst>
                    <a:ext uri="{9D8B030D-6E8A-4147-A177-3AD203B41FA5}">
                      <a16:colId xmlns:a16="http://schemas.microsoft.com/office/drawing/2014/main" val="3516270860"/>
                    </a:ext>
                  </a:extLst>
                </a:gridCol>
                <a:gridCol w="2147062">
                  <a:extLst>
                    <a:ext uri="{9D8B030D-6E8A-4147-A177-3AD203B41FA5}">
                      <a16:colId xmlns:a16="http://schemas.microsoft.com/office/drawing/2014/main" val="2103793425"/>
                    </a:ext>
                  </a:extLst>
                </a:gridCol>
                <a:gridCol w="2160224">
                  <a:extLst>
                    <a:ext uri="{9D8B030D-6E8A-4147-A177-3AD203B41FA5}">
                      <a16:colId xmlns:a16="http://schemas.microsoft.com/office/drawing/2014/main" val="4156741350"/>
                    </a:ext>
                  </a:extLst>
                </a:gridCol>
              </a:tblGrid>
              <a:tr h="52096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</a:rPr>
                        <a:t>Hình lăng trụ đứng tam giác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</a:rPr>
                        <a:t>Hình lăng trụ đứng tứ giác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9578636"/>
                  </a:ext>
                </a:extLst>
              </a:tr>
              <a:tr h="52096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</a:rPr>
                        <a:t>Các mặt đáy song song với nhau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</a:rPr>
                        <a:t>Đ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</a:rPr>
                        <a:t>Đ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94963581"/>
                  </a:ext>
                </a:extLst>
              </a:tr>
              <a:tr h="24576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</a:rPr>
                        <a:t>Các mặt đáy là tam giác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</a:rPr>
                        <a:t>Đ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</a:rPr>
                        <a:t>S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04288175"/>
                  </a:ext>
                </a:extLst>
              </a:tr>
              <a:tr h="24576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</a:rPr>
                        <a:t>Các mặt đáy là tứ giác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</a:rPr>
                        <a:t>S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</a:rPr>
                        <a:t>Đ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08437786"/>
                  </a:ext>
                </a:extLst>
              </a:tr>
              <a:tr h="24576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</a:rPr>
                        <a:t>Các mặt bên là hình chữ nhật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</a:rPr>
                        <a:t>Đ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</a:rPr>
                        <a:t>Đ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47116817"/>
                  </a:ext>
                </a:extLst>
              </a:tr>
              <a:tr h="52096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44417413"/>
                  </a:ext>
                </a:extLst>
              </a:tr>
              <a:tr h="79615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889919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9309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WordArt 11"/>
          <p:cNvSpPr>
            <a:spLocks noChangeArrowheads="1" noChangeShapeType="1" noTextEdit="1"/>
          </p:cNvSpPr>
          <p:nvPr/>
        </p:nvSpPr>
        <p:spPr bwMode="auto">
          <a:xfrm>
            <a:off x="-21971" y="2492896"/>
            <a:ext cx="9026525" cy="2481436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2500"/>
                <a:gd name="adj2" fmla="val 1199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endParaRPr lang="en-US" sz="3600" kern="10">
              <a:ln w="9525">
                <a:round/>
                <a:headEnd/>
                <a:tailEnd/>
              </a:ln>
              <a:solidFill>
                <a:srgbClr val="0070C0"/>
              </a:solidFill>
              <a:latin typeface="Times New Roman"/>
              <a:cs typeface="Times New Roman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75657" y="3185681"/>
            <a:ext cx="68407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TẠO ĐỒ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DÙNG DẠNG</a:t>
            </a:r>
            <a:endParaRPr lang="en-US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 LĂNG TRỤ ĐỨNG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75656" y="1384320"/>
            <a:ext cx="69127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THỰC HÀNH VÀ TRẢI NGHIỆM</a:t>
            </a:r>
          </a:p>
          <a:p>
            <a:pPr algn="ctr"/>
            <a:endParaRPr lang="en-US" sz="28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– </a:t>
            </a:r>
            <a:r>
              <a:rPr lang="en-US" sz="2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</a:t>
            </a:r>
            <a:endParaRPr lang="en-US" sz="2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1560" y="5589240"/>
            <a:ext cx="5760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  <a:latin typeface="UTM Novido" panose="02040603050506020204" pitchFamily="18" charset="0"/>
              </a:rPr>
              <a:t>Giáo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latin typeface="UTM Novido" panose="02040603050506020204" pitchFamily="18" charset="0"/>
              </a:rPr>
              <a:t> </a:t>
            </a:r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  <a:latin typeface="UTM Novido" panose="02040603050506020204" pitchFamily="18" charset="0"/>
              </a:rPr>
              <a:t>viên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latin typeface="UTM Novido" panose="02040603050506020204" pitchFamily="18" charset="0"/>
              </a:rPr>
              <a:t>: </a:t>
            </a:r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  <a:latin typeface="UTM Novido" panose="02040603050506020204" pitchFamily="18" charset="0"/>
              </a:rPr>
              <a:t>Ngô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latin typeface="UTM Novido" panose="02040603050506020204" pitchFamily="18" charset="0"/>
              </a:rPr>
              <a:t> </a:t>
            </a:r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  <a:latin typeface="UTM Novido" panose="02040603050506020204" pitchFamily="18" charset="0"/>
              </a:rPr>
              <a:t>Thị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latin typeface="UTM Novido" panose="02040603050506020204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UTM Novido" panose="02040603050506020204" pitchFamily="18" charset="0"/>
              </a:rPr>
              <a:t>T</a:t>
            </a:r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  <a:latin typeface="UTM Novido" panose="02040603050506020204" pitchFamily="18" charset="0"/>
              </a:rPr>
              <a:t>hanh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latin typeface="UTM Novido" panose="02040603050506020204" pitchFamily="18" charset="0"/>
              </a:rPr>
              <a:t> </a:t>
            </a:r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  <a:latin typeface="UTM Novido" panose="02040603050506020204" pitchFamily="18" charset="0"/>
              </a:rPr>
              <a:t>Thủy</a:t>
            </a:r>
            <a:endParaRPr lang="en-US" sz="3600" b="1" dirty="0">
              <a:solidFill>
                <a:schemeClr val="accent6">
                  <a:lumMod val="50000"/>
                </a:schemeClr>
              </a:solidFill>
              <a:latin typeface="UTM Novid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0553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oán hình Thuận An 7C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199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980728"/>
            <a:ext cx="698477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hlinkClick r:id="rId2"/>
              </a:rPr>
              <a:t>https://www.canva.com/design/DAFPHfQzanY/llMAg1pkOdued9M5E39HHA/view?utm_content=DAFPHfQzanY&amp;utm_campaign=designshare&amp;utm_medium=link2&amp;utm_source=sharebutton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64723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hóm 7A Tâm Ngọc Châu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14350" y="1143000"/>
            <a:ext cx="81153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927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hóm 7A Thúy,  Loan  Ngọc Anh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14350" y="1085850"/>
            <a:ext cx="8115300" cy="468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899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3202434"/>
              </p:ext>
            </p:extLst>
          </p:nvPr>
        </p:nvGraphicFramePr>
        <p:xfrm>
          <a:off x="1771650" y="3745444"/>
          <a:ext cx="5600700" cy="25603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58292">
                  <a:extLst>
                    <a:ext uri="{9D8B030D-6E8A-4147-A177-3AD203B41FA5}">
                      <a16:colId xmlns:a16="http://schemas.microsoft.com/office/drawing/2014/main" val="2837752632"/>
                    </a:ext>
                  </a:extLst>
                </a:gridCol>
                <a:gridCol w="684050">
                  <a:extLst>
                    <a:ext uri="{9D8B030D-6E8A-4147-A177-3AD203B41FA5}">
                      <a16:colId xmlns:a16="http://schemas.microsoft.com/office/drawing/2014/main" val="4088304303"/>
                    </a:ext>
                  </a:extLst>
                </a:gridCol>
                <a:gridCol w="779322">
                  <a:extLst>
                    <a:ext uri="{9D8B030D-6E8A-4147-A177-3AD203B41FA5}">
                      <a16:colId xmlns:a16="http://schemas.microsoft.com/office/drawing/2014/main" val="3583140729"/>
                    </a:ext>
                  </a:extLst>
                </a:gridCol>
                <a:gridCol w="804727">
                  <a:extLst>
                    <a:ext uri="{9D8B030D-6E8A-4147-A177-3AD203B41FA5}">
                      <a16:colId xmlns:a16="http://schemas.microsoft.com/office/drawing/2014/main" val="2067005320"/>
                    </a:ext>
                  </a:extLst>
                </a:gridCol>
                <a:gridCol w="729780">
                  <a:extLst>
                    <a:ext uri="{9D8B030D-6E8A-4147-A177-3AD203B41FA5}">
                      <a16:colId xmlns:a16="http://schemas.microsoft.com/office/drawing/2014/main" val="2626223188"/>
                    </a:ext>
                  </a:extLst>
                </a:gridCol>
                <a:gridCol w="783768">
                  <a:extLst>
                    <a:ext uri="{9D8B030D-6E8A-4147-A177-3AD203B41FA5}">
                      <a16:colId xmlns:a16="http://schemas.microsoft.com/office/drawing/2014/main" val="3189980529"/>
                    </a:ext>
                  </a:extLst>
                </a:gridCol>
                <a:gridCol w="726605">
                  <a:extLst>
                    <a:ext uri="{9D8B030D-6E8A-4147-A177-3AD203B41FA5}">
                      <a16:colId xmlns:a16="http://schemas.microsoft.com/office/drawing/2014/main" val="4027615531"/>
                    </a:ext>
                  </a:extLst>
                </a:gridCol>
                <a:gridCol w="534156">
                  <a:extLst>
                    <a:ext uri="{9D8B030D-6E8A-4147-A177-3AD203B41FA5}">
                      <a16:colId xmlns:a16="http://schemas.microsoft.com/office/drawing/2014/main" val="84202743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STT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Ý thức trách nhiệm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Ý </a:t>
                      </a:r>
                      <a:r>
                        <a:rPr lang="en-US" sz="1400" dirty="0" err="1">
                          <a:effectLst/>
                        </a:rPr>
                        <a:t>thức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hợp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tác</a:t>
                      </a:r>
                      <a:r>
                        <a:rPr lang="en-US" sz="1400" dirty="0">
                          <a:effectLst/>
                        </a:rPr>
                        <a:t>, </a:t>
                      </a:r>
                      <a:r>
                        <a:rPr lang="en-US" sz="1400" dirty="0" err="1">
                          <a:effectLst/>
                        </a:rPr>
                        <a:t>tôn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trọng</a:t>
                      </a:r>
                      <a:r>
                        <a:rPr lang="en-US" sz="1400" dirty="0">
                          <a:effectLst/>
                        </a:rPr>
                        <a:t>, </a:t>
                      </a:r>
                      <a:r>
                        <a:rPr lang="en-US" sz="1400" dirty="0" err="1">
                          <a:effectLst/>
                        </a:rPr>
                        <a:t>lắng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nghe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Ý thức tổ chức, kỉ luật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Khả năng lãnh đạo nhóm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Khả năng sáng tạo trong công việc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Kết quả thực hiện công việc được giao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Tổng điểm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71064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Điểm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08429951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771650" y="24225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742950" algn="l"/>
                <a:tab pos="548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742950" algn="l"/>
                <a:tab pos="548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742950" algn="l"/>
                <a:tab pos="548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742950" algn="l"/>
                <a:tab pos="548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742950" algn="l"/>
                <a:tab pos="548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742950" algn="l"/>
                <a:tab pos="548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742950" algn="l"/>
                <a:tab pos="548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742950" algn="l"/>
                <a:tab pos="548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742950" algn="l"/>
                <a:tab pos="548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42950" algn="l"/>
                <a:tab pos="5486400" algn="l"/>
              </a:tabLst>
            </a:pPr>
            <a:r>
              <a:rPr kumimoji="0" lang="en-US" alt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Mẫu 1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42950" algn="l"/>
                <a:tab pos="5486400" algn="l"/>
              </a:tabLst>
            </a:pPr>
            <a:r>
              <a:rPr kumimoji="0" lang="en-US" alt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PHIẾU ĐÁNH GIÁ CÁ NHÂN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42950" algn="l"/>
                <a:tab pos="5486400" algn="l"/>
              </a:tabLst>
            </a:pPr>
            <a:r>
              <a: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Họ và tên: ………………………………………………..	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42950" algn="l"/>
                <a:tab pos="5486400" algn="l"/>
              </a:tabLst>
            </a:pPr>
            <a:r>
              <a: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Nhóm:……………….	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42950" algn="l"/>
                <a:tab pos="5486400" algn="l"/>
              </a:tabLst>
            </a:pPr>
            <a:r>
              <a: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Điểm đánh giá:     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42950" algn="l"/>
                <a:tab pos="5486400" algn="l"/>
              </a:tabLst>
            </a:pPr>
            <a:r>
              <a: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Tốt: 5 điểm 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42950" algn="l"/>
                <a:tab pos="5486400" algn="l"/>
              </a:tabLst>
            </a:pPr>
            <a:r>
              <a: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Khá: 3 điểm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42950" algn="l"/>
                <a:tab pos="5486400" algn="l"/>
              </a:tabLst>
            </a:pPr>
            <a:r>
              <a: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Trung bình: 1 điểm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42950" algn="l"/>
                <a:tab pos="5486400" algn="l"/>
              </a:tabLst>
            </a:pPr>
            <a:r>
              <a: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Yếu: 0 điểm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42950" algn="l"/>
                <a:tab pos="5486400" algn="l"/>
              </a:tabLst>
            </a:pPr>
            <a:r>
              <a: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42950" algn="l"/>
                <a:tab pos="5486400" algn="l"/>
              </a:tabLst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1081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5164" y="404664"/>
            <a:ext cx="91440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HƯỚNG DẪN VỀ </a:t>
            </a:r>
            <a:r>
              <a:rPr lang="en-US" sz="5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</a:p>
          <a:p>
            <a:pPr algn="ctr"/>
            <a:endParaRPr lang="en-US" sz="5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Ôn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: “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 –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90 SGK</a:t>
            </a:r>
          </a:p>
          <a:p>
            <a:pPr marL="285750" indent="-285750"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543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</TotalTime>
  <Words>271</Words>
  <Application>Microsoft Office PowerPoint</Application>
  <PresentationFormat>On-screen Show (4:3)</PresentationFormat>
  <Paragraphs>70</Paragraphs>
  <Slides>10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Times New Roman</vt:lpstr>
      <vt:lpstr>UTM Novido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THC</cp:lastModifiedBy>
  <cp:revision>36</cp:revision>
  <dcterms:created xsi:type="dcterms:W3CDTF">2021-09-20T03:28:29Z</dcterms:created>
  <dcterms:modified xsi:type="dcterms:W3CDTF">2022-10-18T13:39:09Z</dcterms:modified>
</cp:coreProperties>
</file>