
<file path=[Content_Types].xml><?xml version="1.0" encoding="utf-8"?>
<Types xmlns="http://schemas.openxmlformats.org/package/2006/content-types">
  <Default Extension="tmp" ContentType="image/png"/>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58" r:id="rId3"/>
    <p:sldId id="259" r:id="rId4"/>
    <p:sldId id="261" r:id="rId5"/>
    <p:sldId id="273" r:id="rId6"/>
    <p:sldId id="275" r:id="rId7"/>
    <p:sldId id="264" r:id="rId8"/>
    <p:sldId id="267" r:id="rId9"/>
    <p:sldId id="269" r:id="rId10"/>
    <p:sldId id="270" r:id="rId11"/>
    <p:sldId id="271" r:id="rId12"/>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3917"/>
    <a:srgbClr val="1C2C12"/>
    <a:srgbClr val="111B0B"/>
    <a:srgbClr val="233616"/>
    <a:srgbClr val="1D2C12"/>
    <a:srgbClr val="3250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3" d="100"/>
          <a:sy n="73" d="100"/>
        </p:scale>
        <p:origin x="6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69ED42D-31DF-4464-89DA-06560082BCCB}"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718036-5FC4-4CAC-9B77-37CF3237965A}" type="slidenum">
              <a:rPr lang="en-US"/>
              <a:pPr>
                <a:defRPr/>
              </a:pPr>
              <a:t>‹#›</a:t>
            </a:fld>
            <a:endParaRPr lang="en-US"/>
          </a:p>
        </p:txBody>
      </p:sp>
    </p:spTree>
    <p:extLst>
      <p:ext uri="{BB962C8B-B14F-4D97-AF65-F5344CB8AC3E}">
        <p14:creationId xmlns:p14="http://schemas.microsoft.com/office/powerpoint/2010/main" val="173686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BA11B33-0252-40C5-9444-D4F810C0B516}"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7B52F8-C420-440F-94C7-923BCF9A8969}" type="slidenum">
              <a:rPr lang="en-US"/>
              <a:pPr>
                <a:defRPr/>
              </a:pPr>
              <a:t>‹#›</a:t>
            </a:fld>
            <a:endParaRPr lang="en-US"/>
          </a:p>
        </p:txBody>
      </p:sp>
    </p:spTree>
    <p:extLst>
      <p:ext uri="{BB962C8B-B14F-4D97-AF65-F5344CB8AC3E}">
        <p14:creationId xmlns:p14="http://schemas.microsoft.com/office/powerpoint/2010/main" val="2305841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3AB3A78-FF64-4CF3-AA5D-0CFD4EB7DF8C}"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DFC8DDE-0363-4026-9AF6-EDCE47553EEE}" type="slidenum">
              <a:rPr lang="en-US"/>
              <a:pPr>
                <a:defRPr/>
              </a:pPr>
              <a:t>‹#›</a:t>
            </a:fld>
            <a:endParaRPr lang="en-US"/>
          </a:p>
        </p:txBody>
      </p:sp>
    </p:spTree>
    <p:extLst>
      <p:ext uri="{BB962C8B-B14F-4D97-AF65-F5344CB8AC3E}">
        <p14:creationId xmlns:p14="http://schemas.microsoft.com/office/powerpoint/2010/main" val="3390991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869144-CF7E-4B9F-9FCC-0CC44B8E8BE6}"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5CD6FA-715B-4D7E-A3EB-6766F5F2EA68}" type="slidenum">
              <a:rPr lang="en-US"/>
              <a:pPr>
                <a:defRPr/>
              </a:pPr>
              <a:t>‹#›</a:t>
            </a:fld>
            <a:endParaRPr lang="en-US"/>
          </a:p>
        </p:txBody>
      </p:sp>
    </p:spTree>
    <p:extLst>
      <p:ext uri="{BB962C8B-B14F-4D97-AF65-F5344CB8AC3E}">
        <p14:creationId xmlns:p14="http://schemas.microsoft.com/office/powerpoint/2010/main" val="2147086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3B0BBA7-E692-4F44-9D56-6A790E4A1F32}"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5FE924-B164-4EA2-ACC1-2959C5A82F2A}" type="slidenum">
              <a:rPr lang="en-US"/>
              <a:pPr>
                <a:defRPr/>
              </a:pPr>
              <a:t>‹#›</a:t>
            </a:fld>
            <a:endParaRPr lang="en-US"/>
          </a:p>
        </p:txBody>
      </p:sp>
    </p:spTree>
    <p:extLst>
      <p:ext uri="{BB962C8B-B14F-4D97-AF65-F5344CB8AC3E}">
        <p14:creationId xmlns:p14="http://schemas.microsoft.com/office/powerpoint/2010/main" val="241216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D5CCC9A-2A26-4E28-A1BC-159ED0385F5B}" type="datetimeFigureOut">
              <a:rPr lang="en-US"/>
              <a:pPr>
                <a:defRPr/>
              </a:pPr>
              <a:t>10/6/2021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E3FE329-0574-4918-81F0-D832AC944033}" type="slidenum">
              <a:rPr lang="en-US"/>
              <a:pPr>
                <a:defRPr/>
              </a:pPr>
              <a:t>‹#›</a:t>
            </a:fld>
            <a:endParaRPr lang="en-US"/>
          </a:p>
        </p:txBody>
      </p:sp>
    </p:spTree>
    <p:extLst>
      <p:ext uri="{BB962C8B-B14F-4D97-AF65-F5344CB8AC3E}">
        <p14:creationId xmlns:p14="http://schemas.microsoft.com/office/powerpoint/2010/main" val="1656585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97D702D-7E72-4C65-B88C-01C99CA7758A}" type="datetimeFigureOut">
              <a:rPr lang="en-US"/>
              <a:pPr>
                <a:defRPr/>
              </a:pPr>
              <a:t>10/6/2021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87B09BE-336F-4247-98BB-B78960832A59}" type="slidenum">
              <a:rPr lang="en-US"/>
              <a:pPr>
                <a:defRPr/>
              </a:pPr>
              <a:t>‹#›</a:t>
            </a:fld>
            <a:endParaRPr lang="en-US"/>
          </a:p>
        </p:txBody>
      </p:sp>
    </p:spTree>
    <p:extLst>
      <p:ext uri="{BB962C8B-B14F-4D97-AF65-F5344CB8AC3E}">
        <p14:creationId xmlns:p14="http://schemas.microsoft.com/office/powerpoint/2010/main" val="852307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3E31752-3D8F-495F-82E5-5E98C93332D7}" type="datetimeFigureOut">
              <a:rPr lang="en-US"/>
              <a:pPr>
                <a:defRPr/>
              </a:pPr>
              <a:t>10/6/2021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540D42F-EDE8-4290-BB3D-6BDF4E725F3B}" type="slidenum">
              <a:rPr lang="en-US"/>
              <a:pPr>
                <a:defRPr/>
              </a:pPr>
              <a:t>‹#›</a:t>
            </a:fld>
            <a:endParaRPr lang="en-US"/>
          </a:p>
        </p:txBody>
      </p:sp>
    </p:spTree>
    <p:extLst>
      <p:ext uri="{BB962C8B-B14F-4D97-AF65-F5344CB8AC3E}">
        <p14:creationId xmlns:p14="http://schemas.microsoft.com/office/powerpoint/2010/main" val="3371824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4DC48A7-5CCD-4144-882C-92087037DFD0}" type="datetimeFigureOut">
              <a:rPr lang="en-US"/>
              <a:pPr>
                <a:defRPr/>
              </a:pPr>
              <a:t>10/6/2021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B58718C-AC3B-44AD-93EF-49DE7D0B5C92}" type="slidenum">
              <a:rPr lang="en-US"/>
              <a:pPr>
                <a:defRPr/>
              </a:pPr>
              <a:t>‹#›</a:t>
            </a:fld>
            <a:endParaRPr lang="en-US"/>
          </a:p>
        </p:txBody>
      </p:sp>
    </p:spTree>
    <p:extLst>
      <p:ext uri="{BB962C8B-B14F-4D97-AF65-F5344CB8AC3E}">
        <p14:creationId xmlns:p14="http://schemas.microsoft.com/office/powerpoint/2010/main" val="3456619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5F4B58B-82E8-4BA6-9A31-41066825C19E}" type="datetimeFigureOut">
              <a:rPr lang="en-US"/>
              <a:pPr>
                <a:defRPr/>
              </a:pPr>
              <a:t>10/6/2021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3899AA-1287-4101-B361-9655D2DC0D40}" type="slidenum">
              <a:rPr lang="en-US"/>
              <a:pPr>
                <a:defRPr/>
              </a:pPr>
              <a:t>‹#›</a:t>
            </a:fld>
            <a:endParaRPr lang="en-US"/>
          </a:p>
        </p:txBody>
      </p:sp>
    </p:spTree>
    <p:extLst>
      <p:ext uri="{BB962C8B-B14F-4D97-AF65-F5344CB8AC3E}">
        <p14:creationId xmlns:p14="http://schemas.microsoft.com/office/powerpoint/2010/main" val="378274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0278A4A-FA67-464E-AD50-67E75C9089EC}" type="datetimeFigureOut">
              <a:rPr lang="en-US"/>
              <a:pPr>
                <a:defRPr/>
              </a:pPr>
              <a:t>10/6/2021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51A35BF-9EAE-4988-AE78-26C05976D037}" type="slidenum">
              <a:rPr lang="en-US"/>
              <a:pPr>
                <a:defRPr/>
              </a:pPr>
              <a:t>‹#›</a:t>
            </a:fld>
            <a:endParaRPr lang="en-US"/>
          </a:p>
        </p:txBody>
      </p:sp>
    </p:spTree>
    <p:extLst>
      <p:ext uri="{BB962C8B-B14F-4D97-AF65-F5344CB8AC3E}">
        <p14:creationId xmlns:p14="http://schemas.microsoft.com/office/powerpoint/2010/main" val="32021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a:defRPr/>
            </a:pPr>
            <a:fld id="{B7EA8432-4A21-4184-BF29-DDA5DAFD4CAD}" type="datetimeFigureOut">
              <a:rPr lang="en-US"/>
              <a:pPr>
                <a:defRPr/>
              </a:pPr>
              <a:t>10/6/2021</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a:defRPr/>
            </a:pPr>
            <a:fld id="{A93B7F9B-0CFB-48CC-A4CC-CA394C691B5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1.xml"/><Relationship Id="rId5" Type="http://schemas.openxmlformats.org/officeDocument/2006/relationships/image" Target="../media/image5.tmp"/><Relationship Id="rId4" Type="http://schemas.openxmlformats.org/officeDocument/2006/relationships/image" Target="../media/image4.tmp"/></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8.png"/><Relationship Id="rId5" Type="http://schemas.openxmlformats.org/officeDocument/2006/relationships/oleObject" Target="../embeddings/oleObject2.bin"/><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p:cNvSpPr txBox="1">
            <a:spLocks/>
          </p:cNvSpPr>
          <p:nvPr/>
        </p:nvSpPr>
        <p:spPr bwMode="auto">
          <a:xfrm>
            <a:off x="838200" y="-84357"/>
            <a:ext cx="10515600" cy="78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lnSpc>
                <a:spcPct val="90000"/>
              </a:lnSpc>
            </a:pPr>
            <a:r>
              <a:rPr lang="en-US" sz="4400" b="1">
                <a:solidFill>
                  <a:srgbClr val="FF0000"/>
                </a:solidFill>
                <a:latin typeface="Times New Roman" pitchFamily="18" charset="0"/>
                <a:cs typeface="Times New Roman" pitchFamily="18" charset="0"/>
              </a:rPr>
              <a:t>HOẠT ĐỘNG KHỞI </a:t>
            </a:r>
            <a:r>
              <a:rPr lang="en-US" sz="4400" b="1" smtClean="0">
                <a:solidFill>
                  <a:srgbClr val="FF0000"/>
                </a:solidFill>
                <a:latin typeface="Times New Roman" pitchFamily="18" charset="0"/>
                <a:cs typeface="Times New Roman" pitchFamily="18" charset="0"/>
              </a:rPr>
              <a:t>ĐỘNG</a:t>
            </a:r>
            <a:endParaRPr lang="en-US" sz="4400">
              <a:solidFill>
                <a:srgbClr val="FF0000"/>
              </a:solidFill>
              <a:latin typeface="Times New Roman" pitchFamily="18" charset="0"/>
              <a:cs typeface="Times New Roman" pitchFamily="18" charset="0"/>
            </a:endParaRPr>
          </a:p>
        </p:txBody>
      </p:sp>
      <p:sp>
        <p:nvSpPr>
          <p:cNvPr id="5" name="Rectangle 4"/>
          <p:cNvSpPr/>
          <p:nvPr/>
        </p:nvSpPr>
        <p:spPr>
          <a:xfrm>
            <a:off x="0" y="661161"/>
            <a:ext cx="9300665" cy="430887"/>
          </a:xfrm>
          <a:prstGeom prst="rect">
            <a:avLst/>
          </a:prstGeom>
        </p:spPr>
        <p:txBody>
          <a:bodyPr wrap="square">
            <a:spAutoFit/>
          </a:bodyPr>
          <a:lstStyle/>
          <a:p>
            <a:r>
              <a:rPr lang="vi-VN" sz="2200">
                <a:latin typeface="+mj-lt"/>
              </a:rPr>
              <a:t>Câu hỏi 1: Em biết có những mạng lưới nào khác ngoài mạng lưới giao thông? </a:t>
            </a:r>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6064" y="1359926"/>
            <a:ext cx="3633011" cy="2515731"/>
          </a:xfrm>
          <a:prstGeom prst="rect">
            <a:avLst/>
          </a:prstGeom>
        </p:spPr>
      </p:pic>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7887" y="1359926"/>
            <a:ext cx="3583485" cy="2515731"/>
          </a:xfrm>
          <a:prstGeom prst="rect">
            <a:avLst/>
          </a:prstGeom>
        </p:spPr>
      </p:pic>
      <p:pic>
        <p:nvPicPr>
          <p:cNvPr id="8" name="Picture 7"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6064" y="3992326"/>
            <a:ext cx="3633011" cy="2678930"/>
          </a:xfrm>
          <a:prstGeom prst="rect">
            <a:avLst/>
          </a:prstGeom>
        </p:spPr>
      </p:pic>
      <p:pic>
        <p:nvPicPr>
          <p:cNvPr id="9" name="Picture 8"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7887" y="3992326"/>
            <a:ext cx="3583486" cy="2678930"/>
          </a:xfrm>
          <a:prstGeom prst="rect">
            <a:avLst/>
          </a:prstGeom>
        </p:spPr>
      </p:pic>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VẬN DỤNG</a:t>
            </a:r>
            <a:endParaRPr lang="en-US" smtClean="0">
              <a:solidFill>
                <a:srgbClr val="FF0000"/>
              </a:solidFill>
              <a:latin typeface="Times New Roman" pitchFamily="18" charset="0"/>
              <a:cs typeface="Times New Roman" pitchFamily="18" charset="0"/>
            </a:endParaRPr>
          </a:p>
        </p:txBody>
      </p:sp>
      <p:sp>
        <p:nvSpPr>
          <p:cNvPr id="22531" name="Rectangle 4"/>
          <p:cNvSpPr>
            <a:spLocks noChangeArrowheads="1"/>
          </p:cNvSpPr>
          <p:nvPr/>
        </p:nvSpPr>
        <p:spPr bwMode="auto">
          <a:xfrm>
            <a:off x="338138" y="995363"/>
            <a:ext cx="11501437" cy="449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500">
                <a:latin typeface="Times New Roman" pitchFamily="18" charset="0"/>
                <a:cs typeface="Times New Roman" pitchFamily="18" charset="0"/>
              </a:rPr>
              <a:t>Vận dụng các kiến thức đã học giải quyết 2 tình huống sau: </a:t>
            </a:r>
            <a:endParaRPr lang="en-US" sz="2500" u="sng">
              <a:latin typeface="Times New Roman" pitchFamily="18" charset="0"/>
              <a:cs typeface="Times New Roman" pitchFamily="18" charset="0"/>
            </a:endParaRPr>
          </a:p>
          <a:p>
            <a:pPr algn="just">
              <a:spcAft>
                <a:spcPts val="563"/>
              </a:spcAft>
            </a:pPr>
            <a:r>
              <a:rPr lang="en-US" sz="2800" b="1">
                <a:latin typeface="Times New Roman" pitchFamily="18" charset="0"/>
                <a:cs typeface="Times New Roman" pitchFamily="18" charset="0"/>
              </a:rPr>
              <a:t>? </a:t>
            </a:r>
            <a:r>
              <a:rPr lang="en-US" sz="2500">
                <a:latin typeface="Times New Roman" pitchFamily="18" charset="0"/>
                <a:ea typeface="Arial" charset="0"/>
                <a:cs typeface="Times New Roman" pitchFamily="18" charset="0"/>
              </a:rPr>
              <a:t>TH1: Phòng thư viện của trường có 5 máy tính cần kết nối thành một mạng. Có thế có nhiêu cách kết nối ví dụ như Hình 2.3 sgk.</a:t>
            </a:r>
          </a:p>
          <a:p>
            <a:pPr algn="just">
              <a:spcAft>
                <a:spcPts val="38"/>
              </a:spcAft>
            </a:pPr>
            <a:r>
              <a:rPr lang="en-US" sz="2500">
                <a:latin typeface="Times New Roman" pitchFamily="18" charset="0"/>
                <a:ea typeface="Arial" charset="0"/>
                <a:cs typeface="Times New Roman" pitchFamily="18" charset="0"/>
              </a:rPr>
              <a:t>Em hãy vẽ hai cách khác để kết nối chúng thành một mạng.</a:t>
            </a:r>
          </a:p>
          <a:p>
            <a:pPr algn="just">
              <a:spcAft>
                <a:spcPts val="38"/>
              </a:spcAft>
            </a:pPr>
            <a:r>
              <a:rPr lang="en-US" sz="2500">
                <a:latin typeface="Times New Roman" pitchFamily="18" charset="0"/>
                <a:ea typeface="Arial" charset="0"/>
                <a:cs typeface="Times New Roman" pitchFamily="18" charset="0"/>
              </a:rPr>
              <a:t> </a:t>
            </a:r>
          </a:p>
          <a:p>
            <a:pPr algn="just">
              <a:spcAft>
                <a:spcPts val="38"/>
              </a:spcAft>
            </a:pPr>
            <a:endParaRPr lang="en-US" sz="2500">
              <a:latin typeface="Times New Roman" pitchFamily="18" charset="0"/>
              <a:ea typeface="Arial" charset="0"/>
              <a:cs typeface="Times New Roman" pitchFamily="18" charset="0"/>
            </a:endParaRPr>
          </a:p>
          <a:p>
            <a:pPr algn="just">
              <a:spcAft>
                <a:spcPts val="38"/>
              </a:spcAft>
            </a:pPr>
            <a:endParaRPr lang="en-US" sz="2500">
              <a:latin typeface="Times New Roman" pitchFamily="18" charset="0"/>
              <a:ea typeface="Arial" charset="0"/>
              <a:cs typeface="Times New Roman" pitchFamily="18" charset="0"/>
            </a:endParaRPr>
          </a:p>
          <a:p>
            <a:pPr algn="just"/>
            <a:r>
              <a:rPr lang="en-US" sz="2800" b="1">
                <a:latin typeface="Times New Roman" pitchFamily="18" charset="0"/>
                <a:cs typeface="Times New Roman" pitchFamily="18" charset="0"/>
              </a:rPr>
              <a:t>? </a:t>
            </a:r>
            <a:r>
              <a:rPr lang="en-US" sz="2500">
                <a:latin typeface="Times New Roman" pitchFamily="18" charset="0"/>
                <a:cs typeface="Times New Roman" pitchFamily="18" charset="0"/>
              </a:rPr>
              <a:t>TH2:  Nhà bạn An có điện thoại di động của bố, của mẹ và một máy tính xách tay đang cùng truy cập mạng Internet. Theo em, các thiết bị đó có đang được kết nối thành một mạng máy tính không? Nếu có, em hãy chỉ ra các thiết bị đầu cuối và thiết bị kết nối.</a:t>
            </a:r>
          </a:p>
        </p:txBody>
      </p:sp>
      <p:sp>
        <p:nvSpPr>
          <p:cNvPr id="22532" name="Rectangle 9"/>
          <p:cNvSpPr>
            <a:spLocks noChangeArrowheads="1"/>
          </p:cNvSpPr>
          <p:nvPr/>
        </p:nvSpPr>
        <p:spPr bwMode="auto">
          <a:xfrm>
            <a:off x="539750" y="803275"/>
            <a:ext cx="1219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14" name="Object 13"/>
          <p:cNvGraphicFramePr>
            <a:graphicFrameLocks noChangeAspect="1"/>
          </p:cNvGraphicFramePr>
          <p:nvPr/>
        </p:nvGraphicFramePr>
        <p:xfrm>
          <a:off x="1419225" y="2886075"/>
          <a:ext cx="4276725" cy="860425"/>
        </p:xfrm>
        <a:graphic>
          <a:graphicData uri="http://schemas.openxmlformats.org/presentationml/2006/ole">
            <mc:AlternateContent xmlns:mc="http://schemas.openxmlformats.org/markup-compatibility/2006">
              <mc:Choice xmlns:v="urn:schemas-microsoft-com:vml" Requires="v">
                <p:oleObj spid="_x0000_s22547" name="Bitmap Image" r:id="rId3" imgW="3561905" imgH="752381" progId="Paint.Picture">
                  <p:embed/>
                </p:oleObj>
              </mc:Choice>
              <mc:Fallback>
                <p:oleObj name="Bitmap Image" r:id="rId3" imgW="3561905" imgH="752381" progId="Paint.Picture">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9225" y="2886075"/>
                        <a:ext cx="42767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4" name="Rectangle 13"/>
          <p:cNvSpPr>
            <a:spLocks noChangeArrowheads="1"/>
          </p:cNvSpPr>
          <p:nvPr/>
        </p:nvSpPr>
        <p:spPr bwMode="auto">
          <a:xfrm>
            <a:off x="7304088" y="4670425"/>
            <a:ext cx="1219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18" name="Object 17"/>
          <p:cNvGraphicFramePr>
            <a:graphicFrameLocks noChangeAspect="1"/>
          </p:cNvGraphicFramePr>
          <p:nvPr/>
        </p:nvGraphicFramePr>
        <p:xfrm>
          <a:off x="7083425" y="2886075"/>
          <a:ext cx="2709863" cy="923925"/>
        </p:xfrm>
        <a:graphic>
          <a:graphicData uri="http://schemas.openxmlformats.org/presentationml/2006/ole">
            <mc:AlternateContent xmlns:mc="http://schemas.openxmlformats.org/markup-compatibility/2006">
              <mc:Choice xmlns:v="urn:schemas-microsoft-com:vml" Requires="v">
                <p:oleObj spid="_x0000_s22548" name="Bitmap Image" r:id="rId5" imgW="3228571" imgH="1181265" progId="Paint.Picture">
                  <p:embed/>
                </p:oleObj>
              </mc:Choice>
              <mc:Fallback>
                <p:oleObj name="Bitmap Image" r:id="rId5" imgW="3228571" imgH="1181265" progId="Paint.Picture">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3425" y="2886075"/>
                        <a:ext cx="27098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TextBox 18"/>
          <p:cNvSpPr txBox="1">
            <a:spLocks noChangeArrowheads="1"/>
          </p:cNvSpPr>
          <p:nvPr/>
        </p:nvSpPr>
        <p:spPr bwMode="auto">
          <a:xfrm>
            <a:off x="419100" y="5387975"/>
            <a:ext cx="115776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a:solidFill>
                  <a:schemeClr val="bg1"/>
                </a:solidFill>
                <a:latin typeface="Times New Roman" pitchFamily="18" charset="0"/>
                <a:cs typeface="Times New Roman" pitchFamily="18" charset="0"/>
              </a:rPr>
              <a:t>- Các thiết bị được kết nối thành mạng. </a:t>
            </a:r>
            <a:endParaRPr lang="en-US" sz="2500" u="sng">
              <a:solidFill>
                <a:schemeClr val="bg1"/>
              </a:solidFill>
              <a:latin typeface="Times New Roman" pitchFamily="18" charset="0"/>
              <a:cs typeface="Times New Roman" pitchFamily="18" charset="0"/>
            </a:endParaRPr>
          </a:p>
          <a:p>
            <a:pPr eaLnBrk="1" hangingPunct="1"/>
            <a:r>
              <a:rPr lang="en-US" sz="2500">
                <a:solidFill>
                  <a:schemeClr val="bg1"/>
                </a:solidFill>
                <a:latin typeface="Times New Roman" pitchFamily="18" charset="0"/>
                <a:cs typeface="Times New Roman" pitchFamily="18" charset="0"/>
              </a:rPr>
              <a:t>- Thiết bị đầu cuối gồm hai điện thoại thông minh và một máy tính xách tay. </a:t>
            </a:r>
            <a:endParaRPr lang="en-US" sz="2500" u="sng">
              <a:solidFill>
                <a:schemeClr val="bg1"/>
              </a:solidFill>
              <a:latin typeface="Times New Roman" pitchFamily="18" charset="0"/>
              <a:cs typeface="Times New Roman" pitchFamily="18" charset="0"/>
            </a:endParaRPr>
          </a:p>
          <a:p>
            <a:pPr eaLnBrk="1" hangingPunct="1"/>
            <a:r>
              <a:rPr lang="en-US" sz="2500">
                <a:solidFill>
                  <a:schemeClr val="bg1"/>
                </a:solidFill>
                <a:latin typeface="Times New Roman" pitchFamily="18" charset="0"/>
                <a:cs typeface="Times New Roman" pitchFamily="18" charset="0"/>
              </a:rPr>
              <a:t>- Thiết bị kết nối bao gồm modem hoặc bộ định tuyến, dây dẫn</a:t>
            </a:r>
            <a:endParaRPr lang="en-US" sz="2500" u="sng">
              <a:solidFill>
                <a:schemeClr val="bg1"/>
              </a:solidFill>
              <a:latin typeface="Times New Roman" pitchFamily="18" charset="0"/>
              <a:cs typeface="Times New Roman" pitchFamily="18" charset="0"/>
            </a:endParaRPr>
          </a:p>
          <a:p>
            <a:pPr algn="just" eaLnBrk="1" hangingPunct="1"/>
            <a:endParaRPr lang="en-US" sz="2500" u="sng">
              <a:solidFill>
                <a:schemeClr val="bg1"/>
              </a:solidFill>
              <a:latin typeface="Times New Roman" pitchFamily="18" charset="0"/>
              <a:cs typeface="Times New Roman"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19125" y="74930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HƯỚNG DẪN HỌC TẬP Ở NHÀ</a:t>
            </a:r>
            <a:endParaRPr lang="en-US" smtClean="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1576388" y="2506663"/>
            <a:ext cx="6664325" cy="1712912"/>
          </a:xfrm>
        </p:spPr>
        <p:txBody>
          <a:bodyPr/>
          <a:lstStyle/>
          <a:p>
            <a:pPr marL="0" indent="0" algn="just" eaLnBrk="1" hangingPunct="1">
              <a:buFont typeface="Arial" charset="0"/>
              <a:buNone/>
            </a:pPr>
            <a:r>
              <a:rPr lang="nb-NO" sz="3000" smtClean="0">
                <a:latin typeface="Times New Roman" pitchFamily="18" charset="0"/>
                <a:cs typeface="Times New Roman" pitchFamily="18" charset="0"/>
              </a:rPr>
              <a:t>Hoàn thành phần vận dụng </a:t>
            </a:r>
          </a:p>
          <a:p>
            <a:pPr marL="0" indent="0" algn="just" eaLnBrk="1" hangingPunct="1">
              <a:buFont typeface="Arial" charset="0"/>
              <a:buNone/>
            </a:pPr>
            <a:r>
              <a:rPr lang="nb-NO" sz="3000" smtClean="0">
                <a:latin typeface="Times New Roman" pitchFamily="18" charset="0"/>
                <a:cs typeface="Times New Roman" pitchFamily="18" charset="0"/>
              </a:rPr>
              <a:t>Làm bài tập 1,2,3 trong sbt,</a:t>
            </a:r>
          </a:p>
          <a:p>
            <a:pPr marL="0" indent="0" algn="just" eaLnBrk="1" hangingPunct="1">
              <a:buFont typeface="Arial" charset="0"/>
              <a:buNone/>
            </a:pPr>
            <a:r>
              <a:rPr lang="nb-NO" sz="3000" smtClean="0">
                <a:latin typeface="Times New Roman" pitchFamily="18" charset="0"/>
                <a:cs typeface="Times New Roman" pitchFamily="18" charset="0"/>
              </a:rPr>
              <a:t>Đọc bài tiếp theo để chuẩn bị tiết sau.</a:t>
            </a:r>
            <a:endParaRPr lang="en-US" sz="3000" u="sng"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b="1" smtClean="0">
                <a:solidFill>
                  <a:srgbClr val="FF0000"/>
                </a:solidFill>
                <a:latin typeface="Times New Roman" pitchFamily="18" charset="0"/>
                <a:cs typeface="Times New Roman" pitchFamily="18" charset="0"/>
              </a:rPr>
              <a:t>HOẠT ĐỘNG KHỞI ĐỘNG</a:t>
            </a:r>
            <a:r>
              <a:rPr lang="en-US" u="sng" smtClean="0">
                <a:solidFill>
                  <a:srgbClr val="FF0000"/>
                </a:solidFill>
                <a:latin typeface="Times New Roman" pitchFamily="18" charset="0"/>
                <a:cs typeface="Times New Roman" pitchFamily="18" charset="0"/>
              </a:rPr>
              <a:t/>
            </a:r>
            <a:br>
              <a:rPr lang="en-US" u="sng" smtClean="0">
                <a:solidFill>
                  <a:srgbClr val="FF0000"/>
                </a:solidFill>
                <a:latin typeface="Times New Roman" pitchFamily="18" charset="0"/>
                <a:cs typeface="Times New Roman" pitchFamily="18" charset="0"/>
              </a:rPr>
            </a:br>
            <a:endParaRPr lang="en-US" b="1" smtClean="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557213" y="1289050"/>
            <a:ext cx="11285537" cy="4933950"/>
          </a:xfrm>
        </p:spPr>
        <p:txBody>
          <a:bodyPr rtlCol="0">
            <a:normAutofit/>
          </a:bodyPr>
          <a:lstStyle/>
          <a:p>
            <a:pPr marL="0" indent="0" eaLnBrk="1" fontAlgn="auto" hangingPunct="1">
              <a:spcAft>
                <a:spcPts val="0"/>
              </a:spcAft>
              <a:buFontTx/>
              <a:buChar char="-"/>
              <a:defRPr/>
            </a:pPr>
            <a:r>
              <a:rPr lang="en-US" sz="2800" dirty="0" err="1" smtClean="0">
                <a:latin typeface="Times New Roman" panose="02020603050405020304" pitchFamily="18" charset="0"/>
                <a:cs typeface="Times New Roman" panose="02020603050405020304" pitchFamily="18" charset="0"/>
              </a:rPr>
              <a:t>Sự</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thống</a:t>
            </a:r>
            <a:endParaRPr lang="en-US" sz="2800" dirty="0" smtClean="0">
              <a:latin typeface="Times New Roman" panose="02020603050405020304" pitchFamily="18" charset="0"/>
              <a:cs typeface="Times New Roman" panose="02020603050405020304" pitchFamily="18" charset="0"/>
            </a:endParaRPr>
          </a:p>
          <a:p>
            <a:pPr marL="0" indent="0" eaLnBrk="1" fontAlgn="auto" hangingPunct="1">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marL="0" indent="0" eaLnBrk="1" fontAlgn="auto" hangingPunct="1">
              <a:spcAft>
                <a:spcPts val="0"/>
              </a:spcAft>
              <a:buFontTx/>
              <a:buChar char="-"/>
              <a:defRPr/>
            </a:pPr>
            <a:r>
              <a:rPr lang="en-US" sz="2800" dirty="0" err="1" smtClean="0">
                <a:latin typeface="Times New Roman" panose="02020603050405020304" pitchFamily="18" charset="0"/>
                <a:cs typeface="Times New Roman" panose="02020603050405020304" pitchFamily="18" charset="0"/>
              </a:rPr>
              <a:t>Mọi</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tải</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marL="0" indent="0" eaLnBrk="1" fontAlgn="auto" hangingPunct="1">
              <a:spcAft>
                <a:spcPts val="0"/>
              </a:spcAft>
              <a:buFontTx/>
              <a:buChar char="-"/>
              <a:defRPr/>
            </a:pPr>
            <a:r>
              <a:rPr lang="en-US" sz="2800" dirty="0" err="1" smtClean="0">
                <a:latin typeface="Times New Roman" panose="02020603050405020304" pitchFamily="18" charset="0"/>
                <a:cs typeface="Times New Roman" panose="02020603050405020304" pitchFamily="18" charset="0"/>
              </a:rPr>
              <a:t>Cả</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hữu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riêng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chúng</a:t>
            </a:r>
            <a:r>
              <a:rPr lang="en-US" sz="28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marL="0" indent="0" eaLnBrk="1" fontAlgn="auto" hangingPunct="1">
              <a:spcAft>
                <a:spcPts val="0"/>
              </a:spcAft>
              <a:buFont typeface="Arial" pitchFamily="34" charset="0"/>
              <a:buNone/>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endParaRPr lang="en-US" sz="2800" u="sng" dirty="0">
              <a:latin typeface="Times New Roman" panose="02020603050405020304" pitchFamily="18" charset="0"/>
              <a:cs typeface="Times New Roman" panose="02020603050405020304" pitchFamily="18" charset="0"/>
            </a:endParaRPr>
          </a:p>
          <a:p>
            <a:pPr eaLnBrk="1" fontAlgn="auto" hangingPunct="1">
              <a:spcAft>
                <a:spcPts val="0"/>
              </a:spcAft>
              <a:buFont typeface="Arial" pitchFamily="34" charset="0"/>
              <a:buChar char="•"/>
              <a:defRPr/>
            </a:pPr>
            <a:endParaRPr lang="en-US" sz="2800"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1000"/>
                                        <p:tgtEl>
                                          <p:spTgt spid="3">
                                            <p:txEl>
                                              <p:pRg st="6" end="6"/>
                                            </p:txEl>
                                          </p:spTgt>
                                        </p:tgtEl>
                                      </p:cBhvr>
                                    </p:animEffect>
                                    <p:anim calcmode="lin" valueType="num">
                                      <p:cBhvr>
                                        <p:cTn id="2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descr="images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420" y="1631324"/>
            <a:ext cx="1588894" cy="12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4" descr="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7620" y="1631324"/>
            <a:ext cx="1923398" cy="116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1" descr="images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20" y="3688724"/>
            <a:ext cx="1505268" cy="120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2" descr="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420" y="3612524"/>
            <a:ext cx="1923398" cy="116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3" descr="download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020" y="2774323"/>
            <a:ext cx="1097592" cy="940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Line 14"/>
          <p:cNvSpPr>
            <a:spLocks noChangeShapeType="1"/>
          </p:cNvSpPr>
          <p:nvPr/>
        </p:nvSpPr>
        <p:spPr bwMode="auto">
          <a:xfrm flipV="1">
            <a:off x="4562095" y="3460124"/>
            <a:ext cx="584269" cy="33450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8" name="Line 15"/>
          <p:cNvSpPr>
            <a:spLocks noChangeShapeType="1"/>
          </p:cNvSpPr>
          <p:nvPr/>
        </p:nvSpPr>
        <p:spPr bwMode="auto">
          <a:xfrm>
            <a:off x="4343020" y="2469524"/>
            <a:ext cx="738024" cy="58538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9" name="Line 16"/>
          <p:cNvSpPr>
            <a:spLocks noChangeShapeType="1"/>
          </p:cNvSpPr>
          <p:nvPr/>
        </p:nvSpPr>
        <p:spPr bwMode="auto">
          <a:xfrm flipH="1">
            <a:off x="6095619" y="2317124"/>
            <a:ext cx="820027" cy="8362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0" name="Line 17"/>
          <p:cNvSpPr>
            <a:spLocks noChangeShapeType="1"/>
          </p:cNvSpPr>
          <p:nvPr/>
        </p:nvSpPr>
        <p:spPr bwMode="auto">
          <a:xfrm flipH="1" flipV="1">
            <a:off x="6171820" y="3460124"/>
            <a:ext cx="738024" cy="25087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1" name="Line 23"/>
          <p:cNvSpPr>
            <a:spLocks noChangeShapeType="1"/>
          </p:cNvSpPr>
          <p:nvPr/>
        </p:nvSpPr>
        <p:spPr bwMode="auto">
          <a:xfrm flipV="1">
            <a:off x="4571619" y="2104398"/>
            <a:ext cx="2460081" cy="22649"/>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2" name="Line 23"/>
          <p:cNvSpPr>
            <a:spLocks noChangeShapeType="1"/>
          </p:cNvSpPr>
          <p:nvPr/>
        </p:nvSpPr>
        <p:spPr bwMode="auto">
          <a:xfrm flipV="1">
            <a:off x="4571619" y="4087186"/>
            <a:ext cx="2460081" cy="22648"/>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3" name="Line 23"/>
          <p:cNvSpPr>
            <a:spLocks noChangeShapeType="1"/>
          </p:cNvSpPr>
          <p:nvPr/>
        </p:nvSpPr>
        <p:spPr bwMode="auto">
          <a:xfrm>
            <a:off x="3733420" y="2829887"/>
            <a:ext cx="0" cy="775282"/>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4" name="Line 23"/>
          <p:cNvSpPr>
            <a:spLocks noChangeShapeType="1"/>
          </p:cNvSpPr>
          <p:nvPr/>
        </p:nvSpPr>
        <p:spPr bwMode="auto">
          <a:xfrm>
            <a:off x="8305420" y="2774323"/>
            <a:ext cx="0" cy="775283"/>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 name="Rounded Rectangular Callout 30"/>
          <p:cNvSpPr/>
          <p:nvPr/>
        </p:nvSpPr>
        <p:spPr bwMode="auto">
          <a:xfrm>
            <a:off x="3502070" y="236780"/>
            <a:ext cx="4895850" cy="578882"/>
          </a:xfrm>
          <a:prstGeom prst="wedgeRoundRectCallout">
            <a:avLst>
              <a:gd name="adj1" fmla="val -36883"/>
              <a:gd name="adj2" fmla="val 77768"/>
              <a:gd name="adj3" fmla="val 16667"/>
            </a:avLst>
          </a:prstGeom>
          <a:blipFill>
            <a:blip r:embed="rId5"/>
            <a:tile tx="0" ty="0" sx="100000" sy="100000" flip="none" algn="tl"/>
          </a:blip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spAutoFit/>
          </a:bodyPr>
          <a:lstStyle/>
          <a:p>
            <a:pPr fontAlgn="auto">
              <a:spcBef>
                <a:spcPts val="0"/>
              </a:spcBef>
              <a:spcAft>
                <a:spcPts val="0"/>
              </a:spcAft>
              <a:defRPr/>
            </a:pPr>
            <a:r>
              <a:rPr lang="en-US" sz="2800" smtClean="0">
                <a:solidFill>
                  <a:srgbClr val="FF0000"/>
                </a:solidFill>
                <a:latin typeface="Times New Roman" panose="02020603050405020304" pitchFamily="18" charset="0"/>
                <a:cs typeface="Times New Roman" panose="02020603050405020304" pitchFamily="18" charset="0"/>
              </a:rPr>
              <a:t>Mạng máy tính </a:t>
            </a:r>
            <a:endParaRPr lang="en-US" sz="2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914400" y="1349375"/>
            <a:ext cx="10363200" cy="1470025"/>
          </a:xfrm>
        </p:spPr>
        <p:txBody>
          <a:bodyPr/>
          <a:lstStyle/>
          <a:p>
            <a:pPr eaLnBrk="1" hangingPunct="1"/>
            <a:r>
              <a:rPr lang="en-US" b="1" smtClean="0">
                <a:solidFill>
                  <a:srgbClr val="FF0000"/>
                </a:solidFill>
                <a:latin typeface="Times New Roman" pitchFamily="18" charset="0"/>
                <a:cs typeface="Times New Roman" pitchFamily="18" charset="0"/>
              </a:rPr>
              <a:t>CHỦ ĐỀ 2. MẠNG MÁY TÍNH VÀ INTERNET</a:t>
            </a:r>
            <a:r>
              <a:rPr lang="en-US" smtClean="0">
                <a:solidFill>
                  <a:srgbClr val="FF0000"/>
                </a:solidFill>
                <a:latin typeface="Times New Roman" pitchFamily="18" charset="0"/>
                <a:cs typeface="Times New Roman" pitchFamily="18" charset="0"/>
              </a:rPr>
              <a:t/>
            </a:r>
            <a:br>
              <a:rPr lang="en-US" smtClean="0">
                <a:solidFill>
                  <a:srgbClr val="FF0000"/>
                </a:solidFill>
                <a:latin typeface="Times New Roman" pitchFamily="18" charset="0"/>
                <a:cs typeface="Times New Roman" pitchFamily="18" charset="0"/>
              </a:rPr>
            </a:br>
            <a:r>
              <a:rPr lang="en-US" smtClean="0">
                <a:solidFill>
                  <a:srgbClr val="FF0000"/>
                </a:solidFill>
                <a:latin typeface="Times New Roman" pitchFamily="18" charset="0"/>
                <a:cs typeface="Times New Roman" pitchFamily="18" charset="0"/>
              </a:rPr>
              <a:t>Tiết 5: </a:t>
            </a:r>
            <a:r>
              <a:rPr lang="en-US" b="1" smtClean="0">
                <a:solidFill>
                  <a:srgbClr val="FF0000"/>
                </a:solidFill>
                <a:latin typeface="Times New Roman" pitchFamily="18" charset="0"/>
                <a:cs typeface="Times New Roman" pitchFamily="18" charset="0"/>
              </a:rPr>
              <a:t>BÀI </a:t>
            </a:r>
            <a:r>
              <a:rPr lang="en-US" b="1" smtClean="0">
                <a:solidFill>
                  <a:srgbClr val="FF0000"/>
                </a:solidFill>
                <a:latin typeface="Times New Roman" pitchFamily="18" charset="0"/>
                <a:cs typeface="Times New Roman" pitchFamily="18" charset="0"/>
              </a:rPr>
              <a:t>4: MẠNG MÁY TÍNH</a:t>
            </a:r>
            <a:r>
              <a:rPr lang="en-US" smtClean="0">
                <a:solidFill>
                  <a:srgbClr val="FF0000"/>
                </a:solidFill>
              </a:rPr>
              <a:t/>
            </a:r>
            <a:br>
              <a:rPr lang="en-US" smtClean="0">
                <a:solidFill>
                  <a:srgbClr val="FF0000"/>
                </a:solidFill>
              </a:rPr>
            </a:br>
            <a:endParaRPr lang="en-US" smtClean="0">
              <a:solidFill>
                <a:srgbClr val="FF0000"/>
              </a:solidFill>
            </a:endParaRPr>
          </a:p>
        </p:txBody>
      </p:sp>
      <p:pic>
        <p:nvPicPr>
          <p:cNvPr id="614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24250" y="2982913"/>
            <a:ext cx="5813425"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txBox="1">
            <a:spLocks/>
          </p:cNvSpPr>
          <p:nvPr/>
        </p:nvSpPr>
        <p:spPr bwMode="auto">
          <a:xfrm>
            <a:off x="463550" y="0"/>
            <a:ext cx="1155065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lnSpc>
                <a:spcPct val="90000"/>
              </a:lnSpc>
            </a:pPr>
            <a:r>
              <a:rPr lang="en-US" sz="4400" b="1">
                <a:solidFill>
                  <a:srgbClr val="FF0000"/>
                </a:solidFill>
                <a:latin typeface="Times New Roman" pitchFamily="18" charset="0"/>
                <a:cs typeface="Times New Roman" pitchFamily="18" charset="0"/>
              </a:rPr>
              <a:t>HOẠT ĐỘNG HÌNH THÀNH KIẾN THỨC</a:t>
            </a:r>
            <a:endParaRPr lang="en-US" sz="4400">
              <a:solidFill>
                <a:srgbClr val="FF0000"/>
              </a:solidFill>
              <a:latin typeface="Times New Roman" pitchFamily="18" charset="0"/>
              <a:cs typeface="Times New Roman" pitchFamily="18" charset="0"/>
            </a:endParaRPr>
          </a:p>
        </p:txBody>
      </p:sp>
      <p:sp>
        <p:nvSpPr>
          <p:cNvPr id="8196" name="TextBox 12"/>
          <p:cNvSpPr txBox="1">
            <a:spLocks noChangeArrowheads="1"/>
          </p:cNvSpPr>
          <p:nvPr/>
        </p:nvSpPr>
        <p:spPr bwMode="auto">
          <a:xfrm>
            <a:off x="1077913" y="869950"/>
            <a:ext cx="47434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3200" b="1">
                <a:solidFill>
                  <a:srgbClr val="7030A0"/>
                </a:solidFill>
                <a:latin typeface="Times New Roman" pitchFamily="18" charset="0"/>
                <a:cs typeface="Times New Roman" pitchFamily="18" charset="0"/>
              </a:rPr>
              <a:t>1. Mạng máy tính là gì?</a:t>
            </a:r>
            <a:endParaRPr lang="en-US" sz="3200">
              <a:solidFill>
                <a:srgbClr val="7030A0"/>
              </a:solidFill>
              <a:latin typeface="Times New Roman" pitchFamily="18" charset="0"/>
              <a:cs typeface="Times New Roman" pitchFamily="18" charset="0"/>
            </a:endParaRPr>
          </a:p>
          <a:p>
            <a:pPr eaLnBrk="1" hangingPunct="1"/>
            <a:endParaRPr lang="en-US" sz="2400">
              <a:solidFill>
                <a:srgbClr val="7030A0"/>
              </a:solidFill>
            </a:endParaRPr>
          </a:p>
        </p:txBody>
      </p:sp>
      <p:graphicFrame>
        <p:nvGraphicFramePr>
          <p:cNvPr id="14" name="Table 13"/>
          <p:cNvGraphicFramePr>
            <a:graphicFrameLocks noGrp="1"/>
          </p:cNvGraphicFramePr>
          <p:nvPr>
            <p:extLst>
              <p:ext uri="{D42A27DB-BD31-4B8C-83A1-F6EECF244321}">
                <p14:modId xmlns:p14="http://schemas.microsoft.com/office/powerpoint/2010/main" val="3607514343"/>
              </p:ext>
            </p:extLst>
          </p:nvPr>
        </p:nvGraphicFramePr>
        <p:xfrm>
          <a:off x="0" y="1411941"/>
          <a:ext cx="5392271" cy="4743842"/>
        </p:xfrm>
        <a:graphic>
          <a:graphicData uri="http://schemas.openxmlformats.org/drawingml/2006/table">
            <a:tbl>
              <a:tblPr firstRow="1" bandRow="1">
                <a:tableStyleId>{5C22544A-7EE6-4342-B048-85BDC9FD1C3A}</a:tableStyleId>
              </a:tblPr>
              <a:tblGrid>
                <a:gridCol w="5392271">
                  <a:extLst>
                    <a:ext uri="{9D8B030D-6E8A-4147-A177-3AD203B41FA5}">
                      <a16:colId xmlns:a16="http://schemas.microsoft.com/office/drawing/2014/main" val="20000"/>
                    </a:ext>
                  </a:extLst>
                </a:gridCol>
              </a:tblGrid>
              <a:tr h="793609">
                <a:tc>
                  <a:txBody>
                    <a:bodyPr/>
                    <a:lstStyle/>
                    <a:p>
                      <a:pPr algn="ctr"/>
                      <a:r>
                        <a:rPr lang="en-US" sz="2500" dirty="0" smtClean="0">
                          <a:solidFill>
                            <a:srgbClr val="FF0000"/>
                          </a:solidFill>
                          <a:latin typeface="Times New Roman" panose="02020603050405020304" pitchFamily="18" charset="0"/>
                          <a:cs typeface="Times New Roman" panose="02020603050405020304" pitchFamily="18" charset="0"/>
                        </a:rPr>
                        <a:t>PHIẾU</a:t>
                      </a:r>
                      <a:r>
                        <a:rPr lang="en-US" sz="2500" baseline="0" dirty="0" smtClean="0">
                          <a:solidFill>
                            <a:srgbClr val="FF0000"/>
                          </a:solidFill>
                          <a:latin typeface="Times New Roman" panose="02020603050405020304" pitchFamily="18" charset="0"/>
                          <a:cs typeface="Times New Roman" panose="02020603050405020304" pitchFamily="18" charset="0"/>
                        </a:rPr>
                        <a:t> HỌC TẬP SỐ 1</a:t>
                      </a:r>
                      <a:endParaRPr lang="en-US" sz="2500" dirty="0">
                        <a:solidFill>
                          <a:srgbClr val="FF0000"/>
                        </a:solidFill>
                        <a:latin typeface="Times New Roman" panose="02020603050405020304" pitchFamily="18" charset="0"/>
                        <a:cs typeface="Times New Roman" panose="02020603050405020304" pitchFamily="18" charset="0"/>
                      </a:endParaRPr>
                    </a:p>
                  </a:txBody>
                  <a:tcPr marT="45723" marB="45723">
                    <a:solidFill>
                      <a:schemeClr val="accent2">
                        <a:lumMod val="20000"/>
                        <a:lumOff val="80000"/>
                      </a:schemeClr>
                    </a:solidFill>
                  </a:tcPr>
                </a:tc>
                <a:extLst>
                  <a:ext uri="{0D108BD9-81ED-4DB2-BD59-A6C34878D82A}">
                    <a16:rowId xmlns:a16="http://schemas.microsoft.com/office/drawing/2014/main" val="10000"/>
                  </a:ext>
                </a:extLst>
              </a:tr>
              <a:tr h="3950233">
                <a:tc>
                  <a:txBody>
                    <a:bodyPr/>
                    <a:lstStyle/>
                    <a:p>
                      <a:pPr lvl="1"/>
                      <a:r>
                        <a:rPr lang="en-US" sz="2800" b="1" i="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800" b="1" i="0" u="none" strike="noStrike" kern="1200" smtClean="0">
                          <a:solidFill>
                            <a:srgbClr val="FF0000"/>
                          </a:solidFill>
                          <a:effectLst/>
                          <a:latin typeface="Times New Roman" panose="02020603050405020304" pitchFamily="18" charset="0"/>
                          <a:ea typeface="+mn-ea"/>
                          <a:cs typeface="Times New Roman" panose="02020603050405020304" pitchFamily="18" charset="0"/>
                        </a:rPr>
                        <a:t>.</a:t>
                      </a:r>
                      <a:r>
                        <a:rPr lang="en-US" sz="2800" i="0" u="none" strike="noStrike" kern="120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u="none" strike="noStrike" kern="1200" baseline="0" smtClean="0">
                          <a:solidFill>
                            <a:srgbClr val="FF0000"/>
                          </a:solidFill>
                          <a:effectLst/>
                          <a:latin typeface="Times New Roman" panose="02020603050405020304" pitchFamily="18" charset="0"/>
                          <a:ea typeface="+mn-ea"/>
                          <a:cs typeface="Times New Roman" panose="02020603050405020304" pitchFamily="18" charset="0"/>
                        </a:rPr>
                        <a:t> máy tính là gì?</a:t>
                      </a:r>
                      <a:endParaRPr lang="en-US" sz="2800" u="sng"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800" b="1" i="0" u="none" strike="noStrike" kern="1200" smtClean="0">
                        <a:solidFill>
                          <a:srgbClr val="FF0000"/>
                        </a:solidFill>
                        <a:effectLst/>
                        <a:latin typeface="Times New Roman" panose="02020603050405020304" pitchFamily="18" charset="0"/>
                        <a:ea typeface="+mn-ea"/>
                        <a:cs typeface="Times New Roman" panose="02020603050405020304" pitchFamily="18" charset="0"/>
                      </a:endParaRPr>
                    </a:p>
                    <a:p>
                      <a:pPr lvl="1"/>
                      <a:r>
                        <a:rPr lang="en-US" sz="2800" b="1" i="0" u="none" strike="noStrike" kern="1200" smtClean="0">
                          <a:solidFill>
                            <a:srgbClr val="FF0000"/>
                          </a:solidFill>
                          <a:effectLst/>
                          <a:latin typeface="Times New Roman" panose="02020603050405020304" pitchFamily="18" charset="0"/>
                          <a:ea typeface="+mn-ea"/>
                          <a:cs typeface="Times New Roman" panose="02020603050405020304" pitchFamily="18" charset="0"/>
                        </a:rPr>
                        <a:t>Câu 2.</a:t>
                      </a:r>
                      <a:r>
                        <a:rPr lang="en-US" sz="2800" i="0" u="none" strike="noStrike" kern="120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u="none" strike="noStrike" kern="1200" baseline="0" smtClean="0">
                          <a:solidFill>
                            <a:srgbClr val="FF0000"/>
                          </a:solidFill>
                          <a:effectLst/>
                          <a:latin typeface="Times New Roman" panose="02020603050405020304" pitchFamily="18" charset="0"/>
                          <a:ea typeface="+mn-ea"/>
                          <a:cs typeface="Times New Roman" panose="02020603050405020304" pitchFamily="18" charset="0"/>
                        </a:rPr>
                        <a:t> máy tính đem lại lợi ích gì</a:t>
                      </a:r>
                      <a:r>
                        <a:rPr lang="en-US" sz="2800" u="none" strike="noStrike" kern="1200" smtClean="0">
                          <a:solidFill>
                            <a:srgbClr val="FF0000"/>
                          </a:solidFill>
                          <a:effectLst/>
                          <a:latin typeface="Times New Roman" panose="02020603050405020304" pitchFamily="18" charset="0"/>
                          <a:ea typeface="+mn-ea"/>
                          <a:cs typeface="Times New Roman" panose="02020603050405020304" pitchFamily="18" charset="0"/>
                        </a:rPr>
                        <a:t>?</a:t>
                      </a:r>
                      <a:endParaRPr lang="en-US" sz="2800" u="sng" kern="1200" dirty="0" smtClean="0">
                        <a:solidFill>
                          <a:srgbClr val="FF0000"/>
                        </a:solidFill>
                        <a:effectLst/>
                        <a:latin typeface="Times New Roman" panose="02020603050405020304" pitchFamily="18" charset="0"/>
                        <a:ea typeface="+mn-ea"/>
                        <a:cs typeface="Times New Roman" panose="02020603050405020304" pitchFamily="18" charset="0"/>
                      </a:endParaRPr>
                    </a:p>
                    <a:p>
                      <a:endParaRPr lang="en-US" sz="2000" dirty="0">
                        <a:solidFill>
                          <a:srgbClr val="FF0000"/>
                        </a:solidFill>
                      </a:endParaRPr>
                    </a:p>
                  </a:txBody>
                  <a:tcPr marT="45723" marB="45723">
                    <a:blipFill>
                      <a:blip r:embed="rId2"/>
                      <a:tile tx="0" ty="0" sx="100000" sy="100000" flip="none" algn="tl"/>
                    </a:blipFill>
                  </a:tcPr>
                </a:tc>
                <a:extLst>
                  <a:ext uri="{0D108BD9-81ED-4DB2-BD59-A6C34878D82A}">
                    <a16:rowId xmlns:a16="http://schemas.microsoft.com/office/drawing/2014/main" val="10001"/>
                  </a:ext>
                </a:extLst>
              </a:tr>
            </a:tbl>
          </a:graphicData>
        </a:graphic>
      </p:graphicFrame>
      <p:sp>
        <p:nvSpPr>
          <p:cNvPr id="2" name="TextBox 1"/>
          <p:cNvSpPr txBox="1">
            <a:spLocks noChangeArrowheads="1"/>
          </p:cNvSpPr>
          <p:nvPr/>
        </p:nvSpPr>
        <p:spPr bwMode="auto">
          <a:xfrm>
            <a:off x="47411" y="2693988"/>
            <a:ext cx="56019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400" i="1">
                <a:solidFill>
                  <a:srgbClr val="002060"/>
                </a:solidFill>
                <a:latin typeface="Times New Roman" pitchFamily="18" charset="0"/>
                <a:cs typeface="Times New Roman" pitchFamily="18" charset="0"/>
              </a:rPr>
              <a:t>=&gt; </a:t>
            </a:r>
            <a:r>
              <a:rPr lang="en-US" sz="2400" i="1" smtClean="0">
                <a:solidFill>
                  <a:srgbClr val="002060"/>
                </a:solidFill>
                <a:latin typeface="Times New Roman" pitchFamily="18" charset="0"/>
                <a:cs typeface="Times New Roman" pitchFamily="18" charset="0"/>
              </a:rPr>
              <a:t>Hai hay nhiều máy tính và các thiết bị được kết nối để truyền thông tin cho nhau</a:t>
            </a:r>
            <a:endParaRPr lang="en-US" sz="2400" u="sng">
              <a:solidFill>
                <a:srgbClr val="002060"/>
              </a:solidFill>
              <a:latin typeface="Times New Roman" pitchFamily="18" charset="0"/>
              <a:cs typeface="Times New Roman" pitchFamily="18" charset="0"/>
            </a:endParaRPr>
          </a:p>
        </p:txBody>
      </p:sp>
      <p:sp>
        <p:nvSpPr>
          <p:cNvPr id="17" name="TextBox 16"/>
          <p:cNvSpPr txBox="1">
            <a:spLocks noChangeArrowheads="1"/>
          </p:cNvSpPr>
          <p:nvPr/>
        </p:nvSpPr>
        <p:spPr bwMode="auto">
          <a:xfrm>
            <a:off x="139566" y="4796818"/>
            <a:ext cx="5469321"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solidFill>
                  <a:srgbClr val="002060"/>
                </a:solidFill>
                <a:latin typeface="Times New Roman" pitchFamily="18" charset="0"/>
                <a:cs typeface="Times New Roman" pitchFamily="18" charset="0"/>
              </a:rPr>
              <a:t>=&gt; </a:t>
            </a:r>
            <a:r>
              <a:rPr lang="en-US" sz="2500" i="1" smtClean="0">
                <a:solidFill>
                  <a:srgbClr val="002060"/>
                </a:solidFill>
                <a:latin typeface="Times New Roman" pitchFamily="18" charset="0"/>
                <a:cs typeface="Times New Roman" pitchFamily="18" charset="0"/>
              </a:rPr>
              <a:t>Người sử dụng có thể liên lạc với nhau để trao đổi thông tin, chia sẻ dữ liệu và dung chung tài nguyên</a:t>
            </a:r>
            <a:endParaRPr lang="en-US" sz="2500" u="sng">
              <a:solidFill>
                <a:srgbClr val="002060"/>
              </a:solidFill>
              <a:latin typeface="Times New Roman" pitchFamily="18" charset="0"/>
              <a:cs typeface="Times New Roman" pitchFamily="18" charset="0"/>
            </a:endParaRPr>
          </a:p>
        </p:txBody>
      </p:sp>
      <p:pic>
        <p:nvPicPr>
          <p:cNvPr id="24" name="Picture 3" descr="images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1363" y="1905573"/>
            <a:ext cx="1588894" cy="12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 descr="downlo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7563" y="1905573"/>
            <a:ext cx="1923398" cy="116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1" descr="images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9963" y="3962973"/>
            <a:ext cx="1505268" cy="120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2" descr="downlo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31363" y="3886773"/>
            <a:ext cx="1923398" cy="116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3" descr="download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4963" y="3048572"/>
            <a:ext cx="1097592" cy="940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Line 14"/>
          <p:cNvSpPr>
            <a:spLocks noChangeShapeType="1"/>
          </p:cNvSpPr>
          <p:nvPr/>
        </p:nvSpPr>
        <p:spPr bwMode="auto">
          <a:xfrm flipV="1">
            <a:off x="7412038" y="3734373"/>
            <a:ext cx="584269" cy="33450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 name="Line 15"/>
          <p:cNvSpPr>
            <a:spLocks noChangeShapeType="1"/>
          </p:cNvSpPr>
          <p:nvPr/>
        </p:nvSpPr>
        <p:spPr bwMode="auto">
          <a:xfrm>
            <a:off x="7192963" y="2743773"/>
            <a:ext cx="738024" cy="58538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 name="Line 16"/>
          <p:cNvSpPr>
            <a:spLocks noChangeShapeType="1"/>
          </p:cNvSpPr>
          <p:nvPr/>
        </p:nvSpPr>
        <p:spPr bwMode="auto">
          <a:xfrm flipH="1">
            <a:off x="8945562" y="2591373"/>
            <a:ext cx="820027" cy="8362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 name="Line 17"/>
          <p:cNvSpPr>
            <a:spLocks noChangeShapeType="1"/>
          </p:cNvSpPr>
          <p:nvPr/>
        </p:nvSpPr>
        <p:spPr bwMode="auto">
          <a:xfrm flipH="1" flipV="1">
            <a:off x="9021763" y="3734373"/>
            <a:ext cx="738024" cy="25087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 name="Line 23"/>
          <p:cNvSpPr>
            <a:spLocks noChangeShapeType="1"/>
          </p:cNvSpPr>
          <p:nvPr/>
        </p:nvSpPr>
        <p:spPr bwMode="auto">
          <a:xfrm flipV="1">
            <a:off x="7421562" y="2378647"/>
            <a:ext cx="2460081" cy="22649"/>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 name="Line 23"/>
          <p:cNvSpPr>
            <a:spLocks noChangeShapeType="1"/>
          </p:cNvSpPr>
          <p:nvPr/>
        </p:nvSpPr>
        <p:spPr bwMode="auto">
          <a:xfrm flipV="1">
            <a:off x="7421562" y="4361435"/>
            <a:ext cx="2460081" cy="22648"/>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 name="Line 23"/>
          <p:cNvSpPr>
            <a:spLocks noChangeShapeType="1"/>
          </p:cNvSpPr>
          <p:nvPr/>
        </p:nvSpPr>
        <p:spPr bwMode="auto">
          <a:xfrm>
            <a:off x="6583363" y="3104136"/>
            <a:ext cx="0" cy="775282"/>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 name="Line 23"/>
          <p:cNvSpPr>
            <a:spLocks noChangeShapeType="1"/>
          </p:cNvSpPr>
          <p:nvPr/>
        </p:nvSpPr>
        <p:spPr bwMode="auto">
          <a:xfrm>
            <a:off x="11155363" y="3048572"/>
            <a:ext cx="0" cy="775283"/>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698750" y="1600200"/>
            <a:ext cx="6794500" cy="4525963"/>
          </a:xfrm>
          <a:noFill/>
        </p:spPr>
      </p:pic>
      <p:sp>
        <p:nvSpPr>
          <p:cNvPr id="5" name="Cloud Callout 4"/>
          <p:cNvSpPr/>
          <p:nvPr/>
        </p:nvSpPr>
        <p:spPr bwMode="auto">
          <a:xfrm flipH="1">
            <a:off x="274638" y="1531938"/>
            <a:ext cx="7107237" cy="1452384"/>
          </a:xfrm>
          <a:prstGeom prst="cloudCallout">
            <a:avLst>
              <a:gd name="adj1" fmla="val 18229"/>
              <a:gd name="adj2" fmla="val 54885"/>
            </a:avLst>
          </a:prstGeom>
          <a:blipFill>
            <a:blip r:embed="rId3"/>
            <a:tile tx="0" ty="0" sx="100000" sy="100000" flip="none" algn="tl"/>
          </a:blip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spAutoFit/>
          </a:bodyPr>
          <a:lstStyle/>
          <a:p>
            <a:pPr algn="ctr" fontAlgn="auto">
              <a:spcBef>
                <a:spcPts val="0"/>
              </a:spcBef>
              <a:spcAft>
                <a:spcPts val="0"/>
              </a:spcAft>
              <a:defRPr/>
            </a:pPr>
            <a:r>
              <a:rPr lang="en-US" sz="2800" b="1" i="1">
                <a:solidFill>
                  <a:srgbClr val="FF0000"/>
                </a:solidFill>
                <a:latin typeface="Times New Roman" panose="02020603050405020304" pitchFamily="18" charset="0"/>
                <a:cs typeface="Times New Roman" panose="02020603050405020304" pitchFamily="18" charset="0"/>
              </a:rPr>
              <a:t>??? </a:t>
            </a:r>
            <a:r>
              <a:rPr lang="en-US" sz="2800" smtClean="0">
                <a:solidFill>
                  <a:srgbClr val="FF0000"/>
                </a:solidFill>
                <a:latin typeface="Times New Roman" panose="02020603050405020304" pitchFamily="18" charset="0"/>
                <a:cs typeface="Times New Roman" panose="02020603050405020304" pitchFamily="18" charset="0"/>
              </a:rPr>
              <a:t>Các em thường gặp mạng máy tính ở đâu?</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1229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10513" y="0"/>
            <a:ext cx="4281487"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4"/>
          <p:cNvSpPr txBox="1">
            <a:spLocks noChangeArrowheads="1"/>
          </p:cNvSpPr>
          <p:nvPr/>
        </p:nvSpPr>
        <p:spPr bwMode="auto">
          <a:xfrm>
            <a:off x="696913" y="338138"/>
            <a:ext cx="65738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2. Các thành phần của mạng máy tính</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981346242"/>
              </p:ext>
            </p:extLst>
          </p:nvPr>
        </p:nvGraphicFramePr>
        <p:xfrm>
          <a:off x="0" y="959690"/>
          <a:ext cx="5908244" cy="5898309"/>
        </p:xfrm>
        <a:graphic>
          <a:graphicData uri="http://schemas.openxmlformats.org/drawingml/2006/table">
            <a:tbl>
              <a:tblPr firstRow="1" bandRow="1">
                <a:tableStyleId>{5C22544A-7EE6-4342-B048-85BDC9FD1C3A}</a:tableStyleId>
              </a:tblPr>
              <a:tblGrid>
                <a:gridCol w="5908244">
                  <a:extLst>
                    <a:ext uri="{9D8B030D-6E8A-4147-A177-3AD203B41FA5}">
                      <a16:colId xmlns:a16="http://schemas.microsoft.com/office/drawing/2014/main" val="20000"/>
                    </a:ext>
                  </a:extLst>
                </a:gridCol>
              </a:tblGrid>
              <a:tr h="715199">
                <a:tc>
                  <a:txBody>
                    <a:bodyPr/>
                    <a:lstStyle/>
                    <a:p>
                      <a:pPr algn="ctr"/>
                      <a:r>
                        <a:rPr lang="en-US" sz="2400" dirty="0" smtClean="0">
                          <a:solidFill>
                            <a:srgbClr val="FF0000"/>
                          </a:solidFill>
                          <a:latin typeface="Times New Roman" panose="02020603050405020304" pitchFamily="18" charset="0"/>
                          <a:cs typeface="Times New Roman" panose="02020603050405020304" pitchFamily="18" charset="0"/>
                        </a:rPr>
                        <a:t>PHIẾU</a:t>
                      </a:r>
                      <a:r>
                        <a:rPr lang="en-US" sz="2400" baseline="0" dirty="0" smtClean="0">
                          <a:solidFill>
                            <a:srgbClr val="FF0000"/>
                          </a:solidFill>
                          <a:latin typeface="Times New Roman" panose="02020603050405020304" pitchFamily="18" charset="0"/>
                          <a:cs typeface="Times New Roman" panose="02020603050405020304" pitchFamily="18" charset="0"/>
                        </a:rPr>
                        <a:t> HỌC TẬP SỐ 3</a:t>
                      </a:r>
                      <a:endParaRPr lang="en-US" sz="2400" dirty="0">
                        <a:solidFill>
                          <a:srgbClr val="FF0000"/>
                        </a:solidFill>
                        <a:latin typeface="Times New Roman" panose="02020603050405020304" pitchFamily="18" charset="0"/>
                        <a:cs typeface="Times New Roman" panose="02020603050405020304" pitchFamily="18" charset="0"/>
                      </a:endParaRPr>
                    </a:p>
                  </a:txBody>
                  <a:tcPr marT="45715" marB="45715">
                    <a:blipFill>
                      <a:blip r:embed="rId2"/>
                      <a:tile tx="0" ty="0" sx="100000" sy="100000" flip="none" algn="tl"/>
                    </a:blipFill>
                  </a:tcPr>
                </a:tc>
                <a:extLst>
                  <a:ext uri="{0D108BD9-81ED-4DB2-BD59-A6C34878D82A}">
                    <a16:rowId xmlns:a16="http://schemas.microsoft.com/office/drawing/2014/main" val="10000"/>
                  </a:ext>
                </a:extLst>
              </a:tr>
              <a:tr h="518311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400" b="1" i="1" kern="1200" dirty="0" err="1" smtClean="0">
                          <a:solidFill>
                            <a:srgbClr val="FF0000"/>
                          </a:solidFill>
                          <a:effectLst/>
                          <a:latin typeface="Times New Roman" panose="02020603050405020304" pitchFamily="18" charset="0"/>
                          <a:ea typeface="+mn-ea"/>
                          <a:cs typeface="Times New Roman" panose="02020603050405020304" pitchFamily="18" charset="0"/>
                        </a:rPr>
                        <a:t>Phần</a:t>
                      </a:r>
                      <a:r>
                        <a:rPr lang="en-US" sz="2400" b="1" i="1"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b="1" kern="1200" dirty="0" err="1" smtClean="0">
                          <a:solidFill>
                            <a:srgbClr val="FF0000"/>
                          </a:solidFill>
                          <a:effectLst/>
                          <a:latin typeface="Times New Roman" panose="02020603050405020304" pitchFamily="18" charset="0"/>
                          <a:ea typeface="+mn-ea"/>
                          <a:cs typeface="Times New Roman" panose="02020603050405020304" pitchFamily="18" charset="0"/>
                        </a:rPr>
                        <a:t>quan</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b="1" kern="1200" dirty="0" err="1" smtClean="0">
                          <a:solidFill>
                            <a:srgbClr val="FF0000"/>
                          </a:solidFill>
                          <a:effectLst/>
                          <a:latin typeface="Times New Roman" panose="02020603050405020304" pitchFamily="18" charset="0"/>
                          <a:ea typeface="+mn-ea"/>
                          <a:cs typeface="Times New Roman" panose="02020603050405020304" pitchFamily="18" charset="0"/>
                        </a:rPr>
                        <a:t>sát</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b="1" kern="1200" dirty="0" err="1" smtClean="0">
                          <a:solidFill>
                            <a:srgbClr val="FF0000"/>
                          </a:solidFill>
                          <a:effectLst/>
                          <a:latin typeface="Times New Roman" panose="02020603050405020304" pitchFamily="18" charset="0"/>
                          <a:ea typeface="+mn-ea"/>
                          <a:cs typeface="Times New Roman" panose="02020603050405020304" pitchFamily="18" charset="0"/>
                        </a:rPr>
                        <a:t>hình</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 2.1 </a:t>
                      </a:r>
                      <a:r>
                        <a:rPr lang="en-US" sz="2400" b="1" kern="1200" dirty="0" err="1" smtClean="0">
                          <a:solidFill>
                            <a:srgbClr val="FF0000"/>
                          </a:solidFill>
                          <a:effectLst/>
                          <a:latin typeface="Times New Roman" panose="02020603050405020304" pitchFamily="18" charset="0"/>
                          <a:ea typeface="+mn-ea"/>
                          <a:cs typeface="Times New Roman" panose="02020603050405020304" pitchFamily="18" charset="0"/>
                        </a:rPr>
                        <a:t>sgk</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 - &gt; </a:t>
                      </a:r>
                      <a:r>
                        <a:rPr lang="en-US" sz="2400" b="1" kern="1200" dirty="0" err="1" smtClean="0">
                          <a:solidFill>
                            <a:srgbClr val="FF0000"/>
                          </a:solidFill>
                          <a:effectLst/>
                          <a:latin typeface="Times New Roman" panose="02020603050405020304" pitchFamily="18" charset="0"/>
                          <a:ea typeface="+mn-ea"/>
                          <a:cs typeface="Times New Roman" panose="02020603050405020304" pitchFamily="18" charset="0"/>
                        </a:rPr>
                        <a:t>Trả</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b="1" kern="1200" dirty="0" err="1" smtClean="0">
                          <a:solidFill>
                            <a:srgbClr val="FF0000"/>
                          </a:solidFill>
                          <a:effectLst/>
                          <a:latin typeface="Times New Roman" panose="02020603050405020304" pitchFamily="18" charset="0"/>
                          <a:ea typeface="+mn-ea"/>
                          <a:cs typeface="Times New Roman" panose="02020603050405020304" pitchFamily="18" charset="0"/>
                        </a:rPr>
                        <a:t>lời</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b="1" kern="1200" dirty="0" err="1" smtClean="0">
                          <a:solidFill>
                            <a:srgbClr val="FF0000"/>
                          </a:solidFill>
                          <a:effectLst/>
                          <a:latin typeface="Times New Roman" panose="02020603050405020304" pitchFamily="18" charset="0"/>
                          <a:ea typeface="+mn-ea"/>
                          <a:cs typeface="Times New Roman" panose="02020603050405020304" pitchFamily="18" charset="0"/>
                        </a:rPr>
                        <a:t>các</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b="1"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b="1" kern="1200" dirty="0" err="1" smtClean="0">
                          <a:solidFill>
                            <a:srgbClr val="FF0000"/>
                          </a:solidFill>
                          <a:effectLst/>
                          <a:latin typeface="Times New Roman" panose="02020603050405020304" pitchFamily="18" charset="0"/>
                          <a:ea typeface="+mn-ea"/>
                          <a:cs typeface="Times New Roman" panose="02020603050405020304" pitchFamily="18" charset="0"/>
                        </a:rPr>
                        <a:t>hỏi</a:t>
                      </a:r>
                      <a:r>
                        <a:rPr lang="en-US" sz="2400" b="1" kern="1200" dirty="0" smtClean="0">
                          <a:solidFill>
                            <a:srgbClr val="FF0000"/>
                          </a:solidFill>
                          <a:effectLst/>
                          <a:latin typeface="Times New Roman" panose="02020603050405020304" pitchFamily="18" charset="0"/>
                          <a:ea typeface="+mn-ea"/>
                          <a:cs typeface="Times New Roman" panose="02020603050405020304" pitchFamily="18" charset="0"/>
                        </a:rPr>
                        <a:t>:</a:t>
                      </a:r>
                      <a:endParaRPr lang="en-US" sz="2400" b="0"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400" b="1" i="1" u="sng"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400" b="1" i="1" u="sng"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Thiết</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bị</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đang</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được</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vào</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i="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400" b="1" i="1" u="sng" kern="120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400" b="1" i="1" u="sng" kern="1200" smtClean="0">
                          <a:solidFill>
                            <a:srgbClr val="FF0000"/>
                          </a:solidFill>
                          <a:effectLst/>
                          <a:latin typeface="Times New Roman" panose="02020603050405020304" pitchFamily="18" charset="0"/>
                          <a:ea typeface="+mn-ea"/>
                          <a:cs typeface="Times New Roman" panose="02020603050405020304" pitchFamily="18" charset="0"/>
                        </a:rPr>
                        <a:t>Câu </a:t>
                      </a:r>
                      <a:r>
                        <a:rPr lang="en-US" sz="2400" b="1" i="1" u="sng" kern="1200" dirty="0" smtClean="0">
                          <a:solidFill>
                            <a:srgbClr val="FF0000"/>
                          </a:solidFill>
                          <a:effectLst/>
                          <a:latin typeface="Times New Roman" panose="02020603050405020304" pitchFamily="18" charset="0"/>
                          <a:ea typeface="+mn-ea"/>
                          <a:cs typeface="Times New Roman" panose="02020603050405020304" pitchFamily="18" charset="0"/>
                        </a:rPr>
                        <a:t>2.</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với</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nhau</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như</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thế</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400" b="1" i="1" u="sng"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400" b="1" i="1" u="sng" kern="120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400" b="1" i="1" u="sng" kern="1200" smtClean="0">
                          <a:solidFill>
                            <a:srgbClr val="FF0000"/>
                          </a:solidFill>
                          <a:effectLst/>
                          <a:latin typeface="Times New Roman" panose="02020603050405020304" pitchFamily="18" charset="0"/>
                          <a:ea typeface="+mn-ea"/>
                          <a:cs typeface="Times New Roman" panose="02020603050405020304" pitchFamily="18" charset="0"/>
                        </a:rPr>
                        <a:t>Câu </a:t>
                      </a:r>
                      <a:r>
                        <a:rPr lang="en-US" sz="2400" b="1" i="1" u="sng" kern="1200" dirty="0" smtClean="0">
                          <a:solidFill>
                            <a:srgbClr val="FF0000"/>
                          </a:solidFill>
                          <a:effectLst/>
                          <a:latin typeface="Times New Roman" panose="02020603050405020304" pitchFamily="18" charset="0"/>
                          <a:ea typeface="+mn-ea"/>
                          <a:cs typeface="Times New Roman" panose="02020603050405020304" pitchFamily="18" charset="0"/>
                        </a:rPr>
                        <a:t>3.</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qua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các</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vật</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trung</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gian</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400" kern="1200" dirty="0" smtClean="0">
                          <a:solidFill>
                            <a:srgbClr val="FF0000"/>
                          </a:solidFill>
                          <a:effectLst/>
                          <a:latin typeface="Times New Roman" panose="02020603050405020304" pitchFamily="18" charset="0"/>
                          <a:ea typeface="+mn-ea"/>
                          <a:cs typeface="Times New Roman" panose="02020603050405020304" pitchFamily="18" charset="0"/>
                        </a:rPr>
                        <a:t>?</a:t>
                      </a:r>
                    </a:p>
                  </a:txBody>
                  <a:tcPr marT="45715" marB="45715">
                    <a:blipFill>
                      <a:blip r:embed="rId2"/>
                      <a:tile tx="0" ty="0" sx="100000" sy="100000" flip="none" algn="tl"/>
                    </a:blipFill>
                  </a:tcPr>
                </a:tc>
                <a:extLst>
                  <a:ext uri="{0D108BD9-81ED-4DB2-BD59-A6C34878D82A}">
                    <a16:rowId xmlns:a16="http://schemas.microsoft.com/office/drawing/2014/main" val="10001"/>
                  </a:ext>
                </a:extLst>
              </a:tr>
            </a:tbl>
          </a:graphicData>
        </a:graphic>
      </p:graphicFrame>
      <p:sp>
        <p:nvSpPr>
          <p:cNvPr id="7" name="TextBox 6"/>
          <p:cNvSpPr txBox="1"/>
          <p:nvPr/>
        </p:nvSpPr>
        <p:spPr>
          <a:xfrm>
            <a:off x="185647" y="3147919"/>
            <a:ext cx="5722597" cy="4154984"/>
          </a:xfrm>
          <a:prstGeom prst="rect">
            <a:avLst/>
          </a:prstGeom>
          <a:noFill/>
        </p:spPr>
        <p:txBody>
          <a:bodyPr wrap="square">
            <a:spAutoFit/>
          </a:bodyPr>
          <a:lstStyle/>
          <a:p>
            <a:pPr marL="285750" indent="-285750" fontAlgn="auto">
              <a:spcBef>
                <a:spcPts val="0"/>
              </a:spcBef>
              <a:spcAft>
                <a:spcPts val="0"/>
              </a:spcAft>
              <a:buFont typeface="Symbol" panose="05050102010706020507" pitchFamily="18" charset="2"/>
              <a:buChar char="Þ"/>
              <a:defRPr/>
            </a:pPr>
            <a:r>
              <a:rPr lang="en-US" sz="2400" i="1" dirty="0" err="1">
                <a:latin typeface="Times New Roman" panose="02020603050405020304" pitchFamily="18" charset="0"/>
                <a:cs typeface="Times New Roman" panose="02020603050405020304" pitchFamily="18" charset="0"/>
              </a:rPr>
              <a:t>Tất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cả</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thiết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bị</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2.1 </a:t>
            </a:r>
            <a:r>
              <a:rPr lang="en-US" sz="2400" i="1" dirty="0" err="1">
                <a:latin typeface="Times New Roman" panose="02020603050405020304" pitchFamily="18" charset="0"/>
                <a:cs typeface="Times New Roman" panose="02020603050405020304" pitchFamily="18" charset="0"/>
              </a:rPr>
              <a:t>đều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nối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mạng</a:t>
            </a:r>
            <a:endParaRPr lang="en-US" sz="2400" i="1" dirty="0">
              <a:latin typeface="Times New Roman" panose="02020603050405020304" pitchFamily="18" charset="0"/>
              <a:cs typeface="Times New Roman" panose="02020603050405020304" pitchFamily="18" charset="0"/>
            </a:endParaRPr>
          </a:p>
          <a:p>
            <a:pPr marL="285750" indent="-285750" fontAlgn="auto">
              <a:spcBef>
                <a:spcPts val="0"/>
              </a:spcBef>
              <a:spcAft>
                <a:spcPts val="0"/>
              </a:spcAft>
              <a:buFont typeface="Symbol" panose="05050102010706020507" pitchFamily="18" charset="2"/>
              <a:buChar char="Þ"/>
              <a:defRPr/>
            </a:pPr>
            <a:endParaRPr lang="en-US" sz="2400" i="1"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400" i="1" dirty="0">
                <a:latin typeface="Times New Roman" panose="02020603050405020304" pitchFamily="18" charset="0"/>
                <a:cs typeface="Times New Roman" panose="02020603050405020304" pitchFamily="18" charset="0"/>
              </a:rPr>
              <a:t>=&gt; </a:t>
            </a:r>
            <a:r>
              <a:rPr lang="en-US" sz="2400" i="1" dirty="0" err="1">
                <a:latin typeface="Times New Roman" panose="02020603050405020304" pitchFamily="18" charset="0"/>
                <a:cs typeface="Times New Roman" panose="02020603050405020304" pitchFamily="18" charset="0"/>
              </a:rPr>
              <a:t>Chúng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nối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với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nhau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bằng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dây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dẫn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mạng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hoặc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sóng</a:t>
            </a:r>
            <a:r>
              <a:rPr lang="en-US" sz="2400" i="1" dirty="0">
                <a:latin typeface="Times New Roman" panose="02020603050405020304" pitchFamily="18" charset="0"/>
                <a:cs typeface="Times New Roman" panose="02020603050405020304" pitchFamily="18" charset="0"/>
              </a:rPr>
              <a:t> ô </a:t>
            </a:r>
            <a:r>
              <a:rPr lang="en-US" sz="2400" i="1" dirty="0" err="1">
                <a:latin typeface="Times New Roman" panose="02020603050405020304" pitchFamily="18" charset="0"/>
                <a:cs typeface="Times New Roman" panose="02020603050405020304" pitchFamily="18" charset="0"/>
              </a:rPr>
              <a:t>tuyến</a:t>
            </a:r>
            <a:r>
              <a:rPr lang="en-US" sz="2400" i="1" dirty="0">
                <a:latin typeface="Times New Roman" panose="02020603050405020304" pitchFamily="18" charset="0"/>
                <a:cs typeface="Times New Roman" panose="02020603050405020304" pitchFamily="18" charset="0"/>
              </a:rPr>
              <a:t>.</a:t>
            </a:r>
          </a:p>
          <a:p>
            <a:pPr marL="285750" indent="-285750" fontAlgn="auto">
              <a:spcBef>
                <a:spcPts val="0"/>
              </a:spcBef>
              <a:spcAft>
                <a:spcPts val="0"/>
              </a:spcAft>
              <a:buFont typeface="Symbol" panose="05050102010706020507" pitchFamily="18" charset="2"/>
              <a:buChar char="Þ"/>
              <a:defRPr/>
            </a:pPr>
            <a:endParaRPr lang="en-US" sz="2400" i="1"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400" i="1" dirty="0">
                <a:latin typeface="Times New Roman" panose="02020603050405020304" pitchFamily="18" charset="0"/>
                <a:cs typeface="Times New Roman" panose="02020603050405020304" pitchFamily="18" charset="0"/>
              </a:rPr>
              <a:t>=&gt; </a:t>
            </a:r>
            <a:r>
              <a:rPr lang="en-US" sz="2400" i="1" dirty="0" err="1">
                <a:latin typeface="Times New Roman" panose="02020603050405020304" pitchFamily="18" charset="0"/>
                <a:cs typeface="Times New Roman" panose="02020603050405020304" pitchFamily="18" charset="0"/>
              </a:rPr>
              <a:t>Bộ</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chuyển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bộ</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định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tuyến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dây</a:t>
            </a:r>
            <a:endParaRPr lang="en-US" sz="24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endParaRPr lang="en-US" sz="24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a:p>
            <a:pPr marL="285750" indent="-285750" fontAlgn="auto">
              <a:spcBef>
                <a:spcPts val="0"/>
              </a:spcBef>
              <a:spcAft>
                <a:spcPts val="0"/>
              </a:spcAft>
              <a:buFont typeface="Symbol" panose="05050102010706020507" pitchFamily="18" charset="2"/>
              <a:buChar char="Þ"/>
              <a:defRPr/>
            </a:pPr>
            <a:endParaRPr lang="en-US" sz="2400" dirty="0">
              <a:latin typeface="+mn-lt"/>
              <a:cs typeface="+mn-cs"/>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8245" y="1168400"/>
            <a:ext cx="5742771" cy="517861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274" y="1504156"/>
            <a:ext cx="6232955" cy="3792445"/>
          </a:xfrm>
        </p:spPr>
        <p:txBody>
          <a:bodyPr rtlCol="0">
            <a:normAutofit lnSpcReduction="10000"/>
          </a:bodyPr>
          <a:lstStyle/>
          <a:p>
            <a:pPr marL="0" indent="0" algn="just" eaLnBrk="1" fontAlgn="auto" hangingPunct="1">
              <a:spcAft>
                <a:spcPts val="0"/>
              </a:spcAft>
              <a:buFont typeface="Arial" pitchFamily="34" charset="0"/>
              <a:buNone/>
              <a:defRPr/>
            </a:pPr>
            <a:r>
              <a:rPr lang="en-US" sz="2500" i="1" smtClean="0">
                <a:latin typeface="Times New Roman" panose="02020603050405020304" pitchFamily="18" charset="0"/>
                <a:cs typeface="Times New Roman" panose="02020603050405020304" pitchFamily="18" charset="0"/>
              </a:rPr>
              <a:t>- </a:t>
            </a:r>
            <a:r>
              <a:rPr lang="vi-VN" sz="2500" i="1" smtClean="0">
                <a:latin typeface="Times New Roman" panose="02020603050405020304" pitchFamily="18" charset="0"/>
                <a:cs typeface="Times New Roman" panose="02020603050405020304" pitchFamily="18" charset="0"/>
              </a:rPr>
              <a:t>Các </a:t>
            </a:r>
            <a:r>
              <a:rPr lang="vi-VN" sz="2500" i="1">
                <a:latin typeface="Times New Roman" panose="02020603050405020304" pitchFamily="18" charset="0"/>
                <a:cs typeface="Times New Roman" panose="02020603050405020304" pitchFamily="18" charset="0"/>
              </a:rPr>
              <a:t>thành phần của mạng máy </a:t>
            </a:r>
            <a:r>
              <a:rPr lang="vi-VN" sz="2500" i="1">
                <a:latin typeface="Times New Roman" panose="02020603050405020304" pitchFamily="18" charset="0"/>
                <a:cs typeface="Times New Roman" panose="02020603050405020304" pitchFamily="18" charset="0"/>
              </a:rPr>
              <a:t>tính </a:t>
            </a:r>
            <a:r>
              <a:rPr lang="vi-VN" sz="2500" i="1" smtClean="0">
                <a:latin typeface="Times New Roman" panose="02020603050405020304" pitchFamily="18" charset="0"/>
                <a:cs typeface="Times New Roman" panose="02020603050405020304" pitchFamily="18" charset="0"/>
              </a:rPr>
              <a:t>gồm</a:t>
            </a:r>
            <a:r>
              <a:rPr lang="en-US" sz="2500" i="1" smtClean="0">
                <a:latin typeface="Times New Roman" panose="02020603050405020304" pitchFamily="18" charset="0"/>
                <a:cs typeface="Times New Roman" panose="02020603050405020304" pitchFamily="18" charset="0"/>
              </a:rPr>
              <a:t>:</a:t>
            </a:r>
            <a:endParaRPr lang="en-US" sz="2500" i="1" smtClean="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en-US" sz="2500" i="1" smtClean="0">
                <a:latin typeface="Times New Roman" panose="02020603050405020304" pitchFamily="18" charset="0"/>
                <a:cs typeface="Times New Roman" panose="02020603050405020304" pitchFamily="18" charset="0"/>
              </a:rPr>
              <a:t>+ </a:t>
            </a:r>
            <a:r>
              <a:rPr lang="vi-VN" sz="2500" i="1" smtClean="0">
                <a:latin typeface="Times New Roman" panose="02020603050405020304" pitchFamily="18" charset="0"/>
                <a:cs typeface="Times New Roman" panose="02020603050405020304" pitchFamily="18" charset="0"/>
              </a:rPr>
              <a:t>Các </a:t>
            </a:r>
            <a:r>
              <a:rPr lang="vi-VN" sz="2500" i="1" dirty="0">
                <a:latin typeface="Times New Roman" panose="02020603050405020304" pitchFamily="18" charset="0"/>
                <a:cs typeface="Times New Roman" panose="02020603050405020304" pitchFamily="18" charset="0"/>
              </a:rPr>
              <a:t>thiết bị </a:t>
            </a:r>
            <a:r>
              <a:rPr lang="vi-VN" sz="2500" i="1">
                <a:latin typeface="Times New Roman" panose="02020603050405020304" pitchFamily="18" charset="0"/>
                <a:cs typeface="Times New Roman" panose="02020603050405020304" pitchFamily="18" charset="0"/>
              </a:rPr>
              <a:t>đầu </a:t>
            </a:r>
            <a:r>
              <a:rPr lang="vi-VN" sz="2500" i="1" smtClean="0">
                <a:latin typeface="Times New Roman" panose="02020603050405020304" pitchFamily="18" charset="0"/>
                <a:cs typeface="Times New Roman" panose="02020603050405020304" pitchFamily="18" charset="0"/>
              </a:rPr>
              <a:t>cuối</a:t>
            </a:r>
            <a:r>
              <a:rPr lang="en-US" sz="2500" i="1" smtClean="0">
                <a:latin typeface="Times New Roman" panose="02020603050405020304" pitchFamily="18" charset="0"/>
                <a:cs typeface="Times New Roman" panose="02020603050405020304" pitchFamily="18" charset="0"/>
              </a:rPr>
              <a:t>: </a:t>
            </a:r>
            <a:r>
              <a:rPr lang="vi-VN" sz="2500" i="1" smtClean="0">
                <a:latin typeface="Times New Roman" panose="02020603050405020304" pitchFamily="18" charset="0"/>
                <a:cs typeface="Times New Roman" panose="02020603050405020304" pitchFamily="18" charset="0"/>
              </a:rPr>
              <a:t>máy </a:t>
            </a:r>
            <a:r>
              <a:rPr lang="vi-VN" sz="2500" i="1" dirty="0">
                <a:latin typeface="Times New Roman" panose="02020603050405020304" pitchFamily="18" charset="0"/>
                <a:cs typeface="Times New Roman" panose="02020603050405020304" pitchFamily="18" charset="0"/>
              </a:rPr>
              <a:t>tính, điện thoại, máy in, máy </a:t>
            </a:r>
            <a:r>
              <a:rPr lang="vi-VN" sz="2500" i="1">
                <a:latin typeface="Times New Roman" panose="02020603050405020304" pitchFamily="18" charset="0"/>
                <a:cs typeface="Times New Roman" panose="02020603050405020304" pitchFamily="18" charset="0"/>
              </a:rPr>
              <a:t>ảnh</a:t>
            </a:r>
            <a:r>
              <a:rPr lang="vi-VN" sz="2500" i="1" smtClean="0">
                <a:latin typeface="Times New Roman" panose="02020603050405020304" pitchFamily="18" charset="0"/>
                <a:cs typeface="Times New Roman" panose="02020603050405020304" pitchFamily="18" charset="0"/>
              </a:rPr>
              <a:t>,....</a:t>
            </a:r>
            <a:endParaRPr lang="en-US" sz="2500" i="1" dirty="0" smtClean="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en-US" sz="2500" i="1" smtClean="0">
                <a:latin typeface="Times New Roman" panose="02020603050405020304" pitchFamily="18" charset="0"/>
                <a:cs typeface="Times New Roman" panose="02020603050405020304" pitchFamily="18" charset="0"/>
              </a:rPr>
              <a:t>+ </a:t>
            </a:r>
            <a:r>
              <a:rPr lang="vi-VN" sz="2500" i="1" dirty="0" smtClean="0">
                <a:latin typeface="Times New Roman" panose="02020603050405020304" pitchFamily="18" charset="0"/>
                <a:cs typeface="Times New Roman" panose="02020603050405020304" pitchFamily="18" charset="0"/>
              </a:rPr>
              <a:t>Các </a:t>
            </a:r>
            <a:r>
              <a:rPr lang="vi-VN" sz="2500" i="1" dirty="0">
                <a:latin typeface="Times New Roman" panose="02020603050405020304" pitchFamily="18" charset="0"/>
                <a:cs typeface="Times New Roman" panose="02020603050405020304" pitchFamily="18" charset="0"/>
              </a:rPr>
              <a:t>thiết bị </a:t>
            </a:r>
            <a:r>
              <a:rPr lang="vi-VN" sz="2500" i="1">
                <a:latin typeface="Times New Roman" panose="02020603050405020304" pitchFamily="18" charset="0"/>
                <a:cs typeface="Times New Roman" panose="02020603050405020304" pitchFamily="18" charset="0"/>
              </a:rPr>
              <a:t>kết </a:t>
            </a:r>
            <a:r>
              <a:rPr lang="vi-VN" sz="2500" i="1" smtClean="0">
                <a:latin typeface="Times New Roman" panose="02020603050405020304" pitchFamily="18" charset="0"/>
                <a:cs typeface="Times New Roman" panose="02020603050405020304" pitchFamily="18" charset="0"/>
              </a:rPr>
              <a:t>nối</a:t>
            </a:r>
            <a:r>
              <a:rPr lang="en-US" sz="2500" i="1" smtClean="0">
                <a:latin typeface="Times New Roman" panose="02020603050405020304" pitchFamily="18" charset="0"/>
                <a:cs typeface="Times New Roman" panose="02020603050405020304" pitchFamily="18" charset="0"/>
              </a:rPr>
              <a:t>: </a:t>
            </a:r>
            <a:r>
              <a:rPr lang="vi-VN" sz="2500" i="1" smtClean="0">
                <a:latin typeface="Times New Roman" panose="02020603050405020304" pitchFamily="18" charset="0"/>
                <a:cs typeface="Times New Roman" panose="02020603050405020304" pitchFamily="18" charset="0"/>
              </a:rPr>
              <a:t>đường </a:t>
            </a:r>
            <a:r>
              <a:rPr lang="vi-VN" sz="2500" i="1" dirty="0">
                <a:latin typeface="Times New Roman" panose="02020603050405020304" pitchFamily="18" charset="0"/>
                <a:cs typeface="Times New Roman" panose="02020603050405020304" pitchFamily="18" charset="0"/>
              </a:rPr>
              <a:t>truyền dữ liệu, bộ chia, bộ chuyển mạch, bộ định </a:t>
            </a:r>
            <a:r>
              <a:rPr lang="vi-VN" sz="2500" i="1">
                <a:latin typeface="Times New Roman" panose="02020603050405020304" pitchFamily="18" charset="0"/>
                <a:cs typeface="Times New Roman" panose="02020603050405020304" pitchFamily="18" charset="0"/>
              </a:rPr>
              <a:t>tuyến</a:t>
            </a:r>
            <a:r>
              <a:rPr lang="vi-VN" sz="2500" i="1" smtClean="0">
                <a:latin typeface="Times New Roman" panose="02020603050405020304" pitchFamily="18" charset="0"/>
                <a:cs typeface="Times New Roman" panose="02020603050405020304" pitchFamily="18" charset="0"/>
              </a:rPr>
              <a:t>,....</a:t>
            </a:r>
            <a:endParaRPr lang="en-US" sz="2500" u="sng" dirty="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vi-VN" sz="2500" i="1" smtClean="0">
                <a:latin typeface="Times New Roman" panose="02020603050405020304" pitchFamily="18" charset="0"/>
                <a:cs typeface="Times New Roman" panose="02020603050405020304" pitchFamily="18" charset="0"/>
              </a:rPr>
              <a:t>- Phần </a:t>
            </a:r>
            <a:r>
              <a:rPr lang="vi-VN" sz="2500" i="1">
                <a:latin typeface="Times New Roman" panose="02020603050405020304" pitchFamily="18" charset="0"/>
                <a:cs typeface="Times New Roman" panose="02020603050405020304" pitchFamily="18" charset="0"/>
              </a:rPr>
              <a:t>mềm </a:t>
            </a:r>
            <a:r>
              <a:rPr lang="vi-VN" sz="2500" i="1" smtClean="0">
                <a:latin typeface="Times New Roman" panose="02020603050405020304" pitchFamily="18" charset="0"/>
                <a:cs typeface="Times New Roman" panose="02020603050405020304" pitchFamily="18" charset="0"/>
              </a:rPr>
              <a:t>mạng</a:t>
            </a:r>
            <a:r>
              <a:rPr lang="en-US" sz="2500" i="1" smtClean="0">
                <a:latin typeface="Times New Roman" panose="02020603050405020304" pitchFamily="18" charset="0"/>
                <a:cs typeface="Times New Roman" panose="02020603050405020304" pitchFamily="18" charset="0"/>
              </a:rPr>
              <a:t>: </a:t>
            </a:r>
            <a:r>
              <a:rPr lang="vi-VN" sz="2500" i="1" smtClean="0">
                <a:latin typeface="Times New Roman" panose="02020603050405020304" pitchFamily="18" charset="0"/>
                <a:cs typeface="Times New Roman" panose="02020603050405020304" pitchFamily="18" charset="0"/>
              </a:rPr>
              <a:t>ứng </a:t>
            </a:r>
            <a:r>
              <a:rPr lang="vi-VN" sz="2500" i="1" dirty="0">
                <a:latin typeface="Times New Roman" panose="02020603050405020304" pitchFamily="18" charset="0"/>
                <a:cs typeface="Times New Roman" panose="02020603050405020304" pitchFamily="18" charset="0"/>
              </a:rPr>
              <a:t>dụng truyền thông và phần mềm điều khiển quá trình truyền dữ </a:t>
            </a:r>
            <a:r>
              <a:rPr lang="vi-VN" sz="2500" i="1">
                <a:latin typeface="Times New Roman" panose="02020603050405020304" pitchFamily="18" charset="0"/>
                <a:cs typeface="Times New Roman" panose="02020603050405020304" pitchFamily="18" charset="0"/>
              </a:rPr>
              <a:t>liệu</a:t>
            </a:r>
            <a:r>
              <a:rPr lang="vi-VN" sz="2500" i="1" smtClean="0">
                <a:latin typeface="Times New Roman" panose="02020603050405020304" pitchFamily="18" charset="0"/>
                <a:cs typeface="Times New Roman" panose="02020603050405020304" pitchFamily="18" charset="0"/>
              </a:rPr>
              <a:t>.</a:t>
            </a:r>
            <a:endParaRPr lang="en-US" sz="2500" i="1" smtClean="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en-US" smtClean="0"/>
              <a:t>* </a:t>
            </a:r>
            <a:r>
              <a:rPr lang="en-US" sz="2500" i="1">
                <a:solidFill>
                  <a:schemeClr val="accent2">
                    <a:lumMod val="75000"/>
                  </a:schemeClr>
                </a:solidFill>
                <a:latin typeface="Times New Roman" panose="02020603050405020304" pitchFamily="18" charset="0"/>
                <a:cs typeface="Times New Roman" panose="02020603050405020304" pitchFamily="18" charset="0"/>
              </a:rPr>
              <a:t>Kết nối không dây giúp cho việc kết nối mạng trở nên thuận tiện hơn. VD:….</a:t>
            </a:r>
            <a:endParaRPr lang="en-US" sz="2500" i="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17411" name="TextBox 3"/>
          <p:cNvSpPr txBox="1">
            <a:spLocks noChangeArrowheads="1"/>
          </p:cNvSpPr>
          <p:nvPr/>
        </p:nvSpPr>
        <p:spPr bwMode="auto">
          <a:xfrm>
            <a:off x="463550" y="258763"/>
            <a:ext cx="64500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FF0000"/>
                </a:solidFill>
                <a:latin typeface="Times New Roman" pitchFamily="18" charset="0"/>
                <a:cs typeface="Times New Roman" pitchFamily="18" charset="0"/>
              </a:rPr>
              <a:t>2. Các thành phần của mạng máy tính</a:t>
            </a:r>
            <a:endParaRPr lang="en-US" sz="2800">
              <a:solidFill>
                <a:srgbClr val="FF0000"/>
              </a:solidFill>
              <a:latin typeface="Times New Roman" pitchFamily="18" charset="0"/>
              <a:cs typeface="Times New Roman" pitchFamily="18" charset="0"/>
            </a:endParaRPr>
          </a:p>
          <a:p>
            <a:pPr eaLnBrk="1" hangingPunct="1"/>
            <a:endParaRPr lang="en-US" sz="2000">
              <a:solidFill>
                <a:srgbClr val="FF0000"/>
              </a:solidFill>
            </a:endParaRPr>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9229" y="673894"/>
            <a:ext cx="5742771" cy="517861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LUYỆN TẬP</a:t>
            </a:r>
            <a:endParaRPr lang="en-US" smtClean="0">
              <a:solidFill>
                <a:srgbClr val="FF0000"/>
              </a:solidFill>
              <a:latin typeface="Times New Roman" pitchFamily="18" charset="0"/>
              <a:cs typeface="Times New Roman" pitchFamily="18" charset="0"/>
            </a:endParaRPr>
          </a:p>
        </p:txBody>
      </p:sp>
      <p:sp>
        <p:nvSpPr>
          <p:cNvPr id="7" name="TextBox 6"/>
          <p:cNvSpPr txBox="1"/>
          <p:nvPr/>
        </p:nvSpPr>
        <p:spPr>
          <a:xfrm>
            <a:off x="641350" y="1149350"/>
            <a:ext cx="6894513" cy="4708525"/>
          </a:xfrm>
          <a:prstGeom prst="rect">
            <a:avLst/>
          </a:prstGeom>
          <a:noFill/>
        </p:spPr>
        <p:txBody>
          <a:bodyPr>
            <a:spAutoFit/>
          </a:bodyPr>
          <a:lstStyle/>
          <a:p>
            <a:pPr marL="342900" indent="-342900" fontAlgn="auto">
              <a:spcBef>
                <a:spcPts val="0"/>
              </a:spcBef>
              <a:spcAft>
                <a:spcPts val="0"/>
              </a:spcAft>
              <a:buFontTx/>
              <a:buAutoNum type="arabicPeriod"/>
              <a:defRPr/>
            </a:pPr>
            <a:r>
              <a:rPr lang="en-US" sz="2500" dirty="0" err="1">
                <a:latin typeface="Times New Roman" panose="02020603050405020304" pitchFamily="18" charset="0"/>
                <a:cs typeface="Times New Roman" panose="02020603050405020304" pitchFamily="18" charset="0"/>
              </a:rPr>
              <a:t>Em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hãy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chọn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phương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án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đúng</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err="1">
                <a:latin typeface="Times New Roman" panose="02020603050405020304" pitchFamily="18" charset="0"/>
                <a:cs typeface="Times New Roman" panose="02020603050405020304" pitchFamily="18" charset="0"/>
              </a:rPr>
              <a:t>Máy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nối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với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nhau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để</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A.   </a:t>
            </a:r>
            <a:r>
              <a:rPr lang="en-US" sz="2500" dirty="0" err="1">
                <a:latin typeface="Times New Roman" panose="02020603050405020304" pitchFamily="18" charset="0"/>
                <a:cs typeface="Times New Roman" panose="02020603050405020304" pitchFamily="18" charset="0"/>
              </a:rPr>
              <a:t>Chia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sẻ</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các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bị</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B.   </a:t>
            </a:r>
            <a:r>
              <a:rPr lang="en-US" sz="2500" dirty="0" err="1">
                <a:latin typeface="Times New Roman" panose="02020603050405020304" pitchFamily="18" charset="0"/>
                <a:cs typeface="Times New Roman" panose="02020603050405020304" pitchFamily="18" charset="0"/>
              </a:rPr>
              <a:t>Tiết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kiệm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điện</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C.   </a:t>
            </a:r>
            <a:r>
              <a:rPr lang="en-US" sz="2500" dirty="0" err="1">
                <a:latin typeface="Times New Roman" panose="02020603050405020304" pitchFamily="18" charset="0"/>
                <a:cs typeface="Times New Roman" panose="02020603050405020304" pitchFamily="18" charset="0"/>
              </a:rPr>
              <a:t>Trao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đổi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dữ</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liệu</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D.   </a:t>
            </a:r>
            <a:r>
              <a:rPr lang="en-US" sz="2500" dirty="0" err="1">
                <a:latin typeface="Times New Roman" panose="02020603050405020304" pitchFamily="18" charset="0"/>
                <a:cs typeface="Times New Roman" panose="02020603050405020304" pitchFamily="18" charset="0"/>
              </a:rPr>
              <a:t>Thuận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lợi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việc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sửa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chữa</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2. </a:t>
            </a:r>
            <a:r>
              <a:rPr lang="en-US" sz="2500" dirty="0" err="1">
                <a:latin typeface="Times New Roman" panose="02020603050405020304" pitchFamily="18" charset="0"/>
                <a:cs typeface="Times New Roman" panose="02020603050405020304" pitchFamily="18" charset="0"/>
              </a:rPr>
              <a:t>Em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hãy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chọn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các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phương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án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đúng</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err="1">
                <a:latin typeface="Times New Roman" panose="02020603050405020304" pitchFamily="18" charset="0"/>
                <a:cs typeface="Times New Roman" panose="02020603050405020304" pitchFamily="18" charset="0"/>
              </a:rPr>
              <a:t>Thiết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bị</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có</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nối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không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dây</a:t>
            </a:r>
            <a:r>
              <a:rPr lang="en-US" sz="2500" dirty="0">
                <a:latin typeface="Times New Roman" panose="02020603050405020304" pitchFamily="18" charset="0"/>
                <a:cs typeface="Times New Roman" panose="02020603050405020304" pitchFamily="18" charset="0"/>
              </a:rPr>
              <a:t> ở </a:t>
            </a:r>
            <a:r>
              <a:rPr lang="en-US" sz="2500" dirty="0" err="1">
                <a:latin typeface="Times New Roman" panose="02020603050405020304" pitchFamily="18" charset="0"/>
                <a:cs typeface="Times New Roman" panose="02020603050405020304" pitchFamily="18" charset="0"/>
              </a:rPr>
              <a:t>hình</a:t>
            </a:r>
            <a:r>
              <a:rPr lang="en-US" sz="2500" dirty="0">
                <a:latin typeface="Times New Roman" panose="02020603050405020304" pitchFamily="18" charset="0"/>
                <a:cs typeface="Times New Roman" panose="02020603050405020304" pitchFamily="18" charset="0"/>
              </a:rPr>
              <a:t> 2.2 </a:t>
            </a:r>
            <a:r>
              <a:rPr lang="en-US" sz="2500" dirty="0" err="1">
                <a:latin typeface="Times New Roman" panose="02020603050405020304" pitchFamily="18" charset="0"/>
                <a:cs typeface="Times New Roman" panose="02020603050405020304" pitchFamily="18" charset="0"/>
              </a:rPr>
              <a:t>là</a:t>
            </a:r>
            <a:r>
              <a:rPr lang="en-US" sz="2500" dirty="0">
                <a:latin typeface="Times New Roman" panose="02020603050405020304" pitchFamily="18" charset="0"/>
                <a:cs typeface="Times New Roman" panose="02020603050405020304" pitchFamily="18" charset="0"/>
              </a:rPr>
              <a:t>:</a:t>
            </a:r>
          </a:p>
          <a:p>
            <a:pPr marL="342900" indent="-342900" fontAlgn="auto">
              <a:spcBef>
                <a:spcPts val="0"/>
              </a:spcBef>
              <a:spcAft>
                <a:spcPts val="0"/>
              </a:spcAft>
              <a:buFontTx/>
              <a:buAutoNum type="alphaUcPeriod"/>
              <a:defRPr/>
            </a:pP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Máy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để</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bàn</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B.    </a:t>
            </a:r>
            <a:r>
              <a:rPr lang="en-US" sz="2500" dirty="0" err="1">
                <a:latin typeface="Times New Roman" panose="02020603050405020304" pitchFamily="18" charset="0"/>
                <a:cs typeface="Times New Roman" panose="02020603050405020304" pitchFamily="18" charset="0"/>
              </a:rPr>
              <a:t>Máy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xách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tay</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C.    </a:t>
            </a:r>
            <a:r>
              <a:rPr lang="en-US" sz="2500" dirty="0" err="1">
                <a:latin typeface="Times New Roman" panose="02020603050405020304" pitchFamily="18" charset="0"/>
                <a:cs typeface="Times New Roman" panose="02020603050405020304" pitchFamily="18" charset="0"/>
              </a:rPr>
              <a:t>Điện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thoại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động</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D.    </a:t>
            </a:r>
            <a:r>
              <a:rPr lang="en-US" sz="2500" dirty="0" err="1">
                <a:latin typeface="Times New Roman" panose="02020603050405020304" pitchFamily="18" charset="0"/>
                <a:cs typeface="Times New Roman" panose="02020603050405020304" pitchFamily="18" charset="0"/>
              </a:rPr>
              <a:t>Bộ</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định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tuyến</a:t>
            </a:r>
            <a:endParaRPr lang="en-US" sz="2500" dirty="0">
              <a:latin typeface="Times New Roman" panose="02020603050405020304" pitchFamily="18" charset="0"/>
              <a:cs typeface="Times New Roman" panose="02020603050405020304" pitchFamily="18" charset="0"/>
            </a:endParaRPr>
          </a:p>
        </p:txBody>
      </p:sp>
      <p:pic>
        <p:nvPicPr>
          <p:cNvPr id="2048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42113" y="1012825"/>
            <a:ext cx="5089525"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11"/>
          <p:cNvSpPr>
            <a:spLocks noChangeArrowheads="1"/>
          </p:cNvSpPr>
          <p:nvPr/>
        </p:nvSpPr>
        <p:spPr bwMode="auto">
          <a:xfrm>
            <a:off x="641350" y="1897063"/>
            <a:ext cx="487363" cy="487362"/>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
        <p:nvSpPr>
          <p:cNvPr id="10" name="Oval 11"/>
          <p:cNvSpPr>
            <a:spLocks noChangeArrowheads="1"/>
          </p:cNvSpPr>
          <p:nvPr/>
        </p:nvSpPr>
        <p:spPr bwMode="auto">
          <a:xfrm>
            <a:off x="641350" y="2646363"/>
            <a:ext cx="487363" cy="487362"/>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
        <p:nvSpPr>
          <p:cNvPr id="11" name="Oval 11"/>
          <p:cNvSpPr>
            <a:spLocks noChangeArrowheads="1"/>
          </p:cNvSpPr>
          <p:nvPr/>
        </p:nvSpPr>
        <p:spPr bwMode="auto">
          <a:xfrm>
            <a:off x="658813" y="4603750"/>
            <a:ext cx="487362" cy="485775"/>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
        <p:nvSpPr>
          <p:cNvPr id="12" name="Oval 11"/>
          <p:cNvSpPr>
            <a:spLocks noChangeArrowheads="1"/>
          </p:cNvSpPr>
          <p:nvPr/>
        </p:nvSpPr>
        <p:spPr bwMode="auto">
          <a:xfrm>
            <a:off x="658813" y="4981575"/>
            <a:ext cx="487362" cy="487363"/>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linds(horizont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456</TotalTime>
  <Words>643</Words>
  <Application>Microsoft Office PowerPoint</Application>
  <PresentationFormat>Widescreen</PresentationFormat>
  <Paragraphs>73</Paragraphs>
  <Slides>11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7" baseType="lpstr">
      <vt:lpstr>Arial</vt:lpstr>
      <vt:lpstr>Calibri</vt:lpstr>
      <vt:lpstr>Symbol</vt:lpstr>
      <vt:lpstr>Times New Roman</vt:lpstr>
      <vt:lpstr>Office Theme</vt:lpstr>
      <vt:lpstr>Bitmap Image</vt:lpstr>
      <vt:lpstr>PowerPoint Presentation</vt:lpstr>
      <vt:lpstr>HOẠT ĐỘNG KHỞI ĐỘNG </vt:lpstr>
      <vt:lpstr>PowerPoint Presentation</vt:lpstr>
      <vt:lpstr>CHỦ ĐỀ 2. MẠNG MÁY TÍNH VÀ INTERNET Tiết 5: BÀI 4: MẠNG MÁY TÍNH </vt:lpstr>
      <vt:lpstr>PowerPoint Presentation</vt:lpstr>
      <vt:lpstr>PowerPoint Presentation</vt:lpstr>
      <vt:lpstr>PowerPoint Presentation</vt:lpstr>
      <vt:lpstr>PowerPoint Presentation</vt:lpstr>
      <vt:lpstr>HOẠT ĐỘNG LUYỆN TẬP</vt:lpstr>
      <vt:lpstr>HOẠT ĐỘNG VẬN DỤNG</vt:lpstr>
      <vt:lpstr>HƯỚNG DẪN HỌC TẬP Ở NHÀ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B. MẠNG MÁY TÍNH VÀ INTERNET BÀI 4: MẠNG MÁY TÍNH</dc:title>
  <dc:creator>Admin</dc:creator>
  <cp:lastModifiedBy>THCSTH</cp:lastModifiedBy>
  <cp:revision>50</cp:revision>
  <dcterms:created xsi:type="dcterms:W3CDTF">2021-07-10T14:44:17Z</dcterms:created>
  <dcterms:modified xsi:type="dcterms:W3CDTF">2021-10-06T03:24:48Z</dcterms:modified>
</cp:coreProperties>
</file>