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17" r:id="rId2"/>
    <p:sldId id="307" r:id="rId3"/>
    <p:sldId id="268" r:id="rId4"/>
    <p:sldId id="316" r:id="rId5"/>
    <p:sldId id="269" r:id="rId6"/>
    <p:sldId id="310" r:id="rId7"/>
    <p:sldId id="260" r:id="rId8"/>
    <p:sldId id="311" r:id="rId9"/>
    <p:sldId id="271" r:id="rId10"/>
    <p:sldId id="303" r:id="rId11"/>
    <p:sldId id="300" r:id="rId12"/>
    <p:sldId id="312" r:id="rId13"/>
    <p:sldId id="301" r:id="rId14"/>
    <p:sldId id="314" r:id="rId15"/>
    <p:sldId id="313" r:id="rId16"/>
    <p:sldId id="285" r:id="rId17"/>
    <p:sldId id="286" r:id="rId18"/>
    <p:sldId id="290" r:id="rId19"/>
    <p:sldId id="279" r:id="rId20"/>
    <p:sldId id="374" r:id="rId21"/>
    <p:sldId id="355" r:id="rId22"/>
    <p:sldId id="356" r:id="rId23"/>
    <p:sldId id="389" r:id="rId24"/>
    <p:sldId id="357" r:id="rId25"/>
    <p:sldId id="370" r:id="rId26"/>
    <p:sldId id="326" r:id="rId27"/>
    <p:sldId id="381" r:id="rId28"/>
    <p:sldId id="382" r:id="rId29"/>
    <p:sldId id="383" r:id="rId30"/>
    <p:sldId id="384" r:id="rId31"/>
    <p:sldId id="385" r:id="rId32"/>
    <p:sldId id="386" r:id="rId33"/>
    <p:sldId id="387" r:id="rId34"/>
    <p:sldId id="377" r:id="rId35"/>
    <p:sldId id="378" r:id="rId36"/>
    <p:sldId id="364" r:id="rId37"/>
    <p:sldId id="366" r:id="rId38"/>
    <p:sldId id="365" r:id="rId39"/>
    <p:sldId id="334" r:id="rId40"/>
    <p:sldId id="367" r:id="rId41"/>
    <p:sldId id="304" r:id="rId42"/>
    <p:sldId id="388"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AF1D9E"/>
    <a:srgbClr val="00A249"/>
    <a:srgbClr val="6040EA"/>
    <a:srgbClr val="E44695"/>
    <a:srgbClr val="C9E6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29" autoAdjust="0"/>
    <p:restoredTop sz="94291" autoAdjust="0"/>
  </p:normalViewPr>
  <p:slideViewPr>
    <p:cSldViewPr>
      <p:cViewPr varScale="1">
        <p:scale>
          <a:sx n="68" d="100"/>
          <a:sy n="68" d="100"/>
        </p:scale>
        <p:origin x="153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A24916-B0F6-4AD4-B2AE-BFF40356AF9B}" type="datetimeFigureOut">
              <a:rPr lang="en-US" smtClean="0"/>
              <a:pPr/>
              <a:t>14/04/2023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646596-A17B-4B25-B75D-28F710DC4B69}" type="slidenum">
              <a:rPr lang="en-US" smtClean="0"/>
              <a:pPr/>
              <a:t>‹#›</a:t>
            </a:fld>
            <a:endParaRPr lang="en-US"/>
          </a:p>
        </p:txBody>
      </p:sp>
    </p:spTree>
    <p:extLst>
      <p:ext uri="{BB962C8B-B14F-4D97-AF65-F5344CB8AC3E}">
        <p14:creationId xmlns:p14="http://schemas.microsoft.com/office/powerpoint/2010/main" val="223110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5ed75ccf_0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6709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color">
  <p:cSld name="Blank color">
    <p:bg>
      <p:bgPr>
        <a:solidFill>
          <a:schemeClr val="accent1"/>
        </a:solidFill>
        <a:effectLst/>
      </p:bgPr>
    </p:bg>
    <p:spTree>
      <p:nvGrpSpPr>
        <p:cNvPr id="1" name="Shape 55"/>
        <p:cNvGrpSpPr/>
        <p:nvPr/>
      </p:nvGrpSpPr>
      <p:grpSpPr>
        <a:xfrm>
          <a:off x="0" y="0"/>
          <a:ext cx="0" cy="0"/>
          <a:chOff x="0" y="0"/>
          <a:chExt cx="0" cy="0"/>
        </a:xfrm>
      </p:grpSpPr>
      <p:sp>
        <p:nvSpPr>
          <p:cNvPr id="56" name="Google Shape;56;p12"/>
          <p:cNvSpPr txBox="1">
            <a:spLocks noGrp="1"/>
          </p:cNvSpPr>
          <p:nvPr>
            <p:ph type="sldNum" idx="12"/>
          </p:nvPr>
        </p:nvSpPr>
        <p:spPr>
          <a:xfrm>
            <a:off x="109075" y="194699"/>
            <a:ext cx="1807200" cy="16704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82318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A88EA-79D9-4B87-98CF-DD9600A87F0B}" type="datetimeFigureOut">
              <a:rPr lang="en-US" smtClean="0"/>
              <a:pPr/>
              <a:t>14/04/2023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55A384-AAF0-4023-AC4C-45E6F42368C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4000" r="-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7A88EA-79D9-4B87-98CF-DD9600A87F0B}" type="datetimeFigureOut">
              <a:rPr lang="en-US" smtClean="0"/>
              <a:pPr/>
              <a:t>14/04/2023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55A384-AAF0-4023-AC4C-45E6F42368C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dGtf5mm8o18"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h9gsLpsj46I"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emf"/><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emf"/><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7.jpe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5.png"/><Relationship Id="rId7"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62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1">
            <a:schemeClr val="accent1"/>
          </a:lnRef>
          <a:fillRef idx="2">
            <a:schemeClr val="accent1"/>
          </a:fillRef>
          <a:effectRef idx="1">
            <a:schemeClr val="accent1"/>
          </a:effectRef>
          <a:fontRef idx="minor">
            <a:schemeClr val="dk1"/>
          </a:fontRef>
        </p:style>
      </p:pic>
      <p:sp>
        <p:nvSpPr>
          <p:cNvPr id="2051" name="WordArt 7"/>
          <p:cNvSpPr>
            <a:spLocks noChangeArrowheads="1" noChangeShapeType="1" noTextEdit="1"/>
          </p:cNvSpPr>
          <p:nvPr/>
        </p:nvSpPr>
        <p:spPr bwMode="auto">
          <a:xfrm>
            <a:off x="1974273" y="2964874"/>
            <a:ext cx="5216237" cy="1366337"/>
          </a:xfrm>
          <a:prstGeom prst="rect">
            <a:avLst/>
          </a:prstGeom>
        </p:spPr>
        <p:style>
          <a:lnRef idx="0">
            <a:schemeClr val="accent4"/>
          </a:lnRef>
          <a:fillRef idx="3">
            <a:schemeClr val="accent4"/>
          </a:fillRef>
          <a:effectRef idx="3">
            <a:schemeClr val="accent4"/>
          </a:effectRef>
          <a:fontRef idx="minor">
            <a:schemeClr val="lt1"/>
          </a:fontRef>
        </p:style>
        <p:txBody>
          <a:bodyPr wrap="none" fromWordArt="1">
            <a:prstTxWarp prst="textPlain">
              <a:avLst>
                <a:gd name="adj" fmla="val 50000"/>
              </a:avLst>
            </a:prstTxWarp>
          </a:bodyPr>
          <a:lstStyle/>
          <a:p>
            <a:r>
              <a:rPr lang="en-US" sz="3600" i="1" kern="10" dirty="0" err="1">
                <a:ln w="9525">
                  <a:solidFill>
                    <a:srgbClr val="FF6600"/>
                  </a:solidFill>
                  <a:round/>
                  <a:headEnd/>
                  <a:tailEnd/>
                </a:ln>
                <a:solidFill>
                  <a:srgbClr val="002060"/>
                </a:solidFill>
                <a:effectLst>
                  <a:outerShdw dist="35921" dir="2700000" algn="ctr" rotWithShape="0">
                    <a:srgbClr val="808080">
                      <a:alpha val="79999"/>
                    </a:srgbClr>
                  </a:outerShdw>
                </a:effectLst>
                <a:latin typeface="Times New Roman"/>
                <a:cs typeface="Times New Roman"/>
              </a:rPr>
              <a:t>Khoa</a:t>
            </a:r>
            <a:r>
              <a:rPr lang="en-US" sz="3600" i="1" kern="10" dirty="0">
                <a:ln w="9525">
                  <a:solidFill>
                    <a:srgbClr val="FF6600"/>
                  </a:solidFill>
                  <a:round/>
                  <a:headEnd/>
                  <a:tailEnd/>
                </a:ln>
                <a:solidFill>
                  <a:srgbClr val="002060"/>
                </a:solidFill>
                <a:effectLst>
                  <a:outerShdw dist="35921" dir="2700000" algn="ctr" rotWithShape="0">
                    <a:srgbClr val="808080">
                      <a:alpha val="79999"/>
                    </a:srgbClr>
                  </a:outerShdw>
                </a:effectLst>
                <a:latin typeface="Times New Roman"/>
                <a:cs typeface="Times New Roman"/>
              </a:rPr>
              <a:t> </a:t>
            </a:r>
            <a:r>
              <a:rPr lang="en-US" sz="3600" i="1" kern="10" dirty="0" err="1">
                <a:ln w="9525">
                  <a:solidFill>
                    <a:srgbClr val="FF6600"/>
                  </a:solidFill>
                  <a:round/>
                  <a:headEnd/>
                  <a:tailEnd/>
                </a:ln>
                <a:solidFill>
                  <a:srgbClr val="002060"/>
                </a:solidFill>
                <a:effectLst>
                  <a:outerShdw dist="35921" dir="2700000" algn="ctr" rotWithShape="0">
                    <a:srgbClr val="808080">
                      <a:alpha val="79999"/>
                    </a:srgbClr>
                  </a:outerShdw>
                </a:effectLst>
                <a:latin typeface="Times New Roman"/>
                <a:cs typeface="Times New Roman"/>
              </a:rPr>
              <a:t>học</a:t>
            </a:r>
            <a:r>
              <a:rPr lang="en-US" sz="3600" i="1" kern="10" dirty="0">
                <a:ln w="9525">
                  <a:solidFill>
                    <a:srgbClr val="FF6600"/>
                  </a:solidFill>
                  <a:round/>
                  <a:headEnd/>
                  <a:tailEnd/>
                </a:ln>
                <a:solidFill>
                  <a:srgbClr val="002060"/>
                </a:solidFill>
                <a:effectLst>
                  <a:outerShdw dist="35921" dir="2700000" algn="ctr" rotWithShape="0">
                    <a:srgbClr val="808080">
                      <a:alpha val="79999"/>
                    </a:srgbClr>
                  </a:outerShdw>
                </a:effectLst>
                <a:latin typeface="Times New Roman"/>
                <a:cs typeface="Times New Roman"/>
              </a:rPr>
              <a:t> </a:t>
            </a:r>
            <a:r>
              <a:rPr lang="en-US" sz="3600" i="1" kern="10" dirty="0" err="1">
                <a:ln w="9525">
                  <a:solidFill>
                    <a:srgbClr val="FF6600"/>
                  </a:solidFill>
                  <a:round/>
                  <a:headEnd/>
                  <a:tailEnd/>
                </a:ln>
                <a:solidFill>
                  <a:srgbClr val="002060"/>
                </a:solidFill>
                <a:effectLst>
                  <a:outerShdw dist="35921" dir="2700000" algn="ctr" rotWithShape="0">
                    <a:srgbClr val="808080">
                      <a:alpha val="79999"/>
                    </a:srgbClr>
                  </a:outerShdw>
                </a:effectLst>
                <a:latin typeface="Times New Roman"/>
                <a:cs typeface="Times New Roman"/>
              </a:rPr>
              <a:t>tự</a:t>
            </a:r>
            <a:r>
              <a:rPr lang="en-US" sz="3600" i="1" kern="10" dirty="0">
                <a:ln w="9525">
                  <a:solidFill>
                    <a:srgbClr val="FF6600"/>
                  </a:solidFill>
                  <a:round/>
                  <a:headEnd/>
                  <a:tailEnd/>
                </a:ln>
                <a:solidFill>
                  <a:srgbClr val="002060"/>
                </a:solidFill>
                <a:effectLst>
                  <a:outerShdw dist="35921" dir="2700000" algn="ctr" rotWithShape="0">
                    <a:srgbClr val="808080">
                      <a:alpha val="79999"/>
                    </a:srgbClr>
                  </a:outerShdw>
                </a:effectLst>
                <a:latin typeface="Times New Roman"/>
                <a:cs typeface="Times New Roman"/>
              </a:rPr>
              <a:t> </a:t>
            </a:r>
            <a:r>
              <a:rPr lang="en-US" sz="3600" i="1" kern="10" dirty="0" err="1">
                <a:ln w="9525">
                  <a:solidFill>
                    <a:srgbClr val="FF6600"/>
                  </a:solidFill>
                  <a:round/>
                  <a:headEnd/>
                  <a:tailEnd/>
                </a:ln>
                <a:solidFill>
                  <a:srgbClr val="002060"/>
                </a:solidFill>
                <a:effectLst>
                  <a:outerShdw dist="35921" dir="2700000" algn="ctr" rotWithShape="0">
                    <a:srgbClr val="808080">
                      <a:alpha val="79999"/>
                    </a:srgbClr>
                  </a:outerShdw>
                </a:effectLst>
                <a:latin typeface="Times New Roman"/>
                <a:cs typeface="Times New Roman"/>
              </a:rPr>
              <a:t>nhiên</a:t>
            </a:r>
            <a:r>
              <a:rPr lang="en-US" sz="3600" i="1" kern="10" dirty="0">
                <a:ln w="9525">
                  <a:solidFill>
                    <a:srgbClr val="FF6600"/>
                  </a:solidFill>
                  <a:round/>
                  <a:headEnd/>
                  <a:tailEnd/>
                </a:ln>
                <a:solidFill>
                  <a:srgbClr val="002060"/>
                </a:solidFill>
                <a:effectLst>
                  <a:outerShdw dist="35921" dir="2700000" algn="ctr" rotWithShape="0">
                    <a:srgbClr val="808080">
                      <a:alpha val="79999"/>
                    </a:srgbClr>
                  </a:outerShdw>
                </a:effectLst>
                <a:latin typeface="Times New Roman"/>
                <a:cs typeface="Times New Roman"/>
              </a:rPr>
              <a:t> 6</a:t>
            </a:r>
          </a:p>
        </p:txBody>
      </p:sp>
    </p:spTree>
    <p:extLst>
      <p:ext uri="{BB962C8B-B14F-4D97-AF65-F5344CB8AC3E}">
        <p14:creationId xmlns:p14="http://schemas.microsoft.com/office/powerpoint/2010/main" val="382746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aa"/>
          <p:cNvPicPr>
            <a:picLocks noChangeAspect="1" noChangeArrowheads="1"/>
          </p:cNvPicPr>
          <p:nvPr/>
        </p:nvPicPr>
        <p:blipFill>
          <a:blip r:embed="rId2">
            <a:extLst>
              <a:ext uri="{28A0092B-C50C-407E-A947-70E740481C1C}">
                <a14:useLocalDpi xmlns:a14="http://schemas.microsoft.com/office/drawing/2010/main" val="0"/>
              </a:ext>
            </a:extLst>
          </a:blip>
          <a:srcRect l="8109" r="10811"/>
          <a:stretch>
            <a:fillRect/>
          </a:stretch>
        </p:blipFill>
        <p:spPr bwMode="auto">
          <a:xfrm>
            <a:off x="3048000" y="1447800"/>
            <a:ext cx="3657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14"/>
          <p:cNvSpPr>
            <a:spLocks noChangeArrowheads="1"/>
          </p:cNvSpPr>
          <p:nvPr/>
        </p:nvSpPr>
        <p:spPr bwMode="auto">
          <a:xfrm>
            <a:off x="6562725" y="3412183"/>
            <a:ext cx="2571750" cy="609600"/>
          </a:xfrm>
          <a:prstGeom prst="wedgeRoundRectCallout">
            <a:avLst>
              <a:gd name="adj1" fmla="val -67114"/>
              <a:gd name="adj2" fmla="val -157419"/>
              <a:gd name="adj3" fmla="val 16667"/>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a:endParaRPr lang="en-US">
              <a:latin typeface="Times New Roman" pitchFamily="18" charset="0"/>
            </a:endParaRPr>
          </a:p>
        </p:txBody>
      </p:sp>
      <p:sp>
        <p:nvSpPr>
          <p:cNvPr id="10" name="Text Box 15"/>
          <p:cNvSpPr txBox="1">
            <a:spLocks noChangeArrowheads="1"/>
          </p:cNvSpPr>
          <p:nvPr/>
        </p:nvSpPr>
        <p:spPr bwMode="auto">
          <a:xfrm>
            <a:off x="6679708" y="3459838"/>
            <a:ext cx="803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a:t>
            </a:r>
          </a:p>
        </p:txBody>
      </p:sp>
      <p:sp>
        <p:nvSpPr>
          <p:cNvPr id="11" name="AutoShape 16"/>
          <p:cNvSpPr>
            <a:spLocks noChangeArrowheads="1"/>
          </p:cNvSpPr>
          <p:nvPr/>
        </p:nvSpPr>
        <p:spPr bwMode="auto">
          <a:xfrm>
            <a:off x="0" y="3886200"/>
            <a:ext cx="3733800" cy="685800"/>
          </a:xfrm>
          <a:prstGeom prst="wedgeRoundRectCallout">
            <a:avLst>
              <a:gd name="adj1" fmla="val 61550"/>
              <a:gd name="adj2" fmla="val -192971"/>
              <a:gd name="adj3" fmla="val 16667"/>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a:endParaRPr lang="en-US">
              <a:latin typeface="Times New Roman" pitchFamily="18" charset="0"/>
            </a:endParaRPr>
          </a:p>
        </p:txBody>
      </p:sp>
      <p:sp>
        <p:nvSpPr>
          <p:cNvPr id="12" name="Text Box 17"/>
          <p:cNvSpPr txBox="1">
            <a:spLocks noChangeArrowheads="1"/>
          </p:cNvSpPr>
          <p:nvPr/>
        </p:nvSpPr>
        <p:spPr bwMode="auto">
          <a:xfrm>
            <a:off x="838200" y="4038600"/>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dirty="0" err="1">
                <a:latin typeface="Times New Roman" pitchFamily="18" charset="0"/>
                <a:cs typeface="Times New Roman" pitchFamily="18" charset="0"/>
              </a:rPr>
              <a:t>Ngắn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nhánh</a:t>
            </a:r>
            <a:endParaRPr lang="en-US" sz="2000" b="1" dirty="0">
              <a:latin typeface="Times New Roman" pitchFamily="18" charset="0"/>
              <a:cs typeface="Times New Roman" pitchFamily="18" charset="0"/>
            </a:endParaRPr>
          </a:p>
        </p:txBody>
      </p:sp>
      <p:sp>
        <p:nvSpPr>
          <p:cNvPr id="13" name="Text Box 21"/>
          <p:cNvSpPr txBox="1">
            <a:spLocks noChangeArrowheads="1"/>
          </p:cNvSpPr>
          <p:nvPr/>
        </p:nvSpPr>
        <p:spPr bwMode="auto">
          <a:xfrm>
            <a:off x="76200" y="4025537"/>
            <a:ext cx="10096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200" b="1" dirty="0" err="1">
                <a:latin typeface="Times New Roman" pitchFamily="18" charset="0"/>
                <a:cs typeface="Times New Roman" pitchFamily="18" charset="0"/>
              </a:rPr>
              <a:t>Thân</a:t>
            </a:r>
            <a:r>
              <a:rPr lang="en-US" sz="2200" b="1" dirty="0">
                <a:latin typeface="Times New Roman" pitchFamily="18" charset="0"/>
                <a:cs typeface="Times New Roman" pitchFamily="18" charset="0"/>
              </a:rPr>
              <a:t>:</a:t>
            </a:r>
          </a:p>
        </p:txBody>
      </p:sp>
      <p:sp>
        <p:nvSpPr>
          <p:cNvPr id="14" name="Rectangle 24"/>
          <p:cNvSpPr>
            <a:spLocks noChangeArrowheads="1"/>
          </p:cNvSpPr>
          <p:nvPr/>
        </p:nvSpPr>
        <p:spPr bwMode="auto">
          <a:xfrm>
            <a:off x="7264151" y="3481095"/>
            <a:ext cx="13821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2000" b="1" dirty="0" err="1">
                <a:effectLst>
                  <a:outerShdw blurRad="38100" dist="38100" dir="2700000" algn="tl">
                    <a:srgbClr val="C0C0C0"/>
                  </a:outerShdw>
                </a:effectLst>
                <a:latin typeface="Times New Roman" pitchFamily="18" charset="0"/>
                <a:cs typeface="Times New Roman" pitchFamily="18" charset="0"/>
              </a:rPr>
              <a:t>Nhỏ</a:t>
            </a:r>
            <a:r>
              <a:rPr lang="en-US" sz="2000" b="1" dirty="0">
                <a:effectLst>
                  <a:outerShdw blurRad="38100" dist="38100" dir="2700000" algn="tl">
                    <a:srgbClr val="C0C0C0"/>
                  </a:outerShdw>
                </a:effectLst>
                <a:latin typeface="Times New Roman" pitchFamily="18" charset="0"/>
                <a:cs typeface="Times New Roman" pitchFamily="18" charset="0"/>
              </a:rPr>
              <a:t>, </a:t>
            </a:r>
            <a:r>
              <a:rPr lang="en-US" sz="2000" b="1" dirty="0" err="1">
                <a:effectLst>
                  <a:outerShdw blurRad="38100" dist="38100" dir="2700000" algn="tl">
                    <a:srgbClr val="C0C0C0"/>
                  </a:outerShdw>
                </a:effectLst>
                <a:latin typeface="Times New Roman" pitchFamily="18" charset="0"/>
                <a:cs typeface="Times New Roman" pitchFamily="18" charset="0"/>
              </a:rPr>
              <a:t>mỏng</a:t>
            </a:r>
            <a:endParaRPr lang="en-US" sz="2000" b="1" dirty="0">
              <a:effectLst>
                <a:outerShdw blurRad="38100" dist="38100" dir="2700000" algn="tl">
                  <a:srgbClr val="C0C0C0"/>
                </a:outerShdw>
              </a:effectLst>
              <a:latin typeface="Times New Roman" pitchFamily="18" charset="0"/>
              <a:cs typeface="Times New Roman" pitchFamily="18" charset="0"/>
            </a:endParaRPr>
          </a:p>
        </p:txBody>
      </p:sp>
      <p:sp>
        <p:nvSpPr>
          <p:cNvPr id="15" name="AutoShape 12"/>
          <p:cNvSpPr>
            <a:spLocks noChangeArrowheads="1"/>
          </p:cNvSpPr>
          <p:nvPr/>
        </p:nvSpPr>
        <p:spPr bwMode="auto">
          <a:xfrm>
            <a:off x="5638800" y="5373374"/>
            <a:ext cx="3505200" cy="495300"/>
          </a:xfrm>
          <a:prstGeom prst="wedgeRoundRectCallout">
            <a:avLst>
              <a:gd name="adj1" fmla="val -51216"/>
              <a:gd name="adj2" fmla="val -221901"/>
              <a:gd name="adj3" fmla="val 16667"/>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a:endParaRPr lang="en-US">
              <a:latin typeface="Times New Roman" pitchFamily="18" charset="0"/>
            </a:endParaRPr>
          </a:p>
        </p:txBody>
      </p:sp>
      <p:sp>
        <p:nvSpPr>
          <p:cNvPr id="16" name="Text Box 13"/>
          <p:cNvSpPr txBox="1">
            <a:spLocks noChangeArrowheads="1"/>
          </p:cNvSpPr>
          <p:nvPr/>
        </p:nvSpPr>
        <p:spPr bwMode="auto">
          <a:xfrm>
            <a:off x="5638800" y="5413552"/>
            <a:ext cx="10890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200" b="1" dirty="0" err="1">
                <a:latin typeface="Times New Roman" pitchFamily="18" charset="0"/>
                <a:cs typeface="Times New Roman" pitchFamily="18" charset="0"/>
              </a:rPr>
              <a:t>Rễ</a:t>
            </a:r>
            <a:r>
              <a:rPr lang="en-US" sz="2200" b="1" dirty="0">
                <a:latin typeface="Times New Roman" pitchFamily="18" charset="0"/>
                <a:cs typeface="Times New Roman" pitchFamily="18" charset="0"/>
              </a:rPr>
              <a:t>:</a:t>
            </a:r>
          </a:p>
        </p:txBody>
      </p:sp>
      <p:sp>
        <p:nvSpPr>
          <p:cNvPr id="17" name="Rectangle 20"/>
          <p:cNvSpPr>
            <a:spLocks noChangeArrowheads="1"/>
          </p:cNvSpPr>
          <p:nvPr/>
        </p:nvSpPr>
        <p:spPr bwMode="auto">
          <a:xfrm>
            <a:off x="6125308" y="5443444"/>
            <a:ext cx="3048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b="1" dirty="0" err="1">
                <a:effectLst>
                  <a:outerShdw blurRad="38100" dist="38100" dir="2700000" algn="tl">
                    <a:srgbClr val="C0C0C0"/>
                  </a:outerShdw>
                </a:effectLst>
                <a:latin typeface="Times New Roman" pitchFamily="18" charset="0"/>
                <a:cs typeface="Times New Roman" pitchFamily="18" charset="0"/>
              </a:rPr>
              <a:t>Rễ</a:t>
            </a:r>
            <a:r>
              <a:rPr lang="en-US" b="1" dirty="0">
                <a:effectLst>
                  <a:outerShdw blurRad="38100" dist="38100" dir="2700000" algn="tl">
                    <a:srgbClr val="C0C0C0"/>
                  </a:outerShdw>
                </a:effectLst>
                <a:latin typeface="Times New Roman" pitchFamily="18" charset="0"/>
                <a:cs typeface="Times New Roman" pitchFamily="18" charset="0"/>
              </a:rPr>
              <a:t> </a:t>
            </a:r>
            <a:r>
              <a:rPr lang="en-US" b="1" dirty="0" err="1">
                <a:effectLst>
                  <a:outerShdw blurRad="38100" dist="38100" dir="2700000" algn="tl">
                    <a:srgbClr val="C0C0C0"/>
                  </a:outerShdw>
                </a:effectLst>
                <a:latin typeface="Times New Roman" pitchFamily="18" charset="0"/>
                <a:cs typeface="Times New Roman" pitchFamily="18" charset="0"/>
              </a:rPr>
              <a:t>giả</a:t>
            </a:r>
            <a:r>
              <a:rPr lang="en-US" b="1" dirty="0">
                <a:effectLst>
                  <a:outerShdw blurRad="38100" dist="38100" dir="2700000" algn="tl">
                    <a:srgbClr val="C0C0C0"/>
                  </a:outerShdw>
                </a:effectLst>
                <a:latin typeface="Times New Roman" pitchFamily="18" charset="0"/>
                <a:cs typeface="Times New Roman" pitchFamily="18" charset="0"/>
              </a:rPr>
              <a:t>, </a:t>
            </a:r>
            <a:r>
              <a:rPr lang="en-US" b="1" dirty="0" err="1">
                <a:effectLst>
                  <a:outerShdw blurRad="38100" dist="38100" dir="2700000" algn="tl">
                    <a:srgbClr val="C0C0C0"/>
                  </a:outerShdw>
                </a:effectLst>
                <a:latin typeface="Times New Roman" pitchFamily="18" charset="0"/>
                <a:cs typeface="Times New Roman" pitchFamily="18" charset="0"/>
              </a:rPr>
              <a:t>có</a:t>
            </a:r>
            <a:r>
              <a:rPr lang="en-US" b="1" dirty="0">
                <a:effectLst>
                  <a:outerShdw blurRad="38100" dist="38100" dir="2700000" algn="tl">
                    <a:srgbClr val="C0C0C0"/>
                  </a:outerShdw>
                </a:effectLst>
                <a:latin typeface="Times New Roman" pitchFamily="18" charset="0"/>
                <a:cs typeface="Times New Roman" pitchFamily="18" charset="0"/>
              </a:rPr>
              <a:t> </a:t>
            </a:r>
            <a:r>
              <a:rPr lang="en-US" b="1" dirty="0" err="1">
                <a:effectLst>
                  <a:outerShdw blurRad="38100" dist="38100" dir="2700000" algn="tl">
                    <a:srgbClr val="C0C0C0"/>
                  </a:outerShdw>
                </a:effectLst>
                <a:latin typeface="Times New Roman" pitchFamily="18" charset="0"/>
                <a:cs typeface="Times New Roman" pitchFamily="18" charset="0"/>
              </a:rPr>
              <a:t>khả</a:t>
            </a:r>
            <a:r>
              <a:rPr lang="en-US" b="1" dirty="0">
                <a:effectLst>
                  <a:outerShdw blurRad="38100" dist="38100" dir="2700000" algn="tl">
                    <a:srgbClr val="C0C0C0"/>
                  </a:outerShdw>
                </a:effectLst>
                <a:latin typeface="Times New Roman" pitchFamily="18" charset="0"/>
                <a:cs typeface="Times New Roman" pitchFamily="18" charset="0"/>
              </a:rPr>
              <a:t> </a:t>
            </a:r>
            <a:r>
              <a:rPr lang="en-US" b="1" dirty="0" err="1">
                <a:effectLst>
                  <a:outerShdw blurRad="38100" dist="38100" dir="2700000" algn="tl">
                    <a:srgbClr val="C0C0C0"/>
                  </a:outerShdw>
                </a:effectLst>
                <a:latin typeface="Times New Roman" pitchFamily="18" charset="0"/>
                <a:cs typeface="Times New Roman" pitchFamily="18" charset="0"/>
              </a:rPr>
              <a:t>năng</a:t>
            </a:r>
            <a:r>
              <a:rPr lang="en-US" b="1" dirty="0">
                <a:effectLst>
                  <a:outerShdw blurRad="38100" dist="38100" dir="2700000" algn="tl">
                    <a:srgbClr val="C0C0C0"/>
                  </a:outerShdw>
                </a:effectLst>
                <a:latin typeface="Times New Roman" pitchFamily="18" charset="0"/>
                <a:cs typeface="Times New Roman" pitchFamily="18" charset="0"/>
              </a:rPr>
              <a:t> </a:t>
            </a:r>
            <a:r>
              <a:rPr lang="en-US" b="1" dirty="0" err="1">
                <a:effectLst>
                  <a:outerShdw blurRad="38100" dist="38100" dir="2700000" algn="tl">
                    <a:srgbClr val="C0C0C0"/>
                  </a:outerShdw>
                </a:effectLst>
                <a:latin typeface="Times New Roman" pitchFamily="18" charset="0"/>
                <a:cs typeface="Times New Roman" pitchFamily="18" charset="0"/>
              </a:rPr>
              <a:t>hút</a:t>
            </a:r>
            <a:r>
              <a:rPr lang="en-US" b="1" dirty="0">
                <a:effectLst>
                  <a:outerShdw blurRad="38100" dist="38100" dir="2700000" algn="tl">
                    <a:srgbClr val="C0C0C0"/>
                  </a:outerShdw>
                </a:effectLst>
                <a:latin typeface="Times New Roman" pitchFamily="18" charset="0"/>
                <a:cs typeface="Times New Roman" pitchFamily="18" charset="0"/>
              </a:rPr>
              <a:t> </a:t>
            </a:r>
            <a:r>
              <a:rPr lang="en-US" b="1" dirty="0" err="1">
                <a:effectLst>
                  <a:outerShdw blurRad="38100" dist="38100" dir="2700000" algn="tl">
                    <a:srgbClr val="C0C0C0"/>
                  </a:outerShdw>
                </a:effectLst>
                <a:latin typeface="Times New Roman" pitchFamily="18" charset="0"/>
                <a:cs typeface="Times New Roman" pitchFamily="18" charset="0"/>
              </a:rPr>
              <a:t>nước</a:t>
            </a:r>
            <a:endParaRPr lang="en-US" b="1" dirty="0">
              <a:latin typeface="Times New Roman" pitchFamily="18" charset="0"/>
              <a:cs typeface="Times New Roman" pitchFamily="18" charset="0"/>
            </a:endParaRPr>
          </a:p>
        </p:txBody>
      </p:sp>
      <p:sp>
        <p:nvSpPr>
          <p:cNvPr id="19" name="Rectangle 18"/>
          <p:cNvSpPr/>
          <p:nvPr/>
        </p:nvSpPr>
        <p:spPr>
          <a:xfrm>
            <a:off x="263480" y="381000"/>
            <a:ext cx="3470320" cy="523220"/>
          </a:xfrm>
          <a:prstGeom prst="rect">
            <a:avLst/>
          </a:prstGeom>
        </p:spPr>
        <p:txBody>
          <a:bodyPr wrap="square">
            <a:spAutoFit/>
          </a:bodyPr>
          <a:lstStyle/>
          <a:p>
            <a:pPr marL="514350" indent="-514350"/>
            <a:r>
              <a:rPr lang="en-US" sz="2800" b="1" dirty="0" err="1">
                <a:solidFill>
                  <a:schemeClr val="tx2"/>
                </a:solidFill>
                <a:latin typeface="Arial" pitchFamily="34" charset="0"/>
                <a:cs typeface="Arial" pitchFamily="34" charset="0"/>
              </a:rPr>
              <a:t>Quan</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sát</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cây</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rêu</a:t>
            </a:r>
            <a:endParaRPr lang="en-US" sz="2800" b="1"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153019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9"/>
                                        </p:tgtEl>
                                        <p:attrNameLst>
                                          <p:attrName>style.visibility</p:attrName>
                                        </p:attrNameLst>
                                      </p:cBhvr>
                                      <p:to>
                                        <p:strVal val="visible"/>
                                      </p:to>
                                    </p:set>
                                    <p:anim calcmode="discrete" valueType="clr">
                                      <p:cBhvr override="childStyle">
                                        <p:cTn id="12"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9"/>
                                        </p:tgtEl>
                                        <p:attrNameLst>
                                          <p:attrName>fillcolor</p:attrName>
                                        </p:attrNameLst>
                                      </p:cBhvr>
                                      <p:tavLst>
                                        <p:tav tm="0">
                                          <p:val>
                                            <p:clrVal>
                                              <a:schemeClr val="accent2"/>
                                            </p:clrVal>
                                          </p:val>
                                        </p:tav>
                                        <p:tav tm="50000">
                                          <p:val>
                                            <p:clrVal>
                                              <a:schemeClr val="hlink"/>
                                            </p:clrVal>
                                          </p:val>
                                        </p:tav>
                                      </p:tavLst>
                                    </p:anim>
                                    <p:set>
                                      <p:cBhvr>
                                        <p:cTn id="14" dur="80"/>
                                        <p:tgtEl>
                                          <p:spTgt spid="9"/>
                                        </p:tgtEl>
                                        <p:attrNameLst>
                                          <p:attrName>fill.type</p:attrName>
                                        </p:attrNameLst>
                                      </p:cBhvr>
                                      <p:to>
                                        <p:strVal val="solid"/>
                                      </p:to>
                                    </p:set>
                                  </p:childTnLst>
                                </p:cTn>
                              </p:par>
                              <p:par>
                                <p:cTn id="15" presetID="27" presetClass="entr" presetSubtype="0" fill="hold" grpId="0" nodeType="withEffect">
                                  <p:stCondLst>
                                    <p:cond delay="0"/>
                                  </p:stCondLst>
                                  <p:iterate type="lt">
                                    <p:tmPct val="50000"/>
                                  </p:iterate>
                                  <p:childTnLst>
                                    <p:set>
                                      <p:cBhvr>
                                        <p:cTn id="16" dur="1" fill="hold">
                                          <p:stCondLst>
                                            <p:cond delay="0"/>
                                          </p:stCondLst>
                                        </p:cTn>
                                        <p:tgtEl>
                                          <p:spTgt spid="10"/>
                                        </p:tgtEl>
                                        <p:attrNameLst>
                                          <p:attrName>style.visibility</p:attrName>
                                        </p:attrNameLst>
                                      </p:cBhvr>
                                      <p:to>
                                        <p:strVal val="visible"/>
                                      </p:to>
                                    </p:set>
                                    <p:anim calcmode="discrete" valueType="clr">
                                      <p:cBhvr override="childStyle">
                                        <p:cTn id="1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0"/>
                                        </p:tgtEl>
                                        <p:attrNameLst>
                                          <p:attrName>fillcolor</p:attrName>
                                        </p:attrNameLst>
                                      </p:cBhvr>
                                      <p:tavLst>
                                        <p:tav tm="0">
                                          <p:val>
                                            <p:clrVal>
                                              <a:schemeClr val="accent2"/>
                                            </p:clrVal>
                                          </p:val>
                                        </p:tav>
                                        <p:tav tm="50000">
                                          <p:val>
                                            <p:clrVal>
                                              <a:schemeClr val="hlink"/>
                                            </p:clrVal>
                                          </p:val>
                                        </p:tav>
                                      </p:tavLst>
                                    </p:anim>
                                    <p:set>
                                      <p:cBhvr>
                                        <p:cTn id="19" dur="80"/>
                                        <p:tgtEl>
                                          <p:spTgt spid="10"/>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4"/>
                                        </p:tgtEl>
                                        <p:attrNameLst>
                                          <p:attrName>style.visibility</p:attrName>
                                        </p:attrNameLst>
                                      </p:cBhvr>
                                      <p:to>
                                        <p:strVal val="visible"/>
                                      </p:to>
                                    </p:set>
                                    <p:anim calcmode="discrete" valueType="clr">
                                      <p:cBhvr override="childStyle">
                                        <p:cTn id="24"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4"/>
                                        </p:tgtEl>
                                        <p:attrNameLst>
                                          <p:attrName>fillcolor</p:attrName>
                                        </p:attrNameLst>
                                      </p:cBhvr>
                                      <p:tavLst>
                                        <p:tav tm="0">
                                          <p:val>
                                            <p:clrVal>
                                              <a:schemeClr val="accent2"/>
                                            </p:clrVal>
                                          </p:val>
                                        </p:tav>
                                        <p:tav tm="50000">
                                          <p:val>
                                            <p:clrVal>
                                              <a:schemeClr val="hlink"/>
                                            </p:clrVal>
                                          </p:val>
                                        </p:tav>
                                      </p:tavLst>
                                    </p:anim>
                                    <p:set>
                                      <p:cBhvr>
                                        <p:cTn id="26" dur="80"/>
                                        <p:tgtEl>
                                          <p:spTgt spid="14"/>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1"/>
                                        </p:tgtEl>
                                        <p:attrNameLst>
                                          <p:attrName>style.visibility</p:attrName>
                                        </p:attrNameLst>
                                      </p:cBhvr>
                                      <p:to>
                                        <p:strVal val="visible"/>
                                      </p:to>
                                    </p:set>
                                    <p:anim calcmode="discrete" valueType="clr">
                                      <p:cBhvr override="childStyle">
                                        <p:cTn id="31"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1"/>
                                        </p:tgtEl>
                                        <p:attrNameLst>
                                          <p:attrName>fillcolor</p:attrName>
                                        </p:attrNameLst>
                                      </p:cBhvr>
                                      <p:tavLst>
                                        <p:tav tm="0">
                                          <p:val>
                                            <p:clrVal>
                                              <a:schemeClr val="accent2"/>
                                            </p:clrVal>
                                          </p:val>
                                        </p:tav>
                                        <p:tav tm="50000">
                                          <p:val>
                                            <p:clrVal>
                                              <a:schemeClr val="hlink"/>
                                            </p:clrVal>
                                          </p:val>
                                        </p:tav>
                                      </p:tavLst>
                                    </p:anim>
                                    <p:set>
                                      <p:cBhvr>
                                        <p:cTn id="33" dur="80"/>
                                        <p:tgtEl>
                                          <p:spTgt spid="11"/>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3"/>
                                        </p:tgtEl>
                                        <p:attrNameLst>
                                          <p:attrName>style.visibility</p:attrName>
                                        </p:attrNameLst>
                                      </p:cBhvr>
                                      <p:to>
                                        <p:strVal val="visible"/>
                                      </p:to>
                                    </p:set>
                                    <p:anim calcmode="discrete" valueType="clr">
                                      <p:cBhvr override="childStyle">
                                        <p:cTn id="38"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3"/>
                                        </p:tgtEl>
                                        <p:attrNameLst>
                                          <p:attrName>fillcolor</p:attrName>
                                        </p:attrNameLst>
                                      </p:cBhvr>
                                      <p:tavLst>
                                        <p:tav tm="0">
                                          <p:val>
                                            <p:clrVal>
                                              <a:schemeClr val="accent2"/>
                                            </p:clrVal>
                                          </p:val>
                                        </p:tav>
                                        <p:tav tm="50000">
                                          <p:val>
                                            <p:clrVal>
                                              <a:schemeClr val="hlink"/>
                                            </p:clrVal>
                                          </p:val>
                                        </p:tav>
                                      </p:tavLst>
                                    </p:anim>
                                    <p:set>
                                      <p:cBhvr>
                                        <p:cTn id="40" dur="80"/>
                                        <p:tgtEl>
                                          <p:spTgt spid="13"/>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7" presetClass="entr" presetSubtype="0" fill="hold" grpId="0" nodeType="clickEffect">
                                  <p:stCondLst>
                                    <p:cond delay="0"/>
                                  </p:stCondLst>
                                  <p:iterate type="lt">
                                    <p:tmPct val="50000"/>
                                  </p:iterate>
                                  <p:childTnLst>
                                    <p:set>
                                      <p:cBhvr>
                                        <p:cTn id="44" dur="1" fill="hold">
                                          <p:stCondLst>
                                            <p:cond delay="0"/>
                                          </p:stCondLst>
                                        </p:cTn>
                                        <p:tgtEl>
                                          <p:spTgt spid="12"/>
                                        </p:tgtEl>
                                        <p:attrNameLst>
                                          <p:attrName>style.visibility</p:attrName>
                                        </p:attrNameLst>
                                      </p:cBhvr>
                                      <p:to>
                                        <p:strVal val="visible"/>
                                      </p:to>
                                    </p:set>
                                    <p:anim calcmode="discrete" valueType="clr">
                                      <p:cBhvr override="childStyle">
                                        <p:cTn id="45"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46" dur="80"/>
                                        <p:tgtEl>
                                          <p:spTgt spid="12"/>
                                        </p:tgtEl>
                                        <p:attrNameLst>
                                          <p:attrName>fillcolor</p:attrName>
                                        </p:attrNameLst>
                                      </p:cBhvr>
                                      <p:tavLst>
                                        <p:tav tm="0">
                                          <p:val>
                                            <p:clrVal>
                                              <a:schemeClr val="accent2"/>
                                            </p:clrVal>
                                          </p:val>
                                        </p:tav>
                                        <p:tav tm="50000">
                                          <p:val>
                                            <p:clrVal>
                                              <a:schemeClr val="hlink"/>
                                            </p:clrVal>
                                          </p:val>
                                        </p:tav>
                                      </p:tavLst>
                                    </p:anim>
                                    <p:set>
                                      <p:cBhvr>
                                        <p:cTn id="47" dur="80"/>
                                        <p:tgtEl>
                                          <p:spTgt spid="12"/>
                                        </p:tgtEl>
                                        <p:attrNameLst>
                                          <p:attrName>fill.type</p:attrName>
                                        </p:attrNameLst>
                                      </p:cBhvr>
                                      <p:to>
                                        <p:strVal val="solid"/>
                                      </p:to>
                                    </p:set>
                                  </p:childTnLst>
                                </p:cTn>
                              </p:par>
                            </p:childTnLst>
                          </p:cTn>
                        </p:par>
                      </p:childTnLst>
                    </p:cTn>
                  </p:par>
                  <p:par>
                    <p:cTn id="48" fill="hold">
                      <p:stCondLst>
                        <p:cond delay="indefinite"/>
                      </p:stCondLst>
                      <p:childTnLst>
                        <p:par>
                          <p:cTn id="49" fill="hold">
                            <p:stCondLst>
                              <p:cond delay="0"/>
                            </p:stCondLst>
                            <p:childTnLst>
                              <p:par>
                                <p:cTn id="50" presetID="27" presetClass="entr" presetSubtype="0" fill="hold" grpId="0" nodeType="clickEffect">
                                  <p:stCondLst>
                                    <p:cond delay="0"/>
                                  </p:stCondLst>
                                  <p:iterate type="lt">
                                    <p:tmPct val="50000"/>
                                  </p:iterate>
                                  <p:childTnLst>
                                    <p:set>
                                      <p:cBhvr>
                                        <p:cTn id="51" dur="1" fill="hold">
                                          <p:stCondLst>
                                            <p:cond delay="0"/>
                                          </p:stCondLst>
                                        </p:cTn>
                                        <p:tgtEl>
                                          <p:spTgt spid="15"/>
                                        </p:tgtEl>
                                        <p:attrNameLst>
                                          <p:attrName>style.visibility</p:attrName>
                                        </p:attrNameLst>
                                      </p:cBhvr>
                                      <p:to>
                                        <p:strVal val="visible"/>
                                      </p:to>
                                    </p:set>
                                    <p:anim calcmode="discrete" valueType="clr">
                                      <p:cBhvr override="childStyle">
                                        <p:cTn id="52"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15"/>
                                        </p:tgtEl>
                                        <p:attrNameLst>
                                          <p:attrName>fillcolor</p:attrName>
                                        </p:attrNameLst>
                                      </p:cBhvr>
                                      <p:tavLst>
                                        <p:tav tm="0">
                                          <p:val>
                                            <p:clrVal>
                                              <a:schemeClr val="accent2"/>
                                            </p:clrVal>
                                          </p:val>
                                        </p:tav>
                                        <p:tav tm="50000">
                                          <p:val>
                                            <p:clrVal>
                                              <a:schemeClr val="hlink"/>
                                            </p:clrVal>
                                          </p:val>
                                        </p:tav>
                                      </p:tavLst>
                                    </p:anim>
                                    <p:set>
                                      <p:cBhvr>
                                        <p:cTn id="54" dur="80"/>
                                        <p:tgtEl>
                                          <p:spTgt spid="15"/>
                                        </p:tgtEl>
                                        <p:attrNameLst>
                                          <p:attrName>fill.type</p:attrName>
                                        </p:attrNameLst>
                                      </p:cBhvr>
                                      <p:to>
                                        <p:strVal val="solid"/>
                                      </p:to>
                                    </p:set>
                                  </p:childTnLst>
                                </p:cTn>
                              </p:par>
                            </p:childTnLst>
                          </p:cTn>
                        </p:par>
                      </p:childTnLst>
                    </p:cTn>
                  </p:par>
                  <p:par>
                    <p:cTn id="55" fill="hold">
                      <p:stCondLst>
                        <p:cond delay="indefinite"/>
                      </p:stCondLst>
                      <p:childTnLst>
                        <p:par>
                          <p:cTn id="56" fill="hold">
                            <p:stCondLst>
                              <p:cond delay="0"/>
                            </p:stCondLst>
                            <p:childTnLst>
                              <p:par>
                                <p:cTn id="57" presetID="27" presetClass="entr" presetSubtype="0" fill="hold" grpId="0" nodeType="clickEffect">
                                  <p:stCondLst>
                                    <p:cond delay="0"/>
                                  </p:stCondLst>
                                  <p:iterate type="lt">
                                    <p:tmPct val="50000"/>
                                  </p:iterate>
                                  <p:childTnLst>
                                    <p:set>
                                      <p:cBhvr>
                                        <p:cTn id="58" dur="1" fill="hold">
                                          <p:stCondLst>
                                            <p:cond delay="0"/>
                                          </p:stCondLst>
                                        </p:cTn>
                                        <p:tgtEl>
                                          <p:spTgt spid="16"/>
                                        </p:tgtEl>
                                        <p:attrNameLst>
                                          <p:attrName>style.visibility</p:attrName>
                                        </p:attrNameLst>
                                      </p:cBhvr>
                                      <p:to>
                                        <p:strVal val="visible"/>
                                      </p:to>
                                    </p:set>
                                    <p:anim calcmode="discrete" valueType="clr">
                                      <p:cBhvr override="childStyle">
                                        <p:cTn id="59"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16"/>
                                        </p:tgtEl>
                                        <p:attrNameLst>
                                          <p:attrName>fillcolor</p:attrName>
                                        </p:attrNameLst>
                                      </p:cBhvr>
                                      <p:tavLst>
                                        <p:tav tm="0">
                                          <p:val>
                                            <p:clrVal>
                                              <a:schemeClr val="accent2"/>
                                            </p:clrVal>
                                          </p:val>
                                        </p:tav>
                                        <p:tav tm="50000">
                                          <p:val>
                                            <p:clrVal>
                                              <a:schemeClr val="hlink"/>
                                            </p:clrVal>
                                          </p:val>
                                        </p:tav>
                                      </p:tavLst>
                                    </p:anim>
                                    <p:set>
                                      <p:cBhvr>
                                        <p:cTn id="61" dur="80"/>
                                        <p:tgtEl>
                                          <p:spTgt spid="16"/>
                                        </p:tgtEl>
                                        <p:attrNameLst>
                                          <p:attrName>fill.type</p:attrName>
                                        </p:attrNameLst>
                                      </p:cBhvr>
                                      <p:to>
                                        <p:strVal val="solid"/>
                                      </p:to>
                                    </p:set>
                                  </p:childTnLst>
                                </p:cTn>
                              </p:par>
                            </p:childTnLst>
                          </p:cTn>
                        </p:par>
                      </p:childTnLst>
                    </p:cTn>
                  </p:par>
                  <p:par>
                    <p:cTn id="62" fill="hold">
                      <p:stCondLst>
                        <p:cond delay="indefinite"/>
                      </p:stCondLst>
                      <p:childTnLst>
                        <p:par>
                          <p:cTn id="63" fill="hold">
                            <p:stCondLst>
                              <p:cond delay="0"/>
                            </p:stCondLst>
                            <p:childTnLst>
                              <p:par>
                                <p:cTn id="64" presetID="27" presetClass="entr" presetSubtype="0" fill="hold" grpId="0" nodeType="clickEffect">
                                  <p:stCondLst>
                                    <p:cond delay="0"/>
                                  </p:stCondLst>
                                  <p:iterate type="lt">
                                    <p:tmPct val="50000"/>
                                  </p:iterate>
                                  <p:childTnLst>
                                    <p:set>
                                      <p:cBhvr>
                                        <p:cTn id="65" dur="1" fill="hold">
                                          <p:stCondLst>
                                            <p:cond delay="0"/>
                                          </p:stCondLst>
                                        </p:cTn>
                                        <p:tgtEl>
                                          <p:spTgt spid="17"/>
                                        </p:tgtEl>
                                        <p:attrNameLst>
                                          <p:attrName>style.visibility</p:attrName>
                                        </p:attrNameLst>
                                      </p:cBhvr>
                                      <p:to>
                                        <p:strVal val="visible"/>
                                      </p:to>
                                    </p:set>
                                    <p:anim calcmode="discrete" valueType="clr">
                                      <p:cBhvr override="childStyle">
                                        <p:cTn id="66"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67" dur="80"/>
                                        <p:tgtEl>
                                          <p:spTgt spid="17"/>
                                        </p:tgtEl>
                                        <p:attrNameLst>
                                          <p:attrName>fillcolor</p:attrName>
                                        </p:attrNameLst>
                                      </p:cBhvr>
                                      <p:tavLst>
                                        <p:tav tm="0">
                                          <p:val>
                                            <p:clrVal>
                                              <a:schemeClr val="accent2"/>
                                            </p:clrVal>
                                          </p:val>
                                        </p:tav>
                                        <p:tav tm="50000">
                                          <p:val>
                                            <p:clrVal>
                                              <a:schemeClr val="hlink"/>
                                            </p:clrVal>
                                          </p:val>
                                        </p:tav>
                                      </p:tavLst>
                                    </p:anim>
                                    <p:set>
                                      <p:cBhvr>
                                        <p:cTn id="68"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P spid="10" grpId="0" autoUpdateAnimBg="0"/>
      <p:bldP spid="11" grpId="0" animBg="1" autoUpdateAnimBg="0"/>
      <p:bldP spid="12" grpId="0" autoUpdateAnimBg="0"/>
      <p:bldP spid="13" grpId="0" autoUpdateAnimBg="0"/>
      <p:bldP spid="14" grpId="0" autoUpdateAnimBg="0"/>
      <p:bldP spid="15" grpId="0" animBg="1" autoUpdateAnimBg="0"/>
      <p:bldP spid="16" grpId="0" autoUpdateAnimBg="0"/>
      <p:bldP spid="17" grpId="0" autoUpdateAnimBg="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4572000" y="914400"/>
            <a:ext cx="1981200" cy="5438775"/>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10" name="TextBox 9"/>
          <p:cNvSpPr txBox="1"/>
          <p:nvPr/>
        </p:nvSpPr>
        <p:spPr>
          <a:xfrm>
            <a:off x="4800600" y="6172200"/>
            <a:ext cx="1752600"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b="1" dirty="0">
                <a:latin typeface="Arial" pitchFamily="34" charset="0"/>
                <a:cs typeface="Arial" pitchFamily="34" charset="0"/>
              </a:rPr>
              <a:t>CÂY RÊU </a:t>
            </a:r>
          </a:p>
        </p:txBody>
      </p:sp>
      <p:sp>
        <p:nvSpPr>
          <p:cNvPr id="17" name="Text Box 13"/>
          <p:cNvSpPr txBox="1">
            <a:spLocks noChangeArrowheads="1"/>
          </p:cNvSpPr>
          <p:nvPr/>
        </p:nvSpPr>
        <p:spPr bwMode="auto">
          <a:xfrm>
            <a:off x="7315200" y="2743200"/>
            <a:ext cx="889000" cy="519113"/>
          </a:xfrm>
          <a:prstGeom prst="rect">
            <a:avLst/>
          </a:prstGeom>
          <a:noFill/>
          <a:ln w="9525" algn="ctr">
            <a:noFill/>
            <a:miter lim="800000"/>
            <a:headEnd/>
            <a:tailEnd/>
          </a:ln>
          <a:effectLst/>
        </p:spPr>
        <p:txBody>
          <a:bodyPr>
            <a:spAutoFit/>
          </a:bodyPr>
          <a:lstStyle/>
          <a:p>
            <a:pPr>
              <a:spcBef>
                <a:spcPct val="50000"/>
              </a:spcBef>
            </a:pPr>
            <a:r>
              <a:rPr lang="en-US" sz="2800" dirty="0" err="1">
                <a:latin typeface="Arial" pitchFamily="34" charset="0"/>
                <a:cs typeface="Arial" pitchFamily="34" charset="0"/>
              </a:rPr>
              <a:t>Nắp</a:t>
            </a:r>
            <a:endParaRPr lang="en-US" sz="2800" dirty="0">
              <a:latin typeface="Arial" pitchFamily="34" charset="0"/>
              <a:cs typeface="Arial" pitchFamily="34" charset="0"/>
            </a:endParaRPr>
          </a:p>
        </p:txBody>
      </p:sp>
      <p:sp>
        <p:nvSpPr>
          <p:cNvPr id="18" name="Text Box 10"/>
          <p:cNvSpPr txBox="1">
            <a:spLocks noChangeArrowheads="1"/>
          </p:cNvSpPr>
          <p:nvPr/>
        </p:nvSpPr>
        <p:spPr bwMode="auto">
          <a:xfrm>
            <a:off x="7315200" y="1066800"/>
            <a:ext cx="1828800" cy="1384995"/>
          </a:xfrm>
          <a:prstGeom prst="rect">
            <a:avLst/>
          </a:prstGeom>
          <a:noFill/>
          <a:ln w="9525" algn="ctr">
            <a:noFill/>
            <a:miter lim="800000"/>
            <a:headEnd/>
            <a:tailEnd/>
          </a:ln>
          <a:effectLst/>
        </p:spPr>
        <p:txBody>
          <a:bodyPr wrap="square">
            <a:spAutoFit/>
          </a:bodyPr>
          <a:lstStyle/>
          <a:p>
            <a:pPr>
              <a:spcBef>
                <a:spcPct val="50000"/>
              </a:spcBef>
            </a:pPr>
            <a:r>
              <a:rPr lang="en-US" sz="2800" dirty="0" err="1">
                <a:latin typeface="Arial" pitchFamily="34" charset="0"/>
                <a:cs typeface="Arial" pitchFamily="34" charset="0"/>
              </a:rPr>
              <a:t>Túi</a:t>
            </a:r>
            <a:r>
              <a:rPr lang="en-US" sz="2800" dirty="0">
                <a:latin typeface="Arial" pitchFamily="34" charset="0"/>
                <a:cs typeface="Arial" pitchFamily="34" charset="0"/>
              </a:rPr>
              <a:t> </a:t>
            </a:r>
            <a:r>
              <a:rPr lang="en-US" sz="2800" dirty="0" err="1">
                <a:latin typeface="Arial" pitchFamily="34" charset="0"/>
                <a:cs typeface="Arial" pitchFamily="34" charset="0"/>
              </a:rPr>
              <a:t>bào</a:t>
            </a:r>
            <a:r>
              <a:rPr lang="en-US" sz="2800" dirty="0">
                <a:latin typeface="Arial" pitchFamily="34" charset="0"/>
                <a:cs typeface="Arial" pitchFamily="34" charset="0"/>
              </a:rPr>
              <a:t> </a:t>
            </a:r>
            <a:r>
              <a:rPr lang="en-US" sz="2800" dirty="0" err="1">
                <a:latin typeface="Arial" pitchFamily="34" charset="0"/>
                <a:cs typeface="Arial" pitchFamily="34" charset="0"/>
              </a:rPr>
              <a:t>tử</a:t>
            </a:r>
            <a:r>
              <a:rPr lang="en-US" sz="2800" dirty="0">
                <a:latin typeface="Arial" pitchFamily="34" charset="0"/>
                <a:cs typeface="Arial" pitchFamily="34" charset="0"/>
              </a:rPr>
              <a:t> </a:t>
            </a:r>
            <a:r>
              <a:rPr lang="en-US" sz="2800" dirty="0" err="1">
                <a:latin typeface="Arial" pitchFamily="34" charset="0"/>
                <a:cs typeface="Arial" pitchFamily="34" charset="0"/>
              </a:rPr>
              <a:t>chứa</a:t>
            </a:r>
            <a:r>
              <a:rPr lang="en-US" sz="2800" dirty="0">
                <a:latin typeface="Arial" pitchFamily="34" charset="0"/>
                <a:cs typeface="Arial" pitchFamily="34" charset="0"/>
              </a:rPr>
              <a:t> </a:t>
            </a:r>
            <a:r>
              <a:rPr lang="en-US" sz="2800" dirty="0" err="1">
                <a:latin typeface="Arial" pitchFamily="34" charset="0"/>
                <a:cs typeface="Arial" pitchFamily="34" charset="0"/>
              </a:rPr>
              <a:t>các</a:t>
            </a:r>
            <a:r>
              <a:rPr lang="en-US" sz="2800" dirty="0">
                <a:latin typeface="Arial" pitchFamily="34" charset="0"/>
                <a:cs typeface="Arial" pitchFamily="34" charset="0"/>
              </a:rPr>
              <a:t> </a:t>
            </a:r>
            <a:r>
              <a:rPr lang="en-US" sz="2800" dirty="0" err="1">
                <a:latin typeface="Arial" pitchFamily="34" charset="0"/>
                <a:cs typeface="Arial" pitchFamily="34" charset="0"/>
              </a:rPr>
              <a:t>bào</a:t>
            </a:r>
            <a:r>
              <a:rPr lang="en-US" sz="2800" dirty="0">
                <a:latin typeface="Arial" pitchFamily="34" charset="0"/>
                <a:cs typeface="Arial" pitchFamily="34" charset="0"/>
              </a:rPr>
              <a:t> </a:t>
            </a:r>
            <a:r>
              <a:rPr lang="en-US" sz="2800" dirty="0" err="1">
                <a:latin typeface="Arial" pitchFamily="34" charset="0"/>
                <a:cs typeface="Arial" pitchFamily="34" charset="0"/>
              </a:rPr>
              <a:t>tử</a:t>
            </a:r>
            <a:endParaRPr lang="en-US" sz="2800" dirty="0">
              <a:latin typeface="Arial" pitchFamily="34" charset="0"/>
              <a:cs typeface="Arial" pitchFamily="34" charset="0"/>
            </a:endParaRPr>
          </a:p>
        </p:txBody>
      </p:sp>
      <p:sp>
        <p:nvSpPr>
          <p:cNvPr id="22" name="TextBox 21"/>
          <p:cNvSpPr txBox="1"/>
          <p:nvPr/>
        </p:nvSpPr>
        <p:spPr>
          <a:xfrm>
            <a:off x="6858000" y="3962400"/>
            <a:ext cx="1245854" cy="523220"/>
          </a:xfrm>
          <a:prstGeom prst="rect">
            <a:avLst/>
          </a:prstGeom>
          <a:noFill/>
        </p:spPr>
        <p:txBody>
          <a:bodyPr wrap="none" rtlCol="0">
            <a:spAutoFit/>
          </a:bodyPr>
          <a:lstStyle/>
          <a:p>
            <a:r>
              <a:rPr lang="en-US" sz="2800" dirty="0" err="1">
                <a:latin typeface="Arial" pitchFamily="34" charset="0"/>
                <a:cs typeface="Arial" pitchFamily="34" charset="0"/>
              </a:rPr>
              <a:t>Cuống</a:t>
            </a:r>
            <a:endParaRPr lang="en-US" sz="2800" dirty="0">
              <a:latin typeface="Arial" pitchFamily="34" charset="0"/>
              <a:cs typeface="Arial" pitchFamily="34" charset="0"/>
            </a:endParaRPr>
          </a:p>
        </p:txBody>
      </p:sp>
      <p:sp>
        <p:nvSpPr>
          <p:cNvPr id="3076" name="Rectangle 4"/>
          <p:cNvSpPr>
            <a:spLocks noChangeArrowheads="1"/>
          </p:cNvSpPr>
          <p:nvPr/>
        </p:nvSpPr>
        <p:spPr bwMode="auto">
          <a:xfrm>
            <a:off x="228600" y="766889"/>
            <a:ext cx="4191000" cy="16619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Cơ</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quan</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sinh</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sản</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của</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rêu</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là</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bộ</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phận</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 </a:t>
            </a:r>
            <a:r>
              <a:rPr kumimoji="0" lang="en-US" sz="2800" b="1" i="0" u="none" strike="noStrike" cap="none" normalizeH="0" baseline="0" dirty="0" err="1">
                <a:ln>
                  <a:noFill/>
                </a:ln>
                <a:solidFill>
                  <a:srgbClr val="C00000"/>
                </a:solidFill>
                <a:effectLst/>
                <a:latin typeface="Arial" pitchFamily="34" charset="0"/>
                <a:ea typeface="Times New Roman" pitchFamily="18" charset="0"/>
                <a:cs typeface="Arial" pitchFamily="34" charset="0"/>
              </a:rPr>
              <a:t>nào</a:t>
            </a:r>
            <a:r>
              <a:rPr kumimoji="0" lang="en-US" sz="2800" b="1" i="0" u="none" strike="noStrike" cap="none" normalizeH="0" baseline="0" dirty="0">
                <a:ln>
                  <a:noFill/>
                </a:ln>
                <a:solidFill>
                  <a:srgbClr val="C00000"/>
                </a:solidFill>
                <a:effectLst/>
                <a:latin typeface="Arial" pitchFamily="34" charset="0"/>
                <a:ea typeface="Times New Roman" pitchFamily="18" charset="0"/>
                <a:cs typeface="Arial" pitchFamily="34" charset="0"/>
              </a:rPr>
              <a:t>?</a:t>
            </a:r>
            <a:r>
              <a:rPr kumimoji="0" lang="en-US" sz="2800" b="1" i="0" u="none" strike="noStrike" cap="none" normalizeH="0" dirty="0">
                <a:ln>
                  <a:noFill/>
                </a:ln>
                <a:solidFill>
                  <a:srgbClr val="C00000"/>
                </a:solidFill>
                <a:effectLst/>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en-US" sz="2800" b="1" dirty="0" err="1">
                <a:solidFill>
                  <a:srgbClr val="C00000"/>
                </a:solidFill>
                <a:latin typeface="Arial" pitchFamily="34" charset="0"/>
                <a:ea typeface="Times New Roman" pitchFamily="18" charset="0"/>
                <a:cs typeface="Arial" pitchFamily="34" charset="0"/>
              </a:rPr>
              <a:t>Vị</a:t>
            </a:r>
            <a:r>
              <a:rPr lang="en-US" sz="2800" b="1" dirty="0">
                <a:solidFill>
                  <a:srgbClr val="C00000"/>
                </a:solidFill>
                <a:latin typeface="Arial" pitchFamily="34" charset="0"/>
                <a:ea typeface="Times New Roman" pitchFamily="18" charset="0"/>
                <a:cs typeface="Arial" pitchFamily="34" charset="0"/>
              </a:rPr>
              <a:t> </a:t>
            </a:r>
            <a:r>
              <a:rPr lang="en-US" sz="2800" b="1" dirty="0" err="1">
                <a:solidFill>
                  <a:srgbClr val="C00000"/>
                </a:solidFill>
                <a:latin typeface="Arial" pitchFamily="34" charset="0"/>
                <a:ea typeface="Times New Roman" pitchFamily="18" charset="0"/>
                <a:cs typeface="Arial" pitchFamily="34" charset="0"/>
              </a:rPr>
              <a:t>trí</a:t>
            </a:r>
            <a:r>
              <a:rPr lang="en-US" sz="2800" b="1" dirty="0">
                <a:solidFill>
                  <a:srgbClr val="C00000"/>
                </a:solidFill>
                <a:latin typeface="Arial" pitchFamily="34" charset="0"/>
                <a:ea typeface="Times New Roman" pitchFamily="18" charset="0"/>
                <a:cs typeface="Arial" pitchFamily="34" charset="0"/>
              </a:rPr>
              <a:t>?</a:t>
            </a:r>
            <a:endParaRPr kumimoji="0" lang="en-US" sz="2800" b="1" i="0" u="none" strike="noStrike" cap="none" normalizeH="0" baseline="0" dirty="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8" name="Rectangle 27"/>
          <p:cNvSpPr/>
          <p:nvPr/>
        </p:nvSpPr>
        <p:spPr>
          <a:xfrm>
            <a:off x="76200" y="2451796"/>
            <a:ext cx="4393223" cy="1384995"/>
          </a:xfrm>
          <a:prstGeom prst="rect">
            <a:avLst/>
          </a:prstGeom>
        </p:spPr>
        <p:txBody>
          <a:bodyPr wrap="square">
            <a:spAutoFit/>
          </a:bodyPr>
          <a:lstStyle/>
          <a:p>
            <a:r>
              <a:rPr lang="en-US" sz="2800" dirty="0" err="1">
                <a:latin typeface="Arial" pitchFamily="34" charset="0"/>
                <a:cs typeface="Arial" pitchFamily="34" charset="0"/>
              </a:rPr>
              <a:t>Cơ</a:t>
            </a:r>
            <a:r>
              <a:rPr lang="en-US" sz="2800" dirty="0">
                <a:latin typeface="Arial" pitchFamily="34" charset="0"/>
                <a:cs typeface="Arial" pitchFamily="34" charset="0"/>
              </a:rPr>
              <a:t> </a:t>
            </a:r>
            <a:r>
              <a:rPr lang="en-US" sz="2800" dirty="0" err="1">
                <a:latin typeface="Arial" pitchFamily="34" charset="0"/>
                <a:cs typeface="Arial" pitchFamily="34" charset="0"/>
              </a:rPr>
              <a:t>quan</a:t>
            </a:r>
            <a:r>
              <a:rPr lang="en-US" sz="2800" dirty="0">
                <a:latin typeface="Arial" pitchFamily="34" charset="0"/>
                <a:cs typeface="Arial" pitchFamily="34" charset="0"/>
              </a:rPr>
              <a:t> </a:t>
            </a:r>
            <a:r>
              <a:rPr lang="en-US" sz="2800" dirty="0" err="1">
                <a:latin typeface="Arial" pitchFamily="34" charset="0"/>
                <a:cs typeface="Arial" pitchFamily="34" charset="0"/>
              </a:rPr>
              <a:t>sinh</a:t>
            </a:r>
            <a:r>
              <a:rPr lang="en-US" sz="2800" dirty="0">
                <a:latin typeface="Arial" pitchFamily="34" charset="0"/>
                <a:cs typeface="Arial" pitchFamily="34" charset="0"/>
              </a:rPr>
              <a:t> </a:t>
            </a:r>
            <a:r>
              <a:rPr lang="en-US" sz="2800" dirty="0" err="1">
                <a:latin typeface="Arial" pitchFamily="34" charset="0"/>
                <a:cs typeface="Arial" pitchFamily="34" charset="0"/>
              </a:rPr>
              <a:t>sản</a:t>
            </a:r>
            <a:r>
              <a:rPr lang="en-US" sz="2800" dirty="0">
                <a:latin typeface="Arial" pitchFamily="34" charset="0"/>
                <a:cs typeface="Arial" pitchFamily="34" charset="0"/>
              </a:rPr>
              <a:t> </a:t>
            </a:r>
            <a:r>
              <a:rPr lang="en-US" sz="2800" dirty="0" err="1">
                <a:latin typeface="Arial" pitchFamily="34" charset="0"/>
                <a:cs typeface="Arial" pitchFamily="34" charset="0"/>
              </a:rPr>
              <a:t>của</a:t>
            </a:r>
            <a:r>
              <a:rPr lang="en-US" sz="2800" dirty="0">
                <a:latin typeface="Arial" pitchFamily="34" charset="0"/>
                <a:cs typeface="Arial" pitchFamily="34" charset="0"/>
              </a:rPr>
              <a:t> </a:t>
            </a:r>
            <a:r>
              <a:rPr lang="en-US" sz="2800" dirty="0" err="1">
                <a:latin typeface="Arial" pitchFamily="34" charset="0"/>
                <a:cs typeface="Arial" pitchFamily="34" charset="0"/>
              </a:rPr>
              <a:t>rêu</a:t>
            </a:r>
            <a:r>
              <a:rPr lang="en-US" sz="2800" dirty="0">
                <a:latin typeface="Arial" pitchFamily="34" charset="0"/>
                <a:cs typeface="Arial" pitchFamily="34" charset="0"/>
              </a:rPr>
              <a:t> </a:t>
            </a:r>
            <a:r>
              <a:rPr lang="en-US" sz="2800" dirty="0" err="1">
                <a:latin typeface="Arial" pitchFamily="34" charset="0"/>
                <a:cs typeface="Arial" pitchFamily="34" charset="0"/>
              </a:rPr>
              <a:t>là</a:t>
            </a:r>
            <a:r>
              <a:rPr lang="en-US" sz="2800" dirty="0">
                <a:latin typeface="Arial" pitchFamily="34" charset="0"/>
                <a:cs typeface="Arial" pitchFamily="34" charset="0"/>
              </a:rPr>
              <a:t> </a:t>
            </a:r>
            <a:r>
              <a:rPr lang="en-US" sz="2800" dirty="0" err="1">
                <a:latin typeface="Arial" pitchFamily="34" charset="0"/>
                <a:cs typeface="Arial" pitchFamily="34" charset="0"/>
              </a:rPr>
              <a:t>túi</a:t>
            </a:r>
            <a:r>
              <a:rPr lang="en-US" sz="2800" dirty="0">
                <a:latin typeface="Arial" pitchFamily="34" charset="0"/>
                <a:cs typeface="Arial" pitchFamily="34" charset="0"/>
              </a:rPr>
              <a:t> </a:t>
            </a:r>
            <a:r>
              <a:rPr lang="en-US" sz="2800" dirty="0" err="1">
                <a:latin typeface="Arial" pitchFamily="34" charset="0"/>
                <a:cs typeface="Arial" pitchFamily="34" charset="0"/>
              </a:rPr>
              <a:t>bào</a:t>
            </a:r>
            <a:r>
              <a:rPr lang="en-US" sz="2800" dirty="0">
                <a:latin typeface="Arial" pitchFamily="34" charset="0"/>
                <a:cs typeface="Arial" pitchFamily="34" charset="0"/>
              </a:rPr>
              <a:t> </a:t>
            </a:r>
            <a:r>
              <a:rPr lang="en-US" sz="2800" dirty="0" err="1">
                <a:latin typeface="Arial" pitchFamily="34" charset="0"/>
                <a:cs typeface="Arial" pitchFamily="34" charset="0"/>
              </a:rPr>
              <a:t>tử</a:t>
            </a:r>
            <a:r>
              <a:rPr lang="en-US" sz="2800" dirty="0">
                <a:latin typeface="Arial" pitchFamily="34" charset="0"/>
                <a:cs typeface="Arial" pitchFamily="34" charset="0"/>
              </a:rPr>
              <a:t> </a:t>
            </a:r>
            <a:r>
              <a:rPr lang="en-US" sz="2800" dirty="0" err="1">
                <a:latin typeface="Arial" pitchFamily="34" charset="0"/>
                <a:cs typeface="Arial" pitchFamily="34" charset="0"/>
              </a:rPr>
              <a:t>nằm</a:t>
            </a:r>
            <a:r>
              <a:rPr lang="en-US" sz="2800" dirty="0">
                <a:latin typeface="Arial" pitchFamily="34" charset="0"/>
                <a:cs typeface="Arial" pitchFamily="34" charset="0"/>
              </a:rPr>
              <a:t> ở </a:t>
            </a:r>
            <a:r>
              <a:rPr lang="en-US" sz="2800" dirty="0" err="1">
                <a:latin typeface="Arial" pitchFamily="34" charset="0"/>
                <a:cs typeface="Arial" pitchFamily="34" charset="0"/>
              </a:rPr>
              <a:t>ngọn</a:t>
            </a:r>
            <a:r>
              <a:rPr lang="en-US" sz="2800" dirty="0">
                <a:latin typeface="Arial" pitchFamily="34" charset="0"/>
                <a:cs typeface="Arial" pitchFamily="34" charset="0"/>
              </a:rPr>
              <a:t> </a:t>
            </a:r>
            <a:r>
              <a:rPr lang="en-US" sz="2800" dirty="0" err="1">
                <a:latin typeface="Arial" pitchFamily="34" charset="0"/>
                <a:cs typeface="Arial" pitchFamily="34" charset="0"/>
              </a:rPr>
              <a:t>cây</a:t>
            </a:r>
            <a:endParaRPr lang="en-US" sz="2800" dirty="0">
              <a:latin typeface="Arial" pitchFamily="34" charset="0"/>
              <a:cs typeface="Arial" pitchFamily="34" charset="0"/>
            </a:endParaRPr>
          </a:p>
        </p:txBody>
      </p:sp>
      <p:cxnSp>
        <p:nvCxnSpPr>
          <p:cNvPr id="23" name="Straight Arrow Connector 22"/>
          <p:cNvCxnSpPr/>
          <p:nvPr/>
        </p:nvCxnSpPr>
        <p:spPr>
          <a:xfrm rot="10800000">
            <a:off x="6096000" y="1371600"/>
            <a:ext cx="1371600" cy="1588"/>
          </a:xfrm>
          <a:prstGeom prst="straightConnector1">
            <a:avLst/>
          </a:prstGeom>
          <a:ln w="57150">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25" name="Straight Arrow Connector 24"/>
          <p:cNvCxnSpPr/>
          <p:nvPr/>
        </p:nvCxnSpPr>
        <p:spPr>
          <a:xfrm rot="10800000">
            <a:off x="5791200" y="1676400"/>
            <a:ext cx="1600200" cy="1219200"/>
          </a:xfrm>
          <a:prstGeom prst="straightConnector1">
            <a:avLst/>
          </a:prstGeom>
          <a:ln w="57150">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0800000">
            <a:off x="5486400" y="2819400"/>
            <a:ext cx="1447800" cy="1295400"/>
          </a:xfrm>
          <a:prstGeom prst="straightConnector1">
            <a:avLst/>
          </a:prstGeom>
          <a:ln w="57150">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blinds(horizontal)">
                                      <p:cBhvr>
                                        <p:cTn id="7" dur="5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linds(horizontal)">
                                      <p:cBhvr>
                                        <p:cTn id="12" dur="500"/>
                                        <p:tgtEl>
                                          <p:spTgt spid="307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linds(horizontal)">
                                      <p:cBhvr>
                                        <p:cTn id="20" dur="500"/>
                                        <p:tgtEl>
                                          <p:spTgt spid="18"/>
                                        </p:tgtEl>
                                      </p:cBhvr>
                                    </p:animEffect>
                                  </p:childTnLst>
                                </p:cTn>
                              </p:par>
                              <p:par>
                                <p:cTn id="21" presetID="3" presetClass="entr" presetSubtype="1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linds(horizontal)">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linds(horizontal)">
                                      <p:cBhvr>
                                        <p:cTn id="28" dur="500"/>
                                        <p:tgtEl>
                                          <p:spTgt spid="25"/>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linds(horizont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blinds(horizontal)">
                                      <p:cBhvr>
                                        <p:cTn id="36" dur="500"/>
                                        <p:tgtEl>
                                          <p:spTgt spid="30"/>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linds(horizontal)">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blinds(horizontal)">
                                      <p:cBhvr>
                                        <p:cTn id="4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p:bldP spid="18" grpId="0"/>
      <p:bldP spid="22" grpId="0"/>
      <p:bldP spid="3076"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62000"/>
            <a:ext cx="4724400" cy="492443"/>
          </a:xfrm>
          <a:prstGeom prst="rect">
            <a:avLst/>
          </a:prstGeom>
        </p:spPr>
        <p:txBody>
          <a:bodyPr wrap="square">
            <a:spAutoFit/>
          </a:bodyPr>
          <a:lstStyle/>
          <a:p>
            <a:pPr marL="514350" indent="-514350"/>
            <a:r>
              <a:rPr lang="en-US" sz="2600" b="1" dirty="0">
                <a:solidFill>
                  <a:schemeClr val="tx2"/>
                </a:solidFill>
                <a:latin typeface="Times New Roman" pitchFamily="18" charset="0"/>
                <a:cs typeface="Times New Roman" pitchFamily="18" charset="0"/>
              </a:rPr>
              <a:t>I. </a:t>
            </a:r>
            <a:r>
              <a:rPr lang="en-US" sz="2600" b="1" dirty="0" err="1">
                <a:solidFill>
                  <a:schemeClr val="tx2"/>
                </a:solidFill>
                <a:latin typeface="Times New Roman" pitchFamily="18" charset="0"/>
                <a:cs typeface="Times New Roman" pitchFamily="18" charset="0"/>
              </a:rPr>
              <a:t>Các</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nhóm</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thực</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vật</a:t>
            </a:r>
            <a:r>
              <a:rPr lang="en-US" sz="2600" b="1" dirty="0">
                <a:solidFill>
                  <a:schemeClr val="tx2"/>
                </a:solidFill>
                <a:latin typeface="Times New Roman" pitchFamily="18" charset="0"/>
                <a:cs typeface="Times New Roman" pitchFamily="18" charset="0"/>
              </a:rPr>
              <a:t>:</a:t>
            </a:r>
          </a:p>
        </p:txBody>
      </p:sp>
      <p:sp>
        <p:nvSpPr>
          <p:cNvPr id="8" name="TextBox 7"/>
          <p:cNvSpPr txBox="1"/>
          <p:nvPr/>
        </p:nvSpPr>
        <p:spPr>
          <a:xfrm>
            <a:off x="838200" y="115669"/>
            <a:ext cx="7543800"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600" b="1" dirty="0">
                <a:solidFill>
                  <a:srgbClr val="FF0000"/>
                </a:solidFill>
                <a:latin typeface="Arial" pitchFamily="34" charset="0"/>
                <a:cs typeface="Arial" pitchFamily="34" charset="0"/>
              </a:rPr>
              <a:t>BÀI 19: ĐA DẠNG THỰC VẬT</a:t>
            </a:r>
          </a:p>
        </p:txBody>
      </p:sp>
      <p:sp>
        <p:nvSpPr>
          <p:cNvPr id="3" name="TextBox 2"/>
          <p:cNvSpPr txBox="1"/>
          <p:nvPr/>
        </p:nvSpPr>
        <p:spPr>
          <a:xfrm>
            <a:off x="228600" y="1254443"/>
            <a:ext cx="8382000" cy="2308324"/>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chia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4 </a:t>
            </a:r>
            <a:r>
              <a:rPr lang="en-US" sz="2400" dirty="0" err="1">
                <a:latin typeface="Times New Roman" pitchFamily="18" charset="0"/>
                <a:cs typeface="Times New Roman" pitchFamily="18" charset="0"/>
              </a:rPr>
              <a:t>nhóm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lớn</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Rêu</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xỉ</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trần</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kín</a:t>
            </a:r>
            <a:r>
              <a:rPr lang="en-US" sz="2400" dirty="0">
                <a:latin typeface="Times New Roman" pitchFamily="18" charset="0"/>
                <a:cs typeface="Times New Roman" pitchFamily="18" charset="0"/>
              </a:rPr>
              <a:t>)</a:t>
            </a:r>
          </a:p>
          <a:p>
            <a:endParaRPr lang="en-US" sz="2400" dirty="0">
              <a:latin typeface="Times New Roman" pitchFamily="18" charset="0"/>
              <a:cs typeface="Times New Roman" pitchFamily="18" charset="0"/>
            </a:endParaRPr>
          </a:p>
        </p:txBody>
      </p:sp>
      <p:sp>
        <p:nvSpPr>
          <p:cNvPr id="2" name="TextBox 1"/>
          <p:cNvSpPr txBox="1"/>
          <p:nvPr/>
        </p:nvSpPr>
        <p:spPr>
          <a:xfrm>
            <a:off x="76200" y="3276600"/>
            <a:ext cx="5715000" cy="492443"/>
          </a:xfrm>
          <a:prstGeom prst="rect">
            <a:avLst/>
          </a:prstGeom>
          <a:noFill/>
        </p:spPr>
        <p:txBody>
          <a:bodyPr wrap="square" rtlCol="0">
            <a:spAutoFit/>
          </a:bodyPr>
          <a:lstStyle/>
          <a:p>
            <a:r>
              <a:rPr lang="en-US" sz="2600" b="1" dirty="0">
                <a:solidFill>
                  <a:schemeClr val="tx2">
                    <a:lumMod val="75000"/>
                  </a:schemeClr>
                </a:solidFill>
                <a:latin typeface="Times New Roman" pitchFamily="18" charset="0"/>
                <a:cs typeface="Times New Roman" pitchFamily="18" charset="0"/>
              </a:rPr>
              <a:t>II. </a:t>
            </a:r>
            <a:r>
              <a:rPr lang="en-US" sz="2600" b="1" dirty="0" err="1">
                <a:solidFill>
                  <a:schemeClr val="tx2">
                    <a:lumMod val="75000"/>
                  </a:schemeClr>
                </a:solidFill>
                <a:latin typeface="Times New Roman" pitchFamily="18" charset="0"/>
                <a:cs typeface="Times New Roman" pitchFamily="18" charset="0"/>
              </a:rPr>
              <a:t>Thực</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vật</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không</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có</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mạch</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dẫn</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Rêu</a:t>
            </a:r>
            <a:r>
              <a:rPr lang="en-US" sz="2600" b="1" dirty="0">
                <a:solidFill>
                  <a:schemeClr val="tx2">
                    <a:lumMod val="75000"/>
                  </a:schemeClr>
                </a:solidFill>
                <a:latin typeface="Times New Roman" pitchFamily="18" charset="0"/>
                <a:cs typeface="Times New Roman" pitchFamily="18" charset="0"/>
              </a:rPr>
              <a:t>)</a:t>
            </a:r>
          </a:p>
        </p:txBody>
      </p:sp>
      <p:sp>
        <p:nvSpPr>
          <p:cNvPr id="4" name="TextBox 3"/>
          <p:cNvSpPr txBox="1"/>
          <p:nvPr/>
        </p:nvSpPr>
        <p:spPr>
          <a:xfrm>
            <a:off x="228600" y="3769043"/>
            <a:ext cx="8382000" cy="830997"/>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đám</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ướt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gỗ</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tường</a:t>
            </a:r>
            <a:r>
              <a:rPr lang="en-US" sz="2400" dirty="0">
                <a:latin typeface="Times New Roman" pitchFamily="18" charset="0"/>
                <a:cs typeface="Times New Roman" pitchFamily="18" charset="0"/>
              </a:rPr>
              <a:t> …</a:t>
            </a:r>
          </a:p>
        </p:txBody>
      </p:sp>
      <p:sp>
        <p:nvSpPr>
          <p:cNvPr id="6" name="TextBox 5"/>
          <p:cNvSpPr txBox="1"/>
          <p:nvPr/>
        </p:nvSpPr>
        <p:spPr>
          <a:xfrm>
            <a:off x="228600" y="4600040"/>
            <a:ext cx="8534400" cy="830997"/>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a:t>
            </a:r>
            <a:r>
              <a:rPr lang="en-US" sz="2400" dirty="0">
                <a:latin typeface="Times New Roman" pitchFamily="18" charset="0"/>
                <a:cs typeface="Times New Roman" pitchFamily="18" charset="0"/>
              </a:rPr>
              <a:t>.</a:t>
            </a:r>
          </a:p>
        </p:txBody>
      </p:sp>
      <p:sp>
        <p:nvSpPr>
          <p:cNvPr id="7" name="TextBox 6"/>
          <p:cNvSpPr txBox="1"/>
          <p:nvPr/>
        </p:nvSpPr>
        <p:spPr>
          <a:xfrm>
            <a:off x="228600" y="5638800"/>
            <a:ext cx="8534400" cy="461665"/>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nằm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túi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tử</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50050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par>
                                <p:cTn id="12" presetID="1"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9" descr="04"/>
          <p:cNvPicPr>
            <a:picLocks noChangeAspect="1" noChangeArrowheads="1"/>
          </p:cNvPicPr>
          <p:nvPr/>
        </p:nvPicPr>
        <p:blipFill>
          <a:blip r:embed="rId2"/>
          <a:srcRect/>
          <a:stretch>
            <a:fillRect/>
          </a:stretch>
        </p:blipFill>
        <p:spPr bwMode="auto">
          <a:xfrm>
            <a:off x="228600" y="457200"/>
            <a:ext cx="4343400" cy="5105400"/>
          </a:xfrm>
          <a:prstGeom prst="rect">
            <a:avLst/>
          </a:prstGeom>
        </p:spPr>
        <p:style>
          <a:lnRef idx="2">
            <a:schemeClr val="accent1"/>
          </a:lnRef>
          <a:fillRef idx="1">
            <a:schemeClr val="lt1"/>
          </a:fillRef>
          <a:effectRef idx="0">
            <a:schemeClr val="accent1"/>
          </a:effectRef>
          <a:fontRef idx="minor">
            <a:schemeClr val="dk1"/>
          </a:fontRef>
        </p:style>
      </p:pic>
      <p:pic>
        <p:nvPicPr>
          <p:cNvPr id="2050" name="Picture 2"/>
          <p:cNvPicPr>
            <a:picLocks noChangeAspect="1" noChangeArrowheads="1"/>
          </p:cNvPicPr>
          <p:nvPr/>
        </p:nvPicPr>
        <p:blipFill>
          <a:blip r:embed="rId3"/>
          <a:srcRect/>
          <a:stretch>
            <a:fillRect/>
          </a:stretch>
        </p:blipFill>
        <p:spPr bwMode="auto">
          <a:xfrm>
            <a:off x="4953000" y="457200"/>
            <a:ext cx="3657600" cy="5105399"/>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9" name="TextBox 8"/>
          <p:cNvSpPr txBox="1"/>
          <p:nvPr/>
        </p:nvSpPr>
        <p:spPr>
          <a:xfrm>
            <a:off x="2057400" y="5939135"/>
            <a:ext cx="5105400"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a:latin typeface="Arial" pitchFamily="34" charset="0"/>
                <a:cs typeface="Arial" pitchFamily="34" charset="0"/>
              </a:rPr>
              <a:t>CÂY RÊU MANG TÚI BÀO TỬ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blinds(horizontal)">
                                      <p:cBhvr>
                                        <p:cTn id="1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8229600" cy="1143000"/>
          </a:xfrm>
        </p:spPr>
        <p:txBody>
          <a:bodyPr>
            <a:normAutofit fontScale="90000"/>
          </a:bodyPr>
          <a:lstStyle/>
          <a:p>
            <a:r>
              <a:rPr lang="en-US" dirty="0">
                <a:latin typeface="Times New Roman" pitchFamily="18" charset="0"/>
                <a:cs typeface="Times New Roman" pitchFamily="18" charset="0"/>
                <a:hlinkClick r:id="rId2"/>
              </a:rPr>
              <a:t>https://www.youtube.com/watch?v=dGtf5mm8o18</a:t>
            </a:r>
            <a:br>
              <a:rPr lang="en-US" dirty="0">
                <a:latin typeface="Times New Roman" pitchFamily="18" charset="0"/>
                <a:cs typeface="Times New Roman" pitchFamily="18" charset="0"/>
              </a:rPr>
            </a:br>
            <a:r>
              <a:rPr lang="en-US" dirty="0" err="1">
                <a:latin typeface="Times New Roman" pitchFamily="18" charset="0"/>
                <a:cs typeface="Times New Roman" pitchFamily="18" charset="0"/>
              </a:rPr>
              <a:t>Túi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rêu</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568559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3200"/>
            <a:ext cx="8229600" cy="1143000"/>
          </a:xfrm>
        </p:spPr>
        <p:txBody>
          <a:bodyPr>
            <a:normAutofit fontScale="90000"/>
          </a:bodyPr>
          <a:lstStyle/>
          <a:p>
            <a:r>
              <a:rPr lang="en-US" dirty="0">
                <a:latin typeface="Times New Roman" pitchFamily="18" charset="0"/>
                <a:cs typeface="Times New Roman" pitchFamily="18" charset="0"/>
                <a:hlinkClick r:id="rId2"/>
              </a:rPr>
              <a:t>https://www.youtube.com/watch?v=h9gsLpsj46I</a:t>
            </a:r>
            <a:br>
              <a:rPr lang="en-US" dirty="0">
                <a:latin typeface="Times New Roman" pitchFamily="18" charset="0"/>
                <a:cs typeface="Times New Roman" pitchFamily="18" charset="0"/>
              </a:rPr>
            </a:br>
            <a:br>
              <a:rPr lang="en-US" dirty="0">
                <a:latin typeface="Times New Roman" pitchFamily="18" charset="0"/>
                <a:cs typeface="Times New Roman" pitchFamily="18" charset="0"/>
              </a:rPr>
            </a:br>
            <a:r>
              <a:rPr lang="en-US" dirty="0" err="1">
                <a:latin typeface="Times New Roman" pitchFamily="18" charset="0"/>
                <a:cs typeface="Times New Roman" pitchFamily="18" charset="0"/>
              </a:rPr>
              <a:t>Sự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Rêu</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190866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a:stretch>
            <a:fillRect/>
          </a:stretch>
        </p:blipFill>
        <p:spPr bwMode="auto">
          <a:xfrm>
            <a:off x="457200" y="990600"/>
            <a:ext cx="4317322" cy="4609537"/>
          </a:xfrm>
          <a:prstGeom prst="rect">
            <a:avLst/>
          </a:prstGeom>
          <a:noFill/>
          <a:ln w="9525">
            <a:noFill/>
            <a:miter lim="800000"/>
            <a:headEnd/>
            <a:tailEnd/>
          </a:ln>
          <a:effectLst/>
        </p:spPr>
      </p:pic>
      <p:sp>
        <p:nvSpPr>
          <p:cNvPr id="49156" name="AutoShape 4" descr="data:image/jpeg;base64,/9j/4AAQSkZJRgABAQAAAQABAAD/2wCEAAkGBxQTEhUUExQWFhUXGRwbGBgYGBocHBocGBgaGhwYGh0YHSggHBolGxwcITEhJikrLi4uGB8zODMsNygtLisBCgoKDg0OGxAQGywkICQsLCwsLC8sLCwsLCwsLCwsNCwsLCwsLCwsLCwsLCwsNCwsLCwsLCwsLCwsLCwsLCwsLP/AABEIALcBEwMBIgACEQEDEQH/xAAbAAACAwEBAQAAAAAAAAAAAAADBQIEBgABB//EADoQAAECBAQEBAUDBAIDAAMAAAECEQADITEEEkFRBSJhcQYTgZEyobHR8ELB4RQjUvEVYgczkhZyov/EABgBAAMBAQAAAAAAAAAAAAAAAAECAwAE/8QAJxEAAgICAgICAgIDAQAAAAAAAAECERIhAzETQSJRYaFxgTKx0QT/2gAMAwEAAhEDEQA/AF2HxsxISD0dR/aNfhMMVSisoABFM133jN8C4BlIykuACxLge8bvATFLAC00BbNoO8CMPs51UBVguFESiAnKVXUKesUp3C5mUc5Vp+NDrjE2YFBOYBDsW6dYY8KxCQCVcxsAkPGSt0UlyKMbJeHeFpw8vMtjMIqdhoBDSUkk9IX8QVNmoKJYCCoXNSBFpU0YfD5pixyJqd2i6W/wcEpuX9lubNTLDloznGPGKJSCXRm/QHB9TCLF8QmTTmmLBSHISA3YneMZN8Oy1LKytRcvQADtCS5YJaGhD7A8Z42J80zFnOo7DbQdIJh8fMSA6FMTSLuH4bJBJPLs8VsYU2CnazdLQmeXR1xa9Ep09ajzOOm0TSh9vaORJLgkuTciLgDWEGO0Z9gksaNEV4ervB1Bo8IpDAqwSkDSK8wE9otMDpQR7QjpGAVsrMLvHpk9KRNKQaMI8Wog7iAF9EEoAiIldng6AKu/SK6wE3FTaABIGQxcUgSwTeJLnRE4gEWY94IwGYkm8EwzdoCucTaISZpBrCTjaoUupDOQog9C30jzFTMwPM9GJNX94GhnfUa9Y9Kn0EcLil7GRLh+IXKPNVDUA+naK+LSJ81wcr0ZhmygAFI/ysSO7Qy/47ME5VoKikrKX+FI3V/kdoWHCUzKs/LX4iKk00FIOW7Gg1ehjw3gCZh8yUpakirLASQQLFiXi4jDeWis1IOiFVJDuFJWLM59CYp//kUz+mXISkZlPzihIJDsNVRDgsqUoBU+cSashTpT0cnXoWjJZ69snNT2/RHi3E1LJQJjLIbMFVzOwSlrA1BP/YbQsHG503DiQpRypo9lXoFF6gRscQQBVKUpfYMYynHcNlWZqGZSilQDUVeuzgv3fpFXw4Rq7BxSjLVdFDKrLU2p+eseKchiWNCOrRbyDKHatWHSv7wDHIYukUf+YEHZ0plPyjuY8g6mfWPIf+hqPqKp6aZU8zM5P2tEk8RnkAGacosmkV8RjM2gDUcJt7RXxUoGzkmwt6x0s4mrLnHOJKVLCUpTmv3b6Rf8PcbT5UtE3kUKqpQnYbwnQhhV/XeCDtGWmBwTVGyw3G0TFgSWUW5ncN6Xj3imCTiB5c2stwSEuH6E3aMB/XrlLJQTfWum93jVeD+IGZJZwVBRfcDQ/WH45uUqYq44xG6+DSWbIOgrRrQn45w3Dy5JWpISkA1F327xoZ6gxY+ukfFfGniUT8QEFSkyUKaguRR232hpRjFdDItYbClYBSkkmtiTE18OmBs0tQ9DGo4D5MuWlMskAgFlEvXd4a/1jFviBtUMN/SIxerJ+dp1Qu8LYCX5KgQDmNd2Fu1axCVhZKPMKzmCf20DQVWIlykqU2SjFhW/4IrYOSiYAohhcB79TvC53KhJOV3YhmVqxDu1CzdN4gk6Xi/xjiGZZygZUjKD9WhaieS8VOmMrQYAan82iJUGYCOI0jxSDtGoYEQbvaJoVm2Bjk2iExAIepjNAoEotWILU+v5tHh2EFl4BaspAISosFEEJ97CAa6KkykBeNLieFyZACpy8ymDoG5uzaNFvw/hMLOWSmWoiWxOY0US7BoR8iSsTyIyBlvEXo3tG9wnAkInqUilTlc0CSKhtbkQPG+EZRJmFZSAcxSGygXI6Vq8ZTTVg8yuhB4awnOrMmqRmzF2S2pHzhbip8passrMUuQSbKL3TrGpxmKVORlQwlrBQNCdHfbR47C8LTJlJC0JzCmZDqUSHOlqRyykpCqe7Zmp2CCElBpMPNXQUYHqQ/yi1hcHnkSpRP8AcMxYRsXSh09KkV7ww4hgDO/plJ5SuWys9FAJWoAqDu7Ee0XcFgJmdKShPkpqCLpKRWZ1cCo+0FcerR1Rdq0YQy65gai3SBkLWVZqOaKNKlgR1BGnQQ5m8OKDRGY0qSw9nt6xXxGCWb1U9EpYsLGibfzCePY6bQy4fgkhasOufkOR5YdgVBIyAliACCaX7RlpS0oWp3U/LNBuQav6UI6iG3FsOVlM1VCWcMW5AgCp1tTvEZHD5az/AOwPYKUCAKsxKQaVuxaBWLMu2yr5bMnrf/IXDdGiU8uMr0Nd26/m0Tm4RkgLUkTEkgNmob5KgXuNjTWIIlEJSqhzEgmzF7H0IPqdoEXjKzVQtnKUkkEFxHQwmMS7COjoyNbNvJqpkJU2lDf6wdctYNeXtB5KyBcjtr3iKsSkB7P846Ko5kACmoXMWJVnUkt1iEuYHdi/tBvOJuffT3gDFSdh+YKyhn5gKcpN30Lajcx3/Bny1KkJKJimKSFFwB8RFeYGzRKeg5dDWrh6a0pFjhqFrnpScuUOUlQKSXAJDObF2rE5pMZK1sn4x8Vf08iWGOaYkONRu+20fK+FzP6nFBIAdSioO19Kx9R8V8JlzJcqQpJUpMwkqQhRUoEElJpmJL6PaEmC4phipQlBEsIDKWpOUgpozKALhor5ciE5Y6SL0/AIYBaHemZO/a4EJJyZyCySsISWK/8AFyz0NaRLEcWUsvKJ5jXY9toKMSmZLWhZU+Wg2I1vEOSVaog1iMFYMlOYTUql6qNmEHxc2XMlBEpRSaOf0kDTv0jP4eYpUvyZVB6lyPy0S4Rw/EJdU8pIVUBJqO9GHzhFdfAMVKStHvFClAQKm7nQ1a0TwklcwpSgOVWTQWDkubBhDFQSUeWsFSQXDlvoI8Ri0pzCWhKElhSqgBpmNWOtotCbUfl2dUIv2Uv6dYqR8/pHoJVRWukXk1IJIa/+47y0lTqd3oU3/naF81P5BkmijjgZZAVT2/aKq8S4qwEauTwuXPQf1lwNQxA1IsXpGfPApxdUqSZgBYsfhLs1bmKxmmiceS+zzCmR5JdKlTXI1bpEsJjJwAlJ+FVCl3AfZ4b4HwliA+aTMY7FJtsxLe0VfEnDp6QSUKQkGilIUBQOOZqF4jOTfpmko/yxtgeASZgzTuZabBR5fYM/rEcTiwgolyxLQXqmwygaZde8IsHx6bPATlS6A6lJWHU2jNSrfOBCeSpRmBswYVcuWAHz+URnPWBCnlTNXhFlITmLlqtu1T2hNxnFzJyPLQkCW4IzFiq1TWocu0LZsyYClIJSAAOUke5F3jOzlYiUtlTwRnOYKVYEglgKh4EW6pGgt2O+IcRZKUyyEEIKVAAEOf1Je1olw7xAuVKVL+PqarcjqWagit4ixEhYleRlYE5stX5bFV/SK0iYQ7AJBuw27x0QhlHo6Ek10bGTigspVMYlKSfiAFQzsP3inic4SpEmakO+ZzmUzFkioo8ZTGgLABNgQADoTUdRFOdw4JDpeou8FcTQ0VJdMeK4rPBKQpgmiuVz1vFlCwsgKck/rzJBVX/qkMKXJs8IJKFAVJJOrxcQT9/WGlCyyk32NcQEqlqSAgpckEIKAAwAY6qepJrowqIWS8CpLMFEE3A+rOOtDEJc8gmzMR3ejRyJinNWGwJifjMgvFcMrEEFCea7bvr7AA9oveG8MZZmpmJQSpBBUSChRahKVNbUj2rBOGzSuUpIZRSSshTnMlhQG+ZJDgdTSkSViUCTkb+4S6QSBy5kMzOwu/qYhyKgytqhDiMRJQoo8tKstMyZjgtR3AYveOi/i2SspzIUzOZcxWV2qByaGnpHQUBY/Zoi/wDEcEtEwfwx6U0tWO10yJ7KUDaJqZvteBgizH6RZlkUhEE7DIa4zA6EekeYSSkLc8oSSxcl2SOViWFvnDSTJFywHcn01hXxzEEhRlJQSgpcHlcPQjeGklQ0bbo0fFFlQzy1Nk1FTlZ73vGX8QcGw8xEyYHzvmCi7KBeigXY6v1rFjATiEuZqXPxJT8VMrOTpct1iE3EkuH5Xdjr3iGFysMkqpmSw/D1n4XAFtBFuZ4dCyCtbDZN69dPaHyptY5CtW94vmTop4TBIlJyoSzXJLn3MEXJJF4PNS4cNHol0/P3hKClRXGHdOUn1gCcDUhw2/794Z+UzRFagGo8ZpDopCSx/eJ5DpTrF4JJqQB2jwisI0g9lWViVyllCVuCymFgRrpYdNIs4HiykKDOVu/KKBuut61iGZjsd3gfnAEMTloClqGjFy76u8SbcOmcvNwN7j2aLhvG5iSpS6Bdc7/4g8tXAMWOI8W81CXVUVDaHemojFq4kU1WXS4y5XyptfNVy2u2seSuMZhyJKgCXUo0Jp+C0VhyI5XKaVMqeOZyVzZMxGRE5I/uKAy5wGIUaVsQ/pBOJyjMmy1ZQiWCFMHBBa46gi0Q45PlKlupCRMQQpNg4Sagj9Q3FGcdY7hilYgJmuAmygXGpDseUBwQwOkT5LbsrfxTFmO4mvDrJWnzEE71BjPY7GmdMUvKBmo3TR+vWNz4nw8qYgy/7csrUhIW9EkKJrXlFgSHuH6T4L/4xcPOnjtLD/8A9K+0V40n2NCcatmBkSSir60EXELJEbvif/jzKl5MxSt0qAdt0kN7Qsw3hz/qpVKfekWbQ3liZZe0eoe1ftGnxfhHEDmQjOnoUv7PCGfhlg5VJKVJuCGI94NloyT6KvnNaJpnPeDy8E3xR5Ow4BpGyiU2cCDb5xYRNTkbIM1ecvr0sGikhxFxEwFhCSMthPL5OUVO/wC3teJSJSyJygpasiCcosSpSRto6iWb4T6s8HJQAS9WtCTiWMbDmWhzmVmUbDlSpm6VJPVojaZaisOJj9WR9XTX1jyEIO+cnUhKSPch46NhEGKPqaZj1v2gksXLt/qB4HNXkoA5URYbnaDy8JMUWCVWzChszvXRvrFm0QSYNYAYVPXWJIzE2IAcsA7AaltIAqYQpIADkZjsHdsxFlUt3gfGuI4dEiYfNWZmU5CElKVEmlP8Ta5ZjeEc4orHiZ6jjszOUoSlaUByczvqx0t1rE5+DmzQiZMmZQST5aQkAZaAsBeprrAPDfDkJw/miYwmJoEpAUTmqLFg4v6bw0w+HflzBh/kT9nP8QAuktdgDNGr9+vWLCZYuanpHqcOK19v2jpViQx/iDZFolkADgQFZPp+VtBJiXI/PrHqSOh6fxGsKRyO4eOMs1YwUbtAsSLBIfoIJqPU4ckVV7feJplxFCFMzi8FKD6wKGJnb8+sCmggsAB2iYUAHNG1/L94hNmk2HuPvAYxXmIe7da1gScKEBk6/n1iypPSsVlJLvp+PbvCNLsAsnSSossFmoSxDnQ/MMI94fKAICiEg0ZNU1FNfmRDcpGU9bGKCpYBSGfMaGl6nmAJNO1Q0Sksdojy8akiliuEy83M5SokFlEECrGxqf2vRoYcKkhIyIB8tIyv+q+Y1A+dYY8N4UFKWmakHLUB63IcszWb7NE1LloPloCTTKA/KOhNd7desLLkbWjgaaeLEXFFJUkyynMJh5VAhTbGmhFzQ23i/wCG+MLSRKWplJo5pQULvs0LVhMpTqWkzKsX5U07Ggq1vtcxXCvMUnKoZSzmr261cjUxZ3iNaxo2cni4UjR2oQaK7GFvDJyQVKNNtqUYD8vGekYcyFMPhB5ku7jUXpD/AIYZU08qgTU5TQvresTfJO6j+xbVaGZxqGYEnqx/iMx4zloUmXMB56ioqU3q+x+sK8ZxaYVrILJzFgwNA+vaF2IxRLl3PeOlzb0dPFxSTybIJUCa/b8MUcXM0PpBkhw53vC/EJD0r6Q0Fs6WwfmCPFTIitINd/x48TJO7jbWkWoA3wmOJQUteKUhJK1Z0nIn35iEg+xiCAHyjS9YupxKligTmsVEVGlfvHNNRW0ykW2UZuGSCWMwjoWHalKWj2I5TqpL9Y6Nn+Bj6rwNUxQWCUCUkJJcetrep2inJ4fLxM2Z5CFzAg83lHIgkguklRA2oB9YtSVJygqzJQuo0IQjVQa56tUgCDp8Z4bCYRSiClR+AcqnJRy5vLoKCxr7wve2ZaA+J8D/AE+CXMUUy0JSkiWlRSVNUpCgRzknq/rGI4HwFU9KcTiuaUAfKlhRP6qZzom9BUto5hd/yc/icxEvETGTKQ6UpBYMQCpW8wggOabCrHV4PDy0S0pFEot13JO5hnEGWqLQWwsB0FAOlPpEZK3dvesARJzEklgbC/7XgnnAMG/NC8ZsQuoQADWBIm1Iag2/faClZIDEOe31P2iEqTk1MZOzMnlvo51BgKGem9usFmnU/X94pzZjEMA3Sv0gt0ZF7zK3HY0iSVtsCdorSJWapdtH/Kx75dem0CxqLijS8DV1/wB+0CfYW6fSBKWSWtXr8hrGthQaazgufT+dY6tOVh0ue8QUe/79oOgXfQPGMDUkvQM8eCWNVC7VN+neK2M4h+mXc6vtcdP5ELUBSiMwWrzHIZwAUvRyb0JpEJ88ULkMJuJKVJYMCoAG5zP+ekETOeYpZGYqUVMTyg0BUlizU6NWATZXI7ChBLv8ILUJJevXURKeuWmUkUDrJUoAOxFhSrnXr1Ecc+Zy6JTk30U+KAqUoUBqMyRd2LuHBB6QfgGDJcqGYkkD4dWGYCgUATVTmJzsIVsEFAVcFRowqoBnoPykX5aVeVLVLKiFG+axU4CgFIYIBLPoDcwISbOacrFHFpKEqzy802tRzKCTUOlhZ2DWAEW8D4fnTeZa/KSRXLUl6VGhb8EXpmInYZOXyQpw6QlXVyCSMxNzaHOGmPRidiASOzim/tHbx37OZtiGfwbFypahLnCYdHQAsjUBTmvzjMyMYqW4XmzVvobV6vH0HHY1aUKMuUtRAdg1fep/Lx8mxfECqYpSviUSSBapNotFJ9HRwrPsvLxPvA0rcuowqVj6t6E/7pE0TXILkg6UvpaNlGOjrsZFXWkBmGtPz2j2ThyatTckAOTZyb1iK5OUmpJDlmZhs1yatGXNFMOSD8PwSZih5kxMqW+UqJq7OOXY2zRUEmqkp5gkkuA4ZJ+Jxo0WcNipktylWUFnZLkgcw0oPuRAcAFmbmXmTmJqMocrcZVlRDJUCxVsTtGfMk6ewXTs5XD5xQtZlEpR8RNCkGzgkEiu0UxOa3Y7a39IbYmaSlYWkVzf3DMUvlSeRIvSwzVu9IscR47LXh0YeVJSU2BU6igbg5QM1TV/eN8bDnIUS8atgxQ3VKSfch46K65aQWISOhb7x0al9AyZsJmIM0uqaCFslIIISlJUyQE7Obq2djB/E3D5U1CJSGls4WZYSRZypTsyAyRpvqYzeGw02SqbMPxBPLQEAqcpJL3clhv2pPBYyUpCpicwChNQVE8oZBJKwEsDyvmIemsBseTpKhzwzg8nDykGVMKxMGZSyBmJFGOX4Q9gSb3JMX0FJOUGuob6wp8OcJVJl+TNWSAzEoZklqAFxuXLFtBUQ/wuBShQKahyAGPNyvdwae0bOtG03oGmVMlqCklmq4NfQ6RFMkKqRTrDbF4Yy5YWeUBrlsxV/iP2+0AkpcA72eAuwsipgKsPr7RDN1Pb77CPZ6QFVDkdIiE1oG1LD6kxjFWek3FTszfWkeykqLZmHTtausXJKVFwWZrajeORJKQa1d2Gn51jXsaiYk7/ADgakNrbSkHKnAenWBYyalIrUmyQzq7V/HhwAity4B6sYmkPQKHYH+aesUkcXlpQ6c2axSL6NXb7eyv+uBUoBJAKne56EANt+NEHzQj7M3Q3/wCUEt+UOHDG9iKvR9Yimc4UQ7JrpTX1q9etoRTJdi4DNyg3YWLVtrDPgyjzApoDU1DjLW9HLfl45OXmb2iUpX0EkYV15yASxJqWFwa2IOVjTfo9mZIoKBNQoEbsS5y6EmvcjrEJ2IJJTLHKjMlyKlwSCOlqHcbwCbxJICAtkpYmpAAAfmIOmZr0HvHOlKTJ7YbFKeagTQ0sfFlqV1qlqPrrrezjxnkEvLKgLlzVg1KbHajHSM3xPxVIXKWEk5siZgcF3dm5taiwqC+8JMF4hQq4KVaUBBfsaNs31MdsON47R0ceo00bI4iWtaEzSBKz85LAkORzF7NVw1yO+mxfCES5aVS1sEqd2CqWCa/pdutqx8yRxXmSyqO5zW6d921r6ajFqmeRnlLXMysopcFD3UjL+kl7AXDBokli6o5OWDu+h1huMmYEidykkJAYJskrJYqJKSA3trApvE1omKShSsgLAKDC5S6SmuUkUJvXpCdXF0TpZOQpmIScxV+haR8CktzD1TS4gWG8SrQElQCjkAuKHmdbhNEk2GjRdW0c7iPkeJggEz0Llh2CgkkK/wDl2PQnsTGM4hjhOxnmS0hKVqADkc1GJLWJ2vAuP8WVOSrkSADQkuogtlUALG71Y5tNc3h8WuWoKQpiCD7bjWL8UFFWvZ0cPFqxvinM1epeyQ3SwF9PWGGHkUchIvqH6a9Hq32z6eIurMTlWpRdVSC+/wCpNdn7CNYpCcrEO1mIe1XI/kiJ8ka0ytYpJnIw3+dAL0vpQt2+VokvCpUkOHIJYg2ZvfX8ESMwKAzWSRSlwdy/+xpAsQczB3Zujad26UiGT6ExdgkYEEnMpXYm3fq7XrB5JDK5QxParb6l9/2gWUmjtmoKVve1I7zWNaJtXQGrw0k2hpKzloD81hYEOTv7WgakhyCG0cf9RsK2vSvR4nOxYBLO9iGDUfV/2iqMWCAxAJBJSRXubhrMIZSdbFUX7BTZjEhiOnL+9Y6JTVFz9o6Krk0OdxOQqYgoCymYapIWsJVkAHO5YFrBhvvHcJ4JPlSFSlpmEkqPlg8pFBYMdCauKWeKvh/jC52OSoqmCWHKyAB/2dQSMtVJTcN84f5WUoGdNUQoJYAAhOVudmBU4LqYPmFK1eVpCzlKLxv8ljg2MmKSRMJyPYkKYk3d6MXVo0Nk4lQylCilSQVJChm+AvYEfPrCmQEkgoUGeudKuUEHuK2tFsgSwVED4Vkqzs4KVFspoSzVO40ieX0OuRHvF+LTsSUCap8vMGAAs4NLGxrvFzCcZIypNCDzMHoDQAPfR4TYuYlUwlCQkA/p1YNWuzeke4CX/wCyc5yoZLgO+Z9dHa/ej1HIpTUuzRbzNZPmBTKf4nIBLkMWboNoikBVOVx1/HhPwsla875gMobQPvWpajRoQsMl0jmrRua5cdLfOOuErRerIyZBoxd7kM3rEeIzEy2zK3a9bUA3bXvAuLcYMuWopowolmBJIrWoDA07Rm8LxtQSqZMCFqSORCxmBLvzMaEUHRo2UU6M9Gz4Gs1KkslQBQ7EKIc0JqadnctaMfjZqp2KnJSUJSAVqUSCQEUOUH9Tl21hpg+MTcWubMUtCRLlEZAVFBLqykIzAEf5EvYWeijwrgFzspWoJWtS/MSQAKgEZUghybECyQn1lmnJ2yN4ybYnl4hQpo/o9nc3u3f5nmqASS7q/bffp6iGXiTBScKpEtCiqbldQCiMpIZzWj6C9OsIZ2LTLSr9RU6SXIrozU0ts9izRlDYVJMszcWlmy1/yKia3avWLGG4qEVSS4II/wAWFN719nhJKnTFLegS3ck2AFGpv9oJiFZSAogKup9gxFfr+8HDdMaxlxPHzVcslNFAkhJtlIAO4sOp5tw2V8XcKnIlypy1lUuYSkBiAghKTlAc0ID+hivg/E86RifPkqDh0hKg6FJ2KaULA6F21jS4/wAQpx8pImyUoFQyCbu+ZL1SwoBXW7tHTj4ak+hJycJX6MFhZC5q0oQFLWsgJFyTYCN1J/8AGk5LCdOly1FOYJCSsMdCpxXsCO8UfBuOXw+euYqSJksjKZlMyQ90GoSTqCzsKiPo6uPSJ4zy5wcjkC+VTk1DG4ZxRxFOTkTXxZLn5pL/ABF3BuAy8PJXKnhC5s2ilJqMn6cpah1tcagCMR/yU+WFS0TTlQuoDMrKWfcAtoY3v/D+dOSPPrLSSZYINDygqFmv+GGCvCeHMlfmSkgpQrnIAUKPmzX61+8c0FLJ+7/RLyqvl7PlKcWvOpSyQlTLMsEpCrWFjSsMuHcQRMzkSVZmSkZS7PSgYEAlgz0jPY6eWTYUCWSAHCagk6n7CGPCCVrZIZg7pLEAMCep1jor42UlBY5GoSJE0DPUAMkkFNGZViHZ/nrpmeOcG8hYSFhYL7uCCAQQ30hrKQuW6ULYKBFCDyliW7ltvaCy56iwHKHqpWp6bGnWEi5RJ8blF3HoxeKk5S1Y1HA5qRLBKgHahpu6nsA1jcnvC3iYUs/3CSR2p7R7wnFLbySXQHUgFqHVjc2BAe6RFOWNxtnZK3E0xmMo9as1tgGLmmsCVi2VRRqLFzW2wY6/PaFKOKMakk3D/swoG0PziEyatgrKyVfCSX9aF277RJpIX+Rn5n69VbG1NRd/eBzJpdiKXOhS/TRTF48wsifOk5UVSiYKBIKipQYscrsAHLk2epaIeIMVM88KnkpWQLJAISKVB9WL1c2jUn0I3sBOxLTKrDFxawSxoRR/v1jyWny1DM+XUauC+gqPtC9aUkrALJBoP1XoCH0/a+sciYqYSkC170DjrQdNbCM42EazeLISoglQIJcMd+hjoacG47LkSUSpnDxMWl3WpnLqJq6DVizPpHkZRh9i2vr9kZOJShPly5YSFFywAKjqFN1G1hBcdNkpJJm0AYgpfMasAQTQAMXoeWtY9lYiUXBUA0tkkJAcVPYMPo14o47DyQJic6ySxNMzUHMNSSH5S30ijRyRlbL2FxC1KQgS1lKgSFFy4Ad9mBYM/wDjqYFxCcFknMc5blSHYAhw9mbbcisdwrhiVyyqWtV2PmFlEipoqgIYAh9LuYDgcCp1hO4Zqk7uxYUBJvbqICjs6uGnJqxr5CcgKUqzsQpRNCSpx35fnBMLxZOGEyTOQVS5ieZDtzZXSqjsRTs2jGC4dKkoUxemU715klultqQs4jKWR5hDBJfKBUmlE+gDgV2iMuNXZ0JbsZf1CZaZZDlKghQIoBmqEuRfT0iUjj00ZwMpzpysQDQVptaEPC1KWlIUcrKICjYMae7aQafhggBlFQZywars3S7esT+UXQ1tF7E+ISuUtE9akpZ0BKaqU+rlz9Q/uu8PShiJ8uWtXkoIzFSjcJqU1Ivv0hBxXElSiwAAFtupLPGYnTcxO22kdMOBPbC/kqPtXGuPcNkzESpS8OVLJClpSgiUgpIotIYLz5bkkMSdIN4jw65eEViZk4pmSkMhaWQS5HKcoA5iw/1HwsQVc5SgEqUopT8IJJA7A0EV8MST4OkmajDcSCyolTvd7qJ5jU7/AJaJTJxJUOz3OUMB71+Z2EZSWoguCQekNOF4bEK/9SZhD6As/wBHhXwpdFHD2O5GMIdOgB1Y2Zx0tSGHBpOFmKUnF5qoBBCiGDAV61Guzwrw3DZ4YrSpNaPof21hlwTAqExMwZwymJL/AP3WhYmxpTrRHFeico6op8T8PYZc1KcOJyEIlkzFzErGdTsMucXoXIDbQvnyTJS6Ryi4JJv+8NcTgMeueFIncyUpqVgAFnICQCDzPpWBcS8M8SXlVNTmSTQ0CD/8pFfR4rKNpWTwk2regM7iMuXJVlWFLUnKAC55gxJ2pGblkkBJPK9ATQEw6V4bxCnPklJTRiU1ApSrm0HwnhjErQVpkKyipUQEja6iHL6CJ8cIwVJlOOChpDnwZw0iWnESZh8xJIZJ+CtiBdxWtC/QxpOO8Xxc/DLkFUtJWnmX8LpD8itBmqCRo9Iy+H4KsJ5SZZa6V5VAm9Qzh2p0jNcRwM6WomaFGvxK5gputXLdXgQUsrv+iXjyk5N/oqLL0cX7janTtSGEpJSgLdn2cHqezwTBcMWqqZA//ZZI7FlFgO7xbHAJyix9g5dv2+UdKVFnRVCgkhjsfcPD7AkqBdeVwzF/ViB9YscO8JpZOZQKhvmA6XYkfxvHnE8KsHllIyp1RW1SaE0P76QLhJbZKUX9FHGSEqoDRnFC5f5k2+cUJ2BlCZLTLWpyn+4VgDKVMKAO929RDydICpSiSEKTYgua/pdIFCKNWkJl4PIXbOzGrh2NnodNIMo67Gjb7OwYkJBlzlKQsAsRLzHzHAbQsw1s/pDrh3FsFJlzErGIWFpSVAt5YWkFwgO4IUTppq0VF4CXPc1Stk5qEBbEvTMTmFiXLtFCfwNaUgzTLkhI0zOoCuZI+L3bX152vs2KffZc8M46YM09OcTAChGQIysxTmWkp51Zmreh3EWp3hlSp6F4mbnClgziKGt8p0D0sGFhSFvBOIKkh0JM0JJJJ5K7PUM/SG87xMmYC0tlGnMvQh68vT5wqbWyM81J0Bl8Ow8lZUnnBUwz1AZy7HVvnHnDcegLPlSgoVIABoUqISWGmUOGe8H4RIllphWVSqirEIUP1VDEdC45gYbYjhUrKJqVElP6kFKUtY0lj5WNtYlFOTbsTLTtgP8AkjO/uf5f4kgbUjoy+N4dM8xWUFYJJzMQ71dnvHsZ/wDni/Y/hveaHBXLSAEzU1BBlrCwyhylQKEliR/oQLhmMTIXNMkk5k5cpzCrOSkq+Ku43GoIzqZszOGKaOakVFH7i5Ybw54WtK0JSslBqUDlSlypwcxsGe/p16caVk5RqOwvEMXmSUgJQdd1MWY9Te/veK/FuJ5AgpUlM1LKYJJKnzA5iCAHFS9bMIpcTnBRBzEAAFybUBB6UaFs1KSVkllG76BwPqR+CNFbspxQ6ZseD+L5M3MmcFpUW5UkMosRd9O0ExOKDunWwOgDM/26RjuJYCQjDSpkpZVNKuergUDBNBR6vfSsMsBiBMQjmGZmNnB1en0GoheZe0dOerQ2xWMUQLJSeh1OhFB6aRRxGeaChJJURQIBNv0i1LB2o8NsJwRShzTEoDULE6X0oKxqOGcMlScpQElRck6q7vaFgmtsKbowkzwhPMkFKkhahVKnBDkfEQCCbwDDf+N8QQ65ktPQZlGtqML/ACj6eAb0VT1BO76jdt4IpLJyk0q5Arpq3SLpsZHzSX/41WDzzwAzlpZe9QOb6xek+AsMEqClzFK0U4SzXGUDXq9tI2a1hmZ330+QaILY3KetBT9oDkwmWwXg3DyiCnNMV/3ykXcEcrE+kaH+mITlJKU2CQWCerPS/wA4IUgE0frEkEWDJJHuNXMBMLAS5KXAW2V7k1A3SNYYcWGHOUoStkkFy1zb33gPkZQ7hzahahu4I+9LRWlh7uferXIeu8HQC3PxySCEykIfUCvzNGikZiilnUUguzlh16HrBDLBF6DqI8Si4LAd4YFglykkAZTazs7M7m7m/rHBwMqgx0S7jvSkEE3KdPaArnOsEK6NWnytCUkFBEptRwb712fWsAxOGQaMSLgEC9x6wVClPuPWJJWBQiu1awTHFalDKslQAo4Bf+YD/wAakkEKKRqAz/N9YIQS1adrPAZiiFXHpQ+rmFcUEFPkIQQVqcbF6m5JIPr6R6Z6hkVRaaEBm9CNR8qDaJzpQmpABqOtnveBpTlASCWbX8/HhcE+hrBTlEnKmUrMRVIQ5I1YsWOUXtSPf6PDkZpkxR5eZP8A3FmIoBRt3MSMtJLkl+hb6RKcEKDKZuodurbwsoyF0BwgwoUlpmVQs9SHqSDlLV09YU8fl5pqpuHBKFXTq9HYGujcu0NZ0xQIAyJl2arNrr8uggc7FrlsU5AkGjA6XCnqzAGhvvCRnJOmK+NXZjp0iYt2JyOHZIAcelwPr1g0iUkKAUkqegBLHNuaEmNFxDEhXKg5EkkkI+Ek1JKdrV6WhDisOtBExNcpBANQSGP4O8dKlFr4k2ntBUrmykTEoVlCr0f1Gx0c6E9IWcPxSUkomE5SQcyXDtYKAoY2KZcmbI/qBOQyUkzZYqtBAJy5Td2IB1pGNmYdZSJuV0q5iH+Fzo1Mr06ENTWXHCUk1Jf2S44OSakjR/8AOYcUCnbXKftHQplYBKgFJkKY2/vAfIoeOjYw+/2ifj4lq/2hXK4nyqzZQSp2CR8u1adYvYOUqdlUskhRoAxJSCQzC2zdPejg+DLmKAKSlOqjT2jV8KwaJZ5FFmslxfdT9/4ikpRRaUFWhHjOGqmkJkpUpydCEper5joHL/KHXCeDrlKC1KdYS3KkFiT/ANqnlGtOkOMOgEpAQAlNrbXBbrF2UbjvTSBtoeMFjTE03w6nETlTJ2VRowQCAW1UXfN66C94dYThkqUDklIFC7Jrpt2+UTkSxQDlCSVMKXFX3rF0LTpU36fnrBTY6ikqQCXh0+v4agxdlS627liD+esBQA7kV/fb82i1JknQs1/fR2eDoIVbEkqoB0rah6xXmqFgT3a+jaPSJYlWVrn2em8DKwRtrZqn3jUjACB0vEXS526R4oNSvqI6X0Y939mFx2hQk1TasBfeCIklVCwDWLvAQpmIFe0ESCq4b8rpADZ5LWUE5SH1I/1EVyzXMfmYsy8ET110p1rHJlgO1eu/zh1dC0L1ywdSfc/OCUa8XFS8yWB9P5gEuWHtXS8ExRmKcVf7R5LQxcXFmYfSDzJKnLCPPLbUgtoPsPlC17CeAlQd/e3uIglmqHPZ/m8HKqPQ+l/a0dMSVdO2sEJGWsJGUGh6vEVoBF3fpTvWPMgYgNX0MeLSQQCXDNGCVsOgBViQdBc+2se4qSUqNCCN/pW0Tw6K/agBiytYCnFTqCL9S2sYwvX1DfP5xHK5Bi0k5kkBDq2Y11fe0AB99XEFmCYpSFJSAkOxc1r6aNuIQTcIQrKCTm0Laetofy0/zS3ptFPFSspdJr+UhJQTCilMxKUhaVoyqOWqaEMkOR0NaWhTKUQ4cKBNU094bYqXmSCq4FP3EI5gFwW/mI44gexxwvhslaAoFSVhYUpiXyioJAuB0gicVKQCmXIzfErKnenwPYM9BtCzCzcrO3Q6f6h/IxDgVezpDWFaZt/TWKQ5d7OLkhNO+0SE5aQAmUAAAwZNKWqXjo8HiDDiipSiRchbA/KOh8V+SPi/H+/+CyQXQFKUVfpZmbQ+8XZeH0AcZSTamVgev+46OidKzua2MPL5X22gsucMzB6fw/51jo6KoJZzB6fOCSk2YM9WEdHQq2FlmXt7x55ajX4R0JjyOjGApBSSxJ02gi6sWjo6MEGVEVOtz3jzM7Up9Y6OgGLUqvxEsncvEcUg3Zh06R0dFKMeOQLCtt60uREhJAFXoCTXSjNufaOjoNJGs5IJYJoTYW67wOasFRDkN6tHR0ABBMwAgAk+nrvEFKFWJ7/7jyOgWY8Kw3wmzuSK/aI4LEBSXq2n48dHRrGDInI1JdyOnr76QKeCwSVCj0A+u8dHQBqAyE1DgXsbRPFTA5LBD0a9rfKPI6CAFLnGiga6GIz8XlqUv07jf1jo6A3o3sBKxKVAVPZvSCrw+bpp+e0dHQ4EUcRIy9yKdxC9cpAFU8xr0jo6EaTCCGKQEsUhaWqCK12OkL5OIUk8qrfTb2jo6FlFUBhWlqqUKB1ZUex0dCW/s56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9157" name="Picture 5" descr="C:\Users\ACER\Desktop\New folder\tải xuống (2).jpg"/>
          <p:cNvPicPr>
            <a:picLocks noGrp="1" noChangeAspect="1" noChangeArrowheads="1"/>
          </p:cNvPicPr>
          <p:nvPr>
            <p:ph idx="1"/>
          </p:nvPr>
        </p:nvPicPr>
        <p:blipFill>
          <a:blip r:embed="rId3"/>
          <a:srcRect/>
          <a:stretch>
            <a:fillRect/>
          </a:stretch>
        </p:blipFill>
        <p:spPr bwMode="auto">
          <a:xfrm>
            <a:off x="4953000" y="990600"/>
            <a:ext cx="3962400" cy="4724400"/>
          </a:xfrm>
          <a:prstGeom prst="rect">
            <a:avLst/>
          </a:prstGeom>
          <a:noFill/>
        </p:spPr>
      </p:pic>
      <p:sp>
        <p:nvSpPr>
          <p:cNvPr id="7" name="TextBox 6"/>
          <p:cNvSpPr txBox="1"/>
          <p:nvPr/>
        </p:nvSpPr>
        <p:spPr>
          <a:xfrm>
            <a:off x="457200" y="5798403"/>
            <a:ext cx="8359981" cy="830997"/>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2400" b="1" dirty="0" err="1">
                <a:latin typeface="Arial" pitchFamily="34" charset="0"/>
                <a:cs typeface="Arial" pitchFamily="34" charset="0"/>
              </a:rPr>
              <a:t>Rêu</a:t>
            </a:r>
            <a:r>
              <a:rPr lang="en-US" sz="2400" b="1" dirty="0">
                <a:latin typeface="Arial" pitchFamily="34" charset="0"/>
                <a:cs typeface="Arial" pitchFamily="34" charset="0"/>
              </a:rPr>
              <a:t> </a:t>
            </a:r>
            <a:r>
              <a:rPr lang="en-US" sz="2400" b="1" dirty="0" err="1">
                <a:latin typeface="Arial" pitchFamily="34" charset="0"/>
                <a:cs typeface="Arial" pitchFamily="34" charset="0"/>
              </a:rPr>
              <a:t>mọc</a:t>
            </a:r>
            <a:r>
              <a:rPr lang="en-US" sz="2400" b="1" dirty="0">
                <a:latin typeface="Arial" pitchFamily="34" charset="0"/>
                <a:cs typeface="Arial" pitchFamily="34" charset="0"/>
              </a:rPr>
              <a:t> </a:t>
            </a:r>
            <a:r>
              <a:rPr lang="en-US" sz="2400" b="1" dirty="0" err="1">
                <a:latin typeface="Arial" pitchFamily="34" charset="0"/>
                <a:cs typeface="Arial" pitchFamily="34" charset="0"/>
              </a:rPr>
              <a:t>trên</a:t>
            </a:r>
            <a:r>
              <a:rPr lang="en-US" sz="2400" b="1" dirty="0">
                <a:latin typeface="Arial" pitchFamily="34" charset="0"/>
                <a:cs typeface="Arial" pitchFamily="34" charset="0"/>
              </a:rPr>
              <a:t> </a:t>
            </a:r>
            <a:r>
              <a:rPr lang="en-US" sz="2400" b="1" dirty="0" err="1">
                <a:latin typeface="Arial" pitchFamily="34" charset="0"/>
                <a:cs typeface="Arial" pitchFamily="34" charset="0"/>
              </a:rPr>
              <a:t>đá</a:t>
            </a:r>
            <a:r>
              <a:rPr lang="en-US" sz="2400" b="1" dirty="0">
                <a:latin typeface="Arial" pitchFamily="34" charset="0"/>
                <a:cs typeface="Arial" pitchFamily="34" charset="0"/>
              </a:rPr>
              <a:t> </a:t>
            </a:r>
            <a:r>
              <a:rPr lang="en-US" sz="2400" b="1" dirty="0" err="1">
                <a:latin typeface="Arial" pitchFamily="34" charset="0"/>
                <a:cs typeface="Arial" pitchFamily="34" charset="0"/>
              </a:rPr>
              <a:t>hoặc</a:t>
            </a:r>
            <a:r>
              <a:rPr lang="en-US" sz="2400" b="1" dirty="0">
                <a:latin typeface="Arial" pitchFamily="34" charset="0"/>
                <a:cs typeface="Arial" pitchFamily="34" charset="0"/>
              </a:rPr>
              <a:t> </a:t>
            </a:r>
            <a:r>
              <a:rPr lang="en-US" sz="2400" b="1" dirty="0" err="1">
                <a:latin typeface="Arial" pitchFamily="34" charset="0"/>
                <a:cs typeface="Arial" pitchFamily="34" charset="0"/>
              </a:rPr>
              <a:t>chỗ</a:t>
            </a:r>
            <a:r>
              <a:rPr lang="en-US" sz="2400" b="1" dirty="0">
                <a:latin typeface="Arial" pitchFamily="34" charset="0"/>
                <a:cs typeface="Arial" pitchFamily="34" charset="0"/>
              </a:rPr>
              <a:t> </a:t>
            </a:r>
            <a:r>
              <a:rPr lang="en-US" sz="2400" b="1" dirty="0" err="1">
                <a:latin typeface="Arial" pitchFamily="34" charset="0"/>
                <a:cs typeface="Arial" pitchFamily="34" charset="0"/>
              </a:rPr>
              <a:t>nghèo</a:t>
            </a:r>
            <a:r>
              <a:rPr lang="en-US" sz="2400" b="1" dirty="0">
                <a:latin typeface="Arial" pitchFamily="34" charset="0"/>
                <a:cs typeface="Arial" pitchFamily="34" charset="0"/>
              </a:rPr>
              <a:t> </a:t>
            </a:r>
            <a:r>
              <a:rPr lang="en-US" sz="2400" b="1" dirty="0" err="1">
                <a:latin typeface="Arial" pitchFamily="34" charset="0"/>
                <a:cs typeface="Arial" pitchFamily="34" charset="0"/>
              </a:rPr>
              <a:t>chất</a:t>
            </a:r>
            <a:r>
              <a:rPr lang="en-US" sz="2400" b="1" dirty="0">
                <a:latin typeface="Arial" pitchFamily="34" charset="0"/>
                <a:cs typeface="Arial" pitchFamily="34" charset="0"/>
              </a:rPr>
              <a:t> </a:t>
            </a:r>
            <a:r>
              <a:rPr lang="en-US" sz="2400" b="1" dirty="0" err="1">
                <a:latin typeface="Arial" pitchFamily="34" charset="0"/>
                <a:cs typeface="Arial" pitchFamily="34" charset="0"/>
              </a:rPr>
              <a:t>dinh</a:t>
            </a:r>
            <a:r>
              <a:rPr lang="en-US" sz="2400" b="1" dirty="0">
                <a:latin typeface="Arial" pitchFamily="34" charset="0"/>
                <a:cs typeface="Arial" pitchFamily="34" charset="0"/>
              </a:rPr>
              <a:t> </a:t>
            </a:r>
            <a:r>
              <a:rPr lang="en-US" sz="2400" b="1" dirty="0" err="1">
                <a:latin typeface="Arial" pitchFamily="34" charset="0"/>
                <a:cs typeface="Arial" pitchFamily="34" charset="0"/>
              </a:rPr>
              <a:t>dưỡng</a:t>
            </a:r>
            <a:r>
              <a:rPr lang="en-US" sz="2400" b="1" dirty="0">
                <a:latin typeface="Arial" pitchFamily="34" charset="0"/>
                <a:cs typeface="Arial" pitchFamily="34" charset="0"/>
              </a:rPr>
              <a:t>,</a:t>
            </a:r>
          </a:p>
          <a:p>
            <a:r>
              <a:rPr lang="en-US" sz="2400" b="1" dirty="0">
                <a:latin typeface="Arial" pitchFamily="34" charset="0"/>
                <a:cs typeface="Arial" pitchFamily="34" charset="0"/>
              </a:rPr>
              <a:t> </a:t>
            </a:r>
            <a:r>
              <a:rPr lang="en-US" sz="2400" b="1" dirty="0" err="1">
                <a:latin typeface="Arial" pitchFamily="34" charset="0"/>
                <a:cs typeface="Arial" pitchFamily="34" charset="0"/>
              </a:rPr>
              <a:t>chỉ</a:t>
            </a:r>
            <a:r>
              <a:rPr lang="en-US" sz="2400" b="1" dirty="0">
                <a:latin typeface="Arial" pitchFamily="34" charset="0"/>
                <a:cs typeface="Arial" pitchFamily="34" charset="0"/>
              </a:rPr>
              <a:t> </a:t>
            </a:r>
            <a:r>
              <a:rPr lang="en-US" sz="2400" b="1" dirty="0" err="1">
                <a:latin typeface="Arial" pitchFamily="34" charset="0"/>
                <a:cs typeface="Arial" pitchFamily="34" charset="0"/>
              </a:rPr>
              <a:t>cần</a:t>
            </a:r>
            <a:r>
              <a:rPr lang="en-US" sz="2400" b="1" dirty="0">
                <a:latin typeface="Arial" pitchFamily="34" charset="0"/>
                <a:cs typeface="Arial" pitchFamily="34" charset="0"/>
              </a:rPr>
              <a:t> </a:t>
            </a:r>
            <a:r>
              <a:rPr lang="en-US" sz="2400" b="1" dirty="0" err="1">
                <a:latin typeface="Arial" pitchFamily="34" charset="0"/>
                <a:cs typeface="Arial" pitchFamily="34" charset="0"/>
              </a:rPr>
              <a:t>đủ</a:t>
            </a:r>
            <a:r>
              <a:rPr lang="en-US" sz="2400" b="1" dirty="0">
                <a:latin typeface="Arial" pitchFamily="34" charset="0"/>
                <a:cs typeface="Arial" pitchFamily="34" charset="0"/>
              </a:rPr>
              <a:t> </a:t>
            </a:r>
            <a:r>
              <a:rPr lang="en-US" sz="2400" b="1" dirty="0" err="1">
                <a:latin typeface="Arial" pitchFamily="34" charset="0"/>
                <a:cs typeface="Arial" pitchFamily="34" charset="0"/>
              </a:rPr>
              <a:t>độ</a:t>
            </a:r>
            <a:r>
              <a:rPr lang="en-US" sz="2400" b="1" dirty="0">
                <a:latin typeface="Arial" pitchFamily="34" charset="0"/>
                <a:cs typeface="Arial" pitchFamily="34" charset="0"/>
              </a:rPr>
              <a:t> </a:t>
            </a:r>
            <a:r>
              <a:rPr lang="en-US" sz="2400" b="1" dirty="0" err="1">
                <a:latin typeface="Arial" pitchFamily="34" charset="0"/>
                <a:cs typeface="Arial" pitchFamily="34" charset="0"/>
              </a:rPr>
              <a:t>ẩm</a:t>
            </a:r>
            <a:r>
              <a:rPr lang="en-US" sz="2400" b="1" dirty="0">
                <a:latin typeface="Arial" pitchFamily="34" charset="0"/>
                <a:cs typeface="Arial" pitchFamily="34" charset="0"/>
              </a:rPr>
              <a:t>. </a:t>
            </a:r>
            <a:r>
              <a:rPr lang="en-US" sz="2400" b="1" dirty="0" err="1">
                <a:latin typeface="Arial" pitchFamily="34" charset="0"/>
                <a:cs typeface="Arial" pitchFamily="34" charset="0"/>
              </a:rPr>
              <a:t>Vì</a:t>
            </a:r>
            <a:r>
              <a:rPr lang="en-US" sz="2400" b="1" dirty="0">
                <a:latin typeface="Arial" pitchFamily="34" charset="0"/>
                <a:cs typeface="Arial" pitchFamily="34" charset="0"/>
              </a:rPr>
              <a:t> </a:t>
            </a:r>
            <a:r>
              <a:rPr lang="en-US" sz="2400" b="1" dirty="0" err="1">
                <a:latin typeface="Arial" pitchFamily="34" charset="0"/>
                <a:cs typeface="Arial" pitchFamily="34" charset="0"/>
              </a:rPr>
              <a:t>thế</a:t>
            </a:r>
            <a:r>
              <a:rPr lang="en-US" sz="2400" b="1" dirty="0">
                <a:latin typeface="Arial" pitchFamily="34" charset="0"/>
                <a:cs typeface="Arial" pitchFamily="34" charset="0"/>
              </a:rPr>
              <a:t> </a:t>
            </a:r>
            <a:r>
              <a:rPr lang="en-US" sz="2400" b="1" dirty="0" err="1">
                <a:latin typeface="Arial" pitchFamily="34" charset="0"/>
                <a:cs typeface="Arial" pitchFamily="34" charset="0"/>
              </a:rPr>
              <a:t>góp</a:t>
            </a:r>
            <a:r>
              <a:rPr lang="en-US" sz="2400" b="1" dirty="0">
                <a:latin typeface="Arial" pitchFamily="34" charset="0"/>
                <a:cs typeface="Arial" pitchFamily="34" charset="0"/>
              </a:rPr>
              <a:t> </a:t>
            </a:r>
            <a:r>
              <a:rPr lang="en-US" sz="2400" b="1" dirty="0" err="1">
                <a:latin typeface="Arial" pitchFamily="34" charset="0"/>
                <a:cs typeface="Arial" pitchFamily="34" charset="0"/>
              </a:rPr>
              <a:t>phần</a:t>
            </a:r>
            <a:r>
              <a:rPr lang="en-US" sz="2400" b="1" dirty="0">
                <a:latin typeface="Arial" pitchFamily="34" charset="0"/>
                <a:cs typeface="Arial" pitchFamily="34" charset="0"/>
              </a:rPr>
              <a:t> </a:t>
            </a:r>
            <a:r>
              <a:rPr lang="en-US" sz="2400" b="1" dirty="0" err="1">
                <a:latin typeface="Arial" pitchFamily="34" charset="0"/>
                <a:cs typeface="Arial" pitchFamily="34" charset="0"/>
              </a:rPr>
              <a:t>hình</a:t>
            </a:r>
            <a:r>
              <a:rPr lang="en-US" sz="2400" b="1" dirty="0">
                <a:latin typeface="Arial" pitchFamily="34" charset="0"/>
                <a:cs typeface="Arial" pitchFamily="34" charset="0"/>
              </a:rPr>
              <a:t> </a:t>
            </a:r>
            <a:r>
              <a:rPr lang="en-US" sz="2400" b="1" dirty="0" err="1">
                <a:latin typeface="Arial" pitchFamily="34" charset="0"/>
                <a:cs typeface="Arial" pitchFamily="34" charset="0"/>
              </a:rPr>
              <a:t>thành</a:t>
            </a:r>
            <a:r>
              <a:rPr lang="en-US" sz="2400" b="1" dirty="0">
                <a:latin typeface="Arial" pitchFamily="34" charset="0"/>
                <a:cs typeface="Arial" pitchFamily="34" charset="0"/>
              </a:rPr>
              <a:t> </a:t>
            </a:r>
            <a:r>
              <a:rPr lang="en-US" sz="2400" b="1" dirty="0" err="1">
                <a:latin typeface="Arial" pitchFamily="34" charset="0"/>
                <a:cs typeface="Arial" pitchFamily="34" charset="0"/>
              </a:rPr>
              <a:t>chất</a:t>
            </a:r>
            <a:r>
              <a:rPr lang="en-US" sz="2400" b="1" dirty="0">
                <a:latin typeface="Arial" pitchFamily="34" charset="0"/>
                <a:cs typeface="Arial" pitchFamily="34" charset="0"/>
              </a:rPr>
              <a:t> </a:t>
            </a:r>
            <a:r>
              <a:rPr lang="en-US" sz="2400" b="1" dirty="0" err="1">
                <a:latin typeface="Arial" pitchFamily="34" charset="0"/>
                <a:cs typeface="Arial" pitchFamily="34" charset="0"/>
              </a:rPr>
              <a:t>mùn</a:t>
            </a:r>
            <a:endParaRPr lang="en-US" sz="2400" b="1" dirty="0">
              <a:latin typeface="Arial" pitchFamily="34" charset="0"/>
              <a:cs typeface="Arial" pitchFamily="34" charset="0"/>
            </a:endParaRPr>
          </a:p>
        </p:txBody>
      </p:sp>
      <p:sp>
        <p:nvSpPr>
          <p:cNvPr id="9" name="TextBox 8"/>
          <p:cNvSpPr txBox="1"/>
          <p:nvPr/>
        </p:nvSpPr>
        <p:spPr>
          <a:xfrm>
            <a:off x="228600" y="304801"/>
            <a:ext cx="4408590" cy="800219"/>
          </a:xfrm>
          <a:prstGeom prst="rect">
            <a:avLst/>
          </a:prstGeom>
          <a:noFill/>
        </p:spPr>
        <p:txBody>
          <a:bodyPr wrap="square" rtlCol="0">
            <a:spAutoFit/>
          </a:bodyPr>
          <a:lstStyle/>
          <a:p>
            <a:r>
              <a:rPr lang="en-US" sz="2800" b="1" dirty="0" err="1">
                <a:solidFill>
                  <a:srgbClr val="0070C0"/>
                </a:solidFill>
                <a:latin typeface="Arial" pitchFamily="34" charset="0"/>
                <a:cs typeface="Arial" pitchFamily="34" charset="0"/>
              </a:rPr>
              <a:t>Vai</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trò</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của</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rêu</a:t>
            </a:r>
            <a:endParaRPr lang="en-US" sz="2800" b="1" dirty="0">
              <a:solidFill>
                <a:srgbClr val="0070C0"/>
              </a:solidFill>
              <a:latin typeface="Arial" pitchFamily="34" charset="0"/>
              <a:cs typeface="Arial" pitchFamily="34" charset="0"/>
            </a:endParaRPr>
          </a:p>
          <a:p>
            <a:endParaRPr lang="en-US"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blinds(horizontal)">
                                      <p:cBhvr>
                                        <p:cTn id="7" dur="500"/>
                                        <p:tgtEl>
                                          <p:spTgt spid="4915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9157"/>
                                        </p:tgtEl>
                                        <p:attrNameLst>
                                          <p:attrName>style.visibility</p:attrName>
                                        </p:attrNameLst>
                                      </p:cBhvr>
                                      <p:to>
                                        <p:strVal val="visible"/>
                                      </p:to>
                                    </p:set>
                                    <p:animEffect transition="in" filter="blinds(horizontal)">
                                      <p:cBhvr>
                                        <p:cTn id="12" dur="500"/>
                                        <p:tgtEl>
                                          <p:spTgt spid="4915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160338"/>
            <a:ext cx="4381500" cy="800219"/>
          </a:xfrm>
          <a:prstGeom prst="rect">
            <a:avLst/>
          </a:prstGeom>
          <a:noFill/>
        </p:spPr>
        <p:txBody>
          <a:bodyPr wrap="square" rtlCol="0">
            <a:spAutoFit/>
          </a:bodyPr>
          <a:lstStyle/>
          <a:p>
            <a:r>
              <a:rPr lang="en-US" sz="2800" b="1" dirty="0" err="1">
                <a:solidFill>
                  <a:srgbClr val="0070C0"/>
                </a:solidFill>
                <a:latin typeface="Arial" pitchFamily="34" charset="0"/>
                <a:cs typeface="Arial" pitchFamily="34" charset="0"/>
              </a:rPr>
              <a:t>Vai</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trò</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của</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rêu</a:t>
            </a:r>
            <a:endParaRPr lang="en-US" sz="2800" b="1" dirty="0">
              <a:solidFill>
                <a:srgbClr val="0070C0"/>
              </a:solidFill>
              <a:latin typeface="Arial" pitchFamily="34" charset="0"/>
              <a:cs typeface="Arial" pitchFamily="34" charset="0"/>
            </a:endParaRPr>
          </a:p>
          <a:p>
            <a:endParaRPr lang="en-US" dirty="0">
              <a:solidFill>
                <a:srgbClr val="0070C0"/>
              </a:solidFill>
            </a:endParaRPr>
          </a:p>
        </p:txBody>
      </p:sp>
      <p:pic>
        <p:nvPicPr>
          <p:cNvPr id="50178" name="Picture 2"/>
          <p:cNvPicPr>
            <a:picLocks noChangeAspect="1" noChangeArrowheads="1"/>
          </p:cNvPicPr>
          <p:nvPr/>
        </p:nvPicPr>
        <p:blipFill>
          <a:blip r:embed="rId2"/>
          <a:srcRect/>
          <a:stretch>
            <a:fillRect/>
          </a:stretch>
        </p:blipFill>
        <p:spPr bwMode="auto">
          <a:xfrm>
            <a:off x="152400" y="838200"/>
            <a:ext cx="4495800" cy="4267200"/>
          </a:xfrm>
          <a:prstGeom prst="rect">
            <a:avLst/>
          </a:prstGeom>
          <a:ln>
            <a:noFill/>
          </a:ln>
          <a:effectLst>
            <a:outerShdw blurRad="190500" algn="tl" rotWithShape="0">
              <a:srgbClr val="000000">
                <a:alpha val="70000"/>
              </a:srgbClr>
            </a:outerShdw>
          </a:effectLst>
        </p:spPr>
        <p:style>
          <a:lnRef idx="2">
            <a:schemeClr val="accent1"/>
          </a:lnRef>
          <a:fillRef idx="1">
            <a:schemeClr val="lt1"/>
          </a:fillRef>
          <a:effectRef idx="0">
            <a:schemeClr val="accent1"/>
          </a:effectRef>
          <a:fontRef idx="minor">
            <a:schemeClr val="dk1"/>
          </a:fontRef>
        </p:style>
      </p:pic>
      <p:sp>
        <p:nvSpPr>
          <p:cNvPr id="50180" name="AutoShape 4" descr="data:image/jpeg;base64,/9j/4AAQSkZJRgABAQAAAQABAAD/2wCEAAkGBxQSEhQUExQWFhUWGB4aGRgYGBgeHxsaGxgXHBgcFxgYHCggHBwlHRcXITEhJSkrLi4uFx8zODMsNygtLiwBCgoKDg0OFxAQFywcHBwsLCwsLCwsLCwsLCwsLCwsLCwsLCwsLCwsLCwsLCwrKzcsLDc3NywsNysrKysrKysrLP/AABEIALwA+wMBIgACEQEDEQH/xAAcAAACAgMBAQAAAAAAAAAAAAAEBQMGAQIHAAj/xAA7EAACAQIEBAQDBwMDBAMAAAABAhEAAwQSITEFQVFhBhMicTKBkRQjQqGxwdEHUuFi8PEVM1OiFnLC/8QAGQEAAwEBAQAAAAAAAAAAAAAAAAECAwQF/8QAIxEBAQACAgICAQUAAAAAAAAAAAECEQMhEjFBUSIEExRSYf/aAAwDAQACEQMRAD8A57exZDaho0/Tl/NR27hYA+nQxy/9hzNMm4aDEmcw9JB9pApZewpkaEQQCe53mahvWobOzAP8OuoJ/OjcFwhblt7j3gjKQQrD4l55TNC3LGUtBjvvI2IqIYlkKsmYBdNjv7e1KxHQi5YFu5kAbIx1kjUHY9qLwHA/tFthbQSHVTLjQmY5CAedYxOJR8tyYafUp5g9abcAxLg24VNG9DaAnqv/ADU2iC+E8Aa3ZNtyBmOZW0KyCdDlMzG/Wmwvi2v3dxkNqABlnffKA2o/aiL4droLZkkKWgcwDrGmvtUOKxYuhVVhKmASh116HfpUtE2Cyupf0roJaNSYPI7xRGBK/CAFiYgQCTsTvHL69qjewxaTo0N6Y+GAAT7joa2IQlWzrpAbWGKn4SRy/apqpRHFML5qFULW7qwSQJDxzPUe9ewN1StsAlgA2YEfQiJMjYDvUzhEDFriAwMoLH/2j9KgwFzzMXZS2xy+knQaMpzQTzB686Xs4s/AvC/pzXfSpJbJ78h0FW+yiqoCABRsB07ULZxgZmtwfSBqdj7UhxnGDZulI0O3yq7njhEY8WXJbD/E211770mx/GrVhWLOoIBYAnUxVY8Q+OEsBvVLHQKP3rlHiHjVy9dLMQQwGqmcq9Cev80sbcu41yxnHj+SXiXFmxF13uEkZiZJ1np8hFR2L1sGVYgkbzAI9+/+96RXsSdFA05A0ZwdRr6CwA7dNd6205LlurZ4U8UHBYhjmm2YDLMiBtHSuy8J8ZYS+FyXNWEgEfLevnPiWPU3SEti2DqSCYOmwG1SYQspt6rA5TqZ5aUtHuPqLFX0ZCpPxggd9Na4txPiq2WCspJB9bD+2YBX5aRSqx4mvW2tw7sinUNyEinb8O+0AQVdgMxIIJAJmANMxFRd322kmM6S4riNry84IYofu22MgyuYdV3mqx5hbemPGPDgs2AROcksBzURoAPfX5Uh4ZjMwg7itcZ05s7urFwx6WeKrc6/pTXhi6VHxe3mBHatGSteH7k+baOzj0+8VDmy2rlv8S+pflWl+yUYMujLr71vxbEg2/OTSdD/AKSd/rUjW/grfEm42c7mP0AolXiKK4L4Xxd6Dbstl5MdB+dWrhv9NLrsPOcKJ2XU/U7VllzYx0Y8OV/xRnuSZ6fT61OMC52Rj8jXb+EeB8NYAi2pI5t6j+e1WRcKo5fkKn925Nf48/s43xngeH8sLZuNodAF2On5UFa4bccL5mVlX8atqT3HOK24Zi/K9LPAO5VTy2Ebwae8K4krrcUgIpcZDAHLXMBsadE7Ubi+FCXLgYQNwYEqx+KY5a0Gloo3qgHLuTE7xA696f46ytu9esMWTXOjMPiBExPMHWDsYpfcwRIGSCCdIBMZeRGkaH8qTPRblPpJEyYJ315yORo21bdGEMuXfQbEc9YjT9Klw+FtjMtySSDCg/ij0k9QO1RWEu24R1ZzlBUqSTry05UxNrxxDxMMVbyeWVKD0OSWzFYJjoDWMPxAuudIzBZYz7aANzjaq9hLt1nz+ZlyiDmPLUcyDIojDEXBda7kLhAi6QWAMhgwmInoTUtOz23fvqGYt5ojvmKncgdoFQefDllhuTARqDpqAf8AcUNYa6gtSxyGchlgVKnQFoGhzVIzs1wqkaAAoJOY++5pn6WDD4k2V8/KDZHp9QWQJElp1+lDvxJbbriAAski1GiwTrrz+lbYfgGJuARadQCSrKI3jSCR9YpR4ywN9bQN206AEsQTIPfoNiaWWIxy7XLD8cFpwzjKbkbNIM7b86D43i7d24ztmBQQuvpPeexgRVT4bZ+1WxbY5HCh0J1BXsNNe1apcuJZut6mCErkEwSOe/esvGXqui5WdyI/H2Etph83mILzsJQECFPbkK57bT1DXSdQO371txQ3rr5riMpbqpEgdzvUmCtICMwJjWP7u1dOMknTj5crlk2uNOYsB1B5/wCa9hrpRxBHbp86tVjBh7YL2hPICRpOxNacQ8NkjPaUgx8ET7gHnVM9Kvculye5ER76gUWbYtnXf9O1a2+E3UHmXFMGY57b+0VFicQGYBVM6STzNIaYuXCFidWg/nTbgnGGQiM0L8JB1U8yBQTgQCo1XQ5uXyqHCkggCTI5CJnrQFofxO5aRLAz6yfhnT5VC2GS6oe2Qt3cqTAaOfuelI8GSobLEnQg7aUSHzshYZSu+nITTnsrFp4HdJBDaEVLdxqSZ+cVrwfh7Yr/ALZJH94Og9+/ar3wrwbhLQDXFF1t5YaT/wDU1GfNjieHDcu6pnDfDb4o51XLb/8AIdiP9I5mrl4f8HYWwJVc7Ezmf1a9htR3FOJhiLVoyefRVHM/tRPB76wRIkH51x5c1yyd+H6fwx2MFgDfly/xW6Jz2qUa7CvETvT8fkeTNs1MIqBRrUkVrjU18/4O8VYNOYHWO41FNF4lbtHMQqgaHNBOY6gj2mk+CTKAD1nXY/STFKePhmvi46iNvTsQOk7f4rbTC0yW0G8zEJcNxxckCDB11GU9zO9T4TBeZf8AM/7K/EQBvBOYhdpE7UNwnigDTkO35SIkD/FWvC37WRhnBtfEy6AqTzU84M6UaTtHiFsBc4G0rP8A+4316CtuEWCbsoq+UEA1OUAmNQw1B00jWlLYJMwLQfUWGVomdP4rpP8AT7wd5Q827Pq1Cn8iwmJHWp19NNyTYngXhC3df7RiLYLH4Qenf61bf+j2MuXykgaRlFHKKzWmOOmOWdtKLvhzDMFDWlIQyo6E9KlwPAcPZYvbtIrNqWA1PzpnXqrUTusAVBi8KlxSrqGB5Gp6ixN8IpZjAUSfYUX0J7cNxWAvYe84tnS27L6o+E/2gfhiPmTQFrElbVxvULgcMUEkNy057U2xPEhiWuG3IcsSA2kT/s0I+CvKrMZMepusdB2rHwlb3lynQLix+2WkS56DaLFepVo5ctq1w3CxbGZApAABnc9IPWp7fE2j/tkz8TwIy9KPwySQE1VpJ02nmauTTPK7DWFK2zII1Omn61my8AM++SQTPpHImt8WxScuZjJhl592FLOP45hY1IDFQpHvVJpthMKCpRtVufERyzDeKB4p4YSwc9u8TMgSBM8iKVcK4hcs/CZKiDBkGdv2ptes3y6ubcQNwZ33MUhFZx3D3QsrggCCWiQelY4diFsl7mXPcKHyzOiE6Et1IGwHWrJicIyutw3YMRk3VgZmZ20NexnhBcjPbcAxoDMT0B60j0pGFblzHOKa8JteZeTckMikA6FS0N9ZoXGYK5agMpE6e5Mz+ho/hOKFgrCLcc+oSSIjqI9WsaUsvRYyb7drxDWMLaCqFVI0VYGv7nvVZOIxOMbLbPlWx+OJ/wCTVARsVxDEgO5kaaCAqzrA5DlXY+FKtq1DGFt7Meg3Jrh5J329Diz1N4xnCcITDJC682Zt2PUn9qCwd7OS6D0zv1qBsW+PYqoZMMOZ0N3sOiba89adYy4lm2BGp0RRzMbAVNkbS69+6Y4TEggCdTRbHSq9w3BXfieAx3HToKsDXAFliABueVa4W2Ofkkl6ag1Lmrn3iX+ptiwSmH++faQYWffn8qo93+pWOJJDKB0A2q9WM/KfZTgryl2BAIP4Z0DdjzrbjoRguVcxCyVDE69Jgcql4Rgk0N0rGunWDqGnYGj8VhyT90ofdlXSAdiAd22rotZaVvD8YOXKyjsf5HOn3DbZvxlgsY0EakdqV4fgbX7/AJQXLd6LrB0IB7Gu1eAP6fJgwLl2HvH6L2HWiXforjJ7D+DfBAzLfxCARGW33/ub+K6KFryitq0k0yt29Xqwa1ZqCbE1qz0h8T+J7ODTNdcLJgVTcV/VOxB8pHuHqBAn3NRlnprjxWzbpOIxQUFiYAEk1x3xr47fEuLWHgWQfWxPx9h2oHi/iy/j5tN91bP4QdWHdqjHD0S2IE7fPtPKp3aepiP4L5ZAuES0afKj3dritGZdNO/b2pcbYTZgFI1U7+3tW9jFG2B6xl3JUg/LWqpbexNjcG3Ejl+wFQDENbGmmUiCNzHWi8bxx0ZCqB1MkRuJ3qucQ4iWEqxBJJIjvzHSkmmZ4nZ1YtBJ3APTXlSXj2JW+cluSQNZGh6a0UwUWlJZlJPMaGocLaZXZhEg6qen81UJWrXn2WLW4MiCI0qw2+O33EBQogSRv3GtGWuGsc7SMrbaRHvWbWDgJbuMYadY+kGgQDxB18oMWbMBptz3nrW2BxNy4qRe9EFY09LrtJNMMYFRMirKjTMRNQXeCWWQtaPlsu43BG8iefegCsNjC1q2l4Jc0yvosqxMAyeW/wBDUOO4GHJa0rZ0GsD0nnP6bVovDruR9C0p67kbD/XGnzom95mVCl8jKQSRvHcCoqtyTtavBvBUsoZWLpOZy2kyOU8qU8b4icdfOEsyLS6OwH6DpRlrjD3kCFwYEM0akDl85r3hjKuYHKCpkttou89gNq5c8K7cM5eocJiVwthnuDKload42HvpUnhU/aT9puGXPwr/AGIdo/1HmapHE8f/ANTxa2gYw9syf9QnQnuT+Q710K7ct4HCtdOX0qcvKdNB/mpxx2dy6uzLinEBbUhdbhBKr/P8c6p/EbLcSTy7jFVyklVMAn/UOtV3D48u9295jnRS8jQ3NGhOwBH1pBxTiVy7oWKp/aNJjmY30radXthcvxVbjVgWL7WgwcA6MNu3aaC+0DqabtgxcLZQADt8tooT0DRlMjfSuuOO5drFgMJF4+aPiCkA6DUmN9xV74R4cW9iEYSSFEiICwTl20jnUa+GrGL8pbdt1ZR6WLBvcXAIK7afOuneG+AW8JbyoNSPU0kk/M1jq5OvKzGb+Q/hnwpawhdx6rrsWZzvJqxAV6KzWuM05rbbuvVis1qTTpMM0Vzz+oXj77G62bSh7hUk66KOU9+1H/1H8aLw+zprdcQi9+pr5/s4zzbrPflmcyTWd3fTSfjN0zuYy5jbwe+5YzExoPYVYxasCEcRzDaD60swtlkKFIKFtO3vUt/HO/pJWZ3I5TtpRqH507bh6XQGAQMo3XX8hvSm7we5mh2AAH4SflpR1u4Cno9I5GI120qvXeNXLRdHeTOkzP17U4imLcAfLnDi5yUknelt5MTaJU21ymBKHQHlpG9e/wDkrAoDlC/iA/UnrTWy952yooCEzMa686Y2G4S9wlbYkGZJOoEf807bw8A3mgrnG5O0ewqK8RZ+E6n8jWSbmVc93Lm5LqfrRobRYvBhifvDtIQ7fI0BhGFtjnOYnZeYNOMSEdCseoAgMB1HWk+MwaJaRGeHGx5n50yMbWI9BzA+rQis4HFB/SEYKREzt7UntWblr8cqdamtY65MCY5afpSEMfLC6KDA/Oh/PWIAIC7zRL2LuWASTPw7H61rfw9xlZRbUSBInUz1pK2VYLjTsHsWmIQkF15Hp+VMuF2VTNcMKSQpnYjrHOp8NwFcOmkeoax+lL8S111KG2Ao2YcwNYo1orTd7s+YLYIOhnkQOQ6VFw3EWrqlTKkz5i9R0JoSyl+2vpgqRtMRNF2CIOY5s/pMCI0paOVBw/jFrhwvfcG7bumFMgFT/bPT+aUcY8TXcaWNyFUKVVBsoj8z3pybCPaayxUJ+GdSDsGFUm9ZNu41s6mN/wB6Uxmzz5L46hlh+Jqlvyyx1MkjqQB+gFQ37gIJBzaQPnSy9aOpg+/LbrTXA4P0KvUz+lPwlu2eXLl4+NQeSUA1mi1xGnwr9KmuYQzFY8k9q0YvoXgHB1w9vKNSdSTuSab14Cs0sZp0ZZXK7r1er1eqksTQXEsWtq2zsYVRJNGMa5L/AFw8QBLS4VT6rmra/hH/ADWedXjHO/Gdy9jrlzGFSLBbIhnpyH++dV9UykfnFb2c+QCSQNQsmAesbTRWEsk6HSesR9SanFWV2aYHFED0KeWvKical0wbaEaEliQJ9q9w/FBSFXKYOuug7zzps1gYlMgJldo0po0X8M4xmQI1ogbSOvU0BfIUst1Qx5T0PU0avBrlsSjc9B3orAYO5cD27onmQKcAXBYe3eGUIsDTT8tauNizlAQRoo0mJqHCcMVFXKkLMmBofejPtQWFgR3OvsJpgrxXCFL53kmBMHQRQWPxVnMierWRt1609GOQK+cFRHPak1q/nuMFto0CQZ/bvQQbD2yqmSDExlOsdDWti9bvpkumMp0kD9aiW8yMc8KWPp05k7Vri8NbcxcUSOa9aZCjhgwHlkZpACnYj3oRuEt5gcSI5Tr3osXkUZTIB5jpOnzqPGKlxsq5/SRBB3HekaTBXCHYtcJJgxzAG8U1fiigHOwzAaR0O2ahWsrJ01K+k/rNVHiuFQ3VZc2YaMOWm09qD2uCcRZlnQ+qJG3sOtRriEaZBVSYk8z2FIrnFPKuJZAzZhqejdvaicRfdiUgMDsZ+E0UbNxicwI2hoOmpHWknFPOtkFCQup5GRRLBCBdZgrTlbXflQePxwtkNPpOkb1MKo7PEzlVLlvLI0f57GpuL4RX9VoEECG9ooMszrmkHLqV6qegpnwy8bTgqRpqJE+3vQJPsrs4u5bQJAKsQpUjadJ7UeMMQEygfFHTkNvpTDjvFQ4XPaC3FI9SjQg7kjlRT4YMhA2PP6bVWE12nl163sAmDMyddN6h8jtROCx+Rglzf9e9SNE/EPrWjLVd8r1er1Js9WKzWDQEV1a+eP6vQ/E8g2W2J99679jL+UEnQAV8z+IONC9i790rIZoBnkNKxyrbGam0WEtBAdaAx5NwkGRAptjcRZe2uUgN/bzFJMZc5T/NOds62wt45hbGnU1cMBdtqcqXCARB7nWqdZwuVgWMdIo+3cIMrJg6mKrQ2tFjEojEByfVz7Vpc4s1s5UUEvJ0ke9V9Jf7xWgSfeicDYctKscxGk/tQnyWXhXid1YK6EjXnSri3HS7sETLB9R5iaX8PwzLiV8wkcz3qXFlTcuqnqY7ATypU5RBxvrUeYSIgzyPWi8Nj0sNEy556CqY14KxG50j3pldZnyZgM3anAuFzFW7oBMGNwaGdrTGAcuXbX8qT2cGVGh15iaUYq+RnYH1cvlTI/xvEZygFSv4gNNRyoaxxlUYPaEj8Q796rV3Ej4iNTv70euOt3QFH3ff+6gHeM8QOVJ0eREbRSz/AK2qZWNoEzyO3vW1nBZTB5ifYcqDuWDcRjAGQx70Bpxvitx7mwB7d9RRCcQui2bVw6fue9L8RgXclhyiiHz+WrXBoxgE9RSoiC45Kx00/wA0Xw7FZ0NtzoNjzqNLy51YrIJ1E9KFv3h5hZVygcqR+j2ziAoygSdvYGo72IYLpyPp16da2wWIDJ8IBPPn7UGQwBgR/cD+opGtfC7gvLB0bKC0nkedWvw7wEsjeosB8M65ucDpoY+VUbgRU3k0+EHfQNtlB7b/AFrolvGNw/EWjcAFrEtlKg6IwGhXsefvSmfelftSwp4twzDtiPLbdUDq0jMGMyD2HOtE4UoAkN9VrTiFwfa3uE5WDlhEH0EjXuT06U+VQROeJ5AiPl2qcs6cwxdQr1er1dDJ6orrxW5NAcUxQtozsfSqkn5VNqsZuqP/AFQ8Rizh2tKfvLggAdOdcNwGCgGfi6U84/xFsXiHvltJhV6CtS4QBiN+tZyr5cprxhcSdNFWOZoE3C7sWykgaEbU0xLed/212+I/zQpwCBZJknf25QKcZ0CuIh8wMk7T+1PfNBQKQZmq5fZRoBttTHB8VyhQwkDnVEIwVzKLi7yaMtl0UGToZMdBQ5tKRmB1PKhsNiDbPqBK66UAddxlx7gbNoOVBYu8yMrqYcGZGlFYt5OZFgUtxkmSdRSs2Xc7W3i3AxiUs4jDKFa4hL8hmWJA5SZqpYa43mktow09q1uYi55aJnPlpJVQYgmJ25mtsRiFPKdNRz+tKSxrllMuxn2gzBb2qB8VyiTPPlUVpwdoB5GicNaGWCIPMjWatkj+zC5I6nlQmLwptkDkDpRpuwQB6R+dR8VYGCNQBrPWgx73TlKkwYAntEis4IgoQZNKcVcJRTGs6/tFNOFyqb6NqecewpAzt4cAemIOvzqO1hc0BwDzH8UThTFszsDPy5RUBzsZB3106RUmXtgFksF0n6VrieGqLZbMsFoI5zTTzACunIgid+9LMWyZlQTkZgCOfTegmmCy6xAjv0rW9dDFjOrLz/ascL8sNkdoGsGJ9hWLXBrt28Ftr3JIgBZ39qFa2bcDvwykk5LZBOkkgbx7VceN8S+0Kptq4W2S2ZyDGh+FZ9MgzvPaq7hOGrh0KsSx6jdp0iOlMuDDMSQY5L1gAaEbT0qdqk7aviSEzAMZAzgAGX+ukb6U3t4q2oh39Q39I/c0ua5kOVlgKCTAB1nVh0gcqd2ACoItkiNDm3qdbU65WCa9NYJre1i0dqpf9Sr5OEe0p9V30irZiHgTXL/GnGR5kEzA0FZZV1cWHXl9OWYKxcUm3kMrpP8Amjn4e0jOSR2o443NLggD9+3WgMRxBiNDpy605emFEfb0trlAgajSq1culvamrQQNI6zQti0M8nUDanEWFj2OtQux2pveUM2pjX8u1AXkAn8u9VKUaYfEsNjpRy48MRp7/wDFKkGu1bseY3pme4qGEg6Aa1qjqFMggfrS/DXfTPXQg1OGzgxt3pE87oSIBk9Y26CKHv2gNQYrIbpGlbXVYLlj8qewkWwSuwI/uFEC6YAnbY1DhUaN402rOIIy6cqA1xGKa4VAGpMCt72GPlySc+bKwjbpQdm0bh3iP96UxtYK6hRjLeZoD7bTU2nGXw/mKqscs7kCtLFv1FVI0MDqY3NWO14buXUuXBGW3GbU8+Xv2ojG8Fu4dbdy6AAV9IgTHT/mp8j1S/N6VDWyMoOs7j2rFmwfKN7NPrygewkadNd6045iX81QrQhAnMIjtUC4RrZDAMRc35Ae3aOdFsAm9Zt3rdu4ylWBIOUzIB3029qW4/DsHOwA+GeciieIWGsqDZtMQ/xNrA/jWm/BrmdSWGe8NkJEQJIg/M0bohBwvguaM5liSY2/OrpwvD5AhBKsNDOsjof97istg2JRVhXWSIaNz15GZFCHGMHLsCCqmdOYnSefWptaSGdzEep7cCQdG5kjp79O1K8AWs3m9RcAq500zQOfsaPxCJ5nmnNHpuTzlYMgc9tjvBqexh1ZmZgVLrsp+E7jppEHLrvS2pjGWhcOZCWAEdJ11BXlvFeXiyoMoMAbAq2gqCxZZbigLmOvaeuoGjDpXjxGx+K62bnFuRPuaW6HcxWC1YDVHduQK22zkLeP4nJaYjpXIMVhPtDMx0aZrp/FSLkg6CqbjMBkIKnX9q4+TK+T0OHD8dKPxjh5VQxX4NT0iq9i8UXgrAI19q7D9iS4kNERVLHgIO1wLcytOgrXDkkjLm/T97iq4a8WJY8t/wDipLmIDgnQRt3qfE8BxdhjNskIPiA0j3pELhaTrPPtWvTlyxs9p5DRrFR3FBAqJrsRz71ICSNNhVxmHKSYB5VGkD00zweHO50B5+1CXLMudR1phLw/BeZcVAQM2gLaCTWcTh2S4bY9RGhjUaVAlyemlGYQlHlhA3PUKf3qbTD9O9TXMVKKJIIOoqzX+DItlTkBDjzEadcp5NGx0pHdwcEkRB5TqKNjTOKxM2wIG29K7jH4RJEyTrTjh1hDb9WhVtSek0dcw0Wz5VwXEeMycxBO1K5aGizA8LZgYBBPOO1McBwW+wH3xWDoNZBGx3ptxTGugtNAFtNcvQxr7zS/EcSVrTw/3lxtRzA6T3qd7GtLFw3FP5MOfSTLEblgdCR761DfF28XzOIkaMZY+3QRS7wngXdXYsQqb6ySInb96cYK39ptlWYJkYsuVdSY9MnmKznVXtWuKi5fvFIGUQBvHzprg7GQAt6njQGQFUSIg6E6fmKZJhDFtgslgQynnA3BG24rGPw5bSCuVQ24J1ImP0rQarE3BbZ0YFMvrA0ze/QjpSrBYfLfzCfhCwIn8xrTGyrsC2WADLMTpptoN4qe7Ohg6D1a/hIEx2jb37UqEKKrllkShKg8uR29iNZ5VFiLYdYmcg9Qn4mPIAbtRN4wSy2wJUzp1IjntqKishkyg6DPmZhuD1MbdqDb3bwVEYklZVRmI5SJ0GwmacrabKqlkYoZDBtT6mMnp6SBBnY0JhCoJXMpIbeNDJHqy9CIqd8iG40+oQAF6GDmH135VCtMXsIHjKSDm+IRJB0ZY+Z1pO2Kv2SbdoW3trorNEkd6sGATMAxSVUy2oEx8Jnlrr3oxcFdueu3aTI2okrqOscp3q4HTblBX7m9GXDQz2qrIcdnyRMsme9LuIYbUdKsbYeKFu4Gd6xvG7Mc4rd7AkH0mtreDYMLgHY1ZVwQrZsIIpTiXeaILGEka7Hl1qheN/6fqVe5hfQxGZ15MByFdA4pxS1hUButE7DmT2FU2345u4hmFjCOQJzFiJyjnEVfpz27cXvsCoGgMa9tdqjyaaf4+VWPH8Ee8xuWFLFnJKrO512O2p0HY0i8l19LI0nQaHetca48p2gt3MuVhPPSorr5iSfyoo4VmMAEj9DznprU1jhj/wBpEb6b/wCarZapZaUqDBii+HYd7i3MpB0BcnkAaLxvh+8BbbKx8wZhA77U9wvh8BELT3gakmpt6PRVgMUttPLLNlJieo5aco1pi91UDaZlIIHU7dKLueHFkNmOUQIj2ieWo/SnfDuD4dgfNJWUhRlj7waRJ32nSN6iHq1QV4VcfdSPyAHUnnpVt4Zwhbfki3a+8BOZuuxED6fWnGM4daGFZs3rRsriZIBGk9ADQBvEQQM5AEMpAmBrp7RSymz0k4vw5btv1mGBUhRvE+ok7ctqTYrw/wCW5y5GhQykbEN8JJ5e1WLB45CWac+oKLlMiQNm1AjUbRNZ4rhc4LMzEKsSQdCZypvuCacmofij+wLaX7khfNUTrOVhrlboDJ+leuWoXLaLSSVZiCdekDlvS+xi3tyQIcKQ2aRoQADHPeK34Zjke0kKcykq+VjAOb8tOQNGh6YxmONpgFcEzEyQSDAMGNpO1H8XGRFLWxmCkmdZ5zJjtPSaUXcSl6FyhQjQJ1MsYGux/wAUzwWCZlLWzmTRQHJYhhqTOkDtRovLsS9pbihvUsCShkHrEdNZBNRvh9TklUiDmOum3bmefKjjg3VgzIwVmhgNcwgAkdh3obiPEBbIQoFXLCsCZMdepgj61PyvQO/hSuRmLFVjdY5yCSp786lCOTcjNcOYGAJgdx1nWp7bolsuGyowBUbg/P8Au0I20qLCIfM0AVmGQ6HY6j5xpVFYk4TftsbicyRlzCTlbYiN/VIA7TRLOX/DBjLB10OxB57mRQ1nhj28Ql9DlKySDscozQT8tKPF25DMfiUSRAPpaTprtJOntU67OA+GkRdF5ctssiAAySVBzQNiD1pzg8BiCg8sNk/D95Gk6aRSTGurKTm3iZmRI0Ony+lPeCBbNi3beXZRq2usknr3qoK6aFrV0rdaw1asdoHt1obNEGvNRpcy0FKQKWcY4omHSW1Y/Cs6se380w4hcKqSOlcp4vebM7klmzkerWAVGg6Vlnl8NsfWwHFcRcxF4XLymS0KQTlA6A9OU1Dw7GOGZlbKBIA5AnSJ/emSqVKhWYZkeYOulrMIPLUUB4hwy2Lqi3IBRGM6yWUkzUTpOVMsFiSEtpAW5bkkoZO0CTzEFiT3FQXrijIBbX7skGF12g0rs4xmzCcsWjGXSJ56c9BT2/hFy2Br67jBjzPpBk95ot0epQNzALbXbXNLFYiGByjuZ/ShMThWy5EgnfNppA69aY4UlsPeJOq3AoPOIPOgsI0uyclMDU9DvrrVeQuL3D8HdfLatk3CkqQDEgwzZSd4prj+HmLi2yVVRJDaNMbH57ULwNz5wjTIpYR1jn2pn4lvEYm3trknvpzpp0VYHEXmWC05FClYBHpDRln4jRl91uYdGykMrbnU7EhhHXn0ofH3DZvpk09CN88zfxQLY9rl2yzBcxVxIEcz/FKi3TeyhU6KPVEgGc3MjpB3150zx/DicILjIFBLSvpAiFUExs2ug7UMihrZkDUA6afSOVWzH2Ft4aEEBiQfmBP1pQfCn27bJbIYhoHpAXkBuCDrHP51D9oLWX0ZGy5mA2kGAQeoH5VtglyqHBILB1OukR0pr4ZQTZePUdz1Ggg9qcohHjbnnZluXMzKqhddc25iBzEUsxFoqwIAAULJGgIM6sd6s3jLDqrGBGYg6ToY5dKR3rANq4TM5J37be1VssoXWWzElIGjTqANxqPkPzFNcDiTbRmF2BvE7naPyP0pJwlAQXIE5W5dpp1wV8yWcwUzpsOcT89Kr4ZQ3t8QlLazlYeqRseRJnWP4qTEQVzFQGUn8XUd9pgaVI/DkyK8HMhEa8m0IPbtQ/Hl8i4QmywNdZDZSc3Xesq3npJBCFZGQnYjWIB9BHImfpQeKxDWTlDApcKtMHURqDPTrT3D2QUzRB8ovp/dtIFVvEOVa2N8wJM67ztVCm5xJyEz6XOWCRpuR/vvWFEgSQoYgQdjAk69yPrS/ghz22ZgCVAI+hozEPkcgf8AjkTrBKnalPZMpdJUMgyksTJGh9Xw67a86nvY/KYNz8+2m1CYy36EMmPJVonSTuad8H8P2TZQldweS9T2oG3/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0182" name="AutoShape 6" descr="data:image/jpeg;base64,/9j/4AAQSkZJRgABAQAAAQABAAD/2wCEAAkGBxQSEhQUExQWFhUWGB4aGRgYGBgeHxsaGxgXHBgcFxgYHCggHBwlHRcXITEhJSkrLi4uFx8zODMsNygtLiwBCgoKDg0OFxAQFywcHBwsLCwsLCwsLCwsLCwsLCwsLCwsLCwsLCwsLCwsLCwrKzcsLDc3NywsNysrKysrKysrLP/AABEIALwA+wMBIgACEQEDEQH/xAAcAAACAgMBAQAAAAAAAAAAAAAEBQMGAQIHAAj/xAA7EAACAQIEBAQDBwMDBAMAAAABAhEAAwQSITEFQVFhBhMicTKBkRQjQqGxwdEHUuFi8PEVM1OiFnLC/8QAGQEAAwEBAQAAAAAAAAAAAAAAAAECAwQF/8QAIxEBAQACAgICAQUAAAAAAAAAAAECEQMhEjFBUSIEExRSYf/aAAwDAQACEQMRAD8A57exZDaho0/Tl/NR27hYA+nQxy/9hzNMm4aDEmcw9JB9pApZewpkaEQQCe53mahvWobOzAP8OuoJ/OjcFwhblt7j3gjKQQrD4l55TNC3LGUtBjvvI2IqIYlkKsmYBdNjv7e1KxHQi5YFu5kAbIx1kjUHY9qLwHA/tFthbQSHVTLjQmY5CAedYxOJR8tyYafUp5g9abcAxLg24VNG9DaAnqv/ADU2iC+E8Aa3ZNtyBmOZW0KyCdDlMzG/Wmwvi2v3dxkNqABlnffKA2o/aiL4droLZkkKWgcwDrGmvtUOKxYuhVVhKmASh116HfpUtE2Cyupf0roJaNSYPI7xRGBK/CAFiYgQCTsTvHL69qjewxaTo0N6Y+GAAT7joa2IQlWzrpAbWGKn4SRy/apqpRHFML5qFULW7qwSQJDxzPUe9ewN1StsAlgA2YEfQiJMjYDvUzhEDFriAwMoLH/2j9KgwFzzMXZS2xy+knQaMpzQTzB686Xs4s/AvC/pzXfSpJbJ78h0FW+yiqoCABRsB07ULZxgZmtwfSBqdj7UhxnGDZulI0O3yq7njhEY8WXJbD/E211770mx/GrVhWLOoIBYAnUxVY8Q+OEsBvVLHQKP3rlHiHjVy9dLMQQwGqmcq9Cev80sbcu41yxnHj+SXiXFmxF13uEkZiZJ1np8hFR2L1sGVYgkbzAI9+/+96RXsSdFA05A0ZwdRr6CwA7dNd6205LlurZ4U8UHBYhjmm2YDLMiBtHSuy8J8ZYS+FyXNWEgEfLevnPiWPU3SEti2DqSCYOmwG1SYQspt6rA5TqZ5aUtHuPqLFX0ZCpPxggd9Na4txPiq2WCspJB9bD+2YBX5aRSqx4mvW2tw7sinUNyEinb8O+0AQVdgMxIIJAJmANMxFRd322kmM6S4riNry84IYofu22MgyuYdV3mqx5hbemPGPDgs2AROcksBzURoAPfX5Uh4ZjMwg7itcZ05s7urFwx6WeKrc6/pTXhi6VHxe3mBHatGSteH7k+baOzj0+8VDmy2rlv8S+pflWl+yUYMujLr71vxbEg2/OTSdD/AKSd/rUjW/grfEm42c7mP0AolXiKK4L4Xxd6Dbstl5MdB+dWrhv9NLrsPOcKJ2XU/U7VllzYx0Y8OV/xRnuSZ6fT61OMC52Rj8jXb+EeB8NYAi2pI5t6j+e1WRcKo5fkKn925Nf48/s43xngeH8sLZuNodAF2On5UFa4bccL5mVlX8atqT3HOK24Zi/K9LPAO5VTy2Ebwae8K4krrcUgIpcZDAHLXMBsadE7Ubi+FCXLgYQNwYEqx+KY5a0Gloo3qgHLuTE7xA696f46ytu9esMWTXOjMPiBExPMHWDsYpfcwRIGSCCdIBMZeRGkaH8qTPRblPpJEyYJ315yORo21bdGEMuXfQbEc9YjT9Klw+FtjMtySSDCg/ij0k9QO1RWEu24R1ZzlBUqSTry05UxNrxxDxMMVbyeWVKD0OSWzFYJjoDWMPxAuudIzBZYz7aANzjaq9hLt1nz+ZlyiDmPLUcyDIojDEXBda7kLhAi6QWAMhgwmInoTUtOz23fvqGYt5ojvmKncgdoFQefDllhuTARqDpqAf8AcUNYa6gtSxyGchlgVKnQFoGhzVIzs1wqkaAAoJOY++5pn6WDD4k2V8/KDZHp9QWQJElp1+lDvxJbbriAAski1GiwTrrz+lbYfgGJuARadQCSrKI3jSCR9YpR4ywN9bQN206AEsQTIPfoNiaWWIxy7XLD8cFpwzjKbkbNIM7b86D43i7d24ztmBQQuvpPeexgRVT4bZ+1WxbY5HCh0J1BXsNNe1apcuJZut6mCErkEwSOe/esvGXqui5WdyI/H2Etph83mILzsJQECFPbkK57bT1DXSdQO371txQ3rr5riMpbqpEgdzvUmCtICMwJjWP7u1dOMknTj5crlk2uNOYsB1B5/wCa9hrpRxBHbp86tVjBh7YL2hPICRpOxNacQ8NkjPaUgx8ET7gHnVM9Kvculye5ER76gUWbYtnXf9O1a2+E3UHmXFMGY57b+0VFicQGYBVM6STzNIaYuXCFidWg/nTbgnGGQiM0L8JB1U8yBQTgQCo1XQ5uXyqHCkggCTI5CJnrQFofxO5aRLAz6yfhnT5VC2GS6oe2Qt3cqTAaOfuelI8GSobLEnQg7aUSHzshYZSu+nITTnsrFp4HdJBDaEVLdxqSZ+cVrwfh7Yr/ALZJH94Og9+/ar3wrwbhLQDXFF1t5YaT/wDU1GfNjieHDcu6pnDfDb4o51XLb/8AIdiP9I5mrl4f8HYWwJVc7Ezmf1a9htR3FOJhiLVoyefRVHM/tRPB76wRIkH51x5c1yyd+H6fwx2MFgDfly/xW6Jz2qUa7CvETvT8fkeTNs1MIqBRrUkVrjU18/4O8VYNOYHWO41FNF4lbtHMQqgaHNBOY6gj2mk+CTKAD1nXY/STFKePhmvi46iNvTsQOk7f4rbTC0yW0G8zEJcNxxckCDB11GU9zO9T4TBeZf8AM/7K/EQBvBOYhdpE7UNwnigDTkO35SIkD/FWvC37WRhnBtfEy6AqTzU84M6UaTtHiFsBc4G0rP8A+4316CtuEWCbsoq+UEA1OUAmNQw1B00jWlLYJMwLQfUWGVomdP4rpP8AT7wd5Q827Pq1Cn8iwmJHWp19NNyTYngXhC3df7RiLYLH4Qenf61bf+j2MuXykgaRlFHKKzWmOOmOWdtKLvhzDMFDWlIQyo6E9KlwPAcPZYvbtIrNqWA1PzpnXqrUTusAVBi8KlxSrqGB5Gp6ixN8IpZjAUSfYUX0J7cNxWAvYe84tnS27L6o+E/2gfhiPmTQFrElbVxvULgcMUEkNy057U2xPEhiWuG3IcsSA2kT/s0I+CvKrMZMepusdB2rHwlb3lynQLix+2WkS56DaLFepVo5ctq1w3CxbGZApAABnc9IPWp7fE2j/tkz8TwIy9KPwySQE1VpJ02nmauTTPK7DWFK2zII1Omn61my8AM++SQTPpHImt8WxScuZjJhl592FLOP45hY1IDFQpHvVJpthMKCpRtVufERyzDeKB4p4YSwc9u8TMgSBM8iKVcK4hcs/CZKiDBkGdv2ptes3y6ubcQNwZ33MUhFZx3D3QsrggCCWiQelY4diFsl7mXPcKHyzOiE6Et1IGwHWrJicIyutw3YMRk3VgZmZ20NexnhBcjPbcAxoDMT0B60j0pGFblzHOKa8JteZeTckMikA6FS0N9ZoXGYK5agMpE6e5Mz+ho/hOKFgrCLcc+oSSIjqI9WsaUsvRYyb7drxDWMLaCqFVI0VYGv7nvVZOIxOMbLbPlWx+OJ/wCTVARsVxDEgO5kaaCAqzrA5DlXY+FKtq1DGFt7Meg3Jrh5J329Diz1N4xnCcITDJC682Zt2PUn9qCwd7OS6D0zv1qBsW+PYqoZMMOZ0N3sOiba89adYy4lm2BGp0RRzMbAVNkbS69+6Y4TEggCdTRbHSq9w3BXfieAx3HToKsDXAFliABueVa4W2Ofkkl6ag1Lmrn3iX+ptiwSmH++faQYWffn8qo93+pWOJJDKB0A2q9WM/KfZTgryl2BAIP4Z0DdjzrbjoRguVcxCyVDE69Jgcql4Rgk0N0rGunWDqGnYGj8VhyT90ofdlXSAdiAd22rotZaVvD8YOXKyjsf5HOn3DbZvxlgsY0EakdqV4fgbX7/AJQXLd6LrB0IB7Gu1eAP6fJgwLl2HvH6L2HWiXforjJ7D+DfBAzLfxCARGW33/ub+K6KFryitq0k0yt29Xqwa1ZqCbE1qz0h8T+J7ODTNdcLJgVTcV/VOxB8pHuHqBAn3NRlnprjxWzbpOIxQUFiYAEk1x3xr47fEuLWHgWQfWxPx9h2oHi/iy/j5tN91bP4QdWHdqjHD0S2IE7fPtPKp3aepiP4L5ZAuES0afKj3dritGZdNO/b2pcbYTZgFI1U7+3tW9jFG2B6xl3JUg/LWqpbexNjcG3Ejl+wFQDENbGmmUiCNzHWi8bxx0ZCqB1MkRuJ3qucQ4iWEqxBJJIjvzHSkmmZ4nZ1YtBJ3APTXlSXj2JW+cluSQNZGh6a0UwUWlJZlJPMaGocLaZXZhEg6qen81UJWrXn2WLW4MiCI0qw2+O33EBQogSRv3GtGWuGsc7SMrbaRHvWbWDgJbuMYadY+kGgQDxB18oMWbMBptz3nrW2BxNy4qRe9EFY09LrtJNMMYFRMirKjTMRNQXeCWWQtaPlsu43BG8iefegCsNjC1q2l4Jc0yvosqxMAyeW/wBDUOO4GHJa0rZ0GsD0nnP6bVovDruR9C0p67kbD/XGnzom95mVCl8jKQSRvHcCoqtyTtavBvBUsoZWLpOZy2kyOU8qU8b4icdfOEsyLS6OwH6DpRlrjD3kCFwYEM0akDl85r3hjKuYHKCpkttou89gNq5c8K7cM5eocJiVwthnuDKload42HvpUnhU/aT9puGXPwr/AGIdo/1HmapHE8f/ANTxa2gYw9syf9QnQnuT+Q710K7ct4HCtdOX0qcvKdNB/mpxx2dy6uzLinEBbUhdbhBKr/P8c6p/EbLcSTy7jFVyklVMAn/UOtV3D48u9295jnRS8jQ3NGhOwBH1pBxTiVy7oWKp/aNJjmY30radXthcvxVbjVgWL7WgwcA6MNu3aaC+0DqabtgxcLZQADt8tooT0DRlMjfSuuOO5drFgMJF4+aPiCkA6DUmN9xV74R4cW9iEYSSFEiICwTl20jnUa+GrGL8pbdt1ZR6WLBvcXAIK7afOuneG+AW8JbyoNSPU0kk/M1jq5OvKzGb+Q/hnwpawhdx6rrsWZzvJqxAV6KzWuM05rbbuvVis1qTTpMM0Vzz+oXj77G62bSh7hUk66KOU9+1H/1H8aLw+zprdcQi9+pr5/s4zzbrPflmcyTWd3fTSfjN0zuYy5jbwe+5YzExoPYVYxasCEcRzDaD60swtlkKFIKFtO3vUt/HO/pJWZ3I5TtpRqH507bh6XQGAQMo3XX8hvSm7we5mh2AAH4SflpR1u4Cno9I5GI120qvXeNXLRdHeTOkzP17U4imLcAfLnDi5yUknelt5MTaJU21ymBKHQHlpG9e/wDkrAoDlC/iA/UnrTWy952yooCEzMa686Y2G4S9wlbYkGZJOoEf807bw8A3mgrnG5O0ewqK8RZ+E6n8jWSbmVc93Lm5LqfrRobRYvBhifvDtIQ7fI0BhGFtjnOYnZeYNOMSEdCseoAgMB1HWk+MwaJaRGeHGx5n50yMbWI9BzA+rQis4HFB/SEYKREzt7UntWblr8cqdamtY65MCY5afpSEMfLC6KDA/Oh/PWIAIC7zRL2LuWASTPw7H61rfw9xlZRbUSBInUz1pK2VYLjTsHsWmIQkF15Hp+VMuF2VTNcMKSQpnYjrHOp8NwFcOmkeoax+lL8S111KG2Ao2YcwNYo1orTd7s+YLYIOhnkQOQ6VFw3EWrqlTKkz5i9R0JoSyl+2vpgqRtMRNF2CIOY5s/pMCI0paOVBw/jFrhwvfcG7bumFMgFT/bPT+aUcY8TXcaWNyFUKVVBsoj8z3pybCPaayxUJ+GdSDsGFUm9ZNu41s6mN/wB6Uxmzz5L46hlh+Jqlvyyx1MkjqQB+gFQ37gIJBzaQPnSy9aOpg+/LbrTXA4P0KvUz+lPwlu2eXLl4+NQeSUA1mi1xGnwr9KmuYQzFY8k9q0YvoXgHB1w9vKNSdSTuSab14Cs0sZp0ZZXK7r1er1eqksTQXEsWtq2zsYVRJNGMa5L/AFw8QBLS4VT6rmra/hH/ADWedXjHO/Gdy9jrlzGFSLBbIhnpyH++dV9UykfnFb2c+QCSQNQsmAesbTRWEsk6HSesR9SanFWV2aYHFED0KeWvKical0wbaEaEliQJ9q9w/FBSFXKYOuug7zzps1gYlMgJldo0po0X8M4xmQI1ogbSOvU0BfIUst1Qx5T0PU0avBrlsSjc9B3orAYO5cD27onmQKcAXBYe3eGUIsDTT8tauNizlAQRoo0mJqHCcMVFXKkLMmBofejPtQWFgR3OvsJpgrxXCFL53kmBMHQRQWPxVnMierWRt1609GOQK+cFRHPak1q/nuMFto0CQZ/bvQQbD2yqmSDExlOsdDWti9bvpkumMp0kD9aiW8yMc8KWPp05k7Vri8NbcxcUSOa9aZCjhgwHlkZpACnYj3oRuEt5gcSI5Tr3osXkUZTIB5jpOnzqPGKlxsq5/SRBB3HekaTBXCHYtcJJgxzAG8U1fiigHOwzAaR0O2ahWsrJ01K+k/rNVHiuFQ3VZc2YaMOWm09qD2uCcRZlnQ+qJG3sOtRriEaZBVSYk8z2FIrnFPKuJZAzZhqejdvaicRfdiUgMDsZ+E0UbNxicwI2hoOmpHWknFPOtkFCQup5GRRLBCBdZgrTlbXflQePxwtkNPpOkb1MKo7PEzlVLlvLI0f57GpuL4RX9VoEECG9ooMszrmkHLqV6qegpnwy8bTgqRpqJE+3vQJPsrs4u5bQJAKsQpUjadJ7UeMMQEygfFHTkNvpTDjvFQ4XPaC3FI9SjQg7kjlRT4YMhA2PP6bVWE12nl163sAmDMyddN6h8jtROCx+Rglzf9e9SNE/EPrWjLVd8r1er1Js9WKzWDQEV1a+eP6vQ/E8g2W2J99679jL+UEnQAV8z+IONC9i790rIZoBnkNKxyrbGam0WEtBAdaAx5NwkGRAptjcRZe2uUgN/bzFJMZc5T/NOds62wt45hbGnU1cMBdtqcqXCARB7nWqdZwuVgWMdIo+3cIMrJg6mKrQ2tFjEojEByfVz7Vpc4s1s5UUEvJ0ke9V9Jf7xWgSfeicDYctKscxGk/tQnyWXhXid1YK6EjXnSri3HS7sETLB9R5iaX8PwzLiV8wkcz3qXFlTcuqnqY7ATypU5RBxvrUeYSIgzyPWi8Nj0sNEy556CqY14KxG50j3pldZnyZgM3anAuFzFW7oBMGNwaGdrTGAcuXbX8qT2cGVGh15iaUYq+RnYH1cvlTI/xvEZygFSv4gNNRyoaxxlUYPaEj8Q796rV3Ej4iNTv70euOt3QFH3ff+6gHeM8QOVJ0eREbRSz/AK2qZWNoEzyO3vW1nBZTB5ifYcqDuWDcRjAGQx70Bpxvitx7mwB7d9RRCcQui2bVw6fue9L8RgXclhyiiHz+WrXBoxgE9RSoiC45Kx00/wA0Xw7FZ0NtzoNjzqNLy51YrIJ1E9KFv3h5hZVygcqR+j2ziAoygSdvYGo72IYLpyPp16da2wWIDJ8IBPPn7UGQwBgR/cD+opGtfC7gvLB0bKC0nkedWvw7wEsjeosB8M65ucDpoY+VUbgRU3k0+EHfQNtlB7b/AFrolvGNw/EWjcAFrEtlKg6IwGhXsefvSmfelftSwp4twzDtiPLbdUDq0jMGMyD2HOtE4UoAkN9VrTiFwfa3uE5WDlhEH0EjXuT06U+VQROeJ5AiPl2qcs6cwxdQr1er1dDJ6orrxW5NAcUxQtozsfSqkn5VNqsZuqP/AFQ8Rizh2tKfvLggAdOdcNwGCgGfi6U84/xFsXiHvltJhV6CtS4QBiN+tZyr5cprxhcSdNFWOZoE3C7sWykgaEbU0xLed/212+I/zQpwCBZJknf25QKcZ0CuIh8wMk7T+1PfNBQKQZmq5fZRoBttTHB8VyhQwkDnVEIwVzKLi7yaMtl0UGToZMdBQ5tKRmB1PKhsNiDbPqBK66UAddxlx7gbNoOVBYu8yMrqYcGZGlFYt5OZFgUtxkmSdRSs2Xc7W3i3AxiUs4jDKFa4hL8hmWJA5SZqpYa43mktow09q1uYi55aJnPlpJVQYgmJ25mtsRiFPKdNRz+tKSxrllMuxn2gzBb2qB8VyiTPPlUVpwdoB5GicNaGWCIPMjWatkj+zC5I6nlQmLwptkDkDpRpuwQB6R+dR8VYGCNQBrPWgx73TlKkwYAntEis4IgoQZNKcVcJRTGs6/tFNOFyqb6NqecewpAzt4cAemIOvzqO1hc0BwDzH8UThTFszsDPy5RUBzsZB3106RUmXtgFksF0n6VrieGqLZbMsFoI5zTTzACunIgid+9LMWyZlQTkZgCOfTegmmCy6xAjv0rW9dDFjOrLz/ascL8sNkdoGsGJ9hWLXBrt28Ftr3JIgBZ39qFa2bcDvwykk5LZBOkkgbx7VceN8S+0Kptq4W2S2ZyDGh+FZ9MgzvPaq7hOGrh0KsSx6jdp0iOlMuDDMSQY5L1gAaEbT0qdqk7aviSEzAMZAzgAGX+ukb6U3t4q2oh39Q39I/c0ua5kOVlgKCTAB1nVh0gcqd2ACoItkiNDm3qdbU65WCa9NYJre1i0dqpf9Sr5OEe0p9V30irZiHgTXL/GnGR5kEzA0FZZV1cWHXl9OWYKxcUm3kMrpP8Amjn4e0jOSR2o443NLggD9+3WgMRxBiNDpy605emFEfb0trlAgajSq1culvamrQQNI6zQti0M8nUDanEWFj2OtQux2pveUM2pjX8u1AXkAn8u9VKUaYfEsNjpRy48MRp7/wDFKkGu1bseY3pme4qGEg6Aa1qjqFMggfrS/DXfTPXQg1OGzgxt3pE87oSIBk9Y26CKHv2gNQYrIbpGlbXVYLlj8qewkWwSuwI/uFEC6YAnbY1DhUaN402rOIIy6cqA1xGKa4VAGpMCt72GPlySc+bKwjbpQdm0bh3iP96UxtYK6hRjLeZoD7bTU2nGXw/mKqscs7kCtLFv1FVI0MDqY3NWO14buXUuXBGW3GbU8+Xv2ojG8Fu4dbdy6AAV9IgTHT/mp8j1S/N6VDWyMoOs7j2rFmwfKN7NPrygewkadNd6045iX81QrQhAnMIjtUC4RrZDAMRc35Ae3aOdFsAm9Zt3rdu4ylWBIOUzIB3029qW4/DsHOwA+GeciieIWGsqDZtMQ/xNrA/jWm/BrmdSWGe8NkJEQJIg/M0bohBwvguaM5liSY2/OrpwvD5AhBKsNDOsjof97istg2JRVhXWSIaNz15GZFCHGMHLsCCqmdOYnSefWptaSGdzEep7cCQdG5kjp79O1K8AWs3m9RcAq500zQOfsaPxCJ5nmnNHpuTzlYMgc9tjvBqexh1ZmZgVLrsp+E7jppEHLrvS2pjGWhcOZCWAEdJ11BXlvFeXiyoMoMAbAq2gqCxZZbigLmOvaeuoGjDpXjxGx+K62bnFuRPuaW6HcxWC1YDVHduQK22zkLeP4nJaYjpXIMVhPtDMx0aZrp/FSLkg6CqbjMBkIKnX9q4+TK+T0OHD8dKPxjh5VQxX4NT0iq9i8UXgrAI19q7D9iS4kNERVLHgIO1wLcytOgrXDkkjLm/T97iq4a8WJY8t/wDipLmIDgnQRt3qfE8BxdhjNskIPiA0j3pELhaTrPPtWvTlyxs9p5DRrFR3FBAqJrsRz71ICSNNhVxmHKSYB5VGkD00zweHO50B5+1CXLMudR1phLw/BeZcVAQM2gLaCTWcTh2S4bY9RGhjUaVAlyemlGYQlHlhA3PUKf3qbTD9O9TXMVKKJIIOoqzX+DItlTkBDjzEadcp5NGx0pHdwcEkRB5TqKNjTOKxM2wIG29K7jH4RJEyTrTjh1hDb9WhVtSek0dcw0Wz5VwXEeMycxBO1K5aGizA8LZgYBBPOO1McBwW+wH3xWDoNZBGx3ptxTGugtNAFtNcvQxr7zS/EcSVrTw/3lxtRzA6T3qd7GtLFw3FP5MOfSTLEblgdCR761DfF28XzOIkaMZY+3QRS7wngXdXYsQqb6ySInb96cYK39ptlWYJkYsuVdSY9MnmKznVXtWuKi5fvFIGUQBvHzprg7GQAt6njQGQFUSIg6E6fmKZJhDFtgslgQynnA3BG24rGPw5bSCuVQ24J1ImP0rQarE3BbZ0YFMvrA0ze/QjpSrBYfLfzCfhCwIn8xrTGyrsC2WADLMTpptoN4qe7Ohg6D1a/hIEx2jb37UqEKKrllkShKg8uR29iNZ5VFiLYdYmcg9Qn4mPIAbtRN4wSy2wJUzp1IjntqKishkyg6DPmZhuD1MbdqDb3bwVEYklZVRmI5SJ0GwmacrabKqlkYoZDBtT6mMnp6SBBnY0JhCoJXMpIbeNDJHqy9CIqd8iG40+oQAF6GDmH135VCtMXsIHjKSDm+IRJB0ZY+Z1pO2Kv2SbdoW3trorNEkd6sGATMAxSVUy2oEx8Jnlrr3oxcFdueu3aTI2okrqOscp3q4HTblBX7m9GXDQz2qrIcdnyRMsme9LuIYbUdKsbYeKFu4Gd6xvG7Mc4rd7AkH0mtreDYMLgHY1ZVwQrZsIIpTiXeaILGEka7Hl1qheN/6fqVe5hfQxGZ15MByFdA4pxS1hUButE7DmT2FU2345u4hmFjCOQJzFiJyjnEVfpz27cXvsCoGgMa9tdqjyaaf4+VWPH8Ee8xuWFLFnJKrO512O2p0HY0i8l19LI0nQaHetca48p2gt3MuVhPPSorr5iSfyoo4VmMAEj9DznprU1jhj/wBpEb6b/wCarZapZaUqDBii+HYd7i3MpB0BcnkAaLxvh+8BbbKx8wZhA77U9wvh8BELT3gakmpt6PRVgMUttPLLNlJieo5aco1pi91UDaZlIIHU7dKLueHFkNmOUQIj2ieWo/SnfDuD4dgfNJWUhRlj7waRJ32nSN6iHq1QV4VcfdSPyAHUnnpVt4Zwhbfki3a+8BOZuuxED6fWnGM4daGFZs3rRsriZIBGk9ADQBvEQQM5AEMpAmBrp7RSymz0k4vw5btv1mGBUhRvE+ok7ctqTYrw/wCW5y5GhQykbEN8JJ5e1WLB45CWac+oKLlMiQNm1AjUbRNZ4rhc4LMzEKsSQdCZypvuCacmofij+wLaX7khfNUTrOVhrlboDJ+leuWoXLaLSSVZiCdekDlvS+xi3tyQIcKQ2aRoQADHPeK34Zjke0kKcykq+VjAOb8tOQNGh6YxmONpgFcEzEyQSDAMGNpO1H8XGRFLWxmCkmdZ5zJjtPSaUXcSl6FyhQjQJ1MsYGux/wAUzwWCZlLWzmTRQHJYhhqTOkDtRovLsS9pbihvUsCShkHrEdNZBNRvh9TklUiDmOum3bmefKjjg3VgzIwVmhgNcwgAkdh3obiPEBbIQoFXLCsCZMdepgj61PyvQO/hSuRmLFVjdY5yCSp786lCOTcjNcOYGAJgdx1nWp7bolsuGyowBUbg/P8Au0I20qLCIfM0AVmGQ6HY6j5xpVFYk4TftsbicyRlzCTlbYiN/VIA7TRLOX/DBjLB10OxB57mRQ1nhj28Ql9DlKySDscozQT8tKPF25DMfiUSRAPpaTprtJOntU67OA+GkRdF5ctssiAAySVBzQNiD1pzg8BiCg8sNk/D95Gk6aRSTGurKTm3iZmRI0Ony+lPeCBbNi3beXZRq2usknr3qoK6aFrV0rdaw1asdoHt1obNEGvNRpcy0FKQKWcY4omHSW1Y/Cs6se380w4hcKqSOlcp4vebM7klmzkerWAVGg6Vlnl8NsfWwHFcRcxF4XLymS0KQTlA6A9OU1Dw7GOGZlbKBIA5AnSJ/emSqVKhWYZkeYOulrMIPLUUB4hwy2Lqi3IBRGM6yWUkzUTpOVMsFiSEtpAW5bkkoZO0CTzEFiT3FQXrijIBbX7skGF12g0rs4xmzCcsWjGXSJ56c9BT2/hFy2Br67jBjzPpBk95ot0epQNzALbXbXNLFYiGByjuZ/ShMThWy5EgnfNppA69aY4UlsPeJOq3AoPOIPOgsI0uyclMDU9DvrrVeQuL3D8HdfLatk3CkqQDEgwzZSd4prj+HmLi2yVVRJDaNMbH57ULwNz5wjTIpYR1jn2pn4lvEYm3trknvpzpp0VYHEXmWC05FClYBHpDRln4jRl91uYdGykMrbnU7EhhHXn0ofH3DZvpk09CN88zfxQLY9rl2yzBcxVxIEcz/FKi3TeyhU6KPVEgGc3MjpB3150zx/DicILjIFBLSvpAiFUExs2ug7UMihrZkDUA6afSOVWzH2Ft4aEEBiQfmBP1pQfCn27bJbIYhoHpAXkBuCDrHP51D9oLWX0ZGy5mA2kGAQeoH5VtglyqHBILB1OukR0pr4ZQTZePUdz1Ggg9qcohHjbnnZluXMzKqhddc25iBzEUsxFoqwIAAULJGgIM6sd6s3jLDqrGBGYg6ToY5dKR3rANq4TM5J37be1VssoXWWzElIGjTqANxqPkPzFNcDiTbRmF2BvE7naPyP0pJwlAQXIE5W5dpp1wV8yWcwUzpsOcT89Kr4ZQ3t8QlLazlYeqRseRJnWP4qTEQVzFQGUn8XUd9pgaVI/DkyK8HMhEa8m0IPbtQ/Hl8i4QmywNdZDZSc3Xesq3npJBCFZGQnYjWIB9BHImfpQeKxDWTlDApcKtMHURqDPTrT3D2QUzRB8ovp/dtIFVvEOVa2N8wJM67ztVCm5xJyEz6XOWCRpuR/vvWFEgSQoYgQdjAk69yPrS/ghz22ZgCVAI+hozEPkcgf8AjkTrBKnalPZMpdJUMgyksTJGh9Xw67a86nvY/KYNz8+2m1CYy36EMmPJVonSTuad8H8P2TZQldweS9T2oG3/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0184" name="Picture 8" descr="Cần bảo tồn tài nguyên than bùn ở Cà Mau"/>
          <p:cNvPicPr>
            <a:picLocks noChangeAspect="1" noChangeArrowheads="1"/>
          </p:cNvPicPr>
          <p:nvPr/>
        </p:nvPicPr>
        <p:blipFill>
          <a:blip r:embed="rId3"/>
          <a:srcRect/>
          <a:stretch>
            <a:fillRect/>
          </a:stretch>
        </p:blipFill>
        <p:spPr bwMode="auto">
          <a:xfrm rot="659272">
            <a:off x="5326514" y="3004876"/>
            <a:ext cx="3090705" cy="2312336"/>
          </a:xfrm>
          <a:prstGeom prst="rect">
            <a:avLst/>
          </a:prstGeom>
        </p:spPr>
        <p:style>
          <a:lnRef idx="2">
            <a:schemeClr val="dk1"/>
          </a:lnRef>
          <a:fillRef idx="1">
            <a:schemeClr val="lt1"/>
          </a:fillRef>
          <a:effectRef idx="0">
            <a:schemeClr val="dk1"/>
          </a:effectRef>
          <a:fontRef idx="minor">
            <a:schemeClr val="dk1"/>
          </a:fontRef>
        </p:style>
      </p:pic>
      <p:sp>
        <p:nvSpPr>
          <p:cNvPr id="10" name="TextBox 9"/>
          <p:cNvSpPr txBox="1"/>
          <p:nvPr/>
        </p:nvSpPr>
        <p:spPr>
          <a:xfrm>
            <a:off x="228600" y="5429071"/>
            <a:ext cx="8763000"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err="1">
                <a:latin typeface="Arial" pitchFamily="34" charset="0"/>
                <a:cs typeface="Arial" pitchFamily="34" charset="0"/>
              </a:rPr>
              <a:t>Rêu</a:t>
            </a:r>
            <a:r>
              <a:rPr lang="en-US" sz="2400" b="1" dirty="0">
                <a:latin typeface="Arial" pitchFamily="34" charset="0"/>
                <a:cs typeface="Arial" pitchFamily="34" charset="0"/>
              </a:rPr>
              <a:t> </a:t>
            </a:r>
            <a:r>
              <a:rPr lang="en-US" sz="2400" b="1" dirty="0" err="1">
                <a:latin typeface="Arial" pitchFamily="34" charset="0"/>
                <a:cs typeface="Arial" pitchFamily="34" charset="0"/>
              </a:rPr>
              <a:t>nước</a:t>
            </a:r>
            <a:r>
              <a:rPr lang="en-US" sz="2400" b="1" dirty="0">
                <a:latin typeface="Arial" pitchFamily="34" charset="0"/>
                <a:cs typeface="Arial" pitchFamily="34" charset="0"/>
              </a:rPr>
              <a:t> </a:t>
            </a:r>
            <a:r>
              <a:rPr lang="en-US" sz="2400" b="1" dirty="0" err="1">
                <a:latin typeface="Arial" pitchFamily="34" charset="0"/>
                <a:cs typeface="Arial" pitchFamily="34" charset="0"/>
              </a:rPr>
              <a:t>sinh</a:t>
            </a:r>
            <a:r>
              <a:rPr lang="en-US" sz="2400" b="1" dirty="0">
                <a:latin typeface="Arial" pitchFamily="34" charset="0"/>
                <a:cs typeface="Arial" pitchFamily="34" charset="0"/>
              </a:rPr>
              <a:t> </a:t>
            </a:r>
            <a:r>
              <a:rPr lang="en-US" sz="2400" b="1" dirty="0" err="1">
                <a:latin typeface="Arial" pitchFamily="34" charset="0"/>
                <a:cs typeface="Arial" pitchFamily="34" charset="0"/>
              </a:rPr>
              <a:t>trưởng</a:t>
            </a:r>
            <a:r>
              <a:rPr lang="en-US" sz="2400" b="1" dirty="0">
                <a:latin typeface="Arial" pitchFamily="34" charset="0"/>
                <a:cs typeface="Arial" pitchFamily="34" charset="0"/>
              </a:rPr>
              <a:t> ở </a:t>
            </a:r>
            <a:r>
              <a:rPr lang="en-US" sz="2400" b="1" dirty="0" err="1">
                <a:latin typeface="Arial" pitchFamily="34" charset="0"/>
                <a:cs typeface="Arial" pitchFamily="34" charset="0"/>
              </a:rPr>
              <a:t>những</a:t>
            </a:r>
            <a:r>
              <a:rPr lang="en-US" sz="2400" b="1" dirty="0">
                <a:latin typeface="Arial" pitchFamily="34" charset="0"/>
                <a:cs typeface="Arial" pitchFamily="34" charset="0"/>
              </a:rPr>
              <a:t> </a:t>
            </a:r>
            <a:r>
              <a:rPr lang="en-US" sz="2400" b="1" dirty="0" err="1">
                <a:latin typeface="Arial" pitchFamily="34" charset="0"/>
                <a:cs typeface="Arial" pitchFamily="34" charset="0"/>
              </a:rPr>
              <a:t>đầm</a:t>
            </a:r>
            <a:r>
              <a:rPr lang="en-US" sz="2400" b="1" dirty="0">
                <a:latin typeface="Arial" pitchFamily="34" charset="0"/>
                <a:cs typeface="Arial" pitchFamily="34" charset="0"/>
              </a:rPr>
              <a:t> </a:t>
            </a:r>
            <a:r>
              <a:rPr lang="en-US" sz="2400" b="1" dirty="0" err="1">
                <a:latin typeface="Arial" pitchFamily="34" charset="0"/>
                <a:cs typeface="Arial" pitchFamily="34" charset="0"/>
              </a:rPr>
              <a:t>lầy</a:t>
            </a:r>
            <a:r>
              <a:rPr lang="en-US" sz="2400" b="1" dirty="0">
                <a:latin typeface="Arial" pitchFamily="34" charset="0"/>
                <a:cs typeface="Arial" pitchFamily="34" charset="0"/>
              </a:rPr>
              <a:t> </a:t>
            </a:r>
            <a:r>
              <a:rPr lang="en-US" sz="2400" b="1" dirty="0" err="1">
                <a:latin typeface="Arial" pitchFamily="34" charset="0"/>
                <a:cs typeface="Arial" pitchFamily="34" charset="0"/>
              </a:rPr>
              <a:t>vùng</a:t>
            </a:r>
            <a:r>
              <a:rPr lang="en-US" sz="2400" b="1" dirty="0">
                <a:latin typeface="Arial" pitchFamily="34" charset="0"/>
                <a:cs typeface="Arial" pitchFamily="34" charset="0"/>
              </a:rPr>
              <a:t> </a:t>
            </a:r>
            <a:r>
              <a:rPr lang="en-US" sz="2400" b="1" dirty="0" err="1">
                <a:latin typeface="Arial" pitchFamily="34" charset="0"/>
                <a:cs typeface="Arial" pitchFamily="34" charset="0"/>
              </a:rPr>
              <a:t>khí</a:t>
            </a:r>
            <a:r>
              <a:rPr lang="en-US" sz="2400" b="1" dirty="0">
                <a:latin typeface="Arial" pitchFamily="34" charset="0"/>
                <a:cs typeface="Arial" pitchFamily="34" charset="0"/>
              </a:rPr>
              <a:t> </a:t>
            </a:r>
            <a:r>
              <a:rPr lang="en-US" sz="2400" b="1" dirty="0" err="1">
                <a:latin typeface="Arial" pitchFamily="34" charset="0"/>
                <a:cs typeface="Arial" pitchFamily="34" charset="0"/>
              </a:rPr>
              <a:t>hậu</a:t>
            </a:r>
            <a:r>
              <a:rPr lang="en-US" sz="2400" b="1" dirty="0">
                <a:latin typeface="Arial" pitchFamily="34" charset="0"/>
                <a:cs typeface="Arial" pitchFamily="34" charset="0"/>
              </a:rPr>
              <a:t> </a:t>
            </a:r>
            <a:r>
              <a:rPr lang="en-US" sz="2400" b="1" dirty="0" err="1">
                <a:latin typeface="Arial" pitchFamily="34" charset="0"/>
                <a:cs typeface="Arial" pitchFamily="34" charset="0"/>
              </a:rPr>
              <a:t>mát</a:t>
            </a:r>
            <a:r>
              <a:rPr lang="en-US" sz="2400" b="1" dirty="0">
                <a:latin typeface="Arial" pitchFamily="34" charset="0"/>
                <a:cs typeface="Arial" pitchFamily="34" charset="0"/>
              </a:rPr>
              <a:t>, </a:t>
            </a:r>
          </a:p>
          <a:p>
            <a:r>
              <a:rPr lang="en-US" sz="2400" b="1" dirty="0" err="1">
                <a:latin typeface="Arial" pitchFamily="34" charset="0"/>
                <a:cs typeface="Arial" pitchFamily="34" charset="0"/>
              </a:rPr>
              <a:t>mưa</a:t>
            </a:r>
            <a:r>
              <a:rPr lang="en-US" sz="2400" b="1" dirty="0">
                <a:latin typeface="Arial" pitchFamily="34" charset="0"/>
                <a:cs typeface="Arial" pitchFamily="34" charset="0"/>
              </a:rPr>
              <a:t> </a:t>
            </a:r>
            <a:r>
              <a:rPr lang="en-US" sz="2400" b="1" dirty="0" err="1">
                <a:latin typeface="Arial" pitchFamily="34" charset="0"/>
                <a:cs typeface="Arial" pitchFamily="34" charset="0"/>
              </a:rPr>
              <a:t>nhiều</a:t>
            </a:r>
            <a:r>
              <a:rPr lang="en-US" sz="2400" b="1" dirty="0">
                <a:latin typeface="Arial" pitchFamily="34" charset="0"/>
                <a:cs typeface="Arial" pitchFamily="34" charset="0"/>
              </a:rPr>
              <a:t>. Qua </a:t>
            </a:r>
            <a:r>
              <a:rPr lang="en-US" sz="2400" b="1" dirty="0" err="1">
                <a:latin typeface="Arial" pitchFamily="34" charset="0"/>
                <a:cs typeface="Arial" pitchFamily="34" charset="0"/>
              </a:rPr>
              <a:t>hàng</a:t>
            </a:r>
            <a:r>
              <a:rPr lang="en-US" sz="2400" b="1" dirty="0">
                <a:latin typeface="Arial" pitchFamily="34" charset="0"/>
                <a:cs typeface="Arial" pitchFamily="34" charset="0"/>
              </a:rPr>
              <a:t> </a:t>
            </a:r>
            <a:r>
              <a:rPr lang="en-US" sz="2400" b="1" dirty="0" err="1">
                <a:latin typeface="Arial" pitchFamily="34" charset="0"/>
                <a:cs typeface="Arial" pitchFamily="34" charset="0"/>
              </a:rPr>
              <a:t>trăm</a:t>
            </a:r>
            <a:r>
              <a:rPr lang="en-US" sz="2400" b="1" dirty="0">
                <a:latin typeface="Arial" pitchFamily="34" charset="0"/>
                <a:cs typeface="Arial" pitchFamily="34" charset="0"/>
              </a:rPr>
              <a:t> </a:t>
            </a:r>
            <a:r>
              <a:rPr lang="en-US" sz="2400" b="1" dirty="0" err="1">
                <a:latin typeface="Arial" pitchFamily="34" charset="0"/>
                <a:cs typeface="Arial" pitchFamily="34" charset="0"/>
              </a:rPr>
              <a:t>năm</a:t>
            </a:r>
            <a:r>
              <a:rPr lang="en-US" sz="2400" b="1" dirty="0">
                <a:latin typeface="Arial" pitchFamily="34" charset="0"/>
                <a:cs typeface="Arial" pitchFamily="34" charset="0"/>
              </a:rPr>
              <a:t>, </a:t>
            </a:r>
            <a:r>
              <a:rPr lang="en-US" sz="2400" b="1" dirty="0" err="1">
                <a:latin typeface="Arial" pitchFamily="34" charset="0"/>
                <a:cs typeface="Arial" pitchFamily="34" charset="0"/>
              </a:rPr>
              <a:t>hình</a:t>
            </a:r>
            <a:r>
              <a:rPr lang="en-US" sz="2400" b="1" dirty="0">
                <a:latin typeface="Arial" pitchFamily="34" charset="0"/>
                <a:cs typeface="Arial" pitchFamily="34" charset="0"/>
              </a:rPr>
              <a:t> </a:t>
            </a:r>
            <a:r>
              <a:rPr lang="en-US" sz="2400" b="1" dirty="0" err="1">
                <a:latin typeface="Arial" pitchFamily="34" charset="0"/>
                <a:cs typeface="Arial" pitchFamily="34" charset="0"/>
              </a:rPr>
              <a:t>thành</a:t>
            </a:r>
            <a:r>
              <a:rPr lang="en-US" sz="2400" b="1" dirty="0">
                <a:latin typeface="Arial" pitchFamily="34" charset="0"/>
                <a:cs typeface="Arial" pitchFamily="34" charset="0"/>
              </a:rPr>
              <a:t> </a:t>
            </a:r>
            <a:r>
              <a:rPr lang="en-US" sz="2400" b="1" dirty="0" err="1">
                <a:latin typeface="Arial" pitchFamily="34" charset="0"/>
                <a:cs typeface="Arial" pitchFamily="34" charset="0"/>
              </a:rPr>
              <a:t>nhiều</a:t>
            </a:r>
            <a:r>
              <a:rPr lang="en-US" sz="2400" b="1" dirty="0">
                <a:latin typeface="Arial" pitchFamily="34" charset="0"/>
                <a:cs typeface="Arial" pitchFamily="34" charset="0"/>
              </a:rPr>
              <a:t> </a:t>
            </a:r>
            <a:r>
              <a:rPr lang="en-US" sz="2400" b="1" dirty="0" err="1">
                <a:latin typeface="Arial" pitchFamily="34" charset="0"/>
                <a:cs typeface="Arial" pitchFamily="34" charset="0"/>
              </a:rPr>
              <a:t>lớp</a:t>
            </a:r>
            <a:r>
              <a:rPr lang="en-US" sz="2400" b="1" dirty="0">
                <a:latin typeface="Arial" pitchFamily="34" charset="0"/>
                <a:cs typeface="Arial" pitchFamily="34" charset="0"/>
              </a:rPr>
              <a:t> </a:t>
            </a:r>
            <a:r>
              <a:rPr lang="en-US" sz="2400" b="1" dirty="0" err="1">
                <a:latin typeface="Arial" pitchFamily="34" charset="0"/>
                <a:cs typeface="Arial" pitchFamily="34" charset="0"/>
              </a:rPr>
              <a:t>chồng</a:t>
            </a:r>
            <a:r>
              <a:rPr lang="en-US" sz="2400" b="1" dirty="0">
                <a:latin typeface="Arial" pitchFamily="34" charset="0"/>
                <a:cs typeface="Arial" pitchFamily="34" charset="0"/>
              </a:rPr>
              <a:t> </a:t>
            </a:r>
            <a:r>
              <a:rPr lang="en-US" sz="2400" b="1" dirty="0" err="1">
                <a:latin typeface="Arial" pitchFamily="34" charset="0"/>
                <a:cs typeface="Arial" pitchFamily="34" charset="0"/>
              </a:rPr>
              <a:t>chất</a:t>
            </a:r>
            <a:r>
              <a:rPr lang="en-US" sz="2400" b="1" dirty="0">
                <a:latin typeface="Arial" pitchFamily="34" charset="0"/>
                <a:cs typeface="Arial" pitchFamily="34" charset="0"/>
              </a:rPr>
              <a:t>, </a:t>
            </a:r>
            <a:r>
              <a:rPr lang="en-US" sz="2400" b="1" dirty="0" err="1">
                <a:latin typeface="Arial" pitchFamily="34" charset="0"/>
                <a:cs typeface="Arial" pitchFamily="34" charset="0"/>
              </a:rPr>
              <a:t>các</a:t>
            </a:r>
            <a:r>
              <a:rPr lang="en-US" sz="2400" b="1" dirty="0">
                <a:latin typeface="Arial" pitchFamily="34" charset="0"/>
                <a:cs typeface="Arial" pitchFamily="34" charset="0"/>
              </a:rPr>
              <a:t> </a:t>
            </a:r>
            <a:r>
              <a:rPr lang="en-US" sz="2400" b="1" dirty="0" err="1">
                <a:latin typeface="Arial" pitchFamily="34" charset="0"/>
                <a:cs typeface="Arial" pitchFamily="34" charset="0"/>
              </a:rPr>
              <a:t>lớp</a:t>
            </a:r>
            <a:r>
              <a:rPr lang="en-US" sz="2400" b="1" dirty="0">
                <a:latin typeface="Arial" pitchFamily="34" charset="0"/>
                <a:cs typeface="Arial" pitchFamily="34" charset="0"/>
              </a:rPr>
              <a:t> </a:t>
            </a:r>
            <a:r>
              <a:rPr lang="en-US" sz="2400" b="1" dirty="0" err="1">
                <a:latin typeface="Arial" pitchFamily="34" charset="0"/>
                <a:cs typeface="Arial" pitchFamily="34" charset="0"/>
              </a:rPr>
              <a:t>dưới</a:t>
            </a:r>
            <a:r>
              <a:rPr lang="en-US" sz="2400" b="1" dirty="0">
                <a:latin typeface="Arial" pitchFamily="34" charset="0"/>
                <a:cs typeface="Arial" pitchFamily="34" charset="0"/>
              </a:rPr>
              <a:t> </a:t>
            </a:r>
            <a:r>
              <a:rPr lang="en-US" sz="2400" b="1" dirty="0" err="1">
                <a:latin typeface="Arial" pitchFamily="34" charset="0"/>
                <a:cs typeface="Arial" pitchFamily="34" charset="0"/>
              </a:rPr>
              <a:t>thấp</a:t>
            </a:r>
            <a:r>
              <a:rPr lang="en-US" sz="2400" b="1" dirty="0">
                <a:latin typeface="Arial" pitchFamily="34" charset="0"/>
                <a:cs typeface="Arial" pitchFamily="34" charset="0"/>
              </a:rPr>
              <a:t> </a:t>
            </a:r>
            <a:r>
              <a:rPr lang="en-US" sz="2400" b="1" dirty="0" err="1">
                <a:latin typeface="Arial" pitchFamily="34" charset="0"/>
                <a:cs typeface="Arial" pitchFamily="34" charset="0"/>
              </a:rPr>
              <a:t>chết</a:t>
            </a:r>
            <a:r>
              <a:rPr lang="en-US" sz="2400" b="1" dirty="0">
                <a:latin typeface="Arial" pitchFamily="34" charset="0"/>
                <a:cs typeface="Arial" pitchFamily="34" charset="0"/>
              </a:rPr>
              <a:t> </a:t>
            </a:r>
            <a:r>
              <a:rPr lang="en-US" sz="2400" b="1" dirty="0" err="1">
                <a:latin typeface="Arial" pitchFamily="34" charset="0"/>
                <a:cs typeface="Arial" pitchFamily="34" charset="0"/>
              </a:rPr>
              <a:t>hình</a:t>
            </a:r>
            <a:r>
              <a:rPr lang="en-US" sz="2400" b="1" dirty="0">
                <a:latin typeface="Arial" pitchFamily="34" charset="0"/>
                <a:cs typeface="Arial" pitchFamily="34" charset="0"/>
              </a:rPr>
              <a:t> </a:t>
            </a:r>
            <a:r>
              <a:rPr lang="en-US" sz="2400" b="1" dirty="0" err="1">
                <a:latin typeface="Arial" pitchFamily="34" charset="0"/>
                <a:cs typeface="Arial" pitchFamily="34" charset="0"/>
              </a:rPr>
              <a:t>thành</a:t>
            </a:r>
            <a:r>
              <a:rPr lang="en-US" sz="2400" b="1" dirty="0">
                <a:latin typeface="Arial" pitchFamily="34" charset="0"/>
                <a:cs typeface="Arial" pitchFamily="34" charset="0"/>
              </a:rPr>
              <a:t> than </a:t>
            </a:r>
            <a:r>
              <a:rPr lang="en-US" sz="2400" b="1" dirty="0" err="1">
                <a:latin typeface="Arial" pitchFamily="34" charset="0"/>
                <a:cs typeface="Arial" pitchFamily="34" charset="0"/>
              </a:rPr>
              <a:t>bùn</a:t>
            </a:r>
            <a:r>
              <a:rPr lang="en-US" sz="2400" b="1" dirty="0">
                <a:latin typeface="Arial" pitchFamily="34" charset="0"/>
                <a:cs typeface="Arial" pitchFamily="34" charset="0"/>
              </a:rPr>
              <a:t>.</a:t>
            </a:r>
          </a:p>
        </p:txBody>
      </p:sp>
      <p:pic>
        <p:nvPicPr>
          <p:cNvPr id="50185" name="Picture 9"/>
          <p:cNvPicPr>
            <a:picLocks noChangeAspect="1" noChangeArrowheads="1"/>
          </p:cNvPicPr>
          <p:nvPr/>
        </p:nvPicPr>
        <p:blipFill>
          <a:blip r:embed="rId4"/>
          <a:srcRect/>
          <a:stretch>
            <a:fillRect/>
          </a:stretch>
        </p:blipFill>
        <p:spPr bwMode="auto">
          <a:xfrm rot="21331622">
            <a:off x="5175870" y="504418"/>
            <a:ext cx="3949588" cy="2402666"/>
          </a:xfrm>
          <a:prstGeom prst="rect">
            <a:avLst/>
          </a:prstGeom>
          <a:ln>
            <a:headEnd/>
            <a:tailEnd/>
          </a:ln>
        </p:spPr>
        <p:style>
          <a:lnRef idx="2">
            <a:schemeClr val="accent3"/>
          </a:lnRef>
          <a:fillRef idx="1">
            <a:schemeClr val="lt1"/>
          </a:fillRef>
          <a:effectRef idx="0">
            <a:schemeClr val="accent3"/>
          </a:effectRef>
          <a:fontRef idx="minor">
            <a:schemeClr val="dk1"/>
          </a:fontRef>
        </p:style>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blinds(horizontal)">
                                      <p:cBhvr>
                                        <p:cTn id="7" dur="500"/>
                                        <p:tgtEl>
                                          <p:spTgt spid="5017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0185"/>
                                        </p:tgtEl>
                                        <p:attrNameLst>
                                          <p:attrName>style.visibility</p:attrName>
                                        </p:attrNameLst>
                                      </p:cBhvr>
                                      <p:to>
                                        <p:strVal val="visible"/>
                                      </p:to>
                                    </p:set>
                                    <p:animEffect transition="in" filter="blinds(horizontal)">
                                      <p:cBhvr>
                                        <p:cTn id="12" dur="500"/>
                                        <p:tgtEl>
                                          <p:spTgt spid="50185"/>
                                        </p:tgtEl>
                                      </p:cBhvr>
                                    </p:animEffect>
                                  </p:childTnLst>
                                </p:cTn>
                              </p:par>
                              <p:par>
                                <p:cTn id="13" presetID="3" presetClass="entr" presetSubtype="10" fill="hold" nodeType="withEffect">
                                  <p:stCondLst>
                                    <p:cond delay="0"/>
                                  </p:stCondLst>
                                  <p:childTnLst>
                                    <p:set>
                                      <p:cBhvr>
                                        <p:cTn id="14" dur="1" fill="hold">
                                          <p:stCondLst>
                                            <p:cond delay="0"/>
                                          </p:stCondLst>
                                        </p:cTn>
                                        <p:tgtEl>
                                          <p:spTgt spid="50184"/>
                                        </p:tgtEl>
                                        <p:attrNameLst>
                                          <p:attrName>style.visibility</p:attrName>
                                        </p:attrNameLst>
                                      </p:cBhvr>
                                      <p:to>
                                        <p:strVal val="visible"/>
                                      </p:to>
                                    </p:set>
                                    <p:animEffect transition="in" filter="blinds(horizontal)">
                                      <p:cBhvr>
                                        <p:cTn id="15" dur="500"/>
                                        <p:tgtEl>
                                          <p:spTgt spid="5018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0"/>
            <a:ext cx="4495800" cy="990600"/>
          </a:xfrm>
        </p:spPr>
        <p:style>
          <a:lnRef idx="1">
            <a:schemeClr val="accent2"/>
          </a:lnRef>
          <a:fillRef idx="2">
            <a:schemeClr val="accent2"/>
          </a:fillRef>
          <a:effectRef idx="1">
            <a:schemeClr val="accent2"/>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CỦNG CỐ</a:t>
            </a:r>
          </a:p>
        </p:txBody>
      </p:sp>
      <p:sp>
        <p:nvSpPr>
          <p:cNvPr id="5" name="Text Box 4"/>
          <p:cNvSpPr txBox="1">
            <a:spLocks noChangeArrowheads="1"/>
          </p:cNvSpPr>
          <p:nvPr/>
        </p:nvSpPr>
        <p:spPr bwMode="auto">
          <a:xfrm>
            <a:off x="609600" y="1676400"/>
            <a:ext cx="7772400" cy="1938992"/>
          </a:xfrm>
          <a:prstGeom prst="rect">
            <a:avLst/>
          </a:prstGeom>
          <a:noFill/>
          <a:ln w="9525" algn="ctr">
            <a:noFill/>
            <a:miter lim="800000"/>
            <a:headEnd/>
            <a:tailEnd/>
          </a:ln>
          <a:effectLst/>
        </p:spPr>
        <p:txBody>
          <a:bodyPr wrap="square">
            <a:spAutoFit/>
          </a:bodyPr>
          <a:lstStyle/>
          <a:p>
            <a:pPr>
              <a:spcBef>
                <a:spcPct val="50000"/>
              </a:spcBef>
            </a:pPr>
            <a:r>
              <a:rPr lang="en-US" sz="2400" b="1" dirty="0">
                <a:latin typeface="Arial" pitchFamily="34" charset="0"/>
                <a:cs typeface="Arial" pitchFamily="34" charset="0"/>
              </a:rPr>
              <a:t>      </a:t>
            </a:r>
            <a:r>
              <a:rPr lang="en-US" sz="2400" b="1" dirty="0" err="1">
                <a:latin typeface="Arial" pitchFamily="34" charset="0"/>
                <a:cs typeface="Arial" pitchFamily="34" charset="0"/>
              </a:rPr>
              <a:t>Cơ</a:t>
            </a:r>
            <a:r>
              <a:rPr lang="en-US" sz="2400" b="1" dirty="0">
                <a:latin typeface="Arial" pitchFamily="34" charset="0"/>
                <a:cs typeface="Arial" pitchFamily="34" charset="0"/>
              </a:rPr>
              <a:t> </a:t>
            </a:r>
            <a:r>
              <a:rPr lang="en-US" sz="2400" b="1" dirty="0" err="1">
                <a:latin typeface="Arial" pitchFamily="34" charset="0"/>
                <a:cs typeface="Arial" pitchFamily="34" charset="0"/>
              </a:rPr>
              <a:t>quan</a:t>
            </a:r>
            <a:r>
              <a:rPr lang="en-US" sz="2400" b="1" dirty="0">
                <a:latin typeface="Arial" pitchFamily="34" charset="0"/>
                <a:cs typeface="Arial" pitchFamily="34" charset="0"/>
              </a:rPr>
              <a:t> </a:t>
            </a:r>
            <a:r>
              <a:rPr lang="en-US" sz="2400" b="1" dirty="0" err="1">
                <a:latin typeface="Arial" pitchFamily="34" charset="0"/>
                <a:cs typeface="Arial" pitchFamily="34" charset="0"/>
              </a:rPr>
              <a:t>sinh</a:t>
            </a:r>
            <a:r>
              <a:rPr lang="en-US" sz="2400" b="1" dirty="0">
                <a:latin typeface="Arial" pitchFamily="34" charset="0"/>
                <a:cs typeface="Arial" pitchFamily="34" charset="0"/>
              </a:rPr>
              <a:t> </a:t>
            </a:r>
            <a:r>
              <a:rPr lang="en-US" sz="2400" b="1" dirty="0" err="1">
                <a:latin typeface="Arial" pitchFamily="34" charset="0"/>
                <a:cs typeface="Arial" pitchFamily="34" charset="0"/>
              </a:rPr>
              <a:t>dưỡng</a:t>
            </a:r>
            <a:r>
              <a:rPr lang="en-US" sz="2400" b="1" dirty="0">
                <a:latin typeface="Arial" pitchFamily="34" charset="0"/>
                <a:cs typeface="Arial" pitchFamily="34" charset="0"/>
              </a:rPr>
              <a:t> </a:t>
            </a:r>
            <a:r>
              <a:rPr lang="en-US" sz="2400" b="1" dirty="0" err="1">
                <a:latin typeface="Arial" pitchFamily="34" charset="0"/>
                <a:cs typeface="Arial" pitchFamily="34" charset="0"/>
              </a:rPr>
              <a:t>của</a:t>
            </a:r>
            <a:r>
              <a:rPr lang="en-US" sz="2400" b="1" dirty="0">
                <a:latin typeface="Arial" pitchFamily="34" charset="0"/>
                <a:cs typeface="Arial" pitchFamily="34" charset="0"/>
              </a:rPr>
              <a:t> </a:t>
            </a:r>
            <a:r>
              <a:rPr lang="en-US" sz="2400" b="1" dirty="0" err="1">
                <a:latin typeface="Arial" pitchFamily="34" charset="0"/>
                <a:cs typeface="Arial" pitchFamily="34" charset="0"/>
              </a:rPr>
              <a:t>rêu</a:t>
            </a:r>
            <a:r>
              <a:rPr lang="en-US" sz="2400" b="1" dirty="0">
                <a:latin typeface="Arial" pitchFamily="34" charset="0"/>
                <a:cs typeface="Arial" pitchFamily="34" charset="0"/>
              </a:rPr>
              <a:t> </a:t>
            </a:r>
            <a:r>
              <a:rPr lang="en-US" sz="2400" b="1" dirty="0" err="1">
                <a:latin typeface="Arial" pitchFamily="34" charset="0"/>
                <a:cs typeface="Arial" pitchFamily="34" charset="0"/>
              </a:rPr>
              <a:t>gồm</a:t>
            </a:r>
            <a:r>
              <a:rPr lang="en-US" sz="2400" b="1" dirty="0">
                <a:latin typeface="Arial" pitchFamily="34" charset="0"/>
                <a:cs typeface="Arial" pitchFamily="34" charset="0"/>
              </a:rPr>
              <a:t> </a:t>
            </a:r>
            <a:r>
              <a:rPr lang="en-US" sz="2400" b="1" dirty="0" err="1">
                <a:latin typeface="Arial" pitchFamily="34" charset="0"/>
                <a:cs typeface="Arial" pitchFamily="34" charset="0"/>
              </a:rPr>
              <a:t>có</a:t>
            </a:r>
            <a:r>
              <a:rPr lang="en-US" sz="2400" b="1" dirty="0">
                <a:latin typeface="Arial" pitchFamily="34" charset="0"/>
                <a:cs typeface="Arial" pitchFamily="34" charset="0"/>
              </a:rPr>
              <a:t> </a:t>
            </a:r>
            <a:r>
              <a:rPr lang="en-US" sz="2400" dirty="0">
                <a:latin typeface="Arial" pitchFamily="34" charset="0"/>
                <a:cs typeface="Arial" pitchFamily="34" charset="0"/>
              </a:rPr>
              <a:t>(1)...........,(2).............</a:t>
            </a:r>
            <a:r>
              <a:rPr lang="en-US" sz="2400" b="1" dirty="0" err="1">
                <a:latin typeface="Arial" pitchFamily="34" charset="0"/>
                <a:cs typeface="Arial" pitchFamily="34" charset="0"/>
              </a:rPr>
              <a:t>và</a:t>
            </a:r>
            <a:r>
              <a:rPr lang="en-US" sz="2400" b="1" dirty="0">
                <a:latin typeface="Arial" pitchFamily="34" charset="0"/>
                <a:cs typeface="Arial" pitchFamily="34" charset="0"/>
              </a:rPr>
              <a:t> </a:t>
            </a:r>
            <a:r>
              <a:rPr lang="en-US" sz="2400" dirty="0">
                <a:latin typeface="Arial" pitchFamily="34" charset="0"/>
                <a:cs typeface="Arial" pitchFamily="34" charset="0"/>
              </a:rPr>
              <a:t>(3)</a:t>
            </a:r>
            <a:r>
              <a:rPr lang="en-US" sz="2400" b="1" dirty="0">
                <a:latin typeface="Arial" pitchFamily="34" charset="0"/>
                <a:cs typeface="Arial" pitchFamily="34" charset="0"/>
              </a:rPr>
              <a:t>..................... </a:t>
            </a:r>
            <a:r>
              <a:rPr lang="en-US" sz="2400" b="1" dirty="0" err="1">
                <a:latin typeface="Arial" pitchFamily="34" charset="0"/>
                <a:cs typeface="Arial" pitchFamily="34" charset="0"/>
              </a:rPr>
              <a:t>Trong</a:t>
            </a:r>
            <a:r>
              <a:rPr lang="en-US" sz="2400" b="1" dirty="0">
                <a:latin typeface="Arial" pitchFamily="34" charset="0"/>
                <a:cs typeface="Arial" pitchFamily="34" charset="0"/>
              </a:rPr>
              <a:t> </a:t>
            </a:r>
            <a:r>
              <a:rPr lang="en-US" sz="2400" b="1" dirty="0" err="1">
                <a:latin typeface="Arial" pitchFamily="34" charset="0"/>
                <a:cs typeface="Arial" pitchFamily="34" charset="0"/>
              </a:rPr>
              <a:t>thân</a:t>
            </a:r>
            <a:r>
              <a:rPr lang="en-US" sz="2400" b="1" dirty="0">
                <a:latin typeface="Arial" pitchFamily="34" charset="0"/>
                <a:cs typeface="Arial" pitchFamily="34" charset="0"/>
              </a:rPr>
              <a:t>, </a:t>
            </a:r>
            <a:r>
              <a:rPr lang="en-US" sz="2400" b="1" dirty="0" err="1">
                <a:latin typeface="Arial" pitchFamily="34" charset="0"/>
                <a:cs typeface="Arial" pitchFamily="34" charset="0"/>
              </a:rPr>
              <a:t>rễ</a:t>
            </a:r>
            <a:r>
              <a:rPr lang="en-US" sz="2400" b="1" dirty="0">
                <a:latin typeface="Arial" pitchFamily="34" charset="0"/>
                <a:cs typeface="Arial" pitchFamily="34" charset="0"/>
              </a:rPr>
              <a:t> </a:t>
            </a:r>
            <a:r>
              <a:rPr lang="en-US" sz="2400" b="1" dirty="0" err="1">
                <a:latin typeface="Arial" pitchFamily="34" charset="0"/>
                <a:cs typeface="Arial" pitchFamily="34" charset="0"/>
              </a:rPr>
              <a:t>và</a:t>
            </a:r>
            <a:r>
              <a:rPr lang="en-US" sz="2400" b="1" dirty="0">
                <a:latin typeface="Arial" pitchFamily="34" charset="0"/>
                <a:cs typeface="Arial" pitchFamily="34" charset="0"/>
              </a:rPr>
              <a:t> </a:t>
            </a:r>
            <a:r>
              <a:rPr lang="en-US" sz="2400" b="1" dirty="0" err="1">
                <a:latin typeface="Arial" pitchFamily="34" charset="0"/>
                <a:cs typeface="Arial" pitchFamily="34" charset="0"/>
              </a:rPr>
              <a:t>lá</a:t>
            </a:r>
            <a:r>
              <a:rPr lang="en-US" sz="2400" b="1" dirty="0">
                <a:latin typeface="Arial" pitchFamily="34" charset="0"/>
                <a:cs typeface="Arial" pitchFamily="34" charset="0"/>
              </a:rPr>
              <a:t> </a:t>
            </a:r>
            <a:r>
              <a:rPr lang="en-US" sz="2400" b="1" dirty="0" err="1">
                <a:latin typeface="Arial" pitchFamily="34" charset="0"/>
                <a:cs typeface="Arial" pitchFamily="34" charset="0"/>
              </a:rPr>
              <a:t>chưa</a:t>
            </a:r>
            <a:r>
              <a:rPr lang="en-US" sz="2400" b="1" dirty="0">
                <a:latin typeface="Arial" pitchFamily="34" charset="0"/>
                <a:cs typeface="Arial" pitchFamily="34" charset="0"/>
              </a:rPr>
              <a:t> </a:t>
            </a:r>
            <a:r>
              <a:rPr lang="en-US" sz="2400" b="1" dirty="0" err="1">
                <a:latin typeface="Arial" pitchFamily="34" charset="0"/>
                <a:cs typeface="Arial" pitchFamily="34" charset="0"/>
              </a:rPr>
              <a:t>có</a:t>
            </a:r>
            <a:r>
              <a:rPr lang="en-US" sz="2400" b="1" dirty="0">
                <a:latin typeface="Arial" pitchFamily="34" charset="0"/>
                <a:cs typeface="Arial" pitchFamily="34" charset="0"/>
              </a:rPr>
              <a:t> </a:t>
            </a:r>
            <a:r>
              <a:rPr lang="en-US" sz="2400" dirty="0">
                <a:latin typeface="Arial" pitchFamily="34" charset="0"/>
                <a:cs typeface="Arial" pitchFamily="34" charset="0"/>
              </a:rPr>
              <a:t>(4)</a:t>
            </a:r>
            <a:r>
              <a:rPr lang="en-US" sz="2400" b="1" dirty="0">
                <a:latin typeface="Arial" pitchFamily="34" charset="0"/>
                <a:cs typeface="Arial" pitchFamily="34" charset="0"/>
              </a:rPr>
              <a:t>....................... </a:t>
            </a:r>
            <a:r>
              <a:rPr lang="en-US" sz="2400" b="1" dirty="0" err="1">
                <a:latin typeface="Arial" pitchFamily="34" charset="0"/>
                <a:cs typeface="Arial" pitchFamily="34" charset="0"/>
              </a:rPr>
              <a:t>Rêu</a:t>
            </a:r>
            <a:r>
              <a:rPr lang="en-US" sz="2400" b="1" dirty="0">
                <a:latin typeface="Arial" pitchFamily="34" charset="0"/>
                <a:cs typeface="Arial" pitchFamily="34" charset="0"/>
              </a:rPr>
              <a:t> </a:t>
            </a:r>
            <a:r>
              <a:rPr lang="en-US" sz="2400" b="1" dirty="0" err="1">
                <a:latin typeface="Arial" pitchFamily="34" charset="0"/>
                <a:cs typeface="Arial" pitchFamily="34" charset="0"/>
              </a:rPr>
              <a:t>sinh</a:t>
            </a:r>
            <a:r>
              <a:rPr lang="en-US" sz="2400" b="1" dirty="0">
                <a:latin typeface="Arial" pitchFamily="34" charset="0"/>
                <a:cs typeface="Arial" pitchFamily="34" charset="0"/>
              </a:rPr>
              <a:t> </a:t>
            </a:r>
            <a:r>
              <a:rPr lang="en-US" sz="2400" b="1" dirty="0" err="1">
                <a:latin typeface="Arial" pitchFamily="34" charset="0"/>
                <a:cs typeface="Arial" pitchFamily="34" charset="0"/>
              </a:rPr>
              <a:t>sản</a:t>
            </a:r>
            <a:r>
              <a:rPr lang="en-US" sz="2400" b="1" dirty="0">
                <a:latin typeface="Arial" pitchFamily="34" charset="0"/>
                <a:cs typeface="Arial" pitchFamily="34" charset="0"/>
              </a:rPr>
              <a:t> </a:t>
            </a:r>
            <a:r>
              <a:rPr lang="en-US" sz="2400" b="1" dirty="0" err="1">
                <a:latin typeface="Arial" pitchFamily="34" charset="0"/>
                <a:cs typeface="Arial" pitchFamily="34" charset="0"/>
              </a:rPr>
              <a:t>bằng</a:t>
            </a:r>
            <a:r>
              <a:rPr lang="en-US" sz="2400" b="1" dirty="0">
                <a:latin typeface="Arial" pitchFamily="34" charset="0"/>
                <a:cs typeface="Arial" pitchFamily="34" charset="0"/>
              </a:rPr>
              <a:t> </a:t>
            </a:r>
            <a:r>
              <a:rPr lang="en-US" sz="2400" dirty="0">
                <a:latin typeface="Arial" pitchFamily="34" charset="0"/>
                <a:cs typeface="Arial" pitchFamily="34" charset="0"/>
              </a:rPr>
              <a:t>(5)</a:t>
            </a:r>
            <a:r>
              <a:rPr lang="en-US" sz="2400" b="1" dirty="0">
                <a:latin typeface="Arial" pitchFamily="34" charset="0"/>
                <a:cs typeface="Arial" pitchFamily="34" charset="0"/>
              </a:rPr>
              <a:t>................... </a:t>
            </a:r>
            <a:r>
              <a:rPr lang="en-US" sz="2400" b="1" dirty="0" err="1">
                <a:latin typeface="Arial" pitchFamily="34" charset="0"/>
                <a:cs typeface="Arial" pitchFamily="34" charset="0"/>
              </a:rPr>
              <a:t>được</a:t>
            </a:r>
            <a:r>
              <a:rPr lang="en-US" sz="2400" b="1" dirty="0">
                <a:latin typeface="Arial" pitchFamily="34" charset="0"/>
                <a:cs typeface="Arial" pitchFamily="34" charset="0"/>
              </a:rPr>
              <a:t> </a:t>
            </a:r>
            <a:r>
              <a:rPr lang="en-US" sz="2400" b="1" dirty="0" err="1">
                <a:latin typeface="Arial" pitchFamily="34" charset="0"/>
                <a:cs typeface="Arial" pitchFamily="34" charset="0"/>
              </a:rPr>
              <a:t>chứa</a:t>
            </a:r>
            <a:r>
              <a:rPr lang="en-US" sz="2400" b="1" dirty="0">
                <a:latin typeface="Arial" pitchFamily="34" charset="0"/>
                <a:cs typeface="Arial" pitchFamily="34" charset="0"/>
              </a:rPr>
              <a:t> </a:t>
            </a:r>
            <a:r>
              <a:rPr lang="en-US" sz="2400" b="1" dirty="0" err="1">
                <a:latin typeface="Arial" pitchFamily="34" charset="0"/>
                <a:cs typeface="Arial" pitchFamily="34" charset="0"/>
              </a:rPr>
              <a:t>trong</a:t>
            </a:r>
            <a:r>
              <a:rPr lang="en-US" sz="2400" b="1" dirty="0">
                <a:latin typeface="Arial" pitchFamily="34" charset="0"/>
                <a:cs typeface="Arial" pitchFamily="34" charset="0"/>
              </a:rPr>
              <a:t> </a:t>
            </a:r>
            <a:r>
              <a:rPr lang="en-US" sz="2400" b="1" dirty="0" err="1">
                <a:latin typeface="Arial" pitchFamily="34" charset="0"/>
                <a:cs typeface="Arial" pitchFamily="34" charset="0"/>
              </a:rPr>
              <a:t>túi</a:t>
            </a:r>
            <a:r>
              <a:rPr lang="en-US" sz="2400" b="1" dirty="0">
                <a:latin typeface="Arial" pitchFamily="34" charset="0"/>
                <a:cs typeface="Arial" pitchFamily="34" charset="0"/>
              </a:rPr>
              <a:t> </a:t>
            </a:r>
            <a:r>
              <a:rPr lang="en-US" sz="2400" b="1" dirty="0" err="1">
                <a:latin typeface="Arial" pitchFamily="34" charset="0"/>
                <a:cs typeface="Arial" pitchFamily="34" charset="0"/>
              </a:rPr>
              <a:t>bào</a:t>
            </a:r>
            <a:r>
              <a:rPr lang="en-US" sz="2400" b="1" dirty="0">
                <a:latin typeface="Arial" pitchFamily="34" charset="0"/>
                <a:cs typeface="Arial" pitchFamily="34" charset="0"/>
              </a:rPr>
              <a:t> </a:t>
            </a:r>
            <a:r>
              <a:rPr lang="en-US" sz="2400" b="1" dirty="0" err="1">
                <a:latin typeface="Arial" pitchFamily="34" charset="0"/>
                <a:cs typeface="Arial" pitchFamily="34" charset="0"/>
              </a:rPr>
              <a:t>tử</a:t>
            </a:r>
            <a:r>
              <a:rPr lang="en-US" sz="2400" b="1" dirty="0">
                <a:latin typeface="Arial" pitchFamily="34" charset="0"/>
                <a:cs typeface="Arial" pitchFamily="34" charset="0"/>
              </a:rPr>
              <a:t>, </a:t>
            </a:r>
            <a:r>
              <a:rPr lang="en-US" sz="2400" b="1" dirty="0" err="1">
                <a:latin typeface="Arial" pitchFamily="34" charset="0"/>
                <a:cs typeface="Arial" pitchFamily="34" charset="0"/>
              </a:rPr>
              <a:t>cơ</a:t>
            </a:r>
            <a:r>
              <a:rPr lang="en-US" sz="2400" b="1" dirty="0">
                <a:latin typeface="Arial" pitchFamily="34" charset="0"/>
                <a:cs typeface="Arial" pitchFamily="34" charset="0"/>
              </a:rPr>
              <a:t> </a:t>
            </a:r>
            <a:r>
              <a:rPr lang="en-US" sz="2400" b="1" dirty="0" err="1">
                <a:latin typeface="Arial" pitchFamily="34" charset="0"/>
                <a:cs typeface="Arial" pitchFamily="34" charset="0"/>
              </a:rPr>
              <a:t>quan</a:t>
            </a:r>
            <a:r>
              <a:rPr lang="en-US" sz="2400" b="1" dirty="0">
                <a:latin typeface="Arial" pitchFamily="34" charset="0"/>
                <a:cs typeface="Arial" pitchFamily="34" charset="0"/>
              </a:rPr>
              <a:t> </a:t>
            </a:r>
            <a:r>
              <a:rPr lang="en-US" sz="2400" b="1" dirty="0" err="1">
                <a:latin typeface="Arial" pitchFamily="34" charset="0"/>
                <a:cs typeface="Arial" pitchFamily="34" charset="0"/>
              </a:rPr>
              <a:t>này</a:t>
            </a:r>
            <a:r>
              <a:rPr lang="en-US" sz="2400" b="1" dirty="0">
                <a:latin typeface="Arial" pitchFamily="34" charset="0"/>
                <a:cs typeface="Arial" pitchFamily="34" charset="0"/>
              </a:rPr>
              <a:t> </a:t>
            </a:r>
            <a:r>
              <a:rPr lang="en-US" sz="2400" b="1" dirty="0" err="1">
                <a:latin typeface="Arial" pitchFamily="34" charset="0"/>
                <a:cs typeface="Arial" pitchFamily="34" charset="0"/>
              </a:rPr>
              <a:t>nằm</a:t>
            </a:r>
            <a:r>
              <a:rPr lang="en-US" sz="2400" b="1" dirty="0">
                <a:latin typeface="Arial" pitchFamily="34" charset="0"/>
                <a:cs typeface="Arial" pitchFamily="34" charset="0"/>
              </a:rPr>
              <a:t> ở</a:t>
            </a:r>
            <a:r>
              <a:rPr lang="en-US" sz="2400" dirty="0">
                <a:latin typeface="Arial" pitchFamily="34" charset="0"/>
                <a:cs typeface="Arial" pitchFamily="34" charset="0"/>
              </a:rPr>
              <a:t>(6)</a:t>
            </a:r>
            <a:r>
              <a:rPr lang="en-US" sz="2400" b="1" dirty="0">
                <a:latin typeface="Arial" pitchFamily="34" charset="0"/>
                <a:cs typeface="Arial" pitchFamily="34" charset="0"/>
              </a:rPr>
              <a:t>............. </a:t>
            </a:r>
            <a:r>
              <a:rPr lang="en-US" sz="2400" b="1" dirty="0" err="1">
                <a:latin typeface="Arial" pitchFamily="34" charset="0"/>
                <a:cs typeface="Arial" pitchFamily="34" charset="0"/>
              </a:rPr>
              <a:t>cây</a:t>
            </a:r>
            <a:r>
              <a:rPr lang="en-US" sz="2400" b="1" dirty="0">
                <a:latin typeface="Arial" pitchFamily="34" charset="0"/>
                <a:cs typeface="Arial" pitchFamily="34" charset="0"/>
              </a:rPr>
              <a:t> </a:t>
            </a:r>
            <a:r>
              <a:rPr lang="en-US" sz="2400" b="1" dirty="0" err="1">
                <a:latin typeface="Arial" pitchFamily="34" charset="0"/>
                <a:cs typeface="Arial" pitchFamily="34" charset="0"/>
              </a:rPr>
              <a:t>rêu</a:t>
            </a:r>
            <a:r>
              <a:rPr lang="en-US" sz="2400" b="1" dirty="0">
                <a:latin typeface="Arial" pitchFamily="34" charset="0"/>
                <a:cs typeface="Arial" pitchFamily="34" charset="0"/>
              </a:rPr>
              <a:t> </a:t>
            </a:r>
            <a:r>
              <a:rPr lang="en-US" sz="2400" b="1" dirty="0" err="1">
                <a:latin typeface="Arial" pitchFamily="34" charset="0"/>
                <a:cs typeface="Arial" pitchFamily="34" charset="0"/>
              </a:rPr>
              <a:t>cái</a:t>
            </a:r>
            <a:endParaRPr lang="en-US" sz="2400" b="1" dirty="0">
              <a:latin typeface="Arial" pitchFamily="34" charset="0"/>
              <a:cs typeface="Arial" pitchFamily="34" charset="0"/>
            </a:endParaRPr>
          </a:p>
        </p:txBody>
      </p:sp>
      <p:sp>
        <p:nvSpPr>
          <p:cNvPr id="6" name="Rectangle 5"/>
          <p:cNvSpPr/>
          <p:nvPr/>
        </p:nvSpPr>
        <p:spPr>
          <a:xfrm>
            <a:off x="457200" y="1066800"/>
            <a:ext cx="7883890" cy="52322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spcBef>
                <a:spcPct val="50000"/>
              </a:spcBef>
            </a:pPr>
            <a:r>
              <a:rPr lang="en-US" sz="2800" b="1" dirty="0">
                <a:solidFill>
                  <a:srgbClr val="0070C0"/>
                </a:solidFill>
                <a:latin typeface="Arial" pitchFamily="34" charset="0"/>
                <a:cs typeface="Arial" pitchFamily="34" charset="0"/>
              </a:rPr>
              <a:t>1. </a:t>
            </a:r>
            <a:r>
              <a:rPr lang="en-US" sz="2800" b="1" dirty="0" err="1">
                <a:solidFill>
                  <a:srgbClr val="0070C0"/>
                </a:solidFill>
                <a:latin typeface="Arial" pitchFamily="34" charset="0"/>
                <a:cs typeface="Arial" pitchFamily="34" charset="0"/>
              </a:rPr>
              <a:t>Hãy</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điền</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từ</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gợi</a:t>
            </a:r>
            <a:r>
              <a:rPr lang="en-US" sz="2800" b="1" dirty="0">
                <a:solidFill>
                  <a:srgbClr val="0070C0"/>
                </a:solidFill>
                <a:latin typeface="Arial" pitchFamily="34" charset="0"/>
                <a:cs typeface="Arial" pitchFamily="34" charset="0"/>
              </a:rPr>
              <a:t> ý </a:t>
            </a:r>
            <a:r>
              <a:rPr lang="en-US" sz="2800" b="1" dirty="0" err="1">
                <a:solidFill>
                  <a:srgbClr val="0070C0"/>
                </a:solidFill>
                <a:latin typeface="Arial" pitchFamily="34" charset="0"/>
                <a:cs typeface="Arial" pitchFamily="34" charset="0"/>
              </a:rPr>
              <a:t>thích</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hợp</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vào</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chỗ</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trống</a:t>
            </a:r>
            <a:r>
              <a:rPr lang="en-US" sz="2800" b="1" dirty="0">
                <a:solidFill>
                  <a:srgbClr val="0070C0"/>
                </a:solidFill>
                <a:latin typeface="Arial" pitchFamily="34" charset="0"/>
                <a:cs typeface="Arial" pitchFamily="34" charset="0"/>
              </a:rPr>
              <a:t>:</a:t>
            </a:r>
          </a:p>
        </p:txBody>
      </p:sp>
      <p:graphicFrame>
        <p:nvGraphicFramePr>
          <p:cNvPr id="9" name="Group 42"/>
          <p:cNvGraphicFramePr>
            <a:graphicFrameLocks noGrp="1"/>
          </p:cNvGraphicFramePr>
          <p:nvPr>
            <p:ph/>
          </p:nvPr>
        </p:nvGraphicFramePr>
        <p:xfrm>
          <a:off x="2514600" y="3886200"/>
          <a:ext cx="5257800" cy="1985963"/>
        </p:xfrm>
        <a:graphic>
          <a:graphicData uri="http://schemas.openxmlformats.org/drawingml/2006/table">
            <a:tbl>
              <a:tblPr/>
              <a:tblGrid>
                <a:gridCol w="5257800">
                  <a:extLst>
                    <a:ext uri="{9D8B030D-6E8A-4147-A177-3AD203B41FA5}">
                      <a16:colId xmlns:a16="http://schemas.microsoft.com/office/drawing/2014/main" val="20000"/>
                    </a:ext>
                  </a:extLst>
                </a:gridCol>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1" u="none" strike="noStrike" cap="none" normalizeH="0" baseline="0" dirty="0" err="1">
                          <a:ln>
                            <a:noFill/>
                          </a:ln>
                          <a:solidFill>
                            <a:schemeClr val="tx1"/>
                          </a:solidFill>
                          <a:effectLst/>
                          <a:latin typeface="Arial" charset="0"/>
                          <a:cs typeface="Arial" charset="0"/>
                        </a:rPr>
                        <a:t>Từ</a:t>
                      </a:r>
                      <a:r>
                        <a:rPr kumimoji="0" lang="en-US" sz="2800" b="1" i="1" u="none" strike="noStrike" cap="none" normalizeH="0" baseline="0" dirty="0">
                          <a:ln>
                            <a:noFill/>
                          </a:ln>
                          <a:solidFill>
                            <a:schemeClr val="tx1"/>
                          </a:solidFill>
                          <a:effectLst/>
                          <a:latin typeface="Arial" charset="0"/>
                          <a:cs typeface="Arial" charset="0"/>
                        </a:rPr>
                        <a:t> </a:t>
                      </a:r>
                      <a:r>
                        <a:rPr kumimoji="0" lang="en-US" sz="2800" b="1" i="1" u="none" strike="noStrike" cap="none" normalizeH="0" baseline="0" dirty="0" err="1">
                          <a:ln>
                            <a:noFill/>
                          </a:ln>
                          <a:solidFill>
                            <a:schemeClr val="tx1"/>
                          </a:solidFill>
                          <a:effectLst/>
                          <a:latin typeface="Arial" charset="0"/>
                          <a:cs typeface="Arial" charset="0"/>
                        </a:rPr>
                        <a:t>gợi</a:t>
                      </a:r>
                      <a:r>
                        <a:rPr kumimoji="0" lang="en-US" sz="2800" b="1" i="1" u="none" strike="noStrike" cap="none" normalizeH="0" baseline="0" dirty="0">
                          <a:ln>
                            <a:noFill/>
                          </a:ln>
                          <a:solidFill>
                            <a:schemeClr val="tx1"/>
                          </a:solidFill>
                          <a:effectLst/>
                          <a:latin typeface="Arial" charset="0"/>
                          <a:cs typeface="Arial" charset="0"/>
                        </a:rPr>
                        <a:t> ý</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52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Text Box 43"/>
          <p:cNvSpPr txBox="1">
            <a:spLocks noChangeArrowheads="1"/>
          </p:cNvSpPr>
          <p:nvPr/>
        </p:nvSpPr>
        <p:spPr bwMode="auto">
          <a:xfrm>
            <a:off x="2590800" y="4495800"/>
            <a:ext cx="1066800" cy="523220"/>
          </a:xfrm>
          <a:prstGeom prst="rect">
            <a:avLst/>
          </a:prstGeom>
          <a:noFill/>
          <a:ln w="9525">
            <a:noFill/>
            <a:miter lim="800000"/>
            <a:headEnd/>
            <a:tailEnd/>
          </a:ln>
          <a:effectLst/>
        </p:spPr>
        <p:txBody>
          <a:bodyPr>
            <a:spAutoFit/>
          </a:bodyPr>
          <a:lstStyle/>
          <a:p>
            <a:pPr>
              <a:spcBef>
                <a:spcPct val="50000"/>
              </a:spcBef>
            </a:pPr>
            <a:r>
              <a:rPr lang="en-US" sz="2800" b="1" dirty="0" err="1">
                <a:solidFill>
                  <a:srgbClr val="FF3300"/>
                </a:solidFill>
                <a:latin typeface="Arial" pitchFamily="34" charset="0"/>
                <a:cs typeface="Arial" pitchFamily="34" charset="0"/>
              </a:rPr>
              <a:t>ngọn</a:t>
            </a:r>
            <a:endParaRPr lang="en-US" sz="2800" b="1" dirty="0">
              <a:solidFill>
                <a:srgbClr val="FF3300"/>
              </a:solidFill>
              <a:latin typeface="Arial" pitchFamily="34" charset="0"/>
              <a:cs typeface="Arial" pitchFamily="34" charset="0"/>
            </a:endParaRPr>
          </a:p>
        </p:txBody>
      </p:sp>
      <p:sp>
        <p:nvSpPr>
          <p:cNvPr id="11" name="Text Box 44"/>
          <p:cNvSpPr txBox="1">
            <a:spLocks noChangeArrowheads="1"/>
          </p:cNvSpPr>
          <p:nvPr/>
        </p:nvSpPr>
        <p:spPr bwMode="auto">
          <a:xfrm>
            <a:off x="4038600" y="4495800"/>
            <a:ext cx="1905000" cy="523220"/>
          </a:xfrm>
          <a:prstGeom prst="rect">
            <a:avLst/>
          </a:prstGeom>
          <a:noFill/>
          <a:ln w="9525">
            <a:noFill/>
            <a:miter lim="800000"/>
            <a:headEnd/>
            <a:tailEnd/>
          </a:ln>
          <a:effectLst/>
        </p:spPr>
        <p:txBody>
          <a:bodyPr>
            <a:spAutoFit/>
          </a:bodyPr>
          <a:lstStyle/>
          <a:p>
            <a:pPr>
              <a:spcBef>
                <a:spcPct val="50000"/>
              </a:spcBef>
            </a:pPr>
            <a:r>
              <a:rPr lang="en-US" sz="2800" b="1">
                <a:solidFill>
                  <a:srgbClr val="CC0066"/>
                </a:solidFill>
                <a:latin typeface="Arial" pitchFamily="34" charset="0"/>
                <a:cs typeface="Arial" pitchFamily="34" charset="0"/>
              </a:rPr>
              <a:t>mạch dẫn</a:t>
            </a:r>
          </a:p>
        </p:txBody>
      </p:sp>
      <p:sp>
        <p:nvSpPr>
          <p:cNvPr id="12" name="Text Box 45"/>
          <p:cNvSpPr txBox="1">
            <a:spLocks noChangeArrowheads="1"/>
          </p:cNvSpPr>
          <p:nvPr/>
        </p:nvSpPr>
        <p:spPr bwMode="auto">
          <a:xfrm>
            <a:off x="6019800" y="4495800"/>
            <a:ext cx="1447800" cy="523220"/>
          </a:xfrm>
          <a:prstGeom prst="rect">
            <a:avLst/>
          </a:prstGeom>
          <a:noFill/>
          <a:ln w="9525">
            <a:noFill/>
            <a:miter lim="800000"/>
            <a:headEnd/>
            <a:tailEnd/>
          </a:ln>
          <a:effectLst/>
        </p:spPr>
        <p:txBody>
          <a:bodyPr>
            <a:spAutoFit/>
          </a:bodyPr>
          <a:lstStyle/>
          <a:p>
            <a:pPr>
              <a:spcBef>
                <a:spcPct val="50000"/>
              </a:spcBef>
            </a:pPr>
            <a:r>
              <a:rPr lang="en-US" sz="2800" b="1" dirty="0" err="1">
                <a:solidFill>
                  <a:srgbClr val="3333FF"/>
                </a:solidFill>
                <a:latin typeface="Arial" pitchFamily="34" charset="0"/>
                <a:cs typeface="Arial" pitchFamily="34" charset="0"/>
              </a:rPr>
              <a:t>Bào</a:t>
            </a:r>
            <a:r>
              <a:rPr lang="en-US" sz="2800" b="1" dirty="0">
                <a:solidFill>
                  <a:srgbClr val="3333FF"/>
                </a:solidFill>
                <a:latin typeface="Arial" pitchFamily="34" charset="0"/>
                <a:cs typeface="Arial" pitchFamily="34" charset="0"/>
              </a:rPr>
              <a:t> </a:t>
            </a:r>
            <a:r>
              <a:rPr lang="en-US" sz="2800" b="1" dirty="0" err="1">
                <a:solidFill>
                  <a:srgbClr val="3333FF"/>
                </a:solidFill>
                <a:latin typeface="Arial" pitchFamily="34" charset="0"/>
                <a:cs typeface="Arial" pitchFamily="34" charset="0"/>
              </a:rPr>
              <a:t>tử</a:t>
            </a:r>
            <a:endParaRPr lang="en-US" sz="2800" b="1" dirty="0">
              <a:solidFill>
                <a:srgbClr val="3333FF"/>
              </a:solidFill>
              <a:latin typeface="Arial" pitchFamily="34" charset="0"/>
              <a:cs typeface="Arial" pitchFamily="34" charset="0"/>
            </a:endParaRPr>
          </a:p>
        </p:txBody>
      </p:sp>
      <p:sp>
        <p:nvSpPr>
          <p:cNvPr id="13" name="Text Box 46"/>
          <p:cNvSpPr txBox="1">
            <a:spLocks noChangeArrowheads="1"/>
          </p:cNvSpPr>
          <p:nvPr/>
        </p:nvSpPr>
        <p:spPr bwMode="auto">
          <a:xfrm>
            <a:off x="2590800" y="5105400"/>
            <a:ext cx="990600" cy="523220"/>
          </a:xfrm>
          <a:prstGeom prst="rect">
            <a:avLst/>
          </a:prstGeom>
          <a:noFill/>
          <a:ln w="9525">
            <a:noFill/>
            <a:miter lim="800000"/>
            <a:headEnd/>
            <a:tailEnd/>
          </a:ln>
          <a:effectLst/>
        </p:spPr>
        <p:txBody>
          <a:bodyPr wrap="square">
            <a:spAutoFit/>
          </a:bodyPr>
          <a:lstStyle/>
          <a:p>
            <a:pPr>
              <a:spcBef>
                <a:spcPct val="50000"/>
              </a:spcBef>
            </a:pPr>
            <a:r>
              <a:rPr lang="en-US" sz="2800" b="1" dirty="0" err="1">
                <a:solidFill>
                  <a:srgbClr val="009900"/>
                </a:solidFill>
                <a:latin typeface="Arial" pitchFamily="34" charset="0"/>
                <a:cs typeface="Arial" pitchFamily="34" charset="0"/>
              </a:rPr>
              <a:t>thân</a:t>
            </a:r>
            <a:endParaRPr lang="en-US" sz="2800" b="1" dirty="0">
              <a:solidFill>
                <a:srgbClr val="009900"/>
              </a:solidFill>
              <a:latin typeface="Arial" pitchFamily="34" charset="0"/>
              <a:cs typeface="Arial" pitchFamily="34" charset="0"/>
            </a:endParaRPr>
          </a:p>
        </p:txBody>
      </p:sp>
      <p:sp>
        <p:nvSpPr>
          <p:cNvPr id="14" name="Text Box 47"/>
          <p:cNvSpPr txBox="1">
            <a:spLocks noChangeArrowheads="1"/>
          </p:cNvSpPr>
          <p:nvPr/>
        </p:nvSpPr>
        <p:spPr bwMode="auto">
          <a:xfrm>
            <a:off x="3733800" y="5105400"/>
            <a:ext cx="1219200" cy="523220"/>
          </a:xfrm>
          <a:prstGeom prst="rect">
            <a:avLst/>
          </a:prstGeom>
          <a:noFill/>
          <a:ln w="9525">
            <a:noFill/>
            <a:miter lim="800000"/>
            <a:headEnd/>
            <a:tailEnd/>
          </a:ln>
          <a:effectLst/>
        </p:spPr>
        <p:txBody>
          <a:bodyPr>
            <a:spAutoFit/>
          </a:bodyPr>
          <a:lstStyle/>
          <a:p>
            <a:pPr>
              <a:spcBef>
                <a:spcPct val="50000"/>
              </a:spcBef>
            </a:pPr>
            <a:r>
              <a:rPr lang="en-US" sz="2800" b="1" dirty="0" err="1">
                <a:solidFill>
                  <a:srgbClr val="006666"/>
                </a:solidFill>
                <a:latin typeface="Arial" pitchFamily="34" charset="0"/>
                <a:cs typeface="Arial" pitchFamily="34" charset="0"/>
              </a:rPr>
              <a:t>rễ</a:t>
            </a:r>
            <a:r>
              <a:rPr lang="en-US" sz="2800" b="1" dirty="0">
                <a:solidFill>
                  <a:srgbClr val="006666"/>
                </a:solidFill>
                <a:latin typeface="Arial" pitchFamily="34" charset="0"/>
                <a:cs typeface="Arial" pitchFamily="34" charset="0"/>
              </a:rPr>
              <a:t> </a:t>
            </a:r>
            <a:r>
              <a:rPr lang="en-US" sz="2800" b="1" dirty="0" err="1">
                <a:solidFill>
                  <a:srgbClr val="006666"/>
                </a:solidFill>
                <a:latin typeface="Arial" pitchFamily="34" charset="0"/>
                <a:cs typeface="Arial" pitchFamily="34" charset="0"/>
              </a:rPr>
              <a:t>giả</a:t>
            </a:r>
            <a:endParaRPr lang="en-US" sz="2800" b="1" dirty="0">
              <a:solidFill>
                <a:srgbClr val="006666"/>
              </a:solidFill>
              <a:latin typeface="Arial" pitchFamily="34" charset="0"/>
              <a:cs typeface="Arial" pitchFamily="34" charset="0"/>
            </a:endParaRPr>
          </a:p>
        </p:txBody>
      </p:sp>
      <p:sp>
        <p:nvSpPr>
          <p:cNvPr id="15" name="Text Box 48"/>
          <p:cNvSpPr txBox="1">
            <a:spLocks noChangeArrowheads="1"/>
          </p:cNvSpPr>
          <p:nvPr/>
        </p:nvSpPr>
        <p:spPr bwMode="auto">
          <a:xfrm>
            <a:off x="5105400" y="5105400"/>
            <a:ext cx="685800" cy="523220"/>
          </a:xfrm>
          <a:prstGeom prst="rect">
            <a:avLst/>
          </a:prstGeom>
          <a:noFill/>
          <a:ln w="9525">
            <a:noFill/>
            <a:miter lim="800000"/>
            <a:headEnd/>
            <a:tailEnd/>
          </a:ln>
          <a:effectLst/>
        </p:spPr>
        <p:txBody>
          <a:bodyPr wrap="square">
            <a:spAutoFit/>
          </a:bodyPr>
          <a:lstStyle/>
          <a:p>
            <a:pPr>
              <a:spcBef>
                <a:spcPct val="50000"/>
              </a:spcBef>
            </a:pPr>
            <a:r>
              <a:rPr lang="en-US" sz="2800" b="1" dirty="0" err="1">
                <a:solidFill>
                  <a:srgbClr val="2C663A"/>
                </a:solidFill>
                <a:latin typeface="Arial" pitchFamily="34" charset="0"/>
                <a:cs typeface="Arial" pitchFamily="34" charset="0"/>
              </a:rPr>
              <a:t>lá</a:t>
            </a:r>
            <a:endParaRPr lang="en-US" sz="2800" b="1" dirty="0">
              <a:solidFill>
                <a:srgbClr val="2C663A"/>
              </a:solidFill>
              <a:latin typeface="Arial" pitchFamily="34" charset="0"/>
              <a:cs typeface="Arial" pitchFamily="34" charset="0"/>
            </a:endParaRPr>
          </a:p>
        </p:txBody>
      </p:sp>
      <p:sp>
        <p:nvSpPr>
          <p:cNvPr id="16" name="Text Box 49"/>
          <p:cNvSpPr txBox="1">
            <a:spLocks noChangeArrowheads="1"/>
          </p:cNvSpPr>
          <p:nvPr/>
        </p:nvSpPr>
        <p:spPr bwMode="auto">
          <a:xfrm>
            <a:off x="6096000" y="5105400"/>
            <a:ext cx="1676400" cy="523220"/>
          </a:xfrm>
          <a:prstGeom prst="rect">
            <a:avLst/>
          </a:prstGeom>
          <a:noFill/>
          <a:ln w="9525">
            <a:noFill/>
            <a:miter lim="800000"/>
            <a:headEnd/>
            <a:tailEnd/>
          </a:ln>
          <a:effectLst/>
        </p:spPr>
        <p:txBody>
          <a:bodyPr>
            <a:spAutoFit/>
          </a:bodyPr>
          <a:lstStyle/>
          <a:p>
            <a:pPr>
              <a:spcBef>
                <a:spcPct val="50000"/>
              </a:spcBef>
            </a:pPr>
            <a:r>
              <a:rPr lang="en-US" sz="2800" b="1" dirty="0" err="1">
                <a:solidFill>
                  <a:srgbClr val="003300"/>
                </a:solidFill>
                <a:latin typeface="Arial" pitchFamily="34" charset="0"/>
                <a:cs typeface="Arial" pitchFamily="34" charset="0"/>
              </a:rPr>
              <a:t>Bậc</a:t>
            </a:r>
            <a:r>
              <a:rPr lang="en-US" sz="2800" b="1" dirty="0">
                <a:solidFill>
                  <a:srgbClr val="003300"/>
                </a:solidFill>
                <a:latin typeface="Arial" pitchFamily="34" charset="0"/>
                <a:cs typeface="Arial" pitchFamily="34" charset="0"/>
              </a:rPr>
              <a:t> </a:t>
            </a:r>
            <a:r>
              <a:rPr lang="en-US" sz="2800" b="1" dirty="0" err="1">
                <a:solidFill>
                  <a:srgbClr val="003300"/>
                </a:solidFill>
                <a:latin typeface="Arial" pitchFamily="34" charset="0"/>
                <a:cs typeface="Arial" pitchFamily="34" charset="0"/>
              </a:rPr>
              <a:t>cao</a:t>
            </a:r>
            <a:endParaRPr lang="en-US" sz="2800" b="1" dirty="0">
              <a:solidFill>
                <a:srgbClr val="003300"/>
              </a:solidFill>
              <a:latin typeface="Arial" pitchFamily="34" charset="0"/>
              <a:cs typeface="Arial" pitchFamily="34" charset="0"/>
            </a:endParaRPr>
          </a:p>
        </p:txBody>
      </p:sp>
      <p:pic>
        <p:nvPicPr>
          <p:cNvPr id="17" name="Picture 6" descr="happyface_w">
            <a:hlinkClick r:id="" action="ppaction://noaction"/>
          </p:cNvPr>
          <p:cNvPicPr>
            <a:picLocks noChangeAspect="1" noChangeArrowheads="1" noCrop="1"/>
          </p:cNvPicPr>
          <p:nvPr/>
        </p:nvPicPr>
        <p:blipFill>
          <a:blip r:embed="rId2"/>
          <a:srcRect/>
          <a:stretch>
            <a:fillRect/>
          </a:stretch>
        </p:blipFill>
        <p:spPr bwMode="auto">
          <a:xfrm>
            <a:off x="8153400" y="304800"/>
            <a:ext cx="600075" cy="533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5.55112E-17 1.11111E-6 L -0.17083 -0.46042 " pathEditMode="relative" rAng="0" ptsTypes="AA">
                                      <p:cBhvr>
                                        <p:cTn id="6" dur="2000" fill="hold"/>
                                        <p:tgtEl>
                                          <p:spTgt spid="13"/>
                                        </p:tgtEl>
                                        <p:attrNameLst>
                                          <p:attrName>ppt_x</p:attrName>
                                          <p:attrName>ppt_y</p:attrName>
                                        </p:attrNameLst>
                                      </p:cBhvr>
                                      <p:rCtr x="-8500" y="-23000"/>
                                    </p:animMotion>
                                  </p:childTnLst>
                                </p:cTn>
                              </p:par>
                            </p:childTnLst>
                          </p:cTn>
                        </p:par>
                      </p:childTnLst>
                    </p:cTn>
                  </p:par>
                  <p:par>
                    <p:cTn id="7" fill="hold">
                      <p:stCondLst>
                        <p:cond delay="indefinite"/>
                      </p:stCondLst>
                      <p:childTnLst>
                        <p:par>
                          <p:cTn id="8" fill="hold">
                            <p:stCondLst>
                              <p:cond delay="0"/>
                            </p:stCondLst>
                            <p:childTnLst>
                              <p:par>
                                <p:cTn id="9" presetID="56" presetClass="path" presetSubtype="0" accel="50000" decel="50000" fill="hold" grpId="0" nodeType="clickEffect">
                                  <p:stCondLst>
                                    <p:cond delay="0"/>
                                  </p:stCondLst>
                                  <p:childTnLst>
                                    <p:animMotion origin="layout" path="M -3.33333E-6 1.11111E-6 L -0.2875 -0.46042 " pathEditMode="relative" rAng="0" ptsTypes="AA">
                                      <p:cBhvr>
                                        <p:cTn id="10" dur="2000" fill="hold"/>
                                        <p:tgtEl>
                                          <p:spTgt spid="15"/>
                                        </p:tgtEl>
                                        <p:attrNameLst>
                                          <p:attrName>ppt_x</p:attrName>
                                          <p:attrName>ppt_y</p:attrName>
                                        </p:attrNameLst>
                                      </p:cBhvr>
                                      <p:rCtr x="-14400" y="-23000"/>
                                    </p:animMotion>
                                  </p:childTnLst>
                                </p:cTn>
                              </p:par>
                            </p:childTnLst>
                          </p:cTn>
                        </p:par>
                      </p:childTnLst>
                    </p:cTn>
                  </p:par>
                  <p:par>
                    <p:cTn id="11" fill="hold">
                      <p:stCondLst>
                        <p:cond delay="indefinite"/>
                      </p:stCondLst>
                      <p:childTnLst>
                        <p:par>
                          <p:cTn id="12" fill="hold">
                            <p:stCondLst>
                              <p:cond delay="0"/>
                            </p:stCondLst>
                            <p:childTnLst>
                              <p:par>
                                <p:cTn id="13" presetID="56" presetClass="path" presetSubtype="0" accel="50000" decel="50000" fill="hold" grpId="0" nodeType="clickEffect">
                                  <p:stCondLst>
                                    <p:cond delay="0"/>
                                  </p:stCondLst>
                                  <p:childTnLst>
                                    <p:animMotion origin="layout" path="M 0 1.11111E-6 L 0.08333 -0.46042 " pathEditMode="relative" rAng="0" ptsTypes="AA">
                                      <p:cBhvr>
                                        <p:cTn id="14" dur="2000" fill="hold"/>
                                        <p:tgtEl>
                                          <p:spTgt spid="14"/>
                                        </p:tgtEl>
                                        <p:attrNameLst>
                                          <p:attrName>ppt_x</p:attrName>
                                          <p:attrName>ppt_y</p:attrName>
                                        </p:attrNameLst>
                                      </p:cBhvr>
                                      <p:rCtr x="4200" y="-23000"/>
                                    </p:animMotion>
                                  </p:childTnLst>
                                </p:cTn>
                              </p:par>
                            </p:childTnLst>
                          </p:cTn>
                        </p:par>
                      </p:childTnLst>
                    </p:cTn>
                  </p:par>
                  <p:par>
                    <p:cTn id="15" fill="hold">
                      <p:stCondLst>
                        <p:cond delay="indefinite"/>
                      </p:stCondLst>
                      <p:childTnLst>
                        <p:par>
                          <p:cTn id="16" fill="hold">
                            <p:stCondLst>
                              <p:cond delay="0"/>
                            </p:stCondLst>
                            <p:childTnLst>
                              <p:par>
                                <p:cTn id="17" presetID="56" presetClass="path" presetSubtype="0" accel="50000" decel="50000" fill="hold" grpId="0" nodeType="clickEffect">
                                  <p:stCondLst>
                                    <p:cond delay="0"/>
                                  </p:stCondLst>
                                  <p:childTnLst>
                                    <p:animMotion origin="layout" path="M -3.33333E-6 2.22045E-16 L -0.0875 -0.31597 " pathEditMode="relative" rAng="0" ptsTypes="AA">
                                      <p:cBhvr>
                                        <p:cTn id="18" dur="2000" fill="hold"/>
                                        <p:tgtEl>
                                          <p:spTgt spid="11"/>
                                        </p:tgtEl>
                                        <p:attrNameLst>
                                          <p:attrName>ppt_x</p:attrName>
                                          <p:attrName>ppt_y</p:attrName>
                                        </p:attrNameLst>
                                      </p:cBhvr>
                                      <p:rCtr x="-4400" y="-15800"/>
                                    </p:animMotion>
                                  </p:childTnLst>
                                </p:cTn>
                              </p:par>
                            </p:childTnLst>
                          </p:cTn>
                        </p:par>
                      </p:childTnLst>
                    </p:cTn>
                  </p:par>
                  <p:par>
                    <p:cTn id="19" fill="hold">
                      <p:stCondLst>
                        <p:cond delay="indefinite"/>
                      </p:stCondLst>
                      <p:childTnLst>
                        <p:par>
                          <p:cTn id="20" fill="hold">
                            <p:stCondLst>
                              <p:cond delay="0"/>
                            </p:stCondLst>
                            <p:childTnLst>
                              <p:par>
                                <p:cTn id="21" presetID="56" presetClass="path" presetSubtype="0" accel="50000" decel="50000" fill="hold" grpId="0" nodeType="clickEffect">
                                  <p:stCondLst>
                                    <p:cond delay="0"/>
                                  </p:stCondLst>
                                  <p:childTnLst>
                                    <p:animMotion origin="layout" path="M 0 2.22045E-16 L -0.52083 -0.26042 " pathEditMode="relative" rAng="0" ptsTypes="AA">
                                      <p:cBhvr>
                                        <p:cTn id="22" dur="2000" fill="hold"/>
                                        <p:tgtEl>
                                          <p:spTgt spid="12"/>
                                        </p:tgtEl>
                                        <p:attrNameLst>
                                          <p:attrName>ppt_x</p:attrName>
                                          <p:attrName>ppt_y</p:attrName>
                                        </p:attrNameLst>
                                      </p:cBhvr>
                                      <p:rCtr x="-26000" y="-13000"/>
                                    </p:animMotion>
                                  </p:childTnLst>
                                </p:cTn>
                              </p:par>
                            </p:childTnLst>
                          </p:cTn>
                        </p:par>
                      </p:childTnLst>
                    </p:cTn>
                  </p:par>
                  <p:par>
                    <p:cTn id="23" fill="hold">
                      <p:stCondLst>
                        <p:cond delay="indefinite"/>
                      </p:stCondLst>
                      <p:childTnLst>
                        <p:par>
                          <p:cTn id="24" fill="hold">
                            <p:stCondLst>
                              <p:cond delay="0"/>
                            </p:stCondLst>
                            <p:childTnLst>
                              <p:par>
                                <p:cTn id="25" presetID="56" presetClass="path" presetSubtype="0" accel="50000" decel="50000" fill="hold" grpId="0" nodeType="clickEffect">
                                  <p:stCondLst>
                                    <p:cond delay="0"/>
                                  </p:stCondLst>
                                  <p:childTnLst>
                                    <p:animMotion origin="layout" path="M 3.33333E-6 2.22045E-16 L 0.00833 -0.20486 " pathEditMode="relative" rAng="0" ptsTypes="AA">
                                      <p:cBhvr>
                                        <p:cTn id="26" dur="2000" fill="hold"/>
                                        <p:tgtEl>
                                          <p:spTgt spid="10"/>
                                        </p:tgtEl>
                                        <p:attrNameLst>
                                          <p:attrName>ppt_x</p:attrName>
                                          <p:attrName>ppt_y</p:attrName>
                                        </p:attrNameLst>
                                      </p:cBhvr>
                                      <p:rCtr x="400" y="-10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descr="Koeh-202">
            <a:extLst>
              <a:ext uri="{FF2B5EF4-FFF2-40B4-BE49-F238E27FC236}">
                <a16:creationId xmlns:a16="http://schemas.microsoft.com/office/drawing/2014/main" id="{EAF4488F-8E31-2BD2-344C-B67B29A815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20" b="5051"/>
          <a:stretch>
            <a:fillRect/>
          </a:stretch>
        </p:blipFill>
        <p:spPr bwMode="auto">
          <a:xfrm>
            <a:off x="0" y="1285875"/>
            <a:ext cx="403860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Oval 9">
            <a:extLst>
              <a:ext uri="{FF2B5EF4-FFF2-40B4-BE49-F238E27FC236}">
                <a16:creationId xmlns:a16="http://schemas.microsoft.com/office/drawing/2014/main" id="{5B29B95A-627F-2D1D-23E2-4090FFA57F22}"/>
              </a:ext>
            </a:extLst>
          </p:cNvPr>
          <p:cNvSpPr>
            <a:spLocks noChangeArrowheads="1"/>
          </p:cNvSpPr>
          <p:nvPr/>
        </p:nvSpPr>
        <p:spPr bwMode="auto">
          <a:xfrm>
            <a:off x="3276600" y="5334000"/>
            <a:ext cx="762000" cy="11430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6148" name="Oval 11">
            <a:extLst>
              <a:ext uri="{FF2B5EF4-FFF2-40B4-BE49-F238E27FC236}">
                <a16:creationId xmlns:a16="http://schemas.microsoft.com/office/drawing/2014/main" id="{DBB86EC2-96C2-ECA0-B132-41C16F18AD07}"/>
              </a:ext>
            </a:extLst>
          </p:cNvPr>
          <p:cNvSpPr>
            <a:spLocks noChangeArrowheads="1"/>
          </p:cNvSpPr>
          <p:nvPr/>
        </p:nvSpPr>
        <p:spPr bwMode="auto">
          <a:xfrm>
            <a:off x="2743200" y="3962400"/>
            <a:ext cx="152400" cy="3810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6149" name="Oval 12">
            <a:extLst>
              <a:ext uri="{FF2B5EF4-FFF2-40B4-BE49-F238E27FC236}">
                <a16:creationId xmlns:a16="http://schemas.microsoft.com/office/drawing/2014/main" id="{636520FC-9B54-4BF8-17A3-EC62A5D81B63}"/>
              </a:ext>
            </a:extLst>
          </p:cNvPr>
          <p:cNvSpPr>
            <a:spLocks noChangeArrowheads="1"/>
          </p:cNvSpPr>
          <p:nvPr/>
        </p:nvSpPr>
        <p:spPr bwMode="auto">
          <a:xfrm>
            <a:off x="2667000" y="4572000"/>
            <a:ext cx="228600" cy="3810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6150" name="Oval 13">
            <a:extLst>
              <a:ext uri="{FF2B5EF4-FFF2-40B4-BE49-F238E27FC236}">
                <a16:creationId xmlns:a16="http://schemas.microsoft.com/office/drawing/2014/main" id="{9AE48C88-C9F1-814C-6C8F-1DC7E305CD6B}"/>
              </a:ext>
            </a:extLst>
          </p:cNvPr>
          <p:cNvSpPr>
            <a:spLocks noChangeArrowheads="1"/>
          </p:cNvSpPr>
          <p:nvPr/>
        </p:nvSpPr>
        <p:spPr bwMode="auto">
          <a:xfrm>
            <a:off x="2819400" y="3962400"/>
            <a:ext cx="457200" cy="2286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7CC6423-E9A6-0023-AAC8-4FF7C12BC7A7}"/>
              </a:ext>
            </a:extLst>
          </p:cNvPr>
          <p:cNvSpPr txBox="1"/>
          <p:nvPr/>
        </p:nvSpPr>
        <p:spPr>
          <a:xfrm>
            <a:off x="0" y="85635"/>
            <a:ext cx="8839200" cy="120032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en-US" sz="3600" b="1" dirty="0">
                <a:solidFill>
                  <a:srgbClr val="FF0000"/>
                </a:solidFill>
                <a:latin typeface="Times New Roman" pitchFamily="18" charset="0"/>
                <a:cs typeface="Times New Roman" pitchFamily="18" charset="0"/>
              </a:rPr>
              <a:t>TIẾT 71</a:t>
            </a:r>
          </a:p>
          <a:p>
            <a:pPr algn="ctr">
              <a:defRPr/>
            </a:pPr>
            <a:r>
              <a:rPr lang="en-US" sz="3600" b="1" dirty="0">
                <a:solidFill>
                  <a:srgbClr val="FF0000"/>
                </a:solidFill>
                <a:latin typeface="Times New Roman" pitchFamily="18" charset="0"/>
                <a:cs typeface="Times New Roman" pitchFamily="18" charset="0"/>
              </a:rPr>
              <a:t>BÀI 19: ĐA DẠNG THỰC VẬT (</a:t>
            </a:r>
            <a:r>
              <a:rPr lang="en-US" sz="3600" b="1" dirty="0" err="1">
                <a:solidFill>
                  <a:srgbClr val="FF0000"/>
                </a:solidFill>
                <a:latin typeface="Times New Roman" pitchFamily="18" charset="0"/>
                <a:cs typeface="Times New Roman" pitchFamily="18" charset="0"/>
              </a:rPr>
              <a:t>tiết</a:t>
            </a:r>
            <a:r>
              <a:rPr lang="en-US" sz="3600" b="1" dirty="0">
                <a:solidFill>
                  <a:srgbClr val="FF0000"/>
                </a:solidFill>
                <a:latin typeface="Times New Roman" pitchFamily="18" charset="0"/>
                <a:cs typeface="Times New Roman" pitchFamily="18" charset="0"/>
              </a:rPr>
              <a:t> 2)</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Shape 102"/>
        <p:cNvGrpSpPr/>
        <p:nvPr/>
      </p:nvGrpSpPr>
      <p:grpSpPr>
        <a:xfrm>
          <a:off x="0" y="0"/>
          <a:ext cx="0" cy="0"/>
          <a:chOff x="0" y="0"/>
          <a:chExt cx="0" cy="0"/>
        </a:xfrm>
      </p:grpSpPr>
      <p:sp>
        <p:nvSpPr>
          <p:cNvPr id="106" name="Google Shape;106;p19"/>
          <p:cNvSpPr/>
          <p:nvPr/>
        </p:nvSpPr>
        <p:spPr>
          <a:xfrm>
            <a:off x="4236324" y="861170"/>
            <a:ext cx="317310" cy="40397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 name="Google Shape;107;p19"/>
          <p:cNvGrpSpPr/>
          <p:nvPr/>
        </p:nvGrpSpPr>
        <p:grpSpPr>
          <a:xfrm>
            <a:off x="172491" y="178361"/>
            <a:ext cx="1426316" cy="1901871"/>
            <a:chOff x="6643075" y="3664250"/>
            <a:chExt cx="407950" cy="407975"/>
          </a:xfrm>
        </p:grpSpPr>
        <p:sp>
          <p:nvSpPr>
            <p:cNvPr id="108" name="Google Shape;108;p19"/>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9"/>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10;p19"/>
          <p:cNvGrpSpPr/>
          <p:nvPr/>
        </p:nvGrpSpPr>
        <p:grpSpPr>
          <a:xfrm>
            <a:off x="8220458" y="5745177"/>
            <a:ext cx="659664" cy="879503"/>
            <a:chOff x="576250" y="4319400"/>
            <a:chExt cx="442075" cy="442050"/>
          </a:xfrm>
        </p:grpSpPr>
        <p:sp>
          <p:nvSpPr>
            <p:cNvPr id="111" name="Google Shape;111;p19"/>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9"/>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9"/>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9"/>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19"/>
          <p:cNvSpPr/>
          <p:nvPr/>
        </p:nvSpPr>
        <p:spPr>
          <a:xfrm rot="6223920">
            <a:off x="2957371" y="426609"/>
            <a:ext cx="423040" cy="302951"/>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9"/>
          <p:cNvSpPr/>
          <p:nvPr/>
        </p:nvSpPr>
        <p:spPr>
          <a:xfrm>
            <a:off x="3568362" y="418802"/>
            <a:ext cx="250224" cy="318564"/>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TextBox 21"/>
          <p:cNvSpPr txBox="1"/>
          <p:nvPr/>
        </p:nvSpPr>
        <p:spPr>
          <a:xfrm>
            <a:off x="1069816" y="819516"/>
            <a:ext cx="7150641" cy="461665"/>
          </a:xfrm>
          <a:prstGeom prst="rect">
            <a:avLst/>
          </a:prstGeom>
          <a:noFill/>
        </p:spPr>
        <p:txBody>
          <a:bodyPr wrap="square" rtlCol="0">
            <a:spAutoFit/>
          </a:bodyPr>
          <a:lstStyle/>
          <a:p>
            <a:r>
              <a:rPr lang="en-US" sz="2400" b="1" dirty="0">
                <a:solidFill>
                  <a:srgbClr val="FF0000"/>
                </a:solidFill>
                <a:latin typeface="Times New Roman" pitchFamily="18" charset="0"/>
                <a:cs typeface="Times New Roman" pitchFamily="18" charset="0"/>
              </a:rPr>
              <a:t>NÊU VAI TRÒ VÀ TÁC HẠI CỦA NẤM</a:t>
            </a:r>
          </a:p>
        </p:txBody>
      </p:sp>
      <p:sp>
        <p:nvSpPr>
          <p:cNvPr id="14" name="Rectangle 13"/>
          <p:cNvSpPr/>
          <p:nvPr/>
        </p:nvSpPr>
        <p:spPr>
          <a:xfrm>
            <a:off x="550844" y="1350012"/>
            <a:ext cx="8383837" cy="1446550"/>
          </a:xfrm>
          <a:prstGeom prst="rect">
            <a:avLst/>
          </a:prstGeom>
        </p:spPr>
        <p:txBody>
          <a:bodyPr wrap="square">
            <a:spAutoFit/>
          </a:bodyPr>
          <a:lstStyle/>
          <a:p>
            <a:r>
              <a:rPr lang="en-US" sz="2200" dirty="0">
                <a:solidFill>
                  <a:srgbClr val="FF0000"/>
                </a:solidFill>
                <a:latin typeface="Times New Roman" pitchFamily="18" charset="0"/>
                <a:ea typeface="Calibri" panose="020F0502020204030204" pitchFamily="34" charset="0"/>
                <a:cs typeface="Times New Roman" pitchFamily="18" charset="0"/>
              </a:rPr>
              <a:t> * </a:t>
            </a:r>
            <a:r>
              <a:rPr lang="en-US" sz="2200" dirty="0" err="1">
                <a:solidFill>
                  <a:srgbClr val="FF0000"/>
                </a:solidFill>
                <a:latin typeface="Times New Roman" pitchFamily="18" charset="0"/>
                <a:ea typeface="Calibri" panose="020F0502020204030204" pitchFamily="34" charset="0"/>
                <a:cs typeface="Times New Roman" pitchFamily="18" charset="0"/>
              </a:rPr>
              <a:t>Vai</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trò</a:t>
            </a:r>
            <a:r>
              <a:rPr lang="en-US" sz="2200" dirty="0">
                <a:solidFill>
                  <a:srgbClr val="FF0000"/>
                </a:solidFill>
                <a:latin typeface="Times New Roman" pitchFamily="18" charset="0"/>
                <a:ea typeface="Calibri" panose="020F0502020204030204" pitchFamily="34" charset="0"/>
                <a:cs typeface="Times New Roman" pitchFamily="18" charset="0"/>
              </a:rPr>
              <a:t>:</a:t>
            </a:r>
          </a:p>
          <a:p>
            <a:pPr marL="342900" indent="-342900">
              <a:buFontTx/>
              <a:buChar char="-"/>
            </a:pPr>
            <a:r>
              <a:rPr lang="en-US" sz="2200" dirty="0" err="1">
                <a:solidFill>
                  <a:srgbClr val="FF0000"/>
                </a:solidFill>
                <a:latin typeface="Times New Roman" pitchFamily="18" charset="0"/>
                <a:ea typeface="Calibri" panose="020F0502020204030204" pitchFamily="34" charset="0"/>
                <a:cs typeface="Times New Roman" pitchFamily="18" charset="0"/>
              </a:rPr>
              <a:t>Nấm</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phân</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hủy</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xác</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động</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vật</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thực</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vật</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làm</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sạch</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môi</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trường</a:t>
            </a:r>
            <a:endParaRPr lang="en-US" sz="2200" dirty="0">
              <a:solidFill>
                <a:srgbClr val="FF0000"/>
              </a:solidFill>
              <a:latin typeface="Times New Roman" pitchFamily="18" charset="0"/>
              <a:ea typeface="Calibri" panose="020F0502020204030204" pitchFamily="34" charset="0"/>
              <a:cs typeface="Times New Roman" pitchFamily="18" charset="0"/>
            </a:endParaRPr>
          </a:p>
          <a:p>
            <a:pPr marL="342900" indent="-342900">
              <a:buFontTx/>
              <a:buChar char="-"/>
            </a:pPr>
            <a:r>
              <a:rPr lang="en-US" sz="2200" dirty="0" err="1">
                <a:solidFill>
                  <a:srgbClr val="FF0000"/>
                </a:solidFill>
                <a:latin typeface="Times New Roman" pitchFamily="18" charset="0"/>
                <a:cs typeface="Times New Roman" pitchFamily="18" charset="0"/>
              </a:rPr>
              <a:t>Làm</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thức</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ăn</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bổ</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dưỡng</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cho</a:t>
            </a:r>
            <a:r>
              <a:rPr lang="en-US" sz="2200" dirty="0">
                <a:solidFill>
                  <a:srgbClr val="FF0000"/>
                </a:solidFill>
                <a:latin typeface="Times New Roman" pitchFamily="18" charset="0"/>
                <a:cs typeface="Times New Roman" pitchFamily="18" charset="0"/>
              </a:rPr>
              <a:t> con </a:t>
            </a:r>
            <a:r>
              <a:rPr lang="en-US" sz="2200" dirty="0" err="1">
                <a:solidFill>
                  <a:srgbClr val="FF0000"/>
                </a:solidFill>
                <a:latin typeface="Times New Roman" pitchFamily="18" charset="0"/>
                <a:cs typeface="Times New Roman" pitchFamily="18" charset="0"/>
              </a:rPr>
              <a:t>người</a:t>
            </a:r>
            <a:endParaRPr lang="en-US" sz="2200" dirty="0">
              <a:solidFill>
                <a:srgbClr val="FF0000"/>
              </a:solidFill>
              <a:latin typeface="Times New Roman" pitchFamily="18" charset="0"/>
              <a:cs typeface="Times New Roman" pitchFamily="18" charset="0"/>
            </a:endParaRPr>
          </a:p>
          <a:p>
            <a:pPr marL="342900" indent="-342900">
              <a:buFontTx/>
              <a:buChar char="-"/>
            </a:pPr>
            <a:r>
              <a:rPr lang="en-US" sz="2200" dirty="0" err="1">
                <a:solidFill>
                  <a:srgbClr val="FF0000"/>
                </a:solidFill>
                <a:latin typeface="Times New Roman" pitchFamily="18" charset="0"/>
                <a:cs typeface="Times New Roman" pitchFamily="18" charset="0"/>
              </a:rPr>
              <a:t>Dùng</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làm</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dược</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liệu</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chữa</a:t>
            </a:r>
            <a:r>
              <a:rPr lang="en-US" sz="2200" dirty="0">
                <a:solidFill>
                  <a:srgbClr val="FF0000"/>
                </a:solidFill>
                <a:latin typeface="Times New Roman" pitchFamily="18" charset="0"/>
                <a:cs typeface="Times New Roman" pitchFamily="18" charset="0"/>
              </a:rPr>
              <a:t> </a:t>
            </a:r>
            <a:r>
              <a:rPr lang="en-US" sz="2200" dirty="0" err="1">
                <a:solidFill>
                  <a:srgbClr val="FF0000"/>
                </a:solidFill>
                <a:latin typeface="Times New Roman" pitchFamily="18" charset="0"/>
                <a:cs typeface="Times New Roman" pitchFamily="18" charset="0"/>
              </a:rPr>
              <a:t>bệnh</a:t>
            </a:r>
            <a:endParaRPr lang="en-US" sz="2200" dirty="0">
              <a:solidFill>
                <a:srgbClr val="FF0000"/>
              </a:solidFill>
              <a:latin typeface="Times New Roman" pitchFamily="18" charset="0"/>
              <a:cs typeface="Times New Roman" pitchFamily="18" charset="0"/>
            </a:endParaRPr>
          </a:p>
        </p:txBody>
      </p:sp>
      <p:sp>
        <p:nvSpPr>
          <p:cNvPr id="16" name="Rectangle 15"/>
          <p:cNvSpPr/>
          <p:nvPr/>
        </p:nvSpPr>
        <p:spPr>
          <a:xfrm>
            <a:off x="473726" y="3278746"/>
            <a:ext cx="8613355" cy="1446550"/>
          </a:xfrm>
          <a:prstGeom prst="rect">
            <a:avLst/>
          </a:prstGeom>
        </p:spPr>
        <p:txBody>
          <a:bodyPr wrap="square">
            <a:spAutoFit/>
          </a:bodyPr>
          <a:lstStyle/>
          <a:p>
            <a:pPr marL="342900" indent="-342900">
              <a:buFont typeface="Arial" charset="0"/>
              <a:buChar char="•"/>
            </a:pPr>
            <a:r>
              <a:rPr lang="en-US" sz="2200" dirty="0" err="1">
                <a:solidFill>
                  <a:srgbClr val="FF0000"/>
                </a:solidFill>
                <a:latin typeface="Times New Roman" pitchFamily="18" charset="0"/>
                <a:ea typeface="Calibri" panose="020F0502020204030204" pitchFamily="34" charset="0"/>
                <a:cs typeface="Times New Roman" pitchFamily="18" charset="0"/>
              </a:rPr>
              <a:t>Tác</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hại</a:t>
            </a:r>
            <a:r>
              <a:rPr lang="en-US" sz="2200" dirty="0">
                <a:solidFill>
                  <a:srgbClr val="FF0000"/>
                </a:solidFill>
                <a:latin typeface="Times New Roman" pitchFamily="18" charset="0"/>
                <a:ea typeface="Calibri" panose="020F0502020204030204" pitchFamily="34" charset="0"/>
                <a:cs typeface="Times New Roman" pitchFamily="18" charset="0"/>
              </a:rPr>
              <a:t>:</a:t>
            </a:r>
          </a:p>
          <a:p>
            <a:pPr marL="342900" indent="-342900">
              <a:buFontTx/>
              <a:buChar char="-"/>
            </a:pPr>
            <a:r>
              <a:rPr lang="en-US" sz="2200" dirty="0" err="1">
                <a:solidFill>
                  <a:srgbClr val="FF0000"/>
                </a:solidFill>
                <a:latin typeface="Times New Roman" pitchFamily="18" charset="0"/>
                <a:ea typeface="Calibri" panose="020F0502020204030204" pitchFamily="34" charset="0"/>
                <a:cs typeface="Times New Roman" pitchFamily="18" charset="0"/>
              </a:rPr>
              <a:t>Gây</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bệnh</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ngoài</a:t>
            </a:r>
            <a:r>
              <a:rPr lang="en-US" sz="2200" dirty="0">
                <a:solidFill>
                  <a:srgbClr val="FF0000"/>
                </a:solidFill>
                <a:latin typeface="Times New Roman" pitchFamily="18" charset="0"/>
                <a:ea typeface="Calibri" panose="020F0502020204030204" pitchFamily="34" charset="0"/>
                <a:cs typeface="Times New Roman" pitchFamily="18" charset="0"/>
              </a:rPr>
              <a:t> da ở </a:t>
            </a:r>
            <a:r>
              <a:rPr lang="en-US" sz="2200" dirty="0" err="1">
                <a:solidFill>
                  <a:srgbClr val="FF0000"/>
                </a:solidFill>
                <a:latin typeface="Times New Roman" pitchFamily="18" charset="0"/>
                <a:ea typeface="Calibri" panose="020F0502020204030204" pitchFamily="34" charset="0"/>
                <a:cs typeface="Times New Roman" pitchFamily="18" charset="0"/>
              </a:rPr>
              <a:t>người</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hắc</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lào</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lang</a:t>
            </a:r>
            <a:r>
              <a:rPr lang="en-US" sz="2200" dirty="0">
                <a:solidFill>
                  <a:srgbClr val="FF0000"/>
                </a:solidFill>
                <a:latin typeface="Times New Roman" pitchFamily="18" charset="0"/>
                <a:ea typeface="Calibri" panose="020F0502020204030204" pitchFamily="34" charset="0"/>
                <a:cs typeface="Times New Roman" pitchFamily="18" charset="0"/>
              </a:rPr>
              <a:t> ben)</a:t>
            </a:r>
          </a:p>
          <a:p>
            <a:pPr marL="342900" indent="-342900">
              <a:buFontTx/>
              <a:buChar char="-"/>
            </a:pPr>
            <a:r>
              <a:rPr lang="en-US" sz="2200" dirty="0" err="1">
                <a:solidFill>
                  <a:srgbClr val="FF0000"/>
                </a:solidFill>
                <a:latin typeface="Times New Roman" pitchFamily="18" charset="0"/>
                <a:ea typeface="Calibri" panose="020F0502020204030204" pitchFamily="34" charset="0"/>
                <a:cs typeface="Times New Roman" pitchFamily="18" charset="0"/>
              </a:rPr>
              <a:t>Gây</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bệnh</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cho</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thực</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vật</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động</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vật</a:t>
            </a:r>
            <a:endParaRPr lang="en-US" sz="2200" dirty="0">
              <a:solidFill>
                <a:srgbClr val="FF0000"/>
              </a:solidFill>
              <a:latin typeface="Times New Roman" pitchFamily="18" charset="0"/>
              <a:ea typeface="Calibri" panose="020F0502020204030204" pitchFamily="34" charset="0"/>
              <a:cs typeface="Times New Roman" pitchFamily="18" charset="0"/>
            </a:endParaRPr>
          </a:p>
          <a:p>
            <a:pPr marL="342900" indent="-342900">
              <a:buFontTx/>
              <a:buChar char="-"/>
            </a:pPr>
            <a:r>
              <a:rPr lang="en-US" sz="2200" dirty="0" err="1">
                <a:solidFill>
                  <a:srgbClr val="FF0000"/>
                </a:solidFill>
                <a:latin typeface="Times New Roman" pitchFamily="18" charset="0"/>
                <a:ea typeface="Calibri" panose="020F0502020204030204" pitchFamily="34" charset="0"/>
                <a:cs typeface="Times New Roman" pitchFamily="18" charset="0"/>
              </a:rPr>
              <a:t>Một</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số</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nấm</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độc</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khi</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ăn</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vào</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gây</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ngộ</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độc</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có</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thể</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dẫn</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tới</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tử</a:t>
            </a:r>
            <a:r>
              <a:rPr lang="en-US" sz="2200" dirty="0">
                <a:solidFill>
                  <a:srgbClr val="FF0000"/>
                </a:solidFill>
                <a:latin typeface="Times New Roman" pitchFamily="18" charset="0"/>
                <a:ea typeface="Calibri" panose="020F0502020204030204" pitchFamily="34" charset="0"/>
                <a:cs typeface="Times New Roman" pitchFamily="18" charset="0"/>
              </a:rPr>
              <a:t> </a:t>
            </a:r>
            <a:r>
              <a:rPr lang="en-US" sz="2200" dirty="0" err="1">
                <a:solidFill>
                  <a:srgbClr val="FF0000"/>
                </a:solidFill>
                <a:latin typeface="Times New Roman" pitchFamily="18" charset="0"/>
                <a:ea typeface="Calibri" panose="020F0502020204030204" pitchFamily="34" charset="0"/>
                <a:cs typeface="Times New Roman" pitchFamily="18" charset="0"/>
              </a:rPr>
              <a:t>vong</a:t>
            </a:r>
            <a:endParaRPr lang="en-US" sz="2200" dirty="0">
              <a:solidFill>
                <a:srgbClr val="FF0000"/>
              </a:solidFill>
              <a:latin typeface="Times New Roman" pitchFamily="18" charset="0"/>
              <a:ea typeface="Calibri" panose="020F0502020204030204" pitchFamily="34" charset="0"/>
              <a:cs typeface="Times New Roman" pitchFamily="18" charset="0"/>
            </a:endParaRPr>
          </a:p>
        </p:txBody>
      </p:sp>
      <p:sp>
        <p:nvSpPr>
          <p:cNvPr id="2" name="TextBox 1"/>
          <p:cNvSpPr txBox="1"/>
          <p:nvPr/>
        </p:nvSpPr>
        <p:spPr>
          <a:xfrm>
            <a:off x="2286000" y="178361"/>
            <a:ext cx="5410200" cy="461665"/>
          </a:xfrm>
          <a:prstGeom prst="rect">
            <a:avLst/>
          </a:prstGeom>
          <a:noFill/>
        </p:spPr>
        <p:txBody>
          <a:bodyPr wrap="square" rtlCol="0">
            <a:spAutoFit/>
          </a:bodyPr>
          <a:lstStyle/>
          <a:p>
            <a:r>
              <a:rPr lang="en-US" sz="2400" b="1" dirty="0">
                <a:solidFill>
                  <a:srgbClr val="002060"/>
                </a:solidFill>
                <a:latin typeface="Times New Roman" pitchFamily="18" charset="0"/>
                <a:cs typeface="Times New Roman" pitchFamily="18" charset="0"/>
              </a:rPr>
              <a:t>KIỂM TRA BÀI CŨ:</a:t>
            </a:r>
          </a:p>
        </p:txBody>
      </p:sp>
    </p:spTree>
    <p:extLst>
      <p:ext uri="{BB962C8B-B14F-4D97-AF65-F5344CB8AC3E}">
        <p14:creationId xmlns:p14="http://schemas.microsoft.com/office/powerpoint/2010/main" val="3468080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additive="base">
                                        <p:cTn id="9" dur="500" fill="hold"/>
                                        <p:tgtEl>
                                          <p:spTgt spid="22"/>
                                        </p:tgtEl>
                                        <p:attrNameLst>
                                          <p:attrName>ppt_x</p:attrName>
                                        </p:attrNameLst>
                                      </p:cBhvr>
                                      <p:tavLst>
                                        <p:tav tm="0">
                                          <p:val>
                                            <p:strVal val="#ppt_x"/>
                                          </p:val>
                                        </p:tav>
                                        <p:tav tm="100000">
                                          <p:val>
                                            <p:strVal val="#ppt_x"/>
                                          </p:val>
                                        </p:tav>
                                      </p:tavLst>
                                    </p:anim>
                                    <p:anim calcmode="lin" valueType="num">
                                      <p:cBhvr additive="base">
                                        <p:cTn id="1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barn(inVertical)">
                                      <p:cBhvr>
                                        <p:cTn id="15" dur="500"/>
                                        <p:tgtEl>
                                          <p:spTgt spid="14">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xEl>
                                              <p:pRg st="1" end="1"/>
                                            </p:txEl>
                                          </p:spTgt>
                                        </p:tgtEl>
                                        <p:attrNameLst>
                                          <p:attrName>style.visibility</p:attrName>
                                        </p:attrNameLst>
                                      </p:cBhvr>
                                      <p:to>
                                        <p:strVal val="visible"/>
                                      </p:to>
                                    </p:set>
                                    <p:animEffect transition="in" filter="barn(inVertical)">
                                      <p:cBhvr>
                                        <p:cTn id="18" dur="500"/>
                                        <p:tgtEl>
                                          <p:spTgt spid="14">
                                            <p:txEl>
                                              <p:pRg st="1" end="1"/>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barn(inVertical)">
                                      <p:cBhvr>
                                        <p:cTn id="21" dur="500"/>
                                        <p:tgtEl>
                                          <p:spTgt spid="14">
                                            <p:txEl>
                                              <p:pRg st="2" end="2"/>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14">
                                            <p:txEl>
                                              <p:pRg st="3" end="3"/>
                                            </p:txEl>
                                          </p:spTgt>
                                        </p:tgtEl>
                                        <p:attrNameLst>
                                          <p:attrName>style.visibility</p:attrName>
                                        </p:attrNameLst>
                                      </p:cBhvr>
                                      <p:to>
                                        <p:strVal val="visible"/>
                                      </p:to>
                                    </p:set>
                                    <p:animEffect transition="in" filter="barn(inVertical)">
                                      <p:cBhvr>
                                        <p:cTn id="24" dur="500"/>
                                        <p:tgtEl>
                                          <p:spTgt spid="14">
                                            <p:txEl>
                                              <p:pRg st="3" end="3"/>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barn(inVertical)">
                                      <p:cBhvr>
                                        <p:cTn id="27" dur="500"/>
                                        <p:tgtEl>
                                          <p:spTgt spid="16">
                                            <p:txEl>
                                              <p:pRg st="0" end="0"/>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16">
                                            <p:txEl>
                                              <p:pRg st="1" end="1"/>
                                            </p:txEl>
                                          </p:spTgt>
                                        </p:tgtEl>
                                        <p:attrNameLst>
                                          <p:attrName>style.visibility</p:attrName>
                                        </p:attrNameLst>
                                      </p:cBhvr>
                                      <p:to>
                                        <p:strVal val="visible"/>
                                      </p:to>
                                    </p:set>
                                    <p:animEffect transition="in" filter="barn(inVertical)">
                                      <p:cBhvr>
                                        <p:cTn id="30" dur="500"/>
                                        <p:tgtEl>
                                          <p:spTgt spid="16">
                                            <p:txEl>
                                              <p:pRg st="1" end="1"/>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16">
                                            <p:txEl>
                                              <p:pRg st="2" end="2"/>
                                            </p:txEl>
                                          </p:spTgt>
                                        </p:tgtEl>
                                        <p:attrNameLst>
                                          <p:attrName>style.visibility</p:attrName>
                                        </p:attrNameLst>
                                      </p:cBhvr>
                                      <p:to>
                                        <p:strVal val="visible"/>
                                      </p:to>
                                    </p:set>
                                    <p:animEffect transition="in" filter="barn(inVertical)">
                                      <p:cBhvr>
                                        <p:cTn id="33" dur="500"/>
                                        <p:tgtEl>
                                          <p:spTgt spid="16">
                                            <p:txEl>
                                              <p:pRg st="2" end="2"/>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16">
                                            <p:txEl>
                                              <p:pRg st="3" end="3"/>
                                            </p:txEl>
                                          </p:spTgt>
                                        </p:tgtEl>
                                        <p:attrNameLst>
                                          <p:attrName>style.visibility</p:attrName>
                                        </p:attrNameLst>
                                      </p:cBhvr>
                                      <p:to>
                                        <p:strVal val="visible"/>
                                      </p:to>
                                    </p:set>
                                    <p:animEffect transition="in" filter="barn(inVertical)">
                                      <p:cBhvr>
                                        <p:cTn id="36" dur="5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a:extLst>
              <a:ext uri="{FF2B5EF4-FFF2-40B4-BE49-F238E27FC236}">
                <a16:creationId xmlns:a16="http://schemas.microsoft.com/office/drawing/2014/main" id="{5B2A20C8-034F-B6AC-1AE0-6ED4F6CB3FBB}"/>
              </a:ext>
            </a:extLst>
          </p:cNvPr>
          <p:cNvSpPr>
            <a:spLocks noChangeArrowheads="1"/>
          </p:cNvSpPr>
          <p:nvPr/>
        </p:nvSpPr>
        <p:spPr bwMode="auto">
          <a:xfrm>
            <a:off x="2070100" y="0"/>
            <a:ext cx="5105400" cy="1295400"/>
          </a:xfrm>
          <a:prstGeom prst="horizontalScroll">
            <a:avLst>
              <a:gd name="adj" fmla="val 12500"/>
            </a:avLst>
          </a:prstGeom>
          <a:noFill/>
          <a:ln w="28575">
            <a:solidFill>
              <a:srgbClr val="CC3300"/>
            </a:solidFill>
            <a:round/>
            <a:headEnd/>
            <a:tailEnd/>
          </a:ln>
          <a:effectLst/>
          <a:extLst>
            <a:ext uri="{909E8E84-426E-40DD-AFC4-6F175D3DCCD1}">
              <a14:hiddenFill xmlns:a14="http://schemas.microsoft.com/office/drawing/2010/main">
                <a:solidFill>
                  <a:srgbClr val="66FF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400" b="1">
              <a:solidFill>
                <a:srgbClr val="FF00FF"/>
              </a:solidFill>
            </a:endParaRPr>
          </a:p>
        </p:txBody>
      </p:sp>
      <p:sp>
        <p:nvSpPr>
          <p:cNvPr id="3075" name="WordArt 3">
            <a:extLst>
              <a:ext uri="{FF2B5EF4-FFF2-40B4-BE49-F238E27FC236}">
                <a16:creationId xmlns:a16="http://schemas.microsoft.com/office/drawing/2014/main" id="{1E8098B1-CA9D-83ED-DA25-0EB83669A103}"/>
              </a:ext>
            </a:extLst>
          </p:cNvPr>
          <p:cNvSpPr>
            <a:spLocks noChangeArrowheads="1" noChangeShapeType="1" noTextEdit="1"/>
          </p:cNvSpPr>
          <p:nvPr/>
        </p:nvSpPr>
        <p:spPr bwMode="auto">
          <a:xfrm>
            <a:off x="2705100" y="215900"/>
            <a:ext cx="3670300" cy="806450"/>
          </a:xfrm>
          <a:prstGeom prst="rect">
            <a:avLst/>
          </a:prstGeom>
        </p:spPr>
        <p:txBody>
          <a:bodyPr wrap="none" fromWordArt="1">
            <a:prstTxWarp prst="textDeflate">
              <a:avLst>
                <a:gd name="adj" fmla="val 18750"/>
              </a:avLst>
            </a:prstTxWarp>
            <a:scene3d>
              <a:camera prst="legacyPerspectiveTopLeft"/>
              <a:lightRig rig="legacyNormal3" dir="r"/>
            </a:scene3d>
            <a:sp3d extrusionH="201600" prstMaterial="legacyMetal">
              <a:extrusionClr>
                <a:srgbClr val="FFFFFF"/>
              </a:extrusionClr>
              <a:contourClr>
                <a:srgbClr val="00FF00"/>
              </a:contourClr>
            </a:sp3d>
          </a:bodyPr>
          <a:lstStyle/>
          <a:p>
            <a:pPr algn="ctr"/>
            <a:r>
              <a:rPr lang="en-US" sz="3600" kern="10">
                <a:ln w="9525">
                  <a:round/>
                  <a:headEnd/>
                  <a:tailEnd/>
                </a:ln>
                <a:gradFill rotWithShape="1">
                  <a:gsLst>
                    <a:gs pos="0">
                      <a:srgbClr val="00FF00"/>
                    </a:gs>
                    <a:gs pos="100000">
                      <a:srgbClr val="FF0000"/>
                    </a:gs>
                  </a:gsLst>
                  <a:lin ang="5400000" scaled="1"/>
                </a:gradFill>
                <a:latin typeface="Times New Roman" panose="02020603050405020304" pitchFamily="18" charset="0"/>
                <a:cs typeface="Times New Roman" panose="02020603050405020304" pitchFamily="18" charset="0"/>
              </a:rPr>
              <a:t>KIỂM TRA BÀI CŨ</a:t>
            </a:r>
          </a:p>
        </p:txBody>
      </p:sp>
      <p:pic>
        <p:nvPicPr>
          <p:cNvPr id="3076" name="Picture 4" descr="Picture1">
            <a:extLst>
              <a:ext uri="{FF2B5EF4-FFF2-40B4-BE49-F238E27FC236}">
                <a16:creationId xmlns:a16="http://schemas.microsoft.com/office/drawing/2014/main" id="{026C32DC-98CA-BE44-53A5-724FC479B7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33067" b="11160"/>
          <a:stretch>
            <a:fillRect/>
          </a:stretch>
        </p:blipFill>
        <p:spPr bwMode="auto">
          <a:xfrm>
            <a:off x="0" y="1676400"/>
            <a:ext cx="2667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Reu va su phat trien cua reu">
            <a:extLst>
              <a:ext uri="{FF2B5EF4-FFF2-40B4-BE49-F238E27FC236}">
                <a16:creationId xmlns:a16="http://schemas.microsoft.com/office/drawing/2014/main" id="{D4FBB20A-8F3C-DABE-F4B8-2B8829F5C0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3736" t="15517" r="28571" b="63794"/>
          <a:stretch>
            <a:fillRect/>
          </a:stretch>
        </p:blipFill>
        <p:spPr bwMode="auto">
          <a:xfrm>
            <a:off x="5257800" y="4953000"/>
            <a:ext cx="5778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Reu va su phat trien cua reu">
            <a:extLst>
              <a:ext uri="{FF2B5EF4-FFF2-40B4-BE49-F238E27FC236}">
                <a16:creationId xmlns:a16="http://schemas.microsoft.com/office/drawing/2014/main" id="{90D4E69E-ECBD-7CB5-5D3F-EB4BF488CE2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1868" t="24139" r="61539" b="67241"/>
          <a:stretch>
            <a:fillRect/>
          </a:stretch>
        </p:blipFill>
        <p:spPr bwMode="auto">
          <a:xfrm>
            <a:off x="3200400" y="5715000"/>
            <a:ext cx="457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Line 7">
            <a:extLst>
              <a:ext uri="{FF2B5EF4-FFF2-40B4-BE49-F238E27FC236}">
                <a16:creationId xmlns:a16="http://schemas.microsoft.com/office/drawing/2014/main" id="{5CEB1180-9A6E-88F3-CF22-8DF154AD684A}"/>
              </a:ext>
            </a:extLst>
          </p:cNvPr>
          <p:cNvSpPr>
            <a:spLocks noChangeShapeType="1"/>
          </p:cNvSpPr>
          <p:nvPr/>
        </p:nvSpPr>
        <p:spPr bwMode="auto">
          <a:xfrm>
            <a:off x="2209800" y="4648200"/>
            <a:ext cx="914400" cy="10668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0" name="Line 8">
            <a:extLst>
              <a:ext uri="{FF2B5EF4-FFF2-40B4-BE49-F238E27FC236}">
                <a16:creationId xmlns:a16="http://schemas.microsoft.com/office/drawing/2014/main" id="{B39DF8E9-34DD-734C-D8E2-8B0402FADB83}"/>
              </a:ext>
            </a:extLst>
          </p:cNvPr>
          <p:cNvSpPr>
            <a:spLocks noChangeShapeType="1"/>
          </p:cNvSpPr>
          <p:nvPr/>
        </p:nvSpPr>
        <p:spPr bwMode="auto">
          <a:xfrm flipV="1">
            <a:off x="3733800" y="5867400"/>
            <a:ext cx="1447800" cy="762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1" name="Line 9">
            <a:extLst>
              <a:ext uri="{FF2B5EF4-FFF2-40B4-BE49-F238E27FC236}">
                <a16:creationId xmlns:a16="http://schemas.microsoft.com/office/drawing/2014/main" id="{8612F92A-5183-554F-ADA1-A666F721942F}"/>
              </a:ext>
            </a:extLst>
          </p:cNvPr>
          <p:cNvSpPr>
            <a:spLocks noChangeShapeType="1"/>
          </p:cNvSpPr>
          <p:nvPr/>
        </p:nvSpPr>
        <p:spPr bwMode="auto">
          <a:xfrm flipV="1">
            <a:off x="6019800" y="4800600"/>
            <a:ext cx="1143000" cy="7620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Text Box 10">
            <a:extLst>
              <a:ext uri="{FF2B5EF4-FFF2-40B4-BE49-F238E27FC236}">
                <a16:creationId xmlns:a16="http://schemas.microsoft.com/office/drawing/2014/main" id="{A9F2E6FC-1EA1-3CE7-8E78-C8A015FE09C3}"/>
              </a:ext>
            </a:extLst>
          </p:cNvPr>
          <p:cNvSpPr txBox="1">
            <a:spLocks noChangeArrowheads="1"/>
          </p:cNvSpPr>
          <p:nvPr/>
        </p:nvSpPr>
        <p:spPr bwMode="auto">
          <a:xfrm>
            <a:off x="3200400" y="6096000"/>
            <a:ext cx="184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endParaRPr lang="en-US" altLang="en-US" sz="4400"/>
          </a:p>
        </p:txBody>
      </p:sp>
      <p:sp>
        <p:nvSpPr>
          <p:cNvPr id="3083" name="Oval 13">
            <a:extLst>
              <a:ext uri="{FF2B5EF4-FFF2-40B4-BE49-F238E27FC236}">
                <a16:creationId xmlns:a16="http://schemas.microsoft.com/office/drawing/2014/main" id="{1FC6DFD1-E82C-5E61-91FF-F96F4605C845}"/>
              </a:ext>
            </a:extLst>
          </p:cNvPr>
          <p:cNvSpPr>
            <a:spLocks noChangeArrowheads="1"/>
          </p:cNvSpPr>
          <p:nvPr/>
        </p:nvSpPr>
        <p:spPr bwMode="auto">
          <a:xfrm rot="-2397453">
            <a:off x="1966913" y="3600450"/>
            <a:ext cx="381000" cy="1524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4400"/>
          </a:p>
        </p:txBody>
      </p:sp>
      <p:sp>
        <p:nvSpPr>
          <p:cNvPr id="3084" name="Oval 15">
            <a:extLst>
              <a:ext uri="{FF2B5EF4-FFF2-40B4-BE49-F238E27FC236}">
                <a16:creationId xmlns:a16="http://schemas.microsoft.com/office/drawing/2014/main" id="{CFECFB97-C7A9-4854-A0EA-829EC57B1941}"/>
              </a:ext>
            </a:extLst>
          </p:cNvPr>
          <p:cNvSpPr>
            <a:spLocks noChangeArrowheads="1"/>
          </p:cNvSpPr>
          <p:nvPr/>
        </p:nvSpPr>
        <p:spPr bwMode="auto">
          <a:xfrm>
            <a:off x="2176463" y="2286000"/>
            <a:ext cx="228600" cy="457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85" name="Oval 16">
            <a:extLst>
              <a:ext uri="{FF2B5EF4-FFF2-40B4-BE49-F238E27FC236}">
                <a16:creationId xmlns:a16="http://schemas.microsoft.com/office/drawing/2014/main" id="{C02851F3-5E0F-460A-A3AC-2BFB814BD90A}"/>
              </a:ext>
            </a:extLst>
          </p:cNvPr>
          <p:cNvSpPr>
            <a:spLocks noChangeArrowheads="1"/>
          </p:cNvSpPr>
          <p:nvPr/>
        </p:nvSpPr>
        <p:spPr bwMode="auto">
          <a:xfrm>
            <a:off x="1190625" y="2286000"/>
            <a:ext cx="180975" cy="3190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86" name="Line 17">
            <a:extLst>
              <a:ext uri="{FF2B5EF4-FFF2-40B4-BE49-F238E27FC236}">
                <a16:creationId xmlns:a16="http://schemas.microsoft.com/office/drawing/2014/main" id="{7662D3C3-5833-8974-29DB-7DFFFCC2C0D7}"/>
              </a:ext>
            </a:extLst>
          </p:cNvPr>
          <p:cNvSpPr>
            <a:spLocks noChangeShapeType="1"/>
          </p:cNvSpPr>
          <p:nvPr/>
        </p:nvSpPr>
        <p:spPr bwMode="auto">
          <a:xfrm>
            <a:off x="1885950" y="3505200"/>
            <a:ext cx="3810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087" name="Group 10">
            <a:extLst>
              <a:ext uri="{FF2B5EF4-FFF2-40B4-BE49-F238E27FC236}">
                <a16:creationId xmlns:a16="http://schemas.microsoft.com/office/drawing/2014/main" id="{DC1570C9-A208-0C5E-EA4F-AF15F759A213}"/>
              </a:ext>
            </a:extLst>
          </p:cNvPr>
          <p:cNvGrpSpPr>
            <a:grpSpLocks/>
          </p:cNvGrpSpPr>
          <p:nvPr/>
        </p:nvGrpSpPr>
        <p:grpSpPr bwMode="auto">
          <a:xfrm>
            <a:off x="7162800" y="3276600"/>
            <a:ext cx="838200" cy="1752600"/>
            <a:chOff x="3456" y="480"/>
            <a:chExt cx="2112" cy="3648"/>
          </a:xfrm>
        </p:grpSpPr>
        <p:pic>
          <p:nvPicPr>
            <p:cNvPr id="3090" name="Picture 11" descr="Sinh%20hoc%206%20SGK%20hinh%2038">
              <a:extLst>
                <a:ext uri="{FF2B5EF4-FFF2-40B4-BE49-F238E27FC236}">
                  <a16:creationId xmlns:a16="http://schemas.microsoft.com/office/drawing/2014/main" id="{1B083419-DD3A-D820-9AB9-BFFEB2DACA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6" y="528"/>
              <a:ext cx="1920" cy="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1" name="Picture 12" descr="SV6H38">
              <a:extLst>
                <a:ext uri="{FF2B5EF4-FFF2-40B4-BE49-F238E27FC236}">
                  <a16:creationId xmlns:a16="http://schemas.microsoft.com/office/drawing/2014/main" id="{0F06F046-D5A7-9BC4-7EC0-A4B68BC993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4" y="480"/>
              <a:ext cx="2064" cy="307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grpSp>
      <p:sp>
        <p:nvSpPr>
          <p:cNvPr id="3088" name="AutoShape 23">
            <a:extLst>
              <a:ext uri="{FF2B5EF4-FFF2-40B4-BE49-F238E27FC236}">
                <a16:creationId xmlns:a16="http://schemas.microsoft.com/office/drawing/2014/main" id="{90E90FC8-15FC-7EE8-2D97-BBDB800472B5}"/>
              </a:ext>
            </a:extLst>
          </p:cNvPr>
          <p:cNvSpPr>
            <a:spLocks noChangeArrowheads="1"/>
          </p:cNvSpPr>
          <p:nvPr/>
        </p:nvSpPr>
        <p:spPr bwMode="auto">
          <a:xfrm>
            <a:off x="1143000" y="1219200"/>
            <a:ext cx="9601200" cy="1905000"/>
          </a:xfrm>
          <a:prstGeom prst="cloudCallout">
            <a:avLst>
              <a:gd name="adj1" fmla="val -35120"/>
              <a:gd name="adj2" fmla="val 65750"/>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0000FF"/>
                </a:solidFill>
                <a:latin typeface="Times New Roman" panose="02020603050405020304" pitchFamily="18" charset="0"/>
              </a:rPr>
              <a:t>Nêu đặc điểm cơ quan sinh dưỡng (rễ, thân, lá) của cây rêu? Mô tả quá trình sinh sản của cây rêu qua sơ đồ? </a:t>
            </a:r>
            <a:endParaRPr lang="en-US" altLang="en-US" b="1">
              <a:solidFill>
                <a:srgbClr val="0000FF"/>
              </a:solidFill>
              <a:latin typeface="Times New Roman" panose="02020603050405020304" pitchFamily="18" charset="0"/>
            </a:endParaRPr>
          </a:p>
          <a:p>
            <a:pPr eaLnBrk="1" hangingPunct="1"/>
            <a:endParaRPr lang="en-US" altLang="en-US" b="1">
              <a:solidFill>
                <a:schemeClr val="bg1"/>
              </a:solidFill>
              <a:latin typeface="Times New Roman" panose="02020603050405020304" pitchFamily="18" charset="0"/>
            </a:endParaRPr>
          </a:p>
        </p:txBody>
      </p:sp>
      <p:sp>
        <p:nvSpPr>
          <p:cNvPr id="3089" name="Rectangle 24">
            <a:extLst>
              <a:ext uri="{FF2B5EF4-FFF2-40B4-BE49-F238E27FC236}">
                <a16:creationId xmlns:a16="http://schemas.microsoft.com/office/drawing/2014/main" id="{931F840F-698E-CD46-E7A1-F67C80FEC986}"/>
              </a:ext>
            </a:extLst>
          </p:cNvPr>
          <p:cNvSpPr>
            <a:spLocks noChangeArrowheads="1"/>
          </p:cNvSpPr>
          <p:nvPr/>
        </p:nvSpPr>
        <p:spPr bwMode="auto">
          <a:xfrm>
            <a:off x="7162800" y="4800600"/>
            <a:ext cx="838200" cy="152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a:extLst>
              <a:ext uri="{FF2B5EF4-FFF2-40B4-BE49-F238E27FC236}">
                <a16:creationId xmlns:a16="http://schemas.microsoft.com/office/drawing/2014/main" id="{7A6FB830-D8A4-0534-68A3-E014331F3746}"/>
              </a:ext>
            </a:extLst>
          </p:cNvPr>
          <p:cNvSpPr>
            <a:spLocks noChangeArrowheads="1"/>
          </p:cNvSpPr>
          <p:nvPr/>
        </p:nvSpPr>
        <p:spPr bwMode="auto">
          <a:xfrm>
            <a:off x="2070100" y="0"/>
            <a:ext cx="5105400" cy="1295400"/>
          </a:xfrm>
          <a:prstGeom prst="horizontalScroll">
            <a:avLst>
              <a:gd name="adj" fmla="val 12500"/>
            </a:avLst>
          </a:prstGeom>
          <a:noFill/>
          <a:ln w="28575">
            <a:solidFill>
              <a:srgbClr val="CC3300"/>
            </a:solidFill>
            <a:round/>
            <a:headEnd/>
            <a:tailEnd/>
          </a:ln>
          <a:effectLst/>
          <a:extLst>
            <a:ext uri="{909E8E84-426E-40DD-AFC4-6F175D3DCCD1}">
              <a14:hiddenFill xmlns:a14="http://schemas.microsoft.com/office/drawing/2010/main">
                <a:solidFill>
                  <a:srgbClr val="66FF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400" b="1">
              <a:solidFill>
                <a:srgbClr val="FF00FF"/>
              </a:solidFill>
            </a:endParaRPr>
          </a:p>
        </p:txBody>
      </p:sp>
      <p:sp>
        <p:nvSpPr>
          <p:cNvPr id="4099" name="WordArt 3">
            <a:extLst>
              <a:ext uri="{FF2B5EF4-FFF2-40B4-BE49-F238E27FC236}">
                <a16:creationId xmlns:a16="http://schemas.microsoft.com/office/drawing/2014/main" id="{2DB7BEFF-F30A-6438-2AAA-5F7CCDCE67A0}"/>
              </a:ext>
            </a:extLst>
          </p:cNvPr>
          <p:cNvSpPr>
            <a:spLocks noChangeArrowheads="1" noChangeShapeType="1" noTextEdit="1"/>
          </p:cNvSpPr>
          <p:nvPr/>
        </p:nvSpPr>
        <p:spPr bwMode="auto">
          <a:xfrm>
            <a:off x="2705100" y="215900"/>
            <a:ext cx="3670300" cy="806450"/>
          </a:xfrm>
          <a:prstGeom prst="rect">
            <a:avLst/>
          </a:prstGeom>
        </p:spPr>
        <p:txBody>
          <a:bodyPr wrap="none" fromWordArt="1">
            <a:prstTxWarp prst="textDeflate">
              <a:avLst>
                <a:gd name="adj" fmla="val 18750"/>
              </a:avLst>
            </a:prstTxWarp>
            <a:scene3d>
              <a:camera prst="legacyPerspectiveTopLeft"/>
              <a:lightRig rig="legacyNormal3" dir="r"/>
            </a:scene3d>
            <a:sp3d extrusionH="201600" prstMaterial="legacyMetal">
              <a:extrusionClr>
                <a:srgbClr val="FFFFFF"/>
              </a:extrusionClr>
              <a:contourClr>
                <a:srgbClr val="00FF00"/>
              </a:contourClr>
            </a:sp3d>
          </a:bodyPr>
          <a:lstStyle/>
          <a:p>
            <a:pPr algn="ctr"/>
            <a:r>
              <a:rPr lang="en-US" sz="3600" b="1" kern="10">
                <a:ln w="9525">
                  <a:round/>
                  <a:headEnd/>
                  <a:tailEnd/>
                </a:ln>
                <a:gradFill rotWithShape="1">
                  <a:gsLst>
                    <a:gs pos="0">
                      <a:srgbClr val="00FF00"/>
                    </a:gs>
                    <a:gs pos="100000">
                      <a:srgbClr val="FF0000"/>
                    </a:gs>
                  </a:gsLst>
                  <a:lin ang="5400000" scaled="1"/>
                </a:gradFill>
                <a:cs typeface="Arial" panose="020B0604020202020204" pitchFamily="34" charset="0"/>
              </a:rPr>
              <a:t>KIỂM TRA BÀI CŨ</a:t>
            </a:r>
          </a:p>
        </p:txBody>
      </p:sp>
      <p:pic>
        <p:nvPicPr>
          <p:cNvPr id="4100" name="Picture 4" descr="Picture1">
            <a:extLst>
              <a:ext uri="{FF2B5EF4-FFF2-40B4-BE49-F238E27FC236}">
                <a16:creationId xmlns:a16="http://schemas.microsoft.com/office/drawing/2014/main" id="{CAD1C32D-F151-48CD-1F67-086F6ECBDA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33067" b="11160"/>
          <a:stretch>
            <a:fillRect/>
          </a:stretch>
        </p:blipFill>
        <p:spPr bwMode="auto">
          <a:xfrm>
            <a:off x="0" y="1676400"/>
            <a:ext cx="2667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Oval 6">
            <a:extLst>
              <a:ext uri="{FF2B5EF4-FFF2-40B4-BE49-F238E27FC236}">
                <a16:creationId xmlns:a16="http://schemas.microsoft.com/office/drawing/2014/main" id="{BE991A15-8B4A-7AC6-4D99-A0B7F5D712BF}"/>
              </a:ext>
            </a:extLst>
          </p:cNvPr>
          <p:cNvSpPr>
            <a:spLocks noChangeArrowheads="1"/>
          </p:cNvSpPr>
          <p:nvPr/>
        </p:nvSpPr>
        <p:spPr bwMode="auto">
          <a:xfrm rot="-2397453">
            <a:off x="1966913" y="3600450"/>
            <a:ext cx="381000" cy="1524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4400"/>
          </a:p>
        </p:txBody>
      </p:sp>
      <p:sp>
        <p:nvSpPr>
          <p:cNvPr id="78855" name="Line 7">
            <a:extLst>
              <a:ext uri="{FF2B5EF4-FFF2-40B4-BE49-F238E27FC236}">
                <a16:creationId xmlns:a16="http://schemas.microsoft.com/office/drawing/2014/main" id="{B43B0FA3-92EB-6254-38F7-B65754810482}"/>
              </a:ext>
            </a:extLst>
          </p:cNvPr>
          <p:cNvSpPr>
            <a:spLocks noChangeShapeType="1"/>
          </p:cNvSpPr>
          <p:nvPr/>
        </p:nvSpPr>
        <p:spPr bwMode="auto">
          <a:xfrm flipV="1">
            <a:off x="1600200" y="6400800"/>
            <a:ext cx="1371600" cy="3048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7" name="Line 9">
            <a:extLst>
              <a:ext uri="{FF2B5EF4-FFF2-40B4-BE49-F238E27FC236}">
                <a16:creationId xmlns:a16="http://schemas.microsoft.com/office/drawing/2014/main" id="{DBF96D54-CF13-48BB-095A-301FA4E2BE58}"/>
              </a:ext>
            </a:extLst>
          </p:cNvPr>
          <p:cNvSpPr>
            <a:spLocks noChangeShapeType="1"/>
          </p:cNvSpPr>
          <p:nvPr/>
        </p:nvSpPr>
        <p:spPr bwMode="auto">
          <a:xfrm flipV="1">
            <a:off x="1524000" y="5638800"/>
            <a:ext cx="1371600" cy="3810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8" name="Line 10">
            <a:extLst>
              <a:ext uri="{FF2B5EF4-FFF2-40B4-BE49-F238E27FC236}">
                <a16:creationId xmlns:a16="http://schemas.microsoft.com/office/drawing/2014/main" id="{4AB5C76B-137B-220F-700D-605671FD58B8}"/>
              </a:ext>
            </a:extLst>
          </p:cNvPr>
          <p:cNvSpPr>
            <a:spLocks noChangeShapeType="1"/>
          </p:cNvSpPr>
          <p:nvPr/>
        </p:nvSpPr>
        <p:spPr bwMode="auto">
          <a:xfrm flipV="1">
            <a:off x="1905000" y="4876800"/>
            <a:ext cx="1066800" cy="180975"/>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60" name="Text Box 12">
            <a:extLst>
              <a:ext uri="{FF2B5EF4-FFF2-40B4-BE49-F238E27FC236}">
                <a16:creationId xmlns:a16="http://schemas.microsoft.com/office/drawing/2014/main" id="{2F734C94-765C-257E-4C59-9056154CDA50}"/>
              </a:ext>
            </a:extLst>
          </p:cNvPr>
          <p:cNvSpPr txBox="1">
            <a:spLocks noChangeArrowheads="1"/>
          </p:cNvSpPr>
          <p:nvPr/>
        </p:nvSpPr>
        <p:spPr bwMode="auto">
          <a:xfrm>
            <a:off x="2971800" y="4572000"/>
            <a:ext cx="328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6600CC"/>
                </a:solidFill>
              </a:rPr>
              <a:t>Lá mỏng, chưa có mạch dẫn</a:t>
            </a:r>
          </a:p>
        </p:txBody>
      </p:sp>
      <p:sp>
        <p:nvSpPr>
          <p:cNvPr id="78861" name="Text Box 13">
            <a:extLst>
              <a:ext uri="{FF2B5EF4-FFF2-40B4-BE49-F238E27FC236}">
                <a16:creationId xmlns:a16="http://schemas.microsoft.com/office/drawing/2014/main" id="{250F5DB4-CBEF-0686-E584-D94B323C129A}"/>
              </a:ext>
            </a:extLst>
          </p:cNvPr>
          <p:cNvSpPr txBox="1">
            <a:spLocks noChangeArrowheads="1"/>
          </p:cNvSpPr>
          <p:nvPr/>
        </p:nvSpPr>
        <p:spPr bwMode="auto">
          <a:xfrm>
            <a:off x="2879725" y="5446713"/>
            <a:ext cx="5467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6600CC"/>
                </a:solidFill>
              </a:rPr>
              <a:t>Thân nhỏ không phân nhánh, chưa có mạch dẫn</a:t>
            </a:r>
          </a:p>
        </p:txBody>
      </p:sp>
      <p:sp>
        <p:nvSpPr>
          <p:cNvPr id="78862" name="Text Box 14">
            <a:extLst>
              <a:ext uri="{FF2B5EF4-FFF2-40B4-BE49-F238E27FC236}">
                <a16:creationId xmlns:a16="http://schemas.microsoft.com/office/drawing/2014/main" id="{43BD788F-E6F4-76C7-B870-FE3F6E5F788B}"/>
              </a:ext>
            </a:extLst>
          </p:cNvPr>
          <p:cNvSpPr txBox="1">
            <a:spLocks noChangeArrowheads="1"/>
          </p:cNvSpPr>
          <p:nvPr/>
        </p:nvSpPr>
        <p:spPr bwMode="auto">
          <a:xfrm>
            <a:off x="2895600" y="6172200"/>
            <a:ext cx="3536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6600CC"/>
                </a:solidFill>
              </a:rPr>
              <a:t>Rễ giả (Chưa có rễ chính thức)</a:t>
            </a:r>
          </a:p>
        </p:txBody>
      </p:sp>
      <p:sp>
        <p:nvSpPr>
          <p:cNvPr id="4108" name="Oval 15">
            <a:extLst>
              <a:ext uri="{FF2B5EF4-FFF2-40B4-BE49-F238E27FC236}">
                <a16:creationId xmlns:a16="http://schemas.microsoft.com/office/drawing/2014/main" id="{81861DB7-17D9-C115-203E-D4CD1BB464C0}"/>
              </a:ext>
            </a:extLst>
          </p:cNvPr>
          <p:cNvSpPr>
            <a:spLocks noChangeArrowheads="1"/>
          </p:cNvSpPr>
          <p:nvPr/>
        </p:nvSpPr>
        <p:spPr bwMode="auto">
          <a:xfrm>
            <a:off x="2176463" y="2286000"/>
            <a:ext cx="228600" cy="457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109" name="Oval 16">
            <a:extLst>
              <a:ext uri="{FF2B5EF4-FFF2-40B4-BE49-F238E27FC236}">
                <a16:creationId xmlns:a16="http://schemas.microsoft.com/office/drawing/2014/main" id="{563E9331-79A2-536D-F056-0D0752955549}"/>
              </a:ext>
            </a:extLst>
          </p:cNvPr>
          <p:cNvSpPr>
            <a:spLocks noChangeArrowheads="1"/>
          </p:cNvSpPr>
          <p:nvPr/>
        </p:nvSpPr>
        <p:spPr bwMode="auto">
          <a:xfrm>
            <a:off x="1190625" y="2286000"/>
            <a:ext cx="180975" cy="3190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4110" name="Oval 17">
            <a:extLst>
              <a:ext uri="{FF2B5EF4-FFF2-40B4-BE49-F238E27FC236}">
                <a16:creationId xmlns:a16="http://schemas.microsoft.com/office/drawing/2014/main" id="{9815A9BA-84E6-F80E-14B3-B5EA114FE1CF}"/>
              </a:ext>
            </a:extLst>
          </p:cNvPr>
          <p:cNvSpPr>
            <a:spLocks noChangeArrowheads="1"/>
          </p:cNvSpPr>
          <p:nvPr/>
        </p:nvSpPr>
        <p:spPr bwMode="auto">
          <a:xfrm>
            <a:off x="1905000" y="3429000"/>
            <a:ext cx="457200" cy="2286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78855"/>
                                        </p:tgtEl>
                                        <p:attrNameLst>
                                          <p:attrName>style.visibility</p:attrName>
                                        </p:attrNameLst>
                                      </p:cBhvr>
                                      <p:to>
                                        <p:strVal val="visible"/>
                                      </p:to>
                                    </p:set>
                                    <p:animEffect transition="in" filter="dissolve">
                                      <p:cBhvr>
                                        <p:cTn id="7" dur="500"/>
                                        <p:tgtEl>
                                          <p:spTgt spid="78855"/>
                                        </p:tgtEl>
                                      </p:cBhvr>
                                    </p:animEffect>
                                  </p:childTnLst>
                                </p:cTn>
                              </p:par>
                              <p:par>
                                <p:cTn id="8" presetID="9" presetClass="entr" presetSubtype="0" fill="hold" nodeType="withEffect">
                                  <p:stCondLst>
                                    <p:cond delay="0"/>
                                  </p:stCondLst>
                                  <p:childTnLst>
                                    <p:set>
                                      <p:cBhvr>
                                        <p:cTn id="9" dur="1" fill="hold">
                                          <p:stCondLst>
                                            <p:cond delay="0"/>
                                          </p:stCondLst>
                                        </p:cTn>
                                        <p:tgtEl>
                                          <p:spTgt spid="78857"/>
                                        </p:tgtEl>
                                        <p:attrNameLst>
                                          <p:attrName>style.visibility</p:attrName>
                                        </p:attrNameLst>
                                      </p:cBhvr>
                                      <p:to>
                                        <p:strVal val="visible"/>
                                      </p:to>
                                    </p:set>
                                    <p:animEffect transition="in" filter="dissolve">
                                      <p:cBhvr>
                                        <p:cTn id="10" dur="500"/>
                                        <p:tgtEl>
                                          <p:spTgt spid="78857"/>
                                        </p:tgtEl>
                                      </p:cBhvr>
                                    </p:animEffect>
                                  </p:childTnLst>
                                </p:cTn>
                              </p:par>
                              <p:par>
                                <p:cTn id="11" presetID="9" presetClass="entr" presetSubtype="0" fill="hold" nodeType="withEffect">
                                  <p:stCondLst>
                                    <p:cond delay="0"/>
                                  </p:stCondLst>
                                  <p:childTnLst>
                                    <p:set>
                                      <p:cBhvr>
                                        <p:cTn id="12" dur="1" fill="hold">
                                          <p:stCondLst>
                                            <p:cond delay="0"/>
                                          </p:stCondLst>
                                        </p:cTn>
                                        <p:tgtEl>
                                          <p:spTgt spid="78858"/>
                                        </p:tgtEl>
                                        <p:attrNameLst>
                                          <p:attrName>style.visibility</p:attrName>
                                        </p:attrNameLst>
                                      </p:cBhvr>
                                      <p:to>
                                        <p:strVal val="visible"/>
                                      </p:to>
                                    </p:set>
                                    <p:animEffect transition="in" filter="dissolve">
                                      <p:cBhvr>
                                        <p:cTn id="13" dur="500"/>
                                        <p:tgtEl>
                                          <p:spTgt spid="78858"/>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78860"/>
                                        </p:tgtEl>
                                        <p:attrNameLst>
                                          <p:attrName>style.visibility</p:attrName>
                                        </p:attrNameLst>
                                      </p:cBhvr>
                                      <p:to>
                                        <p:strVal val="visible"/>
                                      </p:to>
                                    </p:set>
                                    <p:animEffect transition="in" filter="dissolve">
                                      <p:cBhvr>
                                        <p:cTn id="16" dur="500"/>
                                        <p:tgtEl>
                                          <p:spTgt spid="78860"/>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78861"/>
                                        </p:tgtEl>
                                        <p:attrNameLst>
                                          <p:attrName>style.visibility</p:attrName>
                                        </p:attrNameLst>
                                      </p:cBhvr>
                                      <p:to>
                                        <p:strVal val="visible"/>
                                      </p:to>
                                    </p:set>
                                    <p:animEffect transition="in" filter="dissolve">
                                      <p:cBhvr>
                                        <p:cTn id="19" dur="500"/>
                                        <p:tgtEl>
                                          <p:spTgt spid="78861"/>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78862"/>
                                        </p:tgtEl>
                                        <p:attrNameLst>
                                          <p:attrName>style.visibility</p:attrName>
                                        </p:attrNameLst>
                                      </p:cBhvr>
                                      <p:to>
                                        <p:strVal val="visible"/>
                                      </p:to>
                                    </p:set>
                                    <p:animEffect transition="in" filter="dissolve">
                                      <p:cBhvr>
                                        <p:cTn id="22" dur="500"/>
                                        <p:tgtEl>
                                          <p:spTgt spid="78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0" grpId="0"/>
      <p:bldP spid="78861" grpId="0"/>
      <p:bldP spid="7886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a:extLst>
              <a:ext uri="{FF2B5EF4-FFF2-40B4-BE49-F238E27FC236}">
                <a16:creationId xmlns:a16="http://schemas.microsoft.com/office/drawing/2014/main" id="{43840E2D-030E-5C3A-42DC-E9B34F9EC421}"/>
              </a:ext>
            </a:extLst>
          </p:cNvPr>
          <p:cNvSpPr>
            <a:spLocks noChangeArrowheads="1"/>
          </p:cNvSpPr>
          <p:nvPr/>
        </p:nvSpPr>
        <p:spPr bwMode="auto">
          <a:xfrm>
            <a:off x="2070100" y="0"/>
            <a:ext cx="5105400" cy="1295400"/>
          </a:xfrm>
          <a:prstGeom prst="horizontalScroll">
            <a:avLst>
              <a:gd name="adj" fmla="val 12500"/>
            </a:avLst>
          </a:prstGeom>
          <a:noFill/>
          <a:ln w="28575">
            <a:solidFill>
              <a:srgbClr val="CC3300"/>
            </a:solidFill>
            <a:round/>
            <a:headEnd/>
            <a:tailEnd/>
          </a:ln>
          <a:effectLst/>
          <a:extLst>
            <a:ext uri="{909E8E84-426E-40DD-AFC4-6F175D3DCCD1}">
              <a14:hiddenFill xmlns:a14="http://schemas.microsoft.com/office/drawing/2010/main">
                <a:solidFill>
                  <a:srgbClr val="66FF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400" b="1">
              <a:solidFill>
                <a:srgbClr val="FF00FF"/>
              </a:solidFill>
            </a:endParaRPr>
          </a:p>
        </p:txBody>
      </p:sp>
      <p:sp>
        <p:nvSpPr>
          <p:cNvPr id="5123" name="WordArt 3">
            <a:extLst>
              <a:ext uri="{FF2B5EF4-FFF2-40B4-BE49-F238E27FC236}">
                <a16:creationId xmlns:a16="http://schemas.microsoft.com/office/drawing/2014/main" id="{F439C04E-3C9E-03FB-4099-FFB134957A52}"/>
              </a:ext>
            </a:extLst>
          </p:cNvPr>
          <p:cNvSpPr>
            <a:spLocks noChangeArrowheads="1" noChangeShapeType="1" noTextEdit="1"/>
          </p:cNvSpPr>
          <p:nvPr/>
        </p:nvSpPr>
        <p:spPr bwMode="auto">
          <a:xfrm>
            <a:off x="2705100" y="215900"/>
            <a:ext cx="3670300" cy="806450"/>
          </a:xfrm>
          <a:prstGeom prst="rect">
            <a:avLst/>
          </a:prstGeom>
        </p:spPr>
        <p:txBody>
          <a:bodyPr wrap="none" fromWordArt="1">
            <a:prstTxWarp prst="textDeflate">
              <a:avLst>
                <a:gd name="adj" fmla="val 18750"/>
              </a:avLst>
            </a:prstTxWarp>
            <a:scene3d>
              <a:camera prst="legacyPerspectiveTopLeft"/>
              <a:lightRig rig="legacyNormal3" dir="r"/>
            </a:scene3d>
            <a:sp3d extrusionH="201600" prstMaterial="legacyMetal">
              <a:extrusionClr>
                <a:srgbClr val="FFFFFF"/>
              </a:extrusionClr>
              <a:contourClr>
                <a:srgbClr val="00FF00"/>
              </a:contourClr>
            </a:sp3d>
          </a:bodyPr>
          <a:lstStyle/>
          <a:p>
            <a:pPr algn="ctr"/>
            <a:r>
              <a:rPr lang="en-US" sz="3600" kern="10">
                <a:ln w="9525">
                  <a:round/>
                  <a:headEnd/>
                  <a:tailEnd/>
                </a:ln>
                <a:gradFill rotWithShape="1">
                  <a:gsLst>
                    <a:gs pos="0">
                      <a:srgbClr val="00FF00"/>
                    </a:gs>
                    <a:gs pos="100000">
                      <a:srgbClr val="FF0000"/>
                    </a:gs>
                  </a:gsLst>
                  <a:lin ang="5400000" scaled="1"/>
                </a:gradFill>
                <a:latin typeface="Times New Roman" panose="02020603050405020304" pitchFamily="18" charset="0"/>
                <a:cs typeface="Times New Roman" panose="02020603050405020304" pitchFamily="18" charset="0"/>
              </a:rPr>
              <a:t>KIỂM TRA BÀI CŨ</a:t>
            </a:r>
          </a:p>
        </p:txBody>
      </p:sp>
      <p:pic>
        <p:nvPicPr>
          <p:cNvPr id="5124" name="Picture 4" descr="Picture1">
            <a:extLst>
              <a:ext uri="{FF2B5EF4-FFF2-40B4-BE49-F238E27FC236}">
                <a16:creationId xmlns:a16="http://schemas.microsoft.com/office/drawing/2014/main" id="{709AFC42-86D2-F89C-10EA-C631E223DB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33067" b="11160"/>
          <a:stretch>
            <a:fillRect/>
          </a:stretch>
        </p:blipFill>
        <p:spPr bwMode="auto">
          <a:xfrm>
            <a:off x="0" y="1676400"/>
            <a:ext cx="2667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Reu va su phat trien cua reu">
            <a:extLst>
              <a:ext uri="{FF2B5EF4-FFF2-40B4-BE49-F238E27FC236}">
                <a16:creationId xmlns:a16="http://schemas.microsoft.com/office/drawing/2014/main" id="{3FF13BEB-C6FF-CC78-1C3C-6193F4DA20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3736" t="15517" r="28571" b="63794"/>
          <a:stretch>
            <a:fillRect/>
          </a:stretch>
        </p:blipFill>
        <p:spPr bwMode="auto">
          <a:xfrm>
            <a:off x="5257800" y="4953000"/>
            <a:ext cx="5778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Reu va su phat trien cua reu">
            <a:extLst>
              <a:ext uri="{FF2B5EF4-FFF2-40B4-BE49-F238E27FC236}">
                <a16:creationId xmlns:a16="http://schemas.microsoft.com/office/drawing/2014/main" id="{0C23981E-3BA0-8249-7E5A-3B1C5F6D659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1868" t="24139" r="61539" b="67241"/>
          <a:stretch>
            <a:fillRect/>
          </a:stretch>
        </p:blipFill>
        <p:spPr bwMode="auto">
          <a:xfrm>
            <a:off x="3200400" y="5715000"/>
            <a:ext cx="457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Line 8">
            <a:extLst>
              <a:ext uri="{FF2B5EF4-FFF2-40B4-BE49-F238E27FC236}">
                <a16:creationId xmlns:a16="http://schemas.microsoft.com/office/drawing/2014/main" id="{05962464-478E-F10C-85E8-7A41F4C9ECCC}"/>
              </a:ext>
            </a:extLst>
          </p:cNvPr>
          <p:cNvSpPr>
            <a:spLocks noChangeShapeType="1"/>
          </p:cNvSpPr>
          <p:nvPr/>
        </p:nvSpPr>
        <p:spPr bwMode="auto">
          <a:xfrm>
            <a:off x="2209800" y="4648200"/>
            <a:ext cx="914400" cy="10668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8" name="Line 9">
            <a:extLst>
              <a:ext uri="{FF2B5EF4-FFF2-40B4-BE49-F238E27FC236}">
                <a16:creationId xmlns:a16="http://schemas.microsoft.com/office/drawing/2014/main" id="{5B8C594E-8332-D125-49CF-7344717FF9EA}"/>
              </a:ext>
            </a:extLst>
          </p:cNvPr>
          <p:cNvSpPr>
            <a:spLocks noChangeShapeType="1"/>
          </p:cNvSpPr>
          <p:nvPr/>
        </p:nvSpPr>
        <p:spPr bwMode="auto">
          <a:xfrm flipV="1">
            <a:off x="3733800" y="5867400"/>
            <a:ext cx="1447800" cy="762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9" name="Line 10">
            <a:extLst>
              <a:ext uri="{FF2B5EF4-FFF2-40B4-BE49-F238E27FC236}">
                <a16:creationId xmlns:a16="http://schemas.microsoft.com/office/drawing/2014/main" id="{E4014A59-DCFE-02EA-6972-66BDCDC06F86}"/>
              </a:ext>
            </a:extLst>
          </p:cNvPr>
          <p:cNvSpPr>
            <a:spLocks noChangeShapeType="1"/>
          </p:cNvSpPr>
          <p:nvPr/>
        </p:nvSpPr>
        <p:spPr bwMode="auto">
          <a:xfrm flipV="1">
            <a:off x="6019800" y="4724400"/>
            <a:ext cx="1447800" cy="8382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0" name="Text Box 12">
            <a:extLst>
              <a:ext uri="{FF2B5EF4-FFF2-40B4-BE49-F238E27FC236}">
                <a16:creationId xmlns:a16="http://schemas.microsoft.com/office/drawing/2014/main" id="{ABDAB767-B63D-6FE0-8A2F-577ACB830DAC}"/>
              </a:ext>
            </a:extLst>
          </p:cNvPr>
          <p:cNvSpPr txBox="1">
            <a:spLocks noChangeArrowheads="1"/>
          </p:cNvSpPr>
          <p:nvPr/>
        </p:nvSpPr>
        <p:spPr bwMode="auto">
          <a:xfrm>
            <a:off x="3200400" y="6096000"/>
            <a:ext cx="184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endParaRPr lang="en-US" altLang="en-US" sz="4400"/>
          </a:p>
        </p:txBody>
      </p:sp>
      <p:sp>
        <p:nvSpPr>
          <p:cNvPr id="79885" name="Text Box 13">
            <a:extLst>
              <a:ext uri="{FF2B5EF4-FFF2-40B4-BE49-F238E27FC236}">
                <a16:creationId xmlns:a16="http://schemas.microsoft.com/office/drawing/2014/main" id="{2111CDEE-DE0F-EB9F-C1B3-8CD3B3DAE7A7}"/>
              </a:ext>
            </a:extLst>
          </p:cNvPr>
          <p:cNvSpPr txBox="1">
            <a:spLocks noChangeArrowheads="1"/>
          </p:cNvSpPr>
          <p:nvPr/>
        </p:nvSpPr>
        <p:spPr bwMode="auto">
          <a:xfrm>
            <a:off x="2667000" y="6170613"/>
            <a:ext cx="1784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6600CC"/>
                </a:solidFill>
              </a:rPr>
              <a:t>Bào tử gặp ẩm</a:t>
            </a:r>
          </a:p>
        </p:txBody>
      </p:sp>
      <p:sp>
        <p:nvSpPr>
          <p:cNvPr id="79886" name="Text Box 14">
            <a:extLst>
              <a:ext uri="{FF2B5EF4-FFF2-40B4-BE49-F238E27FC236}">
                <a16:creationId xmlns:a16="http://schemas.microsoft.com/office/drawing/2014/main" id="{DB142A35-8796-1127-9059-E312BE763FF6}"/>
              </a:ext>
            </a:extLst>
          </p:cNvPr>
          <p:cNvSpPr txBox="1">
            <a:spLocks noChangeArrowheads="1"/>
          </p:cNvSpPr>
          <p:nvPr/>
        </p:nvSpPr>
        <p:spPr bwMode="auto">
          <a:xfrm>
            <a:off x="4752975" y="5942013"/>
            <a:ext cx="1974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6600CC"/>
                </a:solidFill>
              </a:rPr>
              <a:t>Bào tử nẩy mầm</a:t>
            </a:r>
          </a:p>
        </p:txBody>
      </p:sp>
      <p:sp>
        <p:nvSpPr>
          <p:cNvPr id="5133" name="Oval 16">
            <a:extLst>
              <a:ext uri="{FF2B5EF4-FFF2-40B4-BE49-F238E27FC236}">
                <a16:creationId xmlns:a16="http://schemas.microsoft.com/office/drawing/2014/main" id="{76CB488E-7DC8-E8BC-A476-B3A1378E086F}"/>
              </a:ext>
            </a:extLst>
          </p:cNvPr>
          <p:cNvSpPr>
            <a:spLocks noChangeArrowheads="1"/>
          </p:cNvSpPr>
          <p:nvPr/>
        </p:nvSpPr>
        <p:spPr bwMode="auto">
          <a:xfrm rot="-2397453">
            <a:off x="1966913" y="3600450"/>
            <a:ext cx="381000" cy="1524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4400"/>
          </a:p>
        </p:txBody>
      </p:sp>
      <p:sp>
        <p:nvSpPr>
          <p:cNvPr id="79889" name="Text Box 17">
            <a:extLst>
              <a:ext uri="{FF2B5EF4-FFF2-40B4-BE49-F238E27FC236}">
                <a16:creationId xmlns:a16="http://schemas.microsoft.com/office/drawing/2014/main" id="{7B075505-A9F4-4449-A8FD-463FF29B71E6}"/>
              </a:ext>
            </a:extLst>
          </p:cNvPr>
          <p:cNvSpPr txBox="1">
            <a:spLocks noChangeArrowheads="1"/>
          </p:cNvSpPr>
          <p:nvPr/>
        </p:nvSpPr>
        <p:spPr bwMode="auto">
          <a:xfrm>
            <a:off x="2197100" y="3441700"/>
            <a:ext cx="439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6600CC"/>
                </a:solidFill>
              </a:rPr>
              <a:t>Túi bào tử mở nắp và các bào tử rơi ra</a:t>
            </a:r>
          </a:p>
        </p:txBody>
      </p:sp>
      <p:sp>
        <p:nvSpPr>
          <p:cNvPr id="5135" name="Oval 18">
            <a:extLst>
              <a:ext uri="{FF2B5EF4-FFF2-40B4-BE49-F238E27FC236}">
                <a16:creationId xmlns:a16="http://schemas.microsoft.com/office/drawing/2014/main" id="{41ECDB75-EEC7-979E-D1DC-AEDD3E48F051}"/>
              </a:ext>
            </a:extLst>
          </p:cNvPr>
          <p:cNvSpPr>
            <a:spLocks noChangeArrowheads="1"/>
          </p:cNvSpPr>
          <p:nvPr/>
        </p:nvSpPr>
        <p:spPr bwMode="auto">
          <a:xfrm>
            <a:off x="2176463" y="2286000"/>
            <a:ext cx="228600" cy="4572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136" name="Oval 19">
            <a:extLst>
              <a:ext uri="{FF2B5EF4-FFF2-40B4-BE49-F238E27FC236}">
                <a16:creationId xmlns:a16="http://schemas.microsoft.com/office/drawing/2014/main" id="{FA1A8F5A-0FD1-FAEC-7A42-9F18D4546D45}"/>
              </a:ext>
            </a:extLst>
          </p:cNvPr>
          <p:cNvSpPr>
            <a:spLocks noChangeArrowheads="1"/>
          </p:cNvSpPr>
          <p:nvPr/>
        </p:nvSpPr>
        <p:spPr bwMode="auto">
          <a:xfrm>
            <a:off x="1190625" y="2286000"/>
            <a:ext cx="180975" cy="3190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5137" name="Line 20">
            <a:extLst>
              <a:ext uri="{FF2B5EF4-FFF2-40B4-BE49-F238E27FC236}">
                <a16:creationId xmlns:a16="http://schemas.microsoft.com/office/drawing/2014/main" id="{BBB54BB1-6054-9AD1-5DC3-904084E73F30}"/>
              </a:ext>
            </a:extLst>
          </p:cNvPr>
          <p:cNvSpPr>
            <a:spLocks noChangeShapeType="1"/>
          </p:cNvSpPr>
          <p:nvPr/>
        </p:nvSpPr>
        <p:spPr bwMode="auto">
          <a:xfrm>
            <a:off x="1885950" y="3505200"/>
            <a:ext cx="3810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 name="Group 10">
            <a:extLst>
              <a:ext uri="{FF2B5EF4-FFF2-40B4-BE49-F238E27FC236}">
                <a16:creationId xmlns:a16="http://schemas.microsoft.com/office/drawing/2014/main" id="{215B448E-03B9-E9F4-DAF7-00D1A1665708}"/>
              </a:ext>
            </a:extLst>
          </p:cNvPr>
          <p:cNvGrpSpPr>
            <a:grpSpLocks/>
          </p:cNvGrpSpPr>
          <p:nvPr/>
        </p:nvGrpSpPr>
        <p:grpSpPr bwMode="auto">
          <a:xfrm>
            <a:off x="7543800" y="3438525"/>
            <a:ext cx="838200" cy="1752600"/>
            <a:chOff x="3456" y="480"/>
            <a:chExt cx="2112" cy="3648"/>
          </a:xfrm>
        </p:grpSpPr>
        <p:pic>
          <p:nvPicPr>
            <p:cNvPr id="5141" name="Picture 11" descr="Sinh%20hoc%206%20SGK%20hinh%2038">
              <a:extLst>
                <a:ext uri="{FF2B5EF4-FFF2-40B4-BE49-F238E27FC236}">
                  <a16:creationId xmlns:a16="http://schemas.microsoft.com/office/drawing/2014/main" id="{FC68B63C-8B77-4B75-A331-F2776FBE13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6" y="528"/>
              <a:ext cx="1920" cy="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2" name="Picture 12" descr="SV6H38">
              <a:extLst>
                <a:ext uri="{FF2B5EF4-FFF2-40B4-BE49-F238E27FC236}">
                  <a16:creationId xmlns:a16="http://schemas.microsoft.com/office/drawing/2014/main" id="{0FB241FF-B3C9-183B-9D7A-99C7C873A0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4" y="480"/>
              <a:ext cx="2064" cy="307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grpSp>
      <p:sp>
        <p:nvSpPr>
          <p:cNvPr id="5139" name="Rectangle 25">
            <a:extLst>
              <a:ext uri="{FF2B5EF4-FFF2-40B4-BE49-F238E27FC236}">
                <a16:creationId xmlns:a16="http://schemas.microsoft.com/office/drawing/2014/main" id="{D5993163-47DE-6F6A-2EEF-D61336AB95B2}"/>
              </a:ext>
            </a:extLst>
          </p:cNvPr>
          <p:cNvSpPr>
            <a:spLocks noChangeArrowheads="1"/>
          </p:cNvSpPr>
          <p:nvPr/>
        </p:nvSpPr>
        <p:spPr bwMode="auto">
          <a:xfrm>
            <a:off x="7467600" y="4953000"/>
            <a:ext cx="914400" cy="152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79898" name="Text Box 26">
            <a:extLst>
              <a:ext uri="{FF2B5EF4-FFF2-40B4-BE49-F238E27FC236}">
                <a16:creationId xmlns:a16="http://schemas.microsoft.com/office/drawing/2014/main" id="{F5C4B81C-15B4-0891-EE59-10042BA82350}"/>
              </a:ext>
            </a:extLst>
          </p:cNvPr>
          <p:cNvSpPr txBox="1">
            <a:spLocks noChangeArrowheads="1"/>
          </p:cNvSpPr>
          <p:nvPr/>
        </p:nvSpPr>
        <p:spPr bwMode="auto">
          <a:xfrm>
            <a:off x="7467600" y="4953000"/>
            <a:ext cx="102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a:solidFill>
                  <a:srgbClr val="6600CC"/>
                </a:solidFill>
              </a:rPr>
              <a:t>Cây rêu</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79885"/>
                                        </p:tgtEl>
                                        <p:attrNameLst>
                                          <p:attrName>style.visibility</p:attrName>
                                        </p:attrNameLst>
                                      </p:cBhvr>
                                      <p:to>
                                        <p:strVal val="visible"/>
                                      </p:to>
                                    </p:set>
                                    <p:animEffect transition="in" filter="dissolve">
                                      <p:cBhvr>
                                        <p:cTn id="7" dur="500"/>
                                        <p:tgtEl>
                                          <p:spTgt spid="7988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9889"/>
                                        </p:tgtEl>
                                        <p:attrNameLst>
                                          <p:attrName>style.visibility</p:attrName>
                                        </p:attrNameLst>
                                      </p:cBhvr>
                                      <p:to>
                                        <p:strVal val="visible"/>
                                      </p:to>
                                    </p:set>
                                    <p:animEffect transition="in" filter="dissolve">
                                      <p:cBhvr>
                                        <p:cTn id="10" dur="500"/>
                                        <p:tgtEl>
                                          <p:spTgt spid="7988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9886"/>
                                        </p:tgtEl>
                                        <p:attrNameLst>
                                          <p:attrName>style.visibility</p:attrName>
                                        </p:attrNameLst>
                                      </p:cBhvr>
                                      <p:to>
                                        <p:strVal val="visible"/>
                                      </p:to>
                                    </p:set>
                                    <p:animEffect transition="in" filter="dissolve">
                                      <p:cBhvr>
                                        <p:cTn id="13" dur="500"/>
                                        <p:tgtEl>
                                          <p:spTgt spid="79886"/>
                                        </p:tgtEl>
                                      </p:cBhvr>
                                    </p:animEffect>
                                  </p:childTnLst>
                                </p:cTn>
                              </p:par>
                              <p:par>
                                <p:cTn id="14" presetID="4" presetClass="entr" presetSubtype="16"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ox(in)">
                                      <p:cBhvr>
                                        <p:cTn id="16" dur="500"/>
                                        <p:tgtEl>
                                          <p:spTgt spid="2"/>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79898"/>
                                        </p:tgtEl>
                                        <p:attrNameLst>
                                          <p:attrName>style.visibility</p:attrName>
                                        </p:attrNameLst>
                                      </p:cBhvr>
                                      <p:to>
                                        <p:strVal val="visible"/>
                                      </p:to>
                                    </p:set>
                                    <p:animEffect transition="in" filter="dissolve">
                                      <p:cBhvr>
                                        <p:cTn id="19" dur="500"/>
                                        <p:tgtEl>
                                          <p:spTgt spid="79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5" grpId="0"/>
      <p:bldP spid="79886" grpId="0"/>
      <p:bldP spid="79889" grpId="0"/>
      <p:bldP spid="7989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descr="Koeh-202">
            <a:extLst>
              <a:ext uri="{FF2B5EF4-FFF2-40B4-BE49-F238E27FC236}">
                <a16:creationId xmlns:a16="http://schemas.microsoft.com/office/drawing/2014/main" id="{EAF4488F-8E31-2BD2-344C-B67B29A815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20" b="5051"/>
          <a:stretch>
            <a:fillRect/>
          </a:stretch>
        </p:blipFill>
        <p:spPr bwMode="auto">
          <a:xfrm>
            <a:off x="0" y="1285875"/>
            <a:ext cx="403860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Oval 9">
            <a:extLst>
              <a:ext uri="{FF2B5EF4-FFF2-40B4-BE49-F238E27FC236}">
                <a16:creationId xmlns:a16="http://schemas.microsoft.com/office/drawing/2014/main" id="{5B29B95A-627F-2D1D-23E2-4090FFA57F22}"/>
              </a:ext>
            </a:extLst>
          </p:cNvPr>
          <p:cNvSpPr>
            <a:spLocks noChangeArrowheads="1"/>
          </p:cNvSpPr>
          <p:nvPr/>
        </p:nvSpPr>
        <p:spPr bwMode="auto">
          <a:xfrm>
            <a:off x="3276600" y="5334000"/>
            <a:ext cx="762000" cy="11430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6148" name="Oval 11">
            <a:extLst>
              <a:ext uri="{FF2B5EF4-FFF2-40B4-BE49-F238E27FC236}">
                <a16:creationId xmlns:a16="http://schemas.microsoft.com/office/drawing/2014/main" id="{DBB86EC2-96C2-ECA0-B132-41C16F18AD07}"/>
              </a:ext>
            </a:extLst>
          </p:cNvPr>
          <p:cNvSpPr>
            <a:spLocks noChangeArrowheads="1"/>
          </p:cNvSpPr>
          <p:nvPr/>
        </p:nvSpPr>
        <p:spPr bwMode="auto">
          <a:xfrm>
            <a:off x="2743200" y="3962400"/>
            <a:ext cx="152400" cy="3810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6149" name="Oval 12">
            <a:extLst>
              <a:ext uri="{FF2B5EF4-FFF2-40B4-BE49-F238E27FC236}">
                <a16:creationId xmlns:a16="http://schemas.microsoft.com/office/drawing/2014/main" id="{636520FC-9B54-4BF8-17A3-EC62A5D81B63}"/>
              </a:ext>
            </a:extLst>
          </p:cNvPr>
          <p:cNvSpPr>
            <a:spLocks noChangeArrowheads="1"/>
          </p:cNvSpPr>
          <p:nvPr/>
        </p:nvSpPr>
        <p:spPr bwMode="auto">
          <a:xfrm>
            <a:off x="2667000" y="4572000"/>
            <a:ext cx="228600" cy="3810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6150" name="Oval 13">
            <a:extLst>
              <a:ext uri="{FF2B5EF4-FFF2-40B4-BE49-F238E27FC236}">
                <a16:creationId xmlns:a16="http://schemas.microsoft.com/office/drawing/2014/main" id="{9AE48C88-C9F1-814C-6C8F-1DC7E305CD6B}"/>
              </a:ext>
            </a:extLst>
          </p:cNvPr>
          <p:cNvSpPr>
            <a:spLocks noChangeArrowheads="1"/>
          </p:cNvSpPr>
          <p:nvPr/>
        </p:nvSpPr>
        <p:spPr bwMode="auto">
          <a:xfrm>
            <a:off x="2819400" y="3962400"/>
            <a:ext cx="457200" cy="2286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7CC6423-E9A6-0023-AAC8-4FF7C12BC7A7}"/>
              </a:ext>
            </a:extLst>
          </p:cNvPr>
          <p:cNvSpPr txBox="1"/>
          <p:nvPr/>
        </p:nvSpPr>
        <p:spPr>
          <a:xfrm>
            <a:off x="0" y="85635"/>
            <a:ext cx="8839200" cy="120032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en-US" sz="3600" b="1" dirty="0">
                <a:solidFill>
                  <a:srgbClr val="FF0000"/>
                </a:solidFill>
                <a:latin typeface="Times New Roman" pitchFamily="18" charset="0"/>
                <a:cs typeface="Times New Roman" pitchFamily="18" charset="0"/>
              </a:rPr>
              <a:t>TIẾT 71</a:t>
            </a:r>
          </a:p>
          <a:p>
            <a:pPr algn="ctr">
              <a:defRPr/>
            </a:pPr>
            <a:r>
              <a:rPr lang="en-US" sz="3600" b="1" dirty="0">
                <a:solidFill>
                  <a:srgbClr val="FF0000"/>
                </a:solidFill>
                <a:latin typeface="Times New Roman" pitchFamily="18" charset="0"/>
                <a:cs typeface="Times New Roman" pitchFamily="18" charset="0"/>
              </a:rPr>
              <a:t>BÀI 19: ĐA DẠNG THỰC VẬT (</a:t>
            </a:r>
            <a:r>
              <a:rPr lang="en-US" sz="3600" b="1" dirty="0" err="1">
                <a:solidFill>
                  <a:srgbClr val="FF0000"/>
                </a:solidFill>
                <a:latin typeface="Times New Roman" pitchFamily="18" charset="0"/>
                <a:cs typeface="Times New Roman" pitchFamily="18" charset="0"/>
              </a:rPr>
              <a:t>tiết</a:t>
            </a:r>
            <a:r>
              <a:rPr lang="en-US" sz="3600" b="1" dirty="0">
                <a:solidFill>
                  <a:srgbClr val="FF0000"/>
                </a:solidFill>
                <a:latin typeface="Times New Roman" pitchFamily="18" charset="0"/>
                <a:cs typeface="Times New Roman" pitchFamily="18" charset="0"/>
              </a:rPr>
              <a:t> 2)</a:t>
            </a:r>
          </a:p>
        </p:txBody>
      </p:sp>
      <p:sp>
        <p:nvSpPr>
          <p:cNvPr id="13" name="TextBox 12">
            <a:extLst>
              <a:ext uri="{FF2B5EF4-FFF2-40B4-BE49-F238E27FC236}">
                <a16:creationId xmlns:a16="http://schemas.microsoft.com/office/drawing/2014/main" id="{BA608AD2-BC82-6079-6525-0885A5967AB7}"/>
              </a:ext>
            </a:extLst>
          </p:cNvPr>
          <p:cNvSpPr txBox="1"/>
          <p:nvPr/>
        </p:nvSpPr>
        <p:spPr>
          <a:xfrm>
            <a:off x="4038600" y="1350653"/>
            <a:ext cx="5181600" cy="156966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3200" b="1" dirty="0">
                <a:solidFill>
                  <a:srgbClr val="FF0000"/>
                </a:solidFill>
                <a:latin typeface="Times New Roman" pitchFamily="18" charset="0"/>
                <a:cs typeface="Times New Roman" pitchFamily="18" charset="0"/>
              </a:rPr>
              <a:t>III. THỰC VẬT CÓ MẠCH DẪN, KHÔNG CÓ HẠT (DƯƠNG XỈ)</a:t>
            </a:r>
          </a:p>
        </p:txBody>
      </p:sp>
    </p:spTree>
    <p:extLst>
      <p:ext uri="{BB962C8B-B14F-4D97-AF65-F5344CB8AC3E}">
        <p14:creationId xmlns:p14="http://schemas.microsoft.com/office/powerpoint/2010/main" val="144948013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8">
            <a:extLst>
              <a:ext uri="{FF2B5EF4-FFF2-40B4-BE49-F238E27FC236}">
                <a16:creationId xmlns:a16="http://schemas.microsoft.com/office/drawing/2014/main" id="{59AFF80A-CB2D-DDF4-5E1E-6A58D922C3F5}"/>
              </a:ext>
            </a:extLst>
          </p:cNvPr>
          <p:cNvSpPr txBox="1">
            <a:spLocks noChangeArrowheads="1"/>
          </p:cNvSpPr>
          <p:nvPr/>
        </p:nvSpPr>
        <p:spPr bwMode="auto">
          <a:xfrm>
            <a:off x="381000" y="1371600"/>
            <a:ext cx="83820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solidFill>
                  <a:srgbClr val="FF0000"/>
                </a:solidFill>
                <a:latin typeface="Times New Roman" panose="02020603050405020304" pitchFamily="18" charset="0"/>
              </a:rPr>
              <a:t>HOẠT ĐỘNG NHÓM</a:t>
            </a:r>
          </a:p>
          <a:p>
            <a:pPr algn="ctr" eaLnBrk="1" hangingPunct="1"/>
            <a:endParaRPr lang="en-US" altLang="en-US" sz="2800" b="1">
              <a:solidFill>
                <a:srgbClr val="FF0000"/>
              </a:solidFill>
              <a:latin typeface="Times New Roman" panose="02020603050405020304" pitchFamily="18" charset="0"/>
            </a:endParaRPr>
          </a:p>
          <a:p>
            <a:pPr eaLnBrk="1" hangingPunct="1"/>
            <a:r>
              <a:rPr lang="en-US" altLang="en-US" sz="2800">
                <a:solidFill>
                  <a:srgbClr val="0000FF"/>
                </a:solidFill>
                <a:latin typeface="Times New Roman" panose="02020603050405020304" pitchFamily="18" charset="0"/>
              </a:rPr>
              <a:t> Quan sát hình 19.3SGK/107 và quan sát trên mẫu thật cây Dương xỉ. Thảo luận về các đặc điểm của rễ, thân, lá quan sát được.  (Xác định các bộ phận trên mẫu vật thật)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9" descr="reproduksi tumbuhan paku">
            <a:extLst>
              <a:ext uri="{FF2B5EF4-FFF2-40B4-BE49-F238E27FC236}">
                <a16:creationId xmlns:a16="http://schemas.microsoft.com/office/drawing/2014/main" id="{D6257A26-1676-35EE-4030-BA68CCA91B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04800"/>
            <a:ext cx="78486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Line 10">
            <a:extLst>
              <a:ext uri="{FF2B5EF4-FFF2-40B4-BE49-F238E27FC236}">
                <a16:creationId xmlns:a16="http://schemas.microsoft.com/office/drawing/2014/main" id="{3B388FA4-DEC1-AE56-EBA2-3692600A4FDC}"/>
              </a:ext>
            </a:extLst>
          </p:cNvPr>
          <p:cNvSpPr>
            <a:spLocks noChangeShapeType="1"/>
          </p:cNvSpPr>
          <p:nvPr/>
        </p:nvSpPr>
        <p:spPr bwMode="auto">
          <a:xfrm>
            <a:off x="4114800" y="5791200"/>
            <a:ext cx="91440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6" name="Text Box 11">
            <a:extLst>
              <a:ext uri="{FF2B5EF4-FFF2-40B4-BE49-F238E27FC236}">
                <a16:creationId xmlns:a16="http://schemas.microsoft.com/office/drawing/2014/main" id="{AC3FAF36-6540-FFA6-E4E9-BD05A159CE03}"/>
              </a:ext>
            </a:extLst>
          </p:cNvPr>
          <p:cNvSpPr txBox="1">
            <a:spLocks noChangeArrowheads="1"/>
          </p:cNvSpPr>
          <p:nvPr/>
        </p:nvSpPr>
        <p:spPr bwMode="auto">
          <a:xfrm>
            <a:off x="5165725" y="5907088"/>
            <a:ext cx="522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rPr>
              <a:t>Rễ</a:t>
            </a:r>
          </a:p>
        </p:txBody>
      </p:sp>
      <p:sp>
        <p:nvSpPr>
          <p:cNvPr id="8197" name="Line 12">
            <a:extLst>
              <a:ext uri="{FF2B5EF4-FFF2-40B4-BE49-F238E27FC236}">
                <a16:creationId xmlns:a16="http://schemas.microsoft.com/office/drawing/2014/main" id="{2E4108CC-46A4-521D-201F-B33C8EEDBBD7}"/>
              </a:ext>
            </a:extLst>
          </p:cNvPr>
          <p:cNvSpPr>
            <a:spLocks noChangeShapeType="1"/>
          </p:cNvSpPr>
          <p:nvPr/>
        </p:nvSpPr>
        <p:spPr bwMode="auto">
          <a:xfrm flipH="1" flipV="1">
            <a:off x="1676400" y="5105400"/>
            <a:ext cx="914400" cy="53340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8" name="Text Box 13">
            <a:extLst>
              <a:ext uri="{FF2B5EF4-FFF2-40B4-BE49-F238E27FC236}">
                <a16:creationId xmlns:a16="http://schemas.microsoft.com/office/drawing/2014/main" id="{1BA954E4-7122-0FEB-48E4-B35332AE267F}"/>
              </a:ext>
            </a:extLst>
          </p:cNvPr>
          <p:cNvSpPr txBox="1">
            <a:spLocks noChangeArrowheads="1"/>
          </p:cNvSpPr>
          <p:nvPr/>
        </p:nvSpPr>
        <p:spPr bwMode="auto">
          <a:xfrm>
            <a:off x="990600" y="4800600"/>
            <a:ext cx="708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rPr>
              <a:t>thân</a:t>
            </a:r>
          </a:p>
        </p:txBody>
      </p:sp>
      <p:sp>
        <p:nvSpPr>
          <p:cNvPr id="8199" name="Line 14">
            <a:extLst>
              <a:ext uri="{FF2B5EF4-FFF2-40B4-BE49-F238E27FC236}">
                <a16:creationId xmlns:a16="http://schemas.microsoft.com/office/drawing/2014/main" id="{C399E935-D556-4518-8491-AD5B549C4126}"/>
              </a:ext>
            </a:extLst>
          </p:cNvPr>
          <p:cNvSpPr>
            <a:spLocks noChangeShapeType="1"/>
          </p:cNvSpPr>
          <p:nvPr/>
        </p:nvSpPr>
        <p:spPr bwMode="auto">
          <a:xfrm flipV="1">
            <a:off x="6705600" y="1447800"/>
            <a:ext cx="609600" cy="91440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0" name="Text Box 15">
            <a:extLst>
              <a:ext uri="{FF2B5EF4-FFF2-40B4-BE49-F238E27FC236}">
                <a16:creationId xmlns:a16="http://schemas.microsoft.com/office/drawing/2014/main" id="{C946653B-BF21-D273-F266-6A213AC97F74}"/>
              </a:ext>
            </a:extLst>
          </p:cNvPr>
          <p:cNvSpPr txBox="1">
            <a:spLocks noChangeArrowheads="1"/>
          </p:cNvSpPr>
          <p:nvPr/>
        </p:nvSpPr>
        <p:spPr bwMode="auto">
          <a:xfrm>
            <a:off x="7162800" y="990600"/>
            <a:ext cx="504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rPr>
              <a:t>Lá</a:t>
            </a:r>
          </a:p>
        </p:txBody>
      </p:sp>
      <p:sp>
        <p:nvSpPr>
          <p:cNvPr id="8201" name="Line 16">
            <a:extLst>
              <a:ext uri="{FF2B5EF4-FFF2-40B4-BE49-F238E27FC236}">
                <a16:creationId xmlns:a16="http://schemas.microsoft.com/office/drawing/2014/main" id="{23C073DC-AA7D-2958-3B84-3EFBEB1C3A30}"/>
              </a:ext>
            </a:extLst>
          </p:cNvPr>
          <p:cNvSpPr>
            <a:spLocks noChangeShapeType="1"/>
          </p:cNvSpPr>
          <p:nvPr/>
        </p:nvSpPr>
        <p:spPr bwMode="auto">
          <a:xfrm flipV="1">
            <a:off x="4724400" y="4648200"/>
            <a:ext cx="990600" cy="7620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2" name="Text Box 17">
            <a:extLst>
              <a:ext uri="{FF2B5EF4-FFF2-40B4-BE49-F238E27FC236}">
                <a16:creationId xmlns:a16="http://schemas.microsoft.com/office/drawing/2014/main" id="{E3705AA8-134F-0133-F1D9-BB4120F103B8}"/>
              </a:ext>
            </a:extLst>
          </p:cNvPr>
          <p:cNvSpPr txBox="1">
            <a:spLocks noChangeArrowheads="1"/>
          </p:cNvSpPr>
          <p:nvPr/>
        </p:nvSpPr>
        <p:spPr bwMode="auto">
          <a:xfrm>
            <a:off x="5715000" y="4343400"/>
            <a:ext cx="1038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rPr>
              <a:t>Lá non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8">
            <a:extLst>
              <a:ext uri="{FF2B5EF4-FFF2-40B4-BE49-F238E27FC236}">
                <a16:creationId xmlns:a16="http://schemas.microsoft.com/office/drawing/2014/main" id="{64145369-2904-EFFF-A08F-9FED05274F3A}"/>
              </a:ext>
            </a:extLst>
          </p:cNvPr>
          <p:cNvSpPr txBox="1">
            <a:spLocks noChangeArrowheads="1"/>
          </p:cNvSpPr>
          <p:nvPr/>
        </p:nvSpPr>
        <p:spPr bwMode="auto">
          <a:xfrm>
            <a:off x="304800" y="76200"/>
            <a:ext cx="5638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a:solidFill>
                  <a:srgbClr val="FF0000"/>
                </a:solidFill>
                <a:latin typeface="Times New Roman" panose="02020603050405020304" pitchFamily="18" charset="0"/>
              </a:rPr>
              <a:t>Hoàn thành phiếu học tập</a:t>
            </a:r>
          </a:p>
          <a:p>
            <a:pPr eaLnBrk="1" hangingPunct="1"/>
            <a:endParaRPr lang="en-US" altLang="en-US" sz="2400">
              <a:solidFill>
                <a:srgbClr val="0000FF"/>
              </a:solidFill>
              <a:latin typeface="Times New Roman" panose="02020603050405020304" pitchFamily="18" charset="0"/>
            </a:endParaRPr>
          </a:p>
          <a:p>
            <a:pPr eaLnBrk="1" hangingPunct="1"/>
            <a:r>
              <a:rPr lang="en-US" altLang="en-US" sz="2400">
                <a:solidFill>
                  <a:srgbClr val="0000FF"/>
                </a:solidFill>
                <a:latin typeface="Times New Roman" panose="02020603050405020304" pitchFamily="18" charset="0"/>
              </a:rPr>
              <a:t>Bảng: So sánh cơ quan sinh dưỡng của Rêu và Dương xỉ</a:t>
            </a:r>
          </a:p>
        </p:txBody>
      </p:sp>
      <p:graphicFrame>
        <p:nvGraphicFramePr>
          <p:cNvPr id="83978" name="Group 10">
            <a:extLst>
              <a:ext uri="{FF2B5EF4-FFF2-40B4-BE49-F238E27FC236}">
                <a16:creationId xmlns:a16="http://schemas.microsoft.com/office/drawing/2014/main" id="{7634AB10-FECD-3C93-A69B-7EF483D9F13E}"/>
              </a:ext>
            </a:extLst>
          </p:cNvPr>
          <p:cNvGraphicFramePr>
            <a:graphicFrameLocks noGrp="1"/>
          </p:cNvGraphicFramePr>
          <p:nvPr/>
        </p:nvGraphicFramePr>
        <p:xfrm>
          <a:off x="0" y="1905000"/>
          <a:ext cx="6019800" cy="4529138"/>
        </p:xfrm>
        <a:graphic>
          <a:graphicData uri="http://schemas.openxmlformats.org/drawingml/2006/table">
            <a:tbl>
              <a:tblPr/>
              <a:tblGrid>
                <a:gridCol w="1203325">
                  <a:extLst>
                    <a:ext uri="{9D8B030D-6E8A-4147-A177-3AD203B41FA5}">
                      <a16:colId xmlns:a16="http://schemas.microsoft.com/office/drawing/2014/main" val="20000"/>
                    </a:ext>
                  </a:extLst>
                </a:gridCol>
                <a:gridCol w="1892300">
                  <a:extLst>
                    <a:ext uri="{9D8B030D-6E8A-4147-A177-3AD203B41FA5}">
                      <a16:colId xmlns:a16="http://schemas.microsoft.com/office/drawing/2014/main" val="20001"/>
                    </a:ext>
                  </a:extLst>
                </a:gridCol>
                <a:gridCol w="2924175">
                  <a:extLst>
                    <a:ext uri="{9D8B030D-6E8A-4147-A177-3AD203B41FA5}">
                      <a16:colId xmlns:a16="http://schemas.microsoft.com/office/drawing/2014/main" val="20002"/>
                    </a:ext>
                  </a:extLst>
                </a:gridCol>
              </a:tblGrid>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rPr>
                        <a:t>Cơ</a:t>
                      </a:r>
                      <a:r>
                        <a:rPr kumimoji="0" lang="en-US" sz="2000" b="0" i="0" u="none" strike="noStrike" cap="none" normalizeH="0" baseline="0" dirty="0">
                          <a:ln>
                            <a:noFill/>
                          </a:ln>
                          <a:solidFill>
                            <a:schemeClr val="tx1"/>
                          </a:solidFill>
                          <a:effectLst/>
                          <a:latin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rPr>
                        <a:t>quan</a:t>
                      </a:r>
                      <a:r>
                        <a:rPr kumimoji="0" lang="en-US" sz="2000" b="0" i="0" u="none" strike="noStrike" cap="none" normalizeH="0" baseline="0" dirty="0">
                          <a:ln>
                            <a:noFill/>
                          </a:ln>
                          <a:solidFill>
                            <a:schemeClr val="tx1"/>
                          </a:solidFill>
                          <a:effectLst/>
                          <a:latin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rPr>
                        <a:t>sinh</a:t>
                      </a:r>
                      <a:r>
                        <a:rPr kumimoji="0" lang="en-US" sz="2000" b="0" i="0" u="none" strike="noStrike" cap="none" normalizeH="0" baseline="0" dirty="0">
                          <a:ln>
                            <a:noFill/>
                          </a:ln>
                          <a:solidFill>
                            <a:schemeClr val="tx1"/>
                          </a:solidFill>
                          <a:effectLst/>
                          <a:latin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rPr>
                        <a:t>dưỡng</a:t>
                      </a:r>
                      <a:endParaRPr kumimoji="0" lang="en-US" sz="2000" b="0" i="0" u="none" strike="noStrike" cap="none" normalizeH="0" baseline="0" dirty="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rgbClr val="6600CC"/>
                          </a:solidFill>
                          <a:effectLst/>
                          <a:latin typeface="Times New Roman" pitchFamily="18" charset="0"/>
                        </a:rPr>
                        <a:t>Rêu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a:ln>
                            <a:noFill/>
                          </a:ln>
                          <a:solidFill>
                            <a:srgbClr val="6600CC"/>
                          </a:solidFill>
                          <a:effectLst/>
                          <a:latin typeface="Times New Roman" pitchFamily="18" charset="0"/>
                        </a:rPr>
                        <a:t>Dương</a:t>
                      </a:r>
                      <a:r>
                        <a:rPr kumimoji="0" lang="en-US" sz="2800" b="0" i="0" u="none" strike="noStrike" cap="none" normalizeH="0" baseline="0" dirty="0">
                          <a:ln>
                            <a:noFill/>
                          </a:ln>
                          <a:solidFill>
                            <a:srgbClr val="6600CC"/>
                          </a:solidFill>
                          <a:effectLst/>
                          <a:latin typeface="Times New Roman" pitchFamily="18" charset="0"/>
                        </a:rPr>
                        <a:t> </a:t>
                      </a:r>
                      <a:r>
                        <a:rPr kumimoji="0" lang="en-US" sz="2800" b="0" i="0" u="none" strike="noStrike" cap="none" normalizeH="0" baseline="0" dirty="0" err="1">
                          <a:ln>
                            <a:noFill/>
                          </a:ln>
                          <a:solidFill>
                            <a:srgbClr val="6600CC"/>
                          </a:solidFill>
                          <a:effectLst/>
                          <a:latin typeface="Times New Roman" pitchFamily="18" charset="0"/>
                        </a:rPr>
                        <a:t>xỉ</a:t>
                      </a:r>
                      <a:endParaRPr kumimoji="0" lang="en-US" sz="2800" b="0" i="0" u="none" strike="noStrike" cap="none" normalizeH="0" baseline="0" dirty="0">
                        <a:ln>
                          <a:noFill/>
                        </a:ln>
                        <a:solidFill>
                          <a:srgbClr val="6600CC"/>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13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sng" strike="noStrike" cap="none" normalizeH="0" baseline="0">
                          <a:ln>
                            <a:noFill/>
                          </a:ln>
                          <a:solidFill>
                            <a:srgbClr val="FF0000"/>
                          </a:solidFill>
                          <a:effectLst/>
                          <a:latin typeface="Times New Roman" pitchFamily="18" charset="0"/>
                        </a:rPr>
                        <a:t>Rễ</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sng" strike="noStrike" cap="none" normalizeH="0" baseline="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6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sng"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sng" strike="noStrike" cap="none" normalizeH="0" baseline="0">
                          <a:ln>
                            <a:noFill/>
                          </a:ln>
                          <a:solidFill>
                            <a:srgbClr val="FF0000"/>
                          </a:solidFill>
                          <a:effectLst/>
                          <a:latin typeface="Times New Roman" pitchFamily="18" charset="0"/>
                        </a:rPr>
                        <a:t>Thân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sng" strike="noStrike" cap="none" normalizeH="0" baseline="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287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sng"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sng" strike="noStrike" cap="none" normalizeH="0" baseline="0">
                          <a:ln>
                            <a:noFill/>
                          </a:ln>
                          <a:solidFill>
                            <a:srgbClr val="FF0000"/>
                          </a:solidFill>
                          <a:effectLst/>
                          <a:latin typeface="Times New Roman" pitchFamily="18" charset="0"/>
                        </a:rPr>
                        <a:t>Lá</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36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sng" strike="noStrike" cap="none" normalizeH="0" baseline="0" dirty="0" err="1">
                          <a:ln>
                            <a:noFill/>
                          </a:ln>
                          <a:solidFill>
                            <a:srgbClr val="FF0000"/>
                          </a:solidFill>
                          <a:effectLst/>
                          <a:latin typeface="Times New Roman" pitchFamily="18" charset="0"/>
                        </a:rPr>
                        <a:t>Mạch</a:t>
                      </a:r>
                      <a:r>
                        <a:rPr kumimoji="0" lang="en-US" sz="2000" b="0" i="0" u="sng" strike="noStrike" cap="none" normalizeH="0" baseline="0" dirty="0">
                          <a:ln>
                            <a:noFill/>
                          </a:ln>
                          <a:solidFill>
                            <a:srgbClr val="FF0000"/>
                          </a:solidFill>
                          <a:effectLst/>
                          <a:latin typeface="Times New Roman" pitchFamily="18" charset="0"/>
                        </a:rPr>
                        <a:t> </a:t>
                      </a:r>
                      <a:r>
                        <a:rPr kumimoji="0" lang="en-US" sz="2000" b="0" i="0" u="sng" strike="noStrike" cap="none" normalizeH="0" baseline="0" dirty="0" err="1">
                          <a:ln>
                            <a:noFill/>
                          </a:ln>
                          <a:solidFill>
                            <a:srgbClr val="FF0000"/>
                          </a:solidFill>
                          <a:effectLst/>
                          <a:latin typeface="Times New Roman" pitchFamily="18" charset="0"/>
                        </a:rPr>
                        <a:t>dẫn</a:t>
                      </a:r>
                      <a:endParaRPr kumimoji="0" lang="en-US" sz="2000" b="0" i="0" u="sng" strike="noStrike" cap="none" normalizeH="0" baseline="0" dirty="0">
                        <a:ln>
                          <a:noFill/>
                        </a:ln>
                        <a:solidFill>
                          <a:srgbClr val="FF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sng" strike="noStrike" cap="none" normalizeH="0" baseline="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4004" name="Text Box 36">
            <a:extLst>
              <a:ext uri="{FF2B5EF4-FFF2-40B4-BE49-F238E27FC236}">
                <a16:creationId xmlns:a16="http://schemas.microsoft.com/office/drawing/2014/main" id="{C2EEEB74-3E37-DE8C-62F8-95DD1228A901}"/>
              </a:ext>
            </a:extLst>
          </p:cNvPr>
          <p:cNvSpPr txBox="1">
            <a:spLocks noChangeArrowheads="1"/>
          </p:cNvSpPr>
          <p:nvPr/>
        </p:nvSpPr>
        <p:spPr bwMode="auto">
          <a:xfrm>
            <a:off x="1250950" y="2997200"/>
            <a:ext cx="154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Rễ giả</a:t>
            </a:r>
          </a:p>
        </p:txBody>
      </p:sp>
      <p:sp>
        <p:nvSpPr>
          <p:cNvPr id="84005" name="Text Box 37">
            <a:extLst>
              <a:ext uri="{FF2B5EF4-FFF2-40B4-BE49-F238E27FC236}">
                <a16:creationId xmlns:a16="http://schemas.microsoft.com/office/drawing/2014/main" id="{AC8FEC42-5CCB-9760-1E7A-9306CDCB9745}"/>
              </a:ext>
            </a:extLst>
          </p:cNvPr>
          <p:cNvSpPr txBox="1">
            <a:spLocks noChangeArrowheads="1"/>
          </p:cNvSpPr>
          <p:nvPr/>
        </p:nvSpPr>
        <p:spPr bwMode="auto">
          <a:xfrm>
            <a:off x="3162300" y="2971800"/>
            <a:ext cx="1763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 Rễ thật</a:t>
            </a:r>
          </a:p>
        </p:txBody>
      </p:sp>
      <p:sp>
        <p:nvSpPr>
          <p:cNvPr id="84006" name="Text Box 38">
            <a:extLst>
              <a:ext uri="{FF2B5EF4-FFF2-40B4-BE49-F238E27FC236}">
                <a16:creationId xmlns:a16="http://schemas.microsoft.com/office/drawing/2014/main" id="{DE9C6DA4-B52E-A48B-6391-97675F8F2765}"/>
              </a:ext>
            </a:extLst>
          </p:cNvPr>
          <p:cNvSpPr txBox="1">
            <a:spLocks noChangeArrowheads="1"/>
          </p:cNvSpPr>
          <p:nvPr/>
        </p:nvSpPr>
        <p:spPr bwMode="auto">
          <a:xfrm>
            <a:off x="1295400" y="3625850"/>
            <a:ext cx="18288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Nhỏ, không </a:t>
            </a:r>
          </a:p>
          <a:p>
            <a:pPr eaLnBrk="1" hangingPunct="1">
              <a:spcBef>
                <a:spcPct val="50000"/>
              </a:spcBef>
            </a:pPr>
            <a:r>
              <a:rPr lang="en-US" altLang="en-US" sz="2400">
                <a:latin typeface="Times New Roman" panose="02020603050405020304" pitchFamily="18" charset="0"/>
              </a:rPr>
              <a:t>phân nhánh</a:t>
            </a:r>
          </a:p>
        </p:txBody>
      </p:sp>
      <p:sp>
        <p:nvSpPr>
          <p:cNvPr id="84007" name="Text Box 39">
            <a:extLst>
              <a:ext uri="{FF2B5EF4-FFF2-40B4-BE49-F238E27FC236}">
                <a16:creationId xmlns:a16="http://schemas.microsoft.com/office/drawing/2014/main" id="{FF9C6404-8F20-E3FB-DCFF-84CFA419FFB7}"/>
              </a:ext>
            </a:extLst>
          </p:cNvPr>
          <p:cNvSpPr txBox="1">
            <a:spLocks noChangeArrowheads="1"/>
          </p:cNvSpPr>
          <p:nvPr/>
        </p:nvSpPr>
        <p:spPr bwMode="auto">
          <a:xfrm>
            <a:off x="3190875" y="3733800"/>
            <a:ext cx="2070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Hình trụ, nằm ngang</a:t>
            </a:r>
          </a:p>
        </p:txBody>
      </p:sp>
      <p:sp>
        <p:nvSpPr>
          <p:cNvPr id="84008" name="Text Box 40">
            <a:extLst>
              <a:ext uri="{FF2B5EF4-FFF2-40B4-BE49-F238E27FC236}">
                <a16:creationId xmlns:a16="http://schemas.microsoft.com/office/drawing/2014/main" id="{DBA240FD-BC0E-6543-699A-0E814FFE5062}"/>
              </a:ext>
            </a:extLst>
          </p:cNvPr>
          <p:cNvSpPr txBox="1">
            <a:spLocks noChangeArrowheads="1"/>
          </p:cNvSpPr>
          <p:nvPr/>
        </p:nvSpPr>
        <p:spPr bwMode="auto">
          <a:xfrm>
            <a:off x="1282700" y="4724400"/>
            <a:ext cx="1460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Nhỏ, mỏng</a:t>
            </a:r>
          </a:p>
        </p:txBody>
      </p:sp>
      <p:sp>
        <p:nvSpPr>
          <p:cNvPr id="84009" name="Text Box 41">
            <a:extLst>
              <a:ext uri="{FF2B5EF4-FFF2-40B4-BE49-F238E27FC236}">
                <a16:creationId xmlns:a16="http://schemas.microsoft.com/office/drawing/2014/main" id="{8200325C-D6BE-AEBB-0A55-950892D58E99}"/>
              </a:ext>
            </a:extLst>
          </p:cNvPr>
          <p:cNvSpPr txBox="1">
            <a:spLocks noChangeArrowheads="1"/>
          </p:cNvSpPr>
          <p:nvPr/>
        </p:nvSpPr>
        <p:spPr bwMode="auto">
          <a:xfrm>
            <a:off x="3038475" y="4572000"/>
            <a:ext cx="2981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 Lá già: có cuống dài</a:t>
            </a:r>
          </a:p>
        </p:txBody>
      </p:sp>
      <p:sp>
        <p:nvSpPr>
          <p:cNvPr id="84010" name="Text Box 42">
            <a:extLst>
              <a:ext uri="{FF2B5EF4-FFF2-40B4-BE49-F238E27FC236}">
                <a16:creationId xmlns:a16="http://schemas.microsoft.com/office/drawing/2014/main" id="{49682E75-59B4-09AA-E7D2-2C374996CB4C}"/>
              </a:ext>
            </a:extLst>
          </p:cNvPr>
          <p:cNvSpPr txBox="1">
            <a:spLocks noChangeArrowheads="1"/>
          </p:cNvSpPr>
          <p:nvPr/>
        </p:nvSpPr>
        <p:spPr bwMode="auto">
          <a:xfrm>
            <a:off x="3124200" y="4978400"/>
            <a:ext cx="2895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Lá non: cuộn tròn ở đầu</a:t>
            </a:r>
          </a:p>
        </p:txBody>
      </p:sp>
      <p:sp>
        <p:nvSpPr>
          <p:cNvPr id="84011" name="Text Box 43">
            <a:extLst>
              <a:ext uri="{FF2B5EF4-FFF2-40B4-BE49-F238E27FC236}">
                <a16:creationId xmlns:a16="http://schemas.microsoft.com/office/drawing/2014/main" id="{EFDCD8B6-5303-5554-BD9B-35013D85D3C3}"/>
              </a:ext>
            </a:extLst>
          </p:cNvPr>
          <p:cNvSpPr txBox="1">
            <a:spLocks noChangeArrowheads="1"/>
          </p:cNvSpPr>
          <p:nvPr/>
        </p:nvSpPr>
        <p:spPr bwMode="auto">
          <a:xfrm>
            <a:off x="1308100" y="5829300"/>
            <a:ext cx="143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Chưa có</a:t>
            </a:r>
          </a:p>
        </p:txBody>
      </p:sp>
      <p:sp>
        <p:nvSpPr>
          <p:cNvPr id="84012" name="Text Box 44">
            <a:extLst>
              <a:ext uri="{FF2B5EF4-FFF2-40B4-BE49-F238E27FC236}">
                <a16:creationId xmlns:a16="http://schemas.microsoft.com/office/drawing/2014/main" id="{F5CD0CC4-3D2D-0EE5-05D2-EBDA99DCF6BC}"/>
              </a:ext>
            </a:extLst>
          </p:cNvPr>
          <p:cNvSpPr txBox="1">
            <a:spLocks noChangeArrowheads="1"/>
          </p:cNvSpPr>
          <p:nvPr/>
        </p:nvSpPr>
        <p:spPr bwMode="auto">
          <a:xfrm>
            <a:off x="3162300" y="5638800"/>
            <a:ext cx="2438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Đã có mạch dẫn chính thức</a:t>
            </a:r>
          </a:p>
        </p:txBody>
      </p:sp>
      <p:pic>
        <p:nvPicPr>
          <p:cNvPr id="9254" name="Picture 12">
            <a:extLst>
              <a:ext uri="{FF2B5EF4-FFF2-40B4-BE49-F238E27FC236}">
                <a16:creationId xmlns:a16="http://schemas.microsoft.com/office/drawing/2014/main" id="{D27FDCCD-DB48-6F5A-1F95-605ED54FC7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28600"/>
            <a:ext cx="2514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55" name="Rectangle 46">
            <a:extLst>
              <a:ext uri="{FF2B5EF4-FFF2-40B4-BE49-F238E27FC236}">
                <a16:creationId xmlns:a16="http://schemas.microsoft.com/office/drawing/2014/main" id="{AC0F3F86-73EA-FA12-7346-E906014E67A8}"/>
              </a:ext>
            </a:extLst>
          </p:cNvPr>
          <p:cNvSpPr>
            <a:spLocks noChangeArrowheads="1"/>
          </p:cNvSpPr>
          <p:nvPr/>
        </p:nvSpPr>
        <p:spPr bwMode="auto">
          <a:xfrm>
            <a:off x="7439025" y="2895600"/>
            <a:ext cx="1676400" cy="457200"/>
          </a:xfrm>
          <a:prstGeom prst="rect">
            <a:avLst/>
          </a:prstGeom>
          <a:gradFill rotWithShape="0">
            <a:gsLst>
              <a:gs pos="0">
                <a:srgbClr val="FFFF00"/>
              </a:gs>
              <a:gs pos="100000">
                <a:srgbClr val="FF66CC"/>
              </a:gs>
            </a:gsLst>
            <a:lin ang="5400000" scaled="1"/>
          </a:gradFill>
          <a:ln w="38100">
            <a:solidFill>
              <a:srgbClr val="00FF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a:solidFill>
                  <a:srgbClr val="0000FF"/>
                </a:solidFill>
                <a:latin typeface="Times New Roman" panose="02020603050405020304" pitchFamily="18" charset="0"/>
              </a:rPr>
              <a:t>Dương Xỉ</a:t>
            </a:r>
          </a:p>
        </p:txBody>
      </p:sp>
      <p:grpSp>
        <p:nvGrpSpPr>
          <p:cNvPr id="9256" name="Group 10">
            <a:extLst>
              <a:ext uri="{FF2B5EF4-FFF2-40B4-BE49-F238E27FC236}">
                <a16:creationId xmlns:a16="http://schemas.microsoft.com/office/drawing/2014/main" id="{A86FCAB5-6806-81BC-2957-BD08BAB1DED4}"/>
              </a:ext>
            </a:extLst>
          </p:cNvPr>
          <p:cNvGrpSpPr>
            <a:grpSpLocks/>
          </p:cNvGrpSpPr>
          <p:nvPr/>
        </p:nvGrpSpPr>
        <p:grpSpPr bwMode="auto">
          <a:xfrm>
            <a:off x="6096000" y="3581400"/>
            <a:ext cx="2895600" cy="2971800"/>
            <a:chOff x="3456" y="480"/>
            <a:chExt cx="2112" cy="3648"/>
          </a:xfrm>
        </p:grpSpPr>
        <p:pic>
          <p:nvPicPr>
            <p:cNvPr id="9259" name="Picture 11" descr="Sinh%20hoc%206%20SGK%20hinh%2038">
              <a:extLst>
                <a:ext uri="{FF2B5EF4-FFF2-40B4-BE49-F238E27FC236}">
                  <a16:creationId xmlns:a16="http://schemas.microsoft.com/office/drawing/2014/main" id="{E2789FDC-6515-284D-563E-98E6C87600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6" y="528"/>
              <a:ext cx="1920" cy="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0" name="Picture 12" descr="SV6H38">
              <a:extLst>
                <a:ext uri="{FF2B5EF4-FFF2-40B4-BE49-F238E27FC236}">
                  <a16:creationId xmlns:a16="http://schemas.microsoft.com/office/drawing/2014/main" id="{AC2C2E3D-DE3B-F97F-3AF9-F24AF1C0A4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4" y="480"/>
              <a:ext cx="2064" cy="307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grpSp>
      <p:sp>
        <p:nvSpPr>
          <p:cNvPr id="9257" name="Rectangle 47">
            <a:extLst>
              <a:ext uri="{FF2B5EF4-FFF2-40B4-BE49-F238E27FC236}">
                <a16:creationId xmlns:a16="http://schemas.microsoft.com/office/drawing/2014/main" id="{21834F03-7AA9-1C79-FD74-F829980C7C46}"/>
              </a:ext>
            </a:extLst>
          </p:cNvPr>
          <p:cNvSpPr>
            <a:spLocks noChangeArrowheads="1"/>
          </p:cNvSpPr>
          <p:nvPr/>
        </p:nvSpPr>
        <p:spPr bwMode="auto">
          <a:xfrm>
            <a:off x="7391400" y="6096000"/>
            <a:ext cx="1600200" cy="457200"/>
          </a:xfrm>
          <a:prstGeom prst="rect">
            <a:avLst/>
          </a:prstGeom>
          <a:gradFill rotWithShape="0">
            <a:gsLst>
              <a:gs pos="0">
                <a:srgbClr val="FFFF00"/>
              </a:gs>
              <a:gs pos="100000">
                <a:srgbClr val="FF66CC"/>
              </a:gs>
            </a:gsLst>
            <a:lin ang="5400000" scaled="1"/>
          </a:gradFill>
          <a:ln w="38100">
            <a:solidFill>
              <a:srgbClr val="00FF9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a:solidFill>
                  <a:srgbClr val="0000FF"/>
                </a:solidFill>
                <a:latin typeface="Times New Roman" panose="02020603050405020304" pitchFamily="18" charset="0"/>
              </a:rPr>
              <a:t>Rêu</a:t>
            </a:r>
          </a:p>
        </p:txBody>
      </p:sp>
      <p:sp>
        <p:nvSpPr>
          <p:cNvPr id="9258" name="Rectangle 56">
            <a:extLst>
              <a:ext uri="{FF2B5EF4-FFF2-40B4-BE49-F238E27FC236}">
                <a16:creationId xmlns:a16="http://schemas.microsoft.com/office/drawing/2014/main" id="{6F355ED5-B248-F6B0-AECE-985FCEE0040C}"/>
              </a:ext>
            </a:extLst>
          </p:cNvPr>
          <p:cNvSpPr>
            <a:spLocks noChangeArrowheads="1"/>
          </p:cNvSpPr>
          <p:nvPr/>
        </p:nvSpPr>
        <p:spPr bwMode="auto">
          <a:xfrm>
            <a:off x="6172200" y="6172200"/>
            <a:ext cx="12192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4004"/>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84005">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84006"/>
                                        </p:tgtEl>
                                        <p:attrNameLst>
                                          <p:attrName>style.visibility</p:attrName>
                                        </p:attrNameLst>
                                      </p:cBhvr>
                                      <p:to>
                                        <p:strVal val="visible"/>
                                      </p:to>
                                    </p:set>
                                    <p:animEffect transition="in" filter="wheel(4)">
                                      <p:cBhvr>
                                        <p:cTn id="14" dur="500"/>
                                        <p:tgtEl>
                                          <p:spTgt spid="84006"/>
                                        </p:tgtEl>
                                      </p:cBhvr>
                                    </p:animEffect>
                                  </p:childTnLst>
                                </p:cTn>
                              </p:par>
                            </p:childTnLst>
                          </p:cTn>
                        </p:par>
                        <p:par>
                          <p:cTn id="15" fill="hold" nodeType="afterGroup">
                            <p:stCondLst>
                              <p:cond delay="500"/>
                            </p:stCondLst>
                            <p:childTnLst>
                              <p:par>
                                <p:cTn id="16" presetID="21" presetClass="entr" presetSubtype="4" fill="hold" grpId="0" nodeType="afterEffect">
                                  <p:stCondLst>
                                    <p:cond delay="0"/>
                                  </p:stCondLst>
                                  <p:childTnLst>
                                    <p:set>
                                      <p:cBhvr>
                                        <p:cTn id="17" dur="1" fill="hold">
                                          <p:stCondLst>
                                            <p:cond delay="0"/>
                                          </p:stCondLst>
                                        </p:cTn>
                                        <p:tgtEl>
                                          <p:spTgt spid="84007"/>
                                        </p:tgtEl>
                                        <p:attrNameLst>
                                          <p:attrName>style.visibility</p:attrName>
                                        </p:attrNameLst>
                                      </p:cBhvr>
                                      <p:to>
                                        <p:strVal val="visible"/>
                                      </p:to>
                                    </p:set>
                                    <p:animEffect transition="in" filter="wheel(4)">
                                      <p:cBhvr>
                                        <p:cTn id="18" dur="500"/>
                                        <p:tgtEl>
                                          <p:spTgt spid="8400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84008"/>
                                        </p:tgtEl>
                                        <p:attrNameLst>
                                          <p:attrName>style.visibility</p:attrName>
                                        </p:attrNameLst>
                                      </p:cBhvr>
                                      <p:to>
                                        <p:strVal val="visible"/>
                                      </p:to>
                                    </p:set>
                                    <p:animEffect transition="in" filter="box(in)">
                                      <p:cBhvr>
                                        <p:cTn id="23" dur="500"/>
                                        <p:tgtEl>
                                          <p:spTgt spid="84008"/>
                                        </p:tgtEl>
                                      </p:cBhvr>
                                    </p:animEffect>
                                  </p:childTnLst>
                                </p:cTn>
                              </p:par>
                            </p:childTnLst>
                          </p:cTn>
                        </p:par>
                        <p:par>
                          <p:cTn id="24" fill="hold" nodeType="afterGroup">
                            <p:stCondLst>
                              <p:cond delay="500"/>
                            </p:stCondLst>
                            <p:childTnLst>
                              <p:par>
                                <p:cTn id="25" presetID="24" presetClass="entr" presetSubtype="0" fill="hold" grpId="0" nodeType="afterEffect">
                                  <p:stCondLst>
                                    <p:cond delay="0"/>
                                  </p:stCondLst>
                                  <p:childTnLst>
                                    <p:set>
                                      <p:cBhvr>
                                        <p:cTn id="26" dur="1" fill="hold">
                                          <p:stCondLst>
                                            <p:cond delay="499"/>
                                          </p:stCondLst>
                                        </p:cTn>
                                        <p:tgtEl>
                                          <p:spTgt spid="84009"/>
                                        </p:tgtEl>
                                        <p:attrNameLst>
                                          <p:attrName>style.visibility</p:attrName>
                                        </p:attrNameLst>
                                      </p:cBhvr>
                                      <p:to>
                                        <p:strVal val="visible"/>
                                      </p:to>
                                    </p:set>
                                    <p:anim to="" calcmode="lin" valueType="num">
                                      <p:cBhvr>
                                        <p:cTn id="27" dur="1" fill="hold"/>
                                        <p:tgtEl>
                                          <p:spTgt spid="84009"/>
                                        </p:tgtEl>
                                      </p:cBhvr>
                                    </p:anim>
                                  </p:childTnLst>
                                </p:cTn>
                              </p:par>
                            </p:childTnLst>
                          </p:cTn>
                        </p:par>
                        <p:par>
                          <p:cTn id="28" fill="hold" nodeType="afterGroup">
                            <p:stCondLst>
                              <p:cond delay="1000"/>
                            </p:stCondLst>
                            <p:childTnLst>
                              <p:par>
                                <p:cTn id="29" presetID="24" presetClass="entr" presetSubtype="0" fill="hold" grpId="0" nodeType="afterEffect">
                                  <p:stCondLst>
                                    <p:cond delay="0"/>
                                  </p:stCondLst>
                                  <p:childTnLst>
                                    <p:set>
                                      <p:cBhvr>
                                        <p:cTn id="30" dur="1" fill="hold">
                                          <p:stCondLst>
                                            <p:cond delay="499"/>
                                          </p:stCondLst>
                                        </p:cTn>
                                        <p:tgtEl>
                                          <p:spTgt spid="84010"/>
                                        </p:tgtEl>
                                        <p:attrNameLst>
                                          <p:attrName>style.visibility</p:attrName>
                                        </p:attrNameLst>
                                      </p:cBhvr>
                                      <p:to>
                                        <p:strVal val="visible"/>
                                      </p:to>
                                    </p:set>
                                    <p:anim to="" calcmode="lin" valueType="num">
                                      <p:cBhvr>
                                        <p:cTn id="31" dur="1" fill="hold"/>
                                        <p:tgtEl>
                                          <p:spTgt spid="84010"/>
                                        </p:tgtEl>
                                      </p:cBhvr>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84011"/>
                                        </p:tgtEl>
                                        <p:attrNameLst>
                                          <p:attrName>style.visibility</p:attrName>
                                        </p:attrNameLst>
                                      </p:cBhvr>
                                      <p:to>
                                        <p:strVal val="visible"/>
                                      </p:to>
                                    </p:set>
                                    <p:animEffect transition="in" filter="box(in)">
                                      <p:cBhvr>
                                        <p:cTn id="36" dur="500"/>
                                        <p:tgtEl>
                                          <p:spTgt spid="84011"/>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84012">
                                            <p:txEl>
                                              <p:pRg st="0" end="0"/>
                                            </p:txEl>
                                          </p:spTgt>
                                        </p:tgtEl>
                                        <p:attrNameLst>
                                          <p:attrName>style.visibility</p:attrName>
                                        </p:attrNameLst>
                                      </p:cBhvr>
                                      <p:to>
                                        <p:strVal val="visible"/>
                                      </p:to>
                                    </p:set>
                                    <p:animEffect transition="in" filter="box(in)">
                                      <p:cBhvr>
                                        <p:cTn id="39" dur="500"/>
                                        <p:tgtEl>
                                          <p:spTgt spid="84012">
                                            <p:txEl>
                                              <p:pRg st="0" end="0"/>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mph" presetSubtype="2" fill="hold" nodeType="clickEffect">
                                  <p:stCondLst>
                                    <p:cond delay="0"/>
                                  </p:stCondLst>
                                  <p:childTnLst>
                                    <p:animClr clrSpc="rgb" dir="cw">
                                      <p:cBhvr override="childStyle">
                                        <p:cTn id="43" dur="2000" fill="hold"/>
                                        <p:tgtEl>
                                          <p:spTgt spid="84005">
                                            <p:txEl>
                                              <p:pRg st="0" end="0"/>
                                            </p:txEl>
                                          </p:spTgt>
                                        </p:tgtEl>
                                        <p:attrNameLst>
                                          <p:attrName>style.color</p:attrName>
                                        </p:attrNameLst>
                                      </p:cBhvr>
                                      <p:to>
                                        <a:srgbClr val="0000FF"/>
                                      </p:to>
                                    </p:animClr>
                                  </p:childTnLst>
                                </p:cTn>
                              </p:par>
                              <p:par>
                                <p:cTn id="44" presetID="3" presetClass="emph" presetSubtype="2" fill="hold" nodeType="withEffect">
                                  <p:stCondLst>
                                    <p:cond delay="0"/>
                                  </p:stCondLst>
                                  <p:childTnLst>
                                    <p:animClr clrSpc="rgb" dir="cw">
                                      <p:cBhvr override="childStyle">
                                        <p:cTn id="45" dur="2000" fill="hold"/>
                                        <p:tgtEl>
                                          <p:spTgt spid="84012">
                                            <p:txEl>
                                              <p:pRg st="0" end="0"/>
                                            </p:txEl>
                                          </p:spTgt>
                                        </p:tgtEl>
                                        <p:attrNameLst>
                                          <p:attrName>style.color</p:attrName>
                                        </p:attrNameLst>
                                      </p:cBhvr>
                                      <p:to>
                                        <a:srgbClr val="0000F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04" grpId="0" autoUpdateAnimBg="0"/>
      <p:bldP spid="84005" grpId="0" build="allAtOnce" autoUpdateAnimBg="0"/>
      <p:bldP spid="84006" grpId="0" autoUpdateAnimBg="0"/>
      <p:bldP spid="84007" grpId="0" autoUpdateAnimBg="0"/>
      <p:bldP spid="84008" grpId="0"/>
      <p:bldP spid="84009" grpId="0" autoUpdateAnimBg="0"/>
      <p:bldP spid="84010" grpId="0" autoUpdateAnimBg="0"/>
      <p:bldP spid="84011" grpId="0" autoUpdateAnimBg="0"/>
      <p:bldP spid="84012"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1D69DD-4865-347D-8366-0201B9FC5C74}"/>
              </a:ext>
            </a:extLst>
          </p:cNvPr>
          <p:cNvSpPr txBox="1"/>
          <p:nvPr/>
        </p:nvSpPr>
        <p:spPr>
          <a:xfrm>
            <a:off x="381000" y="304800"/>
            <a:ext cx="8229600"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800" b="1" dirty="0">
                <a:solidFill>
                  <a:srgbClr val="FF0000"/>
                </a:solidFill>
                <a:latin typeface="Times New Roman" pitchFamily="18" charset="0"/>
                <a:cs typeface="Times New Roman" pitchFamily="18" charset="0"/>
              </a:rPr>
              <a:t>III. THỰC VẬT CÓ MẠCH DẪN, KHÔNG CÓ HẠT (DƯƠNG XỈ)</a:t>
            </a:r>
          </a:p>
        </p:txBody>
      </p:sp>
      <p:sp>
        <p:nvSpPr>
          <p:cNvPr id="5" name="TextBox 4">
            <a:extLst>
              <a:ext uri="{FF2B5EF4-FFF2-40B4-BE49-F238E27FC236}">
                <a16:creationId xmlns:a16="http://schemas.microsoft.com/office/drawing/2014/main" id="{297A1C34-085D-3F35-A3F2-4522C5456E8C}"/>
              </a:ext>
            </a:extLst>
          </p:cNvPr>
          <p:cNvSpPr txBox="1"/>
          <p:nvPr/>
        </p:nvSpPr>
        <p:spPr>
          <a:xfrm>
            <a:off x="0" y="1600200"/>
            <a:ext cx="9144000" cy="144655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Khác</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với</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Rêu</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cấu</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tạo</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cơ</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thể</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Dương</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xỉ</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có</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mạch</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dẫn</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có</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rễ</a:t>
            </a:r>
            <a:r>
              <a:rPr lang="en-US" sz="4400" b="1" dirty="0">
                <a:solidFill>
                  <a:srgbClr val="FF00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a:extLst>
              <a:ext uri="{FF2B5EF4-FFF2-40B4-BE49-F238E27FC236}">
                <a16:creationId xmlns:a16="http://schemas.microsoft.com/office/drawing/2014/main" id="{11DF1B68-D7C9-E5ED-570E-DA0C519FD176}"/>
              </a:ext>
            </a:extLst>
          </p:cNvPr>
          <p:cNvSpPr txBox="1">
            <a:spLocks noChangeArrowheads="1"/>
          </p:cNvSpPr>
          <p:nvPr/>
        </p:nvSpPr>
        <p:spPr bwMode="auto">
          <a:xfrm>
            <a:off x="5029200" y="5029200"/>
            <a:ext cx="4114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rPr>
              <a:t>Hình. Cây lông culi</a:t>
            </a:r>
          </a:p>
        </p:txBody>
      </p:sp>
      <p:sp>
        <p:nvSpPr>
          <p:cNvPr id="11267" name="Text Box 3">
            <a:extLst>
              <a:ext uri="{FF2B5EF4-FFF2-40B4-BE49-F238E27FC236}">
                <a16:creationId xmlns:a16="http://schemas.microsoft.com/office/drawing/2014/main" id="{57E9B396-684C-07BA-C06A-A40F2CADDA24}"/>
              </a:ext>
            </a:extLst>
          </p:cNvPr>
          <p:cNvSpPr txBox="1">
            <a:spLocks noChangeArrowheads="1"/>
          </p:cNvSpPr>
          <p:nvPr/>
        </p:nvSpPr>
        <p:spPr bwMode="auto">
          <a:xfrm>
            <a:off x="609600" y="5029200"/>
            <a:ext cx="396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rPr>
              <a:t>Hình. Cây rau bợ</a:t>
            </a:r>
          </a:p>
        </p:txBody>
      </p:sp>
      <p:pic>
        <p:nvPicPr>
          <p:cNvPr id="11268" name="Picture 6" descr="31">
            <a:extLst>
              <a:ext uri="{FF2B5EF4-FFF2-40B4-BE49-F238E27FC236}">
                <a16:creationId xmlns:a16="http://schemas.microsoft.com/office/drawing/2014/main" id="{27A5EF60-29B5-95B4-3D4C-1E826E2059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19200"/>
            <a:ext cx="4495800"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15">
            <a:extLst>
              <a:ext uri="{FF2B5EF4-FFF2-40B4-BE49-F238E27FC236}">
                <a16:creationId xmlns:a16="http://schemas.microsoft.com/office/drawing/2014/main" id="{EFB1ED5B-730E-B56F-8712-7AF1F0CDF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219200"/>
            <a:ext cx="373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rnd">
                <a:solidFill>
                  <a:srgbClr val="000000"/>
                </a:solidFill>
                <a:prstDash val="sysDot"/>
                <a:miter lim="800000"/>
                <a:headEnd/>
                <a:tailEnd/>
              </a14:hiddenLine>
            </a:ext>
          </a:extLst>
        </p:spPr>
      </p:pic>
      <p:sp>
        <p:nvSpPr>
          <p:cNvPr id="11270" name="Text Box 3">
            <a:extLst>
              <a:ext uri="{FF2B5EF4-FFF2-40B4-BE49-F238E27FC236}">
                <a16:creationId xmlns:a16="http://schemas.microsoft.com/office/drawing/2014/main" id="{27605496-135A-7ADF-E3FE-D1BC48DDA23C}"/>
              </a:ext>
            </a:extLst>
          </p:cNvPr>
          <p:cNvSpPr txBox="1">
            <a:spLocks noChangeArrowheads="1"/>
          </p:cNvSpPr>
          <p:nvPr/>
        </p:nvSpPr>
        <p:spPr bwMode="auto">
          <a:xfrm>
            <a:off x="1295400" y="212725"/>
            <a:ext cx="7162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4000" b="1">
                <a:latin typeface="Times New Roman" panose="02020603050405020304" pitchFamily="18" charset="0"/>
              </a:rPr>
              <a:t>Một số loài Dương xỉ</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8">
            <a:extLst>
              <a:ext uri="{FF2B5EF4-FFF2-40B4-BE49-F238E27FC236}">
                <a16:creationId xmlns:a16="http://schemas.microsoft.com/office/drawing/2014/main" id="{AF613F6D-0A4E-1827-06CF-90C2BE0D4266}"/>
              </a:ext>
            </a:extLst>
          </p:cNvPr>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a:stretch>
            <a:fillRect/>
          </a:stretch>
        </p:blipFill>
        <p:spPr bwMode="auto">
          <a:xfrm>
            <a:off x="685800" y="1219200"/>
            <a:ext cx="3581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Oval 12">
            <a:extLst>
              <a:ext uri="{FF2B5EF4-FFF2-40B4-BE49-F238E27FC236}">
                <a16:creationId xmlns:a16="http://schemas.microsoft.com/office/drawing/2014/main" id="{3E866A59-DAB0-2A5C-0AF2-398F137EEFC7}"/>
              </a:ext>
            </a:extLst>
          </p:cNvPr>
          <p:cNvSpPr>
            <a:spLocks noChangeArrowheads="1"/>
          </p:cNvSpPr>
          <p:nvPr/>
        </p:nvSpPr>
        <p:spPr bwMode="auto">
          <a:xfrm>
            <a:off x="1295400" y="5334000"/>
            <a:ext cx="2362200" cy="9144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b="1">
                <a:latin typeface="Times New Roman" panose="02020603050405020304" pitchFamily="18" charset="0"/>
              </a:rPr>
              <a:t>Cây cốt cắn</a:t>
            </a:r>
          </a:p>
        </p:txBody>
      </p:sp>
      <p:sp>
        <p:nvSpPr>
          <p:cNvPr id="12292" name="Oval 13">
            <a:extLst>
              <a:ext uri="{FF2B5EF4-FFF2-40B4-BE49-F238E27FC236}">
                <a16:creationId xmlns:a16="http://schemas.microsoft.com/office/drawing/2014/main" id="{B0B34682-6932-E104-E84D-D00DB6ACE508}"/>
              </a:ext>
            </a:extLst>
          </p:cNvPr>
          <p:cNvSpPr>
            <a:spLocks noChangeArrowheads="1"/>
          </p:cNvSpPr>
          <p:nvPr/>
        </p:nvSpPr>
        <p:spPr bwMode="auto">
          <a:xfrm>
            <a:off x="5562600" y="5486400"/>
            <a:ext cx="2209800" cy="6096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b="1">
                <a:latin typeface="Times New Roman" panose="02020603050405020304" pitchFamily="18" charset="0"/>
              </a:rPr>
              <a:t>Cây </a:t>
            </a:r>
            <a:r>
              <a:rPr lang="vi-VN" altLang="en-US" sz="2400" b="1">
                <a:latin typeface="Times New Roman" panose="02020603050405020304" pitchFamily="18" charset="0"/>
              </a:rPr>
              <a:t>Tổ chim</a:t>
            </a:r>
            <a:endParaRPr lang="en-US" altLang="en-US" sz="2400" b="1">
              <a:latin typeface="Times New Roman" panose="02020603050405020304" pitchFamily="18" charset="0"/>
            </a:endParaRPr>
          </a:p>
        </p:txBody>
      </p:sp>
      <p:pic>
        <p:nvPicPr>
          <p:cNvPr id="12293" name="Picture 7">
            <a:extLst>
              <a:ext uri="{FF2B5EF4-FFF2-40B4-BE49-F238E27FC236}">
                <a16:creationId xmlns:a16="http://schemas.microsoft.com/office/drawing/2014/main" id="{00C64559-A1F7-E85C-19A1-08E7D4854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219200"/>
            <a:ext cx="441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6200" y="381000"/>
            <a:ext cx="8839200" cy="120032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600" b="1" dirty="0">
                <a:solidFill>
                  <a:srgbClr val="FF0000"/>
                </a:solidFill>
                <a:latin typeface="Arial" pitchFamily="34" charset="0"/>
                <a:cs typeface="Arial" pitchFamily="34" charset="0"/>
              </a:rPr>
              <a:t>TIẾT 70</a:t>
            </a:r>
          </a:p>
          <a:p>
            <a:pPr algn="ctr"/>
            <a:r>
              <a:rPr lang="en-US" sz="3600" b="1" dirty="0">
                <a:solidFill>
                  <a:srgbClr val="FF0000"/>
                </a:solidFill>
                <a:latin typeface="Arial" pitchFamily="34" charset="0"/>
                <a:cs typeface="Arial" pitchFamily="34" charset="0"/>
              </a:rPr>
              <a:t>BÀI 19: ĐA DẠNG THỰC VẬT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5">
            <a:extLst>
              <a:ext uri="{FF2B5EF4-FFF2-40B4-BE49-F238E27FC236}">
                <a16:creationId xmlns:a16="http://schemas.microsoft.com/office/drawing/2014/main" id="{433F8AA9-3592-F53F-FB32-A2953970916A}"/>
              </a:ext>
            </a:extLst>
          </p:cNvPr>
          <p:cNvSpPr txBox="1">
            <a:spLocks noChangeArrowheads="1"/>
          </p:cNvSpPr>
          <p:nvPr/>
        </p:nvSpPr>
        <p:spPr bwMode="auto">
          <a:xfrm>
            <a:off x="2438400" y="6477000"/>
            <a:ext cx="4495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endParaRPr lang="en-US" altLang="en-US" sz="4400"/>
          </a:p>
        </p:txBody>
      </p:sp>
      <p:pic>
        <p:nvPicPr>
          <p:cNvPr id="13315" name="Picture 6" descr="http://4.bp.blogspot.com/-qNDeeOlpv6U/Tc-xrh1XRDI/AAAAAAAAKrc/O7_FHib3fQE/s640/platycerium.jpg">
            <a:extLst>
              <a:ext uri="{FF2B5EF4-FFF2-40B4-BE49-F238E27FC236}">
                <a16:creationId xmlns:a16="http://schemas.microsoft.com/office/drawing/2014/main" id="{D91DF68C-2438-1F30-2D8C-754222BE02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457200"/>
            <a:ext cx="71628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Oval 13">
            <a:extLst>
              <a:ext uri="{FF2B5EF4-FFF2-40B4-BE49-F238E27FC236}">
                <a16:creationId xmlns:a16="http://schemas.microsoft.com/office/drawing/2014/main" id="{0E21ECA6-DD5D-D1CF-7F48-30133FEC82D7}"/>
              </a:ext>
            </a:extLst>
          </p:cNvPr>
          <p:cNvSpPr>
            <a:spLocks noChangeArrowheads="1"/>
          </p:cNvSpPr>
          <p:nvPr/>
        </p:nvSpPr>
        <p:spPr bwMode="auto">
          <a:xfrm>
            <a:off x="2819400" y="5791200"/>
            <a:ext cx="3124200" cy="60960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b="1">
                <a:latin typeface="Times New Roman" panose="02020603050405020304" pitchFamily="18" charset="0"/>
              </a:rPr>
              <a:t>Cây Dương xỉ ổ rồng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descr="31">
            <a:extLst>
              <a:ext uri="{FF2B5EF4-FFF2-40B4-BE49-F238E27FC236}">
                <a16:creationId xmlns:a16="http://schemas.microsoft.com/office/drawing/2014/main" id="{139B6899-6528-5553-5B83-9EEBBAD1CF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3657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0" name="Oval 10">
            <a:extLst>
              <a:ext uri="{FF2B5EF4-FFF2-40B4-BE49-F238E27FC236}">
                <a16:creationId xmlns:a16="http://schemas.microsoft.com/office/drawing/2014/main" id="{6562C152-B397-E6FC-CBD9-362895F9A282}"/>
              </a:ext>
            </a:extLst>
          </p:cNvPr>
          <p:cNvSpPr>
            <a:spLocks noChangeArrowheads="1"/>
          </p:cNvSpPr>
          <p:nvPr/>
        </p:nvSpPr>
        <p:spPr bwMode="auto">
          <a:xfrm>
            <a:off x="3886200" y="1447800"/>
            <a:ext cx="609600" cy="533400"/>
          </a:xfrm>
          <a:prstGeom prst="ellipse">
            <a:avLst/>
          </a:prstGeom>
          <a:noFill/>
          <a:ln w="5715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14340" name="Picture 15">
            <a:extLst>
              <a:ext uri="{FF2B5EF4-FFF2-40B4-BE49-F238E27FC236}">
                <a16:creationId xmlns:a16="http://schemas.microsoft.com/office/drawing/2014/main" id="{DBAFC040-3248-53FD-239A-4B04A73F6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0"/>
            <a:ext cx="33528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rnd">
                <a:solidFill>
                  <a:srgbClr val="000000"/>
                </a:solidFill>
                <a:prstDash val="sysDot"/>
                <a:miter lim="800000"/>
                <a:headEnd/>
                <a:tailEnd/>
              </a14:hiddenLine>
            </a:ext>
          </a:extLst>
        </p:spPr>
      </p:pic>
      <p:sp>
        <p:nvSpPr>
          <p:cNvPr id="61449" name="Oval 9">
            <a:extLst>
              <a:ext uri="{FF2B5EF4-FFF2-40B4-BE49-F238E27FC236}">
                <a16:creationId xmlns:a16="http://schemas.microsoft.com/office/drawing/2014/main" id="{DF47BC5C-38F6-C10D-BDC2-E8E05F41041C}"/>
              </a:ext>
            </a:extLst>
          </p:cNvPr>
          <p:cNvSpPr>
            <a:spLocks noChangeArrowheads="1"/>
          </p:cNvSpPr>
          <p:nvPr/>
        </p:nvSpPr>
        <p:spPr bwMode="auto">
          <a:xfrm>
            <a:off x="7620000" y="1066800"/>
            <a:ext cx="609600" cy="533400"/>
          </a:xfrm>
          <a:prstGeom prst="ellipse">
            <a:avLst/>
          </a:prstGeom>
          <a:noFill/>
          <a:ln w="5715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342" name="Text Box 3">
            <a:extLst>
              <a:ext uri="{FF2B5EF4-FFF2-40B4-BE49-F238E27FC236}">
                <a16:creationId xmlns:a16="http://schemas.microsoft.com/office/drawing/2014/main" id="{FBB104C0-5392-E39F-0737-03C0020F13B3}"/>
              </a:ext>
            </a:extLst>
          </p:cNvPr>
          <p:cNvSpPr txBox="1">
            <a:spLocks noChangeArrowheads="1"/>
          </p:cNvSpPr>
          <p:nvPr/>
        </p:nvSpPr>
        <p:spPr bwMode="auto">
          <a:xfrm>
            <a:off x="1752600" y="26670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rPr>
              <a:t>Cây rau bợ</a:t>
            </a:r>
          </a:p>
        </p:txBody>
      </p:sp>
      <p:sp>
        <p:nvSpPr>
          <p:cNvPr id="14343" name="Text Box 2">
            <a:extLst>
              <a:ext uri="{FF2B5EF4-FFF2-40B4-BE49-F238E27FC236}">
                <a16:creationId xmlns:a16="http://schemas.microsoft.com/office/drawing/2014/main" id="{CFDACCD6-C952-23C9-3F06-CBC64633685E}"/>
              </a:ext>
            </a:extLst>
          </p:cNvPr>
          <p:cNvSpPr txBox="1">
            <a:spLocks noChangeArrowheads="1"/>
          </p:cNvSpPr>
          <p:nvPr/>
        </p:nvSpPr>
        <p:spPr bwMode="auto">
          <a:xfrm>
            <a:off x="5334000" y="2743200"/>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FF0000"/>
                </a:solidFill>
                <a:latin typeface="Times New Roman" panose="02020603050405020304" pitchFamily="18" charset="0"/>
              </a:rPr>
              <a:t>Cây lông culi</a:t>
            </a:r>
          </a:p>
        </p:txBody>
      </p:sp>
      <p:pic>
        <p:nvPicPr>
          <p:cNvPr id="14344" name="Picture 6" descr="http://4.bp.blogspot.com/-qNDeeOlpv6U/Tc-xrh1XRDI/AAAAAAAAKrc/O7_FHib3fQE/s640/platycerium.jpg">
            <a:extLst>
              <a:ext uri="{FF2B5EF4-FFF2-40B4-BE49-F238E27FC236}">
                <a16:creationId xmlns:a16="http://schemas.microsoft.com/office/drawing/2014/main" id="{893D8490-17E8-644D-45B2-5871D393D2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429000"/>
            <a:ext cx="38100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7">
            <a:extLst>
              <a:ext uri="{FF2B5EF4-FFF2-40B4-BE49-F238E27FC236}">
                <a16:creationId xmlns:a16="http://schemas.microsoft.com/office/drawing/2014/main" id="{80D347B2-C612-E6CB-14EE-46C9221B2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3352800"/>
            <a:ext cx="3429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0">
            <a:extLst>
              <a:ext uri="{FF2B5EF4-FFF2-40B4-BE49-F238E27FC236}">
                <a16:creationId xmlns:a16="http://schemas.microsoft.com/office/drawing/2014/main" id="{4BC04AFE-094B-F0BC-2F60-985B17433BD9}"/>
              </a:ext>
            </a:extLst>
          </p:cNvPr>
          <p:cNvSpPr>
            <a:spLocks noChangeArrowheads="1"/>
          </p:cNvSpPr>
          <p:nvPr/>
        </p:nvSpPr>
        <p:spPr bwMode="auto">
          <a:xfrm>
            <a:off x="2133600" y="4953000"/>
            <a:ext cx="609600" cy="533400"/>
          </a:xfrm>
          <a:prstGeom prst="ellipse">
            <a:avLst/>
          </a:prstGeom>
          <a:noFill/>
          <a:ln w="5715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 name="Oval 10">
            <a:extLst>
              <a:ext uri="{FF2B5EF4-FFF2-40B4-BE49-F238E27FC236}">
                <a16:creationId xmlns:a16="http://schemas.microsoft.com/office/drawing/2014/main" id="{2C40A6AB-106E-067B-C322-5B5693F9B402}"/>
              </a:ext>
            </a:extLst>
          </p:cNvPr>
          <p:cNvSpPr>
            <a:spLocks noChangeArrowheads="1"/>
          </p:cNvSpPr>
          <p:nvPr/>
        </p:nvSpPr>
        <p:spPr bwMode="auto">
          <a:xfrm>
            <a:off x="5943600" y="4191000"/>
            <a:ext cx="609600" cy="533400"/>
          </a:xfrm>
          <a:prstGeom prst="ellipse">
            <a:avLst/>
          </a:prstGeom>
          <a:noFill/>
          <a:ln w="5715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4348" name="Oval 13">
            <a:extLst>
              <a:ext uri="{FF2B5EF4-FFF2-40B4-BE49-F238E27FC236}">
                <a16:creationId xmlns:a16="http://schemas.microsoft.com/office/drawing/2014/main" id="{8BECEEC2-B19D-491B-AF1E-28C767426756}"/>
              </a:ext>
            </a:extLst>
          </p:cNvPr>
          <p:cNvSpPr>
            <a:spLocks noChangeArrowheads="1"/>
          </p:cNvSpPr>
          <p:nvPr/>
        </p:nvSpPr>
        <p:spPr bwMode="auto">
          <a:xfrm>
            <a:off x="5715000" y="6248400"/>
            <a:ext cx="2209800" cy="609600"/>
          </a:xfrm>
          <a:prstGeom prst="ellipse">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b="1">
                <a:latin typeface="Times New Roman" panose="02020603050405020304" pitchFamily="18" charset="0"/>
              </a:rPr>
              <a:t>Cây </a:t>
            </a:r>
            <a:r>
              <a:rPr lang="vi-VN" altLang="en-US" sz="2400" b="1">
                <a:latin typeface="Times New Roman" panose="02020603050405020304" pitchFamily="18" charset="0"/>
              </a:rPr>
              <a:t>Tổ chim</a:t>
            </a:r>
            <a:endParaRPr lang="en-US" altLang="en-US" sz="2400" b="1">
              <a:latin typeface="Times New Roman" panose="02020603050405020304" pitchFamily="18" charset="0"/>
            </a:endParaRPr>
          </a:p>
        </p:txBody>
      </p:sp>
      <p:sp>
        <p:nvSpPr>
          <p:cNvPr id="14349" name="Oval 13">
            <a:extLst>
              <a:ext uri="{FF2B5EF4-FFF2-40B4-BE49-F238E27FC236}">
                <a16:creationId xmlns:a16="http://schemas.microsoft.com/office/drawing/2014/main" id="{4CD94553-3237-0DF3-8030-71329DE2F51A}"/>
              </a:ext>
            </a:extLst>
          </p:cNvPr>
          <p:cNvSpPr>
            <a:spLocks noChangeArrowheads="1"/>
          </p:cNvSpPr>
          <p:nvPr/>
        </p:nvSpPr>
        <p:spPr bwMode="auto">
          <a:xfrm>
            <a:off x="819150" y="6248400"/>
            <a:ext cx="3124200" cy="60960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b="1">
                <a:latin typeface="Times New Roman" panose="02020603050405020304" pitchFamily="18" charset="0"/>
              </a:rPr>
              <a:t>Cây Dương xỉ ổ rồng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1449"/>
                                        </p:tgtEl>
                                        <p:attrNameLst>
                                          <p:attrName>style.visibility</p:attrName>
                                        </p:attrNameLst>
                                      </p:cBhvr>
                                      <p:to>
                                        <p:strVal val="visible"/>
                                      </p:to>
                                    </p:set>
                                    <p:animEffect transition="in" filter="checkerboard(across)">
                                      <p:cBhvr>
                                        <p:cTn id="7" dur="500"/>
                                        <p:tgtEl>
                                          <p:spTgt spid="6144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1450"/>
                                        </p:tgtEl>
                                        <p:attrNameLst>
                                          <p:attrName>style.visibility</p:attrName>
                                        </p:attrNameLst>
                                      </p:cBhvr>
                                      <p:to>
                                        <p:strVal val="visible"/>
                                      </p:to>
                                    </p:set>
                                    <p:animEffect transition="in" filter="box(in)">
                                      <p:cBhvr>
                                        <p:cTn id="10" dur="500"/>
                                        <p:tgtEl>
                                          <p:spTgt spid="61450"/>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0" grpId="0" animBg="1"/>
      <p:bldP spid="61449" grpId="0" animBg="1"/>
      <p:bldP spid="2" grpId="0" animBg="1"/>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564653B-8209-D97E-4CB0-67685196FC05}"/>
              </a:ext>
            </a:extLst>
          </p:cNvPr>
          <p:cNvSpPr txBox="1"/>
          <p:nvPr/>
        </p:nvSpPr>
        <p:spPr>
          <a:xfrm>
            <a:off x="168058" y="1294356"/>
            <a:ext cx="8229600"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800" b="1" dirty="0">
                <a:solidFill>
                  <a:srgbClr val="FF0000"/>
                </a:solidFill>
                <a:latin typeface="Times New Roman" pitchFamily="18" charset="0"/>
                <a:cs typeface="Times New Roman" pitchFamily="18" charset="0"/>
              </a:rPr>
              <a:t>Qua </a:t>
            </a:r>
            <a:r>
              <a:rPr lang="en-US" sz="2800" b="1" dirty="0" err="1">
                <a:solidFill>
                  <a:srgbClr val="FF0000"/>
                </a:solidFill>
                <a:latin typeface="Times New Roman" pitchFamily="18" charset="0"/>
                <a:cs typeface="Times New Roman" pitchFamily="18" charset="0"/>
              </a:rPr>
              <a:t>những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hình</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ảnh</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vừa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quan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sát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em</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hãy</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cho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biết</a:t>
            </a:r>
            <a:r>
              <a:rPr lang="en-US" sz="2800" b="1" dirty="0">
                <a:solidFill>
                  <a:srgbClr val="FF0000"/>
                </a:solidFill>
                <a:latin typeface="Times New Roman" pitchFamily="18" charset="0"/>
                <a:cs typeface="Times New Roman" pitchFamily="18" charset="0"/>
              </a:rPr>
              <a:t>:</a:t>
            </a:r>
          </a:p>
          <a:p>
            <a:pPr>
              <a:defRPr/>
            </a:pP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Dương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xỉ</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sống</a:t>
            </a:r>
            <a:r>
              <a:rPr lang="en-US" sz="2800" b="1" dirty="0">
                <a:solidFill>
                  <a:srgbClr val="FF0000"/>
                </a:solidFill>
                <a:latin typeface="Times New Roman" pitchFamily="18" charset="0"/>
                <a:cs typeface="Times New Roman" pitchFamily="18" charset="0"/>
              </a:rPr>
              <a:t> ở </a:t>
            </a:r>
            <a:r>
              <a:rPr lang="en-US" sz="2800" b="1" dirty="0" err="1">
                <a:solidFill>
                  <a:srgbClr val="FF0000"/>
                </a:solidFill>
                <a:latin typeface="Times New Roman" pitchFamily="18" charset="0"/>
                <a:cs typeface="Times New Roman" pitchFamily="18" charset="0"/>
              </a:rPr>
              <a:t>đâu</a:t>
            </a:r>
            <a:r>
              <a:rPr lang="en-US" sz="2800" b="1" dirty="0">
                <a:solidFill>
                  <a:srgbClr val="FF0000"/>
                </a:solidFill>
                <a:latin typeface="Times New Roman" pitchFamily="18" charset="0"/>
                <a:cs typeface="Times New Roman" pitchFamily="18" charset="0"/>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22B533-6E48-EF6A-436A-667CF95AB5E1}"/>
              </a:ext>
            </a:extLst>
          </p:cNvPr>
          <p:cNvSpPr txBox="1"/>
          <p:nvPr/>
        </p:nvSpPr>
        <p:spPr>
          <a:xfrm>
            <a:off x="381000" y="304800"/>
            <a:ext cx="8229600"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800" b="1" dirty="0">
                <a:solidFill>
                  <a:srgbClr val="FF0000"/>
                </a:solidFill>
                <a:latin typeface="Times New Roman" pitchFamily="18" charset="0"/>
                <a:cs typeface="Times New Roman" pitchFamily="18" charset="0"/>
              </a:rPr>
              <a:t>III. THỰC VẬT CÓ MẠCH DẪN, KHÔNG CÓ HẠT (DƯƠNG XỈ)</a:t>
            </a:r>
          </a:p>
        </p:txBody>
      </p:sp>
      <p:sp>
        <p:nvSpPr>
          <p:cNvPr id="5" name="TextBox 4">
            <a:extLst>
              <a:ext uri="{FF2B5EF4-FFF2-40B4-BE49-F238E27FC236}">
                <a16:creationId xmlns:a16="http://schemas.microsoft.com/office/drawing/2014/main" id="{E91E4112-457B-9410-695C-569FC086C36E}"/>
              </a:ext>
            </a:extLst>
          </p:cNvPr>
          <p:cNvSpPr txBox="1"/>
          <p:nvPr/>
        </p:nvSpPr>
        <p:spPr>
          <a:xfrm>
            <a:off x="0" y="1600200"/>
            <a:ext cx="9144000" cy="144655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Khác</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với</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Rêu</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cấu</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tạo</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cơ</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thể</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Dương</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xỉ</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có</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mạch</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dẫn</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có</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rễ</a:t>
            </a:r>
            <a:r>
              <a:rPr lang="en-US" sz="4400" b="1" dirty="0">
                <a:solidFill>
                  <a:srgbClr val="FF0000"/>
                </a:solidFill>
                <a:latin typeface="Times New Roman" pitchFamily="18" charset="0"/>
                <a:cs typeface="Times New Roman" pitchFamily="18" charset="0"/>
              </a:rPr>
              <a:t>.</a:t>
            </a:r>
          </a:p>
        </p:txBody>
      </p:sp>
      <p:sp>
        <p:nvSpPr>
          <p:cNvPr id="6" name="TextBox 5">
            <a:extLst>
              <a:ext uri="{FF2B5EF4-FFF2-40B4-BE49-F238E27FC236}">
                <a16:creationId xmlns:a16="http://schemas.microsoft.com/office/drawing/2014/main" id="{49DBE73C-CE40-3137-542E-2F8E7192437B}"/>
              </a:ext>
            </a:extLst>
          </p:cNvPr>
          <p:cNvSpPr txBox="1"/>
          <p:nvPr/>
        </p:nvSpPr>
        <p:spPr>
          <a:xfrm>
            <a:off x="0" y="3200400"/>
            <a:ext cx="9144000" cy="280076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spAutoFit/>
          </a:bodyPr>
          <a:lstStyle/>
          <a:p>
            <a:pPr marL="571500" indent="-571500">
              <a:buFontTx/>
              <a:buChar char="-"/>
              <a:defRPr/>
            </a:pPr>
            <a:r>
              <a:rPr lang="en-US" sz="4400" b="1" dirty="0" err="1">
                <a:solidFill>
                  <a:srgbClr val="FF0000"/>
                </a:solidFill>
                <a:latin typeface="Times New Roman" pitchFamily="18" charset="0"/>
                <a:cs typeface="Times New Roman" pitchFamily="18" charset="0"/>
              </a:rPr>
              <a:t>Dương</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xỉ</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thường</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phân</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bố</a:t>
            </a:r>
            <a:r>
              <a:rPr lang="en-US" sz="4400" b="1" dirty="0">
                <a:solidFill>
                  <a:srgbClr val="FF0000"/>
                </a:solidFill>
                <a:latin typeface="Times New Roman" pitchFamily="18" charset="0"/>
                <a:cs typeface="Times New Roman" pitchFamily="18" charset="0"/>
              </a:rPr>
              <a:t> ở </a:t>
            </a:r>
            <a:r>
              <a:rPr lang="en-US" sz="4400" b="1" dirty="0" err="1">
                <a:solidFill>
                  <a:srgbClr val="FF0000"/>
                </a:solidFill>
                <a:latin typeface="Times New Roman" pitchFamily="18" charset="0"/>
                <a:cs typeface="Times New Roman" pitchFamily="18" charset="0"/>
              </a:rPr>
              <a:t>nơi</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đất</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ẩm</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dưới</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tán</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rừng</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hoặc</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ven</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đường</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đi</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bờ</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ruộng</a:t>
            </a:r>
            <a:r>
              <a:rPr lang="en-US" sz="4400" b="1" dirty="0">
                <a:solidFill>
                  <a:srgbClr val="FF0000"/>
                </a:solidFill>
                <a:latin typeface="Times New Roman" pitchFamily="18" charset="0"/>
                <a:cs typeface="Times New Roman" pitchFamily="18" charset="0"/>
              </a:rPr>
              <a:t>.</a:t>
            </a:r>
          </a:p>
          <a:p>
            <a:pPr marL="571500" indent="-571500">
              <a:buFontTx/>
              <a:buChar char="-"/>
              <a:defRPr/>
            </a:pPr>
            <a:r>
              <a:rPr lang="en-US" sz="4400" b="1" dirty="0" err="1">
                <a:solidFill>
                  <a:srgbClr val="FF0000"/>
                </a:solidFill>
                <a:latin typeface="Times New Roman" pitchFamily="18" charset="0"/>
                <a:cs typeface="Times New Roman" pitchFamily="18" charset="0"/>
              </a:rPr>
              <a:t>Dương</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xỉ</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rất</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đa</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dạng</a:t>
            </a:r>
            <a:r>
              <a:rPr lang="en-US" sz="4400" b="1" dirty="0">
                <a:solidFill>
                  <a:srgbClr val="FF00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1">
            <a:extLst>
              <a:ext uri="{FF2B5EF4-FFF2-40B4-BE49-F238E27FC236}">
                <a16:creationId xmlns:a16="http://schemas.microsoft.com/office/drawing/2014/main" id="{5CB32329-5207-E888-4E07-0DBDCC410E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609600"/>
            <a:ext cx="2078038"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Line 6">
            <a:extLst>
              <a:ext uri="{FF2B5EF4-FFF2-40B4-BE49-F238E27FC236}">
                <a16:creationId xmlns:a16="http://schemas.microsoft.com/office/drawing/2014/main" id="{6D46992A-A1E8-D559-CBD4-DC63FBCF9631}"/>
              </a:ext>
            </a:extLst>
          </p:cNvPr>
          <p:cNvSpPr>
            <a:spLocks noChangeShapeType="1"/>
          </p:cNvSpPr>
          <p:nvPr/>
        </p:nvSpPr>
        <p:spPr bwMode="auto">
          <a:xfrm flipV="1">
            <a:off x="3733800" y="1524000"/>
            <a:ext cx="2209800" cy="3810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2" name="Text Box 7">
            <a:extLst>
              <a:ext uri="{FF2B5EF4-FFF2-40B4-BE49-F238E27FC236}">
                <a16:creationId xmlns:a16="http://schemas.microsoft.com/office/drawing/2014/main" id="{3DC48C57-9084-D30C-2494-DF5A7C5FF539}"/>
              </a:ext>
            </a:extLst>
          </p:cNvPr>
          <p:cNvSpPr txBox="1">
            <a:spLocks noChangeArrowheads="1"/>
          </p:cNvSpPr>
          <p:nvPr/>
        </p:nvSpPr>
        <p:spPr bwMode="auto">
          <a:xfrm>
            <a:off x="6096000" y="1143000"/>
            <a:ext cx="685800" cy="58896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200" b="1">
                <a:solidFill>
                  <a:srgbClr val="FF0000"/>
                </a:solidFill>
                <a:latin typeface="Times New Roman" panose="02020603050405020304" pitchFamily="18" charset="0"/>
              </a:rPr>
              <a:t>?</a:t>
            </a:r>
          </a:p>
        </p:txBody>
      </p:sp>
      <p:pic>
        <p:nvPicPr>
          <p:cNvPr id="122888" name="Picture 8" descr="imagesCAT30Y8P">
            <a:extLst>
              <a:ext uri="{FF2B5EF4-FFF2-40B4-BE49-F238E27FC236}">
                <a16:creationId xmlns:a16="http://schemas.microsoft.com/office/drawing/2014/main" id="{08A28BE4-F4D5-83B1-E377-B24EA0D05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13777">
            <a:off x="6029325" y="381000"/>
            <a:ext cx="1643063"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 Box 9">
            <a:extLst>
              <a:ext uri="{FF2B5EF4-FFF2-40B4-BE49-F238E27FC236}">
                <a16:creationId xmlns:a16="http://schemas.microsoft.com/office/drawing/2014/main" id="{986A93F4-9F1F-ED9C-1039-8947FF6C1F8B}"/>
              </a:ext>
            </a:extLst>
          </p:cNvPr>
          <p:cNvSpPr txBox="1">
            <a:spLocks noChangeArrowheads="1"/>
          </p:cNvSpPr>
          <p:nvPr/>
        </p:nvSpPr>
        <p:spPr bwMode="auto">
          <a:xfrm>
            <a:off x="2743200" y="5867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Cây Dương xỉ</a:t>
            </a:r>
          </a:p>
        </p:txBody>
      </p:sp>
      <p:sp>
        <p:nvSpPr>
          <p:cNvPr id="7" name="Text Box 3">
            <a:extLst>
              <a:ext uri="{FF2B5EF4-FFF2-40B4-BE49-F238E27FC236}">
                <a16:creationId xmlns:a16="http://schemas.microsoft.com/office/drawing/2014/main" id="{9228D3A3-F911-DA6A-A3EC-380F1D7F7DB1}"/>
              </a:ext>
            </a:extLst>
          </p:cNvPr>
          <p:cNvSpPr txBox="1">
            <a:spLocks noChangeArrowheads="1"/>
          </p:cNvSpPr>
          <p:nvPr/>
        </p:nvSpPr>
        <p:spPr bwMode="auto">
          <a:xfrm>
            <a:off x="4457700" y="3352800"/>
            <a:ext cx="3962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rPr>
              <a:t>Quan sát mặt dưới của lá em thấy gì?</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22888"/>
                                        </p:tgtEl>
                                        <p:attrNameLst>
                                          <p:attrName>style.visibility</p:attrName>
                                        </p:attrNameLst>
                                      </p:cBhvr>
                                      <p:to>
                                        <p:strVal val="visible"/>
                                      </p:to>
                                    </p:set>
                                    <p:animEffect transition="in" filter="dissolve">
                                      <p:cBhvr>
                                        <p:cTn id="7" dur="500"/>
                                        <p:tgtEl>
                                          <p:spTgt spid="1228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73DBC762-5F93-D121-7EC5-9364A440CC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952500"/>
            <a:ext cx="229552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a:extLst>
              <a:ext uri="{FF2B5EF4-FFF2-40B4-BE49-F238E27FC236}">
                <a16:creationId xmlns:a16="http://schemas.microsoft.com/office/drawing/2014/main" id="{32E1A395-5475-9BEC-2408-B85B3BA340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257300"/>
            <a:ext cx="14097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a:extLst>
              <a:ext uri="{FF2B5EF4-FFF2-40B4-BE49-F238E27FC236}">
                <a16:creationId xmlns:a16="http://schemas.microsoft.com/office/drawing/2014/main" id="{171FA017-B682-E76D-43C9-D017872B58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333500"/>
            <a:ext cx="1066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a:extLst>
              <a:ext uri="{FF2B5EF4-FFF2-40B4-BE49-F238E27FC236}">
                <a16:creationId xmlns:a16="http://schemas.microsoft.com/office/drawing/2014/main" id="{D25E3F5E-ECA2-28D8-71C7-BDBA2CC2C5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2925" y="1222375"/>
            <a:ext cx="9810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AutoShape 6">
            <a:extLst>
              <a:ext uri="{FF2B5EF4-FFF2-40B4-BE49-F238E27FC236}">
                <a16:creationId xmlns:a16="http://schemas.microsoft.com/office/drawing/2014/main" id="{DF654817-1D7B-3287-863E-7B87A08A81D6}"/>
              </a:ext>
            </a:extLst>
          </p:cNvPr>
          <p:cNvSpPr>
            <a:spLocks noChangeArrowheads="1"/>
          </p:cNvSpPr>
          <p:nvPr/>
        </p:nvSpPr>
        <p:spPr bwMode="auto">
          <a:xfrm>
            <a:off x="4191000" y="1790700"/>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8439" name="AutoShape 7">
            <a:extLst>
              <a:ext uri="{FF2B5EF4-FFF2-40B4-BE49-F238E27FC236}">
                <a16:creationId xmlns:a16="http://schemas.microsoft.com/office/drawing/2014/main" id="{0F83CFDC-6DA5-00A2-901F-16C954123260}"/>
              </a:ext>
            </a:extLst>
          </p:cNvPr>
          <p:cNvSpPr>
            <a:spLocks noChangeArrowheads="1"/>
          </p:cNvSpPr>
          <p:nvPr/>
        </p:nvSpPr>
        <p:spPr bwMode="auto">
          <a:xfrm>
            <a:off x="5715000" y="1714500"/>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8440" name="AutoShape 8">
            <a:extLst>
              <a:ext uri="{FF2B5EF4-FFF2-40B4-BE49-F238E27FC236}">
                <a16:creationId xmlns:a16="http://schemas.microsoft.com/office/drawing/2014/main" id="{CA6AC358-A259-98AE-B290-068E90796D66}"/>
              </a:ext>
            </a:extLst>
          </p:cNvPr>
          <p:cNvSpPr>
            <a:spLocks noChangeArrowheads="1"/>
          </p:cNvSpPr>
          <p:nvPr/>
        </p:nvSpPr>
        <p:spPr bwMode="auto">
          <a:xfrm>
            <a:off x="7543800" y="1603375"/>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18441" name="Picture 9">
            <a:extLst>
              <a:ext uri="{FF2B5EF4-FFF2-40B4-BE49-F238E27FC236}">
                <a16:creationId xmlns:a16="http://schemas.microsoft.com/office/drawing/2014/main" id="{F967A43F-5D99-6D7D-2BA0-32F378CBD6A5}"/>
              </a:ext>
            </a:extLst>
          </p:cNvPr>
          <p:cNvPicPr>
            <a:picLocks noChangeAspect="1" noChangeArrowheads="1"/>
          </p:cNvPicPr>
          <p:nvPr/>
        </p:nvPicPr>
        <p:blipFill>
          <a:blip r:embed="rId6">
            <a:lum bright="-6000" contrast="18000"/>
            <a:extLst>
              <a:ext uri="{28A0092B-C50C-407E-A947-70E740481C1C}">
                <a14:useLocalDpi xmlns:a14="http://schemas.microsoft.com/office/drawing/2010/main" val="0"/>
              </a:ext>
            </a:extLst>
          </a:blip>
          <a:srcRect/>
          <a:stretch>
            <a:fillRect/>
          </a:stretch>
        </p:blipFill>
        <p:spPr bwMode="auto">
          <a:xfrm>
            <a:off x="228600" y="723900"/>
            <a:ext cx="1676400"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2" name="Text Box 10">
            <a:extLst>
              <a:ext uri="{FF2B5EF4-FFF2-40B4-BE49-F238E27FC236}">
                <a16:creationId xmlns:a16="http://schemas.microsoft.com/office/drawing/2014/main" id="{9B08CEFC-6970-9C8B-706D-1AB9B7BB829C}"/>
              </a:ext>
            </a:extLst>
          </p:cNvPr>
          <p:cNvSpPr txBox="1">
            <a:spLocks noChangeArrowheads="1"/>
          </p:cNvSpPr>
          <p:nvPr/>
        </p:nvSpPr>
        <p:spPr bwMode="auto">
          <a:xfrm>
            <a:off x="2438400" y="2667000"/>
            <a:ext cx="1219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Túi bào tử với vòng cơ</a:t>
            </a:r>
          </a:p>
        </p:txBody>
      </p:sp>
      <p:sp>
        <p:nvSpPr>
          <p:cNvPr id="18443" name="Text Box 11">
            <a:extLst>
              <a:ext uri="{FF2B5EF4-FFF2-40B4-BE49-F238E27FC236}">
                <a16:creationId xmlns:a16="http://schemas.microsoft.com/office/drawing/2014/main" id="{6CE0F56C-24C0-8CFB-21A8-74380021A857}"/>
              </a:ext>
            </a:extLst>
          </p:cNvPr>
          <p:cNvSpPr txBox="1">
            <a:spLocks noChangeArrowheads="1"/>
          </p:cNvSpPr>
          <p:nvPr/>
        </p:nvSpPr>
        <p:spPr bwMode="auto">
          <a:xfrm>
            <a:off x="4648200" y="2743200"/>
            <a:ext cx="129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Bào tử nảy mầm</a:t>
            </a:r>
            <a:r>
              <a:rPr lang="en-US" altLang="en-US" sz="2000" b="1">
                <a:solidFill>
                  <a:srgbClr val="0000FF"/>
                </a:solidFill>
                <a:latin typeface="VNI-Vari" pitchFamily="2" charset="0"/>
                <a:cs typeface="Arial" panose="020B0604020202020204" pitchFamily="34" charset="0"/>
              </a:rPr>
              <a:t> </a:t>
            </a:r>
          </a:p>
        </p:txBody>
      </p:sp>
      <p:sp>
        <p:nvSpPr>
          <p:cNvPr id="18444" name="Text Box 12">
            <a:extLst>
              <a:ext uri="{FF2B5EF4-FFF2-40B4-BE49-F238E27FC236}">
                <a16:creationId xmlns:a16="http://schemas.microsoft.com/office/drawing/2014/main" id="{20C1C490-D0FD-CDED-031D-EC8E1C34CE71}"/>
              </a:ext>
            </a:extLst>
          </p:cNvPr>
          <p:cNvSpPr txBox="1">
            <a:spLocks noChangeArrowheads="1"/>
          </p:cNvSpPr>
          <p:nvPr/>
        </p:nvSpPr>
        <p:spPr bwMode="auto">
          <a:xfrm>
            <a:off x="6477000" y="2743200"/>
            <a:ext cx="1447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Nguyên tản.</a:t>
            </a:r>
          </a:p>
        </p:txBody>
      </p:sp>
      <p:sp>
        <p:nvSpPr>
          <p:cNvPr id="18445" name="Text Box 13">
            <a:extLst>
              <a:ext uri="{FF2B5EF4-FFF2-40B4-BE49-F238E27FC236}">
                <a16:creationId xmlns:a16="http://schemas.microsoft.com/office/drawing/2014/main" id="{300249AB-877D-FE4A-F782-E14F529DDE2B}"/>
              </a:ext>
            </a:extLst>
          </p:cNvPr>
          <p:cNvSpPr txBox="1">
            <a:spLocks noChangeArrowheads="1"/>
          </p:cNvSpPr>
          <p:nvPr/>
        </p:nvSpPr>
        <p:spPr bwMode="auto">
          <a:xfrm>
            <a:off x="7696200" y="2667000"/>
            <a:ext cx="144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Cây dương xỉ con mọc ra từ nguyên tản</a:t>
            </a:r>
          </a:p>
        </p:txBody>
      </p:sp>
      <p:sp>
        <p:nvSpPr>
          <p:cNvPr id="18446" name="Text Box 14">
            <a:extLst>
              <a:ext uri="{FF2B5EF4-FFF2-40B4-BE49-F238E27FC236}">
                <a16:creationId xmlns:a16="http://schemas.microsoft.com/office/drawing/2014/main" id="{7387DD82-B5B9-EE87-F670-46B277A6ABF6}"/>
              </a:ext>
            </a:extLst>
          </p:cNvPr>
          <p:cNvSpPr txBox="1">
            <a:spLocks noChangeArrowheads="1"/>
          </p:cNvSpPr>
          <p:nvPr/>
        </p:nvSpPr>
        <p:spPr bwMode="auto">
          <a:xfrm>
            <a:off x="0" y="2590800"/>
            <a:ext cx="1905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Một phần mặt dưới lá già có các đốm chứa túi bào tử</a:t>
            </a:r>
          </a:p>
        </p:txBody>
      </p:sp>
      <p:sp>
        <p:nvSpPr>
          <p:cNvPr id="18447" name="Text Box 15">
            <a:extLst>
              <a:ext uri="{FF2B5EF4-FFF2-40B4-BE49-F238E27FC236}">
                <a16:creationId xmlns:a16="http://schemas.microsoft.com/office/drawing/2014/main" id="{F64F258C-5489-23EE-7BBB-6AC82FDE7787}"/>
              </a:ext>
            </a:extLst>
          </p:cNvPr>
          <p:cNvSpPr txBox="1">
            <a:spLocks noChangeArrowheads="1"/>
          </p:cNvSpPr>
          <p:nvPr/>
        </p:nvSpPr>
        <p:spPr bwMode="auto">
          <a:xfrm>
            <a:off x="914400" y="4267200"/>
            <a:ext cx="701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Hình. Túi bào tử và sự phát triển của dương xỉ</a:t>
            </a:r>
          </a:p>
        </p:txBody>
      </p:sp>
      <p:sp>
        <p:nvSpPr>
          <p:cNvPr id="18448" name="Text Box 16">
            <a:extLst>
              <a:ext uri="{FF2B5EF4-FFF2-40B4-BE49-F238E27FC236}">
                <a16:creationId xmlns:a16="http://schemas.microsoft.com/office/drawing/2014/main" id="{6169616D-8490-6B10-FAA3-A3078D123006}"/>
              </a:ext>
            </a:extLst>
          </p:cNvPr>
          <p:cNvSpPr txBox="1">
            <a:spLocks noChangeArrowheads="1"/>
          </p:cNvSpPr>
          <p:nvPr/>
        </p:nvSpPr>
        <p:spPr bwMode="auto">
          <a:xfrm>
            <a:off x="381000" y="22098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FF0000"/>
                </a:solidFill>
                <a:latin typeface="Times New Roman" panose="02020603050405020304" pitchFamily="18" charset="0"/>
              </a:rPr>
              <a:t>1</a:t>
            </a:r>
          </a:p>
        </p:txBody>
      </p:sp>
      <p:sp>
        <p:nvSpPr>
          <p:cNvPr id="18449" name="Text Box 17">
            <a:extLst>
              <a:ext uri="{FF2B5EF4-FFF2-40B4-BE49-F238E27FC236}">
                <a16:creationId xmlns:a16="http://schemas.microsoft.com/office/drawing/2014/main" id="{C6B652B9-70EE-E517-100A-B1DF6F414331}"/>
              </a:ext>
            </a:extLst>
          </p:cNvPr>
          <p:cNvSpPr txBox="1">
            <a:spLocks noChangeArrowheads="1"/>
          </p:cNvSpPr>
          <p:nvPr/>
        </p:nvSpPr>
        <p:spPr bwMode="auto">
          <a:xfrm>
            <a:off x="4953000" y="22860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FF0000"/>
                </a:solidFill>
                <a:latin typeface="Times New Roman" panose="02020603050405020304" pitchFamily="18" charset="0"/>
              </a:rPr>
              <a:t>3</a:t>
            </a:r>
          </a:p>
        </p:txBody>
      </p:sp>
      <p:sp>
        <p:nvSpPr>
          <p:cNvPr id="18450" name="Text Box 18">
            <a:extLst>
              <a:ext uri="{FF2B5EF4-FFF2-40B4-BE49-F238E27FC236}">
                <a16:creationId xmlns:a16="http://schemas.microsoft.com/office/drawing/2014/main" id="{3FCD8940-A37F-4F30-F6D6-40C4C2F8CD13}"/>
              </a:ext>
            </a:extLst>
          </p:cNvPr>
          <p:cNvSpPr txBox="1">
            <a:spLocks noChangeArrowheads="1"/>
          </p:cNvSpPr>
          <p:nvPr/>
        </p:nvSpPr>
        <p:spPr bwMode="auto">
          <a:xfrm>
            <a:off x="2667000" y="22860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FF0000"/>
                </a:solidFill>
                <a:latin typeface="Times New Roman" panose="02020603050405020304" pitchFamily="18" charset="0"/>
              </a:rPr>
              <a:t>2</a:t>
            </a:r>
          </a:p>
        </p:txBody>
      </p:sp>
      <p:sp>
        <p:nvSpPr>
          <p:cNvPr id="18451" name="Text Box 19">
            <a:extLst>
              <a:ext uri="{FF2B5EF4-FFF2-40B4-BE49-F238E27FC236}">
                <a16:creationId xmlns:a16="http://schemas.microsoft.com/office/drawing/2014/main" id="{66134283-78A6-3E68-D8D7-370450895E93}"/>
              </a:ext>
            </a:extLst>
          </p:cNvPr>
          <p:cNvSpPr txBox="1">
            <a:spLocks noChangeArrowheads="1"/>
          </p:cNvSpPr>
          <p:nvPr/>
        </p:nvSpPr>
        <p:spPr bwMode="auto">
          <a:xfrm>
            <a:off x="8382000" y="22098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FF0000"/>
                </a:solidFill>
                <a:latin typeface="Times New Roman" panose="02020603050405020304" pitchFamily="18" charset="0"/>
              </a:rPr>
              <a:t>5</a:t>
            </a:r>
          </a:p>
        </p:txBody>
      </p:sp>
      <p:sp>
        <p:nvSpPr>
          <p:cNvPr id="18452" name="Text Box 20">
            <a:extLst>
              <a:ext uri="{FF2B5EF4-FFF2-40B4-BE49-F238E27FC236}">
                <a16:creationId xmlns:a16="http://schemas.microsoft.com/office/drawing/2014/main" id="{F756F27C-D2EC-0011-98C2-0F953E4DD1C8}"/>
              </a:ext>
            </a:extLst>
          </p:cNvPr>
          <p:cNvSpPr txBox="1">
            <a:spLocks noChangeArrowheads="1"/>
          </p:cNvSpPr>
          <p:nvPr/>
        </p:nvSpPr>
        <p:spPr bwMode="auto">
          <a:xfrm>
            <a:off x="6705600" y="22860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FF0000"/>
                </a:solidFill>
                <a:latin typeface="Times New Roman" panose="02020603050405020304" pitchFamily="18" charset="0"/>
              </a:rPr>
              <a:t>4</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a:extLst>
              <a:ext uri="{FF2B5EF4-FFF2-40B4-BE49-F238E27FC236}">
                <a16:creationId xmlns:a16="http://schemas.microsoft.com/office/drawing/2014/main" id="{977031D6-91C9-00D6-53BA-4F67F88085D9}"/>
              </a:ext>
            </a:extLst>
          </p:cNvPr>
          <p:cNvSpPr txBox="1">
            <a:spLocks noChangeArrowheads="1"/>
          </p:cNvSpPr>
          <p:nvPr/>
        </p:nvSpPr>
        <p:spPr bwMode="auto">
          <a:xfrm>
            <a:off x="0" y="426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FF0000"/>
                </a:solidFill>
                <a:latin typeface="Times New Roman" panose="02020603050405020304" pitchFamily="18" charset="0"/>
                <a:cs typeface="Times New Roman" panose="02020603050405020304" pitchFamily="18" charset="0"/>
              </a:rPr>
              <a:t>- Cơ quan sinh sản của dương xỉ là ………….nằm ở mặt dưới các lá già.</a:t>
            </a:r>
          </a:p>
        </p:txBody>
      </p:sp>
      <p:sp>
        <p:nvSpPr>
          <p:cNvPr id="91140" name="Text Box 4">
            <a:extLst>
              <a:ext uri="{FF2B5EF4-FFF2-40B4-BE49-F238E27FC236}">
                <a16:creationId xmlns:a16="http://schemas.microsoft.com/office/drawing/2014/main" id="{5B05E679-59EF-A5F5-FE32-D69D9C0EDE3F}"/>
              </a:ext>
            </a:extLst>
          </p:cNvPr>
          <p:cNvSpPr txBox="1">
            <a:spLocks noChangeArrowheads="1"/>
          </p:cNvSpPr>
          <p:nvPr/>
        </p:nvSpPr>
        <p:spPr bwMode="auto">
          <a:xfrm>
            <a:off x="0" y="4705350"/>
            <a:ext cx="830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FF0000"/>
                </a:solidFill>
                <a:latin typeface="Times New Roman" panose="02020603050405020304" pitchFamily="18" charset="0"/>
                <a:cs typeface="Times New Roman" panose="02020603050405020304" pitchFamily="18" charset="0"/>
              </a:rPr>
              <a:t>- Túi bào tử có vòng cơ có tác dụng..................................</a:t>
            </a:r>
          </a:p>
        </p:txBody>
      </p:sp>
      <p:sp>
        <p:nvSpPr>
          <p:cNvPr id="91141" name="Text Box 5">
            <a:extLst>
              <a:ext uri="{FF2B5EF4-FFF2-40B4-BE49-F238E27FC236}">
                <a16:creationId xmlns:a16="http://schemas.microsoft.com/office/drawing/2014/main" id="{FA14970A-62C2-BA9F-C1D9-235E1945A37A}"/>
              </a:ext>
            </a:extLst>
          </p:cNvPr>
          <p:cNvSpPr txBox="1">
            <a:spLocks noChangeArrowheads="1"/>
          </p:cNvSpPr>
          <p:nvPr/>
        </p:nvSpPr>
        <p:spPr bwMode="auto">
          <a:xfrm>
            <a:off x="-76200" y="5156200"/>
            <a:ext cx="419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t> </a:t>
            </a:r>
            <a:r>
              <a:rPr lang="en-US" altLang="en-US" sz="2400">
                <a:latin typeface="Times New Roman" panose="02020603050405020304" pitchFamily="18" charset="0"/>
              </a:rPr>
              <a:t>- Sự phát triển của dương xỉ:</a:t>
            </a:r>
            <a:r>
              <a:rPr lang="en-US" altLang="en-US" sz="2000"/>
              <a:t> </a:t>
            </a:r>
          </a:p>
        </p:txBody>
      </p:sp>
      <p:sp>
        <p:nvSpPr>
          <p:cNvPr id="91142" name="Text Box 6">
            <a:extLst>
              <a:ext uri="{FF2B5EF4-FFF2-40B4-BE49-F238E27FC236}">
                <a16:creationId xmlns:a16="http://schemas.microsoft.com/office/drawing/2014/main" id="{3476832D-7635-040F-AB26-06D5596AFA04}"/>
              </a:ext>
            </a:extLst>
          </p:cNvPr>
          <p:cNvSpPr txBox="1">
            <a:spLocks noChangeArrowheads="1"/>
          </p:cNvSpPr>
          <p:nvPr/>
        </p:nvSpPr>
        <p:spPr bwMode="auto">
          <a:xfrm>
            <a:off x="4343400" y="4241800"/>
            <a:ext cx="243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99"/>
                </a:solidFill>
                <a:latin typeface="Times New Roman" panose="02020603050405020304" pitchFamily="18" charset="0"/>
              </a:rPr>
              <a:t>túi bào tử</a:t>
            </a:r>
          </a:p>
        </p:txBody>
      </p:sp>
      <p:sp>
        <p:nvSpPr>
          <p:cNvPr id="91143" name="Text Box 7">
            <a:extLst>
              <a:ext uri="{FF2B5EF4-FFF2-40B4-BE49-F238E27FC236}">
                <a16:creationId xmlns:a16="http://schemas.microsoft.com/office/drawing/2014/main" id="{AE8234C6-C7B7-CD3B-E8AC-733B78EADBAF}"/>
              </a:ext>
            </a:extLst>
          </p:cNvPr>
          <p:cNvSpPr txBox="1">
            <a:spLocks noChangeArrowheads="1"/>
          </p:cNvSpPr>
          <p:nvPr/>
        </p:nvSpPr>
        <p:spPr bwMode="auto">
          <a:xfrm>
            <a:off x="76200" y="5572125"/>
            <a:ext cx="8686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solidFill>
                  <a:srgbClr val="FF0000"/>
                </a:solidFill>
                <a:latin typeface="Times New Roman" panose="02020603050405020304" pitchFamily="18" charset="0"/>
                <a:cs typeface="Times New Roman" panose="02020603050405020304" pitchFamily="18" charset="0"/>
              </a:rPr>
              <a:t>Khi túi bào tử chín, vòng cơ bong ra, bào tử rơi ra ngoài, gặp ẩm,</a:t>
            </a:r>
            <a:r>
              <a:rPr lang="en-US" altLang="en-US" sz="2400">
                <a:solidFill>
                  <a:srgbClr val="FF3300"/>
                </a:solidFill>
                <a:latin typeface=".VnTime" pitchFamily="34" charset="0"/>
              </a:rPr>
              <a:t> </a:t>
            </a:r>
            <a:r>
              <a:rPr lang="en-US" altLang="en-US" sz="2400">
                <a:solidFill>
                  <a:srgbClr val="FF0000"/>
                </a:solidFill>
                <a:latin typeface=".VnTime" pitchFamily="34" charset="0"/>
              </a:rPr>
              <a:t>b</a:t>
            </a:r>
            <a:r>
              <a:rPr lang="en-US" altLang="en-US" sz="2400">
                <a:solidFill>
                  <a:srgbClr val="FF0000"/>
                </a:solidFill>
                <a:latin typeface="Times New Roman" panose="02020603050405020304" pitchFamily="18" charset="0"/>
                <a:cs typeface="Times New Roman" panose="02020603050405020304" pitchFamily="18" charset="0"/>
              </a:rPr>
              <a:t>ào tử ………….phát triển  thành …………....và từ nguyên tản mọc ra………………….</a:t>
            </a:r>
          </a:p>
        </p:txBody>
      </p:sp>
      <p:sp>
        <p:nvSpPr>
          <p:cNvPr id="91144" name="Text Box 8">
            <a:extLst>
              <a:ext uri="{FF2B5EF4-FFF2-40B4-BE49-F238E27FC236}">
                <a16:creationId xmlns:a16="http://schemas.microsoft.com/office/drawing/2014/main" id="{14249AF7-0E3B-ECEB-51C5-35C753BD3ABE}"/>
              </a:ext>
            </a:extLst>
          </p:cNvPr>
          <p:cNvSpPr txBox="1">
            <a:spLocks noChangeArrowheads="1"/>
          </p:cNvSpPr>
          <p:nvPr/>
        </p:nvSpPr>
        <p:spPr bwMode="auto">
          <a:xfrm>
            <a:off x="438150" y="5915025"/>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99"/>
                </a:solidFill>
                <a:latin typeface="Times New Roman" panose="02020603050405020304" pitchFamily="18" charset="0"/>
              </a:rPr>
              <a:t>nảy mầm</a:t>
            </a:r>
          </a:p>
        </p:txBody>
      </p:sp>
      <p:sp>
        <p:nvSpPr>
          <p:cNvPr id="91145" name="Text Box 9">
            <a:extLst>
              <a:ext uri="{FF2B5EF4-FFF2-40B4-BE49-F238E27FC236}">
                <a16:creationId xmlns:a16="http://schemas.microsoft.com/office/drawing/2014/main" id="{785F417B-0246-F470-6F01-A9D431A4BD8F}"/>
              </a:ext>
            </a:extLst>
          </p:cNvPr>
          <p:cNvSpPr txBox="1">
            <a:spLocks noChangeArrowheads="1"/>
          </p:cNvSpPr>
          <p:nvPr/>
        </p:nvSpPr>
        <p:spPr bwMode="auto">
          <a:xfrm>
            <a:off x="3810000" y="588645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99"/>
                </a:solidFill>
                <a:latin typeface="Times New Roman" panose="02020603050405020304" pitchFamily="18" charset="0"/>
              </a:rPr>
              <a:t>nguyên tản</a:t>
            </a:r>
          </a:p>
        </p:txBody>
      </p:sp>
      <p:sp>
        <p:nvSpPr>
          <p:cNvPr id="91146" name="Text Box 10">
            <a:extLst>
              <a:ext uri="{FF2B5EF4-FFF2-40B4-BE49-F238E27FC236}">
                <a16:creationId xmlns:a16="http://schemas.microsoft.com/office/drawing/2014/main" id="{AA06BF2D-9955-6815-4F04-9411417766FB}"/>
              </a:ext>
            </a:extLst>
          </p:cNvPr>
          <p:cNvSpPr txBox="1">
            <a:spLocks noChangeArrowheads="1"/>
          </p:cNvSpPr>
          <p:nvPr/>
        </p:nvSpPr>
        <p:spPr bwMode="auto">
          <a:xfrm>
            <a:off x="457200" y="62896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99"/>
                </a:solidFill>
                <a:latin typeface="Times New Roman" panose="02020603050405020304" pitchFamily="18" charset="0"/>
              </a:rPr>
              <a:t>cây dương xỉ con</a:t>
            </a:r>
          </a:p>
        </p:txBody>
      </p:sp>
      <p:pic>
        <p:nvPicPr>
          <p:cNvPr id="19466" name="Picture 11">
            <a:extLst>
              <a:ext uri="{FF2B5EF4-FFF2-40B4-BE49-F238E27FC236}">
                <a16:creationId xmlns:a16="http://schemas.microsoft.com/office/drawing/2014/main" id="{8198562A-93F3-E6F3-32EA-32EED18F80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723900"/>
            <a:ext cx="229552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2">
            <a:extLst>
              <a:ext uri="{FF2B5EF4-FFF2-40B4-BE49-F238E27FC236}">
                <a16:creationId xmlns:a16="http://schemas.microsoft.com/office/drawing/2014/main" id="{2C0D3CEE-A491-73CE-EE50-259DF855DF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028700"/>
            <a:ext cx="14097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Picture 13">
            <a:extLst>
              <a:ext uri="{FF2B5EF4-FFF2-40B4-BE49-F238E27FC236}">
                <a16:creationId xmlns:a16="http://schemas.microsoft.com/office/drawing/2014/main" id="{9832A9B1-E9E2-FF08-2D69-15A29F32F4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104900"/>
            <a:ext cx="1066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Picture 14">
            <a:extLst>
              <a:ext uri="{FF2B5EF4-FFF2-40B4-BE49-F238E27FC236}">
                <a16:creationId xmlns:a16="http://schemas.microsoft.com/office/drawing/2014/main" id="{BEE85822-62F1-39E5-FC60-078D58E665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2925" y="993775"/>
            <a:ext cx="9810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0" name="AutoShape 15">
            <a:extLst>
              <a:ext uri="{FF2B5EF4-FFF2-40B4-BE49-F238E27FC236}">
                <a16:creationId xmlns:a16="http://schemas.microsoft.com/office/drawing/2014/main" id="{62EC93E1-53D1-A32E-5C8E-D20FF8FE2783}"/>
              </a:ext>
            </a:extLst>
          </p:cNvPr>
          <p:cNvSpPr>
            <a:spLocks noChangeArrowheads="1"/>
          </p:cNvSpPr>
          <p:nvPr/>
        </p:nvSpPr>
        <p:spPr bwMode="auto">
          <a:xfrm>
            <a:off x="4191000" y="1562100"/>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9471" name="AutoShape 16">
            <a:extLst>
              <a:ext uri="{FF2B5EF4-FFF2-40B4-BE49-F238E27FC236}">
                <a16:creationId xmlns:a16="http://schemas.microsoft.com/office/drawing/2014/main" id="{96D8D4D8-7AA1-1A69-2789-E32AAC4020D7}"/>
              </a:ext>
            </a:extLst>
          </p:cNvPr>
          <p:cNvSpPr>
            <a:spLocks noChangeArrowheads="1"/>
          </p:cNvSpPr>
          <p:nvPr/>
        </p:nvSpPr>
        <p:spPr bwMode="auto">
          <a:xfrm>
            <a:off x="5715000" y="1485900"/>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9472" name="AutoShape 17">
            <a:extLst>
              <a:ext uri="{FF2B5EF4-FFF2-40B4-BE49-F238E27FC236}">
                <a16:creationId xmlns:a16="http://schemas.microsoft.com/office/drawing/2014/main" id="{6E16C2BA-B67D-4983-8505-1B75A6D86D3B}"/>
              </a:ext>
            </a:extLst>
          </p:cNvPr>
          <p:cNvSpPr>
            <a:spLocks noChangeArrowheads="1"/>
          </p:cNvSpPr>
          <p:nvPr/>
        </p:nvSpPr>
        <p:spPr bwMode="auto">
          <a:xfrm>
            <a:off x="7543800" y="1374775"/>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19473" name="Picture 18">
            <a:extLst>
              <a:ext uri="{FF2B5EF4-FFF2-40B4-BE49-F238E27FC236}">
                <a16:creationId xmlns:a16="http://schemas.microsoft.com/office/drawing/2014/main" id="{4CCE7912-8A38-408E-CE8D-E95DA8FDC6F8}"/>
              </a:ext>
            </a:extLst>
          </p:cNvPr>
          <p:cNvPicPr>
            <a:picLocks noChangeAspect="1" noChangeArrowheads="1"/>
          </p:cNvPicPr>
          <p:nvPr/>
        </p:nvPicPr>
        <p:blipFill>
          <a:blip r:embed="rId6">
            <a:lum bright="-6000" contrast="18000"/>
            <a:extLst>
              <a:ext uri="{28A0092B-C50C-407E-A947-70E740481C1C}">
                <a14:useLocalDpi xmlns:a14="http://schemas.microsoft.com/office/drawing/2010/main" val="0"/>
              </a:ext>
            </a:extLst>
          </a:blip>
          <a:srcRect/>
          <a:stretch>
            <a:fillRect/>
          </a:stretch>
        </p:blipFill>
        <p:spPr bwMode="auto">
          <a:xfrm>
            <a:off x="228600" y="495300"/>
            <a:ext cx="1676400"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4" name="Text Box 19">
            <a:extLst>
              <a:ext uri="{FF2B5EF4-FFF2-40B4-BE49-F238E27FC236}">
                <a16:creationId xmlns:a16="http://schemas.microsoft.com/office/drawing/2014/main" id="{E3E7570A-B662-AC5D-90BA-D729D488C6F1}"/>
              </a:ext>
            </a:extLst>
          </p:cNvPr>
          <p:cNvSpPr txBox="1">
            <a:spLocks noChangeArrowheads="1"/>
          </p:cNvSpPr>
          <p:nvPr/>
        </p:nvSpPr>
        <p:spPr bwMode="auto">
          <a:xfrm>
            <a:off x="2438400" y="2209800"/>
            <a:ext cx="1219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a:solidFill>
                  <a:srgbClr val="FF0000"/>
                </a:solidFill>
                <a:latin typeface="VNI-Vari" pitchFamily="2" charset="0"/>
                <a:cs typeface="Arial" panose="020B0604020202020204" pitchFamily="34" charset="0"/>
              </a:rPr>
              <a:t>2.</a:t>
            </a:r>
            <a:r>
              <a:rPr lang="en-US" altLang="en-US" sz="2000">
                <a:solidFill>
                  <a:srgbClr val="0000FF"/>
                </a:solidFill>
                <a:latin typeface="VNI-Vari" pitchFamily="2" charset="0"/>
                <a:cs typeface="Arial" panose="020B0604020202020204" pitchFamily="34" charset="0"/>
              </a:rPr>
              <a:t> </a:t>
            </a:r>
            <a:r>
              <a:rPr lang="en-US" altLang="en-US" sz="2000" b="1">
                <a:solidFill>
                  <a:srgbClr val="0000FF"/>
                </a:solidFill>
                <a:latin typeface="Times New Roman" panose="02020603050405020304" pitchFamily="18" charset="0"/>
                <a:cs typeface="Times New Roman" panose="02020603050405020304" pitchFamily="18" charset="0"/>
              </a:rPr>
              <a:t>Túi  bào tử với vòng cơ</a:t>
            </a:r>
          </a:p>
        </p:txBody>
      </p:sp>
      <p:sp>
        <p:nvSpPr>
          <p:cNvPr id="19475" name="Text Box 20">
            <a:extLst>
              <a:ext uri="{FF2B5EF4-FFF2-40B4-BE49-F238E27FC236}">
                <a16:creationId xmlns:a16="http://schemas.microsoft.com/office/drawing/2014/main" id="{9D7D03DE-3E3A-A88A-6EC0-AFE43EE728B0}"/>
              </a:ext>
            </a:extLst>
          </p:cNvPr>
          <p:cNvSpPr txBox="1">
            <a:spLocks noChangeArrowheads="1"/>
          </p:cNvSpPr>
          <p:nvPr/>
        </p:nvSpPr>
        <p:spPr bwMode="auto">
          <a:xfrm>
            <a:off x="4391025" y="2324100"/>
            <a:ext cx="129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FF0000"/>
                </a:solidFill>
                <a:latin typeface="Times New Roman" panose="02020603050405020304" pitchFamily="18" charset="0"/>
                <a:cs typeface="Times New Roman" panose="02020603050405020304" pitchFamily="18" charset="0"/>
              </a:rPr>
              <a:t>3.</a:t>
            </a:r>
            <a:r>
              <a:rPr lang="en-US" altLang="en-US" sz="2000" b="1">
                <a:solidFill>
                  <a:srgbClr val="0000FF"/>
                </a:solidFill>
                <a:latin typeface="Times New Roman" panose="02020603050405020304" pitchFamily="18" charset="0"/>
                <a:cs typeface="Times New Roman" panose="02020603050405020304" pitchFamily="18" charset="0"/>
              </a:rPr>
              <a:t> Bào tử nảy mầm</a:t>
            </a:r>
            <a:r>
              <a:rPr lang="en-US" altLang="en-US" sz="2000" b="1">
                <a:solidFill>
                  <a:srgbClr val="0000FF"/>
                </a:solidFill>
                <a:latin typeface="VNI-Vari" pitchFamily="2" charset="0"/>
                <a:cs typeface="Arial" panose="020B0604020202020204" pitchFamily="34" charset="0"/>
              </a:rPr>
              <a:t> </a:t>
            </a:r>
          </a:p>
        </p:txBody>
      </p:sp>
      <p:sp>
        <p:nvSpPr>
          <p:cNvPr id="19476" name="Text Box 21">
            <a:extLst>
              <a:ext uri="{FF2B5EF4-FFF2-40B4-BE49-F238E27FC236}">
                <a16:creationId xmlns:a16="http://schemas.microsoft.com/office/drawing/2014/main" id="{6D5CBBBE-79A3-B170-EA12-2ACA33BD7139}"/>
              </a:ext>
            </a:extLst>
          </p:cNvPr>
          <p:cNvSpPr txBox="1">
            <a:spLocks noChangeArrowheads="1"/>
          </p:cNvSpPr>
          <p:nvPr/>
        </p:nvSpPr>
        <p:spPr bwMode="auto">
          <a:xfrm>
            <a:off x="6553200" y="2095500"/>
            <a:ext cx="1447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FF0000"/>
                </a:solidFill>
                <a:latin typeface="Times New Roman" panose="02020603050405020304" pitchFamily="18" charset="0"/>
                <a:cs typeface="Times New Roman" panose="02020603050405020304" pitchFamily="18" charset="0"/>
              </a:rPr>
              <a:t>4.</a:t>
            </a:r>
            <a:r>
              <a:rPr lang="en-US" altLang="en-US" sz="2000" b="1">
                <a:solidFill>
                  <a:srgbClr val="0000FF"/>
                </a:solidFill>
                <a:latin typeface="Times New Roman" panose="02020603050405020304" pitchFamily="18" charset="0"/>
                <a:cs typeface="Times New Roman" panose="02020603050405020304" pitchFamily="18" charset="0"/>
              </a:rPr>
              <a:t>    Nguyên tản.</a:t>
            </a:r>
          </a:p>
        </p:txBody>
      </p:sp>
      <p:sp>
        <p:nvSpPr>
          <p:cNvPr id="19477" name="Text Box 22">
            <a:extLst>
              <a:ext uri="{FF2B5EF4-FFF2-40B4-BE49-F238E27FC236}">
                <a16:creationId xmlns:a16="http://schemas.microsoft.com/office/drawing/2014/main" id="{61AD12B2-3B75-2847-29BE-77B3B4989C61}"/>
              </a:ext>
            </a:extLst>
          </p:cNvPr>
          <p:cNvSpPr txBox="1">
            <a:spLocks noChangeArrowheads="1"/>
          </p:cNvSpPr>
          <p:nvPr/>
        </p:nvSpPr>
        <p:spPr bwMode="auto">
          <a:xfrm>
            <a:off x="7848600" y="2171700"/>
            <a:ext cx="12954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FF0000"/>
                </a:solidFill>
                <a:latin typeface="Times New Roman" panose="02020603050405020304" pitchFamily="18" charset="0"/>
                <a:cs typeface="Times New Roman" panose="02020603050405020304" pitchFamily="18" charset="0"/>
              </a:rPr>
              <a:t>5.</a:t>
            </a:r>
            <a:r>
              <a:rPr lang="en-US" altLang="en-US" sz="2000" b="1">
                <a:solidFill>
                  <a:srgbClr val="0000FF"/>
                </a:solidFill>
                <a:latin typeface="Times New Roman" panose="02020603050405020304" pitchFamily="18" charset="0"/>
                <a:cs typeface="Times New Roman" panose="02020603050405020304" pitchFamily="18" charset="0"/>
              </a:rPr>
              <a:t> Cây dương xỉ con mọc ra từ nguyên tản</a:t>
            </a:r>
          </a:p>
        </p:txBody>
      </p:sp>
      <p:sp>
        <p:nvSpPr>
          <p:cNvPr id="19478" name="Text Box 23">
            <a:extLst>
              <a:ext uri="{FF2B5EF4-FFF2-40B4-BE49-F238E27FC236}">
                <a16:creationId xmlns:a16="http://schemas.microsoft.com/office/drawing/2014/main" id="{07B67EF7-E3FC-5DEB-D5CF-C458DB07D5E2}"/>
              </a:ext>
            </a:extLst>
          </p:cNvPr>
          <p:cNvSpPr txBox="1">
            <a:spLocks noChangeArrowheads="1"/>
          </p:cNvSpPr>
          <p:nvPr/>
        </p:nvSpPr>
        <p:spPr bwMode="auto">
          <a:xfrm>
            <a:off x="0" y="2057400"/>
            <a:ext cx="1905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a:solidFill>
                  <a:srgbClr val="FF0000"/>
                </a:solidFill>
                <a:latin typeface="VNI-Vari" pitchFamily="2" charset="0"/>
                <a:cs typeface="Arial" panose="020B0604020202020204" pitchFamily="34" charset="0"/>
              </a:rPr>
              <a:t>1. </a:t>
            </a:r>
            <a:r>
              <a:rPr lang="en-US" altLang="en-US" sz="2000" b="1">
                <a:solidFill>
                  <a:srgbClr val="0000FF"/>
                </a:solidFill>
                <a:latin typeface="Times New Roman" panose="02020603050405020304" pitchFamily="18" charset="0"/>
                <a:cs typeface="Times New Roman" panose="02020603050405020304" pitchFamily="18" charset="0"/>
              </a:rPr>
              <a:t>Một phần mặt dưới lá già có các đốm chứa túi bào tử</a:t>
            </a:r>
          </a:p>
        </p:txBody>
      </p:sp>
      <p:sp>
        <p:nvSpPr>
          <p:cNvPr id="19479" name="Text Box 25">
            <a:extLst>
              <a:ext uri="{FF2B5EF4-FFF2-40B4-BE49-F238E27FC236}">
                <a16:creationId xmlns:a16="http://schemas.microsoft.com/office/drawing/2014/main" id="{77ECFF25-CF62-9627-9841-FB3ACD656B53}"/>
              </a:ext>
            </a:extLst>
          </p:cNvPr>
          <p:cNvSpPr txBox="1">
            <a:spLocks noChangeArrowheads="1"/>
          </p:cNvSpPr>
          <p:nvPr/>
        </p:nvSpPr>
        <p:spPr bwMode="auto">
          <a:xfrm>
            <a:off x="152400" y="3810000"/>
            <a:ext cx="5334000"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FF3300"/>
                </a:solidFill>
                <a:latin typeface="VNI-Times" pitchFamily="2" charset="0"/>
              </a:rPr>
              <a:t>THAÛO LUAÄN NHOÙM NHỎ ( 2 PHUÙT)</a:t>
            </a:r>
          </a:p>
        </p:txBody>
      </p:sp>
      <p:sp>
        <p:nvSpPr>
          <p:cNvPr id="19480" name="Text Box 27">
            <a:extLst>
              <a:ext uri="{FF2B5EF4-FFF2-40B4-BE49-F238E27FC236}">
                <a16:creationId xmlns:a16="http://schemas.microsoft.com/office/drawing/2014/main" id="{4B32CCB5-D4E7-E949-FAA8-4B608E4D7B5F}"/>
              </a:ext>
            </a:extLst>
          </p:cNvPr>
          <p:cNvSpPr txBox="1">
            <a:spLocks noChangeArrowheads="1"/>
          </p:cNvSpPr>
          <p:nvPr/>
        </p:nvSpPr>
        <p:spPr bwMode="auto">
          <a:xfrm>
            <a:off x="990600" y="85725"/>
            <a:ext cx="701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rPr>
              <a:t>Hình. Túi bào tử và sự phát triển của dương xỉ</a:t>
            </a:r>
          </a:p>
        </p:txBody>
      </p:sp>
      <p:sp>
        <p:nvSpPr>
          <p:cNvPr id="91164" name="Text Box 28">
            <a:extLst>
              <a:ext uri="{FF2B5EF4-FFF2-40B4-BE49-F238E27FC236}">
                <a16:creationId xmlns:a16="http://schemas.microsoft.com/office/drawing/2014/main" id="{75709202-EB0E-E25B-9C39-731B97CE6E1B}"/>
              </a:ext>
            </a:extLst>
          </p:cNvPr>
          <p:cNvSpPr txBox="1">
            <a:spLocks noChangeArrowheads="1"/>
          </p:cNvSpPr>
          <p:nvPr/>
        </p:nvSpPr>
        <p:spPr bwMode="auto">
          <a:xfrm>
            <a:off x="4495800" y="46482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99"/>
                </a:solidFill>
                <a:latin typeface="Times New Roman" panose="02020603050405020304" pitchFamily="18" charset="0"/>
              </a:rPr>
              <a:t>giúp bào tử bắn ra xa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box(in)">
                                      <p:cBhvr>
                                        <p:cTn id="7" dur="500"/>
                                        <p:tgtEl>
                                          <p:spTgt spid="9114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91141"/>
                                        </p:tgtEl>
                                        <p:attrNameLst>
                                          <p:attrName>style.visibility</p:attrName>
                                        </p:attrNameLst>
                                      </p:cBhvr>
                                      <p:to>
                                        <p:strVal val="visible"/>
                                      </p:to>
                                    </p:set>
                                    <p:animEffect transition="in" filter="box(in)">
                                      <p:cBhvr>
                                        <p:cTn id="10" dur="500"/>
                                        <p:tgtEl>
                                          <p:spTgt spid="91141"/>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91143"/>
                                        </p:tgtEl>
                                        <p:attrNameLst>
                                          <p:attrName>style.visibility</p:attrName>
                                        </p:attrNameLst>
                                      </p:cBhvr>
                                      <p:to>
                                        <p:strVal val="visible"/>
                                      </p:to>
                                    </p:set>
                                    <p:animEffect transition="in" filter="box(in)">
                                      <p:cBhvr>
                                        <p:cTn id="13" dur="500"/>
                                        <p:tgtEl>
                                          <p:spTgt spid="9114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91142"/>
                                        </p:tgtEl>
                                        <p:attrNameLst>
                                          <p:attrName>style.visibility</p:attrName>
                                        </p:attrNameLst>
                                      </p:cBhvr>
                                      <p:to>
                                        <p:strVal val="visible"/>
                                      </p:to>
                                    </p:set>
                                    <p:animEffect transition="in" filter="box(in)">
                                      <p:cBhvr>
                                        <p:cTn id="18" dur="500"/>
                                        <p:tgtEl>
                                          <p:spTgt spid="9114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91164"/>
                                        </p:tgtEl>
                                        <p:attrNameLst>
                                          <p:attrName>style.visibility</p:attrName>
                                        </p:attrNameLst>
                                      </p:cBhvr>
                                      <p:to>
                                        <p:strVal val="visible"/>
                                      </p:to>
                                    </p:set>
                                    <p:animEffect transition="in" filter="box(in)">
                                      <p:cBhvr>
                                        <p:cTn id="23" dur="500"/>
                                        <p:tgtEl>
                                          <p:spTgt spid="9116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91144"/>
                                        </p:tgtEl>
                                        <p:attrNameLst>
                                          <p:attrName>style.visibility</p:attrName>
                                        </p:attrNameLst>
                                      </p:cBhvr>
                                      <p:to>
                                        <p:strVal val="visible"/>
                                      </p:to>
                                    </p:set>
                                    <p:animEffect transition="in" filter="box(in)">
                                      <p:cBhvr>
                                        <p:cTn id="28" dur="500"/>
                                        <p:tgtEl>
                                          <p:spTgt spid="9114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91145"/>
                                        </p:tgtEl>
                                        <p:attrNameLst>
                                          <p:attrName>style.visibility</p:attrName>
                                        </p:attrNameLst>
                                      </p:cBhvr>
                                      <p:to>
                                        <p:strVal val="visible"/>
                                      </p:to>
                                    </p:set>
                                    <p:animEffect transition="in" filter="fade">
                                      <p:cBhvr>
                                        <p:cTn id="33" dur="1000"/>
                                        <p:tgtEl>
                                          <p:spTgt spid="91145"/>
                                        </p:tgtEl>
                                      </p:cBhvr>
                                    </p:animEffect>
                                    <p:anim calcmode="lin" valueType="num">
                                      <p:cBhvr>
                                        <p:cTn id="34" dur="1000" fill="hold"/>
                                        <p:tgtEl>
                                          <p:spTgt spid="91145"/>
                                        </p:tgtEl>
                                        <p:attrNameLst>
                                          <p:attrName>ppt_x</p:attrName>
                                        </p:attrNameLst>
                                      </p:cBhvr>
                                      <p:tavLst>
                                        <p:tav tm="0">
                                          <p:val>
                                            <p:strVal val="#ppt_x"/>
                                          </p:val>
                                        </p:tav>
                                        <p:tav tm="100000">
                                          <p:val>
                                            <p:strVal val="#ppt_x"/>
                                          </p:val>
                                        </p:tav>
                                      </p:tavLst>
                                    </p:anim>
                                    <p:anim calcmode="lin" valueType="num">
                                      <p:cBhvr>
                                        <p:cTn id="35" dur="1000" fill="hold"/>
                                        <p:tgtEl>
                                          <p:spTgt spid="91145"/>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91146"/>
                                        </p:tgtEl>
                                        <p:attrNameLst>
                                          <p:attrName>style.visibility</p:attrName>
                                        </p:attrNameLst>
                                      </p:cBhvr>
                                      <p:to>
                                        <p:strVal val="visible"/>
                                      </p:to>
                                    </p:set>
                                    <p:animEffect transition="in" filter="box(in)">
                                      <p:cBhvr>
                                        <p:cTn id="40" dur="500"/>
                                        <p:tgtEl>
                                          <p:spTgt spid="91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P spid="91141" grpId="0"/>
      <p:bldP spid="91142" grpId="0"/>
      <p:bldP spid="91143" grpId="0"/>
      <p:bldP spid="91144" grpId="0"/>
      <p:bldP spid="91145" grpId="0"/>
      <p:bldP spid="91146" grpId="0"/>
      <p:bldP spid="9116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1E2C1AA-C464-2900-AEB7-8797AC59E6C0}"/>
              </a:ext>
            </a:extLst>
          </p:cNvPr>
          <p:cNvSpPr>
            <a:spLocks noGrp="1" noChangeArrowheads="1"/>
          </p:cNvSpPr>
          <p:nvPr>
            <p:ph type="title"/>
          </p:nvPr>
        </p:nvSpPr>
        <p:spPr/>
        <p:txBody>
          <a:bodyPr/>
          <a:lstStyle/>
          <a:p>
            <a:endParaRPr lang="en-US" altLang="en-US"/>
          </a:p>
        </p:txBody>
      </p:sp>
      <p:pic>
        <p:nvPicPr>
          <p:cNvPr id="20483" name="Picture 3">
            <a:extLst>
              <a:ext uri="{FF2B5EF4-FFF2-40B4-BE49-F238E27FC236}">
                <a16:creationId xmlns:a16="http://schemas.microsoft.com/office/drawing/2014/main" id="{031FF7C8-A35A-C29F-95F0-7708A09FD6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5">
            <a:extLst>
              <a:ext uri="{FF2B5EF4-FFF2-40B4-BE49-F238E27FC236}">
                <a16:creationId xmlns:a16="http://schemas.microsoft.com/office/drawing/2014/main" id="{4C814879-B6BC-8E6B-26E4-23B43C71F1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394200"/>
            <a:ext cx="229552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6">
            <a:extLst>
              <a:ext uri="{FF2B5EF4-FFF2-40B4-BE49-F238E27FC236}">
                <a16:creationId xmlns:a16="http://schemas.microsoft.com/office/drawing/2014/main" id="{8AE65F5C-D454-D34D-D2D2-51CA381AEA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572000"/>
            <a:ext cx="14097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7">
            <a:extLst>
              <a:ext uri="{FF2B5EF4-FFF2-40B4-BE49-F238E27FC236}">
                <a16:creationId xmlns:a16="http://schemas.microsoft.com/office/drawing/2014/main" id="{9F78C116-C10B-9ECA-C8F4-8E71A1A435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4724400"/>
            <a:ext cx="1066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8">
            <a:extLst>
              <a:ext uri="{FF2B5EF4-FFF2-40B4-BE49-F238E27FC236}">
                <a16:creationId xmlns:a16="http://schemas.microsoft.com/office/drawing/2014/main" id="{AF155EF5-870A-256D-A09A-2F0537421B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62925" y="4648200"/>
            <a:ext cx="9810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AutoShape 9">
            <a:extLst>
              <a:ext uri="{FF2B5EF4-FFF2-40B4-BE49-F238E27FC236}">
                <a16:creationId xmlns:a16="http://schemas.microsoft.com/office/drawing/2014/main" id="{BF557D8B-6091-0301-1F2D-E6C07C7D70EC}"/>
              </a:ext>
            </a:extLst>
          </p:cNvPr>
          <p:cNvSpPr>
            <a:spLocks noChangeArrowheads="1"/>
          </p:cNvSpPr>
          <p:nvPr/>
        </p:nvSpPr>
        <p:spPr bwMode="auto">
          <a:xfrm>
            <a:off x="3810000" y="2819400"/>
            <a:ext cx="1524000" cy="152400"/>
          </a:xfrm>
          <a:prstGeom prst="rightArrow">
            <a:avLst>
              <a:gd name="adj1" fmla="val 50000"/>
              <a:gd name="adj2" fmla="val 2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89" name="AutoShape 10">
            <a:extLst>
              <a:ext uri="{FF2B5EF4-FFF2-40B4-BE49-F238E27FC236}">
                <a16:creationId xmlns:a16="http://schemas.microsoft.com/office/drawing/2014/main" id="{39563441-6157-110C-520C-DD40C8DEE6FE}"/>
              </a:ext>
            </a:extLst>
          </p:cNvPr>
          <p:cNvSpPr>
            <a:spLocks noChangeArrowheads="1"/>
          </p:cNvSpPr>
          <p:nvPr/>
        </p:nvSpPr>
        <p:spPr bwMode="auto">
          <a:xfrm>
            <a:off x="6248400" y="2667000"/>
            <a:ext cx="1676400" cy="152400"/>
          </a:xfrm>
          <a:prstGeom prst="rightArrow">
            <a:avLst>
              <a:gd name="adj1" fmla="val 50000"/>
              <a:gd name="adj2" fmla="val 27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0" name="AutoShape 11">
            <a:extLst>
              <a:ext uri="{FF2B5EF4-FFF2-40B4-BE49-F238E27FC236}">
                <a16:creationId xmlns:a16="http://schemas.microsoft.com/office/drawing/2014/main" id="{FA24D472-C74A-47F1-EA90-AFD8B8830AE1}"/>
              </a:ext>
            </a:extLst>
          </p:cNvPr>
          <p:cNvSpPr>
            <a:spLocks noChangeArrowheads="1"/>
          </p:cNvSpPr>
          <p:nvPr/>
        </p:nvSpPr>
        <p:spPr bwMode="auto">
          <a:xfrm>
            <a:off x="4343400" y="5181600"/>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1" name="AutoShape 12">
            <a:extLst>
              <a:ext uri="{FF2B5EF4-FFF2-40B4-BE49-F238E27FC236}">
                <a16:creationId xmlns:a16="http://schemas.microsoft.com/office/drawing/2014/main" id="{A947968B-C166-A3D1-78BC-648E3E3885D2}"/>
              </a:ext>
            </a:extLst>
          </p:cNvPr>
          <p:cNvSpPr>
            <a:spLocks noChangeArrowheads="1"/>
          </p:cNvSpPr>
          <p:nvPr/>
        </p:nvSpPr>
        <p:spPr bwMode="auto">
          <a:xfrm>
            <a:off x="6019800" y="5105400"/>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2" name="AutoShape 13">
            <a:extLst>
              <a:ext uri="{FF2B5EF4-FFF2-40B4-BE49-F238E27FC236}">
                <a16:creationId xmlns:a16="http://schemas.microsoft.com/office/drawing/2014/main" id="{BCFA3B77-E4DA-87B2-E597-E7A49D9BFFD5}"/>
              </a:ext>
            </a:extLst>
          </p:cNvPr>
          <p:cNvSpPr>
            <a:spLocks noChangeArrowheads="1"/>
          </p:cNvSpPr>
          <p:nvPr/>
        </p:nvSpPr>
        <p:spPr bwMode="auto">
          <a:xfrm>
            <a:off x="7543800" y="5029200"/>
            <a:ext cx="685800" cy="152400"/>
          </a:xfrm>
          <a:prstGeom prst="rightArrow">
            <a:avLst>
              <a:gd name="adj1" fmla="val 50000"/>
              <a:gd name="adj2" fmla="val 112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3" name="Text Box 14">
            <a:extLst>
              <a:ext uri="{FF2B5EF4-FFF2-40B4-BE49-F238E27FC236}">
                <a16:creationId xmlns:a16="http://schemas.microsoft.com/office/drawing/2014/main" id="{1F6839DF-05E0-5921-CF0C-80BAE656535D}"/>
              </a:ext>
            </a:extLst>
          </p:cNvPr>
          <p:cNvSpPr txBox="1">
            <a:spLocks noChangeArrowheads="1"/>
          </p:cNvSpPr>
          <p:nvPr/>
        </p:nvSpPr>
        <p:spPr bwMode="auto">
          <a:xfrm>
            <a:off x="1905000" y="228600"/>
            <a:ext cx="5181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3600" b="1">
                <a:solidFill>
                  <a:srgbClr val="0000FF"/>
                </a:solidFill>
              </a:rPr>
              <a:t>Sự phát triển của rêu</a:t>
            </a:r>
          </a:p>
        </p:txBody>
      </p:sp>
      <p:sp>
        <p:nvSpPr>
          <p:cNvPr id="20494" name="Text Box 15">
            <a:extLst>
              <a:ext uri="{FF2B5EF4-FFF2-40B4-BE49-F238E27FC236}">
                <a16:creationId xmlns:a16="http://schemas.microsoft.com/office/drawing/2014/main" id="{C2B4ACC6-BF5A-4C32-DB5E-1B187AED5546}"/>
              </a:ext>
            </a:extLst>
          </p:cNvPr>
          <p:cNvSpPr txBox="1">
            <a:spLocks noChangeArrowheads="1"/>
          </p:cNvSpPr>
          <p:nvPr/>
        </p:nvSpPr>
        <p:spPr bwMode="auto">
          <a:xfrm>
            <a:off x="1600200" y="5867400"/>
            <a:ext cx="7543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3600" b="1">
                <a:solidFill>
                  <a:srgbClr val="0000FF"/>
                </a:solidFill>
              </a:rPr>
              <a:t>Sự phát triển của dương xỉ</a:t>
            </a:r>
          </a:p>
        </p:txBody>
      </p:sp>
      <p:sp>
        <p:nvSpPr>
          <p:cNvPr id="20495" name="Line 16">
            <a:extLst>
              <a:ext uri="{FF2B5EF4-FFF2-40B4-BE49-F238E27FC236}">
                <a16:creationId xmlns:a16="http://schemas.microsoft.com/office/drawing/2014/main" id="{A394F7EE-E0AB-A18A-155B-E59C1A6D87B5}"/>
              </a:ext>
            </a:extLst>
          </p:cNvPr>
          <p:cNvSpPr>
            <a:spLocks noChangeShapeType="1"/>
          </p:cNvSpPr>
          <p:nvPr/>
        </p:nvSpPr>
        <p:spPr bwMode="auto">
          <a:xfrm>
            <a:off x="0" y="3581400"/>
            <a:ext cx="9144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6" name="Text Box 18">
            <a:extLst>
              <a:ext uri="{FF2B5EF4-FFF2-40B4-BE49-F238E27FC236}">
                <a16:creationId xmlns:a16="http://schemas.microsoft.com/office/drawing/2014/main" id="{2E01257C-0211-3E64-9FF3-1C5BAA74DF44}"/>
              </a:ext>
            </a:extLst>
          </p:cNvPr>
          <p:cNvSpPr txBox="1">
            <a:spLocks noChangeArrowheads="1"/>
          </p:cNvSpPr>
          <p:nvPr/>
        </p:nvSpPr>
        <p:spPr bwMode="auto">
          <a:xfrm>
            <a:off x="2209800" y="41148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latin typeface="Times New Roman" panose="02020603050405020304" pitchFamily="18" charset="0"/>
              </a:rPr>
              <a:t>Túi bào tử</a:t>
            </a:r>
          </a:p>
        </p:txBody>
      </p:sp>
      <p:sp>
        <p:nvSpPr>
          <p:cNvPr id="20497" name="Text Box 19">
            <a:extLst>
              <a:ext uri="{FF2B5EF4-FFF2-40B4-BE49-F238E27FC236}">
                <a16:creationId xmlns:a16="http://schemas.microsoft.com/office/drawing/2014/main" id="{05BB52DC-50E9-5AD6-30EC-9985BF09B162}"/>
              </a:ext>
            </a:extLst>
          </p:cNvPr>
          <p:cNvSpPr txBox="1">
            <a:spLocks noChangeArrowheads="1"/>
          </p:cNvSpPr>
          <p:nvPr/>
        </p:nvSpPr>
        <p:spPr bwMode="auto">
          <a:xfrm>
            <a:off x="4876800" y="4114800"/>
            <a:ext cx="1066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latin typeface="Times New Roman" panose="02020603050405020304" pitchFamily="18" charset="0"/>
              </a:rPr>
              <a:t>Bào tử nảy mầm</a:t>
            </a:r>
          </a:p>
        </p:txBody>
      </p:sp>
      <p:sp>
        <p:nvSpPr>
          <p:cNvPr id="20498" name="Text Box 20">
            <a:extLst>
              <a:ext uri="{FF2B5EF4-FFF2-40B4-BE49-F238E27FC236}">
                <a16:creationId xmlns:a16="http://schemas.microsoft.com/office/drawing/2014/main" id="{E6190F9A-227D-582B-A1B3-3A7083548153}"/>
              </a:ext>
            </a:extLst>
          </p:cNvPr>
          <p:cNvSpPr txBox="1">
            <a:spLocks noChangeArrowheads="1"/>
          </p:cNvSpPr>
          <p:nvPr/>
        </p:nvSpPr>
        <p:spPr bwMode="auto">
          <a:xfrm>
            <a:off x="6400800" y="43434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latin typeface="Times New Roman" panose="02020603050405020304" pitchFamily="18" charset="0"/>
              </a:rPr>
              <a:t>Nguyên tản</a:t>
            </a:r>
          </a:p>
        </p:txBody>
      </p:sp>
      <p:sp>
        <p:nvSpPr>
          <p:cNvPr id="20499" name="Text Box 21">
            <a:extLst>
              <a:ext uri="{FF2B5EF4-FFF2-40B4-BE49-F238E27FC236}">
                <a16:creationId xmlns:a16="http://schemas.microsoft.com/office/drawing/2014/main" id="{4ACCBA7E-FA9F-2448-87A7-83B1DB723D6A}"/>
              </a:ext>
            </a:extLst>
          </p:cNvPr>
          <p:cNvSpPr txBox="1">
            <a:spLocks noChangeArrowheads="1"/>
          </p:cNvSpPr>
          <p:nvPr/>
        </p:nvSpPr>
        <p:spPr bwMode="auto">
          <a:xfrm>
            <a:off x="7772400" y="3733800"/>
            <a:ext cx="1524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latin typeface="Times New Roman" panose="02020603050405020304" pitchFamily="18" charset="0"/>
              </a:rPr>
              <a:t>Cây dương xỉ con mọc ra từ nguyên tản</a:t>
            </a:r>
            <a:endParaRPr lang="en-US" altLang="en-US"/>
          </a:p>
        </p:txBody>
      </p:sp>
      <p:sp>
        <p:nvSpPr>
          <p:cNvPr id="20500" name="Text Box 22">
            <a:extLst>
              <a:ext uri="{FF2B5EF4-FFF2-40B4-BE49-F238E27FC236}">
                <a16:creationId xmlns:a16="http://schemas.microsoft.com/office/drawing/2014/main" id="{7C5C3FED-2154-D9BB-EE84-739D019F4716}"/>
              </a:ext>
            </a:extLst>
          </p:cNvPr>
          <p:cNvSpPr txBox="1">
            <a:spLocks noChangeArrowheads="1"/>
          </p:cNvSpPr>
          <p:nvPr/>
        </p:nvSpPr>
        <p:spPr bwMode="auto">
          <a:xfrm>
            <a:off x="2438400" y="15240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a:solidFill>
                  <a:srgbClr val="FF0000"/>
                </a:solidFill>
                <a:latin typeface="Times New Roman" panose="02020603050405020304" pitchFamily="18" charset="0"/>
              </a:rPr>
              <a:t>Túi bào tử</a:t>
            </a:r>
          </a:p>
        </p:txBody>
      </p:sp>
      <p:sp>
        <p:nvSpPr>
          <p:cNvPr id="20501" name="Text Box 23">
            <a:extLst>
              <a:ext uri="{FF2B5EF4-FFF2-40B4-BE49-F238E27FC236}">
                <a16:creationId xmlns:a16="http://schemas.microsoft.com/office/drawing/2014/main" id="{27018AB9-2EA6-E102-1691-CF1DA7E290AC}"/>
              </a:ext>
            </a:extLst>
          </p:cNvPr>
          <p:cNvSpPr txBox="1">
            <a:spLocks noChangeArrowheads="1"/>
          </p:cNvSpPr>
          <p:nvPr/>
        </p:nvSpPr>
        <p:spPr bwMode="auto">
          <a:xfrm>
            <a:off x="5105400" y="1447800"/>
            <a:ext cx="1219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a:solidFill>
                  <a:srgbClr val="FF0000"/>
                </a:solidFill>
                <a:latin typeface="Times New Roman" panose="02020603050405020304" pitchFamily="18" charset="0"/>
              </a:rPr>
              <a:t>Bào tử nảy mầm</a:t>
            </a:r>
          </a:p>
        </p:txBody>
      </p:sp>
      <p:sp>
        <p:nvSpPr>
          <p:cNvPr id="20502" name="Text Box 24">
            <a:extLst>
              <a:ext uri="{FF2B5EF4-FFF2-40B4-BE49-F238E27FC236}">
                <a16:creationId xmlns:a16="http://schemas.microsoft.com/office/drawing/2014/main" id="{926280B9-64C7-0DFA-2B82-B9B0043F46FF}"/>
              </a:ext>
            </a:extLst>
          </p:cNvPr>
          <p:cNvSpPr txBox="1">
            <a:spLocks noChangeArrowheads="1"/>
          </p:cNvSpPr>
          <p:nvPr/>
        </p:nvSpPr>
        <p:spPr bwMode="auto">
          <a:xfrm>
            <a:off x="7772400" y="14478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b="1">
                <a:solidFill>
                  <a:srgbClr val="FF0000"/>
                </a:solidFill>
                <a:latin typeface="Times New Roman" panose="02020603050405020304" pitchFamily="18" charset="0"/>
              </a:rPr>
              <a:t>Cây rêu con</a:t>
            </a:r>
          </a:p>
        </p:txBody>
      </p:sp>
      <p:sp>
        <p:nvSpPr>
          <p:cNvPr id="93209" name="Oval 25">
            <a:extLst>
              <a:ext uri="{FF2B5EF4-FFF2-40B4-BE49-F238E27FC236}">
                <a16:creationId xmlns:a16="http://schemas.microsoft.com/office/drawing/2014/main" id="{176B1C5C-F82E-9135-DF6F-4D342947D3CD}"/>
              </a:ext>
            </a:extLst>
          </p:cNvPr>
          <p:cNvSpPr>
            <a:spLocks noChangeArrowheads="1"/>
          </p:cNvSpPr>
          <p:nvPr/>
        </p:nvSpPr>
        <p:spPr bwMode="auto">
          <a:xfrm>
            <a:off x="6172200" y="4114800"/>
            <a:ext cx="1676400" cy="16764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20504" name="Group 26">
            <a:extLst>
              <a:ext uri="{FF2B5EF4-FFF2-40B4-BE49-F238E27FC236}">
                <a16:creationId xmlns:a16="http://schemas.microsoft.com/office/drawing/2014/main" id="{A8484477-64CA-13FD-64B1-38938C191F3F}"/>
              </a:ext>
            </a:extLst>
          </p:cNvPr>
          <p:cNvGrpSpPr>
            <a:grpSpLocks/>
          </p:cNvGrpSpPr>
          <p:nvPr/>
        </p:nvGrpSpPr>
        <p:grpSpPr bwMode="auto">
          <a:xfrm>
            <a:off x="0" y="3886200"/>
            <a:ext cx="1447800" cy="2743200"/>
            <a:chOff x="0" y="1776"/>
            <a:chExt cx="1056" cy="1512"/>
          </a:xfrm>
        </p:grpSpPr>
        <p:pic>
          <p:nvPicPr>
            <p:cNvPr id="20505" name="Picture 27">
              <a:extLst>
                <a:ext uri="{FF2B5EF4-FFF2-40B4-BE49-F238E27FC236}">
                  <a16:creationId xmlns:a16="http://schemas.microsoft.com/office/drawing/2014/main" id="{2577BEE4-196D-A648-D927-D53D4D08E0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76"/>
              <a:ext cx="1056"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6" name="Picture 28">
              <a:extLst>
                <a:ext uri="{FF2B5EF4-FFF2-40B4-BE49-F238E27FC236}">
                  <a16:creationId xmlns:a16="http://schemas.microsoft.com/office/drawing/2014/main" id="{B716F050-71E6-BC4C-A6B7-CEAD76F621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 y="1776"/>
              <a:ext cx="576" cy="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3209"/>
                                        </p:tgtEl>
                                        <p:attrNameLst>
                                          <p:attrName>style.visibility</p:attrName>
                                        </p:attrNameLst>
                                      </p:cBhvr>
                                      <p:to>
                                        <p:strVal val="visible"/>
                                      </p:to>
                                    </p:set>
                                    <p:animEffect transition="in" filter="checkerboard(across)">
                                      <p:cBhvr>
                                        <p:cTn id="7" dur="500"/>
                                        <p:tgtEl>
                                          <p:spTgt spid="93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0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D821E5DF-6AA6-4A2B-4CEF-0392977D92FF}"/>
              </a:ext>
            </a:extLst>
          </p:cNvPr>
          <p:cNvSpPr txBox="1">
            <a:spLocks noChangeArrowheads="1"/>
          </p:cNvSpPr>
          <p:nvPr/>
        </p:nvSpPr>
        <p:spPr bwMode="auto">
          <a:xfrm>
            <a:off x="990600" y="927100"/>
            <a:ext cx="8763000" cy="495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sz="2200">
              <a:solidFill>
                <a:srgbClr val="0000FF"/>
              </a:solidFill>
              <a:latin typeface="VNI-Vari" pitchFamily="2" charset="0"/>
              <a:cs typeface="Arial" panose="020B0604020202020204" pitchFamily="34" charset="0"/>
            </a:endParaRPr>
          </a:p>
          <a:p>
            <a:pPr eaLnBrk="1" hangingPunct="1">
              <a:spcBef>
                <a:spcPct val="50000"/>
              </a:spcBef>
            </a:pPr>
            <a:r>
              <a:rPr lang="en-US" altLang="en-US" sz="2200">
                <a:solidFill>
                  <a:srgbClr val="008000"/>
                </a:solidFill>
                <a:cs typeface="Arial" panose="020B0604020202020204" pitchFamily="34" charset="0"/>
                <a:sym typeface="Wingdings" panose="05000000000000000000" pitchFamily="2" charset="2"/>
              </a:rPr>
              <a:t>                          t</a:t>
            </a:r>
            <a:r>
              <a:rPr lang="en-US" altLang="en-US" sz="2200">
                <a:solidFill>
                  <a:srgbClr val="008000"/>
                </a:solidFill>
                <a:sym typeface="Wingdings" panose="05000000000000000000" pitchFamily="2" charset="2"/>
              </a:rPr>
              <a:t>úi bào tử</a:t>
            </a:r>
            <a:r>
              <a:rPr lang="en-US" altLang="en-US" sz="2200">
                <a:solidFill>
                  <a:srgbClr val="008000"/>
                </a:solidFill>
                <a:cs typeface="Arial" panose="020B0604020202020204" pitchFamily="34" charset="0"/>
                <a:sym typeface="Wingdings" panose="05000000000000000000" pitchFamily="2" charset="2"/>
              </a:rPr>
              <a:t>  b</a:t>
            </a:r>
            <a:r>
              <a:rPr lang="en-US" altLang="en-US" sz="2200">
                <a:solidFill>
                  <a:srgbClr val="008000"/>
                </a:solidFill>
                <a:sym typeface="Wingdings" panose="05000000000000000000" pitchFamily="2" charset="2"/>
              </a:rPr>
              <a:t>ào tử</a:t>
            </a:r>
            <a:r>
              <a:rPr lang="en-US" altLang="en-US" sz="2200">
                <a:solidFill>
                  <a:srgbClr val="008000"/>
                </a:solidFill>
                <a:cs typeface="Arial" panose="020B0604020202020204" pitchFamily="34" charset="0"/>
                <a:sym typeface="Wingdings" panose="05000000000000000000" pitchFamily="2" charset="2"/>
              </a:rPr>
              <a:t>  nguy</a:t>
            </a:r>
            <a:r>
              <a:rPr lang="en-US" altLang="en-US" sz="2200">
                <a:solidFill>
                  <a:srgbClr val="008000"/>
                </a:solidFill>
                <a:sym typeface="Wingdings" panose="05000000000000000000" pitchFamily="2" charset="2"/>
              </a:rPr>
              <a:t>ên tản</a:t>
            </a:r>
            <a:endParaRPr lang="en-US" altLang="en-US" sz="2200">
              <a:solidFill>
                <a:srgbClr val="008000"/>
              </a:solidFill>
              <a:cs typeface="Arial" panose="020B0604020202020204" pitchFamily="34" charset="0"/>
              <a:sym typeface="Wingdings" panose="05000000000000000000" pitchFamily="2" charset="2"/>
            </a:endParaRPr>
          </a:p>
          <a:p>
            <a:pPr eaLnBrk="1" hangingPunct="1">
              <a:spcBef>
                <a:spcPct val="50000"/>
              </a:spcBef>
            </a:pPr>
            <a:r>
              <a:rPr lang="en-US" altLang="en-US" sz="2200">
                <a:solidFill>
                  <a:srgbClr val="008000"/>
                </a:solidFill>
                <a:cs typeface="Arial" panose="020B0604020202020204" pitchFamily="34" charset="0"/>
                <a:sym typeface="Wingdings" panose="05000000000000000000" pitchFamily="2" charset="2"/>
              </a:rPr>
              <a:t>		</a:t>
            </a:r>
          </a:p>
          <a:p>
            <a:pPr eaLnBrk="1" hangingPunct="1">
              <a:spcBef>
                <a:spcPct val="50000"/>
              </a:spcBef>
            </a:pPr>
            <a:endParaRPr lang="en-US" altLang="en-US" sz="2200">
              <a:solidFill>
                <a:srgbClr val="008000"/>
              </a:solidFill>
              <a:cs typeface="Arial" panose="020B0604020202020204" pitchFamily="34" charset="0"/>
              <a:sym typeface="Wingdings" panose="05000000000000000000" pitchFamily="2" charset="2"/>
            </a:endParaRPr>
          </a:p>
          <a:p>
            <a:pPr eaLnBrk="1" hangingPunct="1">
              <a:spcBef>
                <a:spcPct val="50000"/>
              </a:spcBef>
            </a:pPr>
            <a:r>
              <a:rPr lang="en-US" altLang="en-US" sz="2200">
                <a:solidFill>
                  <a:srgbClr val="3333CC"/>
                </a:solidFill>
                <a:cs typeface="Arial" panose="020B0604020202020204" pitchFamily="34" charset="0"/>
                <a:sym typeface="Wingdings" panose="05000000000000000000" pitchFamily="2" charset="2"/>
              </a:rPr>
              <a:t>                             </a:t>
            </a:r>
          </a:p>
          <a:p>
            <a:pPr eaLnBrk="1" hangingPunct="1">
              <a:spcBef>
                <a:spcPct val="50000"/>
              </a:spcBef>
            </a:pPr>
            <a:r>
              <a:rPr lang="en-US" altLang="en-US" b="1">
                <a:solidFill>
                  <a:srgbClr val="008000"/>
                </a:solidFill>
                <a:sym typeface="Wingdings" panose="05000000000000000000" pitchFamily="2" charset="2"/>
              </a:rPr>
              <a:t>dương xỉ con</a:t>
            </a:r>
            <a:r>
              <a:rPr lang="en-US" altLang="en-US" sz="2200">
                <a:solidFill>
                  <a:srgbClr val="3333CC"/>
                </a:solidFill>
                <a:cs typeface="Arial" panose="020B0604020202020204" pitchFamily="34" charset="0"/>
                <a:sym typeface="Wingdings" panose="05000000000000000000" pitchFamily="2" charset="2"/>
              </a:rPr>
              <a:t>         </a:t>
            </a:r>
            <a:r>
              <a:rPr lang="en-US" altLang="en-US" sz="2200">
                <a:solidFill>
                  <a:srgbClr val="FF0000"/>
                </a:solidFill>
                <a:cs typeface="Arial" panose="020B0604020202020204" pitchFamily="34" charset="0"/>
                <a:sym typeface="Wingdings" panose="05000000000000000000" pitchFamily="2" charset="2"/>
              </a:rPr>
              <a:t>Tinh tr</a:t>
            </a:r>
            <a:r>
              <a:rPr lang="en-US" altLang="en-US" sz="2200">
                <a:solidFill>
                  <a:srgbClr val="FF0000"/>
                </a:solidFill>
                <a:sym typeface="Wingdings" panose="05000000000000000000" pitchFamily="2" charset="2"/>
              </a:rPr>
              <a:t>ùng</a:t>
            </a:r>
            <a:r>
              <a:rPr lang="en-US" altLang="en-US" sz="2200">
                <a:solidFill>
                  <a:srgbClr val="FF0000"/>
                </a:solidFill>
                <a:cs typeface="Arial" panose="020B0604020202020204" pitchFamily="34" charset="0"/>
                <a:sym typeface="Wingdings" panose="05000000000000000000" pitchFamily="2" charset="2"/>
              </a:rPr>
              <a:t>         T</a:t>
            </a:r>
            <a:r>
              <a:rPr lang="en-US" altLang="en-US" sz="2200">
                <a:solidFill>
                  <a:srgbClr val="FF0000"/>
                </a:solidFill>
                <a:sym typeface="Wingdings" panose="05000000000000000000" pitchFamily="2" charset="2"/>
              </a:rPr>
              <a:t>úi tinh</a:t>
            </a:r>
            <a:r>
              <a:rPr lang="en-US" altLang="en-US" sz="2200">
                <a:solidFill>
                  <a:srgbClr val="3333CC"/>
                </a:solidFill>
                <a:cs typeface="Arial" panose="020B0604020202020204" pitchFamily="34" charset="0"/>
                <a:sym typeface="Wingdings" panose="05000000000000000000" pitchFamily="2" charset="2"/>
              </a:rPr>
              <a:t>               </a:t>
            </a:r>
            <a:r>
              <a:rPr lang="en-US" altLang="en-US" sz="2200">
                <a:solidFill>
                  <a:srgbClr val="000099"/>
                </a:solidFill>
                <a:cs typeface="Arial" panose="020B0604020202020204" pitchFamily="34" charset="0"/>
                <a:sym typeface="Wingdings" panose="05000000000000000000" pitchFamily="2" charset="2"/>
              </a:rPr>
              <a:t>t</a:t>
            </a:r>
            <a:r>
              <a:rPr lang="en-US" altLang="en-US" sz="2200">
                <a:solidFill>
                  <a:srgbClr val="000099"/>
                </a:solidFill>
                <a:sym typeface="Wingdings" panose="05000000000000000000" pitchFamily="2" charset="2"/>
              </a:rPr>
              <a:t>úi noãn</a:t>
            </a:r>
            <a:endParaRPr lang="en-US" altLang="en-US" sz="2200">
              <a:solidFill>
                <a:srgbClr val="000099"/>
              </a:solidFill>
              <a:cs typeface="Arial" panose="020B0604020202020204" pitchFamily="34" charset="0"/>
              <a:sym typeface="Wingdings" panose="05000000000000000000" pitchFamily="2" charset="2"/>
            </a:endParaRPr>
          </a:p>
          <a:p>
            <a:pPr eaLnBrk="1" hangingPunct="1">
              <a:spcBef>
                <a:spcPct val="50000"/>
              </a:spcBef>
            </a:pPr>
            <a:endParaRPr lang="en-US" altLang="en-US" sz="2200">
              <a:solidFill>
                <a:srgbClr val="008000"/>
              </a:solidFill>
              <a:cs typeface="Arial" panose="020B0604020202020204" pitchFamily="34" charset="0"/>
              <a:sym typeface="Wingdings" panose="05000000000000000000" pitchFamily="2" charset="2"/>
            </a:endParaRPr>
          </a:p>
          <a:p>
            <a:pPr eaLnBrk="1" hangingPunct="1">
              <a:spcBef>
                <a:spcPct val="50000"/>
              </a:spcBef>
            </a:pPr>
            <a:r>
              <a:rPr lang="en-US" altLang="en-US" sz="2200">
                <a:solidFill>
                  <a:srgbClr val="008000"/>
                </a:solidFill>
                <a:cs typeface="Arial" panose="020B0604020202020204" pitchFamily="34" charset="0"/>
                <a:sym typeface="Wingdings" panose="05000000000000000000" pitchFamily="2" charset="2"/>
              </a:rPr>
              <a:t>H</a:t>
            </a:r>
            <a:r>
              <a:rPr lang="en-US" altLang="en-US" sz="2200">
                <a:solidFill>
                  <a:srgbClr val="008000"/>
                </a:solidFill>
                <a:sym typeface="Wingdings" panose="05000000000000000000" pitchFamily="2" charset="2"/>
              </a:rPr>
              <a:t>ợp tử</a:t>
            </a:r>
            <a:r>
              <a:rPr lang="en-US" altLang="en-US" sz="2200">
                <a:solidFill>
                  <a:srgbClr val="3333CC"/>
                </a:solidFill>
                <a:cs typeface="Arial" panose="020B0604020202020204" pitchFamily="34" charset="0"/>
                <a:sym typeface="Wingdings" panose="05000000000000000000" pitchFamily="2" charset="2"/>
              </a:rPr>
              <a:t>              </a:t>
            </a:r>
          </a:p>
          <a:p>
            <a:pPr eaLnBrk="1" hangingPunct="1">
              <a:spcBef>
                <a:spcPct val="50000"/>
              </a:spcBef>
            </a:pPr>
            <a:r>
              <a:rPr lang="en-US" altLang="en-US">
                <a:solidFill>
                  <a:srgbClr val="008000"/>
                </a:solidFill>
                <a:cs typeface="Arial" panose="020B0604020202020204" pitchFamily="34" charset="0"/>
                <a:sym typeface="Wingdings" panose="05000000000000000000" pitchFamily="2" charset="2"/>
              </a:rPr>
              <a:t>                                         </a:t>
            </a:r>
            <a:r>
              <a:rPr lang="en-US" altLang="en-US" sz="2200">
                <a:solidFill>
                  <a:srgbClr val="000099"/>
                </a:solidFill>
                <a:cs typeface="Arial" panose="020B0604020202020204" pitchFamily="34" charset="0"/>
                <a:sym typeface="Wingdings" panose="05000000000000000000" pitchFamily="2" charset="2"/>
              </a:rPr>
              <a:t>tế bào trứng</a:t>
            </a:r>
          </a:p>
          <a:p>
            <a:pPr eaLnBrk="1" hangingPunct="1">
              <a:spcBef>
                <a:spcPct val="50000"/>
              </a:spcBef>
            </a:pPr>
            <a:r>
              <a:rPr lang="en-US" altLang="en-US" sz="2200">
                <a:solidFill>
                  <a:srgbClr val="3333CC"/>
                </a:solidFill>
                <a:latin typeface="VNI-Vari" pitchFamily="2" charset="0"/>
                <a:cs typeface="Arial" panose="020B0604020202020204" pitchFamily="34" charset="0"/>
                <a:sym typeface="Wingdings" panose="05000000000000000000" pitchFamily="2" charset="2"/>
              </a:rPr>
              <a:t>	</a:t>
            </a:r>
          </a:p>
        </p:txBody>
      </p:sp>
      <p:sp>
        <p:nvSpPr>
          <p:cNvPr id="21507" name="Line 3">
            <a:extLst>
              <a:ext uri="{FF2B5EF4-FFF2-40B4-BE49-F238E27FC236}">
                <a16:creationId xmlns:a16="http://schemas.microsoft.com/office/drawing/2014/main" id="{4CECF919-F355-E5B6-1A28-A7A99E06A126}"/>
              </a:ext>
            </a:extLst>
          </p:cNvPr>
          <p:cNvSpPr>
            <a:spLocks noChangeShapeType="1"/>
          </p:cNvSpPr>
          <p:nvPr/>
        </p:nvSpPr>
        <p:spPr bwMode="auto">
          <a:xfrm flipH="1">
            <a:off x="5334000" y="5181600"/>
            <a:ext cx="2209800" cy="23813"/>
          </a:xfrm>
          <a:prstGeom prst="line">
            <a:avLst/>
          </a:prstGeom>
          <a:noFill/>
          <a:ln w="38100">
            <a:solidFill>
              <a:srgbClr val="00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8" name="Line 4">
            <a:extLst>
              <a:ext uri="{FF2B5EF4-FFF2-40B4-BE49-F238E27FC236}">
                <a16:creationId xmlns:a16="http://schemas.microsoft.com/office/drawing/2014/main" id="{B8D1746D-E744-BCD2-A6FF-8064F81334C3}"/>
              </a:ext>
            </a:extLst>
          </p:cNvPr>
          <p:cNvSpPr>
            <a:spLocks noChangeShapeType="1"/>
          </p:cNvSpPr>
          <p:nvPr/>
        </p:nvSpPr>
        <p:spPr bwMode="auto">
          <a:xfrm flipV="1">
            <a:off x="1828800" y="2438400"/>
            <a:ext cx="0" cy="990600"/>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9" name="Line 5">
            <a:extLst>
              <a:ext uri="{FF2B5EF4-FFF2-40B4-BE49-F238E27FC236}">
                <a16:creationId xmlns:a16="http://schemas.microsoft.com/office/drawing/2014/main" id="{4D9FF707-9C9B-D0EF-1E37-D0A02BC26173}"/>
              </a:ext>
            </a:extLst>
          </p:cNvPr>
          <p:cNvSpPr>
            <a:spLocks noChangeShapeType="1"/>
          </p:cNvSpPr>
          <p:nvPr/>
        </p:nvSpPr>
        <p:spPr bwMode="auto">
          <a:xfrm>
            <a:off x="6705600" y="1981200"/>
            <a:ext cx="0" cy="76200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0" name="Line 6">
            <a:extLst>
              <a:ext uri="{FF2B5EF4-FFF2-40B4-BE49-F238E27FC236}">
                <a16:creationId xmlns:a16="http://schemas.microsoft.com/office/drawing/2014/main" id="{D7CDF637-BE8E-3BE9-131A-FB0B50D419EA}"/>
              </a:ext>
            </a:extLst>
          </p:cNvPr>
          <p:cNvSpPr>
            <a:spLocks noChangeShapeType="1"/>
          </p:cNvSpPr>
          <p:nvPr/>
        </p:nvSpPr>
        <p:spPr bwMode="auto">
          <a:xfrm flipH="1">
            <a:off x="6019800" y="2743200"/>
            <a:ext cx="685800" cy="762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1" name="Line 7">
            <a:extLst>
              <a:ext uri="{FF2B5EF4-FFF2-40B4-BE49-F238E27FC236}">
                <a16:creationId xmlns:a16="http://schemas.microsoft.com/office/drawing/2014/main" id="{C0CCDE13-7E23-ED74-3F23-38534294083A}"/>
              </a:ext>
            </a:extLst>
          </p:cNvPr>
          <p:cNvSpPr>
            <a:spLocks noChangeShapeType="1"/>
          </p:cNvSpPr>
          <p:nvPr/>
        </p:nvSpPr>
        <p:spPr bwMode="auto">
          <a:xfrm>
            <a:off x="6705600" y="2743200"/>
            <a:ext cx="762000" cy="609600"/>
          </a:xfrm>
          <a:prstGeom prst="line">
            <a:avLst/>
          </a:prstGeom>
          <a:noFill/>
          <a:ln w="38100">
            <a:solidFill>
              <a:srgbClr val="00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2" name="Line 8">
            <a:extLst>
              <a:ext uri="{FF2B5EF4-FFF2-40B4-BE49-F238E27FC236}">
                <a16:creationId xmlns:a16="http://schemas.microsoft.com/office/drawing/2014/main" id="{E6719930-C131-E6BC-4D27-C325E2F75649}"/>
              </a:ext>
            </a:extLst>
          </p:cNvPr>
          <p:cNvSpPr>
            <a:spLocks noChangeShapeType="1"/>
          </p:cNvSpPr>
          <p:nvPr/>
        </p:nvSpPr>
        <p:spPr bwMode="auto">
          <a:xfrm flipH="1">
            <a:off x="2743200" y="3886200"/>
            <a:ext cx="533400" cy="7620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3" name="Line 9">
            <a:extLst>
              <a:ext uri="{FF2B5EF4-FFF2-40B4-BE49-F238E27FC236}">
                <a16:creationId xmlns:a16="http://schemas.microsoft.com/office/drawing/2014/main" id="{DA56F82E-6A7F-0B2F-3B78-72EE3B9BA978}"/>
              </a:ext>
            </a:extLst>
          </p:cNvPr>
          <p:cNvSpPr>
            <a:spLocks noChangeShapeType="1"/>
          </p:cNvSpPr>
          <p:nvPr/>
        </p:nvSpPr>
        <p:spPr bwMode="auto">
          <a:xfrm>
            <a:off x="2743200" y="4648200"/>
            <a:ext cx="762000" cy="457200"/>
          </a:xfrm>
          <a:prstGeom prst="line">
            <a:avLst/>
          </a:prstGeom>
          <a:noFill/>
          <a:ln w="381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4" name="Line 10">
            <a:extLst>
              <a:ext uri="{FF2B5EF4-FFF2-40B4-BE49-F238E27FC236}">
                <a16:creationId xmlns:a16="http://schemas.microsoft.com/office/drawing/2014/main" id="{886EA470-E6CC-1EB5-AE91-4FFA7B49D9EA}"/>
              </a:ext>
            </a:extLst>
          </p:cNvPr>
          <p:cNvSpPr>
            <a:spLocks noChangeShapeType="1"/>
          </p:cNvSpPr>
          <p:nvPr/>
        </p:nvSpPr>
        <p:spPr bwMode="auto">
          <a:xfrm flipH="1">
            <a:off x="2057400" y="4648200"/>
            <a:ext cx="685800" cy="0"/>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5" name="Line 11">
            <a:extLst>
              <a:ext uri="{FF2B5EF4-FFF2-40B4-BE49-F238E27FC236}">
                <a16:creationId xmlns:a16="http://schemas.microsoft.com/office/drawing/2014/main" id="{C7E9AAFB-8405-1526-B369-06961AB14162}"/>
              </a:ext>
            </a:extLst>
          </p:cNvPr>
          <p:cNvSpPr>
            <a:spLocks noChangeShapeType="1"/>
          </p:cNvSpPr>
          <p:nvPr/>
        </p:nvSpPr>
        <p:spPr bwMode="auto">
          <a:xfrm>
            <a:off x="7543800" y="3990975"/>
            <a:ext cx="0" cy="1143000"/>
          </a:xfrm>
          <a:prstGeom prst="line">
            <a:avLst/>
          </a:prstGeom>
          <a:noFill/>
          <a:ln w="38100">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6" name="Line 12">
            <a:extLst>
              <a:ext uri="{FF2B5EF4-FFF2-40B4-BE49-F238E27FC236}">
                <a16:creationId xmlns:a16="http://schemas.microsoft.com/office/drawing/2014/main" id="{ACC4B16D-2B4C-0184-9B7E-25B8389F9A19}"/>
              </a:ext>
            </a:extLst>
          </p:cNvPr>
          <p:cNvSpPr>
            <a:spLocks noChangeShapeType="1"/>
          </p:cNvSpPr>
          <p:nvPr/>
        </p:nvSpPr>
        <p:spPr bwMode="auto">
          <a:xfrm flipV="1">
            <a:off x="1752600" y="3886200"/>
            <a:ext cx="0" cy="609600"/>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7" name="Text Box 13">
            <a:extLst>
              <a:ext uri="{FF2B5EF4-FFF2-40B4-BE49-F238E27FC236}">
                <a16:creationId xmlns:a16="http://schemas.microsoft.com/office/drawing/2014/main" id="{A08E1957-9829-787F-FFFD-43191804C374}"/>
              </a:ext>
            </a:extLst>
          </p:cNvPr>
          <p:cNvSpPr txBox="1">
            <a:spLocks noChangeArrowheads="1"/>
          </p:cNvSpPr>
          <p:nvPr/>
        </p:nvSpPr>
        <p:spPr bwMode="auto">
          <a:xfrm>
            <a:off x="762000" y="1295400"/>
            <a:ext cx="2057400" cy="8318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8000"/>
                </a:solidFill>
              </a:rPr>
              <a:t>Cây dương xỉ     </a:t>
            </a:r>
            <a:r>
              <a:rPr lang="en-US" altLang="en-US" sz="2400">
                <a:solidFill>
                  <a:srgbClr val="008000"/>
                </a:solidFill>
                <a:sym typeface="Wingdings" panose="05000000000000000000" pitchFamily="2" charset="2"/>
              </a:rPr>
              <a:t>trưởng thành</a:t>
            </a:r>
          </a:p>
        </p:txBody>
      </p:sp>
      <p:sp>
        <p:nvSpPr>
          <p:cNvPr id="21518" name="Line 14">
            <a:extLst>
              <a:ext uri="{FF2B5EF4-FFF2-40B4-BE49-F238E27FC236}">
                <a16:creationId xmlns:a16="http://schemas.microsoft.com/office/drawing/2014/main" id="{0702E878-82CB-BC63-BC39-3FA7B32D7401}"/>
              </a:ext>
            </a:extLst>
          </p:cNvPr>
          <p:cNvSpPr>
            <a:spLocks noChangeShapeType="1"/>
          </p:cNvSpPr>
          <p:nvPr/>
        </p:nvSpPr>
        <p:spPr bwMode="auto">
          <a:xfrm flipH="1" flipV="1">
            <a:off x="4648200" y="3657600"/>
            <a:ext cx="457200"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a:extLst>
              <a:ext uri="{FF2B5EF4-FFF2-40B4-BE49-F238E27FC236}">
                <a16:creationId xmlns:a16="http://schemas.microsoft.com/office/drawing/2014/main" id="{8CBE89D8-4504-FE92-3147-817E05EEFDC1}"/>
              </a:ext>
            </a:extLst>
          </p:cNvPr>
          <p:cNvGrpSpPr>
            <a:grpSpLocks/>
          </p:cNvGrpSpPr>
          <p:nvPr/>
        </p:nvGrpSpPr>
        <p:grpSpPr bwMode="auto">
          <a:xfrm>
            <a:off x="-19050" y="4832350"/>
            <a:ext cx="9532938" cy="1644650"/>
            <a:chOff x="0" y="3216"/>
            <a:chExt cx="6005" cy="1036"/>
          </a:xfrm>
        </p:grpSpPr>
        <p:sp>
          <p:nvSpPr>
            <p:cNvPr id="22534" name="Text Box 10">
              <a:extLst>
                <a:ext uri="{FF2B5EF4-FFF2-40B4-BE49-F238E27FC236}">
                  <a16:creationId xmlns:a16="http://schemas.microsoft.com/office/drawing/2014/main" id="{47FFC4A7-74B1-FCF8-1617-62C321D9B0F8}"/>
                </a:ext>
              </a:extLst>
            </p:cNvPr>
            <p:cNvSpPr txBox="1">
              <a:spLocks noChangeArrowheads="1"/>
            </p:cNvSpPr>
            <p:nvPr/>
          </p:nvSpPr>
          <p:spPr bwMode="auto">
            <a:xfrm>
              <a:off x="0" y="3504"/>
              <a:ext cx="100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FF0000"/>
                  </a:solidFill>
                  <a:latin typeface="Times New Roman" panose="02020603050405020304" pitchFamily="18" charset="0"/>
                </a:rPr>
                <a:t>Quyết cổ đại thân   gỗ lớn</a:t>
              </a:r>
            </a:p>
          </p:txBody>
        </p:sp>
        <p:sp>
          <p:nvSpPr>
            <p:cNvPr id="22535" name="Text Box 11">
              <a:extLst>
                <a:ext uri="{FF2B5EF4-FFF2-40B4-BE49-F238E27FC236}">
                  <a16:creationId xmlns:a16="http://schemas.microsoft.com/office/drawing/2014/main" id="{0075EAE5-8939-16EE-6060-860CB35EECA0}"/>
                </a:ext>
              </a:extLst>
            </p:cNvPr>
            <p:cNvSpPr txBox="1">
              <a:spLocks noChangeArrowheads="1"/>
            </p:cNvSpPr>
            <p:nvPr/>
          </p:nvSpPr>
          <p:spPr bwMode="auto">
            <a:xfrm>
              <a:off x="1586" y="3552"/>
              <a:ext cx="129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FF0000"/>
                  </a:solidFill>
                  <a:latin typeface="Times New Roman" panose="02020603050405020304" pitchFamily="18" charset="0"/>
                </a:rPr>
                <a:t>Rừng quyết</a:t>
              </a:r>
            </a:p>
            <a:p>
              <a:pPr eaLnBrk="1" hangingPunct="1"/>
              <a:r>
                <a:rPr lang="en-US" altLang="en-US" sz="2400" b="1">
                  <a:solidFill>
                    <a:srgbClr val="FF0000"/>
                  </a:solidFill>
                  <a:latin typeface="Times New Roman" panose="02020603050405020304" pitchFamily="18" charset="0"/>
                </a:rPr>
                <a:t>        PT</a:t>
              </a:r>
            </a:p>
          </p:txBody>
        </p:sp>
        <p:sp>
          <p:nvSpPr>
            <p:cNvPr id="22536" name="Text Box 12">
              <a:extLst>
                <a:ext uri="{FF2B5EF4-FFF2-40B4-BE49-F238E27FC236}">
                  <a16:creationId xmlns:a16="http://schemas.microsoft.com/office/drawing/2014/main" id="{CF233D28-B689-FF79-C51F-1127CED62303}"/>
                </a:ext>
              </a:extLst>
            </p:cNvPr>
            <p:cNvSpPr txBox="1">
              <a:spLocks noChangeArrowheads="1"/>
            </p:cNvSpPr>
            <p:nvPr/>
          </p:nvSpPr>
          <p:spPr bwMode="auto">
            <a:xfrm>
              <a:off x="3341" y="3504"/>
              <a:ext cx="105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FF0000"/>
                  </a:solidFill>
                  <a:latin typeface="Times New Roman" panose="02020603050405020304" pitchFamily="18" charset="0"/>
                </a:rPr>
                <a:t>Bị vùi sâu</a:t>
              </a:r>
            </a:p>
            <a:p>
              <a:pPr eaLnBrk="1" hangingPunct="1"/>
              <a:r>
                <a:rPr lang="en-US" altLang="en-US" sz="2400" b="1">
                  <a:solidFill>
                    <a:srgbClr val="FF0000"/>
                  </a:solidFill>
                  <a:latin typeface="Times New Roman" panose="02020603050405020304" pitchFamily="18" charset="0"/>
                </a:rPr>
                <a:t>  dưới đất</a:t>
              </a:r>
            </a:p>
          </p:txBody>
        </p:sp>
        <p:sp>
          <p:nvSpPr>
            <p:cNvPr id="22537" name="Text Box 13">
              <a:extLst>
                <a:ext uri="{FF2B5EF4-FFF2-40B4-BE49-F238E27FC236}">
                  <a16:creationId xmlns:a16="http://schemas.microsoft.com/office/drawing/2014/main" id="{F81F2F8B-7ECF-AB97-88B0-4C2A1DDC834D}"/>
                </a:ext>
              </a:extLst>
            </p:cNvPr>
            <p:cNvSpPr txBox="1">
              <a:spLocks noChangeArrowheads="1"/>
            </p:cNvSpPr>
            <p:nvPr/>
          </p:nvSpPr>
          <p:spPr bwMode="auto">
            <a:xfrm>
              <a:off x="4949" y="3504"/>
              <a:ext cx="10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latin typeface="Times New Roman" panose="02020603050405020304" pitchFamily="18" charset="0"/>
                </a:rPr>
                <a:t>Than đá</a:t>
              </a:r>
            </a:p>
          </p:txBody>
        </p:sp>
        <p:sp>
          <p:nvSpPr>
            <p:cNvPr id="22538" name="Text Box 14">
              <a:extLst>
                <a:ext uri="{FF2B5EF4-FFF2-40B4-BE49-F238E27FC236}">
                  <a16:creationId xmlns:a16="http://schemas.microsoft.com/office/drawing/2014/main" id="{A4351B5D-7638-D660-D2EA-72621B421794}"/>
                </a:ext>
              </a:extLst>
            </p:cNvPr>
            <p:cNvSpPr txBox="1">
              <a:spLocks noChangeArrowheads="1"/>
            </p:cNvSpPr>
            <p:nvPr/>
          </p:nvSpPr>
          <p:spPr bwMode="auto">
            <a:xfrm>
              <a:off x="839" y="3278"/>
              <a:ext cx="105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a:latin typeface="Times New Roman" panose="02020603050405020304" pitchFamily="18" charset="0"/>
                </a:rPr>
                <a:t>  </a:t>
              </a:r>
              <a:r>
                <a:rPr lang="en-US" altLang="en-US" sz="2000">
                  <a:solidFill>
                    <a:srgbClr val="0066FF"/>
                  </a:solidFill>
                  <a:latin typeface="Times New Roman" panose="02020603050405020304" pitchFamily="18" charset="0"/>
                </a:rPr>
                <a:t>Khí hậu</a:t>
              </a:r>
            </a:p>
          </p:txBody>
        </p:sp>
        <p:sp>
          <p:nvSpPr>
            <p:cNvPr id="22539" name="Text Box 15">
              <a:extLst>
                <a:ext uri="{FF2B5EF4-FFF2-40B4-BE49-F238E27FC236}">
                  <a16:creationId xmlns:a16="http://schemas.microsoft.com/office/drawing/2014/main" id="{06C4C9BA-F950-B3F7-7601-0D2CEA6F173A}"/>
                </a:ext>
              </a:extLst>
            </p:cNvPr>
            <p:cNvSpPr txBox="1">
              <a:spLocks noChangeArrowheads="1"/>
            </p:cNvSpPr>
            <p:nvPr/>
          </p:nvSpPr>
          <p:spPr bwMode="auto">
            <a:xfrm>
              <a:off x="748" y="3840"/>
              <a:ext cx="105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solidFill>
                    <a:srgbClr val="0066FF"/>
                  </a:solidFill>
                  <a:latin typeface="Times New Roman" panose="02020603050405020304" pitchFamily="18" charset="0"/>
                </a:rPr>
                <a:t>   Thuận lợi</a:t>
              </a:r>
            </a:p>
          </p:txBody>
        </p:sp>
        <p:sp>
          <p:nvSpPr>
            <p:cNvPr id="22540" name="Text Box 16">
              <a:extLst>
                <a:ext uri="{FF2B5EF4-FFF2-40B4-BE49-F238E27FC236}">
                  <a16:creationId xmlns:a16="http://schemas.microsoft.com/office/drawing/2014/main" id="{DEDF3928-A525-0A2A-9DA6-7299E04EA09B}"/>
                </a:ext>
              </a:extLst>
            </p:cNvPr>
            <p:cNvSpPr txBox="1">
              <a:spLocks noChangeArrowheads="1"/>
            </p:cNvSpPr>
            <p:nvPr/>
          </p:nvSpPr>
          <p:spPr bwMode="auto">
            <a:xfrm>
              <a:off x="2563" y="3792"/>
              <a:ext cx="134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solidFill>
                    <a:srgbClr val="0066FF"/>
                  </a:solidFill>
                  <a:latin typeface="Times New Roman" panose="02020603050405020304" pitchFamily="18" charset="0"/>
                </a:rPr>
                <a:t>  Vỏ trái đất</a:t>
              </a:r>
            </a:p>
          </p:txBody>
        </p:sp>
        <p:sp>
          <p:nvSpPr>
            <p:cNvPr id="22541" name="Text Box 17">
              <a:extLst>
                <a:ext uri="{FF2B5EF4-FFF2-40B4-BE49-F238E27FC236}">
                  <a16:creationId xmlns:a16="http://schemas.microsoft.com/office/drawing/2014/main" id="{7D1F3D8C-8BF5-3246-6261-0ECDA8A41C2C}"/>
                </a:ext>
              </a:extLst>
            </p:cNvPr>
            <p:cNvSpPr txBox="1">
              <a:spLocks noChangeArrowheads="1"/>
            </p:cNvSpPr>
            <p:nvPr/>
          </p:nvSpPr>
          <p:spPr bwMode="auto">
            <a:xfrm>
              <a:off x="2576" y="3261"/>
              <a:ext cx="105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a:latin typeface="Times New Roman" panose="02020603050405020304" pitchFamily="18" charset="0"/>
                </a:rPr>
                <a:t>  </a:t>
              </a:r>
              <a:r>
                <a:rPr lang="en-US" altLang="en-US" sz="2000">
                  <a:solidFill>
                    <a:srgbClr val="0066FF"/>
                  </a:solidFill>
                  <a:latin typeface="Times New Roman" panose="02020603050405020304" pitchFamily="18" charset="0"/>
                </a:rPr>
                <a:t>Biến đổi</a:t>
              </a:r>
            </a:p>
          </p:txBody>
        </p:sp>
        <p:sp>
          <p:nvSpPr>
            <p:cNvPr id="22542" name="Text Box 18">
              <a:extLst>
                <a:ext uri="{FF2B5EF4-FFF2-40B4-BE49-F238E27FC236}">
                  <a16:creationId xmlns:a16="http://schemas.microsoft.com/office/drawing/2014/main" id="{207A5243-17D0-CB3D-85B0-37B274DF4540}"/>
                </a:ext>
              </a:extLst>
            </p:cNvPr>
            <p:cNvSpPr txBox="1">
              <a:spLocks noChangeArrowheads="1"/>
            </p:cNvSpPr>
            <p:nvPr/>
          </p:nvSpPr>
          <p:spPr bwMode="auto">
            <a:xfrm>
              <a:off x="4097" y="3744"/>
              <a:ext cx="168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a:latin typeface="Times New Roman" panose="02020603050405020304" pitchFamily="18" charset="0"/>
                </a:rPr>
                <a:t>     </a:t>
              </a:r>
              <a:r>
                <a:rPr lang="en-US" altLang="en-US" sz="2000">
                  <a:solidFill>
                    <a:srgbClr val="0066FF"/>
                  </a:solidFill>
                  <a:latin typeface="Times New Roman" panose="02020603050405020304" pitchFamily="18" charset="0"/>
                </a:rPr>
                <a:t>Vi khuẩn</a:t>
              </a:r>
            </a:p>
          </p:txBody>
        </p:sp>
        <p:sp>
          <p:nvSpPr>
            <p:cNvPr id="22543" name="Text Box 19">
              <a:extLst>
                <a:ext uri="{FF2B5EF4-FFF2-40B4-BE49-F238E27FC236}">
                  <a16:creationId xmlns:a16="http://schemas.microsoft.com/office/drawing/2014/main" id="{6140D035-CC8D-BCFC-71BC-5AB4B1AC6AC4}"/>
                </a:ext>
              </a:extLst>
            </p:cNvPr>
            <p:cNvSpPr txBox="1">
              <a:spLocks noChangeArrowheads="1"/>
            </p:cNvSpPr>
            <p:nvPr/>
          </p:nvSpPr>
          <p:spPr bwMode="auto">
            <a:xfrm>
              <a:off x="4145" y="3216"/>
              <a:ext cx="105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solidFill>
                    <a:srgbClr val="0066FF"/>
                  </a:solidFill>
                </a:rPr>
                <a:t>Sức ép, sức     nóng củaTĐ</a:t>
              </a:r>
              <a:endParaRPr lang="en-US" altLang="en-US" sz="2000" b="1">
                <a:solidFill>
                  <a:srgbClr val="0066FF"/>
                </a:solidFill>
                <a:latin typeface="Times New Roman" panose="02020603050405020304" pitchFamily="18" charset="0"/>
              </a:endParaRPr>
            </a:p>
          </p:txBody>
        </p:sp>
        <p:sp>
          <p:nvSpPr>
            <p:cNvPr id="22544" name="Line 20">
              <a:extLst>
                <a:ext uri="{FF2B5EF4-FFF2-40B4-BE49-F238E27FC236}">
                  <a16:creationId xmlns:a16="http://schemas.microsoft.com/office/drawing/2014/main" id="{01D90500-C3BF-0263-B06D-63B38A07E4C7}"/>
                </a:ext>
              </a:extLst>
            </p:cNvPr>
            <p:cNvSpPr>
              <a:spLocks noChangeShapeType="1"/>
            </p:cNvSpPr>
            <p:nvPr/>
          </p:nvSpPr>
          <p:spPr bwMode="auto">
            <a:xfrm>
              <a:off x="912" y="3744"/>
              <a:ext cx="672" cy="0"/>
            </a:xfrm>
            <a:prstGeom prst="line">
              <a:avLst/>
            </a:prstGeom>
            <a:noFill/>
            <a:ln w="38100">
              <a:solidFill>
                <a:srgbClr val="00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545" name="Line 21">
              <a:extLst>
                <a:ext uri="{FF2B5EF4-FFF2-40B4-BE49-F238E27FC236}">
                  <a16:creationId xmlns:a16="http://schemas.microsoft.com/office/drawing/2014/main" id="{5390E619-B158-D9D3-8916-0E3DF51E90F8}"/>
                </a:ext>
              </a:extLst>
            </p:cNvPr>
            <p:cNvSpPr>
              <a:spLocks noChangeShapeType="1"/>
            </p:cNvSpPr>
            <p:nvPr/>
          </p:nvSpPr>
          <p:spPr bwMode="auto">
            <a:xfrm>
              <a:off x="2736" y="3744"/>
              <a:ext cx="672" cy="0"/>
            </a:xfrm>
            <a:prstGeom prst="line">
              <a:avLst/>
            </a:prstGeom>
            <a:noFill/>
            <a:ln w="38100">
              <a:solidFill>
                <a:srgbClr val="00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546" name="Line 22">
              <a:extLst>
                <a:ext uri="{FF2B5EF4-FFF2-40B4-BE49-F238E27FC236}">
                  <a16:creationId xmlns:a16="http://schemas.microsoft.com/office/drawing/2014/main" id="{56D8C2BE-92E8-E8C4-952E-44924279DD82}"/>
                </a:ext>
              </a:extLst>
            </p:cNvPr>
            <p:cNvSpPr>
              <a:spLocks noChangeShapeType="1"/>
            </p:cNvSpPr>
            <p:nvPr/>
          </p:nvSpPr>
          <p:spPr bwMode="auto">
            <a:xfrm>
              <a:off x="4320" y="3696"/>
              <a:ext cx="672" cy="0"/>
            </a:xfrm>
            <a:prstGeom prst="line">
              <a:avLst/>
            </a:prstGeom>
            <a:noFill/>
            <a:ln w="38100">
              <a:solidFill>
                <a:srgbClr val="00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22531" name="Picture 26" descr="Khu rung quyet co dai">
            <a:extLst>
              <a:ext uri="{FF2B5EF4-FFF2-40B4-BE49-F238E27FC236}">
                <a16:creationId xmlns:a16="http://schemas.microsoft.com/office/drawing/2014/main" id="{62539517-5068-9685-3946-508387202505}"/>
              </a:ext>
            </a:extLst>
          </p:cNvPr>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1066800" y="152400"/>
            <a:ext cx="7010400" cy="444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8D59984-ED8F-7F4E-6B8F-243CFCACDC4F}"/>
              </a:ext>
            </a:extLst>
          </p:cNvPr>
          <p:cNvSpPr/>
          <p:nvPr/>
        </p:nvSpPr>
        <p:spPr>
          <a:xfrm>
            <a:off x="3109913" y="4405313"/>
            <a:ext cx="2924175" cy="1762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33" name="Text Box 3">
            <a:extLst>
              <a:ext uri="{FF2B5EF4-FFF2-40B4-BE49-F238E27FC236}">
                <a16:creationId xmlns:a16="http://schemas.microsoft.com/office/drawing/2014/main" id="{0504FB92-4953-139F-17D1-162B5BF7F5C4}"/>
              </a:ext>
            </a:extLst>
          </p:cNvPr>
          <p:cNvSpPr txBox="1">
            <a:spLocks noChangeArrowheads="1"/>
          </p:cNvSpPr>
          <p:nvPr/>
        </p:nvSpPr>
        <p:spPr bwMode="auto">
          <a:xfrm>
            <a:off x="3886200" y="228600"/>
            <a:ext cx="4789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latin typeface="Times New Roman" panose="02020603050405020304" pitchFamily="18" charset="0"/>
              </a:rPr>
              <a:t>Đọc mục em có biết SGK/108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6200" y="1750874"/>
            <a:ext cx="9067800" cy="1754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600" b="1" dirty="0" err="1">
                <a:solidFill>
                  <a:srgbClr val="FF0000"/>
                </a:solidFill>
                <a:latin typeface="Arial" pitchFamily="34" charset="0"/>
                <a:cs typeface="Arial" pitchFamily="34" charset="0"/>
              </a:rPr>
              <a:t>Trò</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chơi</a:t>
            </a:r>
            <a:r>
              <a:rPr lang="en-US" sz="3600" b="1" dirty="0">
                <a:solidFill>
                  <a:srgbClr val="FF0000"/>
                </a:solidFill>
                <a:latin typeface="Arial" pitchFamily="34" charset="0"/>
                <a:cs typeface="Arial" pitchFamily="34" charset="0"/>
              </a:rPr>
              <a:t> (2’)</a:t>
            </a:r>
          </a:p>
          <a:p>
            <a:pPr algn="ctr"/>
            <a:r>
              <a:rPr lang="en-US" sz="3600" b="1" dirty="0">
                <a:solidFill>
                  <a:srgbClr val="FF0000"/>
                </a:solidFill>
                <a:latin typeface="Arial" pitchFamily="34" charset="0"/>
                <a:cs typeface="Arial" pitchFamily="34" charset="0"/>
              </a:rPr>
              <a:t>4 </a:t>
            </a:r>
            <a:r>
              <a:rPr lang="en-US" sz="3600" b="1" dirty="0" err="1">
                <a:solidFill>
                  <a:srgbClr val="FF0000"/>
                </a:solidFill>
                <a:latin typeface="Arial" pitchFamily="34" charset="0"/>
                <a:cs typeface="Arial" pitchFamily="34" charset="0"/>
              </a:rPr>
              <a:t>tổ</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hãy</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kể</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tên</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thực</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vật</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và</a:t>
            </a:r>
            <a:r>
              <a:rPr lang="en-US" sz="3600" b="1" dirty="0">
                <a:solidFill>
                  <a:srgbClr val="FF0000"/>
                </a:solidFill>
                <a:latin typeface="Arial" pitchFamily="34" charset="0"/>
                <a:cs typeface="Arial" pitchFamily="34" charset="0"/>
              </a:rPr>
              <a:t> chia </a:t>
            </a:r>
            <a:r>
              <a:rPr lang="en-US" sz="3600" b="1" dirty="0" err="1">
                <a:solidFill>
                  <a:srgbClr val="FF0000"/>
                </a:solidFill>
                <a:latin typeface="Arial" pitchFamily="34" charset="0"/>
                <a:cs typeface="Arial" pitchFamily="34" charset="0"/>
              </a:rPr>
              <a:t>chúng</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thành</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các</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nhóm</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có</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đặc</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điểm</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giống</a:t>
            </a:r>
            <a:r>
              <a:rPr lang="en-US" sz="3600" b="1" dirty="0">
                <a:solidFill>
                  <a:srgbClr val="FF0000"/>
                </a:solidFill>
                <a:latin typeface="Arial" pitchFamily="34" charset="0"/>
                <a:cs typeface="Arial" pitchFamily="34" charset="0"/>
              </a:rPr>
              <a:t> </a:t>
            </a:r>
            <a:r>
              <a:rPr lang="en-US" sz="3600" b="1" dirty="0" err="1">
                <a:solidFill>
                  <a:srgbClr val="FF0000"/>
                </a:solidFill>
                <a:latin typeface="Arial" pitchFamily="34" charset="0"/>
                <a:cs typeface="Arial" pitchFamily="34" charset="0"/>
              </a:rPr>
              <a:t>nhau</a:t>
            </a:r>
            <a:endParaRPr lang="en-US" sz="36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4791219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Text Box 4">
            <a:extLst>
              <a:ext uri="{FF2B5EF4-FFF2-40B4-BE49-F238E27FC236}">
                <a16:creationId xmlns:a16="http://schemas.microsoft.com/office/drawing/2014/main" id="{51CF3977-9C13-1447-AF3B-B421D8EB88DF}"/>
              </a:ext>
            </a:extLst>
          </p:cNvPr>
          <p:cNvSpPr txBox="1">
            <a:spLocks noChangeArrowheads="1"/>
          </p:cNvSpPr>
          <p:nvPr/>
        </p:nvSpPr>
        <p:spPr bwMode="auto">
          <a:xfrm>
            <a:off x="2209800" y="228600"/>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cs typeface="Times New Roman" panose="02020603050405020304" pitchFamily="18" charset="0"/>
              </a:rPr>
              <a:t>Mỏ than đang được khai thác</a:t>
            </a:r>
          </a:p>
        </p:txBody>
      </p:sp>
      <p:sp>
        <p:nvSpPr>
          <p:cNvPr id="97285" name="Text Box 5">
            <a:extLst>
              <a:ext uri="{FF2B5EF4-FFF2-40B4-BE49-F238E27FC236}">
                <a16:creationId xmlns:a16="http://schemas.microsoft.com/office/drawing/2014/main" id="{1D74300A-6D4A-4DD8-24DD-313382F12E9B}"/>
              </a:ext>
            </a:extLst>
          </p:cNvPr>
          <p:cNvSpPr txBox="1">
            <a:spLocks noChangeArrowheads="1"/>
          </p:cNvSpPr>
          <p:nvPr/>
        </p:nvSpPr>
        <p:spPr bwMode="auto">
          <a:xfrm>
            <a:off x="2209800" y="304800"/>
            <a:ext cx="411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cs typeface="Times New Roman" panose="02020603050405020304" pitchFamily="18" charset="0"/>
              </a:rPr>
              <a:t>Mỏ than đã khai thác cạn kiệt</a:t>
            </a:r>
          </a:p>
        </p:txBody>
      </p:sp>
      <p:sp>
        <p:nvSpPr>
          <p:cNvPr id="97286" name="Text Box 6">
            <a:extLst>
              <a:ext uri="{FF2B5EF4-FFF2-40B4-BE49-F238E27FC236}">
                <a16:creationId xmlns:a16="http://schemas.microsoft.com/office/drawing/2014/main" id="{FD76FC34-0A75-17AE-6509-E5859CFCBDFC}"/>
              </a:ext>
            </a:extLst>
          </p:cNvPr>
          <p:cNvSpPr txBox="1">
            <a:spLocks noChangeArrowheads="1"/>
          </p:cNvSpPr>
          <p:nvPr/>
        </p:nvSpPr>
        <p:spPr bwMode="auto">
          <a:xfrm>
            <a:off x="762000" y="4876800"/>
            <a:ext cx="8077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FF0000"/>
                </a:solidFill>
                <a:latin typeface="Times New Roman" panose="02020603050405020304" pitchFamily="18" charset="0"/>
                <a:cs typeface="Times New Roman" panose="02020603050405020304" pitchFamily="18" charset="0"/>
              </a:rPr>
              <a:t>Mỏ than là tài nguyên thiên nhiên, nhưng khi khai thác quá mức và sử dụng nhiều, lâu dần sẽ dẫn đến sự cạn kiệt. </a:t>
            </a:r>
          </a:p>
        </p:txBody>
      </p:sp>
      <p:sp>
        <p:nvSpPr>
          <p:cNvPr id="97289" name="Rectangle 9">
            <a:extLst>
              <a:ext uri="{FF2B5EF4-FFF2-40B4-BE49-F238E27FC236}">
                <a16:creationId xmlns:a16="http://schemas.microsoft.com/office/drawing/2014/main" id="{FFB71B1D-4EE6-FCF8-4939-3845D9A02BDC}"/>
              </a:ext>
            </a:extLst>
          </p:cNvPr>
          <p:cNvSpPr>
            <a:spLocks noChangeArrowheads="1"/>
          </p:cNvSpPr>
          <p:nvPr/>
        </p:nvSpPr>
        <p:spPr bwMode="auto">
          <a:xfrm>
            <a:off x="685800" y="4572000"/>
            <a:ext cx="82423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solidFill>
                  <a:srgbClr val="0000FF"/>
                </a:solidFill>
                <a:latin typeface="Times New Roman" panose="02020603050405020304" pitchFamily="18" charset="0"/>
              </a:rPr>
              <a:t>Than đá- là một loại nhiên liệu hóa thạch, làm nhiên liệu cho nhà máy nhiệt điện, ngành luyện kim, dùng cho ngành hóa học tạo ra các sản phẩm như dược phẩm, chất dẻo, sợi nhân tạo. </a:t>
            </a:r>
          </a:p>
        </p:txBody>
      </p:sp>
      <p:sp>
        <p:nvSpPr>
          <p:cNvPr id="97290" name="Text Box 10">
            <a:extLst>
              <a:ext uri="{FF2B5EF4-FFF2-40B4-BE49-F238E27FC236}">
                <a16:creationId xmlns:a16="http://schemas.microsoft.com/office/drawing/2014/main" id="{E46FA8E8-2BC2-E16A-7569-086E41A6B465}"/>
              </a:ext>
            </a:extLst>
          </p:cNvPr>
          <p:cNvSpPr txBox="1">
            <a:spLocks noChangeArrowheads="1"/>
          </p:cNvSpPr>
          <p:nvPr/>
        </p:nvSpPr>
        <p:spPr bwMode="auto">
          <a:xfrm>
            <a:off x="6219825" y="1219200"/>
            <a:ext cx="2895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SỬ DỤNG HỢP LÝ TÀI NGUYÊN THIÊN NHIÊN</a:t>
            </a:r>
          </a:p>
        </p:txBody>
      </p:sp>
      <p:pic>
        <p:nvPicPr>
          <p:cNvPr id="152586" name="Picture 10" descr="Coal_anthracite">
            <a:extLst>
              <a:ext uri="{FF2B5EF4-FFF2-40B4-BE49-F238E27FC236}">
                <a16:creationId xmlns:a16="http://schemas.microsoft.com/office/drawing/2014/main" id="{617EE8E9-4461-6AF6-0D9D-65A5D43B11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990600"/>
            <a:ext cx="4114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2" name="Picture 12" descr="Quảng Ninh sẽ trở thành trung tâm khai thác than và nhiệt điện, sản xuất thiết bị">
            <a:extLst>
              <a:ext uri="{FF2B5EF4-FFF2-40B4-BE49-F238E27FC236}">
                <a16:creationId xmlns:a16="http://schemas.microsoft.com/office/drawing/2014/main" id="{F20EBE3E-5EFB-4F83-96A5-9AFE7B9F5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685800"/>
            <a:ext cx="457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3" name="Picture 13" descr="IMG_3161">
            <a:extLst>
              <a:ext uri="{FF2B5EF4-FFF2-40B4-BE49-F238E27FC236}">
                <a16:creationId xmlns:a16="http://schemas.microsoft.com/office/drawing/2014/main" id="{AC733C9A-2C1D-1FAB-69C5-AFE24FE323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838200"/>
            <a:ext cx="4724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grpId="0" nodeType="clickEffect">
                                  <p:stCondLst>
                                    <p:cond delay="0"/>
                                  </p:stCondLst>
                                  <p:childTnLst>
                                    <p:animEffect transition="out" filter="box(in)">
                                      <p:cBhvr>
                                        <p:cTn id="6" dur="500"/>
                                        <p:tgtEl>
                                          <p:spTgt spid="97289"/>
                                        </p:tgtEl>
                                      </p:cBhvr>
                                    </p:animEffect>
                                    <p:set>
                                      <p:cBhvr>
                                        <p:cTn id="7" dur="1" fill="hold">
                                          <p:stCondLst>
                                            <p:cond delay="499"/>
                                          </p:stCondLst>
                                        </p:cTn>
                                        <p:tgtEl>
                                          <p:spTgt spid="97289"/>
                                        </p:tgtEl>
                                        <p:attrNameLst>
                                          <p:attrName>style.visibility</p:attrName>
                                        </p:attrNameLst>
                                      </p:cBhvr>
                                      <p:to>
                                        <p:strVal val="hidden"/>
                                      </p:to>
                                    </p:set>
                                  </p:childTnLst>
                                </p:cTn>
                              </p:par>
                              <p:par>
                                <p:cTn id="8" presetID="4" presetClass="entr" presetSubtype="16" fill="hold" nodeType="withEffect">
                                  <p:stCondLst>
                                    <p:cond delay="0"/>
                                  </p:stCondLst>
                                  <p:childTnLst>
                                    <p:set>
                                      <p:cBhvr>
                                        <p:cTn id="9" dur="1" fill="hold">
                                          <p:stCondLst>
                                            <p:cond delay="0"/>
                                          </p:stCondLst>
                                        </p:cTn>
                                        <p:tgtEl>
                                          <p:spTgt spid="97292"/>
                                        </p:tgtEl>
                                        <p:attrNameLst>
                                          <p:attrName>style.visibility</p:attrName>
                                        </p:attrNameLst>
                                      </p:cBhvr>
                                      <p:to>
                                        <p:strVal val="visible"/>
                                      </p:to>
                                    </p:set>
                                    <p:animEffect transition="in" filter="box(in)">
                                      <p:cBhvr>
                                        <p:cTn id="10" dur="500"/>
                                        <p:tgtEl>
                                          <p:spTgt spid="97292"/>
                                        </p:tgtEl>
                                      </p:cBhvr>
                                    </p:animEffect>
                                  </p:childTnLst>
                                </p:cTn>
                              </p:par>
                              <p:par>
                                <p:cTn id="11" presetID="4" presetClass="entr" presetSubtype="16" fill="hold" grpId="1" nodeType="withEffect">
                                  <p:stCondLst>
                                    <p:cond delay="0"/>
                                  </p:stCondLst>
                                  <p:childTnLst>
                                    <p:set>
                                      <p:cBhvr>
                                        <p:cTn id="12" dur="1" fill="hold">
                                          <p:stCondLst>
                                            <p:cond delay="0"/>
                                          </p:stCondLst>
                                        </p:cTn>
                                        <p:tgtEl>
                                          <p:spTgt spid="97284"/>
                                        </p:tgtEl>
                                        <p:attrNameLst>
                                          <p:attrName>style.visibility</p:attrName>
                                        </p:attrNameLst>
                                      </p:cBhvr>
                                      <p:to>
                                        <p:strVal val="visible"/>
                                      </p:to>
                                    </p:set>
                                    <p:animEffect transition="in" filter="box(in)">
                                      <p:cBhvr>
                                        <p:cTn id="13" dur="500"/>
                                        <p:tgtEl>
                                          <p:spTgt spid="9728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xit" presetSubtype="16" fill="hold" grpId="0" nodeType="clickEffect">
                                  <p:stCondLst>
                                    <p:cond delay="0"/>
                                  </p:stCondLst>
                                  <p:childTnLst>
                                    <p:animEffect transition="out" filter="box(in)">
                                      <p:cBhvr>
                                        <p:cTn id="17" dur="500"/>
                                        <p:tgtEl>
                                          <p:spTgt spid="97284"/>
                                        </p:tgtEl>
                                      </p:cBhvr>
                                    </p:animEffect>
                                    <p:set>
                                      <p:cBhvr>
                                        <p:cTn id="18" dur="1" fill="hold">
                                          <p:stCondLst>
                                            <p:cond delay="499"/>
                                          </p:stCondLst>
                                        </p:cTn>
                                        <p:tgtEl>
                                          <p:spTgt spid="97284"/>
                                        </p:tgtEl>
                                        <p:attrNameLst>
                                          <p:attrName>style.visibility</p:attrName>
                                        </p:attrNameLst>
                                      </p:cBhvr>
                                      <p:to>
                                        <p:strVal val="hidden"/>
                                      </p:to>
                                    </p:set>
                                  </p:childTnLst>
                                </p:cTn>
                              </p:par>
                              <p:par>
                                <p:cTn id="19" presetID="4" presetClass="entr" presetSubtype="16" fill="hold" nodeType="withEffect">
                                  <p:stCondLst>
                                    <p:cond delay="0"/>
                                  </p:stCondLst>
                                  <p:childTnLst>
                                    <p:set>
                                      <p:cBhvr>
                                        <p:cTn id="20" dur="1" fill="hold">
                                          <p:stCondLst>
                                            <p:cond delay="0"/>
                                          </p:stCondLst>
                                        </p:cTn>
                                        <p:tgtEl>
                                          <p:spTgt spid="97293"/>
                                        </p:tgtEl>
                                        <p:attrNameLst>
                                          <p:attrName>style.visibility</p:attrName>
                                        </p:attrNameLst>
                                      </p:cBhvr>
                                      <p:to>
                                        <p:strVal val="visible"/>
                                      </p:to>
                                    </p:set>
                                    <p:animEffect transition="in" filter="box(in)">
                                      <p:cBhvr>
                                        <p:cTn id="21" dur="500"/>
                                        <p:tgtEl>
                                          <p:spTgt spid="97293"/>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97285"/>
                                        </p:tgtEl>
                                        <p:attrNameLst>
                                          <p:attrName>style.visibility</p:attrName>
                                        </p:attrNameLst>
                                      </p:cBhvr>
                                      <p:to>
                                        <p:strVal val="visible"/>
                                      </p:to>
                                    </p:set>
                                    <p:animEffect transition="in" filter="box(in)">
                                      <p:cBhvr>
                                        <p:cTn id="24" dur="500"/>
                                        <p:tgtEl>
                                          <p:spTgt spid="9728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nodeType="clickEffect">
                                  <p:stCondLst>
                                    <p:cond delay="0"/>
                                  </p:stCondLst>
                                  <p:childTnLst>
                                    <p:set>
                                      <p:cBhvr>
                                        <p:cTn id="28" dur="1" fill="hold">
                                          <p:stCondLst>
                                            <p:cond delay="0"/>
                                          </p:stCondLst>
                                        </p:cTn>
                                        <p:tgtEl>
                                          <p:spTgt spid="97286">
                                            <p:txEl>
                                              <p:pRg st="0" end="0"/>
                                            </p:txEl>
                                          </p:spTgt>
                                        </p:tgtEl>
                                        <p:attrNameLst>
                                          <p:attrName>style.visibility</p:attrName>
                                        </p:attrNameLst>
                                      </p:cBhvr>
                                      <p:to>
                                        <p:strVal val="visible"/>
                                      </p:to>
                                    </p:set>
                                    <p:animEffect transition="in" filter="box(in)">
                                      <p:cBhvr>
                                        <p:cTn id="29" dur="500"/>
                                        <p:tgtEl>
                                          <p:spTgt spid="97286">
                                            <p:txEl>
                                              <p:pRg st="0" end="0"/>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97290"/>
                                        </p:tgtEl>
                                        <p:attrNameLst>
                                          <p:attrName>style.visibility</p:attrName>
                                        </p:attrNameLst>
                                      </p:cBhvr>
                                      <p:to>
                                        <p:strVal val="visible"/>
                                      </p:to>
                                    </p:set>
                                    <p:animEffect transition="in" filter="box(in)">
                                      <p:cBhvr>
                                        <p:cTn id="34" dur="500"/>
                                        <p:tgtEl>
                                          <p:spTgt spid="9729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xit" presetSubtype="16" fill="hold" nodeType="clickEffect">
                                  <p:stCondLst>
                                    <p:cond delay="0"/>
                                  </p:stCondLst>
                                  <p:childTnLst>
                                    <p:animEffect transition="out" filter="box(in)">
                                      <p:cBhvr>
                                        <p:cTn id="38" dur="500"/>
                                        <p:tgtEl>
                                          <p:spTgt spid="152586"/>
                                        </p:tgtEl>
                                      </p:cBhvr>
                                    </p:animEffect>
                                    <p:set>
                                      <p:cBhvr>
                                        <p:cTn id="39" dur="1" fill="hold">
                                          <p:stCondLst>
                                            <p:cond delay="499"/>
                                          </p:stCondLst>
                                        </p:cTn>
                                        <p:tgtEl>
                                          <p:spTgt spid="1525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p:bldP spid="97284" grpId="1"/>
      <p:bldP spid="97285" grpId="0"/>
      <p:bldP spid="97289" grpId="0"/>
      <p:bldP spid="9729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0DE2405-44E0-C075-A522-5833568EC315}"/>
              </a:ext>
            </a:extLst>
          </p:cNvPr>
          <p:cNvSpPr>
            <a:spLocks noGrp="1" noChangeArrowheads="1"/>
          </p:cNvSpPr>
          <p:nvPr>
            <p:ph type="title" idx="4294967295"/>
          </p:nvPr>
        </p:nvSpPr>
        <p:spPr>
          <a:xfrm>
            <a:off x="152400" y="762000"/>
            <a:ext cx="4572000" cy="1143000"/>
          </a:xfrm>
        </p:spPr>
        <p:txBody>
          <a:bodyPr>
            <a:normAutofit fontScale="90000"/>
          </a:bodyPr>
          <a:lstStyle/>
          <a:p>
            <a:pPr eaLnBrk="1" hangingPunct="1"/>
            <a:r>
              <a:rPr lang="en-US" altLang="en-US" sz="2400">
                <a:latin typeface="Times New Roman" panose="02020603050405020304" pitchFamily="18" charset="0"/>
              </a:rPr>
              <a:t>Lông của cây </a:t>
            </a:r>
            <a:r>
              <a:rPr lang="en-US" altLang="en-US" sz="2400">
                <a:solidFill>
                  <a:srgbClr val="FF0066"/>
                </a:solidFill>
                <a:latin typeface="Times New Roman" panose="02020603050405020304" pitchFamily="18" charset="0"/>
              </a:rPr>
              <a:t>Lông culi</a:t>
            </a:r>
            <a:r>
              <a:rPr lang="en-US" altLang="en-US" sz="2400">
                <a:latin typeface="Times New Roman" panose="02020603050405020304" pitchFamily="18" charset="0"/>
              </a:rPr>
              <a:t> có màu vàng dùng để cầm máu vết thương, còn thân dùng làm thuốc.</a:t>
            </a:r>
          </a:p>
        </p:txBody>
      </p:sp>
      <p:pic>
        <p:nvPicPr>
          <p:cNvPr id="24579" name="Picture 12" descr="Cay rau bo(2)">
            <a:extLst>
              <a:ext uri="{FF2B5EF4-FFF2-40B4-BE49-F238E27FC236}">
                <a16:creationId xmlns:a16="http://schemas.microsoft.com/office/drawing/2014/main" id="{FD0E1DC7-2249-1ECC-376D-2F315F79A0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905000"/>
            <a:ext cx="410051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13">
            <a:extLst>
              <a:ext uri="{FF2B5EF4-FFF2-40B4-BE49-F238E27FC236}">
                <a16:creationId xmlns:a16="http://schemas.microsoft.com/office/drawing/2014/main" id="{24437FE2-FC69-92F6-A190-6A933B12BF3D}"/>
              </a:ext>
            </a:extLst>
          </p:cNvPr>
          <p:cNvSpPr>
            <a:spLocks noChangeArrowheads="1"/>
          </p:cNvSpPr>
          <p:nvPr/>
        </p:nvSpPr>
        <p:spPr bwMode="auto">
          <a:xfrm>
            <a:off x="5105400" y="838200"/>
            <a:ext cx="373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a:solidFill>
                  <a:schemeClr val="tx2"/>
                </a:solidFill>
                <a:latin typeface="Times New Roman" panose="02020603050405020304" pitchFamily="18" charset="0"/>
              </a:rPr>
              <a:t>Cây rau bợ có thể dùng làm thuốc chữa bệnh sỏi thận.</a:t>
            </a:r>
          </a:p>
        </p:txBody>
      </p:sp>
      <p:pic>
        <p:nvPicPr>
          <p:cNvPr id="24581" name="Picture 9" descr="http://www.lrc-hueuni.edu.vn/dongy/thuocdongy/anh/CauTich.gif">
            <a:extLst>
              <a:ext uri="{FF2B5EF4-FFF2-40B4-BE49-F238E27FC236}">
                <a16:creationId xmlns:a16="http://schemas.microsoft.com/office/drawing/2014/main" id="{740B3808-9FF7-5EBC-57D7-2705C757A88B}"/>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609600" y="1981200"/>
            <a:ext cx="3810000" cy="4648200"/>
          </a:xfrm>
          <a:noFill/>
        </p:spPr>
      </p:pic>
      <p:sp>
        <p:nvSpPr>
          <p:cNvPr id="24582" name="Text Box 7">
            <a:extLst>
              <a:ext uri="{FF2B5EF4-FFF2-40B4-BE49-F238E27FC236}">
                <a16:creationId xmlns:a16="http://schemas.microsoft.com/office/drawing/2014/main" id="{9641803E-E9EB-0ACA-9357-FD0E60E6B5F8}"/>
              </a:ext>
            </a:extLst>
          </p:cNvPr>
          <p:cNvSpPr txBox="1">
            <a:spLocks noChangeArrowheads="1"/>
          </p:cNvSpPr>
          <p:nvPr/>
        </p:nvSpPr>
        <p:spPr bwMode="auto">
          <a:xfrm>
            <a:off x="2209800" y="152400"/>
            <a:ext cx="472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b="1">
                <a:solidFill>
                  <a:srgbClr val="0000FF"/>
                </a:solidFill>
                <a:latin typeface="Times New Roman" panose="02020603050405020304" pitchFamily="18" charset="0"/>
              </a:rPr>
              <a:t>EM CÓ BIẾT?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0DD4A00-337A-6234-E4FE-C72E556CCC85}"/>
              </a:ext>
            </a:extLst>
          </p:cNvPr>
          <p:cNvSpPr>
            <a:spLocks noGrp="1" noChangeArrowheads="1"/>
          </p:cNvSpPr>
          <p:nvPr>
            <p:ph type="title" idx="4294967295"/>
          </p:nvPr>
        </p:nvSpPr>
        <p:spPr>
          <a:xfrm>
            <a:off x="533400" y="457200"/>
            <a:ext cx="8153400" cy="1143000"/>
          </a:xfrm>
        </p:spPr>
        <p:txBody>
          <a:bodyPr/>
          <a:lstStyle/>
          <a:p>
            <a:pPr algn="l" eaLnBrk="1" hangingPunct="1"/>
            <a:r>
              <a:rPr lang="en-US" altLang="en-US" sz="2400">
                <a:solidFill>
                  <a:srgbClr val="FF0000"/>
                </a:solidFill>
                <a:latin typeface="Times New Roman" panose="02020603050405020304" pitchFamily="18" charset="0"/>
              </a:rPr>
              <a:t>Trồng Dương xỉ để cải tạo đất: làm tăng chất mùn, hấp thụ kim loại nặng trong đất.</a:t>
            </a:r>
          </a:p>
        </p:txBody>
      </p:sp>
      <p:pic>
        <p:nvPicPr>
          <p:cNvPr id="25603" name="Picture 2" descr="http://giacaphe.com/wp-content/uploads/2012/10/giong-cay-duong-xi-thai.jpg">
            <a:extLst>
              <a:ext uri="{FF2B5EF4-FFF2-40B4-BE49-F238E27FC236}">
                <a16:creationId xmlns:a16="http://schemas.microsoft.com/office/drawing/2014/main" id="{CDF22211-A174-6837-55B7-960045F3AD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752600"/>
            <a:ext cx="5562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62000"/>
            <a:ext cx="4724400" cy="492443"/>
          </a:xfrm>
          <a:prstGeom prst="rect">
            <a:avLst/>
          </a:prstGeom>
        </p:spPr>
        <p:txBody>
          <a:bodyPr wrap="square">
            <a:spAutoFit/>
          </a:bodyPr>
          <a:lstStyle/>
          <a:p>
            <a:pPr marL="514350" indent="-514350"/>
            <a:r>
              <a:rPr lang="en-US" sz="2600" b="1" dirty="0">
                <a:solidFill>
                  <a:schemeClr val="tx2"/>
                </a:solidFill>
                <a:latin typeface="Times New Roman" pitchFamily="18" charset="0"/>
                <a:cs typeface="Times New Roman" pitchFamily="18" charset="0"/>
              </a:rPr>
              <a:t>I. </a:t>
            </a:r>
            <a:r>
              <a:rPr lang="en-US" sz="2600" b="1" dirty="0" err="1">
                <a:solidFill>
                  <a:schemeClr val="tx2"/>
                </a:solidFill>
                <a:latin typeface="Times New Roman" pitchFamily="18" charset="0"/>
                <a:cs typeface="Times New Roman" pitchFamily="18" charset="0"/>
              </a:rPr>
              <a:t>Các</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nhóm</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thực</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vật</a:t>
            </a:r>
            <a:r>
              <a:rPr lang="en-US" sz="2600" b="1" dirty="0">
                <a:solidFill>
                  <a:schemeClr val="tx2"/>
                </a:solidFill>
                <a:latin typeface="Times New Roman" pitchFamily="18" charset="0"/>
                <a:cs typeface="Times New Roman" pitchFamily="18" charset="0"/>
              </a:rPr>
              <a:t>:</a:t>
            </a:r>
          </a:p>
        </p:txBody>
      </p:sp>
      <p:sp>
        <p:nvSpPr>
          <p:cNvPr id="8" name="TextBox 7"/>
          <p:cNvSpPr txBox="1"/>
          <p:nvPr/>
        </p:nvSpPr>
        <p:spPr>
          <a:xfrm>
            <a:off x="838200" y="115669"/>
            <a:ext cx="7543800"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600" b="1" dirty="0">
                <a:solidFill>
                  <a:srgbClr val="FF0000"/>
                </a:solidFill>
                <a:latin typeface="Arial" pitchFamily="34" charset="0"/>
                <a:cs typeface="Arial" pitchFamily="34" charset="0"/>
              </a:rPr>
              <a:t>BÀI 19: ĐA DẠNG THỰC VẬT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54443"/>
            <a:ext cx="7162800" cy="507015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1254443"/>
            <a:ext cx="1371600" cy="148875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00" y="2971800"/>
            <a:ext cx="1066800" cy="369332"/>
          </a:xfrm>
          <a:prstGeom prst="rect">
            <a:avLst/>
          </a:prstGeom>
          <a:noFill/>
        </p:spPr>
        <p:txBody>
          <a:bodyPr wrap="square" rtlCol="0">
            <a:spAutoFit/>
          </a:bodyPr>
          <a:lstStyle/>
          <a:p>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hoa</a:t>
            </a:r>
            <a:endParaRPr lang="en-US" b="1" dirty="0">
              <a:latin typeface="Times New Roman" pitchFamily="18" charset="0"/>
              <a:cs typeface="Times New Roman" pitchFamily="18" charset="0"/>
            </a:endParaRPr>
          </a:p>
        </p:txBody>
      </p:sp>
      <p:sp>
        <p:nvSpPr>
          <p:cNvPr id="4" name="Rounded Rectangle 3"/>
          <p:cNvSpPr/>
          <p:nvPr/>
        </p:nvSpPr>
        <p:spPr>
          <a:xfrm>
            <a:off x="152400" y="5486400"/>
            <a:ext cx="2209800" cy="5334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err="1">
                <a:solidFill>
                  <a:schemeClr val="tx1"/>
                </a:solidFill>
              </a:rPr>
              <a:t>Không</a:t>
            </a:r>
            <a:r>
              <a:rPr lang="en-US" b="1" dirty="0">
                <a:solidFill>
                  <a:schemeClr val="tx1"/>
                </a:solidFill>
              </a:rPr>
              <a:t> </a:t>
            </a:r>
            <a:r>
              <a:rPr lang="en-US" b="1" dirty="0" err="1">
                <a:solidFill>
                  <a:schemeClr val="tx1"/>
                </a:solidFill>
              </a:rPr>
              <a:t>có</a:t>
            </a:r>
            <a:r>
              <a:rPr lang="en-US" b="1" dirty="0">
                <a:solidFill>
                  <a:schemeClr val="tx1"/>
                </a:solidFill>
              </a:rPr>
              <a:t> </a:t>
            </a:r>
            <a:r>
              <a:rPr lang="en-US" b="1" dirty="0" err="1">
                <a:solidFill>
                  <a:schemeClr val="tx1"/>
                </a:solidFill>
              </a:rPr>
              <a:t>mạch</a:t>
            </a:r>
            <a:r>
              <a:rPr lang="en-US" b="1" dirty="0">
                <a:solidFill>
                  <a:schemeClr val="tx1"/>
                </a:solidFill>
              </a:rPr>
              <a:t> </a:t>
            </a:r>
            <a:r>
              <a:rPr lang="en-US" b="1" dirty="0" err="1">
                <a:solidFill>
                  <a:schemeClr val="tx1"/>
                </a:solidFill>
              </a:rPr>
              <a:t>dẫn</a:t>
            </a:r>
            <a:endParaRPr lang="en-US" b="1" dirty="0">
              <a:solidFill>
                <a:schemeClr val="tx1"/>
              </a:solidFill>
            </a:endParaRPr>
          </a:p>
        </p:txBody>
      </p:sp>
      <p:sp>
        <p:nvSpPr>
          <p:cNvPr id="14" name="Rounded Rectangle 13"/>
          <p:cNvSpPr/>
          <p:nvPr/>
        </p:nvSpPr>
        <p:spPr>
          <a:xfrm>
            <a:off x="4343400" y="5486400"/>
            <a:ext cx="1905000" cy="457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err="1">
                <a:solidFill>
                  <a:schemeClr val="tx1"/>
                </a:solidFill>
              </a:rPr>
              <a:t>Có</a:t>
            </a:r>
            <a:r>
              <a:rPr lang="en-US" b="1" dirty="0">
                <a:solidFill>
                  <a:schemeClr val="tx1"/>
                </a:solidFill>
              </a:rPr>
              <a:t> </a:t>
            </a:r>
            <a:r>
              <a:rPr lang="en-US" b="1" dirty="0" err="1">
                <a:solidFill>
                  <a:schemeClr val="tx1"/>
                </a:solidFill>
              </a:rPr>
              <a:t>mạch</a:t>
            </a:r>
            <a:r>
              <a:rPr lang="en-US" b="1" dirty="0">
                <a:solidFill>
                  <a:schemeClr val="tx1"/>
                </a:solidFill>
              </a:rPr>
              <a:t> </a:t>
            </a:r>
            <a:r>
              <a:rPr lang="en-US" b="1" dirty="0" err="1">
                <a:solidFill>
                  <a:schemeClr val="tx1"/>
                </a:solidFill>
              </a:rPr>
              <a:t>dẫn</a:t>
            </a:r>
            <a:endParaRPr lang="en-US" b="1" dirty="0">
              <a:solidFill>
                <a:schemeClr val="tx1"/>
              </a:solidFill>
            </a:endParaRPr>
          </a:p>
        </p:txBody>
      </p:sp>
      <p:sp>
        <p:nvSpPr>
          <p:cNvPr id="6" name="Rectangle 5"/>
          <p:cNvSpPr/>
          <p:nvPr/>
        </p:nvSpPr>
        <p:spPr>
          <a:xfrm>
            <a:off x="2819400" y="4724400"/>
            <a:ext cx="1790700" cy="304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err="1"/>
              <a:t>Không</a:t>
            </a:r>
            <a:r>
              <a:rPr lang="en-US" b="1" dirty="0"/>
              <a:t> </a:t>
            </a:r>
            <a:r>
              <a:rPr lang="en-US" b="1" dirty="0" err="1"/>
              <a:t>có</a:t>
            </a:r>
            <a:r>
              <a:rPr lang="en-US" b="1" dirty="0"/>
              <a:t> </a:t>
            </a:r>
            <a:r>
              <a:rPr lang="en-US" b="1" dirty="0" err="1"/>
              <a:t>hạt</a:t>
            </a:r>
            <a:endParaRPr lang="en-US" b="1" dirty="0"/>
          </a:p>
        </p:txBody>
      </p:sp>
      <p:sp>
        <p:nvSpPr>
          <p:cNvPr id="16" name="Rectangle 15"/>
          <p:cNvSpPr/>
          <p:nvPr/>
        </p:nvSpPr>
        <p:spPr>
          <a:xfrm>
            <a:off x="5829300" y="4724400"/>
            <a:ext cx="1790700" cy="304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err="1"/>
              <a:t>Có</a:t>
            </a:r>
            <a:r>
              <a:rPr lang="en-US" b="1" dirty="0"/>
              <a:t> </a:t>
            </a:r>
            <a:r>
              <a:rPr lang="en-US" b="1" dirty="0" err="1"/>
              <a:t>hạt</a:t>
            </a:r>
            <a:endParaRPr lang="en-US" b="1" dirty="0"/>
          </a:p>
        </p:txBody>
      </p:sp>
      <p:sp>
        <p:nvSpPr>
          <p:cNvPr id="17" name="Rectangle 16"/>
          <p:cNvSpPr/>
          <p:nvPr/>
        </p:nvSpPr>
        <p:spPr>
          <a:xfrm>
            <a:off x="4848224" y="3962400"/>
            <a:ext cx="1876425" cy="381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err="1"/>
              <a:t>Không</a:t>
            </a:r>
            <a:r>
              <a:rPr lang="en-US" b="1" dirty="0"/>
              <a:t> </a:t>
            </a:r>
            <a:r>
              <a:rPr lang="en-US" b="1" dirty="0" err="1"/>
              <a:t>có</a:t>
            </a:r>
            <a:r>
              <a:rPr lang="en-US" b="1" dirty="0"/>
              <a:t> </a:t>
            </a:r>
            <a:r>
              <a:rPr lang="en-US" b="1" dirty="0" err="1"/>
              <a:t>hoa</a:t>
            </a:r>
            <a:endParaRPr lang="en-US" b="1" dirty="0"/>
          </a:p>
        </p:txBody>
      </p:sp>
      <p:sp>
        <p:nvSpPr>
          <p:cNvPr id="13" name="Rectangle 12"/>
          <p:cNvSpPr/>
          <p:nvPr/>
        </p:nvSpPr>
        <p:spPr>
          <a:xfrm>
            <a:off x="685800" y="3156466"/>
            <a:ext cx="914400" cy="27253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a:t>RÊU</a:t>
            </a:r>
          </a:p>
        </p:txBody>
      </p:sp>
      <p:sp>
        <p:nvSpPr>
          <p:cNvPr id="15" name="Rectangle 14"/>
          <p:cNvSpPr/>
          <p:nvPr/>
        </p:nvSpPr>
        <p:spPr>
          <a:xfrm>
            <a:off x="7467600" y="914400"/>
            <a:ext cx="1524000" cy="3400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HẠT KÍN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02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animBg="1"/>
      <p:bldP spid="14" grpId="0" animBg="1"/>
      <p:bldP spid="6" grpId="0" animBg="1"/>
      <p:bldP spid="16" grpId="0" animBg="1"/>
      <p:bldP spid="17" grpId="0" animBg="1"/>
      <p:bldP spid="13"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62000"/>
            <a:ext cx="4724400" cy="492443"/>
          </a:xfrm>
          <a:prstGeom prst="rect">
            <a:avLst/>
          </a:prstGeom>
        </p:spPr>
        <p:txBody>
          <a:bodyPr wrap="square">
            <a:spAutoFit/>
          </a:bodyPr>
          <a:lstStyle/>
          <a:p>
            <a:pPr marL="514350" indent="-514350"/>
            <a:r>
              <a:rPr lang="en-US" sz="2600" b="1" dirty="0">
                <a:solidFill>
                  <a:schemeClr val="tx2"/>
                </a:solidFill>
                <a:latin typeface="Times New Roman" pitchFamily="18" charset="0"/>
                <a:cs typeface="Times New Roman" pitchFamily="18" charset="0"/>
              </a:rPr>
              <a:t>I. </a:t>
            </a:r>
            <a:r>
              <a:rPr lang="en-US" sz="2600" b="1" dirty="0" err="1">
                <a:solidFill>
                  <a:schemeClr val="tx2"/>
                </a:solidFill>
                <a:latin typeface="Times New Roman" pitchFamily="18" charset="0"/>
                <a:cs typeface="Times New Roman" pitchFamily="18" charset="0"/>
              </a:rPr>
              <a:t>Các</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nhóm</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thực</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vật</a:t>
            </a:r>
            <a:r>
              <a:rPr lang="en-US" sz="2600" b="1" dirty="0">
                <a:solidFill>
                  <a:schemeClr val="tx2"/>
                </a:solidFill>
                <a:latin typeface="Times New Roman" pitchFamily="18" charset="0"/>
                <a:cs typeface="Times New Roman" pitchFamily="18" charset="0"/>
              </a:rPr>
              <a:t>:</a:t>
            </a:r>
          </a:p>
        </p:txBody>
      </p:sp>
      <p:sp>
        <p:nvSpPr>
          <p:cNvPr id="8" name="TextBox 7"/>
          <p:cNvSpPr txBox="1"/>
          <p:nvPr/>
        </p:nvSpPr>
        <p:spPr>
          <a:xfrm>
            <a:off x="838200" y="115669"/>
            <a:ext cx="7543800"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600" b="1" dirty="0">
                <a:solidFill>
                  <a:srgbClr val="FF0000"/>
                </a:solidFill>
                <a:latin typeface="Arial" pitchFamily="34" charset="0"/>
                <a:cs typeface="Arial" pitchFamily="34" charset="0"/>
              </a:rPr>
              <a:t>BÀI 19: ĐA DẠNG THỰC VẬT</a:t>
            </a:r>
          </a:p>
        </p:txBody>
      </p:sp>
      <p:sp>
        <p:nvSpPr>
          <p:cNvPr id="3" name="TextBox 2"/>
          <p:cNvSpPr txBox="1"/>
          <p:nvPr/>
        </p:nvSpPr>
        <p:spPr>
          <a:xfrm>
            <a:off x="228600" y="1254443"/>
            <a:ext cx="8382000" cy="2308324"/>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chia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4 </a:t>
            </a:r>
            <a:r>
              <a:rPr lang="en-US" sz="2400" dirty="0" err="1">
                <a:latin typeface="Times New Roman" pitchFamily="18" charset="0"/>
                <a:cs typeface="Times New Roman" pitchFamily="18" charset="0"/>
              </a:rPr>
              <a:t>nhóm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lớn</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Rêu</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xỉ</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trần</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kín</a:t>
            </a:r>
            <a:r>
              <a:rPr lang="en-US" sz="2400" dirty="0">
                <a:latin typeface="Times New Roman" pitchFamily="18" charset="0"/>
                <a:cs typeface="Times New Roman" pitchFamily="18" charset="0"/>
              </a:rPr>
              <a:t>)</a:t>
            </a:r>
          </a:p>
          <a:p>
            <a:endParaRPr lang="en-US" sz="2400" dirty="0">
              <a:latin typeface="Times New Roman" pitchFamily="18" charset="0"/>
              <a:cs typeface="Times New Roman" pitchFamily="18" charset="0"/>
            </a:endParaRPr>
          </a:p>
        </p:txBody>
      </p:sp>
      <p:sp>
        <p:nvSpPr>
          <p:cNvPr id="2" name="TextBox 1"/>
          <p:cNvSpPr txBox="1"/>
          <p:nvPr/>
        </p:nvSpPr>
        <p:spPr>
          <a:xfrm>
            <a:off x="76200" y="3276600"/>
            <a:ext cx="5715000" cy="492443"/>
          </a:xfrm>
          <a:prstGeom prst="rect">
            <a:avLst/>
          </a:prstGeom>
          <a:noFill/>
        </p:spPr>
        <p:txBody>
          <a:bodyPr wrap="square" rtlCol="0">
            <a:spAutoFit/>
          </a:bodyPr>
          <a:lstStyle/>
          <a:p>
            <a:r>
              <a:rPr lang="en-US" sz="2600" b="1" dirty="0">
                <a:solidFill>
                  <a:schemeClr val="tx2">
                    <a:lumMod val="75000"/>
                  </a:schemeClr>
                </a:solidFill>
                <a:latin typeface="Times New Roman" pitchFamily="18" charset="0"/>
                <a:cs typeface="Times New Roman" pitchFamily="18" charset="0"/>
              </a:rPr>
              <a:t>II. </a:t>
            </a:r>
            <a:r>
              <a:rPr lang="en-US" sz="2600" b="1" dirty="0" err="1">
                <a:solidFill>
                  <a:schemeClr val="tx2">
                    <a:lumMod val="75000"/>
                  </a:schemeClr>
                </a:solidFill>
                <a:latin typeface="Times New Roman" pitchFamily="18" charset="0"/>
                <a:cs typeface="Times New Roman" pitchFamily="18" charset="0"/>
              </a:rPr>
              <a:t>Thực</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vật</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không</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có</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mạch</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dẫn</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Rêu</a:t>
            </a:r>
            <a:r>
              <a:rPr lang="en-US" sz="2600" b="1" dirty="0">
                <a:solidFill>
                  <a:schemeClr val="tx2">
                    <a:lumMod val="75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346996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524000" y="304800"/>
            <a:ext cx="184731" cy="369332"/>
          </a:xfrm>
          <a:prstGeom prst="rect">
            <a:avLst/>
          </a:prstGeom>
          <a:noFill/>
        </p:spPr>
        <p:txBody>
          <a:bodyPr wrap="none" rtlCol="0">
            <a:spAutoFit/>
          </a:bodyPr>
          <a:lstStyle/>
          <a:p>
            <a:endParaRPr lang="en-US" dirty="0"/>
          </a:p>
        </p:txBody>
      </p:sp>
      <p:sp>
        <p:nvSpPr>
          <p:cNvPr id="21510" name="AutoShape 6" descr="https://encrypted-tbn2.gstatic.com/images?q=tbn:ANd9GcRcBi0Pl0C_xoJPs8B_W7swtkFNsNLSrnysONyfRMZLxSEif7r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1511" name="Picture 7" descr="C:\Users\ACER\Desktop\New folder\images (1).jpg"/>
          <p:cNvPicPr>
            <a:picLocks noChangeAspect="1" noChangeArrowheads="1"/>
          </p:cNvPicPr>
          <p:nvPr/>
        </p:nvPicPr>
        <p:blipFill>
          <a:blip r:embed="rId2"/>
          <a:srcRect/>
          <a:stretch>
            <a:fillRect/>
          </a:stretch>
        </p:blipFill>
        <p:spPr bwMode="auto">
          <a:xfrm>
            <a:off x="4572000" y="3352800"/>
            <a:ext cx="4572000" cy="3505200"/>
          </a:xfrm>
          <a:prstGeom prst="rect">
            <a:avLst/>
          </a:prstGeom>
          <a:noFill/>
        </p:spPr>
      </p:pic>
      <p:sp>
        <p:nvSpPr>
          <p:cNvPr id="24" name="TextBox 23"/>
          <p:cNvSpPr txBox="1"/>
          <p:nvPr/>
        </p:nvSpPr>
        <p:spPr>
          <a:xfrm>
            <a:off x="5334000" y="6324600"/>
            <a:ext cx="3065263" cy="46166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2400" b="1" dirty="0" err="1">
                <a:solidFill>
                  <a:schemeClr val="tx1"/>
                </a:solidFill>
                <a:latin typeface="Arial" pitchFamily="34" charset="0"/>
                <a:cs typeface="Arial" pitchFamily="34" charset="0"/>
              </a:rPr>
              <a:t>Sống</a:t>
            </a:r>
            <a:r>
              <a:rPr lang="en-US" sz="2400" b="1" dirty="0">
                <a:solidFill>
                  <a:schemeClr val="tx1"/>
                </a:solidFill>
                <a:latin typeface="Arial" pitchFamily="34" charset="0"/>
                <a:cs typeface="Arial" pitchFamily="34" charset="0"/>
              </a:rPr>
              <a:t> ở </a:t>
            </a:r>
            <a:r>
              <a:rPr lang="en-US" sz="2400" b="1" dirty="0" err="1">
                <a:solidFill>
                  <a:schemeClr val="tx1"/>
                </a:solidFill>
                <a:latin typeface="Arial" pitchFamily="34" charset="0"/>
                <a:cs typeface="Arial" pitchFamily="34" charset="0"/>
              </a:rPr>
              <a:t>chân</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tường</a:t>
            </a:r>
            <a:endParaRPr lang="en-US" sz="2400" b="1" dirty="0">
              <a:solidFill>
                <a:schemeClr val="tx1"/>
              </a:solidFill>
              <a:latin typeface="Arial" pitchFamily="34" charset="0"/>
              <a:cs typeface="Arial" pitchFamily="34" charset="0"/>
            </a:endParaRPr>
          </a:p>
        </p:txBody>
      </p:sp>
      <p:pic>
        <p:nvPicPr>
          <p:cNvPr id="25602" name="Picture 2" descr="https://encrypted-tbn2.gstatic.com/images?q=tbn:ANd9GcTVGEHiTBihxYxKfYk_d_mmJ7ClTiHRMfB1WuoffO_RNkJLdMu6sQ"/>
          <p:cNvPicPr>
            <a:picLocks noChangeAspect="1" noChangeArrowheads="1"/>
          </p:cNvPicPr>
          <p:nvPr/>
        </p:nvPicPr>
        <p:blipFill>
          <a:blip r:embed="rId3"/>
          <a:srcRect/>
          <a:stretch>
            <a:fillRect/>
          </a:stretch>
        </p:blipFill>
        <p:spPr bwMode="auto">
          <a:xfrm>
            <a:off x="0" y="3352800"/>
            <a:ext cx="4572000" cy="3505200"/>
          </a:xfrm>
          <a:prstGeom prst="rect">
            <a:avLst/>
          </a:prstGeom>
          <a:noFill/>
        </p:spPr>
      </p:pic>
      <p:sp>
        <p:nvSpPr>
          <p:cNvPr id="16" name="TextBox 15"/>
          <p:cNvSpPr txBox="1"/>
          <p:nvPr/>
        </p:nvSpPr>
        <p:spPr>
          <a:xfrm>
            <a:off x="762000" y="6324600"/>
            <a:ext cx="2696572" cy="46166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2400" b="1" dirty="0" err="1">
                <a:solidFill>
                  <a:schemeClr val="tx1"/>
                </a:solidFill>
                <a:latin typeface="Arial" pitchFamily="34" charset="0"/>
                <a:cs typeface="Arial" pitchFamily="34" charset="0"/>
              </a:rPr>
              <a:t>Sống</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trên</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đất</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ẩm</a:t>
            </a:r>
            <a:endParaRPr lang="en-US" sz="2400" b="1" dirty="0">
              <a:solidFill>
                <a:schemeClr val="tx1"/>
              </a:solidFill>
              <a:latin typeface="Arial" pitchFamily="34" charset="0"/>
              <a:cs typeface="Arial" pitchFamily="34" charset="0"/>
            </a:endParaRPr>
          </a:p>
        </p:txBody>
      </p:sp>
      <p:pic>
        <p:nvPicPr>
          <p:cNvPr id="1026" name="Picture 2" descr="C:\Users\ACER\Desktop\New folder\4h50.jpg"/>
          <p:cNvPicPr>
            <a:picLocks noChangeAspect="1" noChangeArrowheads="1"/>
          </p:cNvPicPr>
          <p:nvPr/>
        </p:nvPicPr>
        <p:blipFill>
          <a:blip r:embed="rId4"/>
          <a:srcRect/>
          <a:stretch>
            <a:fillRect/>
          </a:stretch>
        </p:blipFill>
        <p:spPr bwMode="auto">
          <a:xfrm>
            <a:off x="1" y="1"/>
            <a:ext cx="4572000" cy="3352799"/>
          </a:xfrm>
          <a:prstGeom prst="rect">
            <a:avLst/>
          </a:prstGeom>
          <a:noFill/>
        </p:spPr>
      </p:pic>
      <p:sp>
        <p:nvSpPr>
          <p:cNvPr id="20" name="TextBox 19"/>
          <p:cNvSpPr txBox="1"/>
          <p:nvPr/>
        </p:nvSpPr>
        <p:spPr>
          <a:xfrm>
            <a:off x="990600" y="71735"/>
            <a:ext cx="2444385"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2400" b="1" dirty="0" err="1">
                <a:solidFill>
                  <a:schemeClr val="tx1"/>
                </a:solidFill>
                <a:latin typeface="Arial" pitchFamily="34" charset="0"/>
                <a:cs typeface="Arial" pitchFamily="34" charset="0"/>
              </a:rPr>
              <a:t>Sống</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trên</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đá</a:t>
            </a:r>
            <a:endParaRPr lang="en-US" sz="2400" b="1" dirty="0">
              <a:solidFill>
                <a:schemeClr val="tx1"/>
              </a:solidFill>
              <a:latin typeface="Arial" pitchFamily="34" charset="0"/>
              <a:cs typeface="Arial" pitchFamily="34" charset="0"/>
            </a:endParaRPr>
          </a:p>
        </p:txBody>
      </p:sp>
      <p:pic>
        <p:nvPicPr>
          <p:cNvPr id="2" name="Picture 2" descr="C:\Users\ACER\Desktop\New folder\dongvat4.jpg"/>
          <p:cNvPicPr>
            <a:picLocks noChangeAspect="1" noChangeArrowheads="1"/>
          </p:cNvPicPr>
          <p:nvPr/>
        </p:nvPicPr>
        <p:blipFill>
          <a:blip r:embed="rId5"/>
          <a:srcRect/>
          <a:stretch>
            <a:fillRect/>
          </a:stretch>
        </p:blipFill>
        <p:spPr bwMode="auto">
          <a:xfrm>
            <a:off x="4495800" y="0"/>
            <a:ext cx="4648200" cy="3352800"/>
          </a:xfrm>
          <a:prstGeom prst="rect">
            <a:avLst/>
          </a:prstGeom>
          <a:noFill/>
        </p:spPr>
      </p:pic>
      <p:sp>
        <p:nvSpPr>
          <p:cNvPr id="14" name="Cloud Callout 13"/>
          <p:cNvSpPr/>
          <p:nvPr/>
        </p:nvSpPr>
        <p:spPr>
          <a:xfrm>
            <a:off x="2667000" y="2133600"/>
            <a:ext cx="3429000" cy="2819400"/>
          </a:xfrm>
          <a:prstGeom prst="cloudCallou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b="1" dirty="0" err="1">
                <a:latin typeface="Arial" pitchFamily="34" charset="0"/>
                <a:cs typeface="Arial" pitchFamily="34" charset="0"/>
              </a:rPr>
              <a:t>Rêu</a:t>
            </a:r>
            <a:r>
              <a:rPr lang="en-US" sz="2800" b="1" dirty="0">
                <a:latin typeface="Arial" pitchFamily="34" charset="0"/>
                <a:cs typeface="Arial" pitchFamily="34" charset="0"/>
              </a:rPr>
              <a:t> </a:t>
            </a:r>
            <a:r>
              <a:rPr lang="en-US" sz="2800" b="1" dirty="0" err="1">
                <a:latin typeface="Arial" pitchFamily="34" charset="0"/>
                <a:cs typeface="Arial" pitchFamily="34" charset="0"/>
              </a:rPr>
              <a:t>thường</a:t>
            </a:r>
            <a:r>
              <a:rPr lang="en-US" sz="2800" b="1" dirty="0">
                <a:latin typeface="Arial" pitchFamily="34" charset="0"/>
                <a:cs typeface="Arial" pitchFamily="34" charset="0"/>
              </a:rPr>
              <a:t> </a:t>
            </a:r>
            <a:r>
              <a:rPr lang="en-US" sz="2800" b="1" dirty="0" err="1">
                <a:latin typeface="Arial" pitchFamily="34" charset="0"/>
                <a:cs typeface="Arial" pitchFamily="34" charset="0"/>
              </a:rPr>
              <a:t>sống</a:t>
            </a:r>
            <a:r>
              <a:rPr lang="en-US" sz="2800" b="1" dirty="0">
                <a:latin typeface="Arial" pitchFamily="34" charset="0"/>
                <a:cs typeface="Arial" pitchFamily="34" charset="0"/>
              </a:rPr>
              <a:t> ở </a:t>
            </a:r>
            <a:r>
              <a:rPr lang="en-US" sz="2800" b="1" dirty="0" err="1">
                <a:latin typeface="Arial" pitchFamily="34" charset="0"/>
                <a:cs typeface="Arial" pitchFamily="34" charset="0"/>
              </a:rPr>
              <a:t>đâu</a:t>
            </a:r>
            <a:r>
              <a:rPr lang="en-US" sz="2800" b="1" dirty="0">
                <a:latin typeface="Arial" pitchFamily="34" charset="0"/>
                <a:cs typeface="Arial" pitchFamily="34" charset="0"/>
              </a:rPr>
              <a:t>?</a:t>
            </a:r>
          </a:p>
        </p:txBody>
      </p:sp>
      <p:sp>
        <p:nvSpPr>
          <p:cNvPr id="15" name="TextBox 14"/>
          <p:cNvSpPr txBox="1"/>
          <p:nvPr/>
        </p:nvSpPr>
        <p:spPr>
          <a:xfrm>
            <a:off x="4876800" y="71735"/>
            <a:ext cx="38862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dirty="0" err="1">
                <a:solidFill>
                  <a:schemeClr val="tx1"/>
                </a:solidFill>
                <a:latin typeface="Arial" pitchFamily="34" charset="0"/>
                <a:cs typeface="Arial" pitchFamily="34" charset="0"/>
              </a:rPr>
              <a:t>Sống</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trên</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thân</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cây</a:t>
            </a:r>
            <a:r>
              <a:rPr lang="en-US" sz="2400" b="1" dirty="0">
                <a:solidFill>
                  <a:schemeClr val="tx1"/>
                </a:solidFill>
                <a:latin typeface="Arial" pitchFamily="34" charset="0"/>
                <a:cs typeface="Arial" pitchFamily="34" charset="0"/>
              </a:rPr>
              <a:t> </a:t>
            </a:r>
            <a:r>
              <a:rPr lang="en-US" sz="2400" b="1" dirty="0" err="1">
                <a:solidFill>
                  <a:schemeClr val="tx1"/>
                </a:solidFill>
                <a:latin typeface="Arial" pitchFamily="34" charset="0"/>
                <a:cs typeface="Arial" pitchFamily="34" charset="0"/>
              </a:rPr>
              <a:t>gỗ</a:t>
            </a:r>
            <a:r>
              <a:rPr lang="en-US" sz="2400" b="1" dirty="0">
                <a:solidFill>
                  <a:schemeClr val="tx1"/>
                </a:solidFill>
                <a:latin typeface="Arial" pitchFamily="34" charset="0"/>
                <a:cs typeface="Arial" pitchFamily="34" charset="0"/>
              </a:rPr>
              <a:t> to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1511"/>
                                        </p:tgtEl>
                                        <p:attrNameLst>
                                          <p:attrName>style.visibility</p:attrName>
                                        </p:attrNameLst>
                                      </p:cBhvr>
                                      <p:to>
                                        <p:strVal val="visible"/>
                                      </p:to>
                                    </p:set>
                                    <p:animEffect transition="in" filter="blinds(horizontal)">
                                      <p:cBhvr>
                                        <p:cTn id="17" dur="500"/>
                                        <p:tgtEl>
                                          <p:spTgt spid="215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5602"/>
                                        </p:tgtEl>
                                        <p:attrNameLst>
                                          <p:attrName>style.visibility</p:attrName>
                                        </p:attrNameLst>
                                      </p:cBhvr>
                                      <p:to>
                                        <p:strVal val="visible"/>
                                      </p:to>
                                    </p:set>
                                    <p:animEffect transition="in" filter="blinds(horizontal)">
                                      <p:cBhvr>
                                        <p:cTn id="22" dur="500"/>
                                        <p:tgtEl>
                                          <p:spTgt spid="25602"/>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ox(i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linds(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blinds(horizontal)">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linds(horizontal)">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6" grpId="0" animBg="1"/>
      <p:bldP spid="20"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62000"/>
            <a:ext cx="4724400" cy="492443"/>
          </a:xfrm>
          <a:prstGeom prst="rect">
            <a:avLst/>
          </a:prstGeom>
        </p:spPr>
        <p:txBody>
          <a:bodyPr wrap="square">
            <a:spAutoFit/>
          </a:bodyPr>
          <a:lstStyle/>
          <a:p>
            <a:pPr marL="514350" indent="-514350"/>
            <a:r>
              <a:rPr lang="en-US" sz="2600" b="1" dirty="0">
                <a:solidFill>
                  <a:schemeClr val="tx2"/>
                </a:solidFill>
                <a:latin typeface="Times New Roman" pitchFamily="18" charset="0"/>
                <a:cs typeface="Times New Roman" pitchFamily="18" charset="0"/>
              </a:rPr>
              <a:t>I. </a:t>
            </a:r>
            <a:r>
              <a:rPr lang="en-US" sz="2600" b="1" dirty="0" err="1">
                <a:solidFill>
                  <a:schemeClr val="tx2"/>
                </a:solidFill>
                <a:latin typeface="Times New Roman" pitchFamily="18" charset="0"/>
                <a:cs typeface="Times New Roman" pitchFamily="18" charset="0"/>
              </a:rPr>
              <a:t>Các</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nhóm</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thực</a:t>
            </a:r>
            <a:r>
              <a:rPr lang="en-US" sz="2600" b="1" dirty="0">
                <a:solidFill>
                  <a:schemeClr val="tx2"/>
                </a:solidFill>
                <a:latin typeface="Times New Roman" pitchFamily="18" charset="0"/>
                <a:cs typeface="Times New Roman" pitchFamily="18" charset="0"/>
              </a:rPr>
              <a:t> </a:t>
            </a:r>
            <a:r>
              <a:rPr lang="en-US" sz="2600" b="1" dirty="0" err="1">
                <a:solidFill>
                  <a:schemeClr val="tx2"/>
                </a:solidFill>
                <a:latin typeface="Times New Roman" pitchFamily="18" charset="0"/>
                <a:cs typeface="Times New Roman" pitchFamily="18" charset="0"/>
              </a:rPr>
              <a:t>vật</a:t>
            </a:r>
            <a:r>
              <a:rPr lang="en-US" sz="2600" b="1" dirty="0">
                <a:solidFill>
                  <a:schemeClr val="tx2"/>
                </a:solidFill>
                <a:latin typeface="Times New Roman" pitchFamily="18" charset="0"/>
                <a:cs typeface="Times New Roman" pitchFamily="18" charset="0"/>
              </a:rPr>
              <a:t>:</a:t>
            </a:r>
          </a:p>
        </p:txBody>
      </p:sp>
      <p:sp>
        <p:nvSpPr>
          <p:cNvPr id="8" name="TextBox 7"/>
          <p:cNvSpPr txBox="1"/>
          <p:nvPr/>
        </p:nvSpPr>
        <p:spPr>
          <a:xfrm>
            <a:off x="838200" y="115669"/>
            <a:ext cx="7543800" cy="64633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600" b="1" dirty="0">
                <a:solidFill>
                  <a:srgbClr val="FF0000"/>
                </a:solidFill>
                <a:latin typeface="Arial" pitchFamily="34" charset="0"/>
                <a:cs typeface="Arial" pitchFamily="34" charset="0"/>
              </a:rPr>
              <a:t>BÀI 19: ĐA DẠNG THỰC VẬT</a:t>
            </a:r>
          </a:p>
        </p:txBody>
      </p:sp>
      <p:sp>
        <p:nvSpPr>
          <p:cNvPr id="3" name="TextBox 2"/>
          <p:cNvSpPr txBox="1"/>
          <p:nvPr/>
        </p:nvSpPr>
        <p:spPr>
          <a:xfrm>
            <a:off x="228600" y="1254443"/>
            <a:ext cx="8382000" cy="2308324"/>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chia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4 </a:t>
            </a:r>
            <a:r>
              <a:rPr lang="en-US" sz="2400" dirty="0" err="1">
                <a:latin typeface="Times New Roman" pitchFamily="18" charset="0"/>
                <a:cs typeface="Times New Roman" pitchFamily="18" charset="0"/>
              </a:rPr>
              <a:t>nhóm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lớn</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Rêu</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xỉ</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trần</a:t>
            </a:r>
            <a:r>
              <a:rPr lang="en-US" sz="2400"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dẫn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kín</a:t>
            </a:r>
            <a:r>
              <a:rPr lang="en-US" sz="2400" dirty="0">
                <a:latin typeface="Times New Roman" pitchFamily="18" charset="0"/>
                <a:cs typeface="Times New Roman" pitchFamily="18" charset="0"/>
              </a:rPr>
              <a:t>)</a:t>
            </a:r>
          </a:p>
          <a:p>
            <a:endParaRPr lang="en-US" sz="2400" dirty="0">
              <a:latin typeface="Times New Roman" pitchFamily="18" charset="0"/>
              <a:cs typeface="Times New Roman" pitchFamily="18" charset="0"/>
            </a:endParaRPr>
          </a:p>
        </p:txBody>
      </p:sp>
      <p:sp>
        <p:nvSpPr>
          <p:cNvPr id="2" name="TextBox 1"/>
          <p:cNvSpPr txBox="1"/>
          <p:nvPr/>
        </p:nvSpPr>
        <p:spPr>
          <a:xfrm>
            <a:off x="76200" y="3276600"/>
            <a:ext cx="5715000" cy="492443"/>
          </a:xfrm>
          <a:prstGeom prst="rect">
            <a:avLst/>
          </a:prstGeom>
          <a:noFill/>
        </p:spPr>
        <p:txBody>
          <a:bodyPr wrap="square" rtlCol="0">
            <a:spAutoFit/>
          </a:bodyPr>
          <a:lstStyle/>
          <a:p>
            <a:r>
              <a:rPr lang="en-US" sz="2600" b="1" dirty="0">
                <a:solidFill>
                  <a:schemeClr val="tx2">
                    <a:lumMod val="75000"/>
                  </a:schemeClr>
                </a:solidFill>
                <a:latin typeface="Times New Roman" pitchFamily="18" charset="0"/>
                <a:cs typeface="Times New Roman" pitchFamily="18" charset="0"/>
              </a:rPr>
              <a:t>II. </a:t>
            </a:r>
            <a:r>
              <a:rPr lang="en-US" sz="2600" b="1" dirty="0" err="1">
                <a:solidFill>
                  <a:schemeClr val="tx2">
                    <a:lumMod val="75000"/>
                  </a:schemeClr>
                </a:solidFill>
                <a:latin typeface="Times New Roman" pitchFamily="18" charset="0"/>
                <a:cs typeface="Times New Roman" pitchFamily="18" charset="0"/>
              </a:rPr>
              <a:t>Thực</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vật</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không</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có</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mạch</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dẫn</a:t>
            </a:r>
            <a:r>
              <a:rPr lang="en-US" sz="2600" b="1" dirty="0">
                <a:solidFill>
                  <a:schemeClr val="tx2">
                    <a:lumMod val="75000"/>
                  </a:schemeClr>
                </a:solidFill>
                <a:latin typeface="Times New Roman" pitchFamily="18" charset="0"/>
                <a:cs typeface="Times New Roman" pitchFamily="18" charset="0"/>
              </a:rPr>
              <a:t> (</a:t>
            </a:r>
            <a:r>
              <a:rPr lang="en-US" sz="2600" b="1" dirty="0" err="1">
                <a:solidFill>
                  <a:schemeClr val="tx2">
                    <a:lumMod val="75000"/>
                  </a:schemeClr>
                </a:solidFill>
                <a:latin typeface="Times New Roman" pitchFamily="18" charset="0"/>
                <a:cs typeface="Times New Roman" pitchFamily="18" charset="0"/>
              </a:rPr>
              <a:t>Rêu</a:t>
            </a:r>
            <a:r>
              <a:rPr lang="en-US" sz="2600" b="1" dirty="0">
                <a:solidFill>
                  <a:schemeClr val="tx2">
                    <a:lumMod val="75000"/>
                  </a:schemeClr>
                </a:solidFill>
                <a:latin typeface="Times New Roman" pitchFamily="18" charset="0"/>
                <a:cs typeface="Times New Roman" pitchFamily="18" charset="0"/>
              </a:rPr>
              <a:t>)</a:t>
            </a:r>
          </a:p>
        </p:txBody>
      </p:sp>
      <p:sp>
        <p:nvSpPr>
          <p:cNvPr id="4" name="TextBox 3"/>
          <p:cNvSpPr txBox="1"/>
          <p:nvPr/>
        </p:nvSpPr>
        <p:spPr>
          <a:xfrm>
            <a:off x="228600" y="3769043"/>
            <a:ext cx="8382000" cy="830997"/>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đám</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nơi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ướt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gỗ</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tường</a:t>
            </a:r>
            <a:r>
              <a:rPr lang="en-US" sz="2400" dirty="0">
                <a:latin typeface="Times New Roman" pitchFamily="18" charset="0"/>
                <a:cs typeface="Times New Roman" pitchFamily="18" charset="0"/>
              </a:rPr>
              <a:t> …</a:t>
            </a:r>
          </a:p>
        </p:txBody>
      </p:sp>
    </p:spTree>
    <p:extLst>
      <p:ext uri="{BB962C8B-B14F-4D97-AF65-F5344CB8AC3E}">
        <p14:creationId xmlns:p14="http://schemas.microsoft.com/office/powerpoint/2010/main" val="119139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57200" y="381000"/>
            <a:ext cx="8305800" cy="954107"/>
          </a:xfrm>
          <a:prstGeom prst="rect">
            <a:avLst/>
          </a:prstGeom>
        </p:spPr>
        <p:txBody>
          <a:bodyPr wrap="square">
            <a:spAutoFit/>
          </a:bodyPr>
          <a:lstStyle/>
          <a:p>
            <a:pPr marL="514350" indent="-514350"/>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Quan</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sát</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cây</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rêu</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và</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cho</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biết</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rêu</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gồm</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những</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bộ</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phận</a:t>
            </a:r>
            <a:r>
              <a:rPr lang="en-US" sz="2800" b="1" dirty="0">
                <a:solidFill>
                  <a:schemeClr val="tx2"/>
                </a:solidFill>
                <a:latin typeface="Arial" pitchFamily="34" charset="0"/>
                <a:cs typeface="Arial" pitchFamily="34" charset="0"/>
              </a:rPr>
              <a:t> </a:t>
            </a:r>
            <a:r>
              <a:rPr lang="en-US" sz="2800" b="1" dirty="0" err="1">
                <a:solidFill>
                  <a:schemeClr val="tx2"/>
                </a:solidFill>
                <a:latin typeface="Arial" pitchFamily="34" charset="0"/>
                <a:cs typeface="Arial" pitchFamily="34" charset="0"/>
              </a:rPr>
              <a:t>nào</a:t>
            </a:r>
            <a:r>
              <a:rPr lang="en-US" sz="2800" b="1" dirty="0">
                <a:solidFill>
                  <a:schemeClr val="tx2"/>
                </a:solidFill>
                <a:latin typeface="Arial" pitchFamily="34" charset="0"/>
                <a:cs typeface="Arial" pitchFamily="34" charset="0"/>
              </a:rPr>
              <a:t>?</a:t>
            </a:r>
          </a:p>
        </p:txBody>
      </p:sp>
      <p:pic>
        <p:nvPicPr>
          <p:cNvPr id="1026" name="Picture 2" descr="C:\Users\ACER\Desktop\New folder\1333801690361700348_574_574.jpg"/>
          <p:cNvPicPr>
            <a:picLocks noChangeAspect="1" noChangeArrowheads="1"/>
          </p:cNvPicPr>
          <p:nvPr/>
        </p:nvPicPr>
        <p:blipFill>
          <a:blip r:embed="rId2"/>
          <a:srcRect/>
          <a:stretch>
            <a:fillRect/>
          </a:stretch>
        </p:blipFill>
        <p:spPr bwMode="auto">
          <a:xfrm>
            <a:off x="4648200" y="1447800"/>
            <a:ext cx="4267200" cy="4825473"/>
          </a:xfrm>
          <a:prstGeom prst="rect">
            <a:avLst/>
          </a:prstGeom>
          <a:ln>
            <a:noFill/>
          </a:ln>
          <a:effectLst>
            <a:outerShdw blurRad="190500" algn="tl" rotWithShape="0">
              <a:srgbClr val="000000">
                <a:alpha val="70000"/>
              </a:srgbClr>
            </a:outerShdw>
          </a:effectLst>
        </p:spPr>
      </p:pic>
      <p:sp>
        <p:nvSpPr>
          <p:cNvPr id="16" name="Right Arrow 15"/>
          <p:cNvSpPr/>
          <p:nvPr/>
        </p:nvSpPr>
        <p:spPr>
          <a:xfrm rot="3826208">
            <a:off x="5745090" y="1706205"/>
            <a:ext cx="1159020" cy="2941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52400" y="2209800"/>
            <a:ext cx="4267200" cy="523220"/>
          </a:xfrm>
          <a:prstGeom prst="rect">
            <a:avLst/>
          </a:prstGeom>
        </p:spPr>
        <p:txBody>
          <a:bodyPr wrap="square">
            <a:spAutoFit/>
          </a:bodyPr>
          <a:lstStyle/>
          <a:p>
            <a:r>
              <a:rPr lang="en-US" sz="2800" dirty="0" err="1">
                <a:latin typeface="Arial" pitchFamily="34" charset="0"/>
                <a:cs typeface="Arial" pitchFamily="34" charset="0"/>
              </a:rPr>
              <a:t>Rêu</a:t>
            </a:r>
            <a:r>
              <a:rPr lang="en-US" sz="2800" dirty="0">
                <a:latin typeface="Arial" pitchFamily="34" charset="0"/>
                <a:cs typeface="Arial" pitchFamily="34" charset="0"/>
              </a:rPr>
              <a:t> </a:t>
            </a:r>
            <a:r>
              <a:rPr lang="en-US" sz="2800" dirty="0" err="1">
                <a:latin typeface="Arial" pitchFamily="34" charset="0"/>
                <a:cs typeface="Arial" pitchFamily="34" charset="0"/>
              </a:rPr>
              <a:t>gồm</a:t>
            </a:r>
            <a:r>
              <a:rPr lang="en-US" sz="2800" dirty="0">
                <a:latin typeface="Arial" pitchFamily="34" charset="0"/>
                <a:cs typeface="Arial" pitchFamily="34" charset="0"/>
              </a:rPr>
              <a:t> </a:t>
            </a:r>
            <a:r>
              <a:rPr lang="en-US" sz="2800" dirty="0" err="1">
                <a:latin typeface="Arial" pitchFamily="34" charset="0"/>
                <a:cs typeface="Arial" pitchFamily="34" charset="0"/>
              </a:rPr>
              <a:t>rễ</a:t>
            </a:r>
            <a:r>
              <a:rPr lang="en-US" sz="2800" dirty="0">
                <a:latin typeface="Arial" pitchFamily="34" charset="0"/>
                <a:cs typeface="Arial" pitchFamily="34" charset="0"/>
              </a:rPr>
              <a:t> </a:t>
            </a:r>
            <a:r>
              <a:rPr lang="en-US" sz="2800" dirty="0" err="1">
                <a:latin typeface="Arial" pitchFamily="34" charset="0"/>
                <a:cs typeface="Arial" pitchFamily="34" charset="0"/>
              </a:rPr>
              <a:t>giả</a:t>
            </a:r>
            <a:r>
              <a:rPr lang="en-US" sz="2800" dirty="0">
                <a:latin typeface="Arial" pitchFamily="34" charset="0"/>
                <a:cs typeface="Arial" pitchFamily="34" charset="0"/>
              </a:rPr>
              <a:t>, </a:t>
            </a:r>
            <a:r>
              <a:rPr lang="en-US" sz="2800" dirty="0" err="1">
                <a:latin typeface="Arial" pitchFamily="34" charset="0"/>
                <a:cs typeface="Arial" pitchFamily="34" charset="0"/>
              </a:rPr>
              <a:t>thân</a:t>
            </a:r>
            <a:r>
              <a:rPr lang="en-US" sz="2800" dirty="0">
                <a:latin typeface="Arial" pitchFamily="34" charset="0"/>
                <a:cs typeface="Arial" pitchFamily="34" charset="0"/>
              </a:rPr>
              <a:t>, </a:t>
            </a:r>
            <a:r>
              <a:rPr lang="en-US" sz="2800" dirty="0" err="1">
                <a:latin typeface="Arial" pitchFamily="34" charset="0"/>
                <a:cs typeface="Arial" pitchFamily="34" charset="0"/>
              </a:rPr>
              <a:t>lá</a:t>
            </a:r>
            <a:r>
              <a:rPr lang="en-US" sz="2800" dirty="0">
                <a:latin typeface="Arial" pitchFamily="34" charset="0"/>
                <a:cs typeface="Arial" pitchFamily="34" charset="0"/>
              </a:rPr>
              <a:t>.</a:t>
            </a:r>
          </a:p>
        </p:txBody>
      </p:sp>
      <p:sp>
        <p:nvSpPr>
          <p:cNvPr id="19" name="TextBox 18"/>
          <p:cNvSpPr txBox="1"/>
          <p:nvPr/>
        </p:nvSpPr>
        <p:spPr>
          <a:xfrm>
            <a:off x="4648200" y="4572000"/>
            <a:ext cx="1676400" cy="523220"/>
          </a:xfrm>
          <a:prstGeom prst="rect">
            <a:avLst/>
          </a:prstGeom>
          <a:noFill/>
        </p:spPr>
        <p:txBody>
          <a:bodyPr wrap="square" rtlCol="0">
            <a:spAutoFit/>
          </a:bodyPr>
          <a:lstStyle/>
          <a:p>
            <a:r>
              <a:rPr lang="en-US" sz="2800" b="1" dirty="0">
                <a:solidFill>
                  <a:srgbClr val="00A249"/>
                </a:solidFill>
                <a:latin typeface="Arial" pitchFamily="34" charset="0"/>
                <a:cs typeface="Arial" pitchFamily="34" charset="0"/>
              </a:rPr>
              <a:t>RỄ GIẢ</a:t>
            </a:r>
          </a:p>
        </p:txBody>
      </p:sp>
      <p:sp>
        <p:nvSpPr>
          <p:cNvPr id="20" name="TextBox 19"/>
          <p:cNvSpPr txBox="1"/>
          <p:nvPr/>
        </p:nvSpPr>
        <p:spPr>
          <a:xfrm>
            <a:off x="5486400" y="924580"/>
            <a:ext cx="762000" cy="523220"/>
          </a:xfrm>
          <a:prstGeom prst="rect">
            <a:avLst/>
          </a:prstGeom>
          <a:noFill/>
        </p:spPr>
        <p:txBody>
          <a:bodyPr wrap="square" rtlCol="0">
            <a:spAutoFit/>
          </a:bodyPr>
          <a:lstStyle/>
          <a:p>
            <a:r>
              <a:rPr lang="en-US" sz="2800" b="1" dirty="0">
                <a:solidFill>
                  <a:srgbClr val="00A249"/>
                </a:solidFill>
                <a:latin typeface="Arial" pitchFamily="34" charset="0"/>
                <a:cs typeface="Arial" pitchFamily="34" charset="0"/>
              </a:rPr>
              <a:t>LÁ</a:t>
            </a:r>
          </a:p>
        </p:txBody>
      </p:sp>
      <p:sp>
        <p:nvSpPr>
          <p:cNvPr id="21" name="TextBox 20"/>
          <p:cNvSpPr txBox="1"/>
          <p:nvPr/>
        </p:nvSpPr>
        <p:spPr>
          <a:xfrm>
            <a:off x="7848600" y="3962400"/>
            <a:ext cx="1295400" cy="523220"/>
          </a:xfrm>
          <a:prstGeom prst="rect">
            <a:avLst/>
          </a:prstGeom>
          <a:noFill/>
        </p:spPr>
        <p:txBody>
          <a:bodyPr wrap="square" rtlCol="0">
            <a:spAutoFit/>
          </a:bodyPr>
          <a:lstStyle/>
          <a:p>
            <a:r>
              <a:rPr lang="en-US" sz="2800" b="1" dirty="0">
                <a:solidFill>
                  <a:srgbClr val="00A249"/>
                </a:solidFill>
                <a:latin typeface="Arial" pitchFamily="34" charset="0"/>
                <a:cs typeface="Arial" pitchFamily="34" charset="0"/>
              </a:rPr>
              <a:t>THÂN</a:t>
            </a:r>
          </a:p>
        </p:txBody>
      </p:sp>
      <p:sp>
        <p:nvSpPr>
          <p:cNvPr id="24" name="Right Arrow 23"/>
          <p:cNvSpPr/>
          <p:nvPr/>
        </p:nvSpPr>
        <p:spPr>
          <a:xfrm rot="20786567">
            <a:off x="5960405" y="4650979"/>
            <a:ext cx="859497" cy="3085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p:cNvSpPr/>
          <p:nvPr/>
        </p:nvSpPr>
        <p:spPr>
          <a:xfrm rot="13270158">
            <a:off x="7641498" y="3559458"/>
            <a:ext cx="859497" cy="3085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linds(horizont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ox(in)">
                                      <p:cBhvr>
                                        <p:cTn id="17" dur="500"/>
                                        <p:tgtEl>
                                          <p:spTgt spid="19"/>
                                        </p:tgtEl>
                                      </p:cBhvr>
                                    </p:animEffect>
                                  </p:childTnLst>
                                </p:cTn>
                              </p:par>
                            </p:childTnLst>
                          </p:cTn>
                        </p:par>
                        <p:par>
                          <p:cTn id="18" fill="hold">
                            <p:stCondLst>
                              <p:cond delay="500"/>
                            </p:stCondLst>
                            <p:childTnLst>
                              <p:par>
                                <p:cTn id="19" presetID="4" presetClass="entr" presetSubtype="16" repeatCount="indefinite"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ox(in)">
                                      <p:cBhvr>
                                        <p:cTn id="21" dur="2000"/>
                                        <p:tgtEl>
                                          <p:spTgt spid="24"/>
                                        </p:tgtEl>
                                      </p:cBhvr>
                                    </p:animEffect>
                                  </p:childTnLst>
                                </p:cTn>
                              </p:par>
                            </p:childTnLst>
                          </p:cTn>
                        </p:par>
                        <p:par>
                          <p:cTn id="22" fill="hold">
                            <p:stCondLst>
                              <p:cond delay="2500"/>
                            </p:stCondLst>
                            <p:childTnLst>
                              <p:par>
                                <p:cTn id="23" presetID="3" presetClass="entr" presetSubtype="10"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linds(horizontal)">
                                      <p:cBhvr>
                                        <p:cTn id="25" dur="500"/>
                                        <p:tgtEl>
                                          <p:spTgt spid="21"/>
                                        </p:tgtEl>
                                      </p:cBhvr>
                                    </p:animEffect>
                                  </p:childTnLst>
                                </p:cTn>
                              </p:par>
                            </p:childTnLst>
                          </p:cTn>
                        </p:par>
                        <p:par>
                          <p:cTn id="26" fill="hold">
                            <p:stCondLst>
                              <p:cond delay="3000"/>
                            </p:stCondLst>
                            <p:childTnLst>
                              <p:par>
                                <p:cTn id="27" presetID="4" presetClass="entr" presetSubtype="16" repeatCount="indefinite"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ox(in)">
                                      <p:cBhvr>
                                        <p:cTn id="29" dur="2000"/>
                                        <p:tgtEl>
                                          <p:spTgt spid="25"/>
                                        </p:tgtEl>
                                      </p:cBhvr>
                                    </p:animEffect>
                                  </p:childTnLst>
                                </p:cTn>
                              </p:par>
                            </p:childTnLst>
                          </p:cTn>
                        </p:par>
                        <p:par>
                          <p:cTn id="30" fill="hold">
                            <p:stCondLst>
                              <p:cond delay="5000"/>
                            </p:stCondLst>
                            <p:childTnLst>
                              <p:par>
                                <p:cTn id="31" presetID="4" presetClass="entr" presetSubtype="16"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ox(in)">
                                      <p:cBhvr>
                                        <p:cTn id="33" dur="500"/>
                                        <p:tgtEl>
                                          <p:spTgt spid="20"/>
                                        </p:tgtEl>
                                      </p:cBhvr>
                                    </p:animEffect>
                                  </p:childTnLst>
                                </p:cTn>
                              </p:par>
                            </p:childTnLst>
                          </p:cTn>
                        </p:par>
                        <p:par>
                          <p:cTn id="34" fill="hold">
                            <p:stCondLst>
                              <p:cond delay="5500"/>
                            </p:stCondLst>
                            <p:childTnLst>
                              <p:par>
                                <p:cTn id="35" presetID="4" presetClass="entr" presetSubtype="16" repeatCount="indefinite"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ox(in)">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linds(horizontal)">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animBg="1"/>
      <p:bldP spid="18" grpId="0"/>
      <p:bldP spid="19" grpId="0"/>
      <p:bldP spid="20" grpId="0"/>
      <p:bldP spid="21" grpId="0"/>
      <p:bldP spid="24" grpId="0" animBg="1"/>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3320</TotalTime>
  <Words>1747</Words>
  <Application>Microsoft Office PowerPoint</Application>
  <PresentationFormat>On-screen Show (4:3)</PresentationFormat>
  <Paragraphs>234</Paragraphs>
  <Slides>42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.VnTime</vt:lpstr>
      <vt:lpstr>Arial</vt:lpstr>
      <vt:lpstr>Calibri</vt:lpstr>
      <vt:lpstr>Times New Roman</vt:lpstr>
      <vt:lpstr>VNI-Times</vt:lpstr>
      <vt:lpstr>VNI-Vari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https://www.youtube.com/watch?v=dGtf5mm8o18 Túi bào tử của rêu</vt:lpstr>
      <vt:lpstr>https://www.youtube.com/watch?v=h9gsLpsj46I  Sự phát triển của Rêu </vt:lpstr>
      <vt:lpstr>PowerPoint Presentation</vt:lpstr>
      <vt:lpstr>PowerPoint Presentation</vt:lpstr>
      <vt:lpstr>CỦNG CỐ</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Lông của cây Lông culi có màu vàng dùng để cầm máu vết thương, còn thân dùng làm thuốc.</vt:lpstr>
      <vt:lpstr>Trồng Dương xỉ để cải tạo đất: làm tăng chất mùn, hấp thụ kim loại nặng trong đất.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Phung Luong</cp:lastModifiedBy>
  <cp:revision>288</cp:revision>
  <dcterms:created xsi:type="dcterms:W3CDTF">2014-02-12T02:59:53Z</dcterms:created>
  <dcterms:modified xsi:type="dcterms:W3CDTF">2023-04-14T08:44:30Z</dcterms:modified>
</cp:coreProperties>
</file>