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sldIdLst>
    <p:sldId id="270" r:id="rId2"/>
    <p:sldId id="256" r:id="rId3"/>
    <p:sldId id="257" r:id="rId4"/>
    <p:sldId id="274" r:id="rId5"/>
    <p:sldId id="276" r:id="rId6"/>
    <p:sldId id="277" r:id="rId7"/>
    <p:sldId id="278" r:id="rId8"/>
    <p:sldId id="279" r:id="rId9"/>
    <p:sldId id="280" r:id="rId10"/>
    <p:sldId id="281" r:id="rId11"/>
    <p:sldId id="258" r:id="rId12"/>
    <p:sldId id="272" r:id="rId13"/>
    <p:sldId id="273" r:id="rId14"/>
    <p:sldId id="282" r:id="rId15"/>
    <p:sldId id="283" r:id="rId16"/>
    <p:sldId id="284" r:id="rId17"/>
    <p:sldId id="286" r:id="rId18"/>
    <p:sldId id="287" r:id="rId19"/>
    <p:sldId id="285" r:id="rId20"/>
    <p:sldId id="259" r:id="rId21"/>
    <p:sldId id="260" r:id="rId22"/>
    <p:sldId id="290" r:id="rId23"/>
    <p:sldId id="289" r:id="rId24"/>
    <p:sldId id="262" r:id="rId25"/>
    <p:sldId id="263" r:id="rId26"/>
    <p:sldId id="266" r:id="rId27"/>
    <p:sldId id="267" r:id="rId28"/>
    <p:sldId id="268" r:id="rId29"/>
    <p:sldId id="264" r:id="rId30"/>
    <p:sldId id="302" r:id="rId31"/>
    <p:sldId id="303" r:id="rId32"/>
    <p:sldId id="297" r:id="rId33"/>
    <p:sldId id="294" r:id="rId34"/>
    <p:sldId id="292" r:id="rId35"/>
    <p:sldId id="301" r:id="rId36"/>
    <p:sldId id="298" r:id="rId37"/>
    <p:sldId id="299" r:id="rId38"/>
    <p:sldId id="304" r:id="rId39"/>
    <p:sldId id="300" r:id="rId40"/>
    <p:sldId id="305" r:id="rId41"/>
    <p:sldId id="306" r:id="rId42"/>
    <p:sldId id="308" r:id="rId43"/>
    <p:sldId id="310" r:id="rId44"/>
    <p:sldId id="311" r:id="rId45"/>
    <p:sldId id="312" r:id="rId46"/>
    <p:sldId id="313" r:id="rId47"/>
    <p:sldId id="315" r:id="rId48"/>
    <p:sldId id="314" r:id="rId49"/>
    <p:sldId id="317" r:id="rId50"/>
    <p:sldId id="316" r:id="rId51"/>
    <p:sldId id="319" r:id="rId52"/>
    <p:sldId id="318" r:id="rId53"/>
    <p:sldId id="320" r:id="rId54"/>
    <p:sldId id="321" r:id="rId55"/>
    <p:sldId id="322" r:id="rId56"/>
    <p:sldId id="324" r:id="rId57"/>
    <p:sldId id="323" r:id="rId58"/>
    <p:sldId id="325" r:id="rId59"/>
  </p:sldIdLst>
  <p:sldSz cx="9144000" cy="6858000" type="screen4x3"/>
  <p:notesSz cx="6858000" cy="9144000"/>
  <p:custDataLst>
    <p:tags r:id="rId6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2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80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86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3449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57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0157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82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7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66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2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18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2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72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92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3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616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1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43F47-5C5C-4431-A5E1-23C598868F34}" type="datetimeFigureOut">
              <a:rPr lang="en-US" smtClean="0"/>
              <a:t>12/04/2023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3CB76B-684B-4198-86D6-DDE3E106E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56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XLyPt6WkCI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0"/>
            <a:ext cx="8458200" cy="19304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488" y="1828800"/>
            <a:ext cx="7455311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05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" y="914400"/>
            <a:ext cx="8909050" cy="500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44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58" y="19050"/>
            <a:ext cx="8795083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67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534400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763000" cy="3880773"/>
          </a:xfrm>
          <a:solidFill>
            <a:schemeClr val="bg1"/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buNone/>
            </a:pPr>
            <a:r>
              <a:rPr lang="en-US" sz="3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3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900"/>
              </a:spcBef>
              <a:buFontTx/>
              <a:buChar char="-"/>
            </a:pP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spcBef>
                <a:spcPts val="900"/>
              </a:spcBef>
              <a:buFontTx/>
              <a:buChar char="-"/>
            </a:pP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900"/>
              </a:spcBef>
              <a:buFontTx/>
              <a:buChar char="-"/>
            </a:pP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Vi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E. coli, vi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khuẩn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lactic,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roi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3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sz="4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4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98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09600"/>
            <a:ext cx="8305800" cy="572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37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3" y="1028365"/>
            <a:ext cx="7725853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20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858899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113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48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14415"/>
            <a:ext cx="6796428" cy="666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3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02436"/>
            <a:ext cx="6858000" cy="619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1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077201" cy="13208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30400"/>
            <a:ext cx="8458200" cy="388077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91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8763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38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52400"/>
            <a:ext cx="838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0000CC"/>
                </a:solidFill>
              </a:rPr>
              <a:t>Bảng 13.1</a:t>
            </a:r>
            <a:r>
              <a:rPr lang="en-US" sz="2800" dirty="0">
                <a:solidFill>
                  <a:srgbClr val="0000CC"/>
                </a:solidFill>
              </a:rPr>
              <a:t>.</a:t>
            </a:r>
            <a:r>
              <a:rPr lang="vi-VN" sz="2800" dirty="0">
                <a:solidFill>
                  <a:srgbClr val="0000CC"/>
                </a:solidFill>
              </a:rPr>
              <a:t> Phân biệt sinh vật đơn bào và sinh vật đa bào</a:t>
            </a:r>
          </a:p>
          <a:p>
            <a:pPr algn="ctr"/>
            <a:endParaRPr lang="en-US" sz="2800" dirty="0">
              <a:solidFill>
                <a:srgbClr val="0000CC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15435"/>
              </p:ext>
            </p:extLst>
          </p:nvPr>
        </p:nvGraphicFramePr>
        <p:xfrm>
          <a:off x="381000" y="1343430"/>
          <a:ext cx="8305802" cy="4008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82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3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1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050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Tiêu</a:t>
                      </a:r>
                      <a:r>
                        <a:rPr lang="vi-VN" sz="2400" baseline="0" dirty="0"/>
                        <a:t> chí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Sinh vật</a:t>
                      </a:r>
                      <a:r>
                        <a:rPr lang="vi-VN" sz="2400" baseline="0" dirty="0"/>
                        <a:t> đơn bào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Sinh vật</a:t>
                      </a:r>
                      <a:r>
                        <a:rPr lang="vi-VN" sz="2400" baseline="0" dirty="0"/>
                        <a:t> đa bào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350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solidFill>
                            <a:srgbClr val="0000CC"/>
                          </a:solidFill>
                        </a:rPr>
                        <a:t>Số</a:t>
                      </a:r>
                      <a:r>
                        <a:rPr lang="vi-VN" sz="2400" b="1" baseline="0" dirty="0">
                          <a:solidFill>
                            <a:srgbClr val="0000CC"/>
                          </a:solidFill>
                        </a:rPr>
                        <a:t> lượng tế bào</a:t>
                      </a:r>
                      <a:endParaRPr lang="en-US" sz="2400" b="1" dirty="0">
                        <a:solidFill>
                          <a:srgbClr val="0000C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8945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solidFill>
                            <a:srgbClr val="0000CC"/>
                          </a:solidFill>
                        </a:rPr>
                        <a:t>Số</a:t>
                      </a:r>
                      <a:r>
                        <a:rPr lang="vi-VN" sz="2400" b="1" baseline="0" dirty="0">
                          <a:solidFill>
                            <a:srgbClr val="0000CC"/>
                          </a:solidFill>
                        </a:rPr>
                        <a:t> loại tế bào</a:t>
                      </a:r>
                      <a:endParaRPr lang="en-US" sz="2400" b="1" dirty="0">
                        <a:solidFill>
                          <a:srgbClr val="0000C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6628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vi-VN" sz="2400" b="1" baseline="0" dirty="0">
                          <a:solidFill>
                            <a:srgbClr val="0000CC"/>
                          </a:solidFill>
                        </a:rPr>
                        <a:t> tạo từ tế bào nhân sơ hay tế bào nhân thực</a:t>
                      </a:r>
                      <a:endParaRPr lang="en-US" sz="2400" b="1" dirty="0">
                        <a:solidFill>
                          <a:srgbClr val="0000CC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29000" y="2362200"/>
            <a:ext cx="213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tế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bào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8400" y="2286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tế bào trở lên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33528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loại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48400" y="3328866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loại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29000" y="4191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bào nhân sơ hoặc nhân thực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0300" y="4240537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vi-VN" sz="2400" baseline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bào nhân thực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90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5395"/>
            <a:ext cx="8382000" cy="640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16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CC"/>
                </a:solidFill>
              </a:rPr>
              <a:t>Hỏi</a:t>
            </a:r>
            <a:r>
              <a:rPr lang="en-US" dirty="0">
                <a:solidFill>
                  <a:srgbClr val="0000CC"/>
                </a:solidFill>
              </a:rPr>
              <a:t> - </a:t>
            </a:r>
            <a:r>
              <a:rPr lang="en-US" dirty="0" err="1">
                <a:solidFill>
                  <a:srgbClr val="0000CC"/>
                </a:solidFill>
              </a:rPr>
              <a:t>Đáp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ỏi đáp pháp luật - Cổng thông tin điện tử Bộ Tư phá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5486400" cy="44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27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772401" cy="1320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20875"/>
            <a:ext cx="754380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</p:txBody>
      </p:sp>
    </p:spTree>
    <p:extLst>
      <p:ext uri="{BB962C8B-B14F-4D97-AF65-F5344CB8AC3E}">
        <p14:creationId xmlns:p14="http://schemas.microsoft.com/office/powerpoint/2010/main" val="368038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hop\Desktop\Hình KHTN 6\Hình 13.3 kht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87630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59436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cấp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tổ</a:t>
            </a:r>
            <a:r>
              <a:rPr lang="en-US" sz="2800" dirty="0"/>
              <a:t> </a:t>
            </a:r>
            <a:r>
              <a:rPr lang="en-US" sz="2800" dirty="0" err="1"/>
              <a:t>chức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cây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thứ</a:t>
            </a:r>
            <a:r>
              <a:rPr lang="en-US" sz="2800" dirty="0"/>
              <a:t> </a:t>
            </a:r>
            <a:r>
              <a:rPr lang="en-US" sz="2800" dirty="0" err="1"/>
              <a:t>tự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thấp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cao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1230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hop\Desktop\Hình KHTN 6\Hình 13.4 kht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915399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Callout 1 4"/>
          <p:cNvSpPr/>
          <p:nvPr/>
        </p:nvSpPr>
        <p:spPr>
          <a:xfrm>
            <a:off x="526473" y="838200"/>
            <a:ext cx="1371600" cy="609600"/>
          </a:xfrm>
          <a:prstGeom prst="borderCallout1">
            <a:avLst>
              <a:gd name="adj1" fmla="val 98295"/>
              <a:gd name="adj2" fmla="val 49242"/>
              <a:gd name="adj3" fmla="val 173864"/>
              <a:gd name="adj4" fmla="val 263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0070C0"/>
                </a:solidFill>
              </a:rPr>
              <a:t>Hệ cơ quan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2396835" y="949035"/>
            <a:ext cx="1371600" cy="609600"/>
          </a:xfrm>
          <a:prstGeom prst="borderCallout1">
            <a:avLst>
              <a:gd name="adj1" fmla="val 98295"/>
              <a:gd name="adj2" fmla="val 49242"/>
              <a:gd name="adj3" fmla="val 173864"/>
              <a:gd name="adj4" fmla="val 263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0070C0"/>
                </a:solidFill>
              </a:rPr>
              <a:t>Cơ quan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4094015" y="1565565"/>
            <a:ext cx="1371600" cy="609600"/>
          </a:xfrm>
          <a:prstGeom prst="borderCallout1">
            <a:avLst>
              <a:gd name="adj1" fmla="val 98295"/>
              <a:gd name="adj2" fmla="val 49242"/>
              <a:gd name="adj3" fmla="val 173864"/>
              <a:gd name="adj4" fmla="val 263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0070C0"/>
                </a:solidFill>
              </a:rPr>
              <a:t>Tế bào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1" name="Line Callout 1 10"/>
          <p:cNvSpPr/>
          <p:nvPr/>
        </p:nvSpPr>
        <p:spPr>
          <a:xfrm>
            <a:off x="5638800" y="1586345"/>
            <a:ext cx="1371600" cy="609600"/>
          </a:xfrm>
          <a:prstGeom prst="borderCallout1">
            <a:avLst>
              <a:gd name="adj1" fmla="val 98295"/>
              <a:gd name="adj2" fmla="val 49242"/>
              <a:gd name="adj3" fmla="val 173864"/>
              <a:gd name="adj4" fmla="val 2631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0070C0"/>
                </a:solidFill>
              </a:rPr>
              <a:t>Mô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5410200" y="152400"/>
            <a:ext cx="1371600" cy="609600"/>
          </a:xfrm>
          <a:prstGeom prst="borderCallout1">
            <a:avLst>
              <a:gd name="adj1" fmla="val 98295"/>
              <a:gd name="adj2" fmla="val 49242"/>
              <a:gd name="adj3" fmla="val 160228"/>
              <a:gd name="adj4" fmla="val 1232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>
                <a:solidFill>
                  <a:srgbClr val="0070C0"/>
                </a:solidFill>
              </a:rPr>
              <a:t>Cơ thể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5897069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sắp</a:t>
            </a:r>
            <a:r>
              <a:rPr lang="en-US" sz="2800" dirty="0"/>
              <a:t> </a:t>
            </a:r>
            <a:r>
              <a:rPr lang="en-US" sz="2800" dirty="0" err="1"/>
              <a:t>xếp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theo</a:t>
            </a:r>
            <a:r>
              <a:rPr lang="en-US" sz="2800" dirty="0"/>
              <a:t> </a:t>
            </a:r>
            <a:r>
              <a:rPr lang="en-US" sz="2800" dirty="0" err="1"/>
              <a:t>cấp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tổ</a:t>
            </a:r>
            <a:r>
              <a:rPr lang="en-US" sz="2800" dirty="0"/>
              <a:t> </a:t>
            </a:r>
            <a:r>
              <a:rPr lang="en-US" sz="2800" dirty="0" err="1"/>
              <a:t>chức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người</a:t>
            </a:r>
            <a:r>
              <a:rPr lang="en-US" sz="2800" dirty="0"/>
              <a:t> </a:t>
            </a:r>
            <a:r>
              <a:rPr lang="en-US" sz="2800" dirty="0" err="1"/>
              <a:t>từ</a:t>
            </a:r>
            <a:r>
              <a:rPr lang="en-US" sz="2800" dirty="0"/>
              <a:t> </a:t>
            </a:r>
            <a:r>
              <a:rPr lang="en-US" sz="2800" dirty="0" err="1"/>
              <a:t>thấp</a:t>
            </a:r>
            <a:r>
              <a:rPr lang="en-US" sz="2800" dirty="0"/>
              <a:t> </a:t>
            </a:r>
            <a:r>
              <a:rPr lang="en-US" sz="2800" dirty="0" err="1"/>
              <a:t>đến</a:t>
            </a:r>
            <a:r>
              <a:rPr lang="en-US" sz="2800" dirty="0"/>
              <a:t> </a:t>
            </a:r>
            <a:r>
              <a:rPr lang="en-US" sz="2800" dirty="0" err="1"/>
              <a:t>cao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gọi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cấp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đó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881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ựa vào hình 13.3, hãy kể tên một số loại mô cấu tạo nên lá ở cây x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"/>
            <a:ext cx="78486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0" y="59436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, </a:t>
            </a:r>
            <a:r>
              <a:rPr lang="en-US" dirty="0" err="1"/>
              <a:t>kích</a:t>
            </a:r>
            <a:r>
              <a:rPr lang="en-US" dirty="0"/>
              <a:t> </a:t>
            </a:r>
            <a:r>
              <a:rPr lang="en-US" dirty="0" err="1"/>
              <a:t>thước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bào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5765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lehop\Desktop\Hình KHTN 6\Hình 13.3 kht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763000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9157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ehop\Desktop\Hình KHTN 6\Hình 13.4 kht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8915399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072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ehop\Desktop\Hình KHTN 6\Bảng 13.2 kht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5344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67200" y="367592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/>
              <a:t>Tế bào</a:t>
            </a: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67200" y="487233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/>
              <a:t>Mô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67400" y="3505200"/>
            <a:ext cx="144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/>
              <a:t>Hệ cơ quan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15000" y="487233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/>
              <a:t>Cơ thể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308273" y="3653135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/>
              <a:t>Cơ thể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239000" y="4719935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/>
              <a:t>Quần thể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1506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600"/>
            <a:ext cx="8084622" cy="27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50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04800"/>
            <a:ext cx="6477000" cy="6477000"/>
          </a:xfrm>
        </p:spPr>
      </p:pic>
    </p:spTree>
    <p:extLst>
      <p:ext uri="{BB962C8B-B14F-4D97-AF65-F5344CB8AC3E}">
        <p14:creationId xmlns:p14="http://schemas.microsoft.com/office/powerpoint/2010/main" val="3509868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47878"/>
            <a:ext cx="5334000" cy="6610122"/>
          </a:xfrm>
        </p:spPr>
      </p:pic>
    </p:spTree>
    <p:extLst>
      <p:ext uri="{BB962C8B-B14F-4D97-AF65-F5344CB8AC3E}">
        <p14:creationId xmlns:p14="http://schemas.microsoft.com/office/powerpoint/2010/main" val="3253128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olph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248025"/>
            <a:ext cx="4305300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iraff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28600"/>
            <a:ext cx="51054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Vuon-ch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228600"/>
            <a:ext cx="3886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truongdinhi_Attachments_93Autosave_38203495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233738"/>
            <a:ext cx="4710112" cy="331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45202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4254500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700"/>
            <a:ext cx="4546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3556000"/>
            <a:ext cx="45720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7" descr="Doi de ru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9000"/>
            <a:ext cx="3657600" cy="324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098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696201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160590"/>
            <a:ext cx="8458199" cy="3880773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  <a:p>
            <a:pPr>
              <a:spcBef>
                <a:spcPts val="900"/>
              </a:spcBef>
              <a:buFontTx/>
              <a:buChar char="-"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900"/>
              </a:spcBef>
              <a:buFontTx/>
              <a:buChar char="-"/>
            </a:pP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20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95387"/>
            <a:ext cx="8763000" cy="446722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C69461A-E850-F808-AD14-81E97268D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7696201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</p:spTree>
    <p:extLst>
      <p:ext uri="{BB962C8B-B14F-4D97-AF65-F5344CB8AC3E}">
        <p14:creationId xmlns:p14="http://schemas.microsoft.com/office/powerpoint/2010/main" val="186543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1749" name="Picture 5" descr="10-Hst bi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8229600" cy="532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76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2773" name="Picture 5" descr="papua_new_guin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8001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58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Khám phá &amp;quot;Thiên đường sinh giới&amp;quot; ở rừng Amaz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81839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105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Toàn cảnh trái đất nhìn từ vũ trụ - KhoaHoc.t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6394"/>
            <a:ext cx="7315200" cy="664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37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838200"/>
            <a:ext cx="7444008" cy="375975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3029" y="4690976"/>
            <a:ext cx="8153400" cy="50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Đặc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điểm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chung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nhất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cơ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trùng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roi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và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vi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khuẩn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?</a:t>
            </a:r>
            <a:endParaRPr lang="en-US" sz="2400" b="1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5752034"/>
            <a:ext cx="6477000" cy="499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Cơ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thể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cấu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tạo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từ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một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tế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99"/>
                </a:solidFill>
                <a:latin typeface="montserrat"/>
              </a:rPr>
              <a:t>bào</a:t>
            </a:r>
            <a:r>
              <a:rPr lang="en-US" sz="2400" b="1" dirty="0">
                <a:solidFill>
                  <a:srgbClr val="000099"/>
                </a:solidFill>
                <a:latin typeface="montserrat"/>
              </a:rPr>
              <a:t>.</a:t>
            </a:r>
            <a:endParaRPr lang="en-US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1754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4965" y="196335"/>
            <a:ext cx="8077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 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Lấy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ví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dụ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về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tế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bào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mô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cơ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quan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hệ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cơ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quan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trong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cơ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thể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động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vật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và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thực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vật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mà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em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biết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theo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gợi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ý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trong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bảng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  <a:cs typeface="Arial" pitchFamily="34" charset="0"/>
              </a:rPr>
              <a:t> 13.3</a:t>
            </a:r>
            <a:endParaRPr kumimoji="0" lang="vi-VN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Open Sans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vi-VN" sz="2400" dirty="0">
                <a:latin typeface="Arial" pitchFamily="34" charset="0"/>
                <a:cs typeface="Arial" pitchFamily="34" charset="0"/>
              </a:rPr>
              <a:t>                                        </a:t>
            </a:r>
            <a:r>
              <a:rPr lang="vi-VN" sz="2400" b="1" dirty="0">
                <a:latin typeface="Arial" pitchFamily="34" charset="0"/>
                <a:cs typeface="Arial" pitchFamily="34" charset="0"/>
              </a:rPr>
              <a:t>Bảng 13.3</a:t>
            </a:r>
            <a:endParaRPr lang="vi-VN" sz="2400" b="1" dirty="0">
              <a:solidFill>
                <a:srgbClr val="000000"/>
              </a:solidFill>
              <a:latin typeface="Open Sans"/>
              <a:cs typeface="Arial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668482" y="1905000"/>
          <a:ext cx="7890165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0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0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9640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Cấu</a:t>
                      </a:r>
                      <a:r>
                        <a:rPr lang="vi-VN" sz="2400" baseline="0" dirty="0"/>
                        <a:t> trúc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Động</a:t>
                      </a:r>
                      <a:r>
                        <a:rPr lang="vi-VN" sz="2400" baseline="0" dirty="0"/>
                        <a:t> vật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/>
                        <a:t>Thực</a:t>
                      </a:r>
                      <a:r>
                        <a:rPr lang="vi-VN" sz="2400" baseline="0" dirty="0"/>
                        <a:t> vật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vi-VN" sz="2400" b="1" dirty="0"/>
                        <a:t>Tế</a:t>
                      </a:r>
                      <a:r>
                        <a:rPr lang="vi-VN" sz="2400" b="1" baseline="0" dirty="0"/>
                        <a:t> bào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vi-VN" sz="2400" b="1" dirty="0"/>
                        <a:t>Mô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vi-VN" sz="2400" b="1" dirty="0"/>
                        <a:t>Cơ quan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9640">
                <a:tc>
                  <a:txBody>
                    <a:bodyPr/>
                    <a:lstStyle/>
                    <a:p>
                      <a:r>
                        <a:rPr lang="vi-VN" sz="2400" b="1" dirty="0"/>
                        <a:t>Hệ</a:t>
                      </a:r>
                      <a:r>
                        <a:rPr lang="vi-VN" sz="2400" b="1" baseline="0" dirty="0"/>
                        <a:t> cơ quan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498273" y="303861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Tế bào cơ tim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498273" y="39624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Mô cơ tim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498273" y="49485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Tim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52800" y="57912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Hệ tuần hoàn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867400" y="30480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Tế bào mô dậu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943600" y="39579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Mô dậu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943600" y="4876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Lá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0" y="5862935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/>
              <a:t>Hệ chồi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42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1000"/>
            <a:ext cx="5548877" cy="445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04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endParaRPr lang="en-US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ỏi đáp pháp luật - Cổng thông tin điện tử Bộ Tư phá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00200"/>
            <a:ext cx="5486400" cy="444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362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6" y="1752600"/>
            <a:ext cx="7924800" cy="2321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HÀNH TÌM HIỂU VỀ TỔ CHỨC CƠ THỂ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DCA8157-CFAC-6FEB-BD51-176638490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228600"/>
            <a:ext cx="7696201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</p:spTree>
    <p:extLst>
      <p:ext uri="{BB962C8B-B14F-4D97-AF65-F5344CB8AC3E}">
        <p14:creationId xmlns:p14="http://schemas.microsoft.com/office/powerpoint/2010/main" val="266043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533400"/>
            <a:ext cx="8305800" cy="3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74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88163"/>
            <a:ext cx="8305800" cy="577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19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924801" cy="1320800"/>
          </a:xfrm>
          <a:solidFill>
            <a:schemeClr val="bg1"/>
          </a:solidFill>
        </p:spPr>
        <p:txBody>
          <a:bodyPr/>
          <a:lstStyle/>
          <a:p>
            <a:r>
              <a:rPr lang="en-US" dirty="0" err="1">
                <a:solidFill>
                  <a:srgbClr val="0000CC"/>
                </a:solidFill>
              </a:rPr>
              <a:t>Quan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sát</a:t>
            </a:r>
            <a:r>
              <a:rPr lang="en-US" dirty="0">
                <a:solidFill>
                  <a:srgbClr val="0000CC"/>
                </a:solidFill>
              </a:rPr>
              <a:t> video </a:t>
            </a:r>
            <a:r>
              <a:rPr lang="en-US" dirty="0" err="1">
                <a:solidFill>
                  <a:srgbClr val="0000CC"/>
                </a:solidFill>
              </a:rPr>
              <a:t>về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sinh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vật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đơn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bào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Stentors</a:t>
            </a:r>
            <a:r>
              <a:rPr lang="en-US" dirty="0"/>
              <a:t>: Single-Celled Giants</a:t>
            </a:r>
          </a:p>
          <a:p>
            <a:pPr marL="0" indent="0">
              <a:buNone/>
            </a:pPr>
            <a:r>
              <a:rPr lang="en-US" dirty="0">
                <a:solidFill>
                  <a:srgbClr val="0000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https://www.youtube.com/watch?v=PZoaKzEXzi8</a:t>
            </a:r>
          </a:p>
          <a:p>
            <a:pPr marL="0" indent="0">
              <a:buNone/>
            </a:pPr>
            <a:r>
              <a:rPr lang="en-US" dirty="0"/>
              <a:t>Microscopic world unicellular organisms:</a:t>
            </a:r>
          </a:p>
          <a:p>
            <a:pPr marL="0" indent="0">
              <a:buNone/>
            </a:pPr>
            <a:r>
              <a:rPr lang="en-US" dirty="0">
                <a:solidFill>
                  <a:srgbClr val="0000C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https://www.youtube.com/watch?v=BXLyPt6WkCI</a:t>
            </a:r>
            <a:endParaRPr lang="en-US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en-US" dirty="0"/>
              <a:t>Amoeba and Paramecium:</a:t>
            </a:r>
          </a:p>
          <a:p>
            <a:pPr marL="0" indent="0">
              <a:buNone/>
            </a:pPr>
            <a:r>
              <a:rPr lang="en-US" dirty="0">
                <a:solidFill>
                  <a:srgbClr val="0000CC"/>
                </a:solidFill>
              </a:rPr>
              <a:t>https://www.youtube.com/watch?v=OLev09qBkGk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186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54201"/>
            <a:ext cx="8115300" cy="2590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HÀNH TÌM HIỂU VỀ TỔ CHỨC CƠ THỂ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1.Tìm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94F3A33-1C88-6D51-756C-4B2EA0DEA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7696201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</p:spTree>
    <p:extLst>
      <p:ext uri="{BB962C8B-B14F-4D97-AF65-F5344CB8AC3E}">
        <p14:creationId xmlns:p14="http://schemas.microsoft.com/office/powerpoint/2010/main" val="88239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Nấm Men: Năm điều thú vị về nấm men | Science Viet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"/>
            <a:ext cx="746760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5706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Digital illustration of budding Saccharomyces cerevisiae yeast cells. —  medicine, artwork - Stock Photo | #225650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762000"/>
            <a:ext cx="8235933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73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238" y="1705211"/>
            <a:ext cx="6330875" cy="31975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6524" y="5238267"/>
            <a:ext cx="7822303" cy="50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Thành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phần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tế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bào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chúng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gồm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những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gì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?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20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Saccharomyces cerevisiae - NBRC 0565 - CHỦNG VI SINH VẬT CHUẨN ATC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304800"/>
            <a:ext cx="8255699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3413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07720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SINH VẬT ĐƠN BÀO VÀ SINH VẬT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TỔ CHỨC CƠ THỂ ĐA BÀO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HÀNH TÌM HIỂU VỀ TỔ CHỨC CƠ THỂ</a:t>
            </a:r>
          </a:p>
          <a:p>
            <a:pPr marL="514350" indent="-514350">
              <a:spcBef>
                <a:spcPts val="900"/>
              </a:spcBef>
              <a:buAutoNum type="arabicPeriod"/>
            </a:pP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spcBef>
                <a:spcPts val="900"/>
              </a:spcBef>
              <a:buAutoNum type="arabicPeriod"/>
            </a:pP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BD2E774-15E0-E40B-E05D-649A5D65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4800"/>
            <a:ext cx="7696201" cy="13208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7. TẾ BÀO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13. TỪ TẾ BÀO ĐẾN CƠ THỂ</a:t>
            </a:r>
          </a:p>
        </p:txBody>
      </p:sp>
    </p:spTree>
    <p:extLst>
      <p:ext uri="{BB962C8B-B14F-4D97-AF65-F5344CB8AC3E}">
        <p14:creationId xmlns:p14="http://schemas.microsoft.com/office/powerpoint/2010/main" val="18353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708624"/>
            <a:ext cx="8762999" cy="13487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600" dirty="0" err="1">
                <a:solidFill>
                  <a:srgbClr val="0000CC"/>
                </a:solidFill>
              </a:rPr>
              <a:t>Quan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sát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mẫu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vật</a:t>
            </a:r>
            <a:r>
              <a:rPr lang="en-US" sz="3600" dirty="0">
                <a:solidFill>
                  <a:srgbClr val="0000CC"/>
                </a:solidFill>
              </a:rPr>
              <a:t>, </a:t>
            </a:r>
            <a:r>
              <a:rPr lang="en-US" sz="3600" dirty="0" err="1">
                <a:solidFill>
                  <a:srgbClr val="0000CC"/>
                </a:solidFill>
              </a:rPr>
              <a:t>nhận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dạng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và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xác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định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vị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trí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các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cơ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quan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cấu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tạo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cơ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thể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cây</a:t>
            </a:r>
            <a:r>
              <a:rPr lang="en-US" sz="3600" dirty="0">
                <a:solidFill>
                  <a:srgbClr val="0000CC"/>
                </a:solidFill>
              </a:rPr>
              <a:t> </a:t>
            </a:r>
            <a:r>
              <a:rPr lang="en-US" sz="3600" dirty="0" err="1">
                <a:solidFill>
                  <a:srgbClr val="0000CC"/>
                </a:solidFill>
              </a:rPr>
              <a:t>xanh</a:t>
            </a:r>
            <a:endParaRPr lang="en-US" sz="3600" dirty="0">
              <a:solidFill>
                <a:srgbClr val="0000C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590800"/>
            <a:ext cx="4114800" cy="35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296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52695"/>
            <a:ext cx="8783537" cy="13208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0000CC"/>
                </a:solidFill>
              </a:rPr>
              <a:t>Quan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sát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tranh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hoặc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mô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hình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thể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người</a:t>
            </a:r>
            <a:r>
              <a:rPr lang="en-US" sz="3200" dirty="0">
                <a:solidFill>
                  <a:srgbClr val="0000CC"/>
                </a:solidFill>
              </a:rPr>
              <a:t>, </a:t>
            </a:r>
            <a:r>
              <a:rPr lang="en-US" sz="3200" dirty="0" err="1">
                <a:solidFill>
                  <a:srgbClr val="0000CC"/>
                </a:solidFill>
              </a:rPr>
              <a:t>xác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định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vị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trí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một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số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quan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cấu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tạo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cơ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thể</a:t>
            </a:r>
            <a:r>
              <a:rPr lang="en-US" sz="3200" dirty="0">
                <a:solidFill>
                  <a:srgbClr val="0000CC"/>
                </a:solidFill>
              </a:rPr>
              <a:t> </a:t>
            </a:r>
            <a:r>
              <a:rPr lang="en-US" sz="3200" dirty="0" err="1">
                <a:solidFill>
                  <a:srgbClr val="0000CC"/>
                </a:solidFill>
              </a:rPr>
              <a:t>người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64689"/>
            <a:ext cx="8631137" cy="512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078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685800"/>
            <a:ext cx="2667001" cy="1320800"/>
          </a:xfrm>
        </p:spPr>
        <p:txBody>
          <a:bodyPr/>
          <a:lstStyle/>
          <a:p>
            <a:r>
              <a:rPr lang="en-US" dirty="0" err="1">
                <a:solidFill>
                  <a:srgbClr val="0000CC"/>
                </a:solidFill>
              </a:rPr>
              <a:t>Báo</a:t>
            </a:r>
            <a:r>
              <a:rPr lang="en-US" dirty="0">
                <a:solidFill>
                  <a:srgbClr val="0000CC"/>
                </a:solidFill>
              </a:rPr>
              <a:t> </a:t>
            </a:r>
            <a:r>
              <a:rPr lang="en-US" dirty="0" err="1">
                <a:solidFill>
                  <a:srgbClr val="0000CC"/>
                </a:solidFill>
              </a:rPr>
              <a:t>cáo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6347714" cy="3880773"/>
          </a:xfrm>
        </p:spPr>
        <p:txBody>
          <a:bodyPr>
            <a:normAutofit/>
          </a:bodyPr>
          <a:lstStyle/>
          <a:p>
            <a:r>
              <a:rPr lang="en-US" sz="2400" dirty="0" err="1"/>
              <a:t>Liệt</a:t>
            </a:r>
            <a:r>
              <a:rPr lang="en-US" sz="2400" dirty="0"/>
              <a:t> </a:t>
            </a:r>
            <a:r>
              <a:rPr lang="en-US" sz="2400" dirty="0" err="1"/>
              <a:t>kê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hệ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ở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cây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cơ</a:t>
            </a:r>
            <a:r>
              <a:rPr lang="en-US" sz="2400" dirty="0"/>
              <a:t> </a:t>
            </a:r>
            <a:r>
              <a:rPr lang="en-US" sz="2400" dirty="0" err="1"/>
              <a:t>thể</a:t>
            </a:r>
            <a:r>
              <a:rPr lang="en-US" sz="2400" dirty="0"/>
              <a:t> </a:t>
            </a:r>
            <a:r>
              <a:rPr lang="en-US" sz="2400" dirty="0" err="1"/>
              <a:t>người</a:t>
            </a:r>
            <a:r>
              <a:rPr lang="en-US" sz="2400" dirty="0"/>
              <a:t> </a:t>
            </a:r>
            <a:r>
              <a:rPr lang="en-US" sz="2400" dirty="0" err="1"/>
              <a:t>mà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sơ</a:t>
            </a:r>
            <a:r>
              <a:rPr lang="en-US" sz="2400" dirty="0"/>
              <a:t> </a:t>
            </a:r>
            <a:r>
              <a:rPr lang="en-US" sz="2400" dirty="0" err="1"/>
              <a:t>đồ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3023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85800"/>
            <a:ext cx="6347713" cy="1320800"/>
          </a:xfrm>
        </p:spPr>
        <p:txBody>
          <a:bodyPr/>
          <a:lstStyle/>
          <a:p>
            <a:r>
              <a:rPr lang="en-US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CHỦ ĐỀ 7</a:t>
            </a:r>
          </a:p>
        </p:txBody>
      </p:sp>
    </p:spTree>
    <p:extLst>
      <p:ext uri="{BB962C8B-B14F-4D97-AF65-F5344CB8AC3E}">
        <p14:creationId xmlns:p14="http://schemas.microsoft.com/office/powerpoint/2010/main" val="5595792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816637"/>
            <a:ext cx="8458200" cy="38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243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3524"/>
            <a:ext cx="7391400" cy="650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986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751B7CB-DAB4-4DDE-C1E9-A2C6AD5F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85800"/>
            <a:ext cx="6347713" cy="13208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FCCC14-1C03-C47F-AF06-B18B4DEB4A3B}"/>
              </a:ext>
            </a:extLst>
          </p:cNvPr>
          <p:cNvSpPr txBox="1"/>
          <p:nvPr/>
        </p:nvSpPr>
        <p:spPr>
          <a:xfrm>
            <a:off x="2743200" y="16002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</a:t>
            </a:r>
          </a:p>
        </p:txBody>
      </p:sp>
    </p:spTree>
    <p:extLst>
      <p:ext uri="{BB962C8B-B14F-4D97-AF65-F5344CB8AC3E}">
        <p14:creationId xmlns:p14="http://schemas.microsoft.com/office/powerpoint/2010/main" val="57266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75" y="609600"/>
            <a:ext cx="8500099" cy="42931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6524" y="5238267"/>
            <a:ext cx="7822303" cy="503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Chúng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những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hoạt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nào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để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sống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?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05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06" y="755366"/>
            <a:ext cx="8211494" cy="414738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5800" y="5257800"/>
            <a:ext cx="782230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Trong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thực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tế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chúng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ta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có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thể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quan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sát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chúng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bằng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mắt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thường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montserrat"/>
              </a:rPr>
              <a:t>không</a:t>
            </a:r>
            <a:r>
              <a:rPr lang="en-US" sz="2400" b="1" dirty="0">
                <a:solidFill>
                  <a:srgbClr val="0000CC"/>
                </a:solidFill>
                <a:latin typeface="montserrat"/>
              </a:rPr>
              <a:t>?</a:t>
            </a:r>
            <a:endParaRPr lang="en-US" sz="2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9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981200"/>
            <a:ext cx="78223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Hãy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kể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tên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một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số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sinh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vật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đơn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bào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mà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em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montserrat"/>
              </a:rPr>
              <a:t>biết</a:t>
            </a:r>
            <a:r>
              <a:rPr lang="en-US" sz="3000" b="1" dirty="0">
                <a:solidFill>
                  <a:srgbClr val="0000CC"/>
                </a:solidFill>
                <a:latin typeface="montserrat"/>
              </a:rPr>
              <a:t>.</a:t>
            </a:r>
            <a:endParaRPr lang="en-US" sz="3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2518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8141" y="1651907"/>
            <a:ext cx="2579915" cy="2190671"/>
            <a:chOff x="517520" y="1059543"/>
            <a:chExt cx="3439887" cy="2920894"/>
          </a:xfrm>
        </p:grpSpPr>
        <p:pic>
          <p:nvPicPr>
            <p:cNvPr id="4098" name="Picture 2" descr="Công dụng của tảo lục Chlorella Nhật Bản là gì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570" y="1059543"/>
              <a:ext cx="3145705" cy="226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517520" y="3266396"/>
              <a:ext cx="3439887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Tảo lục đơn bào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545679" y="1651907"/>
            <a:ext cx="1447739" cy="2190671"/>
            <a:chOff x="4727571" y="1059543"/>
            <a:chExt cx="1930319" cy="2920894"/>
          </a:xfrm>
        </p:grpSpPr>
        <p:pic>
          <p:nvPicPr>
            <p:cNvPr id="4100" name="Picture 4" descr="tảo silic - Sinh học 10 - Vũ Thị Mai Lan - Thư viện Tư liệu giáo dụ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571" y="1059543"/>
              <a:ext cx="1930319" cy="226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4752723" y="3266396"/>
              <a:ext cx="1880014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Tảo silic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706647" y="1651907"/>
            <a:ext cx="2797630" cy="2190671"/>
            <a:chOff x="7608862" y="1059543"/>
            <a:chExt cx="3730173" cy="2920894"/>
          </a:xfrm>
        </p:grpSpPr>
        <p:pic>
          <p:nvPicPr>
            <p:cNvPr id="4102" name="Picture 6" descr="Trùng biến hình amip - Cảnh 3D - Giáo dục và học tập kỹ thuật số Mozaik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536" r="5927"/>
            <a:stretch/>
          </p:blipFill>
          <p:spPr bwMode="auto">
            <a:xfrm>
              <a:off x="7746749" y="1059543"/>
              <a:ext cx="3454400" cy="226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7608862" y="3266396"/>
              <a:ext cx="3730173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Trùng biến hình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2671" y="3895695"/>
            <a:ext cx="1992976" cy="2012942"/>
            <a:chOff x="523561" y="4051258"/>
            <a:chExt cx="2657301" cy="2683922"/>
          </a:xfrm>
        </p:grpSpPr>
        <p:pic>
          <p:nvPicPr>
            <p:cNvPr id="4104" name="Picture 8" descr="Lý thuyết Sinh học 7 Bài 5: Trùng biến hình và trùng giày (hay, chi tiết) |  Lý thuyết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21" r="19623" b="7692"/>
            <a:stretch/>
          </p:blipFill>
          <p:spPr bwMode="auto">
            <a:xfrm>
              <a:off x="913383" y="4051258"/>
              <a:ext cx="2115254" cy="1958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523561" y="6021139"/>
              <a:ext cx="2657301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Trùng Giày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112669" y="3893911"/>
            <a:ext cx="2313758" cy="2014726"/>
            <a:chOff x="4150224" y="4048880"/>
            <a:chExt cx="3085011" cy="2686300"/>
          </a:xfrm>
        </p:grpSpPr>
        <p:pic>
          <p:nvPicPr>
            <p:cNvPr id="4106" name="Picture 10" descr="LACTOBACILLUS LÀ GÌ? CÓ TÁC DỤNG GÌ TRONG LÀM ĐẸP?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36" t="29574" r="12820" b="4606"/>
            <a:stretch/>
          </p:blipFill>
          <p:spPr bwMode="auto">
            <a:xfrm>
              <a:off x="4680006" y="4048880"/>
              <a:ext cx="2025448" cy="1999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4150224" y="6021139"/>
              <a:ext cx="3085011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Vi khuẩn lactic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10062" y="3863763"/>
            <a:ext cx="2590800" cy="2044874"/>
            <a:chOff x="7746749" y="4008682"/>
            <a:chExt cx="3454400" cy="2726498"/>
          </a:xfrm>
        </p:grpSpPr>
        <p:pic>
          <p:nvPicPr>
            <p:cNvPr id="4108" name="Picture 12" descr="Hình thái của trực khuẩn lao | Vinmec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26" b="10705"/>
            <a:stretch/>
          </p:blipFill>
          <p:spPr bwMode="auto">
            <a:xfrm>
              <a:off x="7746749" y="4008682"/>
              <a:ext cx="3454400" cy="2000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7931442" y="6021139"/>
              <a:ext cx="3085011" cy="7140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2400" b="1">
                  <a:solidFill>
                    <a:srgbClr val="000099"/>
                  </a:solidFill>
                  <a:latin typeface="montserrat"/>
                </a:rPr>
                <a:t>Vi khuẩn lao</a:t>
              </a:r>
              <a:endParaRPr lang="en-US" sz="2400" b="1">
                <a:solidFill>
                  <a:srgbClr val="000099"/>
                </a:solidFill>
              </a:endParaRPr>
            </a:p>
          </p:txBody>
        </p:sp>
      </p:grp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565826" y="972559"/>
            <a:ext cx="4855184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0">
                <a:ln w="0"/>
                <a:solidFill>
                  <a:srgbClr val="008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rial" panose="020B0604020202020204" pitchFamily="34" charset="0"/>
              </a:rPr>
              <a:t>Đa dạng của sinh vật đơn bào</a:t>
            </a:r>
          </a:p>
        </p:txBody>
      </p:sp>
    </p:spTree>
    <p:extLst>
      <p:ext uri="{BB962C8B-B14F-4D97-AF65-F5344CB8AC3E}">
        <p14:creationId xmlns:p14="http://schemas.microsoft.com/office/powerpoint/2010/main" val="4160774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159942647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410</TotalTime>
  <Words>1260</Words>
  <Application>Microsoft Office PowerPoint</Application>
  <PresentationFormat>On-screen Show (4:3)</PresentationFormat>
  <Paragraphs>126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Arial</vt:lpstr>
      <vt:lpstr>montserrat</vt:lpstr>
      <vt:lpstr>Open Sans</vt:lpstr>
      <vt:lpstr>Times New Roman</vt:lpstr>
      <vt:lpstr>Trebuchet MS</vt:lpstr>
      <vt:lpstr>Wingdings 3</vt:lpstr>
      <vt:lpstr>Facet</vt:lpstr>
      <vt:lpstr>CHỦ ĐỀ 7. TẾ BÀO BÀI 13. TỪ TẾ BÀO ĐẾN CƠ THỂ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CHỦ ĐỀ 7. TẾ BÀO BÀI 13. TỪ TẾ BÀO ĐẾN CƠ THỂ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CHỦ ĐỀ 7. TẾ BÀO BÀI 13. TỪ TẾ BÀO ĐẾN CƠ THỂ</vt:lpstr>
      <vt:lpstr>PowerPoint Presentation</vt:lpstr>
      <vt:lpstr>PowerPoint Presentation</vt:lpstr>
      <vt:lpstr>Hỏi - Đáp</vt:lpstr>
      <vt:lpstr>CHỦ ĐỀ 7. TẾ BÀO BÀI 13. TỪ TẾ BÀO ĐẾN CƠ THỂ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CHỦ ĐỀ 7. TẾ BÀO BÀI 13. TỪ TẾ BÀO ĐẾN CƠ THỂ</vt:lpstr>
      <vt:lpstr>CHỦ ĐỀ 7. TẾ BÀO BÀI 13. TỪ TẾ BÀO ĐẾN CƠ THỂ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Hỏi - Đáp</vt:lpstr>
      <vt:lpstr>CHỦ ĐỀ 7. TẾ BÀO BÀI 13. TỪ TẾ BÀO ĐẾN CƠ THỂ</vt:lpstr>
      <vt:lpstr>PowerPoint Presentation</vt:lpstr>
      <vt:lpstr>PowerPoint Presentation</vt:lpstr>
      <vt:lpstr>Quan sát video về sinh vật đơn bào</vt:lpstr>
      <vt:lpstr>CHỦ ĐỀ 7. TẾ BÀO BÀI 13. TỪ TẾ BÀO ĐẾN CƠ THỂ</vt:lpstr>
      <vt:lpstr>PowerPoint Presentation</vt:lpstr>
      <vt:lpstr>PowerPoint Presentation</vt:lpstr>
      <vt:lpstr>PowerPoint Presentation</vt:lpstr>
      <vt:lpstr>CHỦ ĐỀ 7. TẾ BÀO BÀI 13. TỪ TẾ BÀO ĐẾN CƠ THỂ</vt:lpstr>
      <vt:lpstr>Quan sát mẫu vật, nhận dạng và xác định vị trí các cơ quan cấu tạo cơ thể cây xanh</vt:lpstr>
      <vt:lpstr>Quan sát tranh hoặc mô hình cơ thể người, xác định vị trí một số cơ quan cấu tạo cơ thể người</vt:lpstr>
      <vt:lpstr>Báo cáo</vt:lpstr>
      <vt:lpstr>BÀI TẬP CHỦ ĐỀ 7</vt:lpstr>
      <vt:lpstr>PowerPoint Presentation</vt:lpstr>
      <vt:lpstr>PowerPoint Presentation</vt:lpstr>
      <vt:lpstr>HƯỚNG DẪN VỀ NHÀ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Hợp</dc:creator>
  <cp:lastModifiedBy>Phùng Thị Lượng</cp:lastModifiedBy>
  <cp:revision>31</cp:revision>
  <dcterms:created xsi:type="dcterms:W3CDTF">2021-10-13T08:13:25Z</dcterms:created>
  <dcterms:modified xsi:type="dcterms:W3CDTF">2023-04-11T21:55:52Z</dcterms:modified>
</cp:coreProperties>
</file>