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notesMasterIdLst>
    <p:notesMasterId r:id="rId30"/>
  </p:notesMasterIdLst>
  <p:sldIdLst>
    <p:sldId id="268" r:id="rId2"/>
    <p:sldId id="269" r:id="rId3"/>
    <p:sldId id="272" r:id="rId4"/>
    <p:sldId id="293" r:id="rId5"/>
    <p:sldId id="257" r:id="rId6"/>
    <p:sldId id="258" r:id="rId7"/>
    <p:sldId id="283" r:id="rId8"/>
    <p:sldId id="259" r:id="rId9"/>
    <p:sldId id="260" r:id="rId10"/>
    <p:sldId id="295" r:id="rId11"/>
    <p:sldId id="261" r:id="rId12"/>
    <p:sldId id="262" r:id="rId13"/>
    <p:sldId id="297" r:id="rId14"/>
    <p:sldId id="298" r:id="rId15"/>
    <p:sldId id="318" r:id="rId16"/>
    <p:sldId id="300" r:id="rId17"/>
    <p:sldId id="301" r:id="rId18"/>
    <p:sldId id="302" r:id="rId19"/>
    <p:sldId id="303" r:id="rId20"/>
    <p:sldId id="288" r:id="rId21"/>
    <p:sldId id="292" r:id="rId22"/>
    <p:sldId id="291" r:id="rId23"/>
    <p:sldId id="264" r:id="rId24"/>
    <p:sldId id="265" r:id="rId25"/>
    <p:sldId id="296" r:id="rId26"/>
    <p:sldId id="266" r:id="rId27"/>
    <p:sldId id="305" r:id="rId28"/>
    <p:sldId id="26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D79F0-8940-491D-97BF-74C221A53C5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D79F0-8940-491D-97BF-74C221A53C5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35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10535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543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86887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23521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86769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6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68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44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1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77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93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29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8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3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12/04/2023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71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12/04/2023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2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20.xml"/><Relationship Id="rId3" Type="http://schemas.microsoft.com/office/2007/relationships/hdphoto" Target="../media/hdphoto2.wdp"/><Relationship Id="rId7" Type="http://schemas.openxmlformats.org/officeDocument/2006/relationships/image" Target="../media/image22.png"/><Relationship Id="rId12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7.png"/><Relationship Id="rId5" Type="http://schemas.openxmlformats.org/officeDocument/2006/relationships/image" Target="../media/image20.png"/><Relationship Id="rId15" Type="http://schemas.microsoft.com/office/2007/relationships/hdphoto" Target="../media/hdphoto3.wdp"/><Relationship Id="rId10" Type="http://schemas.openxmlformats.org/officeDocument/2006/relationships/slide" Target="slide19.xml"/><Relationship Id="rId4" Type="http://schemas.openxmlformats.org/officeDocument/2006/relationships/image" Target="../media/image19.png"/><Relationship Id="rId9" Type="http://schemas.openxmlformats.org/officeDocument/2006/relationships/slide" Target="slide18.xml"/><Relationship Id="rId1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9.jpe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249382" y="0"/>
            <a:ext cx="12192000" cy="6812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40B577E0-34D3-77CD-B2FB-07A914581EAA}"/>
              </a:ext>
            </a:extLst>
          </p:cNvPr>
          <p:cNvSpPr txBox="1"/>
          <p:nvPr/>
        </p:nvSpPr>
        <p:spPr>
          <a:xfrm>
            <a:off x="3113471" y="3105834"/>
            <a:ext cx="6463821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15: KHÓA LƯỠNG PHÂN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79" y="13063"/>
            <a:ext cx="6204857" cy="50945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 15: KHÓA LƯỠNG PHÂN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7017"/>
            <a:ext cx="1007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SỬ DỤNG KHÓA LƯỠNG PHÂN TRONG PHÂN LOẠI SINH VẬT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63562" y="1192792"/>
            <a:ext cx="2662518" cy="1959517"/>
            <a:chOff x="411218" y="910805"/>
            <a:chExt cx="2213848" cy="1816987"/>
          </a:xfrm>
        </p:grpSpPr>
        <p:sp>
          <p:nvSpPr>
            <p:cNvPr id="13" name="Cloud Callout 12"/>
            <p:cNvSpPr/>
            <p:nvPr/>
          </p:nvSpPr>
          <p:spPr>
            <a:xfrm>
              <a:off x="411218" y="910805"/>
              <a:ext cx="2213848" cy="1816987"/>
            </a:xfrm>
            <a:prstGeom prst="cloudCallout">
              <a:avLst>
                <a:gd name="adj1" fmla="val 31969"/>
                <a:gd name="adj2" fmla="val 4370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54295" y="1348404"/>
              <a:ext cx="1486093" cy="94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Vậy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khóa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lưỡng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37490" y="3497580"/>
            <a:ext cx="369697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Khóa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lưỡng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910" y="1363980"/>
            <a:ext cx="3343275" cy="453199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3978910" y="6027420"/>
            <a:ext cx="3902710" cy="645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Hình 15.2 - Cây phân loại: Cá vàng, thỏ, chó, mèo</a:t>
            </a:r>
          </a:p>
        </p:txBody>
      </p:sp>
      <p:graphicFrame>
        <p:nvGraphicFramePr>
          <p:cNvPr id="7" name="Table 6"/>
          <p:cNvGraphicFramePr/>
          <p:nvPr/>
        </p:nvGraphicFramePr>
        <p:xfrm>
          <a:off x="7881620" y="1289050"/>
          <a:ext cx="4088765" cy="4738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7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8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75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bước</a:t>
                      </a:r>
                      <a:endParaRPr lang="en-US" sz="18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18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loài</a:t>
                      </a:r>
                      <a:endParaRPr lang="en-US" sz="18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5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1a</a:t>
                      </a:r>
                    </a:p>
                    <a:p>
                      <a:pPr indent="0" algn="ctr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1b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 dưới nước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Cá vàng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2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 trên cạn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 đến bước 2 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895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2a </a:t>
                      </a:r>
                    </a:p>
                    <a:p>
                      <a:pPr indent="0" algn="ctr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2b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tai lớn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Thỏ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62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tai nhỏ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 đến bước 3 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530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</a:t>
                      </a:r>
                    </a:p>
                    <a:p>
                      <a:pPr indent="0" algn="ctr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3b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thể sủa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Mèo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thể sủa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sz="18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Chó</a:t>
                      </a:r>
                      <a:endParaRPr 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Text Box 15"/>
          <p:cNvSpPr txBox="1"/>
          <p:nvPr/>
        </p:nvSpPr>
        <p:spPr>
          <a:xfrm>
            <a:off x="8109585" y="6082665"/>
            <a:ext cx="4082415" cy="645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Bảng 15.1. Khóa lưỡng phân dùng để phân loại: Cá vàng, thỏ, chó, mèo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79" y="13063"/>
            <a:ext cx="6204857" cy="50945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 15: KHÓA LƯỠNG PHÂN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7017"/>
            <a:ext cx="1007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THỰC HÀNH XÂY DỰNG KHÓA LƯỠNG PHÂN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167394" y="1193185"/>
            <a:ext cx="9722225" cy="1077553"/>
            <a:chOff x="1922928" y="1193185"/>
            <a:chExt cx="8552331" cy="106231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4" name="Rounded Rectangle 3"/>
            <p:cNvSpPr/>
            <p:nvPr/>
          </p:nvSpPr>
          <p:spPr>
            <a:xfrm>
              <a:off x="1922928" y="1193185"/>
              <a:ext cx="8552331" cy="1062318"/>
            </a:xfrm>
            <a:prstGeom prst="roundRect">
              <a:avLst/>
            </a:prstGeom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22929" y="1308845"/>
              <a:ext cx="8552330" cy="819248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Nhiệm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vụ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sinh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xây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dựng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khóa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lưỡng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từ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4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đến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6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loài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vật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quan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sát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vườn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trường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24435" y="2388057"/>
            <a:ext cx="3375213" cy="3953435"/>
            <a:chOff x="954741" y="2388057"/>
            <a:chExt cx="2931459" cy="3953435"/>
          </a:xfrm>
        </p:grpSpPr>
        <p:sp>
          <p:nvSpPr>
            <p:cNvPr id="7" name="Rounded Rectangle 6"/>
            <p:cNvSpPr/>
            <p:nvPr/>
          </p:nvSpPr>
          <p:spPr>
            <a:xfrm>
              <a:off x="954741" y="2388057"/>
              <a:ext cx="2931459" cy="395343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67394" y="2628152"/>
              <a:ext cx="247675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Chuẩn</a:t>
              </a:r>
              <a:r>
                <a:rPr lang="en-US" sz="2400" b="1" u="sng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bị</a:t>
              </a:r>
              <a:endParaRPr lang="en-US" sz="2400" b="1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marL="342900" indent="-342900" algn="just">
                <a:buFontTx/>
                <a:buChar char="-"/>
              </a:pPr>
              <a:endPara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marL="342900" indent="-342900" algn="just">
                <a:buFontTx/>
                <a:buChar char="-"/>
              </a:pP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bút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kính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lúp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cầm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tay</a:t>
              </a:r>
              <a:endPara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marL="342900" indent="-342900" algn="just">
                <a:buFontTx/>
                <a:buChar char="-"/>
              </a:pP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Phiếu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tập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sẵn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141694" y="2395657"/>
            <a:ext cx="3443762" cy="3953435"/>
            <a:chOff x="925953" y="2388057"/>
            <a:chExt cx="2960248" cy="3953435"/>
          </a:xfrm>
        </p:grpSpPr>
        <p:sp>
          <p:nvSpPr>
            <p:cNvPr id="12" name="Rounded Rectangle 11"/>
            <p:cNvSpPr/>
            <p:nvPr/>
          </p:nvSpPr>
          <p:spPr>
            <a:xfrm>
              <a:off x="954741" y="2388057"/>
              <a:ext cx="2931459" cy="3953435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25953" y="2628152"/>
              <a:ext cx="2960248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Cách</a:t>
              </a:r>
              <a:r>
                <a:rPr lang="en-US" sz="2400" b="1" u="sng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2400" b="1" u="sng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nhóm</a:t>
              </a:r>
              <a:endParaRPr lang="en-US" sz="2400" b="1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en-US" sz="2400" b="1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marL="342900" indent="-342900" algn="just">
                <a:buFontTx/>
                <a:buChar char="-"/>
              </a:pP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6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sinh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.</a:t>
              </a:r>
            </a:p>
            <a:p>
              <a:pPr marL="342900" indent="-342900" algn="just">
                <a:buFontTx/>
                <a:buChar char="-"/>
              </a:pP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1, 3 ,5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sẽ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trao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đổi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thông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tin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phiếu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2, 4, 6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tương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ứng</a:t>
              </a:r>
              <a:endPara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827503" y="2388057"/>
            <a:ext cx="3516816" cy="3953435"/>
            <a:chOff x="954741" y="2388057"/>
            <a:chExt cx="2931459" cy="3953435"/>
          </a:xfrm>
        </p:grpSpPr>
        <p:sp>
          <p:nvSpPr>
            <p:cNvPr id="15" name="Rounded Rectangle 14"/>
            <p:cNvSpPr/>
            <p:nvPr/>
          </p:nvSpPr>
          <p:spPr>
            <a:xfrm>
              <a:off x="954741" y="2388057"/>
              <a:ext cx="2931459" cy="3953435"/>
            </a:xfrm>
            <a:prstGeom prst="roundRect">
              <a:avLst/>
            </a:prstGeom>
            <a:solidFill>
              <a:srgbClr val="CC00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65733" y="2520576"/>
              <a:ext cx="2775631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u="sng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u="sng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hành</a:t>
              </a:r>
              <a:endParaRPr lang="en-US" sz="2400" b="1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 B1: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Lập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danh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sách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4 – 6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cây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vườn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trường</a:t>
              </a:r>
              <a:endPara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 B2: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Quan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sát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ghi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lại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đặc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điểm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cây</a:t>
              </a:r>
              <a:endPara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 B3: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Thảo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luận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hoàn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thành</a:t>
              </a:r>
              <a:r>
                <a:rPr lang="en-US" sz="2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PHT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79" y="13063"/>
            <a:ext cx="6204857" cy="50945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 15: KHÓA LƯỠNG PHÂN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7017"/>
            <a:ext cx="1007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II. THỰC HÀNH XÂY DỰNG KHÓA LƯỠNG PHÂN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67394" y="1193185"/>
            <a:ext cx="9722225" cy="1077553"/>
            <a:chOff x="1922928" y="1193185"/>
            <a:chExt cx="8552331" cy="106231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5" name="Rounded Rectangle 4"/>
            <p:cNvSpPr/>
            <p:nvPr/>
          </p:nvSpPr>
          <p:spPr>
            <a:xfrm>
              <a:off x="1922928" y="1193185"/>
              <a:ext cx="8552331" cy="1062318"/>
            </a:xfrm>
            <a:prstGeom prst="roundRect">
              <a:avLst/>
            </a:prstGeom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22929" y="1308845"/>
              <a:ext cx="8552330" cy="819248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Nhiệm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vụ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sinh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xây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dựng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khóa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lưỡng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từ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4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đến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6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loài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vật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quan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sát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vườn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trường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09947" y="2510833"/>
            <a:ext cx="7382693" cy="4311377"/>
            <a:chOff x="2309947" y="2510833"/>
            <a:chExt cx="7382693" cy="431137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9947" y="2510833"/>
              <a:ext cx="7382693" cy="431137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466114" y="3461657"/>
              <a:ext cx="26648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THUYẾT TRÌNH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0"/>
            <a:ext cx="12190730" cy="66389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-152400"/>
            <a:ext cx="6478270" cy="29914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98072" y="518722"/>
            <a:ext cx="5280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VỀ TỔ</a:t>
            </a:r>
          </a:p>
        </p:txBody>
      </p:sp>
      <p:pic>
        <p:nvPicPr>
          <p:cNvPr id="54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515" y="3047683"/>
            <a:ext cx="802236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10588" y="518722"/>
            <a:ext cx="4572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00" mute="1" numSld="15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7350"/>
          </a:xfrm>
          <a:prstGeom prst="rect">
            <a:avLst/>
          </a:prstGeom>
        </p:spPr>
      </p:pic>
      <p:pic>
        <p:nvPicPr>
          <p:cNvPr id="9" name="Picture 6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236" y="-1031631"/>
            <a:ext cx="3236119" cy="277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Ã¬nh áº£nh cÃ³ liÃªn qua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3589" y="-2861962"/>
            <a:ext cx="5726700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Ã¬nh áº£nh cÃ³ liÃªn qua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482" y="-3033596"/>
            <a:ext cx="5029589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15" y="161290"/>
            <a:ext cx="9645650" cy="65354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673475" y="1162050"/>
            <a:ext cx="7084060" cy="4092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5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80" y="0"/>
            <a:ext cx="12040870" cy="6858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3646" y="5000842"/>
            <a:ext cx="549352" cy="154122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982" flipH="1">
            <a:off x="3139267" y="3514358"/>
            <a:ext cx="643382" cy="173736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6969" y="4579831"/>
            <a:ext cx="612982" cy="173736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2151" y="4455630"/>
            <a:ext cx="496868" cy="1393982"/>
          </a:xfrm>
          <a:prstGeom prst="rect">
            <a:avLst/>
          </a:prstGeom>
        </p:spPr>
      </p:pic>
      <p:sp>
        <p:nvSpPr>
          <p:cNvPr id="41" name="Oval 40">
            <a:hlinkClick r:id="" action="ppaction://noaction"/>
          </p:cNvPr>
          <p:cNvSpPr/>
          <p:nvPr/>
        </p:nvSpPr>
        <p:spPr>
          <a:xfrm>
            <a:off x="721227" y="4308493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1</a:t>
            </a:r>
          </a:p>
        </p:txBody>
      </p:sp>
      <p:sp>
        <p:nvSpPr>
          <p:cNvPr id="43" name="Oval 42">
            <a:hlinkClick r:id="rId8" action="ppaction://hlinksldjump"/>
          </p:cNvPr>
          <p:cNvSpPr/>
          <p:nvPr/>
        </p:nvSpPr>
        <p:spPr>
          <a:xfrm>
            <a:off x="2505931" y="4804290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2</a:t>
            </a:r>
          </a:p>
        </p:txBody>
      </p:sp>
      <p:sp>
        <p:nvSpPr>
          <p:cNvPr id="44" name="Oval 43">
            <a:hlinkClick r:id="rId9" action="ppaction://hlinksldjump"/>
          </p:cNvPr>
          <p:cNvSpPr/>
          <p:nvPr/>
        </p:nvSpPr>
        <p:spPr>
          <a:xfrm>
            <a:off x="3175696" y="3619549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3</a:t>
            </a:r>
          </a:p>
        </p:txBody>
      </p:sp>
      <p:sp>
        <p:nvSpPr>
          <p:cNvPr id="45" name="Oval 44">
            <a:hlinkClick r:id="rId10" action="ppaction://hlinksldjump"/>
          </p:cNvPr>
          <p:cNvSpPr/>
          <p:nvPr/>
        </p:nvSpPr>
        <p:spPr>
          <a:xfrm>
            <a:off x="3683887" y="5001514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4</a:t>
            </a:r>
          </a:p>
        </p:txBody>
      </p:sp>
      <p:sp>
        <p:nvSpPr>
          <p:cNvPr id="2" name="AutoShape 2" descr="HÃ¬nh áº£nh cÃ³ liÃªn quan"/>
          <p:cNvSpPr>
            <a:spLocks noChangeAspect="1" noChangeArrowheads="1"/>
          </p:cNvSpPr>
          <p:nvPr/>
        </p:nvSpPr>
        <p:spPr bwMode="auto">
          <a:xfrm>
            <a:off x="1640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0" name="Picture 6" descr="HÃ¬nh áº£nh cÃ³ liÃªn qua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236" y="-1031631"/>
            <a:ext cx="3236119" cy="277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Ã¬nh áº£nh cÃ³ liÃªn quan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3589" y="-2861962"/>
            <a:ext cx="5726700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HÃ¬nh áº£nh cÃ³ liÃªn quan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482" y="-3033596"/>
            <a:ext cx="5029589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591" y="5001388"/>
            <a:ext cx="1408346" cy="16466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284259 L 0.4175 0.0959259 " pathEditMode="relative" rAng="0" ptsTypes="">
                                      <p:cBhvr>
                                        <p:cTn id="9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00" y="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decel="100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5625 -0.0190741 L 0.276562 0.0385185 " pathEditMode="relative" rAng="0" ptsTypes="">
                                      <p:cBhvr>
                                        <p:cTn id="102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00" y="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185185 L 0.193958 0.216019 " pathEditMode="relative" rAng="0" ptsTypes="">
                                      <p:cBhvr>
                                        <p:cTn id="11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decel="10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3 L 0.167604 -0.019537 " pathEditMode="relative" rAng="0" ptsTypes="">
                                      <p:cBhvr>
                                        <p:cTn id="126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41" grpId="0" bldLvl="0" animBg="1"/>
      <p:bldP spid="43" grpId="0" bldLvl="0" animBg="1"/>
      <p:bldP spid="44" grpId="0" bldLvl="0" animBg="1"/>
      <p:bldP spid="4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30075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" y="0"/>
            <a:ext cx="8935085" cy="49066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10" y="4667250"/>
            <a:ext cx="5509260" cy="23431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181" y="5035678"/>
            <a:ext cx="1408346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46425" y="635000"/>
            <a:ext cx="6291943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Xây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dựng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khóa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lưỡng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phân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không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dựa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trên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điểm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dưới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đây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2764" y="5153713"/>
            <a:ext cx="5397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1576975" y="68040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679786"/>
              </p:ext>
            </p:extLst>
          </p:nvPr>
        </p:nvGraphicFramePr>
        <p:xfrm>
          <a:off x="2800349" y="2642235"/>
          <a:ext cx="6824980" cy="1572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8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6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indent="114300" algn="just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A. </a:t>
                      </a:r>
                      <a:r>
                        <a:rPr lang="en-US" sz="2400">
                          <a:sym typeface="+mn-ea"/>
                        </a:rPr>
                        <a:t>Đặc điểm hình dạng.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B. </a:t>
                      </a:r>
                      <a:r>
                        <a:rPr lang="en-US" sz="2400">
                          <a:sym typeface="+mn-ea"/>
                        </a:rPr>
                        <a:t>Đặc điểm kích thước.</a:t>
                      </a:r>
                      <a:endParaRPr lang="en-US" sz="2400">
                        <a:effectLst/>
                        <a:latin typeface=".VnTime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indent="114300" algn="just"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C. </a:t>
                      </a:r>
                      <a:r>
                        <a:rPr lang="en-US" sz="2400">
                          <a:sym typeface="+mn-ea"/>
                        </a:rPr>
                        <a:t>Đặc điểm kích thích và phản ứng.</a:t>
                      </a:r>
                      <a:endParaRPr lang="en-US" sz="2400">
                        <a:effectLst/>
                        <a:latin typeface=".VnTime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D. </a:t>
                      </a:r>
                      <a:r>
                        <a:rPr lang="en-US" sz="2400">
                          <a:sym typeface="+mn-ea"/>
                        </a:rPr>
                        <a:t>Đặc điểm cấu trúc.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5005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816" y="1"/>
            <a:ext cx="7938370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94" y="3943351"/>
            <a:ext cx="5509495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181" y="5035678"/>
            <a:ext cx="1408346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44110" y="711875"/>
            <a:ext cx="60760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Một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khoá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lưỡng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phân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mấy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lựa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chọn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ở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mỗi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nhánh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nào 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2766" y="5153713"/>
            <a:ext cx="50228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629948" y="145204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130255" y="1912204"/>
          <a:ext cx="6156960" cy="85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8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8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A. </a:t>
                      </a:r>
                      <a:r>
                        <a:rPr lang="en-US" altLang="nl-NL" sz="2800" dirty="0">
                          <a:effectLst/>
                        </a:rPr>
                        <a:t>2</a:t>
                      </a:r>
                      <a:endParaRPr lang="en-US" altLang="nl-NL" sz="2800" dirty="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</a:rPr>
                        <a:t>B. </a:t>
                      </a:r>
                      <a:r>
                        <a:rPr lang="en-US" altLang="nl-NL" sz="2800">
                          <a:effectLst/>
                        </a:rPr>
                        <a:t>3</a:t>
                      </a:r>
                      <a:endParaRPr lang="en-US" altLang="nl-NL" sz="280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C. </a:t>
                      </a:r>
                      <a:r>
                        <a:rPr lang="en-US" altLang="nl-NL" sz="2800" dirty="0">
                          <a:effectLst/>
                        </a:rPr>
                        <a:t>4</a:t>
                      </a:r>
                      <a:endParaRPr lang="en-US" altLang="nl-NL" sz="2800" dirty="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D. </a:t>
                      </a:r>
                      <a:r>
                        <a:rPr lang="en-US" altLang="nl-NL" sz="2800" dirty="0">
                          <a:effectLst/>
                        </a:rPr>
                        <a:t>5</a:t>
                      </a:r>
                      <a:endParaRPr lang="en-US" altLang="nl-NL" sz="2800" dirty="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5103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615" y="0"/>
            <a:ext cx="8239760" cy="50349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10" y="5151755"/>
            <a:ext cx="3475990" cy="1858645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181" y="5035678"/>
            <a:ext cx="1408346" cy="16466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68461" y="5151133"/>
            <a:ext cx="53784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1576975" y="121606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4810" y="688340"/>
            <a:ext cx="633603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khoa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học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sử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dụng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lưỡng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phân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để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172032"/>
              </p:ext>
            </p:extLst>
          </p:nvPr>
        </p:nvGraphicFramePr>
        <p:xfrm>
          <a:off x="3185519" y="1884218"/>
          <a:ext cx="5897880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8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A. </a:t>
                      </a:r>
                      <a:r>
                        <a:rPr lang="en-US" sz="2800">
                          <a:sym typeface="+mn-ea"/>
                        </a:rPr>
                        <a:t>phân chia sinh vật thành từng nhóm.</a:t>
                      </a:r>
                      <a:endParaRPr lang="en-US" sz="2800" dirty="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</a:rPr>
                        <a:t>B.</a:t>
                      </a:r>
                      <a:r>
                        <a:rPr lang="en-US" sz="2800">
                          <a:sym typeface="+mn-ea"/>
                        </a:rPr>
                        <a:t>xây dựng thí nghiệm.</a:t>
                      </a:r>
                      <a:endParaRPr lang="en-US" sz="280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</a:rPr>
                        <a:t>C.</a:t>
                      </a:r>
                      <a:r>
                        <a:rPr lang="en-US" sz="2800">
                          <a:sym typeface="+mn-ea"/>
                        </a:rPr>
                        <a:t>xác định loài sinh sản vô tính hay hữu tính.</a:t>
                      </a:r>
                      <a:endParaRPr lang="en-US" sz="280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D. </a:t>
                      </a:r>
                      <a:r>
                        <a:rPr lang="en-US" sz="2800">
                          <a:sym typeface="+mn-ea"/>
                        </a:rPr>
                        <a:t>dự đoán thế hệ sau.</a:t>
                      </a:r>
                      <a:endParaRPr lang="en-US" sz="2800" dirty="0">
                        <a:effectLst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0" grpId="0" bldLvl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" y="-11899"/>
            <a:ext cx="12094845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1"/>
            <a:ext cx="9064726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94" y="3943351"/>
            <a:ext cx="5509495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181" y="4846448"/>
            <a:ext cx="1408346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24201" y="730792"/>
            <a:ext cx="6172199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cụ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nào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không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hữu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ích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trong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việc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xác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định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dựng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lưỡng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450" y="4846322"/>
            <a:ext cx="29685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1629948" y="197286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4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916302"/>
              </p:ext>
            </p:extLst>
          </p:nvPr>
        </p:nvGraphicFramePr>
        <p:xfrm>
          <a:off x="2438400" y="1905000"/>
          <a:ext cx="7162800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5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6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Kính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lúp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cầm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tay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Kính viễn vọng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Kính hiển vi.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Thước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mét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814359" y="1393630"/>
            <a:ext cx="10073005" cy="48013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HS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10310" y="219710"/>
            <a:ext cx="8674041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 15,16 - Bài 15: KHÓA LƯỠNG PHÂN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/>
          <p:nvPr/>
        </p:nvGraphicFramePr>
        <p:xfrm>
          <a:off x="7214870" y="1036955"/>
          <a:ext cx="5009515" cy="7430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1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2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Bước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Đặc điểm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Tên động vật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Bước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a.............................</a:t>
                      </a:r>
                    </a:p>
                    <a:p>
                      <a:pPr>
                        <a:buNone/>
                      </a:pPr>
                      <a:r>
                        <a:rPr lang="en-US"/>
                        <a:t>b.............................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.......................</a:t>
                      </a:r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7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Bước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a.............................</a:t>
                      </a:r>
                    </a:p>
                    <a:p>
                      <a:pPr>
                        <a:buNone/>
                      </a:pPr>
                      <a:r>
                        <a:rPr lang="en-US"/>
                        <a:t>b.............................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Bước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a.............................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b.............................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1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Bước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a.............................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b.............................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34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Bước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a.............................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b.............................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.......................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Box 4"/>
          <p:cNvSpPr txBox="1"/>
          <p:nvPr/>
        </p:nvSpPr>
        <p:spPr>
          <a:xfrm>
            <a:off x="130175" y="20320"/>
            <a:ext cx="1173543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Xây dựng khoá lưỡng phân phân loại các loài động vật sau: rắn, cá sấu, rùa, nhện, kiến, dơi.</a:t>
            </a:r>
          </a:p>
          <a:p>
            <a:endParaRPr lang="en-US" sz="28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231140" y="1036320"/>
            <a:ext cx="2098675" cy="2049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Picture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2548255" y="1036320"/>
            <a:ext cx="2106930" cy="2049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Picture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4932680" y="1036955"/>
            <a:ext cx="2208530" cy="2049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Picture 102"/>
          <p:cNvPicPr/>
          <p:nvPr/>
        </p:nvPicPr>
        <p:blipFill>
          <a:blip r:embed="rId5"/>
          <a:stretch>
            <a:fillRect/>
          </a:stretch>
        </p:blipFill>
        <p:spPr>
          <a:xfrm>
            <a:off x="231140" y="3628390"/>
            <a:ext cx="2098675" cy="25704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Picture 103"/>
          <p:cNvPicPr/>
          <p:nvPr/>
        </p:nvPicPr>
        <p:blipFill>
          <a:blip r:embed="rId6"/>
          <a:stretch>
            <a:fillRect/>
          </a:stretch>
        </p:blipFill>
        <p:spPr>
          <a:xfrm>
            <a:off x="2548255" y="3627755"/>
            <a:ext cx="2107565" cy="2571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Picture 104"/>
          <p:cNvPicPr/>
          <p:nvPr/>
        </p:nvPicPr>
        <p:blipFill>
          <a:blip r:embed="rId7"/>
          <a:stretch>
            <a:fillRect/>
          </a:stretch>
        </p:blipFill>
        <p:spPr>
          <a:xfrm>
            <a:off x="4874260" y="3627755"/>
            <a:ext cx="2178050" cy="2570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Oval 9"/>
          <p:cNvSpPr/>
          <p:nvPr/>
        </p:nvSpPr>
        <p:spPr>
          <a:xfrm>
            <a:off x="231043" y="100131"/>
            <a:ext cx="496868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9900"/>
                </a:solidFill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30175" y="20320"/>
            <a:ext cx="1173543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dirty="0"/>
              <a:t>       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sấu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dơi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/>
          </a:p>
        </p:txBody>
      </p:sp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231140" y="1036320"/>
            <a:ext cx="1731645" cy="2049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Picture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2548890" y="1036320"/>
            <a:ext cx="1707515" cy="2049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Picture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4655820" y="1036955"/>
            <a:ext cx="1639570" cy="2049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Picture 102"/>
          <p:cNvPicPr/>
          <p:nvPr/>
        </p:nvPicPr>
        <p:blipFill>
          <a:blip r:embed="rId5"/>
          <a:stretch>
            <a:fillRect/>
          </a:stretch>
        </p:blipFill>
        <p:spPr>
          <a:xfrm>
            <a:off x="231140" y="3628390"/>
            <a:ext cx="1731010" cy="25704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Picture 103"/>
          <p:cNvPicPr/>
          <p:nvPr/>
        </p:nvPicPr>
        <p:blipFill>
          <a:blip r:embed="rId6"/>
          <a:stretch>
            <a:fillRect/>
          </a:stretch>
        </p:blipFill>
        <p:spPr>
          <a:xfrm>
            <a:off x="2548255" y="3627755"/>
            <a:ext cx="1762760" cy="2571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Picture 104"/>
          <p:cNvPicPr/>
          <p:nvPr/>
        </p:nvPicPr>
        <p:blipFill>
          <a:blip r:embed="rId7"/>
          <a:stretch>
            <a:fillRect/>
          </a:stretch>
        </p:blipFill>
        <p:spPr>
          <a:xfrm>
            <a:off x="4669155" y="3627755"/>
            <a:ext cx="1626235" cy="257111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" name="Table 1"/>
          <p:cNvGraphicFramePr/>
          <p:nvPr/>
        </p:nvGraphicFramePr>
        <p:xfrm>
          <a:off x="6590030" y="1036955"/>
          <a:ext cx="5528310" cy="5650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6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6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03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/>
                        <a:t>Bước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/>
                        <a:t>Đặc điểm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/>
                        <a:t>Tên động vật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Bước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a.Có chân</a:t>
                      </a:r>
                    </a:p>
                    <a:p>
                      <a:pPr>
                        <a:buNone/>
                      </a:pPr>
                      <a:r>
                        <a:rPr lang="en-US" sz="2000"/>
                        <a:t>b.Không có chân.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Đi tới bước 2.</a:t>
                      </a:r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Rắn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2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Bước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a.Có thể bay</a:t>
                      </a:r>
                    </a:p>
                    <a:p>
                      <a:pPr>
                        <a:buNone/>
                      </a:pPr>
                      <a:r>
                        <a:rPr lang="en-US" sz="2000"/>
                        <a:t>b. Không thể bay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Dơi.</a:t>
                      </a:r>
                      <a:endParaRPr lang="en-US" sz="2000"/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Đi tới bước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02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Bước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a.Có mai cứng.</a:t>
                      </a:r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b.Không có mai cứng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Rùa</a:t>
                      </a:r>
                      <a:endParaRPr lang="en-US" sz="2000"/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Đi tới bước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7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Bước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a.Có thể bơi.</a:t>
                      </a:r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b.Không thể bơi.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Cá sấu</a:t>
                      </a:r>
                      <a:endParaRPr lang="en-US" sz="2000"/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Đi tới bước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6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Bước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a.Có 8 chân.</a:t>
                      </a:r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b.Có 6 chân.</a:t>
                      </a:r>
                      <a:endParaRPr lang="en-US" sz="2000"/>
                    </a:p>
                    <a:p>
                      <a:pPr>
                        <a:buNone/>
                      </a:pP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Nhện</a:t>
                      </a:r>
                    </a:p>
                    <a:p>
                      <a:pPr>
                        <a:buNone/>
                      </a:pPr>
                      <a:r>
                        <a:rPr lang="en-US" sz="2000">
                          <a:sym typeface="+mn-ea"/>
                        </a:rPr>
                        <a:t>Kiến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102179" y="87265"/>
            <a:ext cx="6390772" cy="537707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Rắn, cá sấu, rùa, nhện, kiến, dơi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436495" y="1148715"/>
            <a:ext cx="2076450" cy="430530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chân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7684135" y="1167130"/>
            <a:ext cx="2681605" cy="63944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 có chân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1214120" y="1948815"/>
            <a:ext cx="2016760" cy="59245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thể bay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2803525" y="2949575"/>
            <a:ext cx="1933575" cy="6445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mai cứng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3585845" y="1957705"/>
            <a:ext cx="2564765" cy="598170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 thể bay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5259705" y="2980055"/>
            <a:ext cx="2924175" cy="63436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 có mai cứng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176415" y="2620864"/>
            <a:ext cx="0" cy="3667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426842" y="4558449"/>
            <a:ext cx="0" cy="3667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9133205" y="1806575"/>
            <a:ext cx="4445" cy="4381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564890" y="3667125"/>
            <a:ext cx="20955" cy="4686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3636645" y="639445"/>
            <a:ext cx="5514340" cy="518795"/>
            <a:chOff x="3539635" y="1956364"/>
            <a:chExt cx="5514655" cy="974758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>
            <a:off x="2176145" y="1508125"/>
            <a:ext cx="2913380" cy="435610"/>
            <a:chOff x="3539635" y="1956364"/>
            <a:chExt cx="5514655" cy="974758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3585845" y="2566670"/>
            <a:ext cx="3181350" cy="393065"/>
            <a:chOff x="3539635" y="1956364"/>
            <a:chExt cx="5514655" cy="974758"/>
          </a:xfrm>
        </p:grpSpPr>
        <p:cxnSp>
          <p:nvCxnSpPr>
            <p:cNvPr id="91" name="Straight Connector 90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8427085" y="2240915"/>
            <a:ext cx="1421130" cy="739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Picture 104"/>
          <p:cNvPicPr/>
          <p:nvPr/>
        </p:nvPicPr>
        <p:blipFill>
          <a:blip r:embed="rId3"/>
          <a:stretch>
            <a:fillRect/>
          </a:stretch>
        </p:blipFill>
        <p:spPr>
          <a:xfrm>
            <a:off x="1325245" y="3023870"/>
            <a:ext cx="1343025" cy="1035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Picture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2899410" y="4286250"/>
            <a:ext cx="1365250" cy="107823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" name="Group 10"/>
          <p:cNvGrpSpPr/>
          <p:nvPr/>
        </p:nvGrpSpPr>
        <p:grpSpPr>
          <a:xfrm>
            <a:off x="5436870" y="3644900"/>
            <a:ext cx="2757170" cy="393700"/>
            <a:chOff x="3539635" y="1956364"/>
            <a:chExt cx="5514655" cy="974758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4737100" y="4031615"/>
            <a:ext cx="1727200" cy="4292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thể bơi</a:t>
            </a:r>
          </a:p>
        </p:txBody>
      </p:sp>
      <p:pic>
        <p:nvPicPr>
          <p:cNvPr id="101" name="Picture 100"/>
          <p:cNvPicPr/>
          <p:nvPr/>
        </p:nvPicPr>
        <p:blipFill>
          <a:blip r:embed="rId5"/>
          <a:stretch>
            <a:fillRect/>
          </a:stretch>
        </p:blipFill>
        <p:spPr>
          <a:xfrm>
            <a:off x="4812030" y="4925060"/>
            <a:ext cx="1251585" cy="774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Rectangle 24"/>
          <p:cNvSpPr>
            <a:spLocks noChangeArrowheads="1"/>
          </p:cNvSpPr>
          <p:nvPr/>
        </p:nvSpPr>
        <p:spPr bwMode="auto">
          <a:xfrm>
            <a:off x="7075170" y="4038600"/>
            <a:ext cx="2256155" cy="42227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 thể bơi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872605" y="4420870"/>
            <a:ext cx="2757170" cy="535940"/>
            <a:chOff x="3539635" y="1956364"/>
            <a:chExt cx="5514655" cy="974758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24"/>
          <p:cNvSpPr>
            <a:spLocks noChangeArrowheads="1"/>
          </p:cNvSpPr>
          <p:nvPr/>
        </p:nvSpPr>
        <p:spPr bwMode="auto">
          <a:xfrm>
            <a:off x="6456680" y="4956810"/>
            <a:ext cx="1727200" cy="439420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8 chân</a:t>
            </a:r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8759825" y="4942840"/>
            <a:ext cx="1727200" cy="38544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6 chân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884670" y="5411470"/>
            <a:ext cx="0" cy="4432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9640570" y="5328285"/>
            <a:ext cx="10795" cy="3860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102"/>
          <p:cNvPicPr/>
          <p:nvPr/>
        </p:nvPicPr>
        <p:blipFill>
          <a:blip r:embed="rId6"/>
          <a:stretch>
            <a:fillRect/>
          </a:stretch>
        </p:blipFill>
        <p:spPr>
          <a:xfrm>
            <a:off x="6575425" y="5854700"/>
            <a:ext cx="1490345" cy="8743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Picture 103"/>
          <p:cNvPicPr/>
          <p:nvPr/>
        </p:nvPicPr>
        <p:blipFill>
          <a:blip r:embed="rId7"/>
          <a:stretch>
            <a:fillRect/>
          </a:stretch>
        </p:blipFill>
        <p:spPr>
          <a:xfrm>
            <a:off x="9150985" y="5699125"/>
            <a:ext cx="1214755" cy="7880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" name="Rounded Rectangle 37"/>
          <p:cNvSpPr/>
          <p:nvPr/>
        </p:nvSpPr>
        <p:spPr>
          <a:xfrm>
            <a:off x="338957" y="215265"/>
            <a:ext cx="1967230" cy="951865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54435" y="91440"/>
            <a:ext cx="3030584" cy="50945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 DỤNG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911368"/>
              </p:ext>
            </p:extLst>
          </p:nvPr>
        </p:nvGraphicFramePr>
        <p:xfrm>
          <a:off x="509451" y="1463042"/>
          <a:ext cx="10802983" cy="5394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4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090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45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Tảo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090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Rêu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dẫn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090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Quyết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090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Hạt trần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090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Hạt kín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kín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9451" y="632045"/>
            <a:ext cx="10633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xây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dựng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sơ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ngành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bảng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dưới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đây</a:t>
            </a:r>
            <a:endParaRPr lang="en-US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97984" y="83676"/>
            <a:ext cx="9434945" cy="6544673"/>
            <a:chOff x="927463" y="431248"/>
            <a:chExt cx="10463347" cy="606874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7463" y="431248"/>
              <a:ext cx="10463347" cy="606874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7249886" y="5185955"/>
              <a:ext cx="4023360" cy="1188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16271" y="83676"/>
            <a:ext cx="2465474" cy="95186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967865" y="320040"/>
            <a:ext cx="1013079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2" name="Picture 111"/>
          <p:cNvPicPr/>
          <p:nvPr/>
        </p:nvPicPr>
        <p:blipFill>
          <a:blip r:embed="rId2"/>
          <a:stretch>
            <a:fillRect/>
          </a:stretch>
        </p:blipFill>
        <p:spPr>
          <a:xfrm>
            <a:off x="1967865" y="2626995"/>
            <a:ext cx="8698230" cy="40252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ounded Rectangle 2"/>
          <p:cNvSpPr/>
          <p:nvPr/>
        </p:nvSpPr>
        <p:spPr>
          <a:xfrm>
            <a:off x="635" y="91440"/>
            <a:ext cx="1967230" cy="95186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54435" y="91440"/>
            <a:ext cx="3030584" cy="50945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040" y="748220"/>
            <a:ext cx="8141355" cy="61097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9818" y="2042863"/>
            <a:ext cx="3840479" cy="26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5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sơ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Content Placeholder 10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29600" y="76200"/>
            <a:ext cx="2438400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"/>
            <a:ext cx="1621790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7309" y="1981200"/>
            <a:ext cx="10848109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bài, thực hành xây dựng 1 khóa lưỡng phân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17:  Ôn tập chuẩn bị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3075132" y="1093996"/>
            <a:ext cx="5631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33" y="415970"/>
            <a:ext cx="10696303" cy="6016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210310" y="219710"/>
            <a:ext cx="952309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 15,16 - Bài 15: KHÓA LƯỠNG PHÂN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组合 1"/>
          <p:cNvGrpSpPr/>
          <p:nvPr/>
        </p:nvGrpSpPr>
        <p:grpSpPr>
          <a:xfrm>
            <a:off x="479746" y="2149912"/>
            <a:ext cx="730564" cy="719137"/>
            <a:chOff x="2092145" y="1993594"/>
            <a:chExt cx="1870393" cy="729791"/>
          </a:xfrm>
        </p:grpSpPr>
        <p:sp>
          <p:nvSpPr>
            <p:cNvPr id="23" name="五边形 22"/>
            <p:cNvSpPr/>
            <p:nvPr/>
          </p:nvSpPr>
          <p:spPr>
            <a:xfrm>
              <a:off x="2092145" y="1993594"/>
              <a:ext cx="1870393" cy="729791"/>
            </a:xfrm>
            <a:prstGeom prst="homePlate">
              <a:avLst>
                <a:gd name="adj" fmla="val 30537"/>
              </a:avLst>
            </a:prstGeom>
            <a:solidFill>
              <a:schemeClr val="tx2"/>
            </a:solidFill>
            <a:ln w="19050">
              <a:noFill/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cs typeface="+mn-ea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169941" y="1994075"/>
              <a:ext cx="1579926" cy="572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+mn-ea"/>
                </a:rPr>
                <a:t>I. </a:t>
              </a:r>
            </a:p>
          </p:txBody>
        </p:sp>
      </p:grpSp>
      <p:grpSp>
        <p:nvGrpSpPr>
          <p:cNvPr id="8" name="组合 5"/>
          <p:cNvGrpSpPr/>
          <p:nvPr/>
        </p:nvGrpSpPr>
        <p:grpSpPr>
          <a:xfrm>
            <a:off x="706483" y="1979419"/>
            <a:ext cx="11651772" cy="1307537"/>
            <a:chOff x="3905886" y="1238218"/>
            <a:chExt cx="5272234" cy="1327488"/>
          </a:xfrm>
        </p:grpSpPr>
        <p:sp>
          <p:nvSpPr>
            <p:cNvPr id="27" name="任意多边形 26"/>
            <p:cNvSpPr/>
            <p:nvPr/>
          </p:nvSpPr>
          <p:spPr>
            <a:xfrm>
              <a:off x="3905886" y="1363360"/>
              <a:ext cx="5084117" cy="729789"/>
            </a:xfrm>
            <a:custGeom>
              <a:avLst/>
              <a:gdLst>
                <a:gd name="connsiteX0" fmla="*/ 0 w 5762625"/>
                <a:gd name="connsiteY0" fmla="*/ 0 h 958850"/>
                <a:gd name="connsiteX1" fmla="*/ 3385185 w 5762625"/>
                <a:gd name="connsiteY1" fmla="*/ 0 h 958850"/>
                <a:gd name="connsiteX2" fmla="*/ 5353684 w 5762625"/>
                <a:gd name="connsiteY2" fmla="*/ 0 h 958850"/>
                <a:gd name="connsiteX3" fmla="*/ 5762625 w 5762625"/>
                <a:gd name="connsiteY3" fmla="*/ 0 h 958850"/>
                <a:gd name="connsiteX4" fmla="*/ 5762625 w 5762625"/>
                <a:gd name="connsiteY4" fmla="*/ 958850 h 958850"/>
                <a:gd name="connsiteX5" fmla="*/ 5353684 w 5762625"/>
                <a:gd name="connsiteY5" fmla="*/ 958850 h 958850"/>
                <a:gd name="connsiteX6" fmla="*/ 3385185 w 5762625"/>
                <a:gd name="connsiteY6" fmla="*/ 958850 h 958850"/>
                <a:gd name="connsiteX7" fmla="*/ 0 w 5762625"/>
                <a:gd name="connsiteY7" fmla="*/ 958850 h 958850"/>
                <a:gd name="connsiteX8" fmla="*/ 273685 w 5762625"/>
                <a:gd name="connsiteY8" fmla="*/ 479425 h 9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62625" h="958850">
                  <a:moveTo>
                    <a:pt x="0" y="0"/>
                  </a:moveTo>
                  <a:lnTo>
                    <a:pt x="3385185" y="0"/>
                  </a:lnTo>
                  <a:lnTo>
                    <a:pt x="5353684" y="0"/>
                  </a:lnTo>
                  <a:lnTo>
                    <a:pt x="5762625" y="0"/>
                  </a:lnTo>
                  <a:lnTo>
                    <a:pt x="5762625" y="958850"/>
                  </a:lnTo>
                  <a:lnTo>
                    <a:pt x="5353684" y="958850"/>
                  </a:lnTo>
                  <a:lnTo>
                    <a:pt x="3385185" y="958850"/>
                  </a:lnTo>
                  <a:lnTo>
                    <a:pt x="0" y="958850"/>
                  </a:lnTo>
                  <a:lnTo>
                    <a:pt x="273685" y="479425"/>
                  </a:lnTo>
                  <a:close/>
                </a:path>
              </a:pathLst>
            </a:custGeom>
            <a:solidFill>
              <a:srgbClr val="FFFFFF"/>
            </a:solidFill>
            <a:ln w="19050">
              <a:noFill/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</a:endParaRPr>
            </a:p>
          </p:txBody>
        </p:sp>
        <p:sp>
          <p:nvSpPr>
            <p:cNvPr id="9" name="文本框 30"/>
            <p:cNvSpPr txBox="1"/>
            <p:nvPr/>
          </p:nvSpPr>
          <p:spPr>
            <a:xfrm>
              <a:off x="4203111" y="1238218"/>
              <a:ext cx="4975009" cy="1327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SỬ DỤNG KHÓA LƯỠNG PHÂN TRONG PHÂN LOẠI SINH VẬT </a:t>
              </a:r>
            </a:p>
          </p:txBody>
        </p:sp>
      </p:grpSp>
      <p:grpSp>
        <p:nvGrpSpPr>
          <p:cNvPr id="10" name="组合 2"/>
          <p:cNvGrpSpPr/>
          <p:nvPr/>
        </p:nvGrpSpPr>
        <p:grpSpPr>
          <a:xfrm>
            <a:off x="510133" y="3388360"/>
            <a:ext cx="833758" cy="718820"/>
            <a:chOff x="1949778" y="3924238"/>
            <a:chExt cx="1870393" cy="729791"/>
          </a:xfrm>
        </p:grpSpPr>
        <p:sp>
          <p:nvSpPr>
            <p:cNvPr id="24" name="五边形 23"/>
            <p:cNvSpPr/>
            <p:nvPr/>
          </p:nvSpPr>
          <p:spPr>
            <a:xfrm>
              <a:off x="1949778" y="3924238"/>
              <a:ext cx="1870393" cy="729791"/>
            </a:xfrm>
            <a:prstGeom prst="homePlate">
              <a:avLst>
                <a:gd name="adj" fmla="val 30537"/>
              </a:avLst>
            </a:prstGeom>
            <a:solidFill>
              <a:schemeClr val="accent1"/>
            </a:solidFill>
            <a:ln w="19050">
              <a:noFill/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2094277" y="3978208"/>
              <a:ext cx="1579926" cy="572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+mn-ea"/>
                </a:rPr>
                <a:t>II.</a:t>
              </a:r>
            </a:p>
          </p:txBody>
        </p:sp>
      </p:grpSp>
      <p:sp>
        <p:nvSpPr>
          <p:cNvPr id="28" name="任意多边形 27"/>
          <p:cNvSpPr/>
          <p:nvPr/>
        </p:nvSpPr>
        <p:spPr>
          <a:xfrm>
            <a:off x="1005939" y="3363919"/>
            <a:ext cx="11015827" cy="719455"/>
          </a:xfrm>
          <a:custGeom>
            <a:avLst/>
            <a:gdLst>
              <a:gd name="connsiteX0" fmla="*/ 0 w 5762625"/>
              <a:gd name="connsiteY0" fmla="*/ 0 h 958850"/>
              <a:gd name="connsiteX1" fmla="*/ 3385185 w 5762625"/>
              <a:gd name="connsiteY1" fmla="*/ 0 h 958850"/>
              <a:gd name="connsiteX2" fmla="*/ 5353684 w 5762625"/>
              <a:gd name="connsiteY2" fmla="*/ 0 h 958850"/>
              <a:gd name="connsiteX3" fmla="*/ 5762625 w 5762625"/>
              <a:gd name="connsiteY3" fmla="*/ 0 h 958850"/>
              <a:gd name="connsiteX4" fmla="*/ 5762625 w 5762625"/>
              <a:gd name="connsiteY4" fmla="*/ 958850 h 958850"/>
              <a:gd name="connsiteX5" fmla="*/ 5353684 w 5762625"/>
              <a:gd name="connsiteY5" fmla="*/ 958850 h 958850"/>
              <a:gd name="connsiteX6" fmla="*/ 3385185 w 5762625"/>
              <a:gd name="connsiteY6" fmla="*/ 958850 h 958850"/>
              <a:gd name="connsiteX7" fmla="*/ 0 w 5762625"/>
              <a:gd name="connsiteY7" fmla="*/ 958850 h 958850"/>
              <a:gd name="connsiteX8" fmla="*/ 273685 w 5762625"/>
              <a:gd name="connsiteY8" fmla="*/ 479425 h 95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25" h="958850">
                <a:moveTo>
                  <a:pt x="0" y="0"/>
                </a:moveTo>
                <a:lnTo>
                  <a:pt x="3385185" y="0"/>
                </a:lnTo>
                <a:lnTo>
                  <a:pt x="5353684" y="0"/>
                </a:lnTo>
                <a:lnTo>
                  <a:pt x="5762625" y="0"/>
                </a:lnTo>
                <a:lnTo>
                  <a:pt x="5762625" y="958850"/>
                </a:lnTo>
                <a:lnTo>
                  <a:pt x="5353684" y="958850"/>
                </a:lnTo>
                <a:lnTo>
                  <a:pt x="3385185" y="958850"/>
                </a:lnTo>
                <a:lnTo>
                  <a:pt x="0" y="958850"/>
                </a:lnTo>
                <a:lnTo>
                  <a:pt x="273685" y="479425"/>
                </a:lnTo>
                <a:close/>
              </a:path>
            </a:pathLst>
          </a:custGeom>
          <a:solidFill>
            <a:srgbClr val="FFFFFF"/>
          </a:solidFill>
          <a:ln w="19050">
            <a:noFill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 HÀNH XÂY DỰNG KHÓA LƯỠNG PHÂN</a:t>
            </a:r>
            <a:endParaRPr lang="en-US" altLang="zh-CN" sz="2800" dirty="0">
              <a:solidFill>
                <a:schemeClr val="tx1">
                  <a:lumMod val="50000"/>
                  <a:lumOff val="50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14:prism isInverted="1"/>
      </p:transition>
    </mc:Choice>
    <mc:Fallback xmlns="">
      <p:transition spd="slow" advClick="0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Content Placeholder 10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863" y="2821888"/>
            <a:ext cx="4183062" cy="255883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" name="Content Placeholder 1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90805" y="0"/>
            <a:ext cx="1538605" cy="1538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1102129" y="1538605"/>
            <a:ext cx="9554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15.1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593" y="0"/>
            <a:ext cx="9047921" cy="590494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91440" y="836023"/>
            <a:ext cx="2813153" cy="1933303"/>
            <a:chOff x="91440" y="836023"/>
            <a:chExt cx="2813153" cy="1933303"/>
          </a:xfrm>
        </p:grpSpPr>
        <p:sp>
          <p:nvSpPr>
            <p:cNvPr id="3" name="Cloud Callout 2"/>
            <p:cNvSpPr/>
            <p:nvPr/>
          </p:nvSpPr>
          <p:spPr>
            <a:xfrm>
              <a:off x="91440" y="836023"/>
              <a:ext cx="2813153" cy="1933303"/>
            </a:xfrm>
            <a:prstGeom prst="cloudCallout">
              <a:avLst>
                <a:gd name="adj1" fmla="val 57262"/>
                <a:gd name="adj2" fmla="val 630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72582" y="1203402"/>
              <a:ext cx="20508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Hình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ảnh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này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truyền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thông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điệp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gì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439" y="3605349"/>
            <a:ext cx="3383281" cy="2155371"/>
            <a:chOff x="91440" y="836023"/>
            <a:chExt cx="2813153" cy="1998595"/>
          </a:xfrm>
        </p:grpSpPr>
        <p:sp>
          <p:nvSpPr>
            <p:cNvPr id="8" name="Cloud Callout 7"/>
            <p:cNvSpPr/>
            <p:nvPr/>
          </p:nvSpPr>
          <p:spPr>
            <a:xfrm>
              <a:off x="91440" y="836023"/>
              <a:ext cx="2813153" cy="1933303"/>
            </a:xfrm>
            <a:prstGeom prst="cloudCallout">
              <a:avLst>
                <a:gd name="adj1" fmla="val 66528"/>
                <a:gd name="adj2" fmla="val -66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2582" y="1203402"/>
              <a:ext cx="205086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Nếu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là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sẽ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đưa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ra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những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cách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phân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loại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rác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như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thế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15284" y="12428"/>
            <a:ext cx="6204857" cy="50945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 15: KHÓA LƯỠNG PHÂN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7017"/>
            <a:ext cx="1007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SỬ DỤNG KHÓA LƯỠNG PHÂN TRONG PHÂN LOẠI SINH VẬT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017" y="1088682"/>
            <a:ext cx="6911380" cy="57693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507" y="1193185"/>
            <a:ext cx="4741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3507" y="2128685"/>
            <a:ext cx="4741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1, 2, 3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3507" y="3274758"/>
            <a:ext cx="4754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cuối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loài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mấy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78" y="4475087"/>
            <a:ext cx="54282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sống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tai ( Kích thước tai)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3: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sủa</a:t>
            </a:r>
          </a:p>
          <a:p>
            <a:pPr indent="0" algn="just">
              <a:buFontTx/>
              <a:buNone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 Âm thanh)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9893" y="5725663"/>
            <a:ext cx="4630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045E-16 L 0.00117 -0.26898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3449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7" grpId="1"/>
      <p:bldP spid="7" grpId="2"/>
      <p:bldP spid="7" grpId="3"/>
      <p:bldP spid="10" grpId="0"/>
      <p:bldP spid="10" grpId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270510" y="1798955"/>
            <a:ext cx="2378075" cy="25577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65042"/>
            <a:ext cx="1007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SỬ DỤNG KHÓA LƯỠNG PHÂN TRONG PHÂN LOẠI SINH VẬT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243830" y="1948815"/>
          <a:ext cx="6936740" cy="472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4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3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bước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305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1a</a:t>
                      </a:r>
                    </a:p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xẻ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thùy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xẻ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thùy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xẻ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con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2a</a:t>
                      </a:r>
                    </a:p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mép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nhẵn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mép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cưa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3a</a:t>
                      </a:r>
                    </a:p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xẻ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thùy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thùy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xẻ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sâu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xẻ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thùy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con,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dọc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cuống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lá</a:t>
                      </a:r>
                      <a:endParaRPr lang="en-US" sz="2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7" name="Picture 106"/>
          <p:cNvPicPr/>
          <p:nvPr/>
        </p:nvPicPr>
        <p:blipFill>
          <a:blip r:embed="rId3"/>
          <a:stretch>
            <a:fillRect/>
          </a:stretch>
        </p:blipFill>
        <p:spPr>
          <a:xfrm>
            <a:off x="3032760" y="2117725"/>
            <a:ext cx="2005330" cy="17443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Picture 107"/>
          <p:cNvPicPr/>
          <p:nvPr/>
        </p:nvPicPr>
        <p:blipFill>
          <a:blip r:embed="rId4"/>
          <a:stretch>
            <a:fillRect/>
          </a:stretch>
        </p:blipFill>
        <p:spPr>
          <a:xfrm>
            <a:off x="258445" y="4531360"/>
            <a:ext cx="2390140" cy="17183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Picture 108"/>
          <p:cNvPicPr/>
          <p:nvPr/>
        </p:nvPicPr>
        <p:blipFill>
          <a:blip r:embed="rId5"/>
          <a:stretch>
            <a:fillRect/>
          </a:stretch>
        </p:blipFill>
        <p:spPr>
          <a:xfrm>
            <a:off x="3088005" y="4596765"/>
            <a:ext cx="1881505" cy="1652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274955" y="3862070"/>
            <a:ext cx="22377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Bèo Nhật bản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080385" y="3862070"/>
            <a:ext cx="19024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Cây Sắn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258445" y="6297930"/>
            <a:ext cx="2270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Cây ôrô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2939415" y="6384290"/>
            <a:ext cx="19132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Cây hoa hồng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58445" y="671195"/>
            <a:ext cx="1166241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Hãy hoàn thiện khóa lưỡng phân( Bảng 15.2) để xác định tên mỗi loài cây, dựa vào đặc điểm lá cây trong hình 15.3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2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495" y="97427"/>
            <a:ext cx="1007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SỬ DỤNG KHÓA LƯỠNG PHÂN TRONG PHÂN LOẠI SINH VẬT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33375" y="1193800"/>
          <a:ext cx="11847195" cy="5592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9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Các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bước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Đặc</a:t>
                      </a:r>
                      <a:r>
                        <a:rPr lang="en-US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điểm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Tên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cây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76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1a</a:t>
                      </a:r>
                    </a:p>
                    <a:p>
                      <a:pPr algn="ctr"/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không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xẻ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thành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nhiều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thùy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Đi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tới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bước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61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xẻ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thành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nhiều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thùy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hoặc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xẻ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thành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con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Đi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tới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bước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395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2a</a:t>
                      </a:r>
                    </a:p>
                    <a:p>
                      <a:pPr algn="ctr"/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có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mép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nhẵn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có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mép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răng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cưa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6135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3a</a:t>
                      </a:r>
                    </a:p>
                    <a:p>
                      <a:pPr algn="ctr"/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xẻ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thành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nhiều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thùy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các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thùy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xẻ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sâu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31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xẻ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thành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nhiều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thùy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là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những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con,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xếp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dọc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hai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bên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cuống</a:t>
                      </a:r>
                      <a:r>
                        <a:rPr lang="en-US" sz="24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lá</a:t>
                      </a:r>
                      <a:endParaRPr lang="en-US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48451" y="3393813"/>
            <a:ext cx="27028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lục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bình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48448" y="4187365"/>
            <a:ext cx="27028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ô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rô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48449" y="4956949"/>
            <a:ext cx="27028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sắn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11151235" y="3259455"/>
            <a:ext cx="940435" cy="6718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8600215" y="5926313"/>
            <a:ext cx="27028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hồng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8" name="Pictur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10472420" y="4173220"/>
            <a:ext cx="931545" cy="5416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Picture 106"/>
          <p:cNvPicPr/>
          <p:nvPr/>
        </p:nvPicPr>
        <p:blipFill>
          <a:blip r:embed="rId4"/>
          <a:stretch>
            <a:fillRect/>
          </a:stretch>
        </p:blipFill>
        <p:spPr>
          <a:xfrm>
            <a:off x="10577195" y="4874260"/>
            <a:ext cx="956945" cy="5340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Picture 108"/>
          <p:cNvPicPr/>
          <p:nvPr/>
        </p:nvPicPr>
        <p:blipFill>
          <a:blip r:embed="rId5"/>
          <a:stretch>
            <a:fillRect/>
          </a:stretch>
        </p:blipFill>
        <p:spPr>
          <a:xfrm>
            <a:off x="11182350" y="5753100"/>
            <a:ext cx="909320" cy="647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1226185" y="4688840"/>
            <a:ext cx="1842135" cy="2063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22169" y="736870"/>
            <a:ext cx="6390772" cy="537707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bèo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sắn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ô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rô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88671" y="1901643"/>
            <a:ext cx="3134078" cy="499427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Lá không xẻ thùy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875964" y="1895686"/>
            <a:ext cx="4097571" cy="499427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Lá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xẻ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thùy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hoặc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lá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860425" y="3051810"/>
            <a:ext cx="2157095" cy="82994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Mép lá nhẵn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6660494" y="2928040"/>
            <a:ext cx="1677201" cy="882074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 thùy xẻ sâu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3556807" y="3010118"/>
            <a:ext cx="2564605" cy="782685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Mép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lá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răng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cưa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8604159" y="2911502"/>
            <a:ext cx="3358600" cy="882074"/>
          </a:xfrm>
          <a:prstGeom prst="rect">
            <a:avLst/>
          </a:prstGeom>
          <a:solidFill>
            <a:srgbClr val="FFFFFF"/>
          </a:solidFill>
          <a:ln w="19050">
            <a:solidFill>
              <a:srgbClr val="0020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lá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xếp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dọc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cuống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lá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2139315" y="3874770"/>
            <a:ext cx="7620" cy="3937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0497185" y="3810000"/>
            <a:ext cx="8255" cy="53403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731125" y="3831590"/>
            <a:ext cx="8890" cy="5054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068186" y="3831377"/>
            <a:ext cx="10318" cy="4586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32"/>
          <p:cNvSpPr>
            <a:spLocks noChangeArrowheads="1"/>
          </p:cNvSpPr>
          <p:nvPr/>
        </p:nvSpPr>
        <p:spPr bwMode="auto">
          <a:xfrm>
            <a:off x="667875" y="4316585"/>
            <a:ext cx="115241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bèo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bình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ô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rô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sắn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hồng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3556000" y="1274445"/>
            <a:ext cx="5514340" cy="621030"/>
            <a:chOff x="3539635" y="1956364"/>
            <a:chExt cx="5514655" cy="974758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TextBox 82"/>
          <p:cNvSpPr txBox="1"/>
          <p:nvPr/>
        </p:nvSpPr>
        <p:spPr>
          <a:xfrm>
            <a:off x="37465" y="39642"/>
            <a:ext cx="1007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SỬ DỤNG KHÓA LƯỠNG PHÂN TRONG PHÂN LOẠI SINH VẬT</a:t>
            </a:r>
          </a:p>
        </p:txBody>
      </p:sp>
      <p:grpSp>
        <p:nvGrpSpPr>
          <p:cNvPr id="85" name="Group 84"/>
          <p:cNvGrpSpPr/>
          <p:nvPr/>
        </p:nvGrpSpPr>
        <p:grpSpPr>
          <a:xfrm>
            <a:off x="2146935" y="2503170"/>
            <a:ext cx="2921000" cy="520700"/>
            <a:chOff x="3539635" y="1956364"/>
            <a:chExt cx="5514655" cy="974758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7740015" y="2390775"/>
            <a:ext cx="2757170" cy="537845"/>
            <a:chOff x="3539635" y="1956364"/>
            <a:chExt cx="5514655" cy="974758"/>
          </a:xfrm>
        </p:grpSpPr>
        <p:cxnSp>
          <p:nvCxnSpPr>
            <p:cNvPr id="91" name="Straight Connector 90"/>
            <p:cNvCxnSpPr/>
            <p:nvPr/>
          </p:nvCxnSpPr>
          <p:spPr>
            <a:xfrm>
              <a:off x="3539635" y="2438400"/>
              <a:ext cx="5514655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9041066" y="242324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539635" y="2449088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6200704" y="1956364"/>
              <a:ext cx="0" cy="4820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8" name="Pictur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4279900" y="4993640"/>
            <a:ext cx="1842135" cy="1572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Picture 106"/>
          <p:cNvPicPr/>
          <p:nvPr/>
        </p:nvPicPr>
        <p:blipFill>
          <a:blip r:embed="rId4"/>
          <a:stretch>
            <a:fillRect/>
          </a:stretch>
        </p:blipFill>
        <p:spPr>
          <a:xfrm>
            <a:off x="6921500" y="4966970"/>
            <a:ext cx="2148840" cy="16027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Picture 108"/>
          <p:cNvPicPr/>
          <p:nvPr/>
        </p:nvPicPr>
        <p:blipFill>
          <a:blip r:embed="rId5"/>
          <a:stretch>
            <a:fillRect/>
          </a:stretch>
        </p:blipFill>
        <p:spPr>
          <a:xfrm>
            <a:off x="9869805" y="4993005"/>
            <a:ext cx="2126615" cy="16408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</TotalTime>
  <Words>1593</Words>
  <Application>Microsoft Office PowerPoint</Application>
  <PresentationFormat>Widescreen</PresentationFormat>
  <Paragraphs>291</Paragraphs>
  <Slides>28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.VnTime</vt:lpstr>
      <vt:lpstr>Arial</vt:lpstr>
      <vt:lpstr>Calibri</vt:lpstr>
      <vt:lpstr>Tahoma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ThienIT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15:  KHÓA LƯỠNG PHÂN</dc:title>
  <dc:creator>Admin</dc:creator>
  <cp:lastModifiedBy>Phùng Thị Lượng</cp:lastModifiedBy>
  <cp:revision>50</cp:revision>
  <dcterms:created xsi:type="dcterms:W3CDTF">2021-05-10T06:00:00Z</dcterms:created>
  <dcterms:modified xsi:type="dcterms:W3CDTF">2023-04-11T22:50:44Z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45257226423F4CF3BAEB9EA05F909ABE</vt:lpwstr>
  </property>
  <property fmtid="{D5CDD505-2E9C-101B-9397-08002B2CF9AE}" pid="3" name="KSOProductBuildVer">
    <vt:lpwstr>1033-11.2.0.10323</vt:lpwstr>
  </property>
</Properties>
</file>