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89" r:id="rId2"/>
    <p:sldId id="300" r:id="rId3"/>
    <p:sldId id="303" r:id="rId4"/>
    <p:sldId id="387" r:id="rId5"/>
    <p:sldId id="319" r:id="rId6"/>
    <p:sldId id="371" r:id="rId7"/>
    <p:sldId id="274" r:id="rId8"/>
    <p:sldId id="316" r:id="rId9"/>
    <p:sldId id="383" r:id="rId10"/>
    <p:sldId id="382" r:id="rId11"/>
    <p:sldId id="370" r:id="rId12"/>
    <p:sldId id="388" r:id="rId13"/>
    <p:sldId id="390" r:id="rId14"/>
    <p:sldId id="391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718867-D7A8-4974-A5EA-61AC510932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F8FEEFA-52DE-42EF-8D91-EEED421FCD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FCFBB5-B6B7-41EA-B2C6-2B8C4CB9D5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6E0AE-E4EA-4047-9BDF-AC80588B43EF}" type="datetimeFigureOut">
              <a:rPr lang="en-US" smtClean="0"/>
              <a:t>14/04/2023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E86DEA-9AC8-4E78-8DA5-062C76F4BF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12DED7-1FE3-482C-B30A-4746BCAA29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3ACC7-B7EC-4906-976A-18B801A69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0928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DCEE56-BF3D-4B69-968F-C6C5F04F5B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0CF24E1-509A-4453-B6B2-1B0996C8CC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134E2F-5190-4991-B4D3-E131CAB38A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6E0AE-E4EA-4047-9BDF-AC80588B43EF}" type="datetimeFigureOut">
              <a:rPr lang="en-US" smtClean="0"/>
              <a:t>14/04/2023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42F225-774E-4F50-A419-46C33D64ED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7D7DE0-0F62-470F-A78B-B4FC36BE1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3ACC7-B7EC-4906-976A-18B801A69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9808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FAC882A-7D08-48FF-AC10-E1EE579676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4BB64EF-2F1F-4E5D-8836-082FD85D2C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7F80A0-D4FC-4586-9150-E37C542CD9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6E0AE-E4EA-4047-9BDF-AC80588B43EF}" type="datetimeFigureOut">
              <a:rPr lang="en-US" smtClean="0"/>
              <a:t>14/04/2023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9535C0-18BB-4830-9290-DCE65BA5BA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CC800B-0490-48C0-B64F-726B89038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3ACC7-B7EC-4906-976A-18B801A69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7070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004BFA6C-D6ED-4458-8DAA-F1518B2C475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71FCAE96-7B2E-4C58-9C2B-28CD4DABE42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23E2713F-7E16-41AC-9E5D-1E66BF3F812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7D288D-3067-4DB9-B6A6-CB3638D71DA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814871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147408-26A0-46D7-A1FC-9B46B20246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681C53-CCFF-48AA-BE04-F9C44EFDA6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B21C0A-8F2E-45AA-8B96-4F4230E42A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6E0AE-E4EA-4047-9BDF-AC80588B43EF}" type="datetimeFigureOut">
              <a:rPr lang="en-US" smtClean="0"/>
              <a:t>14/04/2023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C265D0-BB15-4909-B6C5-CBD043D11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CACC08-F299-47A1-9211-7E57D6A6E8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3ACC7-B7EC-4906-976A-18B801A69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5732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2D5B35-2D4B-482F-9B23-C146C874F4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9CD70B-21FE-4414-B9F1-A6AAF3FE45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C35D4B-0BFD-405E-9A9C-F93ABFEBC7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6E0AE-E4EA-4047-9BDF-AC80588B43EF}" type="datetimeFigureOut">
              <a:rPr lang="en-US" smtClean="0"/>
              <a:t>14/04/2023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99D85A-D157-4ACE-927B-1246547F64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12A0CD-F109-480B-B404-F779C80FFE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3ACC7-B7EC-4906-976A-18B801A69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2055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E7DC56-DE21-4E1F-816B-27C7BC8548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AA3D02-716C-4F9C-9D76-5DADA267AB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783AF2-4EC9-4F62-9C0E-F46E6E5FEE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61180C-EE68-491B-9EA7-57021FF39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6E0AE-E4EA-4047-9BDF-AC80588B43EF}" type="datetimeFigureOut">
              <a:rPr lang="en-US" smtClean="0"/>
              <a:t>14/04/2023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CD3207-B1DD-4C44-8C9B-179DC7F7DD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635E2A-05CA-443F-916F-70B22883D4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3ACC7-B7EC-4906-976A-18B801A69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2458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0D71B6-A35E-4296-9BBF-477431869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B07377-3993-403D-B12B-C8B600694C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5D5EF51-E82F-4F6B-A247-548EFC9456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C32ACC4-1411-44E8-ADB0-7A853910E0E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A4D7D48-5EC7-483C-AE9E-645C3E409A6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59EA5C0-31BC-4D74-8703-486A732EB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6E0AE-E4EA-4047-9BDF-AC80588B43EF}" type="datetimeFigureOut">
              <a:rPr lang="en-US" smtClean="0"/>
              <a:t>14/04/2023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D1789A4-7EED-44FA-A8E5-B01BC8B12E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5DEF3E9-50EA-4946-B7AC-E0825D424C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3ACC7-B7EC-4906-976A-18B801A69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3978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A92D6D-9B80-4942-8B3D-677E996EA4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BE185FE-62A7-4B77-911B-FF62EA32A4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6E0AE-E4EA-4047-9BDF-AC80588B43EF}" type="datetimeFigureOut">
              <a:rPr lang="en-US" smtClean="0"/>
              <a:t>14/04/2023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D32BBB3-412F-4DC8-9E7E-C9275E78D6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7F8B14D-2ED4-4C33-B152-181A508FBD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3ACC7-B7EC-4906-976A-18B801A69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27808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A0EA04B-46D5-4AF1-B8E3-AFB6A46CCA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6E0AE-E4EA-4047-9BDF-AC80588B43EF}" type="datetimeFigureOut">
              <a:rPr lang="en-US" smtClean="0"/>
              <a:t>14/04/2023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B01A239-D78F-4151-BD6D-4BCC5CEFD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679208-28B8-42EF-BEBD-83D7B075E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3ACC7-B7EC-4906-976A-18B801A69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649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9AA7A8-0607-41E5-92CF-65D78B80D3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A1292C-578B-4C7B-B77E-F0AABC25FE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91F469E-4CF8-4CB9-954B-E389A84E3C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362E37-90E9-4B25-B9F0-B4E9056A1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6E0AE-E4EA-4047-9BDF-AC80588B43EF}" type="datetimeFigureOut">
              <a:rPr lang="en-US" smtClean="0"/>
              <a:t>14/04/2023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189D9F-2045-4DA2-AAD6-D25CC8D68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CFADFE-BF61-4A5C-9985-BE2E71C15F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3ACC7-B7EC-4906-976A-18B801A69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2254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680C38-ECA6-4F70-88FC-634BB6C873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03C137F-B42B-45BC-AEB2-F79FA1C338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CB57B1-EAD0-44FB-A364-DE22A5AFB0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0C7959-B4E3-4067-B023-B3C8A54DD5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6E0AE-E4EA-4047-9BDF-AC80588B43EF}" type="datetimeFigureOut">
              <a:rPr lang="en-US" smtClean="0"/>
              <a:t>14/04/2023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CED03D-BC43-468B-A451-11D8BA0288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2FAA94-A8FF-4CF7-AB94-9CBE281F9C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3ACC7-B7EC-4906-976A-18B801A69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30350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C3823A0-E44C-40DE-8C9C-393F7EA7A3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74B132-A31A-4161-8EFA-E94FD529A3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AD2DB0-FC88-4F39-9B33-9C07E5FF282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76E0AE-E4EA-4047-9BDF-AC80588B43EF}" type="datetimeFigureOut">
              <a:rPr lang="en-US" smtClean="0"/>
              <a:t>14/04/2023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89F6E7-3232-40B1-904B-96279B19DE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8BC26C-E91A-41D4-B9C6-F75CE54982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A3ACC7-B7EC-4906-976A-18B801A69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57470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gif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11" Type="http://schemas.openxmlformats.org/officeDocument/2006/relationships/image" Target="../media/image15.jpeg"/><Relationship Id="rId5" Type="http://schemas.openxmlformats.org/officeDocument/2006/relationships/image" Target="../media/image9.png"/><Relationship Id="rId10" Type="http://schemas.openxmlformats.org/officeDocument/2006/relationships/image" Target="../media/image14.jpeg"/><Relationship Id="rId4" Type="http://schemas.openxmlformats.org/officeDocument/2006/relationships/image" Target="../media/image8.png"/><Relationship Id="rId9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0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png"/><Relationship Id="rId4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E731BD4-923C-4A17-BF79-3E36510516C0}"/>
              </a:ext>
            </a:extLst>
          </p:cNvPr>
          <p:cNvSpPr txBox="1"/>
          <p:nvPr/>
        </p:nvSpPr>
        <p:spPr>
          <a:xfrm>
            <a:off x="734290" y="735732"/>
            <a:ext cx="112083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21. THỰC HÀNH PHÂN CHIA CÁC NHÓM THỰC VẬT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39E3F42-7FA3-4CEA-B577-16CEC2E8E655}"/>
              </a:ext>
            </a:extLst>
          </p:cNvPr>
          <p:cNvSpPr txBox="1"/>
          <p:nvPr/>
        </p:nvSpPr>
        <p:spPr>
          <a:xfrm>
            <a:off x="734290" y="1524000"/>
            <a:ext cx="101415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PHÂN CHIA THỰC VẬT THÀNH TỪNG NHÓM PHÂN LOẠI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5071A20-17FF-47E6-AA80-64FBB9D1F6A0}"/>
              </a:ext>
            </a:extLst>
          </p:cNvPr>
          <p:cNvSpPr txBox="1"/>
          <p:nvPr/>
        </p:nvSpPr>
        <p:spPr>
          <a:xfrm>
            <a:off x="0" y="150957"/>
            <a:ext cx="22263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78, 79</a:t>
            </a:r>
          </a:p>
        </p:txBody>
      </p:sp>
    </p:spTree>
    <p:extLst>
      <p:ext uri="{BB962C8B-B14F-4D97-AF65-F5344CB8AC3E}">
        <p14:creationId xmlns:p14="http://schemas.microsoft.com/office/powerpoint/2010/main" val="29253622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22" name="Group 2">
            <a:extLst>
              <a:ext uri="{FF2B5EF4-FFF2-40B4-BE49-F238E27FC236}">
                <a16:creationId xmlns:a16="http://schemas.microsoft.com/office/drawing/2014/main" id="{26E5D176-903E-4E0F-B002-84093BDB9064}"/>
              </a:ext>
            </a:extLst>
          </p:cNvPr>
          <p:cNvGrpSpPr>
            <a:grpSpLocks/>
          </p:cNvGrpSpPr>
          <p:nvPr/>
        </p:nvGrpSpPr>
        <p:grpSpPr bwMode="auto">
          <a:xfrm>
            <a:off x="1676400" y="55417"/>
            <a:ext cx="10516217" cy="5476876"/>
            <a:chOff x="0" y="0"/>
            <a:chExt cx="6365" cy="3450"/>
          </a:xfrm>
        </p:grpSpPr>
        <p:pic>
          <p:nvPicPr>
            <p:cNvPr id="30735" name="Picture 3" descr="re coc">
              <a:extLst>
                <a:ext uri="{FF2B5EF4-FFF2-40B4-BE49-F238E27FC236}">
                  <a16:creationId xmlns:a16="http://schemas.microsoft.com/office/drawing/2014/main" id="{902F5AA3-00E3-44F1-8C52-52E08AF786D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2736" cy="19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736" name="Line 4">
              <a:extLst>
                <a:ext uri="{FF2B5EF4-FFF2-40B4-BE49-F238E27FC236}">
                  <a16:creationId xmlns:a16="http://schemas.microsoft.com/office/drawing/2014/main" id="{E3DA8CF5-E3F0-4E28-972A-44F3798F98A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16" y="768"/>
              <a:ext cx="52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37" name="Text Box 5">
              <a:extLst>
                <a:ext uri="{FF2B5EF4-FFF2-40B4-BE49-F238E27FC236}">
                  <a16:creationId xmlns:a16="http://schemas.microsoft.com/office/drawing/2014/main" id="{4B47F84E-A8E5-4C46-94B2-60C291A28A3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" y="576"/>
              <a:ext cx="9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b="1">
                  <a:latin typeface="VNI-Times" pitchFamily="2" charset="0"/>
                </a:rPr>
                <a:t>Thaân coû</a:t>
              </a:r>
            </a:p>
          </p:txBody>
        </p:sp>
        <p:sp>
          <p:nvSpPr>
            <p:cNvPr id="30738" name="Line 6">
              <a:extLst>
                <a:ext uri="{FF2B5EF4-FFF2-40B4-BE49-F238E27FC236}">
                  <a16:creationId xmlns:a16="http://schemas.microsoft.com/office/drawing/2014/main" id="{A48C4EBA-F909-47CF-9F83-9E9E9964982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20" y="1296"/>
              <a:ext cx="576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39" name="Text Box 7">
              <a:extLst>
                <a:ext uri="{FF2B5EF4-FFF2-40B4-BE49-F238E27FC236}">
                  <a16:creationId xmlns:a16="http://schemas.microsoft.com/office/drawing/2014/main" id="{AD6AA437-FA7C-4E22-9445-0FC9A415AB4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" y="1248"/>
              <a:ext cx="72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b="1">
                  <a:latin typeface="VNI-Times" pitchFamily="2" charset="0"/>
                </a:rPr>
                <a:t>Reã coïc</a:t>
              </a:r>
            </a:p>
          </p:txBody>
        </p:sp>
        <p:pic>
          <p:nvPicPr>
            <p:cNvPr id="30740" name="Picture 8" descr="Mit_to_nu">
              <a:extLst>
                <a:ext uri="{FF2B5EF4-FFF2-40B4-BE49-F238E27FC236}">
                  <a16:creationId xmlns:a16="http://schemas.microsoft.com/office/drawing/2014/main" id="{68F19F4B-5F29-4159-BD74-2480A088043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72" y="3"/>
              <a:ext cx="2496" cy="19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741" name="Line 9">
              <a:extLst>
                <a:ext uri="{FF2B5EF4-FFF2-40B4-BE49-F238E27FC236}">
                  <a16:creationId xmlns:a16="http://schemas.microsoft.com/office/drawing/2014/main" id="{78B536F7-3D51-4CF1-B564-91B31A42C80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36" y="768"/>
              <a:ext cx="76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43" name="Line 11">
              <a:extLst>
                <a:ext uri="{FF2B5EF4-FFF2-40B4-BE49-F238E27FC236}">
                  <a16:creationId xmlns:a16="http://schemas.microsoft.com/office/drawing/2014/main" id="{B97C8907-669F-4AF6-A5B8-C63BA37F8AB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16" y="1056"/>
              <a:ext cx="384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44" name="Text Box 12">
              <a:extLst>
                <a:ext uri="{FF2B5EF4-FFF2-40B4-BE49-F238E27FC236}">
                  <a16:creationId xmlns:a16="http://schemas.microsoft.com/office/drawing/2014/main" id="{AD1D30DD-8EC0-4BEA-8CAA-4966A938A8C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52" y="2694"/>
              <a:ext cx="613" cy="756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Cây</a:t>
              </a:r>
              <a:r>
                <a:rPr lang="en-US" alt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nắp</a:t>
              </a:r>
              <a:r>
                <a:rPr lang="en-US" alt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ấm</a:t>
              </a:r>
              <a:endPara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30723" name="Picture 13" descr="DAU_COVE1">
            <a:extLst>
              <a:ext uri="{FF2B5EF4-FFF2-40B4-BE49-F238E27FC236}">
                <a16:creationId xmlns:a16="http://schemas.microsoft.com/office/drawing/2014/main" id="{914D3870-6F04-4098-8A3F-D937347E93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3429000"/>
            <a:ext cx="3962400" cy="297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32" name="Text Box 22">
            <a:extLst>
              <a:ext uri="{FF2B5EF4-FFF2-40B4-BE49-F238E27FC236}">
                <a16:creationId xmlns:a16="http://schemas.microsoft.com/office/drawing/2014/main" id="{A6D66BE6-1091-4CF5-9EA4-235BA92586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000" y="2590801"/>
            <a:ext cx="2286000" cy="5191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>
                <a:solidFill>
                  <a:srgbClr val="FF3300"/>
                </a:solidFill>
                <a:latin typeface="VNI-Times" pitchFamily="2" charset="0"/>
              </a:rPr>
              <a:t>Caây rau deàn</a:t>
            </a:r>
          </a:p>
        </p:txBody>
      </p:sp>
      <p:sp>
        <p:nvSpPr>
          <p:cNvPr id="30733" name="Text Box 23">
            <a:extLst>
              <a:ext uri="{FF2B5EF4-FFF2-40B4-BE49-F238E27FC236}">
                <a16:creationId xmlns:a16="http://schemas.microsoft.com/office/drawing/2014/main" id="{AA003FC6-4281-4DC9-AB37-06928A9F99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29400" y="2590801"/>
            <a:ext cx="1447800" cy="5191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>
                <a:solidFill>
                  <a:srgbClr val="4242FA"/>
                </a:solidFill>
                <a:latin typeface="VNI-Times" pitchFamily="2" charset="0"/>
              </a:rPr>
              <a:t>Caây mít</a:t>
            </a:r>
          </a:p>
        </p:txBody>
      </p:sp>
      <p:sp>
        <p:nvSpPr>
          <p:cNvPr id="30734" name="Text Box 24">
            <a:extLst>
              <a:ext uri="{FF2B5EF4-FFF2-40B4-BE49-F238E27FC236}">
                <a16:creationId xmlns:a16="http://schemas.microsoft.com/office/drawing/2014/main" id="{36A90347-71CB-40CA-A4BF-FD6FC2ECF0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0" y="5715001"/>
            <a:ext cx="2133600" cy="5191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>
                <a:latin typeface="VNI-Times" pitchFamily="2" charset="0"/>
              </a:rPr>
              <a:t>Caây ñaäu leo</a:t>
            </a:r>
          </a:p>
        </p:txBody>
      </p:sp>
      <p:pic>
        <p:nvPicPr>
          <p:cNvPr id="25" name="Picture 5" descr="istockphoto_1746441_nepenthe">
            <a:extLst>
              <a:ext uri="{FF2B5EF4-FFF2-40B4-BE49-F238E27FC236}">
                <a16:creationId xmlns:a16="http://schemas.microsoft.com/office/drawing/2014/main" id="{ED11A6BC-BB90-4CFF-98F2-EF5F751954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5100" y="3352800"/>
            <a:ext cx="4495800" cy="3157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35602076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8" name="Picture 4" descr="Cac cach xep hoa tren cay">
            <a:extLst>
              <a:ext uri="{FF2B5EF4-FFF2-40B4-BE49-F238E27FC236}">
                <a16:creationId xmlns:a16="http://schemas.microsoft.com/office/drawing/2014/main" id="{68AF74FA-D6E5-45C5-AB9C-2139CC3021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752600"/>
            <a:ext cx="9144000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AC49759F-8C9B-4584-945E-462E81AA3B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9995460"/>
              </p:ext>
            </p:extLst>
          </p:nvPr>
        </p:nvGraphicFramePr>
        <p:xfrm>
          <a:off x="457200" y="346364"/>
          <a:ext cx="11277600" cy="6400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75855">
                  <a:extLst>
                    <a:ext uri="{9D8B030D-6E8A-4147-A177-3AD203B41FA5}">
                      <a16:colId xmlns:a16="http://schemas.microsoft.com/office/drawing/2014/main" val="2453601195"/>
                    </a:ext>
                  </a:extLst>
                </a:gridCol>
                <a:gridCol w="2272145">
                  <a:extLst>
                    <a:ext uri="{9D8B030D-6E8A-4147-A177-3AD203B41FA5}">
                      <a16:colId xmlns:a16="http://schemas.microsoft.com/office/drawing/2014/main" val="3684314210"/>
                    </a:ext>
                  </a:extLst>
                </a:gridCol>
                <a:gridCol w="2175163">
                  <a:extLst>
                    <a:ext uri="{9D8B030D-6E8A-4147-A177-3AD203B41FA5}">
                      <a16:colId xmlns:a16="http://schemas.microsoft.com/office/drawing/2014/main" val="2675181761"/>
                    </a:ext>
                  </a:extLst>
                </a:gridCol>
                <a:gridCol w="2078182">
                  <a:extLst>
                    <a:ext uri="{9D8B030D-6E8A-4147-A177-3AD203B41FA5}">
                      <a16:colId xmlns:a16="http://schemas.microsoft.com/office/drawing/2014/main" val="568614054"/>
                    </a:ext>
                  </a:extLst>
                </a:gridCol>
                <a:gridCol w="2096655">
                  <a:extLst>
                    <a:ext uri="{9D8B030D-6E8A-4147-A177-3AD203B41FA5}">
                      <a16:colId xmlns:a16="http://schemas.microsoft.com/office/drawing/2014/main" val="39337855"/>
                    </a:ext>
                  </a:extLst>
                </a:gridCol>
                <a:gridCol w="1879600">
                  <a:extLst>
                    <a:ext uri="{9D8B030D-6E8A-4147-A177-3AD203B41FA5}">
                      <a16:colId xmlns:a16="http://schemas.microsoft.com/office/drawing/2014/main" val="2451034252"/>
                    </a:ext>
                  </a:extLst>
                </a:gridCol>
              </a:tblGrid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STT</a:t>
                      </a: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TÊN CÂY</a:t>
                      </a:r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NHÓM THỰC VẬT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1210751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>
                          <a:solidFill>
                            <a:srgbClr val="00B0F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Thực</a:t>
                      </a:r>
                      <a:r>
                        <a:rPr lang="en-US" sz="2400" b="1" dirty="0">
                          <a:solidFill>
                            <a:srgbClr val="00B0F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B0F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2400" b="1" dirty="0">
                          <a:solidFill>
                            <a:srgbClr val="00B0F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B0F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400" b="1" dirty="0">
                          <a:solidFill>
                            <a:srgbClr val="00B0F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B0F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400" b="1" dirty="0">
                          <a:solidFill>
                            <a:srgbClr val="00B0F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B0F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mạch</a:t>
                      </a:r>
                      <a:r>
                        <a:rPr lang="en-US" sz="2400" b="1" dirty="0">
                          <a:solidFill>
                            <a:srgbClr val="00B0F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>
                          <a:solidFill>
                            <a:srgbClr val="00B0F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Thực</a:t>
                      </a:r>
                      <a:r>
                        <a:rPr lang="en-US" sz="2400" b="1" dirty="0">
                          <a:solidFill>
                            <a:srgbClr val="00B0F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B0F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2400" b="1" dirty="0">
                          <a:solidFill>
                            <a:srgbClr val="00B0F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B0F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400" b="1" dirty="0">
                          <a:solidFill>
                            <a:srgbClr val="00B0F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B0F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mạch</a:t>
                      </a:r>
                      <a:r>
                        <a:rPr lang="en-US" sz="2400" b="1" dirty="0">
                          <a:solidFill>
                            <a:srgbClr val="00B0F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b="1" dirty="0" err="1">
                          <a:solidFill>
                            <a:srgbClr val="00B0F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400" b="1" dirty="0">
                          <a:solidFill>
                            <a:srgbClr val="00B0F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B0F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400" b="1" dirty="0">
                          <a:solidFill>
                            <a:srgbClr val="00B0F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B0F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hạt</a:t>
                      </a:r>
                      <a:endParaRPr lang="en-US" sz="2400" b="1" dirty="0">
                        <a:solidFill>
                          <a:srgbClr val="00B0F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>
                          <a:solidFill>
                            <a:srgbClr val="00B0F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Thực</a:t>
                      </a:r>
                      <a:r>
                        <a:rPr lang="en-US" sz="2400" b="1" dirty="0">
                          <a:solidFill>
                            <a:srgbClr val="00B0F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B0F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2400" b="1" dirty="0">
                          <a:solidFill>
                            <a:srgbClr val="00B0F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B0F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400" b="1" dirty="0">
                          <a:solidFill>
                            <a:srgbClr val="00B0F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B0F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mạch</a:t>
                      </a:r>
                      <a:r>
                        <a:rPr lang="en-US" sz="2400" b="1" dirty="0">
                          <a:solidFill>
                            <a:srgbClr val="00B0F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b="1" dirty="0" err="1">
                          <a:solidFill>
                            <a:srgbClr val="00B0F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400" b="1" dirty="0">
                          <a:solidFill>
                            <a:srgbClr val="00B0F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B0F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hạt</a:t>
                      </a:r>
                      <a:r>
                        <a:rPr lang="en-US" sz="2400" b="1" dirty="0">
                          <a:solidFill>
                            <a:srgbClr val="00B0F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B0F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400" b="1" dirty="0">
                          <a:solidFill>
                            <a:srgbClr val="00B0F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B0F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400" b="1" dirty="0">
                          <a:solidFill>
                            <a:srgbClr val="00B0F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B0F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hoa</a:t>
                      </a:r>
                      <a:endParaRPr lang="en-US" sz="2400" b="1" dirty="0">
                        <a:solidFill>
                          <a:srgbClr val="00B0F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>
                          <a:solidFill>
                            <a:srgbClr val="00B0F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Thực</a:t>
                      </a:r>
                      <a:r>
                        <a:rPr lang="en-US" sz="2400" b="1" dirty="0">
                          <a:solidFill>
                            <a:srgbClr val="00B0F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B0F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2400" b="1" dirty="0">
                          <a:solidFill>
                            <a:srgbClr val="00B0F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B0F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400" b="1" dirty="0">
                          <a:solidFill>
                            <a:srgbClr val="00B0F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B0F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mạch</a:t>
                      </a:r>
                      <a:r>
                        <a:rPr lang="en-US" sz="2400" b="1" dirty="0">
                          <a:solidFill>
                            <a:srgbClr val="00B0F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b="1" dirty="0" err="1">
                          <a:solidFill>
                            <a:srgbClr val="00B0F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400" b="1" dirty="0">
                          <a:solidFill>
                            <a:srgbClr val="00B0F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B0F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hạt</a:t>
                      </a:r>
                      <a:r>
                        <a:rPr lang="en-US" sz="2400" b="1" dirty="0">
                          <a:solidFill>
                            <a:srgbClr val="00B0F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b="1" dirty="0" err="1">
                          <a:solidFill>
                            <a:srgbClr val="00B0F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400" b="1" dirty="0">
                          <a:solidFill>
                            <a:srgbClr val="00B0F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B0F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hoa</a:t>
                      </a:r>
                      <a:endParaRPr lang="en-US" sz="2400" b="1" dirty="0">
                        <a:solidFill>
                          <a:srgbClr val="00B0F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99232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Rêu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Suna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sao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44421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Rêu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nguyên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tản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16985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Rêu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Sừng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hươu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58206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Cây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rau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bợ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2535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Cây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lông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culi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47959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Cây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tổ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chim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61704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Cây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thiên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tuế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40852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Cây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trắc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bách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diệp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19761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Cây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vạn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tuế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64605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Cây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hoa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hồng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65723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Cây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rau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cải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50656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Cây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hoa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cúc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22461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5864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09CAA59-084B-4D42-849E-E624D6CFB000}"/>
              </a:ext>
            </a:extLst>
          </p:cNvPr>
          <p:cNvSpPr txBox="1"/>
          <p:nvPr/>
        </p:nvSpPr>
        <p:spPr>
          <a:xfrm>
            <a:off x="471054" y="556598"/>
            <a:ext cx="1048789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PHÂN CHIA THỰC VẬT THÀNH TỪNG NHÓM THEO VAI TRÒ SỬ DỤNG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2CCF2120-2C06-4AB2-9D47-C0FFA10D91A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8809997"/>
              </p:ext>
            </p:extLst>
          </p:nvPr>
        </p:nvGraphicFramePr>
        <p:xfrm>
          <a:off x="471054" y="2257520"/>
          <a:ext cx="10792690" cy="3408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42109">
                  <a:extLst>
                    <a:ext uri="{9D8B030D-6E8A-4147-A177-3AD203B41FA5}">
                      <a16:colId xmlns:a16="http://schemas.microsoft.com/office/drawing/2014/main" val="2008528821"/>
                    </a:ext>
                  </a:extLst>
                </a:gridCol>
                <a:gridCol w="1566840">
                  <a:extLst>
                    <a:ext uri="{9D8B030D-6E8A-4147-A177-3AD203B41FA5}">
                      <a16:colId xmlns:a16="http://schemas.microsoft.com/office/drawing/2014/main" val="3735162257"/>
                    </a:ext>
                  </a:extLst>
                </a:gridCol>
                <a:gridCol w="1766077">
                  <a:extLst>
                    <a:ext uri="{9D8B030D-6E8A-4147-A177-3AD203B41FA5}">
                      <a16:colId xmlns:a16="http://schemas.microsoft.com/office/drawing/2014/main" val="1902561714"/>
                    </a:ext>
                  </a:extLst>
                </a:gridCol>
                <a:gridCol w="1695994">
                  <a:extLst>
                    <a:ext uri="{9D8B030D-6E8A-4147-A177-3AD203B41FA5}">
                      <a16:colId xmlns:a16="http://schemas.microsoft.com/office/drawing/2014/main" val="3258764245"/>
                    </a:ext>
                  </a:extLst>
                </a:gridCol>
                <a:gridCol w="1569846">
                  <a:extLst>
                    <a:ext uri="{9D8B030D-6E8A-4147-A177-3AD203B41FA5}">
                      <a16:colId xmlns:a16="http://schemas.microsoft.com/office/drawing/2014/main" val="242457098"/>
                    </a:ext>
                  </a:extLst>
                </a:gridCol>
                <a:gridCol w="1597879">
                  <a:extLst>
                    <a:ext uri="{9D8B030D-6E8A-4147-A177-3AD203B41FA5}">
                      <a16:colId xmlns:a16="http://schemas.microsoft.com/office/drawing/2014/main" val="1327637673"/>
                    </a:ext>
                  </a:extLst>
                </a:gridCol>
                <a:gridCol w="1653945">
                  <a:extLst>
                    <a:ext uri="{9D8B030D-6E8A-4147-A177-3AD203B41FA5}">
                      <a16:colId xmlns:a16="http://schemas.microsoft.com/office/drawing/2014/main" val="161968306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Cây</a:t>
                      </a:r>
                      <a:r>
                        <a:rPr lang="en-US" sz="320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lương</a:t>
                      </a:r>
                      <a:r>
                        <a:rPr lang="en-US" sz="320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thực</a:t>
                      </a:r>
                      <a:endParaRPr lang="en-US" sz="32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Cây</a:t>
                      </a:r>
                      <a:r>
                        <a:rPr lang="en-US" sz="320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thực</a:t>
                      </a:r>
                      <a:r>
                        <a:rPr lang="en-US" sz="320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phẩm</a:t>
                      </a:r>
                      <a:endParaRPr lang="en-US" sz="32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Cây</a:t>
                      </a:r>
                      <a:r>
                        <a:rPr lang="en-US" sz="320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ăn</a:t>
                      </a:r>
                      <a:r>
                        <a:rPr lang="en-US" sz="320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quả</a:t>
                      </a:r>
                      <a:endParaRPr lang="en-US" sz="32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Cây</a:t>
                      </a:r>
                      <a:r>
                        <a:rPr lang="en-US" sz="320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lấy</a:t>
                      </a:r>
                      <a:r>
                        <a:rPr lang="en-US" sz="320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gỗ</a:t>
                      </a:r>
                      <a:endParaRPr lang="en-US" sz="32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Cây</a:t>
                      </a:r>
                      <a:r>
                        <a:rPr lang="en-US" sz="320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làm</a:t>
                      </a:r>
                      <a:r>
                        <a:rPr lang="en-US" sz="320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thuốc</a:t>
                      </a:r>
                      <a:endParaRPr lang="en-US" sz="32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Cây</a:t>
                      </a:r>
                      <a:r>
                        <a:rPr lang="en-US" sz="320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làm</a:t>
                      </a:r>
                      <a:r>
                        <a:rPr lang="en-US" sz="320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cảnh</a:t>
                      </a:r>
                      <a:endParaRPr lang="en-US" sz="32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83776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78558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14113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62713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56208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28236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7F620BBB-A8CB-4C70-9DF1-DA09B402C027}"/>
              </a:ext>
            </a:extLst>
          </p:cNvPr>
          <p:cNvSpPr txBox="1"/>
          <p:nvPr/>
        </p:nvSpPr>
        <p:spPr>
          <a:xfrm>
            <a:off x="651164" y="1302327"/>
            <a:ext cx="106125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khổ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to)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endParaRPr lang="en-US" sz="2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23435BC-3167-4361-8158-F16D9B5D160E}"/>
              </a:ext>
            </a:extLst>
          </p:cNvPr>
          <p:cNvSpPr txBox="1"/>
          <p:nvPr/>
        </p:nvSpPr>
        <p:spPr>
          <a:xfrm>
            <a:off x="651164" y="5874327"/>
            <a:ext cx="81049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cáo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55009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09CAA59-084B-4D42-849E-E624D6CFB000}"/>
              </a:ext>
            </a:extLst>
          </p:cNvPr>
          <p:cNvSpPr txBox="1"/>
          <p:nvPr/>
        </p:nvSpPr>
        <p:spPr>
          <a:xfrm>
            <a:off x="471054" y="556598"/>
            <a:ext cx="1048789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PHÂN CHIA THỰC VẬT THÀNH TỪNG NHÓM THEO VAI TRÒ SỬ DỤNG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2CCF2120-2C06-4AB2-9D47-C0FFA10D91A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6348456"/>
              </p:ext>
            </p:extLst>
          </p:nvPr>
        </p:nvGraphicFramePr>
        <p:xfrm>
          <a:off x="471053" y="1734299"/>
          <a:ext cx="10792690" cy="4937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42109">
                  <a:extLst>
                    <a:ext uri="{9D8B030D-6E8A-4147-A177-3AD203B41FA5}">
                      <a16:colId xmlns:a16="http://schemas.microsoft.com/office/drawing/2014/main" val="2008528821"/>
                    </a:ext>
                  </a:extLst>
                </a:gridCol>
                <a:gridCol w="1468583">
                  <a:extLst>
                    <a:ext uri="{9D8B030D-6E8A-4147-A177-3AD203B41FA5}">
                      <a16:colId xmlns:a16="http://schemas.microsoft.com/office/drawing/2014/main" val="3735162257"/>
                    </a:ext>
                  </a:extLst>
                </a:gridCol>
                <a:gridCol w="1981200">
                  <a:extLst>
                    <a:ext uri="{9D8B030D-6E8A-4147-A177-3AD203B41FA5}">
                      <a16:colId xmlns:a16="http://schemas.microsoft.com/office/drawing/2014/main" val="1902561714"/>
                    </a:ext>
                  </a:extLst>
                </a:gridCol>
                <a:gridCol w="1579128">
                  <a:extLst>
                    <a:ext uri="{9D8B030D-6E8A-4147-A177-3AD203B41FA5}">
                      <a16:colId xmlns:a16="http://schemas.microsoft.com/office/drawing/2014/main" val="3258764245"/>
                    </a:ext>
                  </a:extLst>
                </a:gridCol>
                <a:gridCol w="1569846">
                  <a:extLst>
                    <a:ext uri="{9D8B030D-6E8A-4147-A177-3AD203B41FA5}">
                      <a16:colId xmlns:a16="http://schemas.microsoft.com/office/drawing/2014/main" val="242457098"/>
                    </a:ext>
                  </a:extLst>
                </a:gridCol>
                <a:gridCol w="1597879">
                  <a:extLst>
                    <a:ext uri="{9D8B030D-6E8A-4147-A177-3AD203B41FA5}">
                      <a16:colId xmlns:a16="http://schemas.microsoft.com/office/drawing/2014/main" val="1327637673"/>
                    </a:ext>
                  </a:extLst>
                </a:gridCol>
                <a:gridCol w="1653945">
                  <a:extLst>
                    <a:ext uri="{9D8B030D-6E8A-4147-A177-3AD203B41FA5}">
                      <a16:colId xmlns:a16="http://schemas.microsoft.com/office/drawing/2014/main" val="161968306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Cây</a:t>
                      </a:r>
                      <a:r>
                        <a:rPr lang="en-US" sz="320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lương</a:t>
                      </a:r>
                      <a:r>
                        <a:rPr lang="en-US" sz="320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thực</a:t>
                      </a:r>
                      <a:endParaRPr lang="en-US" sz="32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Cây</a:t>
                      </a:r>
                      <a:r>
                        <a:rPr lang="en-US" sz="320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thực</a:t>
                      </a:r>
                      <a:r>
                        <a:rPr lang="en-US" sz="320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phẩm</a:t>
                      </a:r>
                      <a:endParaRPr lang="en-US" sz="32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Cây</a:t>
                      </a:r>
                      <a:r>
                        <a:rPr lang="en-US" sz="320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ăn</a:t>
                      </a:r>
                      <a:r>
                        <a:rPr lang="en-US" sz="320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quả</a:t>
                      </a:r>
                      <a:endParaRPr lang="en-US" sz="32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Cây</a:t>
                      </a:r>
                      <a:r>
                        <a:rPr lang="en-US" sz="320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lấy</a:t>
                      </a:r>
                      <a:r>
                        <a:rPr lang="en-US" sz="320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gỗ</a:t>
                      </a:r>
                      <a:endParaRPr lang="en-US" sz="32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Cây</a:t>
                      </a:r>
                      <a:r>
                        <a:rPr lang="en-US" sz="320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làm</a:t>
                      </a:r>
                      <a:r>
                        <a:rPr lang="en-US" sz="320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thuốc</a:t>
                      </a:r>
                      <a:endParaRPr lang="en-US" sz="32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Cây</a:t>
                      </a:r>
                      <a:r>
                        <a:rPr lang="en-US" sz="320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làm</a:t>
                      </a:r>
                      <a:r>
                        <a:rPr lang="en-US" sz="320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cảnh</a:t>
                      </a:r>
                      <a:endParaRPr lang="en-US" sz="32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83776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Cây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ngô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Cây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rau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cải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Cây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mít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Cây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thông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Cây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sâm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Cây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78558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Cây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lúa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Cây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hào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Cây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ổi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Cây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keo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Cây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thông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đỏ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bắc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Cây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bách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tán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14113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Cây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sắn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Cây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đậu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Hà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lan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Cây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xoài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Cây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mít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Cây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canh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giới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Cây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mẩu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đơn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62713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Cây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khoai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lang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Cây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cải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bắp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Cây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Cây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lim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Cây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tí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tô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Cây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sen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56208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Cây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kê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Cây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dưa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chuột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Cây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bưởi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Cây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xà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cừ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Cây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sen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Cây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sung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28236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7F620BBB-A8CB-4C70-9DF1-DA09B402C027}"/>
              </a:ext>
            </a:extLst>
          </p:cNvPr>
          <p:cNvSpPr txBox="1"/>
          <p:nvPr/>
        </p:nvSpPr>
        <p:spPr>
          <a:xfrm>
            <a:off x="561109" y="1114671"/>
            <a:ext cx="106125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khổ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to)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endParaRPr lang="en-US" sz="2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8657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02" name="Group 2">
            <a:extLst>
              <a:ext uri="{FF2B5EF4-FFF2-40B4-BE49-F238E27FC236}">
                <a16:creationId xmlns:a16="http://schemas.microsoft.com/office/drawing/2014/main" id="{74D45919-88E5-41AD-AAAE-FDB2F10AC664}"/>
              </a:ext>
            </a:extLst>
          </p:cNvPr>
          <p:cNvGrpSpPr>
            <a:grpSpLocks/>
          </p:cNvGrpSpPr>
          <p:nvPr/>
        </p:nvGrpSpPr>
        <p:grpSpPr bwMode="auto">
          <a:xfrm>
            <a:off x="2258291" y="304091"/>
            <a:ext cx="8257309" cy="1910473"/>
            <a:chOff x="1447801" y="2447870"/>
            <a:chExt cx="7543800" cy="1910065"/>
          </a:xfrm>
        </p:grpSpPr>
        <p:sp>
          <p:nvSpPr>
            <p:cNvPr id="10" name="Text Box 4">
              <a:extLst>
                <a:ext uri="{FF2B5EF4-FFF2-40B4-BE49-F238E27FC236}">
                  <a16:creationId xmlns:a16="http://schemas.microsoft.com/office/drawing/2014/main" id="{9EF100C3-BFE0-44C9-8ED9-11056E93EDE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39227" y="2447870"/>
              <a:ext cx="5181600" cy="523763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rgbClr val="002060"/>
              </a:solidFill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en-US" altLang="en-US" sz="2800" dirty="0">
                  <a:solidFill>
                    <a:srgbClr val="C00000"/>
                  </a:solidFill>
                  <a:latin typeface="Times New Roman" pitchFamily="18" charset="0"/>
                </a:rPr>
                <a:t>CÁC NHÓM THỰC VẬT</a:t>
              </a:r>
            </a:p>
          </p:txBody>
        </p: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EE7155A5-5EF5-47B1-8F4A-76B4C91650CC}"/>
                </a:ext>
              </a:extLst>
            </p:cNvPr>
            <p:cNvCxnSpPr>
              <a:cxnSpLocks/>
              <a:stCxn id="10" idx="2"/>
              <a:endCxn id="18" idx="0"/>
            </p:cNvCxnSpPr>
            <p:nvPr/>
          </p:nvCxnSpPr>
          <p:spPr>
            <a:xfrm flipH="1">
              <a:off x="1981201" y="2971633"/>
              <a:ext cx="2748827" cy="862539"/>
            </a:xfrm>
            <a:prstGeom prst="straightConnector1">
              <a:avLst/>
            </a:prstGeom>
            <a:ln w="28575">
              <a:solidFill>
                <a:srgbClr val="00206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 Box 4">
              <a:extLst>
                <a:ext uri="{FF2B5EF4-FFF2-40B4-BE49-F238E27FC236}">
                  <a16:creationId xmlns:a16="http://schemas.microsoft.com/office/drawing/2014/main" id="{19868641-E0BE-45D3-99F0-6C09DAD37B6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7801" y="3834172"/>
              <a:ext cx="1066800" cy="523763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rgbClr val="002060"/>
              </a:solidFill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en-US" altLang="en-US" sz="2800" dirty="0">
                  <a:solidFill>
                    <a:srgbClr val="C00000"/>
                  </a:solidFill>
                  <a:latin typeface="Times New Roman" pitchFamily="18" charset="0"/>
                </a:rPr>
                <a:t>RÊU</a:t>
              </a:r>
            </a:p>
          </p:txBody>
        </p: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944B73E9-0DE5-4B6A-B1E1-63E8EF376CC6}"/>
                </a:ext>
              </a:extLst>
            </p:cNvPr>
            <p:cNvCxnSpPr>
              <a:cxnSpLocks/>
              <a:stCxn id="10" idx="2"/>
            </p:cNvCxnSpPr>
            <p:nvPr/>
          </p:nvCxnSpPr>
          <p:spPr>
            <a:xfrm flipH="1">
              <a:off x="3886201" y="2971633"/>
              <a:ext cx="843827" cy="862539"/>
            </a:xfrm>
            <a:prstGeom prst="straightConnector1">
              <a:avLst/>
            </a:prstGeom>
            <a:ln w="28575">
              <a:solidFill>
                <a:srgbClr val="00206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E7EF64E9-4B27-4F91-8483-30C2D433209B}"/>
                </a:ext>
              </a:extLst>
            </p:cNvPr>
            <p:cNvCxnSpPr>
              <a:stCxn id="10" idx="2"/>
              <a:endCxn id="35" idx="0"/>
            </p:cNvCxnSpPr>
            <p:nvPr/>
          </p:nvCxnSpPr>
          <p:spPr>
            <a:xfrm>
              <a:off x="4730028" y="2971633"/>
              <a:ext cx="3385273" cy="862539"/>
            </a:xfrm>
            <a:prstGeom prst="straightConnector1">
              <a:avLst/>
            </a:prstGeom>
            <a:ln w="28575">
              <a:solidFill>
                <a:srgbClr val="00206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D7AB74F7-C156-4981-990A-E7CDC7599393}"/>
                </a:ext>
              </a:extLst>
            </p:cNvPr>
            <p:cNvCxnSpPr>
              <a:cxnSpLocks/>
              <a:stCxn id="10" idx="2"/>
            </p:cNvCxnSpPr>
            <p:nvPr/>
          </p:nvCxnSpPr>
          <p:spPr>
            <a:xfrm>
              <a:off x="4730028" y="2971633"/>
              <a:ext cx="1013548" cy="838731"/>
            </a:xfrm>
            <a:prstGeom prst="straightConnector1">
              <a:avLst/>
            </a:prstGeom>
            <a:ln w="28575">
              <a:solidFill>
                <a:srgbClr val="00206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Text Box 4">
              <a:extLst>
                <a:ext uri="{FF2B5EF4-FFF2-40B4-BE49-F238E27FC236}">
                  <a16:creationId xmlns:a16="http://schemas.microsoft.com/office/drawing/2014/main" id="{DB4C8B4B-439F-4CF3-995B-90AA1FC4D29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19401" y="3834172"/>
              <a:ext cx="2009775" cy="523763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rgbClr val="002060"/>
              </a:solidFill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en-US" altLang="en-US" sz="2800" dirty="0">
                  <a:solidFill>
                    <a:srgbClr val="C00000"/>
                  </a:solidFill>
                  <a:latin typeface="Times New Roman" pitchFamily="18" charset="0"/>
                </a:rPr>
                <a:t>DƯƠNG XỈ</a:t>
              </a:r>
            </a:p>
          </p:txBody>
        </p:sp>
        <p:sp>
          <p:nvSpPr>
            <p:cNvPr id="34" name="Text Box 4">
              <a:extLst>
                <a:ext uri="{FF2B5EF4-FFF2-40B4-BE49-F238E27FC236}">
                  <a16:creationId xmlns:a16="http://schemas.microsoft.com/office/drawing/2014/main" id="{E2D02B75-C8E3-4905-9275-3E4D296FD6E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29201" y="3810364"/>
              <a:ext cx="2009775" cy="522176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rgbClr val="002060"/>
              </a:solidFill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en-US" altLang="en-US" sz="2800" dirty="0">
                  <a:solidFill>
                    <a:srgbClr val="C00000"/>
                  </a:solidFill>
                  <a:latin typeface="Times New Roman" pitchFamily="18" charset="0"/>
                </a:rPr>
                <a:t>HẠT TRẦN</a:t>
              </a:r>
            </a:p>
          </p:txBody>
        </p:sp>
        <p:sp>
          <p:nvSpPr>
            <p:cNvPr id="35" name="Text Box 4">
              <a:extLst>
                <a:ext uri="{FF2B5EF4-FFF2-40B4-BE49-F238E27FC236}">
                  <a16:creationId xmlns:a16="http://schemas.microsoft.com/office/drawing/2014/main" id="{13530BF1-D362-4B8B-9BD6-85EE1EFF0C4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239001" y="3834172"/>
              <a:ext cx="1752600" cy="523763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rgbClr val="002060"/>
              </a:solidFill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en-US" altLang="en-US" sz="2800" dirty="0">
                  <a:solidFill>
                    <a:srgbClr val="C00000"/>
                  </a:solidFill>
                  <a:latin typeface="Times New Roman" pitchFamily="18" charset="0"/>
                </a:rPr>
                <a:t>HẠT KÍN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3F0CF17-BAF7-4648-8275-7DBB090CD501}"/>
              </a:ext>
            </a:extLst>
          </p:cNvPr>
          <p:cNvGrpSpPr>
            <a:grpSpLocks/>
          </p:cNvGrpSpPr>
          <p:nvPr/>
        </p:nvGrpSpPr>
        <p:grpSpPr bwMode="auto">
          <a:xfrm>
            <a:off x="4162425" y="2286000"/>
            <a:ext cx="2009775" cy="1858476"/>
            <a:chOff x="5430836" y="381000"/>
            <a:chExt cx="2661102" cy="2578985"/>
          </a:xfrm>
        </p:grpSpPr>
        <p:pic>
          <p:nvPicPr>
            <p:cNvPr id="25623" name="Picture 6" descr="3">
              <a:extLst>
                <a:ext uri="{FF2B5EF4-FFF2-40B4-BE49-F238E27FC236}">
                  <a16:creationId xmlns:a16="http://schemas.microsoft.com/office/drawing/2014/main" id="{83225148-3216-4E9A-9F7D-6E9CD42C475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86400" y="381000"/>
              <a:ext cx="2303463" cy="1943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5624" name="Text Box 11">
              <a:extLst>
                <a:ext uri="{FF2B5EF4-FFF2-40B4-BE49-F238E27FC236}">
                  <a16:creationId xmlns:a16="http://schemas.microsoft.com/office/drawing/2014/main" id="{CB27D3E1-2C20-4B0A-AFEF-BBC69DF6F24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430836" y="2319338"/>
              <a:ext cx="2661102" cy="6406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5000"/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85000"/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90000"/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b="1">
                  <a:solidFill>
                    <a:srgbClr val="FF0000"/>
                  </a:solidFill>
                  <a:latin typeface="Times New Roman" panose="02020603050405020304" pitchFamily="18" charset="0"/>
                </a:rPr>
                <a:t>1100 loài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AE134315-FB6E-4A50-A336-C9344C2992A1}"/>
              </a:ext>
            </a:extLst>
          </p:cNvPr>
          <p:cNvGrpSpPr>
            <a:grpSpLocks/>
          </p:cNvGrpSpPr>
          <p:nvPr/>
        </p:nvGrpSpPr>
        <p:grpSpPr bwMode="auto">
          <a:xfrm>
            <a:off x="6477000" y="2286000"/>
            <a:ext cx="1811338" cy="2007660"/>
            <a:chOff x="449785" y="2260025"/>
            <a:chExt cx="3509976" cy="4416607"/>
          </a:xfrm>
        </p:grpSpPr>
        <p:sp>
          <p:nvSpPr>
            <p:cNvPr id="25621" name="Text Box 12">
              <a:extLst>
                <a:ext uri="{FF2B5EF4-FFF2-40B4-BE49-F238E27FC236}">
                  <a16:creationId xmlns:a16="http://schemas.microsoft.com/office/drawing/2014/main" id="{E376FD19-B2B6-44AD-946C-C5D62A3DCD8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60477" y="5661025"/>
              <a:ext cx="2699284" cy="10156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5000"/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85000"/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90000"/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en-US" b="1">
                  <a:solidFill>
                    <a:srgbClr val="FF0000"/>
                  </a:solidFill>
                  <a:latin typeface="Times New Roman" panose="02020603050405020304" pitchFamily="18" charset="0"/>
                </a:rPr>
                <a:t>600 loài</a:t>
              </a:r>
            </a:p>
          </p:txBody>
        </p:sp>
        <p:pic>
          <p:nvPicPr>
            <p:cNvPr id="25622" name="Picture 7" descr="2">
              <a:extLst>
                <a:ext uri="{FF2B5EF4-FFF2-40B4-BE49-F238E27FC236}">
                  <a16:creationId xmlns:a16="http://schemas.microsoft.com/office/drawing/2014/main" id="{D1E849BF-F3CE-4351-8858-5A6D0F572C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9785" y="2260025"/>
              <a:ext cx="3509974" cy="3401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C524C5A0-433F-48CD-AF61-5272023AB312}"/>
              </a:ext>
            </a:extLst>
          </p:cNvPr>
          <p:cNvGrpSpPr>
            <a:grpSpLocks/>
          </p:cNvGrpSpPr>
          <p:nvPr/>
        </p:nvGrpSpPr>
        <p:grpSpPr bwMode="auto">
          <a:xfrm>
            <a:off x="8686801" y="2252664"/>
            <a:ext cx="1941513" cy="2090737"/>
            <a:chOff x="5221288" y="3543300"/>
            <a:chExt cx="2988535" cy="2625995"/>
          </a:xfrm>
        </p:grpSpPr>
        <p:sp>
          <p:nvSpPr>
            <p:cNvPr id="25619" name="Text Box 14">
              <a:extLst>
                <a:ext uri="{FF2B5EF4-FFF2-40B4-BE49-F238E27FC236}">
                  <a16:creationId xmlns:a16="http://schemas.microsoft.com/office/drawing/2014/main" id="{9F9690BF-25F5-4726-BC57-B3212EFE086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21288" y="5589586"/>
              <a:ext cx="2988535" cy="5797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5000"/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85000"/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90000"/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en-US" b="1">
                  <a:solidFill>
                    <a:srgbClr val="FF0000"/>
                  </a:solidFill>
                  <a:latin typeface="Times New Roman" panose="02020603050405020304" pitchFamily="18" charset="0"/>
                </a:rPr>
                <a:t>300000 loài</a:t>
              </a:r>
            </a:p>
          </p:txBody>
        </p:sp>
        <p:pic>
          <p:nvPicPr>
            <p:cNvPr id="25620" name="Picture 8" descr="1">
              <a:extLst>
                <a:ext uri="{FF2B5EF4-FFF2-40B4-BE49-F238E27FC236}">
                  <a16:creationId xmlns:a16="http://schemas.microsoft.com/office/drawing/2014/main" id="{C5CD042E-F3B0-497B-866C-0DC7403F2E7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56213" y="3543300"/>
              <a:ext cx="2484437" cy="2038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66EC4E05-8BD8-4392-A36E-9DFCC74247B8}"/>
              </a:ext>
            </a:extLst>
          </p:cNvPr>
          <p:cNvGrpSpPr>
            <a:grpSpLocks/>
          </p:cNvGrpSpPr>
          <p:nvPr/>
        </p:nvGrpSpPr>
        <p:grpSpPr bwMode="auto">
          <a:xfrm>
            <a:off x="2022169" y="2426019"/>
            <a:ext cx="1354137" cy="1636808"/>
            <a:chOff x="1219200" y="457200"/>
            <a:chExt cx="2305050" cy="2587059"/>
          </a:xfrm>
        </p:grpSpPr>
        <p:pic>
          <p:nvPicPr>
            <p:cNvPr id="25615" name="Picture 5" descr="4">
              <a:extLst>
                <a:ext uri="{FF2B5EF4-FFF2-40B4-BE49-F238E27FC236}">
                  <a16:creationId xmlns:a16="http://schemas.microsoft.com/office/drawing/2014/main" id="{7CA9101A-C784-4837-89E1-AE3A38D3F16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19200" y="457200"/>
              <a:ext cx="2305050" cy="19796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5616" name="Text Box 10">
              <a:extLst>
                <a:ext uri="{FF2B5EF4-FFF2-40B4-BE49-F238E27FC236}">
                  <a16:creationId xmlns:a16="http://schemas.microsoft.com/office/drawing/2014/main" id="{3402CBD6-CBB4-4461-9AF2-C5DD7B1BD3A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19200" y="2314574"/>
              <a:ext cx="2305050" cy="7296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5000"/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85000"/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90000"/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en-US" b="1">
                  <a:solidFill>
                    <a:srgbClr val="FF0000"/>
                  </a:solidFill>
                  <a:latin typeface="Times New Roman" panose="02020603050405020304" pitchFamily="18" charset="0"/>
                </a:rPr>
                <a:t>2200 loài</a:t>
              </a:r>
            </a:p>
          </p:txBody>
        </p:sp>
      </p:grpSp>
      <p:sp>
        <p:nvSpPr>
          <p:cNvPr id="9" name="Left Brace 8">
            <a:extLst>
              <a:ext uri="{FF2B5EF4-FFF2-40B4-BE49-F238E27FC236}">
                <a16:creationId xmlns:a16="http://schemas.microsoft.com/office/drawing/2014/main" id="{3117D7F5-FC8C-4420-849D-36F2F47A7EEA}"/>
              </a:ext>
            </a:extLst>
          </p:cNvPr>
          <p:cNvSpPr/>
          <p:nvPr/>
        </p:nvSpPr>
        <p:spPr>
          <a:xfrm rot="16200000">
            <a:off x="6392863" y="542925"/>
            <a:ext cx="819150" cy="7543800"/>
          </a:xfrm>
          <a:prstGeom prst="leftBrace">
            <a:avLst>
              <a:gd name="adj1" fmla="val 8333"/>
              <a:gd name="adj2" fmla="val 49373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42" name="Text Box 4">
            <a:extLst>
              <a:ext uri="{FF2B5EF4-FFF2-40B4-BE49-F238E27FC236}">
                <a16:creationId xmlns:a16="http://schemas.microsoft.com/office/drawing/2014/main" id="{48D56471-E262-48DA-8E4E-8FA020FED7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5800" y="4724401"/>
            <a:ext cx="4495800" cy="64611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>
            <a:solidFill>
              <a:srgbClr val="FF00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3600" b="1" dirty="0">
                <a:solidFill>
                  <a:srgbClr val="006600"/>
                </a:solidFill>
                <a:latin typeface="Times New Roman" pitchFamily="18" charset="0"/>
              </a:rPr>
              <a:t>GIỚI THỰC VẬT</a:t>
            </a:r>
          </a:p>
        </p:txBody>
      </p:sp>
      <p:sp>
        <p:nvSpPr>
          <p:cNvPr id="14" name="Right Arrow 13">
            <a:extLst>
              <a:ext uri="{FF2B5EF4-FFF2-40B4-BE49-F238E27FC236}">
                <a16:creationId xmlns:a16="http://schemas.microsoft.com/office/drawing/2014/main" id="{40FC9C33-D8AD-4A5A-97B1-0C846D515FCE}"/>
              </a:ext>
            </a:extLst>
          </p:cNvPr>
          <p:cNvSpPr/>
          <p:nvPr/>
        </p:nvSpPr>
        <p:spPr>
          <a:xfrm>
            <a:off x="2743200" y="5791200"/>
            <a:ext cx="1676400" cy="381000"/>
          </a:xfrm>
          <a:prstGeom prst="rightArrow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6F92DAF6-70C2-47CC-9E18-415A88900D0B}"/>
              </a:ext>
            </a:extLst>
          </p:cNvPr>
          <p:cNvGrpSpPr>
            <a:grpSpLocks/>
          </p:cNvGrpSpPr>
          <p:nvPr/>
        </p:nvGrpSpPr>
        <p:grpSpPr bwMode="auto">
          <a:xfrm>
            <a:off x="1917700" y="4572000"/>
            <a:ext cx="2376488" cy="1676400"/>
            <a:chOff x="394098" y="4572000"/>
            <a:chExt cx="2376839" cy="1676400"/>
          </a:xfrm>
        </p:grpSpPr>
        <p:sp>
          <p:nvSpPr>
            <p:cNvPr id="46" name="Oval Callout 45">
              <a:extLst>
                <a:ext uri="{FF2B5EF4-FFF2-40B4-BE49-F238E27FC236}">
                  <a16:creationId xmlns:a16="http://schemas.microsoft.com/office/drawing/2014/main" id="{7D126CB3-5B77-43F4-92E4-6A0AA54A55D5}"/>
                </a:ext>
              </a:extLst>
            </p:cNvPr>
            <p:cNvSpPr/>
            <p:nvPr/>
          </p:nvSpPr>
          <p:spPr>
            <a:xfrm>
              <a:off x="394098" y="4572000"/>
              <a:ext cx="1989432" cy="1676400"/>
            </a:xfrm>
            <a:prstGeom prst="wedgeEllipseCallout">
              <a:avLst>
                <a:gd name="adj1" fmla="val 81081"/>
                <a:gd name="adj2" fmla="val -20259"/>
              </a:avLst>
            </a:prstGeom>
            <a:solidFill>
              <a:srgbClr val="CCFF6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r>
                <a:rPr lang="en-US" sz="2800" b="1" dirty="0" err="1">
                  <a:solidFill>
                    <a:srgbClr val="002060"/>
                  </a:solidFill>
                </a:rPr>
                <a:t>Nghiên</a:t>
              </a:r>
              <a:r>
                <a:rPr lang="en-US" sz="2800" b="1" dirty="0">
                  <a:solidFill>
                    <a:srgbClr val="002060"/>
                  </a:solidFill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</a:rPr>
                <a:t>cứu</a:t>
              </a:r>
              <a:endParaRPr lang="en-US" sz="2800" b="1" dirty="0">
                <a:solidFill>
                  <a:srgbClr val="002060"/>
                </a:solidFill>
              </a:endParaRPr>
            </a:p>
          </p:txBody>
        </p:sp>
        <p:pic>
          <p:nvPicPr>
            <p:cNvPr id="25614" name="Picture 6" descr="Cau hoi">
              <a:extLst>
                <a:ext uri="{FF2B5EF4-FFF2-40B4-BE49-F238E27FC236}">
                  <a16:creationId xmlns:a16="http://schemas.microsoft.com/office/drawing/2014/main" id="{F8DAA65B-9BBD-4DC6-BC78-589515A311EF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09800" y="4717912"/>
              <a:ext cx="561137" cy="6160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8D30C51D-CA2B-4874-9B55-BBB8B76C9C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5800" y="5638800"/>
            <a:ext cx="5257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200">
                <a:solidFill>
                  <a:srgbClr val="002060"/>
                </a:solidFill>
              </a:rPr>
              <a:t>Tiến hành phân loại</a:t>
            </a:r>
          </a:p>
        </p:txBody>
      </p:sp>
    </p:spTree>
    <p:extLst>
      <p:ext uri="{BB962C8B-B14F-4D97-AF65-F5344CB8AC3E}">
        <p14:creationId xmlns:p14="http://schemas.microsoft.com/office/powerpoint/2010/main" val="2986934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325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525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42" grpId="0" animBg="1"/>
      <p:bldP spid="14" grpId="0" animBg="1"/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>
            <a:extLst>
              <a:ext uri="{FF2B5EF4-FFF2-40B4-BE49-F238E27FC236}">
                <a16:creationId xmlns:a16="http://schemas.microsoft.com/office/drawing/2014/main" id="{1CBE30B8-3329-4A69-9E33-5D115588CEF9}"/>
              </a:ext>
            </a:extLst>
          </p:cNvPr>
          <p:cNvSpPr txBox="1">
            <a:spLocks noChangeArrowheads="1"/>
          </p:cNvSpPr>
          <p:nvPr/>
        </p:nvSpPr>
        <p:spPr>
          <a:xfrm>
            <a:off x="1814513" y="1141414"/>
            <a:ext cx="8839200" cy="61118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 spc="-1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alt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8677" name="Group 3">
            <a:extLst>
              <a:ext uri="{FF2B5EF4-FFF2-40B4-BE49-F238E27FC236}">
                <a16:creationId xmlns:a16="http://schemas.microsoft.com/office/drawing/2014/main" id="{D0518746-B021-4F0F-81C2-3056D4437513}"/>
              </a:ext>
            </a:extLst>
          </p:cNvPr>
          <p:cNvGrpSpPr>
            <a:grpSpLocks/>
          </p:cNvGrpSpPr>
          <p:nvPr/>
        </p:nvGrpSpPr>
        <p:grpSpPr bwMode="auto">
          <a:xfrm>
            <a:off x="7378701" y="4732339"/>
            <a:ext cx="1990725" cy="1826872"/>
            <a:chOff x="157257" y="4326197"/>
            <a:chExt cx="1991709" cy="1826469"/>
          </a:xfrm>
        </p:grpSpPr>
        <p:pic>
          <p:nvPicPr>
            <p:cNvPr id="28705" name="Picture 7" descr="reu1">
              <a:extLst>
                <a:ext uri="{FF2B5EF4-FFF2-40B4-BE49-F238E27FC236}">
                  <a16:creationId xmlns:a16="http://schemas.microsoft.com/office/drawing/2014/main" id="{87D69AB7-396D-4DEA-8586-320E93D9279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7257" y="4326197"/>
              <a:ext cx="1991709" cy="157500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8706" name="TextBox 14">
              <a:extLst>
                <a:ext uri="{FF2B5EF4-FFF2-40B4-BE49-F238E27FC236}">
                  <a16:creationId xmlns:a16="http://schemas.microsoft.com/office/drawing/2014/main" id="{B6AE5963-0F76-4C67-9731-BEF66DB7AF1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6367" y="5752644"/>
              <a:ext cx="1600199" cy="4000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5000"/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85000"/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90000"/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000"/>
                <a:t>Rêu tường</a:t>
              </a:r>
            </a:p>
          </p:txBody>
        </p:sp>
      </p:grpSp>
      <p:grpSp>
        <p:nvGrpSpPr>
          <p:cNvPr id="28678" name="Group 26">
            <a:extLst>
              <a:ext uri="{FF2B5EF4-FFF2-40B4-BE49-F238E27FC236}">
                <a16:creationId xmlns:a16="http://schemas.microsoft.com/office/drawing/2014/main" id="{D91D46BF-028D-417D-B150-9F7544D56DB7}"/>
              </a:ext>
            </a:extLst>
          </p:cNvPr>
          <p:cNvGrpSpPr>
            <a:grpSpLocks/>
          </p:cNvGrpSpPr>
          <p:nvPr/>
        </p:nvGrpSpPr>
        <p:grpSpPr bwMode="auto">
          <a:xfrm>
            <a:off x="7446169" y="2896708"/>
            <a:ext cx="1855787" cy="1771357"/>
            <a:chOff x="2148967" y="4436698"/>
            <a:chExt cx="1856402" cy="1771323"/>
          </a:xfrm>
        </p:grpSpPr>
        <p:pic>
          <p:nvPicPr>
            <p:cNvPr id="28703" name="Picture 2" descr="Kết quả hình ảnh cho rêu tản">
              <a:extLst>
                <a:ext uri="{FF2B5EF4-FFF2-40B4-BE49-F238E27FC236}">
                  <a16:creationId xmlns:a16="http://schemas.microsoft.com/office/drawing/2014/main" id="{ACCB85F5-EE97-4097-A6F6-C168789B6FC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48967" y="4436698"/>
              <a:ext cx="1856402" cy="13616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8704" name="TextBox 16">
              <a:extLst>
                <a:ext uri="{FF2B5EF4-FFF2-40B4-BE49-F238E27FC236}">
                  <a16:creationId xmlns:a16="http://schemas.microsoft.com/office/drawing/2014/main" id="{8E113D8E-407D-4262-AD76-E36E3CA5375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77068" y="5807919"/>
              <a:ext cx="1600199" cy="4001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5000"/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85000"/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90000"/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000"/>
                <a:t>Rêu tản</a:t>
              </a:r>
            </a:p>
          </p:txBody>
        </p:sp>
      </p:grpSp>
      <p:grpSp>
        <p:nvGrpSpPr>
          <p:cNvPr id="28679" name="Group 25">
            <a:extLst>
              <a:ext uri="{FF2B5EF4-FFF2-40B4-BE49-F238E27FC236}">
                <a16:creationId xmlns:a16="http://schemas.microsoft.com/office/drawing/2014/main" id="{EBC97FAA-F569-4A47-904F-E8F10FBDC9B4}"/>
              </a:ext>
            </a:extLst>
          </p:cNvPr>
          <p:cNvGrpSpPr>
            <a:grpSpLocks/>
          </p:cNvGrpSpPr>
          <p:nvPr/>
        </p:nvGrpSpPr>
        <p:grpSpPr bwMode="auto">
          <a:xfrm>
            <a:off x="4884905" y="2884387"/>
            <a:ext cx="1824038" cy="1771358"/>
            <a:chOff x="4572742" y="4436698"/>
            <a:chExt cx="1824683" cy="1771323"/>
          </a:xfrm>
        </p:grpSpPr>
        <p:grpSp>
          <p:nvGrpSpPr>
            <p:cNvPr id="28699" name="Group 14">
              <a:extLst>
                <a:ext uri="{FF2B5EF4-FFF2-40B4-BE49-F238E27FC236}">
                  <a16:creationId xmlns:a16="http://schemas.microsoft.com/office/drawing/2014/main" id="{CB16381A-078C-40D6-840C-41F3947FA64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72742" y="4436698"/>
              <a:ext cx="1824683" cy="1411165"/>
              <a:chOff x="2178" y="249"/>
              <a:chExt cx="1545" cy="1728"/>
            </a:xfrm>
          </p:grpSpPr>
          <p:sp>
            <p:nvSpPr>
              <p:cNvPr id="28701" name="Text Box 15">
                <a:extLst>
                  <a:ext uri="{FF2B5EF4-FFF2-40B4-BE49-F238E27FC236}">
                    <a16:creationId xmlns:a16="http://schemas.microsoft.com/office/drawing/2014/main" id="{FAE84938-D2BD-40C6-98BC-45C124F1E87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28" y="1487"/>
                <a:ext cx="576" cy="49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accent1"/>
                  </a:buClr>
                  <a:buSzPct val="85000"/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85000"/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1"/>
                  </a:buClr>
                  <a:buSzPct val="90000"/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1"/>
                  </a:buClr>
                  <a:buFont typeface="Arial" panose="020B0604020202020204" pitchFamily="34" charset="0"/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100000"/>
                  <a:buFont typeface="Arial" panose="020B0604020202020204" pitchFamily="34" charset="0"/>
                  <a:buChar char="•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100000"/>
                  <a:buFont typeface="Arial" panose="020B0604020202020204" pitchFamily="34" charset="0"/>
                  <a:buChar char="•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100000"/>
                  <a:buFont typeface="Arial" panose="020B0604020202020204" pitchFamily="34" charset="0"/>
                  <a:buChar char="•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100000"/>
                  <a:buFont typeface="Arial" panose="020B0604020202020204" pitchFamily="34" charset="0"/>
                  <a:buChar char="•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100000"/>
                  <a:buFont typeface="Arial" panose="020B0604020202020204" pitchFamily="34" charset="0"/>
                  <a:buChar char="•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en-US" altLang="en-US" sz="2000" b="1">
                    <a:solidFill>
                      <a:srgbClr val="000000"/>
                    </a:solidFill>
                  </a:rPr>
                  <a:t>2</a:t>
                </a:r>
              </a:p>
            </p:txBody>
          </p:sp>
          <p:pic>
            <p:nvPicPr>
              <p:cNvPr id="28702" name="Picture 16" descr="Picture31">
                <a:extLst>
                  <a:ext uri="{FF2B5EF4-FFF2-40B4-BE49-F238E27FC236}">
                    <a16:creationId xmlns:a16="http://schemas.microsoft.com/office/drawing/2014/main" id="{98A2F7F3-302E-4F24-A574-299DBD9CBE4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78" y="249"/>
                <a:ext cx="1545" cy="1658"/>
              </a:xfrm>
              <a:prstGeom prst="rect">
                <a:avLst/>
              </a:prstGeom>
              <a:noFill/>
              <a:ln w="9525">
                <a:solidFill>
                  <a:srgbClr val="3366FF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28700" name="TextBox 17">
              <a:extLst>
                <a:ext uri="{FF2B5EF4-FFF2-40B4-BE49-F238E27FC236}">
                  <a16:creationId xmlns:a16="http://schemas.microsoft.com/office/drawing/2014/main" id="{17CC038B-4808-48CB-8366-5549A958251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38428" y="5807919"/>
              <a:ext cx="1600199" cy="4001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5000"/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85000"/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90000"/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000"/>
                <a:t>Phong lan</a:t>
              </a:r>
            </a:p>
          </p:txBody>
        </p:sp>
      </p:grpSp>
      <p:grpSp>
        <p:nvGrpSpPr>
          <p:cNvPr id="28680" name="Group 27">
            <a:extLst>
              <a:ext uri="{FF2B5EF4-FFF2-40B4-BE49-F238E27FC236}">
                <a16:creationId xmlns:a16="http://schemas.microsoft.com/office/drawing/2014/main" id="{4BCE0708-E470-49D6-834E-CF317345DB4F}"/>
              </a:ext>
            </a:extLst>
          </p:cNvPr>
          <p:cNvGrpSpPr>
            <a:grpSpLocks/>
          </p:cNvGrpSpPr>
          <p:nvPr/>
        </p:nvGrpSpPr>
        <p:grpSpPr bwMode="auto">
          <a:xfrm>
            <a:off x="1928814" y="4732340"/>
            <a:ext cx="2047875" cy="1882395"/>
            <a:chOff x="6492367" y="4316613"/>
            <a:chExt cx="2047979" cy="1881679"/>
          </a:xfrm>
        </p:grpSpPr>
        <p:grpSp>
          <p:nvGrpSpPr>
            <p:cNvPr id="28695" name="Group 13">
              <a:extLst>
                <a:ext uri="{FF2B5EF4-FFF2-40B4-BE49-F238E27FC236}">
                  <a16:creationId xmlns:a16="http://schemas.microsoft.com/office/drawing/2014/main" id="{4BC7731E-C325-4846-B06A-A843CAF7462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492367" y="4316613"/>
              <a:ext cx="2047979" cy="1481721"/>
              <a:chOff x="2743" y="876"/>
              <a:chExt cx="1475" cy="1670"/>
            </a:xfrm>
          </p:grpSpPr>
          <p:sp>
            <p:nvSpPr>
              <p:cNvPr id="28697" name="Text Box 7">
                <a:extLst>
                  <a:ext uri="{FF2B5EF4-FFF2-40B4-BE49-F238E27FC236}">
                    <a16:creationId xmlns:a16="http://schemas.microsoft.com/office/drawing/2014/main" id="{180A7B92-E5D2-41CA-B4E5-0FD59B11631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508" y="2091"/>
                <a:ext cx="384" cy="45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accent1"/>
                  </a:buClr>
                  <a:buSzPct val="85000"/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85000"/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1"/>
                  </a:buClr>
                  <a:buSzPct val="90000"/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1"/>
                  </a:buClr>
                  <a:buFont typeface="Arial" panose="020B0604020202020204" pitchFamily="34" charset="0"/>
                  <a:buChar char="•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100000"/>
                  <a:buFont typeface="Arial" panose="020B0604020202020204" pitchFamily="34" charset="0"/>
                  <a:buChar char="•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100000"/>
                  <a:buFont typeface="Arial" panose="020B0604020202020204" pitchFamily="34" charset="0"/>
                  <a:buChar char="•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100000"/>
                  <a:buFont typeface="Arial" panose="020B0604020202020204" pitchFamily="34" charset="0"/>
                  <a:buChar char="•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100000"/>
                  <a:buFont typeface="Arial" panose="020B0604020202020204" pitchFamily="34" charset="0"/>
                  <a:buChar char="•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100000"/>
                  <a:buFont typeface="Arial" panose="020B0604020202020204" pitchFamily="34" charset="0"/>
                  <a:buChar char="•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en-US" altLang="en-US" sz="2000" b="1">
                    <a:solidFill>
                      <a:srgbClr val="000000"/>
                    </a:solidFill>
                  </a:rPr>
                  <a:t>1</a:t>
                </a:r>
              </a:p>
            </p:txBody>
          </p:sp>
          <p:pic>
            <p:nvPicPr>
              <p:cNvPr id="28698" name="Picture 8" descr="Picture30">
                <a:extLst>
                  <a:ext uri="{FF2B5EF4-FFF2-40B4-BE49-F238E27FC236}">
                    <a16:creationId xmlns:a16="http://schemas.microsoft.com/office/drawing/2014/main" id="{0862F6F3-064C-4819-9A37-7769B5BD746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743" y="876"/>
                <a:ext cx="1475" cy="167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28696" name="TextBox 18">
              <a:extLst>
                <a:ext uri="{FF2B5EF4-FFF2-40B4-BE49-F238E27FC236}">
                  <a16:creationId xmlns:a16="http://schemas.microsoft.com/office/drawing/2014/main" id="{E03B326C-B797-47D3-8DCE-3841410C710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40147" y="5798334"/>
              <a:ext cx="1600199" cy="3999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5000"/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85000"/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90000"/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000"/>
                <a:t>Cây cải</a:t>
              </a:r>
            </a:p>
          </p:txBody>
        </p:sp>
      </p:grpSp>
      <p:grpSp>
        <p:nvGrpSpPr>
          <p:cNvPr id="28681" name="Group 19">
            <a:extLst>
              <a:ext uri="{FF2B5EF4-FFF2-40B4-BE49-F238E27FC236}">
                <a16:creationId xmlns:a16="http://schemas.microsoft.com/office/drawing/2014/main" id="{A75DA727-2F2B-46D1-8C9A-EA891B1790B0}"/>
              </a:ext>
            </a:extLst>
          </p:cNvPr>
          <p:cNvGrpSpPr>
            <a:grpSpLocks/>
          </p:cNvGrpSpPr>
          <p:nvPr/>
        </p:nvGrpSpPr>
        <p:grpSpPr bwMode="auto">
          <a:xfrm>
            <a:off x="1814514" y="1752600"/>
            <a:ext cx="8548687" cy="547688"/>
            <a:chOff x="1447800" y="1666220"/>
            <a:chExt cx="7543801" cy="547935"/>
          </a:xfrm>
        </p:grpSpPr>
        <p:sp>
          <p:nvSpPr>
            <p:cNvPr id="22" name="Text Box 4">
              <a:extLst>
                <a:ext uri="{FF2B5EF4-FFF2-40B4-BE49-F238E27FC236}">
                  <a16:creationId xmlns:a16="http://schemas.microsoft.com/office/drawing/2014/main" id="{6D8C034F-023D-48D6-A243-CFBA11E4BFE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7800" y="1691631"/>
              <a:ext cx="1067479" cy="522524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rgbClr val="002060"/>
              </a:solidFill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en-US" altLang="en-US" sz="2800" dirty="0">
                  <a:solidFill>
                    <a:srgbClr val="C00000"/>
                  </a:solidFill>
                  <a:latin typeface="Times New Roman" pitchFamily="18" charset="0"/>
                </a:rPr>
                <a:t>RÊU</a:t>
              </a:r>
            </a:p>
          </p:txBody>
        </p:sp>
        <p:sp>
          <p:nvSpPr>
            <p:cNvPr id="23" name="Text Box 4">
              <a:extLst>
                <a:ext uri="{FF2B5EF4-FFF2-40B4-BE49-F238E27FC236}">
                  <a16:creationId xmlns:a16="http://schemas.microsoft.com/office/drawing/2014/main" id="{C84C71C6-B9E5-434F-86B1-D8052165654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19272" y="1691631"/>
              <a:ext cx="2010280" cy="522524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rgbClr val="002060"/>
              </a:solidFill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en-US" altLang="en-US" sz="2800" dirty="0">
                  <a:solidFill>
                    <a:srgbClr val="C00000"/>
                  </a:solidFill>
                  <a:latin typeface="Times New Roman" pitchFamily="18" charset="0"/>
                </a:rPr>
                <a:t>DƯƠNG XỈ</a:t>
              </a:r>
            </a:p>
          </p:txBody>
        </p:sp>
        <p:sp>
          <p:nvSpPr>
            <p:cNvPr id="24" name="Text Box 4">
              <a:extLst>
                <a:ext uri="{FF2B5EF4-FFF2-40B4-BE49-F238E27FC236}">
                  <a16:creationId xmlns:a16="http://schemas.microsoft.com/office/drawing/2014/main" id="{03DD1809-D2AB-4C64-A23F-4AC8B210B42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29879" y="1666220"/>
              <a:ext cx="2008879" cy="522524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rgbClr val="002060"/>
              </a:solidFill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en-US" altLang="en-US" sz="2800" dirty="0">
                  <a:solidFill>
                    <a:srgbClr val="C00000"/>
                  </a:solidFill>
                  <a:latin typeface="Times New Roman" pitchFamily="18" charset="0"/>
                </a:rPr>
                <a:t>HẠT TRẦN</a:t>
              </a:r>
            </a:p>
          </p:txBody>
        </p:sp>
        <p:sp>
          <p:nvSpPr>
            <p:cNvPr id="25" name="Text Box 4">
              <a:extLst>
                <a:ext uri="{FF2B5EF4-FFF2-40B4-BE49-F238E27FC236}">
                  <a16:creationId xmlns:a16="http://schemas.microsoft.com/office/drawing/2014/main" id="{45068A85-F4EF-4CA1-8FB7-AF5629A4A70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239086" y="1691631"/>
              <a:ext cx="1752515" cy="522524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rgbClr val="002060"/>
              </a:solidFill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en-US" altLang="en-US" sz="2800" dirty="0">
                  <a:solidFill>
                    <a:srgbClr val="C00000"/>
                  </a:solidFill>
                  <a:latin typeface="Times New Roman" pitchFamily="18" charset="0"/>
                </a:rPr>
                <a:t>HẠT KÍN</a:t>
              </a:r>
            </a:p>
          </p:txBody>
        </p:sp>
      </p:grpSp>
      <p:grpSp>
        <p:nvGrpSpPr>
          <p:cNvPr id="28682" name="Group 29">
            <a:extLst>
              <a:ext uri="{FF2B5EF4-FFF2-40B4-BE49-F238E27FC236}">
                <a16:creationId xmlns:a16="http://schemas.microsoft.com/office/drawing/2014/main" id="{E63AAE5E-3E1C-4DDA-95B8-4D9DAB97C6AC}"/>
              </a:ext>
            </a:extLst>
          </p:cNvPr>
          <p:cNvGrpSpPr>
            <a:grpSpLocks/>
          </p:cNvGrpSpPr>
          <p:nvPr/>
        </p:nvGrpSpPr>
        <p:grpSpPr bwMode="auto">
          <a:xfrm>
            <a:off x="4768851" y="4732338"/>
            <a:ext cx="1890713" cy="1987550"/>
            <a:chOff x="2531812" y="4724400"/>
            <a:chExt cx="1890374" cy="1987299"/>
          </a:xfrm>
        </p:grpSpPr>
        <p:pic>
          <p:nvPicPr>
            <p:cNvPr id="28689" name="Picture 2" descr="Hình ảnh có liên quan">
              <a:extLst>
                <a:ext uri="{FF2B5EF4-FFF2-40B4-BE49-F238E27FC236}">
                  <a16:creationId xmlns:a16="http://schemas.microsoft.com/office/drawing/2014/main" id="{543091DB-AEC8-4DB6-A351-492D25C5AC7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31812" y="4724400"/>
              <a:ext cx="1890374" cy="16179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8690" name="TextBox 28">
              <a:extLst>
                <a:ext uri="{FF2B5EF4-FFF2-40B4-BE49-F238E27FC236}">
                  <a16:creationId xmlns:a16="http://schemas.microsoft.com/office/drawing/2014/main" id="{0EDE9F08-D49C-4B02-9C9B-BF43CFB65BC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31812" y="6342367"/>
              <a:ext cx="181699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5000"/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85000"/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90000"/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/>
                <a:t>Cây thông 2 lá</a:t>
              </a:r>
            </a:p>
          </p:txBody>
        </p:sp>
      </p:grpSp>
      <p:grpSp>
        <p:nvGrpSpPr>
          <p:cNvPr id="28683" name="Group 57343">
            <a:extLst>
              <a:ext uri="{FF2B5EF4-FFF2-40B4-BE49-F238E27FC236}">
                <a16:creationId xmlns:a16="http://schemas.microsoft.com/office/drawing/2014/main" id="{1F98E036-08E7-421B-B86D-C10E3CD399D3}"/>
              </a:ext>
            </a:extLst>
          </p:cNvPr>
          <p:cNvGrpSpPr>
            <a:grpSpLocks/>
          </p:cNvGrpSpPr>
          <p:nvPr/>
        </p:nvGrpSpPr>
        <p:grpSpPr bwMode="auto">
          <a:xfrm>
            <a:off x="9777538" y="2658344"/>
            <a:ext cx="1674812" cy="1798638"/>
            <a:chOff x="6913496" y="2761623"/>
            <a:chExt cx="1674107" cy="1798709"/>
          </a:xfrm>
        </p:grpSpPr>
        <p:pic>
          <p:nvPicPr>
            <p:cNvPr id="28687" name="Picture 4" descr="Kết quả hình ảnh cho cây rau bợ">
              <a:extLst>
                <a:ext uri="{FF2B5EF4-FFF2-40B4-BE49-F238E27FC236}">
                  <a16:creationId xmlns:a16="http://schemas.microsoft.com/office/drawing/2014/main" id="{2D5B9413-9A4B-426C-9C02-E4977DEEABB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13496" y="2761623"/>
              <a:ext cx="1674107" cy="14293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8688" name="TextBox 30">
              <a:extLst>
                <a:ext uri="{FF2B5EF4-FFF2-40B4-BE49-F238E27FC236}">
                  <a16:creationId xmlns:a16="http://schemas.microsoft.com/office/drawing/2014/main" id="{2C4AC003-5F0B-4670-9535-F94C048423F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13496" y="4191000"/>
              <a:ext cx="1674107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5000"/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85000"/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90000"/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/>
                <a:t>Cây dương xỉ</a:t>
              </a:r>
            </a:p>
          </p:txBody>
        </p:sp>
      </p:grpSp>
      <p:grpSp>
        <p:nvGrpSpPr>
          <p:cNvPr id="28684" name="Group 57346">
            <a:extLst>
              <a:ext uri="{FF2B5EF4-FFF2-40B4-BE49-F238E27FC236}">
                <a16:creationId xmlns:a16="http://schemas.microsoft.com/office/drawing/2014/main" id="{D83135C1-127E-43E7-9D15-F2FBEAF9624D}"/>
              </a:ext>
            </a:extLst>
          </p:cNvPr>
          <p:cNvGrpSpPr>
            <a:grpSpLocks/>
          </p:cNvGrpSpPr>
          <p:nvPr/>
        </p:nvGrpSpPr>
        <p:grpSpPr bwMode="auto">
          <a:xfrm>
            <a:off x="2577144" y="2711232"/>
            <a:ext cx="1863725" cy="1997075"/>
            <a:chOff x="4648200" y="4714219"/>
            <a:chExt cx="1864687" cy="1997480"/>
          </a:xfrm>
        </p:grpSpPr>
        <p:pic>
          <p:nvPicPr>
            <p:cNvPr id="28685" name="Picture 6" descr="Kết quả hình ảnh cho cây rau bợ">
              <a:extLst>
                <a:ext uri="{FF2B5EF4-FFF2-40B4-BE49-F238E27FC236}">
                  <a16:creationId xmlns:a16="http://schemas.microsoft.com/office/drawing/2014/main" id="{9685E137-242E-42A4-8D82-E3E155C8C66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48200" y="4714219"/>
              <a:ext cx="1864687" cy="16217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8686" name="TextBox 57344">
              <a:extLst>
                <a:ext uri="{FF2B5EF4-FFF2-40B4-BE49-F238E27FC236}">
                  <a16:creationId xmlns:a16="http://schemas.microsoft.com/office/drawing/2014/main" id="{B2BE3C2F-B301-4E41-95E5-F046CBD18CA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48200" y="6335951"/>
              <a:ext cx="1864687" cy="3757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5000"/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85000"/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90000"/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/>
                <a:t>Cây rau bợ</a:t>
              </a:r>
            </a:p>
          </p:txBody>
        </p:sp>
      </p:grpSp>
      <p:pic>
        <p:nvPicPr>
          <p:cNvPr id="35" name="Picture 4" descr="reu xung huou">
            <a:extLst>
              <a:ext uri="{FF2B5EF4-FFF2-40B4-BE49-F238E27FC236}">
                <a16:creationId xmlns:a16="http://schemas.microsoft.com/office/drawing/2014/main" id="{A09EB036-EFEC-4111-BB16-AB28ED7B756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81" b="11225"/>
          <a:stretch/>
        </p:blipFill>
        <p:spPr bwMode="auto">
          <a:xfrm>
            <a:off x="9815429" y="4501527"/>
            <a:ext cx="1674812" cy="176570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Text Box 7">
            <a:extLst>
              <a:ext uri="{FF2B5EF4-FFF2-40B4-BE49-F238E27FC236}">
                <a16:creationId xmlns:a16="http://schemas.microsoft.com/office/drawing/2014/main" id="{1340BAB8-8BB7-4C73-8A30-C3C6139A37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01485" y="6211075"/>
            <a:ext cx="2565690" cy="523220"/>
          </a:xfrm>
          <a:prstGeom prst="rect">
            <a:avLst/>
          </a:prstGeom>
          <a:solidFill>
            <a:schemeClr val="tx1">
              <a:alpha val="7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Rêu</a:t>
            </a:r>
            <a:r>
              <a:rPr lang="en-US" alt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sừng</a:t>
            </a:r>
            <a:r>
              <a:rPr lang="en-US" alt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hươu</a:t>
            </a:r>
            <a:endParaRPr lang="en-US" altLang="en-US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7" name="Picture 6" descr="31">
            <a:extLst>
              <a:ext uri="{FF2B5EF4-FFF2-40B4-BE49-F238E27FC236}">
                <a16:creationId xmlns:a16="http://schemas.microsoft.com/office/drawing/2014/main" id="{8544E8B4-91E3-49F3-A7A5-D9C238D9E3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045" y="4501527"/>
            <a:ext cx="1990725" cy="1848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" name="Text Box 3">
            <a:extLst>
              <a:ext uri="{FF2B5EF4-FFF2-40B4-BE49-F238E27FC236}">
                <a16:creationId xmlns:a16="http://schemas.microsoft.com/office/drawing/2014/main" id="{471EF333-35F2-4CA5-ACFE-3FC8A8F4E6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0253" y="6277095"/>
            <a:ext cx="1752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b="1" dirty="0" err="1">
                <a:latin typeface="Times New Roman" panose="02020603050405020304" pitchFamily="18" charset="0"/>
              </a:rPr>
              <a:t>Cây</a:t>
            </a:r>
            <a:r>
              <a:rPr lang="en-US" altLang="en-US" sz="2400" b="1" dirty="0"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</a:rPr>
              <a:t>rau</a:t>
            </a:r>
            <a:r>
              <a:rPr lang="en-US" altLang="en-US" sz="2400" b="1" dirty="0"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</a:rPr>
              <a:t>bợ</a:t>
            </a:r>
            <a:endParaRPr lang="en-US" altLang="en-US" sz="2400" b="1" dirty="0">
              <a:latin typeface="Times New Roman" panose="02020603050405020304" pitchFamily="18" charset="0"/>
            </a:endParaRPr>
          </a:p>
        </p:txBody>
      </p:sp>
      <p:pic>
        <p:nvPicPr>
          <p:cNvPr id="39" name="Picture 5" descr="van tue 4">
            <a:extLst>
              <a:ext uri="{FF2B5EF4-FFF2-40B4-BE49-F238E27FC236}">
                <a16:creationId xmlns:a16="http://schemas.microsoft.com/office/drawing/2014/main" id="{74B510C3-5B28-45F8-B579-2ADB213E0E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0" t="6000" r="19000" b="19333"/>
          <a:stretch>
            <a:fillRect/>
          </a:stretch>
        </p:blipFill>
        <p:spPr bwMode="auto">
          <a:xfrm>
            <a:off x="168663" y="2658344"/>
            <a:ext cx="1896106" cy="1443074"/>
          </a:xfrm>
          <a:prstGeom prst="rect">
            <a:avLst/>
          </a:prstGeom>
          <a:noFill/>
          <a:ln w="28575">
            <a:solidFill>
              <a:srgbClr val="CC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Rectangle 13">
            <a:extLst>
              <a:ext uri="{FF2B5EF4-FFF2-40B4-BE49-F238E27FC236}">
                <a16:creationId xmlns:a16="http://schemas.microsoft.com/office/drawing/2014/main" id="{4C8C665E-CFFA-4197-8E33-CF23318804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3425" y="4094534"/>
            <a:ext cx="1369806" cy="381000"/>
          </a:xfrm>
          <a:prstGeom prst="rect">
            <a:avLst/>
          </a:prstGeom>
          <a:gradFill rotWithShape="1">
            <a:gsLst>
              <a:gs pos="0">
                <a:srgbClr val="B3F200"/>
              </a:gs>
              <a:gs pos="50000">
                <a:schemeClr val="bg1"/>
              </a:gs>
              <a:gs pos="100000">
                <a:srgbClr val="B3F200"/>
              </a:gs>
            </a:gsLst>
            <a:lin ang="5400000" scaled="1"/>
          </a:gradFill>
          <a:ln w="9525">
            <a:solidFill>
              <a:srgbClr val="0066FF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r>
              <a:rPr lang="en-US" sz="2400" dirty="0" err="1">
                <a:solidFill>
                  <a:srgbClr val="0000FF"/>
                </a:solidFill>
              </a:rPr>
              <a:t>Vạn</a:t>
            </a:r>
            <a:r>
              <a:rPr lang="en-US" sz="2400" dirty="0">
                <a:solidFill>
                  <a:srgbClr val="0000FF"/>
                </a:solidFill>
              </a:rPr>
              <a:t> </a:t>
            </a:r>
            <a:r>
              <a:rPr lang="en-US" sz="2400" dirty="0" err="1">
                <a:solidFill>
                  <a:srgbClr val="0000FF"/>
                </a:solidFill>
              </a:rPr>
              <a:t>tuế</a:t>
            </a:r>
            <a:endParaRPr lang="en-US" sz="24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AC49759F-8C9B-4584-945E-462E81AA3B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402534"/>
              </p:ext>
            </p:extLst>
          </p:nvPr>
        </p:nvGraphicFramePr>
        <p:xfrm>
          <a:off x="401782" y="719666"/>
          <a:ext cx="11277600" cy="6461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06582">
                  <a:extLst>
                    <a:ext uri="{9D8B030D-6E8A-4147-A177-3AD203B41FA5}">
                      <a16:colId xmlns:a16="http://schemas.microsoft.com/office/drawing/2014/main" val="2453601195"/>
                    </a:ext>
                  </a:extLst>
                </a:gridCol>
                <a:gridCol w="3052618">
                  <a:extLst>
                    <a:ext uri="{9D8B030D-6E8A-4147-A177-3AD203B41FA5}">
                      <a16:colId xmlns:a16="http://schemas.microsoft.com/office/drawing/2014/main" val="3684314210"/>
                    </a:ext>
                  </a:extLst>
                </a:gridCol>
                <a:gridCol w="1879600">
                  <a:extLst>
                    <a:ext uri="{9D8B030D-6E8A-4147-A177-3AD203B41FA5}">
                      <a16:colId xmlns:a16="http://schemas.microsoft.com/office/drawing/2014/main" val="2675181761"/>
                    </a:ext>
                  </a:extLst>
                </a:gridCol>
                <a:gridCol w="1879600">
                  <a:extLst>
                    <a:ext uri="{9D8B030D-6E8A-4147-A177-3AD203B41FA5}">
                      <a16:colId xmlns:a16="http://schemas.microsoft.com/office/drawing/2014/main" val="568614054"/>
                    </a:ext>
                  </a:extLst>
                </a:gridCol>
                <a:gridCol w="1879600">
                  <a:extLst>
                    <a:ext uri="{9D8B030D-6E8A-4147-A177-3AD203B41FA5}">
                      <a16:colId xmlns:a16="http://schemas.microsoft.com/office/drawing/2014/main" val="39337855"/>
                    </a:ext>
                  </a:extLst>
                </a:gridCol>
                <a:gridCol w="1879600">
                  <a:extLst>
                    <a:ext uri="{9D8B030D-6E8A-4147-A177-3AD203B41FA5}">
                      <a16:colId xmlns:a16="http://schemas.microsoft.com/office/drawing/2014/main" val="2451034252"/>
                    </a:ext>
                  </a:extLst>
                </a:gridCol>
              </a:tblGrid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rgbClr val="FF0000"/>
                          </a:solidFill>
                        </a:rPr>
                        <a:t>STT</a:t>
                      </a:r>
                      <a:endParaRPr lang="en-US" sz="24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TÊN CÂY</a:t>
                      </a:r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NHÓM THỰC VẬT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1210751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Thực</a:t>
                      </a:r>
                      <a:r>
                        <a:rPr lang="en-US" sz="2400" b="1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2400" b="1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400" b="1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mạch</a:t>
                      </a:r>
                      <a:r>
                        <a:rPr lang="en-US" sz="2400" b="1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Thực</a:t>
                      </a:r>
                      <a:r>
                        <a:rPr lang="en-US" sz="2400" b="1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2400" b="1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400" b="1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mạch</a:t>
                      </a:r>
                      <a:r>
                        <a:rPr lang="en-US" sz="2400" b="1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b="1" dirty="0" err="1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400" b="1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400" b="1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hạt</a:t>
                      </a:r>
                      <a:endParaRPr lang="en-US" sz="2400" b="1" dirty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Thực</a:t>
                      </a:r>
                      <a:r>
                        <a:rPr lang="en-US" sz="2400" b="1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2400" b="1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400" b="1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mạch</a:t>
                      </a:r>
                      <a:r>
                        <a:rPr lang="en-US" sz="2400" b="1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b="1" dirty="0" err="1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400" b="1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hạt</a:t>
                      </a:r>
                      <a:r>
                        <a:rPr lang="en-US" sz="2400" b="1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400" b="1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400" b="1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hoa</a:t>
                      </a:r>
                      <a:endParaRPr lang="en-US" sz="2400" b="1" dirty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Thực</a:t>
                      </a:r>
                      <a:r>
                        <a:rPr lang="en-US" sz="2400" b="1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2400" b="1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400" b="1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mạch</a:t>
                      </a:r>
                      <a:r>
                        <a:rPr lang="en-US" sz="2400" b="1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b="1" dirty="0" err="1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400" b="1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hạt</a:t>
                      </a:r>
                      <a:r>
                        <a:rPr lang="en-US" sz="2400" b="1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b="1" dirty="0" err="1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400" b="1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hoa</a:t>
                      </a:r>
                      <a:endParaRPr lang="en-US" sz="2400" b="1" dirty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99232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44421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16985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58206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2535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47959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61704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40852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19761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64605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65723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50656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3952197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3F64E024-8051-46D8-A9B5-0FCD37EA73F1}"/>
              </a:ext>
            </a:extLst>
          </p:cNvPr>
          <p:cNvSpPr txBox="1"/>
          <p:nvPr/>
        </p:nvSpPr>
        <p:spPr>
          <a:xfrm>
            <a:off x="3131127" y="0"/>
            <a:ext cx="51954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PHIẾU PHÂN LOẠI CÂY</a:t>
            </a:r>
          </a:p>
        </p:txBody>
      </p:sp>
    </p:spTree>
    <p:extLst>
      <p:ext uri="{BB962C8B-B14F-4D97-AF65-F5344CB8AC3E}">
        <p14:creationId xmlns:p14="http://schemas.microsoft.com/office/powerpoint/2010/main" val="28424805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7" name="Picture 9" descr="reu sung">
            <a:extLst>
              <a:ext uri="{FF2B5EF4-FFF2-40B4-BE49-F238E27FC236}">
                <a16:creationId xmlns:a16="http://schemas.microsoft.com/office/drawing/2014/main" id="{F9CE44C0-2E20-4C53-BDDC-C45CC4E2E3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53612"/>
            <a:ext cx="4080004" cy="28137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3730" name="Picture 2" descr="rêu bụi đen">
            <a:extLst>
              <a:ext uri="{FF2B5EF4-FFF2-40B4-BE49-F238E27FC236}">
                <a16:creationId xmlns:a16="http://schemas.microsoft.com/office/drawing/2014/main" id="{16BC7DE9-9CD5-4152-A511-9C0989C408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39"/>
          <a:stretch/>
        </p:blipFill>
        <p:spPr bwMode="auto">
          <a:xfrm>
            <a:off x="4198430" y="3753612"/>
            <a:ext cx="3770038" cy="2776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3731" name="Picture 3" descr="Rêu rừng hình sao kim">
            <a:extLst>
              <a:ext uri="{FF2B5EF4-FFF2-40B4-BE49-F238E27FC236}">
                <a16:creationId xmlns:a16="http://schemas.microsoft.com/office/drawing/2014/main" id="{940F9B75-078C-4D35-AE0A-E5F9D7771B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49" y="604438"/>
            <a:ext cx="4188492" cy="274719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732" name="Text Box 4">
            <a:extLst>
              <a:ext uri="{FF2B5EF4-FFF2-40B4-BE49-F238E27FC236}">
                <a16:creationId xmlns:a16="http://schemas.microsoft.com/office/drawing/2014/main" id="{62396F5D-2E14-440E-8A50-B7CA4ED120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826343"/>
            <a:ext cx="3581400" cy="523875"/>
          </a:xfrm>
          <a:prstGeom prst="rect">
            <a:avLst/>
          </a:prstGeom>
          <a:solidFill>
            <a:schemeClr val="tx1">
              <a:alpha val="7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Rêu</a:t>
            </a:r>
            <a:r>
              <a:rPr lang="en-US" alt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Suna</a:t>
            </a:r>
            <a:r>
              <a:rPr lang="en-US" alt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altLang="en-US" sz="2800" dirty="0">
                <a:solidFill>
                  <a:srgbClr val="FFFF00"/>
                </a:solidFill>
              </a:rPr>
              <a:t>)</a:t>
            </a:r>
          </a:p>
        </p:txBody>
      </p:sp>
      <p:sp>
        <p:nvSpPr>
          <p:cNvPr id="73733" name="Text Box 5">
            <a:extLst>
              <a:ext uri="{FF2B5EF4-FFF2-40B4-BE49-F238E27FC236}">
                <a16:creationId xmlns:a16="http://schemas.microsoft.com/office/drawing/2014/main" id="{D30314AB-634B-4CA7-A095-081B8B5C4B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78010" y="5987513"/>
            <a:ext cx="1990315" cy="523875"/>
          </a:xfrm>
          <a:prstGeom prst="rect">
            <a:avLst/>
          </a:prstGeom>
          <a:solidFill>
            <a:schemeClr val="tx1">
              <a:alpha val="7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Rêu</a:t>
            </a:r>
            <a:r>
              <a:rPr lang="en-US" alt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bụi</a:t>
            </a:r>
            <a:r>
              <a:rPr lang="en-US" alt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đen</a:t>
            </a:r>
            <a:endParaRPr lang="en-US" altLang="en-US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3734" name="Picture 6" descr="Reu tan">
            <a:extLst>
              <a:ext uri="{FF2B5EF4-FFF2-40B4-BE49-F238E27FC236}">
                <a16:creationId xmlns:a16="http://schemas.microsoft.com/office/drawing/2014/main" id="{E69D6B8E-72A7-4E5F-9FF6-E4F542A81C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4566" y="604438"/>
            <a:ext cx="3985572" cy="275366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735" name="Text Box 7">
            <a:extLst>
              <a:ext uri="{FF2B5EF4-FFF2-40B4-BE49-F238E27FC236}">
                <a16:creationId xmlns:a16="http://schemas.microsoft.com/office/drawing/2014/main" id="{E0A60055-2F42-400B-A5E7-131D83E18B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47659" y="2816818"/>
            <a:ext cx="1600200" cy="523875"/>
          </a:xfrm>
          <a:prstGeom prst="rect">
            <a:avLst/>
          </a:prstGeom>
          <a:solidFill>
            <a:schemeClr val="tx1">
              <a:alpha val="7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Rêu</a:t>
            </a:r>
            <a:r>
              <a:rPr lang="en-US" alt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tản</a:t>
            </a:r>
            <a:endParaRPr lang="en-US" altLang="en-US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3736" name="Text Box 8">
            <a:extLst>
              <a:ext uri="{FF2B5EF4-FFF2-40B4-BE49-F238E27FC236}">
                <a16:creationId xmlns:a16="http://schemas.microsoft.com/office/drawing/2014/main" id="{3941F2DB-D86C-4239-9FBD-5B2B8DA80B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034008"/>
            <a:ext cx="1905000" cy="523875"/>
          </a:xfrm>
          <a:prstGeom prst="rect">
            <a:avLst/>
          </a:prstGeom>
          <a:solidFill>
            <a:schemeClr val="tx1">
              <a:alpha val="7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80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Rêu sừng</a:t>
            </a:r>
          </a:p>
        </p:txBody>
      </p:sp>
      <p:sp>
        <p:nvSpPr>
          <p:cNvPr id="7179" name="TextBox 12">
            <a:extLst>
              <a:ext uri="{FF2B5EF4-FFF2-40B4-BE49-F238E27FC236}">
                <a16:creationId xmlns:a16="http://schemas.microsoft.com/office/drawing/2014/main" id="{354840CA-9598-4D6B-BD45-E57BEE78E2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67200" y="49214"/>
            <a:ext cx="388620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800" b="1"/>
              <a:t>MỘT SỐ LOẠI RÊU</a:t>
            </a:r>
          </a:p>
        </p:txBody>
      </p:sp>
      <p:pic>
        <p:nvPicPr>
          <p:cNvPr id="13" name="Picture 4" descr="reu xung huou">
            <a:extLst>
              <a:ext uri="{FF2B5EF4-FFF2-40B4-BE49-F238E27FC236}">
                <a16:creationId xmlns:a16="http://schemas.microsoft.com/office/drawing/2014/main" id="{A75A5CFD-D0A0-487A-B211-E778BC9BC5B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81" b="11225"/>
          <a:stretch/>
        </p:blipFill>
        <p:spPr bwMode="auto">
          <a:xfrm>
            <a:off x="8094663" y="604438"/>
            <a:ext cx="4097337" cy="278969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phuongvidai">
            <a:extLst>
              <a:ext uri="{FF2B5EF4-FFF2-40B4-BE49-F238E27FC236}">
                <a16:creationId xmlns:a16="http://schemas.microsoft.com/office/drawing/2014/main" id="{65F08B08-D73E-4279-AC15-507C893EE2D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785"/>
          <a:stretch/>
        </p:blipFill>
        <p:spPr bwMode="auto">
          <a:xfrm>
            <a:off x="8086894" y="3753612"/>
            <a:ext cx="4105106" cy="272770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 Box 7">
            <a:extLst>
              <a:ext uri="{FF2B5EF4-FFF2-40B4-BE49-F238E27FC236}">
                <a16:creationId xmlns:a16="http://schemas.microsoft.com/office/drawing/2014/main" id="{EFFB931B-E2CD-4DC2-927C-F82289B425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12642" y="2860730"/>
            <a:ext cx="2565690" cy="523220"/>
          </a:xfrm>
          <a:prstGeom prst="rect">
            <a:avLst/>
          </a:prstGeom>
          <a:solidFill>
            <a:schemeClr val="tx1">
              <a:alpha val="7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Rêu</a:t>
            </a:r>
            <a:r>
              <a:rPr lang="en-US" alt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sừng</a:t>
            </a:r>
            <a:r>
              <a:rPr lang="en-US" alt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hươu</a:t>
            </a:r>
            <a:endParaRPr lang="en-US" altLang="en-US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 Box 7">
            <a:extLst>
              <a:ext uri="{FF2B5EF4-FFF2-40B4-BE49-F238E27FC236}">
                <a16:creationId xmlns:a16="http://schemas.microsoft.com/office/drawing/2014/main" id="{59AD91E8-97C1-4AB1-8743-542B856E3A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94561" y="5957808"/>
            <a:ext cx="2413290" cy="523220"/>
          </a:xfrm>
          <a:prstGeom prst="rect">
            <a:avLst/>
          </a:prstGeom>
          <a:solidFill>
            <a:schemeClr val="tx1">
              <a:alpha val="7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Rêu</a:t>
            </a:r>
            <a:r>
              <a:rPr lang="en-US" alt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phượng</a:t>
            </a:r>
            <a:r>
              <a:rPr lang="en-US" alt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vĩ</a:t>
            </a:r>
            <a:endParaRPr lang="en-US" altLang="en-US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pull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6" descr="31">
            <a:extLst>
              <a:ext uri="{FF2B5EF4-FFF2-40B4-BE49-F238E27FC236}">
                <a16:creationId xmlns:a16="http://schemas.microsoft.com/office/drawing/2014/main" id="{A5C49804-77FF-44E9-897B-CCB471D335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76200"/>
            <a:ext cx="3657600" cy="291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50" name="Oval 10">
            <a:extLst>
              <a:ext uri="{FF2B5EF4-FFF2-40B4-BE49-F238E27FC236}">
                <a16:creationId xmlns:a16="http://schemas.microsoft.com/office/drawing/2014/main" id="{15FAB7DC-C725-4E39-BC92-CBC5727F39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0200" y="1447800"/>
            <a:ext cx="609600" cy="533400"/>
          </a:xfrm>
          <a:prstGeom prst="ellipse">
            <a:avLst/>
          </a:prstGeom>
          <a:noFill/>
          <a:ln w="57150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pic>
        <p:nvPicPr>
          <p:cNvPr id="22532" name="Picture 15">
            <a:extLst>
              <a:ext uri="{FF2B5EF4-FFF2-40B4-BE49-F238E27FC236}">
                <a16:creationId xmlns:a16="http://schemas.microsoft.com/office/drawing/2014/main" id="{CA31BAB2-FD08-4942-97ED-C84E145AD2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2618" y="0"/>
            <a:ext cx="3352800" cy="291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rnd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</a:extLst>
        </p:spPr>
      </p:pic>
      <p:sp>
        <p:nvSpPr>
          <p:cNvPr id="61449" name="Oval 9">
            <a:extLst>
              <a:ext uri="{FF2B5EF4-FFF2-40B4-BE49-F238E27FC236}">
                <a16:creationId xmlns:a16="http://schemas.microsoft.com/office/drawing/2014/main" id="{84534109-A3BA-4378-B6A7-74C39C106C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0" y="1066800"/>
            <a:ext cx="609600" cy="533400"/>
          </a:xfrm>
          <a:prstGeom prst="ellipse">
            <a:avLst/>
          </a:prstGeom>
          <a:noFill/>
          <a:ln w="57150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22534" name="Text Box 3">
            <a:extLst>
              <a:ext uri="{FF2B5EF4-FFF2-40B4-BE49-F238E27FC236}">
                <a16:creationId xmlns:a16="http://schemas.microsoft.com/office/drawing/2014/main" id="{86CE938F-2C37-4C84-9DC1-B2A9F62BD2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3000" y="2933700"/>
            <a:ext cx="1752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b="1" dirty="0" err="1">
                <a:latin typeface="Times New Roman" panose="02020603050405020304" pitchFamily="18" charset="0"/>
              </a:rPr>
              <a:t>Cây</a:t>
            </a:r>
            <a:r>
              <a:rPr lang="en-US" altLang="en-US" sz="2400" b="1" dirty="0"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</a:rPr>
              <a:t>rau</a:t>
            </a:r>
            <a:r>
              <a:rPr lang="en-US" altLang="en-US" sz="2400" b="1" dirty="0"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</a:rPr>
              <a:t>bợ</a:t>
            </a:r>
            <a:endParaRPr lang="en-US" altLang="en-US" sz="2400" b="1" dirty="0">
              <a:latin typeface="Times New Roman" panose="02020603050405020304" pitchFamily="18" charset="0"/>
            </a:endParaRPr>
          </a:p>
        </p:txBody>
      </p:sp>
      <p:sp>
        <p:nvSpPr>
          <p:cNvPr id="22535" name="Text Box 2">
            <a:extLst>
              <a:ext uri="{FF2B5EF4-FFF2-40B4-BE49-F238E27FC236}">
                <a16:creationId xmlns:a16="http://schemas.microsoft.com/office/drawing/2014/main" id="{B185679E-B73D-4EC0-97A6-2B312F3B34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20100" y="2878282"/>
            <a:ext cx="2362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Cây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lông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culi</a:t>
            </a:r>
            <a:endParaRPr lang="en-US" altLang="en-US" sz="24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22536" name="Picture 6" descr="http://4.bp.blogspot.com/-qNDeeOlpv6U/Tc-xrh1XRDI/AAAAAAAAKrc/O7_FHib3fQE/s640/platycerium.jpg">
            <a:extLst>
              <a:ext uri="{FF2B5EF4-FFF2-40B4-BE49-F238E27FC236}">
                <a16:creationId xmlns:a16="http://schemas.microsoft.com/office/drawing/2014/main" id="{5348FC13-41E2-4C79-A962-D495FC32C7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3352800"/>
            <a:ext cx="3810000" cy="291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7" name="Picture 7">
            <a:extLst>
              <a:ext uri="{FF2B5EF4-FFF2-40B4-BE49-F238E27FC236}">
                <a16:creationId xmlns:a16="http://schemas.microsoft.com/office/drawing/2014/main" id="{4DEE1CF0-50B7-4623-82DF-1AC61C0A10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3335482"/>
            <a:ext cx="3429000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val 10">
            <a:extLst>
              <a:ext uri="{FF2B5EF4-FFF2-40B4-BE49-F238E27FC236}">
                <a16:creationId xmlns:a16="http://schemas.microsoft.com/office/drawing/2014/main" id="{CC8A9A63-57BD-41AF-B1FC-6BA76CD16A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7600" y="4953000"/>
            <a:ext cx="609600" cy="533400"/>
          </a:xfrm>
          <a:prstGeom prst="ellipse">
            <a:avLst/>
          </a:prstGeom>
          <a:noFill/>
          <a:ln w="57150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3" name="Oval 10">
            <a:extLst>
              <a:ext uri="{FF2B5EF4-FFF2-40B4-BE49-F238E27FC236}">
                <a16:creationId xmlns:a16="http://schemas.microsoft.com/office/drawing/2014/main" id="{E9B6C3DA-8C15-464C-8657-520C5A59F2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7600" y="4191000"/>
            <a:ext cx="609600" cy="533400"/>
          </a:xfrm>
          <a:prstGeom prst="ellipse">
            <a:avLst/>
          </a:prstGeom>
          <a:noFill/>
          <a:ln w="57150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22540" name="Oval 13">
            <a:extLst>
              <a:ext uri="{FF2B5EF4-FFF2-40B4-BE49-F238E27FC236}">
                <a16:creationId xmlns:a16="http://schemas.microsoft.com/office/drawing/2014/main" id="{4BC19B8C-9680-49C2-8FAB-8204DCA640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18763" y="6248400"/>
            <a:ext cx="2209800" cy="60960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b="1" dirty="0" err="1">
                <a:latin typeface="Times New Roman" panose="02020603050405020304" pitchFamily="18" charset="0"/>
              </a:rPr>
              <a:t>Cây</a:t>
            </a:r>
            <a:r>
              <a:rPr lang="en-US" altLang="en-US" sz="2400" b="1" dirty="0">
                <a:latin typeface="Times New Roman" panose="02020603050405020304" pitchFamily="18" charset="0"/>
              </a:rPr>
              <a:t> </a:t>
            </a:r>
            <a:r>
              <a:rPr lang="vi-VN" altLang="en-US" sz="2400" b="1" dirty="0">
                <a:latin typeface="Times New Roman" panose="02020603050405020304" pitchFamily="18" charset="0"/>
              </a:rPr>
              <a:t>Tổ chim</a:t>
            </a:r>
            <a:endParaRPr lang="en-US" altLang="en-US" sz="2400" b="1" dirty="0">
              <a:latin typeface="Times New Roman" panose="02020603050405020304" pitchFamily="18" charset="0"/>
            </a:endParaRPr>
          </a:p>
        </p:txBody>
      </p:sp>
      <p:sp>
        <p:nvSpPr>
          <p:cNvPr id="22541" name="Oval 13">
            <a:extLst>
              <a:ext uri="{FF2B5EF4-FFF2-40B4-BE49-F238E27FC236}">
                <a16:creationId xmlns:a16="http://schemas.microsoft.com/office/drawing/2014/main" id="{EBB97CE9-7DE3-46E9-8C71-6233067C1B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5691" y="6267450"/>
            <a:ext cx="3124200" cy="60960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b="1" dirty="0" err="1">
                <a:latin typeface="Times New Roman" panose="02020603050405020304" pitchFamily="18" charset="0"/>
              </a:rPr>
              <a:t>Cây</a:t>
            </a:r>
            <a:r>
              <a:rPr lang="en-US" altLang="en-US" sz="2400" b="1" dirty="0"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</a:rPr>
              <a:t>Dương</a:t>
            </a:r>
            <a:r>
              <a:rPr lang="en-US" altLang="en-US" sz="2400" b="1" dirty="0"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</a:rPr>
              <a:t>xỉ</a:t>
            </a:r>
            <a:r>
              <a:rPr lang="en-US" altLang="en-US" sz="2400" b="1" dirty="0">
                <a:latin typeface="Times New Roman" panose="02020603050405020304" pitchFamily="18" charset="0"/>
              </a:rPr>
              <a:t> ổ </a:t>
            </a:r>
            <a:r>
              <a:rPr lang="en-US" altLang="en-US" sz="2400" b="1" dirty="0" err="1">
                <a:latin typeface="Times New Roman" panose="02020603050405020304" pitchFamily="18" charset="0"/>
              </a:rPr>
              <a:t>rồng</a:t>
            </a:r>
            <a:endParaRPr lang="en-US" altLang="en-US" sz="2400" b="1" dirty="0">
              <a:latin typeface="Times New Roman" panose="02020603050405020304" pitchFamily="18" charset="0"/>
            </a:endParaRPr>
          </a:p>
        </p:txBody>
      </p:sp>
      <p:pic>
        <p:nvPicPr>
          <p:cNvPr id="16" name="Picture 8">
            <a:extLst>
              <a:ext uri="{FF2B5EF4-FFF2-40B4-BE49-F238E27FC236}">
                <a16:creationId xmlns:a16="http://schemas.microsoft.com/office/drawing/2014/main" id="{102E1B92-8AF5-4BB1-909B-3F6AB23899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lum bright="-18000"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291" y="1"/>
            <a:ext cx="3581400" cy="3089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Oval 12">
            <a:extLst>
              <a:ext uri="{FF2B5EF4-FFF2-40B4-BE49-F238E27FC236}">
                <a16:creationId xmlns:a16="http://schemas.microsoft.com/office/drawing/2014/main" id="{BF4AC898-5835-4275-8DAA-6F874C655C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" y="3311236"/>
            <a:ext cx="2362200" cy="914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b="1" dirty="0" err="1">
                <a:latin typeface="Times New Roman" panose="02020603050405020304" pitchFamily="18" charset="0"/>
              </a:rPr>
              <a:t>Cây</a:t>
            </a:r>
            <a:r>
              <a:rPr lang="en-US" altLang="en-US" sz="2400" b="1" dirty="0"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</a:rPr>
              <a:t>cốt</a:t>
            </a:r>
            <a:r>
              <a:rPr lang="en-US" altLang="en-US" sz="2400" b="1" dirty="0"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</a:rPr>
              <a:t>cắn</a:t>
            </a:r>
            <a:endParaRPr lang="en-US" altLang="en-US" sz="2400" b="1" dirty="0">
              <a:latin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3074500-C700-4B27-A684-0123D3B917BD}"/>
              </a:ext>
            </a:extLst>
          </p:cNvPr>
          <p:cNvSpPr txBox="1"/>
          <p:nvPr/>
        </p:nvSpPr>
        <p:spPr>
          <a:xfrm>
            <a:off x="304800" y="4953000"/>
            <a:ext cx="3581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MỘT SỐ DƯƠNG XỈ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1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61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50" grpId="0" animBg="1"/>
      <p:bldP spid="61449" grpId="0" animBg="1"/>
      <p:bldP spid="2" grpId="0" animBg="1"/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9" name="Picture 5" descr="van tue 4">
            <a:extLst>
              <a:ext uri="{FF2B5EF4-FFF2-40B4-BE49-F238E27FC236}">
                <a16:creationId xmlns:a16="http://schemas.microsoft.com/office/drawing/2014/main" id="{BC9B899C-0C08-4806-95E1-37C7466002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0" t="6000" r="19000" b="19333"/>
          <a:stretch>
            <a:fillRect/>
          </a:stretch>
        </p:blipFill>
        <p:spPr bwMode="auto">
          <a:xfrm>
            <a:off x="1524000" y="3276600"/>
            <a:ext cx="5791200" cy="3581400"/>
          </a:xfrm>
          <a:prstGeom prst="rect">
            <a:avLst/>
          </a:prstGeom>
          <a:noFill/>
          <a:ln w="28575">
            <a:solidFill>
              <a:srgbClr val="CC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33" name="Picture 9" descr="thien tue 4">
            <a:extLst>
              <a:ext uri="{FF2B5EF4-FFF2-40B4-BE49-F238E27FC236}">
                <a16:creationId xmlns:a16="http://schemas.microsoft.com/office/drawing/2014/main" id="{97547D69-5A9D-4BF5-86A2-A30618ACE7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2971800" cy="3200400"/>
          </a:xfrm>
          <a:prstGeom prst="rect">
            <a:avLst/>
          </a:prstGeom>
          <a:noFill/>
          <a:ln w="28575">
            <a:solidFill>
              <a:srgbClr val="CC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635" name="Rectangle 11">
            <a:extLst>
              <a:ext uri="{FF2B5EF4-FFF2-40B4-BE49-F238E27FC236}">
                <a16:creationId xmlns:a16="http://schemas.microsoft.com/office/drawing/2014/main" id="{4DBD282E-5161-4FC9-8A28-4F6136D8BF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91400" y="0"/>
            <a:ext cx="3276600" cy="685800"/>
          </a:xfrm>
          <a:prstGeom prst="rect">
            <a:avLst/>
          </a:prstGeom>
          <a:gradFill rotWithShape="1">
            <a:gsLst>
              <a:gs pos="0">
                <a:srgbClr val="B3F200"/>
              </a:gs>
              <a:gs pos="50000">
                <a:schemeClr val="bg1"/>
              </a:gs>
              <a:gs pos="100000">
                <a:srgbClr val="B3F200"/>
              </a:gs>
            </a:gsLst>
            <a:lin ang="5400000" scaled="1"/>
          </a:gradFill>
          <a:ln w="9525">
            <a:solidFill>
              <a:srgbClr val="0066FF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r>
              <a:rPr lang="en-US" sz="3200">
                <a:solidFill>
                  <a:srgbClr val="FF0000"/>
                </a:solidFill>
              </a:rPr>
              <a:t>Cây làm cảnh</a:t>
            </a:r>
          </a:p>
        </p:txBody>
      </p:sp>
      <p:sp>
        <p:nvSpPr>
          <p:cNvPr id="26636" name="Rectangle 12">
            <a:extLst>
              <a:ext uri="{FF2B5EF4-FFF2-40B4-BE49-F238E27FC236}">
                <a16:creationId xmlns:a16="http://schemas.microsoft.com/office/drawing/2014/main" id="{52A22C5B-96C4-4EA0-89D1-495D98F850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00" y="2819400"/>
            <a:ext cx="2971800" cy="381000"/>
          </a:xfrm>
          <a:prstGeom prst="rect">
            <a:avLst/>
          </a:prstGeom>
          <a:gradFill rotWithShape="1">
            <a:gsLst>
              <a:gs pos="0">
                <a:srgbClr val="B3F200"/>
              </a:gs>
              <a:gs pos="50000">
                <a:schemeClr val="bg1"/>
              </a:gs>
              <a:gs pos="100000">
                <a:srgbClr val="B3F200"/>
              </a:gs>
            </a:gsLst>
            <a:lin ang="5400000" scaled="1"/>
          </a:gradFill>
          <a:ln w="9525">
            <a:solidFill>
              <a:srgbClr val="0066FF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r>
              <a:rPr lang="en-US" sz="2400">
                <a:solidFill>
                  <a:srgbClr val="0000FF"/>
                </a:solidFill>
              </a:rPr>
              <a:t>Thiên tuế</a:t>
            </a:r>
          </a:p>
        </p:txBody>
      </p:sp>
      <p:sp>
        <p:nvSpPr>
          <p:cNvPr id="26637" name="Rectangle 13">
            <a:extLst>
              <a:ext uri="{FF2B5EF4-FFF2-40B4-BE49-F238E27FC236}">
                <a16:creationId xmlns:a16="http://schemas.microsoft.com/office/drawing/2014/main" id="{A3452BDB-CAFF-4EF2-8AC5-D6448E8DBE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1176" y="6477000"/>
            <a:ext cx="5457825" cy="381000"/>
          </a:xfrm>
          <a:prstGeom prst="rect">
            <a:avLst/>
          </a:prstGeom>
          <a:gradFill rotWithShape="1">
            <a:gsLst>
              <a:gs pos="0">
                <a:srgbClr val="B3F200"/>
              </a:gs>
              <a:gs pos="50000">
                <a:schemeClr val="bg1"/>
              </a:gs>
              <a:gs pos="100000">
                <a:srgbClr val="B3F200"/>
              </a:gs>
            </a:gsLst>
            <a:lin ang="5400000" scaled="1"/>
          </a:gradFill>
          <a:ln w="9525">
            <a:solidFill>
              <a:srgbClr val="0066FF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r>
              <a:rPr lang="en-US" sz="2400" dirty="0" err="1">
                <a:solidFill>
                  <a:srgbClr val="0000FF"/>
                </a:solidFill>
              </a:rPr>
              <a:t>Vạn</a:t>
            </a:r>
            <a:r>
              <a:rPr lang="en-US" sz="2400" dirty="0">
                <a:solidFill>
                  <a:srgbClr val="0000FF"/>
                </a:solidFill>
              </a:rPr>
              <a:t> </a:t>
            </a:r>
            <a:r>
              <a:rPr lang="en-US" sz="2400" dirty="0" err="1">
                <a:solidFill>
                  <a:srgbClr val="0000FF"/>
                </a:solidFill>
              </a:rPr>
              <a:t>tuế</a:t>
            </a:r>
            <a:endParaRPr lang="en-US" sz="2400" dirty="0">
              <a:solidFill>
                <a:srgbClr val="0000FF"/>
              </a:solidFill>
            </a:endParaRPr>
          </a:p>
        </p:txBody>
      </p:sp>
      <p:pic>
        <p:nvPicPr>
          <p:cNvPr id="26640" name="Picture 16" descr="tbd">
            <a:extLst>
              <a:ext uri="{FF2B5EF4-FFF2-40B4-BE49-F238E27FC236}">
                <a16:creationId xmlns:a16="http://schemas.microsoft.com/office/drawing/2014/main" id="{619FA618-E057-4D2D-AB3E-734EA0108F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0"/>
            <a:ext cx="2743200" cy="3200400"/>
          </a:xfrm>
          <a:prstGeom prst="rect">
            <a:avLst/>
          </a:prstGeom>
          <a:noFill/>
          <a:ln w="28575">
            <a:solidFill>
              <a:srgbClr val="CC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560" name="Text Box 18">
            <a:extLst>
              <a:ext uri="{FF2B5EF4-FFF2-40B4-BE49-F238E27FC236}">
                <a16:creationId xmlns:a16="http://schemas.microsoft.com/office/drawing/2014/main" id="{121E5689-D101-42F6-842A-CCA1068971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0600" y="2514601"/>
            <a:ext cx="24384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4000" b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4000" b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4000" b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4000" b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4000" b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vi-VN" altLang="vi-VN"/>
          </a:p>
        </p:txBody>
      </p:sp>
      <p:sp>
        <p:nvSpPr>
          <p:cNvPr id="23561" name="Text Box 19">
            <a:extLst>
              <a:ext uri="{FF2B5EF4-FFF2-40B4-BE49-F238E27FC236}">
                <a16:creationId xmlns:a16="http://schemas.microsoft.com/office/drawing/2014/main" id="{E2CF6B3E-D885-47CD-87CF-A7FA16380C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0600" y="2514601"/>
            <a:ext cx="23622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4000" b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4000" b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4000" b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4000" b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4000" b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vi-VN" altLang="vi-VN"/>
          </a:p>
        </p:txBody>
      </p:sp>
      <p:sp>
        <p:nvSpPr>
          <p:cNvPr id="23562" name="Text Box 20">
            <a:extLst>
              <a:ext uri="{FF2B5EF4-FFF2-40B4-BE49-F238E27FC236}">
                <a16:creationId xmlns:a16="http://schemas.microsoft.com/office/drawing/2014/main" id="{7305EFAD-2F04-4A34-8609-3C23717E0B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0" y="2590801"/>
            <a:ext cx="16764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4000" b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4000" b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4000" b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4000" b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4000" b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vi-VN" altLang="vi-VN"/>
          </a:p>
        </p:txBody>
      </p:sp>
      <p:sp>
        <p:nvSpPr>
          <p:cNvPr id="26645" name="Rectangle 21">
            <a:extLst>
              <a:ext uri="{FF2B5EF4-FFF2-40B4-BE49-F238E27FC236}">
                <a16:creationId xmlns:a16="http://schemas.microsoft.com/office/drawing/2014/main" id="{CBCF4B7C-D09A-49A4-82E4-475A9A0000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4400" y="2819400"/>
            <a:ext cx="2514600" cy="381000"/>
          </a:xfrm>
          <a:prstGeom prst="rect">
            <a:avLst/>
          </a:prstGeom>
          <a:gradFill rotWithShape="1">
            <a:gsLst>
              <a:gs pos="0">
                <a:srgbClr val="B3F200"/>
              </a:gs>
              <a:gs pos="50000">
                <a:schemeClr val="bg1"/>
              </a:gs>
              <a:gs pos="100000">
                <a:srgbClr val="B3F200"/>
              </a:gs>
            </a:gsLst>
            <a:lin ang="5400000" scaled="1"/>
          </a:gradFill>
          <a:ln w="9525">
            <a:solidFill>
              <a:srgbClr val="0066FF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r>
              <a:rPr lang="en-US" sz="2400">
                <a:solidFill>
                  <a:srgbClr val="0000FF"/>
                </a:solidFill>
              </a:rPr>
              <a:t>Trắc bách diệp</a:t>
            </a:r>
          </a:p>
        </p:txBody>
      </p:sp>
      <p:pic>
        <p:nvPicPr>
          <p:cNvPr id="26646" name="Picture 22" descr="c bach t">
            <a:extLst>
              <a:ext uri="{FF2B5EF4-FFF2-40B4-BE49-F238E27FC236}">
                <a16:creationId xmlns:a16="http://schemas.microsoft.com/office/drawing/2014/main" id="{7BA6190D-FC2B-4FF3-8D44-63AD73AABB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762000"/>
            <a:ext cx="3276600" cy="6096000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565" name="Text Box 23">
            <a:extLst>
              <a:ext uri="{FF2B5EF4-FFF2-40B4-BE49-F238E27FC236}">
                <a16:creationId xmlns:a16="http://schemas.microsoft.com/office/drawing/2014/main" id="{746EF59B-714A-42C4-B363-AFEF2A6AB7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7600" y="5791201"/>
            <a:ext cx="32004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4000" b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4000" b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4000" b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4000" b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4000" b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vi-VN" altLang="vi-VN"/>
          </a:p>
        </p:txBody>
      </p:sp>
      <p:sp>
        <p:nvSpPr>
          <p:cNvPr id="26649" name="Rectangle 25">
            <a:extLst>
              <a:ext uri="{FF2B5EF4-FFF2-40B4-BE49-F238E27FC236}">
                <a16:creationId xmlns:a16="http://schemas.microsoft.com/office/drawing/2014/main" id="{F5A9278E-2D63-427C-A7F4-EBA8118455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91400" y="6400800"/>
            <a:ext cx="3276600" cy="457200"/>
          </a:xfrm>
          <a:prstGeom prst="rect">
            <a:avLst/>
          </a:prstGeom>
          <a:gradFill rotWithShape="1">
            <a:gsLst>
              <a:gs pos="0">
                <a:srgbClr val="B3F200"/>
              </a:gs>
              <a:gs pos="50000">
                <a:schemeClr val="bg1"/>
              </a:gs>
              <a:gs pos="100000">
                <a:srgbClr val="B3F200"/>
              </a:gs>
            </a:gsLst>
            <a:lin ang="5400000" scaled="1"/>
          </a:gradFill>
          <a:ln w="9525">
            <a:solidFill>
              <a:srgbClr val="0066FF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r>
              <a:rPr lang="en-US" sz="2400">
                <a:solidFill>
                  <a:srgbClr val="0000FF"/>
                </a:solidFill>
              </a:rPr>
              <a:t>Bách tán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AA19C71-351E-4D21-A743-35BAB29CEF33}"/>
              </a:ext>
            </a:extLst>
          </p:cNvPr>
          <p:cNvSpPr txBox="1"/>
          <p:nvPr/>
        </p:nvSpPr>
        <p:spPr>
          <a:xfrm>
            <a:off x="1" y="424190"/>
            <a:ext cx="14478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MỘT SỐ CÂY HẠT TRẦN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6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66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66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266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26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66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66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6" presetID="3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26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0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66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3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26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3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266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35" grpId="0" animBg="1"/>
      <p:bldP spid="26636" grpId="0" animBg="1"/>
      <p:bldP spid="26637" grpId="0" animBg="1"/>
      <p:bldP spid="2664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2">
            <a:extLst>
              <a:ext uri="{FF2B5EF4-FFF2-40B4-BE49-F238E27FC236}">
                <a16:creationId xmlns:a16="http://schemas.microsoft.com/office/drawing/2014/main" id="{C394FC45-6519-4896-8E88-2D5A0E6E91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11451" y="3357563"/>
            <a:ext cx="352901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4000" b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4000" b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4000" b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4000" b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4000" b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vi-VN" altLang="vi-VN" sz="1800" b="0">
              <a:solidFill>
                <a:schemeClr val="tx1"/>
              </a:solidFill>
              <a:latin typeface="Tahoma" panose="020B0604030504040204" pitchFamily="34" charset="0"/>
            </a:endParaRPr>
          </a:p>
        </p:txBody>
      </p:sp>
      <p:sp>
        <p:nvSpPr>
          <p:cNvPr id="24579" name="Rectangle 3">
            <a:extLst>
              <a:ext uri="{FF2B5EF4-FFF2-40B4-BE49-F238E27FC236}">
                <a16:creationId xmlns:a16="http://schemas.microsoft.com/office/drawing/2014/main" id="{F104A7B2-0002-4387-8894-D88896CF62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353943"/>
            <a:ext cx="18473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4000" b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4000" b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4000" b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4000" b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4000" b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vi-VN" altLang="vi-VN"/>
          </a:p>
        </p:txBody>
      </p:sp>
      <p:sp>
        <p:nvSpPr>
          <p:cNvPr id="24580" name="Rectangle 4">
            <a:extLst>
              <a:ext uri="{FF2B5EF4-FFF2-40B4-BE49-F238E27FC236}">
                <a16:creationId xmlns:a16="http://schemas.microsoft.com/office/drawing/2014/main" id="{4DB8F722-A19E-46A3-AF08-933F659766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3733800"/>
            <a:ext cx="18415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4000" b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4000" b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4000" b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4000" b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4000" b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br>
              <a:rPr lang="en-US" altLang="vi-VN" sz="1200" b="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</a:br>
            <a:br>
              <a:rPr lang="en-US" altLang="vi-VN" sz="1200" b="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</a:br>
            <a:endParaRPr lang="en-US" altLang="vi-VN" sz="1800" b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93189" name="Picture 5" descr="Image724">
            <a:extLst>
              <a:ext uri="{FF2B5EF4-FFF2-40B4-BE49-F238E27FC236}">
                <a16:creationId xmlns:a16="http://schemas.microsoft.com/office/drawing/2014/main" id="{052CB573-35FD-405A-8863-7C83687EC349}"/>
              </a:ext>
            </a:extLst>
          </p:cNvPr>
          <p:cNvPicPr>
            <a:picLocks noGrp="1" noChangeAspect="1" noChangeArrowheads="1"/>
          </p:cNvPicPr>
          <p:nvPr>
            <p:ph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75581" y="15730"/>
            <a:ext cx="3812455" cy="4449908"/>
          </a:xfrm>
          <a:noFill/>
          <a:ln w="38100">
            <a:solidFill>
              <a:srgbClr val="FF0066"/>
            </a:solidFill>
            <a:miter lim="800000"/>
            <a:headEnd/>
            <a:tailEnd/>
          </a:ln>
        </p:spPr>
      </p:pic>
      <p:sp>
        <p:nvSpPr>
          <p:cNvPr id="93190" name="Text Box 6">
            <a:extLst>
              <a:ext uri="{FF2B5EF4-FFF2-40B4-BE49-F238E27FC236}">
                <a16:creationId xmlns:a16="http://schemas.microsoft.com/office/drawing/2014/main" id="{5E354691-F21B-490F-9384-71A165545B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08762" y="4647232"/>
            <a:ext cx="4038600" cy="954107"/>
          </a:xfrm>
          <a:prstGeom prst="rect">
            <a:avLst/>
          </a:prstGeom>
          <a:solidFill>
            <a:srgbClr val="66CCFF"/>
          </a:solidFill>
          <a:ln w="38100">
            <a:solidFill>
              <a:srgbClr val="FF0066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sz="4000" b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4000" b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4000" b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4000" b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4000" b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fr-FR" altLang="vi-VN" sz="2800" b="0" dirty="0" err="1">
                <a:solidFill>
                  <a:srgbClr val="0000CC"/>
                </a:solidFill>
              </a:rPr>
              <a:t>Gỗ</a:t>
            </a:r>
            <a:r>
              <a:rPr lang="fr-FR" altLang="vi-VN" sz="2800" b="0" dirty="0">
                <a:solidFill>
                  <a:srgbClr val="0000CC"/>
                </a:solidFill>
              </a:rPr>
              <a:t> </a:t>
            </a:r>
            <a:r>
              <a:rPr lang="fr-FR" altLang="vi-VN" sz="2800" b="0" dirty="0" err="1">
                <a:solidFill>
                  <a:srgbClr val="0000CC"/>
                </a:solidFill>
              </a:rPr>
              <a:t>thông</a:t>
            </a:r>
            <a:r>
              <a:rPr lang="fr-FR" altLang="vi-VN" sz="2800" b="0" dirty="0">
                <a:solidFill>
                  <a:srgbClr val="0000CC"/>
                </a:solidFill>
              </a:rPr>
              <a:t> </a:t>
            </a:r>
            <a:r>
              <a:rPr lang="fr-FR" altLang="vi-VN" sz="2800" b="0" dirty="0" err="1">
                <a:solidFill>
                  <a:srgbClr val="0000CC"/>
                </a:solidFill>
              </a:rPr>
              <a:t>đỏ</a:t>
            </a:r>
            <a:r>
              <a:rPr lang="fr-FR" altLang="vi-VN" sz="2800" b="0" dirty="0">
                <a:solidFill>
                  <a:srgbClr val="0000CC"/>
                </a:solidFill>
              </a:rPr>
              <a:t> </a:t>
            </a:r>
            <a:r>
              <a:rPr lang="fr-FR" altLang="vi-VN" sz="2800" b="0" dirty="0" err="1">
                <a:solidFill>
                  <a:srgbClr val="0000CC"/>
                </a:solidFill>
              </a:rPr>
              <a:t>rất</a:t>
            </a:r>
            <a:r>
              <a:rPr lang="fr-FR" altLang="vi-VN" sz="2800" b="0" dirty="0">
                <a:solidFill>
                  <a:srgbClr val="0000CC"/>
                </a:solidFill>
              </a:rPr>
              <a:t> </a:t>
            </a:r>
            <a:r>
              <a:rPr lang="fr-FR" altLang="vi-VN" sz="2800" b="0" dirty="0" err="1">
                <a:solidFill>
                  <a:srgbClr val="0000CC"/>
                </a:solidFill>
              </a:rPr>
              <a:t>tốt</a:t>
            </a:r>
            <a:r>
              <a:rPr lang="fr-FR" altLang="vi-VN" sz="2800" b="0" dirty="0">
                <a:solidFill>
                  <a:srgbClr val="0000CC"/>
                </a:solidFill>
              </a:rPr>
              <a:t>, </a:t>
            </a:r>
            <a:r>
              <a:rPr lang="fr-FR" altLang="vi-VN" sz="2800" b="0" dirty="0" err="1">
                <a:solidFill>
                  <a:srgbClr val="0000CC"/>
                </a:solidFill>
              </a:rPr>
              <a:t>dùng</a:t>
            </a:r>
            <a:r>
              <a:rPr lang="fr-FR" altLang="vi-VN" sz="2800" b="0" dirty="0">
                <a:solidFill>
                  <a:srgbClr val="0000CC"/>
                </a:solidFill>
              </a:rPr>
              <a:t> </a:t>
            </a:r>
            <a:r>
              <a:rPr lang="fr-FR" altLang="vi-VN" sz="2800" b="0" dirty="0" err="1">
                <a:solidFill>
                  <a:srgbClr val="0000CC"/>
                </a:solidFill>
              </a:rPr>
              <a:t>làm</a:t>
            </a:r>
            <a:r>
              <a:rPr lang="fr-FR" altLang="vi-VN" sz="2800" b="0" dirty="0">
                <a:solidFill>
                  <a:srgbClr val="0000CC"/>
                </a:solidFill>
              </a:rPr>
              <a:t> </a:t>
            </a:r>
            <a:r>
              <a:rPr lang="fr-FR" altLang="vi-VN" sz="2800" b="0" dirty="0" err="1">
                <a:solidFill>
                  <a:srgbClr val="0000CC"/>
                </a:solidFill>
              </a:rPr>
              <a:t>nhà</a:t>
            </a:r>
            <a:r>
              <a:rPr lang="fr-FR" altLang="vi-VN" sz="2800" b="0" dirty="0">
                <a:solidFill>
                  <a:srgbClr val="0000CC"/>
                </a:solidFill>
              </a:rPr>
              <a:t>, </a:t>
            </a:r>
            <a:r>
              <a:rPr lang="fr-FR" altLang="vi-VN" sz="2800" b="0" dirty="0" err="1">
                <a:solidFill>
                  <a:srgbClr val="0000CC"/>
                </a:solidFill>
              </a:rPr>
              <a:t>bàn</a:t>
            </a:r>
            <a:r>
              <a:rPr lang="fr-FR" altLang="vi-VN" sz="2800" b="0" dirty="0">
                <a:solidFill>
                  <a:srgbClr val="0000CC"/>
                </a:solidFill>
              </a:rPr>
              <a:t>, </a:t>
            </a:r>
            <a:r>
              <a:rPr lang="fr-FR" altLang="vi-VN" sz="2800" b="0" dirty="0" err="1">
                <a:solidFill>
                  <a:srgbClr val="0000CC"/>
                </a:solidFill>
              </a:rPr>
              <a:t>tủ</a:t>
            </a:r>
            <a:r>
              <a:rPr lang="fr-FR" altLang="vi-VN" sz="2800" b="0" dirty="0">
                <a:solidFill>
                  <a:srgbClr val="0000CC"/>
                </a:solidFill>
              </a:rPr>
              <a:t>...... </a:t>
            </a:r>
            <a:endParaRPr lang="vi-VN" altLang="vi-VN" sz="2800" b="0" dirty="0">
              <a:solidFill>
                <a:srgbClr val="0000CC"/>
              </a:solidFill>
            </a:endParaRPr>
          </a:p>
        </p:txBody>
      </p:sp>
      <p:sp>
        <p:nvSpPr>
          <p:cNvPr id="93191" name="Text Box 7">
            <a:extLst>
              <a:ext uri="{FF2B5EF4-FFF2-40B4-BE49-F238E27FC236}">
                <a16:creationId xmlns:a16="http://schemas.microsoft.com/office/drawing/2014/main" id="{EFCF3B1A-9967-419B-9984-32DEC5BA7D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93843" y="2961482"/>
            <a:ext cx="1766887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4000" b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4000" b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4000" b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4000" b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4000" b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FR" altLang="vi-VN" sz="3200" b="0" dirty="0" err="1">
                <a:solidFill>
                  <a:srgbClr val="FFFF00"/>
                </a:solidFill>
              </a:rPr>
              <a:t>Thông</a:t>
            </a:r>
            <a:r>
              <a:rPr lang="fr-FR" altLang="vi-VN" sz="3200" b="0" dirty="0">
                <a:solidFill>
                  <a:srgbClr val="FFFF00"/>
                </a:solidFill>
              </a:rPr>
              <a:t> </a:t>
            </a:r>
            <a:r>
              <a:rPr lang="fr-FR" altLang="vi-VN" sz="3200" b="0" dirty="0" err="1">
                <a:solidFill>
                  <a:srgbClr val="FFFF00"/>
                </a:solidFill>
              </a:rPr>
              <a:t>đỏ</a:t>
            </a:r>
            <a:r>
              <a:rPr lang="fr-FR" altLang="vi-VN" sz="3200" b="0" dirty="0">
                <a:solidFill>
                  <a:srgbClr val="FFFF00"/>
                </a:solidFill>
              </a:rPr>
              <a:t> </a:t>
            </a:r>
            <a:endParaRPr lang="vi-VN" altLang="vi-VN" sz="3200" b="0" dirty="0">
              <a:solidFill>
                <a:srgbClr val="FFFF00"/>
              </a:solidFill>
            </a:endParaRPr>
          </a:p>
        </p:txBody>
      </p:sp>
      <p:sp>
        <p:nvSpPr>
          <p:cNvPr id="93193" name="Rectangle 9">
            <a:extLst>
              <a:ext uri="{FF2B5EF4-FFF2-40B4-BE49-F238E27FC236}">
                <a16:creationId xmlns:a16="http://schemas.microsoft.com/office/drawing/2014/main" id="{FC5D042D-43F9-411C-BF10-A5D5BBBB8E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526" y="131944"/>
            <a:ext cx="3276600" cy="685800"/>
          </a:xfrm>
          <a:prstGeom prst="rect">
            <a:avLst/>
          </a:prstGeom>
          <a:gradFill rotWithShape="1">
            <a:gsLst>
              <a:gs pos="0">
                <a:srgbClr val="B3F200"/>
              </a:gs>
              <a:gs pos="50000">
                <a:schemeClr val="bg1"/>
              </a:gs>
              <a:gs pos="100000">
                <a:srgbClr val="B3F200"/>
              </a:gs>
            </a:gsLst>
            <a:lin ang="5400000" scaled="1"/>
          </a:gradFill>
          <a:ln w="9525">
            <a:solidFill>
              <a:srgbClr val="0066FF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r>
              <a:rPr lang="en-US" sz="3200" dirty="0" err="1">
                <a:solidFill>
                  <a:srgbClr val="FF0000"/>
                </a:solidFill>
              </a:rPr>
              <a:t>Cây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làm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thuốc</a:t>
            </a:r>
            <a:endParaRPr lang="en-US" sz="3200" dirty="0">
              <a:solidFill>
                <a:srgbClr val="FF0000"/>
              </a:solidFill>
            </a:endParaRPr>
          </a:p>
        </p:txBody>
      </p:sp>
      <p:pic>
        <p:nvPicPr>
          <p:cNvPr id="93194" name="Picture 10" descr="thong do bac">
            <a:extLst>
              <a:ext uri="{FF2B5EF4-FFF2-40B4-BE49-F238E27FC236}">
                <a16:creationId xmlns:a16="http://schemas.microsoft.com/office/drawing/2014/main" id="{E726DA85-3DFB-4D9C-BC2C-BC4A07D987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753" y="912236"/>
            <a:ext cx="4038600" cy="4890654"/>
          </a:xfrm>
          <a:prstGeom prst="rect">
            <a:avLst/>
          </a:prstGeom>
          <a:noFill/>
          <a:ln w="38100">
            <a:solidFill>
              <a:srgbClr val="FF00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Thongdo">
            <a:extLst>
              <a:ext uri="{FF2B5EF4-FFF2-40B4-BE49-F238E27FC236}">
                <a16:creationId xmlns:a16="http://schemas.microsoft.com/office/drawing/2014/main" id="{1070CD46-4052-4BC9-B126-21FB8145F4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0999" y="15730"/>
            <a:ext cx="3647215" cy="3531034"/>
          </a:xfrm>
          <a:prstGeom prst="rect">
            <a:avLst/>
          </a:prstGeom>
          <a:noFill/>
          <a:ln w="19050">
            <a:solidFill>
              <a:srgbClr val="FF00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 Box 4">
            <a:extLst>
              <a:ext uri="{FF2B5EF4-FFF2-40B4-BE49-F238E27FC236}">
                <a16:creationId xmlns:a16="http://schemas.microsoft.com/office/drawing/2014/main" id="{ED77940E-191E-40A7-9F3B-B0AB6D2296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14181" y="2625725"/>
            <a:ext cx="3641293" cy="80327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 sz="4000" b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4000" b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4000" b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4000" b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4000" b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vi-VN" sz="2300" b="0" dirty="0" err="1">
                <a:solidFill>
                  <a:srgbClr val="0000FF"/>
                </a:solidFill>
              </a:rPr>
              <a:t>Hà</a:t>
            </a:r>
            <a:r>
              <a:rPr lang="en-US" altLang="vi-VN" sz="2300" b="0" dirty="0">
                <a:solidFill>
                  <a:srgbClr val="0000FF"/>
                </a:solidFill>
              </a:rPr>
              <a:t> </a:t>
            </a:r>
            <a:r>
              <a:rPr lang="en-US" altLang="vi-VN" sz="2300" b="0" dirty="0" err="1">
                <a:solidFill>
                  <a:srgbClr val="0000FF"/>
                </a:solidFill>
              </a:rPr>
              <a:t>Giang</a:t>
            </a:r>
            <a:r>
              <a:rPr lang="en-US" altLang="vi-VN" sz="2300" b="0" dirty="0">
                <a:solidFill>
                  <a:srgbClr val="0000FF"/>
                </a:solidFill>
              </a:rPr>
              <a:t> </a:t>
            </a:r>
            <a:r>
              <a:rPr lang="en-US" altLang="vi-VN" sz="2300" b="0" dirty="0" err="1">
                <a:solidFill>
                  <a:srgbClr val="0000FF"/>
                </a:solidFill>
              </a:rPr>
              <a:t>nhân</a:t>
            </a:r>
            <a:r>
              <a:rPr lang="en-US" altLang="vi-VN" sz="2300" b="0" dirty="0">
                <a:solidFill>
                  <a:srgbClr val="0000FF"/>
                </a:solidFill>
              </a:rPr>
              <a:t> </a:t>
            </a:r>
            <a:r>
              <a:rPr lang="en-US" altLang="vi-VN" sz="2300" b="0" dirty="0" err="1">
                <a:solidFill>
                  <a:srgbClr val="0000FF"/>
                </a:solidFill>
              </a:rPr>
              <a:t>giống</a:t>
            </a:r>
            <a:r>
              <a:rPr lang="en-US" altLang="vi-VN" sz="2300" b="0" dirty="0">
                <a:solidFill>
                  <a:srgbClr val="0000FF"/>
                </a:solidFill>
              </a:rPr>
              <a:t> </a:t>
            </a:r>
            <a:r>
              <a:rPr lang="en-US" altLang="vi-VN" sz="2300" b="0" dirty="0" err="1">
                <a:solidFill>
                  <a:srgbClr val="0000FF"/>
                </a:solidFill>
              </a:rPr>
              <a:t>thành</a:t>
            </a:r>
            <a:r>
              <a:rPr lang="en-US" altLang="vi-VN" sz="2300" b="0" dirty="0">
                <a:solidFill>
                  <a:srgbClr val="0000FF"/>
                </a:solidFill>
              </a:rPr>
              <a:t> </a:t>
            </a:r>
            <a:r>
              <a:rPr lang="en-US" altLang="vi-VN" sz="2300" b="0" dirty="0" err="1">
                <a:solidFill>
                  <a:srgbClr val="0000FF"/>
                </a:solidFill>
              </a:rPr>
              <a:t>công</a:t>
            </a:r>
            <a:r>
              <a:rPr lang="en-US" altLang="vi-VN" sz="2300" b="0" dirty="0">
                <a:solidFill>
                  <a:srgbClr val="0000FF"/>
                </a:solidFill>
              </a:rPr>
              <a:t> Th</a:t>
            </a:r>
            <a:r>
              <a:rPr lang="vi-VN" altLang="vi-VN" sz="2300" b="0" dirty="0">
                <a:solidFill>
                  <a:srgbClr val="0000FF"/>
                </a:solidFill>
              </a:rPr>
              <a:t>ô</a:t>
            </a:r>
            <a:r>
              <a:rPr lang="en-US" altLang="vi-VN" sz="2300" b="0" dirty="0">
                <a:solidFill>
                  <a:srgbClr val="0000FF"/>
                </a:solidFill>
              </a:rPr>
              <a:t>ng </a:t>
            </a:r>
            <a:r>
              <a:rPr lang="vi-VN" altLang="vi-VN" sz="2300" b="0" dirty="0">
                <a:solidFill>
                  <a:srgbClr val="0000FF"/>
                </a:solidFill>
              </a:rPr>
              <a:t>đỏ</a:t>
            </a:r>
            <a:r>
              <a:rPr lang="en-US" altLang="vi-VN" sz="2300" b="0" dirty="0">
                <a:solidFill>
                  <a:srgbClr val="0000FF"/>
                </a:solidFill>
              </a:rPr>
              <a:t> b</a:t>
            </a:r>
            <a:r>
              <a:rPr lang="vi-VN" altLang="vi-VN" sz="2300" b="0" dirty="0">
                <a:solidFill>
                  <a:srgbClr val="0000FF"/>
                </a:solidFill>
              </a:rPr>
              <a:t>ắ</a:t>
            </a:r>
            <a:r>
              <a:rPr lang="en-US" altLang="vi-VN" sz="2300" b="0" dirty="0">
                <a:solidFill>
                  <a:srgbClr val="0000FF"/>
                </a:solidFill>
              </a:rPr>
              <a:t>c</a:t>
            </a:r>
            <a:r>
              <a:rPr lang="vi-VN" altLang="vi-VN" sz="2300" b="0" dirty="0">
                <a:solidFill>
                  <a:srgbClr val="0000FF"/>
                </a:solidFill>
              </a:rPr>
              <a:t> </a:t>
            </a:r>
          </a:p>
        </p:txBody>
      </p:sp>
      <p:pic>
        <p:nvPicPr>
          <p:cNvPr id="12" name="Picture 4" descr="Kết quả hình ảnh cho RỄ CÂY THÔNG">
            <a:extLst>
              <a:ext uri="{FF2B5EF4-FFF2-40B4-BE49-F238E27FC236}">
                <a16:creationId xmlns:a16="http://schemas.microsoft.com/office/drawing/2014/main" id="{5BDAEF89-2004-4F4C-BB07-16325B64EE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0998" y="3607594"/>
            <a:ext cx="3711002" cy="3428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37D8F5F3-DF60-452B-962A-D44327C32350}"/>
              </a:ext>
            </a:extLst>
          </p:cNvPr>
          <p:cNvSpPr txBox="1"/>
          <p:nvPr/>
        </p:nvSpPr>
        <p:spPr>
          <a:xfrm>
            <a:off x="8659091" y="6396335"/>
            <a:ext cx="21890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endParaRPr lang="en-US" sz="2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newsflash/>
    <p:sndAc>
      <p:stSnd>
        <p:snd r:embed="rId2" name="arrow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31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31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93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3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31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31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0" fill="hold"/>
                                        <p:tgtEl>
                                          <p:spTgt spid="931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0" fill="hold"/>
                                        <p:tgtEl>
                                          <p:spTgt spid="931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31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31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1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190" grpId="0" animBg="1"/>
      <p:bldP spid="93191" grpId="0"/>
      <p:bldP spid="93193" grpId="0" animBg="1"/>
      <p:bldP spid="11" grpId="0" animBg="1"/>
      <p:bldP spid="11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phuong">
            <a:extLst>
              <a:ext uri="{FF2B5EF4-FFF2-40B4-BE49-F238E27FC236}">
                <a16:creationId xmlns:a16="http://schemas.microsoft.com/office/drawing/2014/main" id="{1E55D8B5-439F-4A10-B397-2F0068577A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3300" y="3419475"/>
            <a:ext cx="26988" cy="1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3" descr="phuong">
            <a:extLst>
              <a:ext uri="{FF2B5EF4-FFF2-40B4-BE49-F238E27FC236}">
                <a16:creationId xmlns:a16="http://schemas.microsoft.com/office/drawing/2014/main" id="{A1DC943F-A2E3-42DA-9C92-C16228AC01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3300" y="3419475"/>
            <a:ext cx="26988" cy="1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4" descr="phuong">
            <a:extLst>
              <a:ext uri="{FF2B5EF4-FFF2-40B4-BE49-F238E27FC236}">
                <a16:creationId xmlns:a16="http://schemas.microsoft.com/office/drawing/2014/main" id="{99FED2CE-636E-4055-9341-97AAAA7F68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3300" y="3419475"/>
            <a:ext cx="26988" cy="1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Picture 5" descr="phuong">
            <a:extLst>
              <a:ext uri="{FF2B5EF4-FFF2-40B4-BE49-F238E27FC236}">
                <a16:creationId xmlns:a16="http://schemas.microsoft.com/office/drawing/2014/main" id="{4D3723F2-B706-4FB9-A154-6EB9036F49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3300" y="3419475"/>
            <a:ext cx="26988" cy="1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4" name="Picture 6" descr="HO47F0~1">
            <a:extLst>
              <a:ext uri="{FF2B5EF4-FFF2-40B4-BE49-F238E27FC236}">
                <a16:creationId xmlns:a16="http://schemas.microsoft.com/office/drawing/2014/main" id="{41BBF5C4-B14C-4CA3-935C-FC55956697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3429000"/>
            <a:ext cx="41910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5" name="Picture 7" descr="hinh chon">
            <a:extLst>
              <a:ext uri="{FF2B5EF4-FFF2-40B4-BE49-F238E27FC236}">
                <a16:creationId xmlns:a16="http://schemas.microsoft.com/office/drawing/2014/main" id="{2260D182-FF0B-46C7-A1E4-674330E59A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52400"/>
            <a:ext cx="44958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6" name="Line 8">
            <a:extLst>
              <a:ext uri="{FF2B5EF4-FFF2-40B4-BE49-F238E27FC236}">
                <a16:creationId xmlns:a16="http://schemas.microsoft.com/office/drawing/2014/main" id="{FD2FD4C7-8D6E-4BD9-842A-3EF08F470C52}"/>
              </a:ext>
            </a:extLst>
          </p:cNvPr>
          <p:cNvSpPr>
            <a:spLocks noChangeShapeType="1"/>
          </p:cNvSpPr>
          <p:nvPr/>
        </p:nvSpPr>
        <p:spPr bwMode="auto">
          <a:xfrm>
            <a:off x="4495800" y="4876800"/>
            <a:ext cx="152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17" name="Text Box 9">
            <a:extLst>
              <a:ext uri="{FF2B5EF4-FFF2-40B4-BE49-F238E27FC236}">
                <a16:creationId xmlns:a16="http://schemas.microsoft.com/office/drawing/2014/main" id="{CFD0AFC3-578B-4312-9E02-2E69DC32C5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3600" y="3886200"/>
            <a:ext cx="1143000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b="1">
                <a:latin typeface="VNI-Times" pitchFamily="2" charset="0"/>
              </a:rPr>
              <a:t>Hoa moïc thaønh cuïm</a:t>
            </a:r>
          </a:p>
        </p:txBody>
      </p:sp>
      <p:sp>
        <p:nvSpPr>
          <p:cNvPr id="17418" name="Line 10">
            <a:extLst>
              <a:ext uri="{FF2B5EF4-FFF2-40B4-BE49-F238E27FC236}">
                <a16:creationId xmlns:a16="http://schemas.microsoft.com/office/drawing/2014/main" id="{31F9289A-E736-4FF8-BD32-BD307009E0D1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3505200" y="4495800"/>
            <a:ext cx="3048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19" name="Text Box 11">
            <a:extLst>
              <a:ext uri="{FF2B5EF4-FFF2-40B4-BE49-F238E27FC236}">
                <a16:creationId xmlns:a16="http://schemas.microsoft.com/office/drawing/2014/main" id="{7C941C6C-D504-494B-8A57-71233AB245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000" y="4038600"/>
            <a:ext cx="2209800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b="1">
                <a:latin typeface="VNI-Times" pitchFamily="2" charset="0"/>
              </a:rPr>
              <a:t>Caùnh hoa rôøi</a:t>
            </a:r>
          </a:p>
        </p:txBody>
      </p:sp>
      <p:pic>
        <p:nvPicPr>
          <p:cNvPr id="17420" name="Picture 12" descr="DSCF1008">
            <a:extLst>
              <a:ext uri="{FF2B5EF4-FFF2-40B4-BE49-F238E27FC236}">
                <a16:creationId xmlns:a16="http://schemas.microsoft.com/office/drawing/2014/main" id="{5C1F0859-B1BF-4E19-8EE8-68BF054AAE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152400"/>
            <a:ext cx="2971800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21" name="Line 13">
            <a:extLst>
              <a:ext uri="{FF2B5EF4-FFF2-40B4-BE49-F238E27FC236}">
                <a16:creationId xmlns:a16="http://schemas.microsoft.com/office/drawing/2014/main" id="{3BAECCED-25FA-4CF6-AE30-0FC8891FD2BD}"/>
              </a:ext>
            </a:extLst>
          </p:cNvPr>
          <p:cNvSpPr>
            <a:spLocks noChangeShapeType="1"/>
          </p:cNvSpPr>
          <p:nvPr/>
        </p:nvSpPr>
        <p:spPr bwMode="auto">
          <a:xfrm>
            <a:off x="7772400" y="838200"/>
            <a:ext cx="1676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22" name="Text Box 14">
            <a:extLst>
              <a:ext uri="{FF2B5EF4-FFF2-40B4-BE49-F238E27FC236}">
                <a16:creationId xmlns:a16="http://schemas.microsoft.com/office/drawing/2014/main" id="{E8CBB433-125A-4E48-8F09-3DC249E522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72600" y="152401"/>
            <a:ext cx="16002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b="1" dirty="0" err="1">
                <a:latin typeface="VNI-Times" pitchFamily="2" charset="0"/>
              </a:rPr>
              <a:t>Hoa</a:t>
            </a:r>
            <a:r>
              <a:rPr lang="en-US" altLang="en-US" sz="2400" b="1" dirty="0">
                <a:latin typeface="VNI-Times" pitchFamily="2" charset="0"/>
              </a:rPr>
              <a:t> </a:t>
            </a:r>
            <a:r>
              <a:rPr lang="en-US" altLang="en-US" sz="2400" b="1" dirty="0" err="1">
                <a:latin typeface="VNI-Times" pitchFamily="2" charset="0"/>
              </a:rPr>
              <a:t>moïc</a:t>
            </a:r>
            <a:r>
              <a:rPr lang="en-US" altLang="en-US" sz="2400" b="1" dirty="0">
                <a:latin typeface="VNI-Times" pitchFamily="2" charset="0"/>
              </a:rPr>
              <a:t> </a:t>
            </a:r>
            <a:r>
              <a:rPr lang="en-US" altLang="en-US" sz="2400" b="1" dirty="0" err="1">
                <a:latin typeface="VNI-Times" pitchFamily="2" charset="0"/>
              </a:rPr>
              <a:t>thaønh</a:t>
            </a:r>
            <a:r>
              <a:rPr lang="en-US" altLang="en-US" sz="2400" b="1" dirty="0">
                <a:latin typeface="VNI-Times" pitchFamily="2" charset="0"/>
              </a:rPr>
              <a:t> </a:t>
            </a:r>
            <a:r>
              <a:rPr lang="en-US" altLang="en-US" sz="2400" b="1" dirty="0" err="1">
                <a:latin typeface="VNI-Times" pitchFamily="2" charset="0"/>
              </a:rPr>
              <a:t>cuïm</a:t>
            </a:r>
            <a:endParaRPr lang="en-US" altLang="en-US" sz="2400" b="1" dirty="0">
              <a:latin typeface="VNI-Times" pitchFamily="2" charset="0"/>
            </a:endParaRPr>
          </a:p>
        </p:txBody>
      </p:sp>
      <p:sp>
        <p:nvSpPr>
          <p:cNvPr id="17423" name="Line 15">
            <a:extLst>
              <a:ext uri="{FF2B5EF4-FFF2-40B4-BE49-F238E27FC236}">
                <a16:creationId xmlns:a16="http://schemas.microsoft.com/office/drawing/2014/main" id="{6F67078D-E15D-4087-A3BE-37F0953DB54B}"/>
              </a:ext>
            </a:extLst>
          </p:cNvPr>
          <p:cNvSpPr>
            <a:spLocks noChangeShapeType="1"/>
          </p:cNvSpPr>
          <p:nvPr/>
        </p:nvSpPr>
        <p:spPr bwMode="auto">
          <a:xfrm>
            <a:off x="8001000" y="1905000"/>
            <a:ext cx="137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24" name="Text Box 16">
            <a:extLst>
              <a:ext uri="{FF2B5EF4-FFF2-40B4-BE49-F238E27FC236}">
                <a16:creationId xmlns:a16="http://schemas.microsoft.com/office/drawing/2014/main" id="{72CE9512-F2A2-40B2-A196-A8C2710B5E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96400" y="1524001"/>
            <a:ext cx="13716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b="1">
                <a:latin typeface="VNI-Times" pitchFamily="2" charset="0"/>
              </a:rPr>
              <a:t>Caùnh hoa rôøi</a:t>
            </a:r>
          </a:p>
        </p:txBody>
      </p:sp>
      <p:pic>
        <p:nvPicPr>
          <p:cNvPr id="17425" name="Picture 17" descr="DSCF0998">
            <a:extLst>
              <a:ext uri="{FF2B5EF4-FFF2-40B4-BE49-F238E27FC236}">
                <a16:creationId xmlns:a16="http://schemas.microsoft.com/office/drawing/2014/main" id="{5F50AA37-6040-4627-9C06-9BF58682DB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3581400"/>
            <a:ext cx="2228850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26" name="Line 18">
            <a:extLst>
              <a:ext uri="{FF2B5EF4-FFF2-40B4-BE49-F238E27FC236}">
                <a16:creationId xmlns:a16="http://schemas.microsoft.com/office/drawing/2014/main" id="{DE3C2306-22EA-41EC-85A9-1EA4256A6D9A}"/>
              </a:ext>
            </a:extLst>
          </p:cNvPr>
          <p:cNvSpPr>
            <a:spLocks noChangeShapeType="1"/>
          </p:cNvSpPr>
          <p:nvPr/>
        </p:nvSpPr>
        <p:spPr bwMode="auto">
          <a:xfrm>
            <a:off x="8077200" y="4495800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27" name="Text Box 19">
            <a:extLst>
              <a:ext uri="{FF2B5EF4-FFF2-40B4-BE49-F238E27FC236}">
                <a16:creationId xmlns:a16="http://schemas.microsoft.com/office/drawing/2014/main" id="{EB6FE673-4541-4723-BF16-B70CC46778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20200" y="4343401"/>
            <a:ext cx="14478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b="1">
                <a:latin typeface="VNI-Times" pitchFamily="2" charset="0"/>
              </a:rPr>
              <a:t>Hoa moïc thaønh cuïm.</a:t>
            </a:r>
          </a:p>
        </p:txBody>
      </p:sp>
      <p:sp>
        <p:nvSpPr>
          <p:cNvPr id="17428" name="Line 20">
            <a:extLst>
              <a:ext uri="{FF2B5EF4-FFF2-40B4-BE49-F238E27FC236}">
                <a16:creationId xmlns:a16="http://schemas.microsoft.com/office/drawing/2014/main" id="{BB7E5DA3-1E05-4181-A091-478902498046}"/>
              </a:ext>
            </a:extLst>
          </p:cNvPr>
          <p:cNvSpPr>
            <a:spLocks noChangeShapeType="1"/>
          </p:cNvSpPr>
          <p:nvPr/>
        </p:nvSpPr>
        <p:spPr bwMode="auto">
          <a:xfrm>
            <a:off x="8534400" y="39624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29" name="Text Box 21">
            <a:extLst>
              <a:ext uri="{FF2B5EF4-FFF2-40B4-BE49-F238E27FC236}">
                <a16:creationId xmlns:a16="http://schemas.microsoft.com/office/drawing/2014/main" id="{40C56117-EB48-4CDC-88C9-EAB7BB1916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20200" y="3505201"/>
            <a:ext cx="14478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b="1">
                <a:latin typeface="VNI-Times" pitchFamily="2" charset="0"/>
              </a:rPr>
              <a:t>Caùnh hoa rôøi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D5946B5-538C-4CF4-AB8A-066FD4A45182}"/>
              </a:ext>
            </a:extLst>
          </p:cNvPr>
          <p:cNvSpPr txBox="1"/>
          <p:nvPr/>
        </p:nvSpPr>
        <p:spPr>
          <a:xfrm>
            <a:off x="304800" y="705415"/>
            <a:ext cx="11430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MỘT SỐ CÂY HẠT KÍN</a:t>
            </a:r>
          </a:p>
        </p:txBody>
      </p:sp>
    </p:spTree>
  </p:cSld>
  <p:clrMapOvr>
    <a:masterClrMapping/>
  </p:clrMapOvr>
  <p:transition spd="slow">
    <p:split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</TotalTime>
  <Words>599</Words>
  <Application>Microsoft Office PowerPoint</Application>
  <PresentationFormat>Widescreen</PresentationFormat>
  <Paragraphs>192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Arial</vt:lpstr>
      <vt:lpstr>Calibri</vt:lpstr>
      <vt:lpstr>Calibri Light</vt:lpstr>
      <vt:lpstr>Tahoma</vt:lpstr>
      <vt:lpstr>Times New Roman</vt:lpstr>
      <vt:lpstr>VNI-Times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Phung Luong</cp:lastModifiedBy>
  <cp:revision>17</cp:revision>
  <dcterms:created xsi:type="dcterms:W3CDTF">2022-01-10T13:07:09Z</dcterms:created>
  <dcterms:modified xsi:type="dcterms:W3CDTF">2023-04-14T09:12:57Z</dcterms:modified>
</cp:coreProperties>
</file>