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4" r:id="rId2"/>
    <p:sldId id="402" r:id="rId3"/>
    <p:sldId id="407" r:id="rId4"/>
    <p:sldId id="408" r:id="rId5"/>
    <p:sldId id="406" r:id="rId6"/>
    <p:sldId id="409" r:id="rId7"/>
    <p:sldId id="410" r:id="rId8"/>
    <p:sldId id="411" r:id="rId9"/>
    <p:sldId id="405" r:id="rId10"/>
    <p:sldId id="401" r:id="rId11"/>
    <p:sldId id="413" r:id="rId12"/>
    <p:sldId id="415" r:id="rId13"/>
    <p:sldId id="412" r:id="rId14"/>
    <p:sldId id="417" r:id="rId15"/>
    <p:sldId id="418" r:id="rId16"/>
    <p:sldId id="419" r:id="rId17"/>
    <p:sldId id="416" r:id="rId18"/>
    <p:sldId id="313" r:id="rId19"/>
    <p:sldId id="288" r:id="rId20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B80"/>
    <a:srgbClr val="0000FF"/>
    <a:srgbClr val="FFFF66"/>
    <a:srgbClr val="FFFF99"/>
    <a:srgbClr val="3C9DB4"/>
    <a:srgbClr val="E7198F"/>
    <a:srgbClr val="FF00FF"/>
    <a:srgbClr val="FFFFFF"/>
    <a:srgbClr val="FBEEC9"/>
    <a:srgbClr val="F62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0381" autoAdjust="0"/>
  </p:normalViewPr>
  <p:slideViewPr>
    <p:cSldViewPr>
      <p:cViewPr varScale="1">
        <p:scale>
          <a:sx n="65" d="100"/>
          <a:sy n="65" d="100"/>
        </p:scale>
        <p:origin x="66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FCD31-EB6F-41F1-A19C-32CB2BF6D6D8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54C1A-D60B-42AE-8C09-5012DD31CE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2126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 biến</a:t>
            </a:r>
            <a:r>
              <a:rPr lang="en-US" baseline="0"/>
              <a:t> áp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4C1A-D60B-42AE-8C09-5012DD31CEE4}" type="slidenum">
              <a:rPr lang="vi-VN" smtClean="0"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9480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9452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00474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45509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23A684D-BA45-4DE5-8642-563B5CA076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2511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ên đề và 4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Nội dung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ội dung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7DEC9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7DEC9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7DEC9"/>
                </a:solidFill>
              </a:defRPr>
            </a:lvl1pPr>
          </a:lstStyle>
          <a:p>
            <a:fld id="{F216980D-0D46-47C4-80B8-4FD7989B26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310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20584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316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99875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068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35469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1354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3784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526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C8B66-EEF1-44CA-96CA-DA3E186DDDF9}" type="datetimeFigureOut">
              <a:rPr lang="vi-VN" smtClean="0"/>
              <a:t>14/03/2022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7E31B-3C80-4892-AB4D-460460892DE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0895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Text Box 2"/>
          <p:cNvSpPr txBox="1">
            <a:spLocks noChangeArrowheads="1"/>
          </p:cNvSpPr>
          <p:nvPr/>
        </p:nvSpPr>
        <p:spPr bwMode="auto">
          <a:xfrm>
            <a:off x="373812" y="3031700"/>
            <a:ext cx="84969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TIẾT 34. VẬT LIỆU KĨ THUẬT ĐIỆN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9347" name="Text Box 3"/>
          <p:cNvSpPr txBox="1">
            <a:spLocks noChangeArrowheads="1"/>
          </p:cNvSpPr>
          <p:nvPr/>
        </p:nvSpPr>
        <p:spPr bwMode="auto">
          <a:xfrm>
            <a:off x="589836" y="2001447"/>
            <a:ext cx="82809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CHƯƠNG VII. ĐỒ DÙNG ĐIỆN GIA ĐÌNH</a:t>
            </a:r>
          </a:p>
        </p:txBody>
      </p:sp>
      <p:sp>
        <p:nvSpPr>
          <p:cNvPr id="569349" name="Rectangle 5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pic>
        <p:nvPicPr>
          <p:cNvPr id="569350" name="Picture 6" descr="Picture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9" y="157168"/>
            <a:ext cx="1966560" cy="212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351" name="Picture 7" descr="Picture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948263" y="4667423"/>
            <a:ext cx="2021010" cy="202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89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69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69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346" grpId="0"/>
      <p:bldP spid="5693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6512" y="43698"/>
            <a:ext cx="9071992" cy="4463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36: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VẬT LIỆU KĨ THUẬT ĐIỆN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2"/>
          <p:cNvSpPr txBox="1">
            <a:spLocks noChangeArrowheads="1"/>
          </p:cNvSpPr>
          <p:nvPr/>
        </p:nvSpPr>
        <p:spPr bwMode="auto">
          <a:xfrm>
            <a:off x="6333" y="476672"/>
            <a:ext cx="2981491" cy="47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lvet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lvet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lvet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lvet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lvet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II.Vật </a:t>
            </a:r>
            <a:r>
              <a:rPr lang="en-US" sz="2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cách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2987825" y="845211"/>
            <a:ext cx="5976664" cy="1264980"/>
          </a:xfrm>
          <a:prstGeom prst="cloudCallout">
            <a:avLst>
              <a:gd name="adj1" fmla="val -47778"/>
              <a:gd name="adj2" fmla="val 102153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Trong 5 phần tử sau, theo em phần tử nào cách điện ?</a:t>
            </a:r>
          </a:p>
        </p:txBody>
      </p:sp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210095" y="3356992"/>
            <a:ext cx="8388424" cy="3281933"/>
            <a:chOff x="-48" y="1872"/>
            <a:chExt cx="5808" cy="2166"/>
          </a:xfrm>
        </p:grpSpPr>
        <p:pic>
          <p:nvPicPr>
            <p:cNvPr id="12" name="Picture 4" descr="su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8" y="1872"/>
              <a:ext cx="2976" cy="2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2832" y="2448"/>
              <a:ext cx="2784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2. Thân phích cắm điện</a:t>
              </a:r>
            </a:p>
          </p:txBody>
        </p:sp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2880" y="2928"/>
              <a:ext cx="2640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3. Vỏ dây điện</a:t>
              </a: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2880" y="3312"/>
              <a:ext cx="2208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4. Hai lõi dây điện</a:t>
              </a:r>
            </a:p>
          </p:txBody>
        </p:sp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2880" y="3696"/>
              <a:ext cx="2112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5. Hai lỗ lấy điện</a:t>
              </a: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2832" y="2016"/>
              <a:ext cx="2928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1. Hai chốt phích cắm điện </a:t>
              </a:r>
            </a:p>
          </p:txBody>
        </p:sp>
      </p:grp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4471466" y="4247198"/>
            <a:ext cx="4025230" cy="461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Thân phích cắm điện  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4568956" y="4944640"/>
            <a:ext cx="4029563" cy="461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Vỏ dây điện  </a:t>
            </a:r>
          </a:p>
        </p:txBody>
      </p: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5010695" y="2552444"/>
            <a:ext cx="3674268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en-US" sz="240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36.1. Phích cắm và ổ lấy điện</a:t>
            </a:r>
          </a:p>
        </p:txBody>
      </p:sp>
    </p:spTree>
    <p:extLst>
      <p:ext uri="{BB962C8B-B14F-4D97-AF65-F5344CB8AC3E}">
        <p14:creationId xmlns:p14="http://schemas.microsoft.com/office/powerpoint/2010/main" val="245931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5" presetClass="emph" presetSubtype="0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5" presetClass="emph" presetSubtype="0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6512" y="43698"/>
            <a:ext cx="9071992" cy="4463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36: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VẬT LIỆU KĨ THUẬT ĐIỆN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"/>
          <p:cNvSpPr txBox="1">
            <a:spLocks noChangeArrowheads="1"/>
          </p:cNvSpPr>
          <p:nvPr/>
        </p:nvSpPr>
        <p:spPr bwMode="auto">
          <a:xfrm>
            <a:off x="6333" y="476672"/>
            <a:ext cx="2981491" cy="47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lvet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lvet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lvet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lvet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lvet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II.Vật </a:t>
            </a:r>
            <a:r>
              <a:rPr lang="en-US" sz="2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cách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4" descr="s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826214"/>
            <a:ext cx="4389040" cy="308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21"/>
          <p:cNvGrpSpPr>
            <a:grpSpLocks/>
          </p:cNvGrpSpPr>
          <p:nvPr/>
        </p:nvGrpSpPr>
        <p:grpSpPr bwMode="auto">
          <a:xfrm>
            <a:off x="4973461" y="713805"/>
            <a:ext cx="3025751" cy="3516779"/>
            <a:chOff x="3024" y="-596"/>
            <a:chExt cx="3363" cy="3101"/>
          </a:xfrm>
        </p:grpSpPr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3024" y="1838"/>
              <a:ext cx="384" cy="2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auto">
            <a:xfrm>
              <a:off x="5088" y="148"/>
              <a:ext cx="102" cy="2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AutoShape 11"/>
            <p:cNvSpPr>
              <a:spLocks noChangeArrowheads="1"/>
            </p:cNvSpPr>
            <p:nvPr/>
          </p:nvSpPr>
          <p:spPr bwMode="auto">
            <a:xfrm>
              <a:off x="3593" y="-596"/>
              <a:ext cx="1056" cy="1005"/>
            </a:xfrm>
            <a:prstGeom prst="wedgeRectCallout">
              <a:avLst>
                <a:gd name="adj1" fmla="val 100350"/>
                <a:gd name="adj2" fmla="val 8033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 b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Vỏ dây điện</a:t>
              </a:r>
            </a:p>
          </p:txBody>
        </p:sp>
        <p:sp>
          <p:nvSpPr>
            <p:cNvPr id="20" name="AutoShape 13"/>
            <p:cNvSpPr>
              <a:spLocks noChangeArrowheads="1"/>
            </p:cNvSpPr>
            <p:nvPr/>
          </p:nvSpPr>
          <p:spPr bwMode="auto">
            <a:xfrm>
              <a:off x="4899" y="1443"/>
              <a:ext cx="1488" cy="1062"/>
            </a:xfrm>
            <a:prstGeom prst="wedgeRectCallout">
              <a:avLst>
                <a:gd name="adj1" fmla="val -89050"/>
                <a:gd name="adj2" fmla="val -64317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 b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Thân phích cắm điện</a:t>
              </a:r>
            </a:p>
          </p:txBody>
        </p:sp>
      </p:grp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43097" y="4470211"/>
            <a:ext cx="81293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Vỏ dây điện: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ly các phần tử mang điện với nhau và cách ly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lõi dây điện với bên ngoài.</a:t>
            </a:r>
            <a:endParaRPr lang="en-US" altLang="en-US" sz="2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auto">
          <a:xfrm>
            <a:off x="115941" y="1241767"/>
            <a:ext cx="3663971" cy="1827193"/>
          </a:xfrm>
          <a:prstGeom prst="cloudCallout">
            <a:avLst>
              <a:gd name="adj1" fmla="val 74505"/>
              <a:gd name="adj2" fmla="val -5301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 dây điện, thân phích cắm điện có chức năng gì?</a:t>
            </a:r>
          </a:p>
        </p:txBody>
      </p:sp>
      <p:sp>
        <p:nvSpPr>
          <p:cNvPr id="23" name="Text Box 18">
            <a:extLst>
              <a:ext uri="{FF2B5EF4-FFF2-40B4-BE49-F238E27FC236}">
                <a16:creationId xmlns:a16="http://schemas.microsoft.com/office/drawing/2014/main" id="{1C9EAE21-EBF8-8747-B422-C4CEABB5F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818" y="5397023"/>
            <a:ext cx="87836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Thân phích cắm điện: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Cách ly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chót phích cắm với nhau và cách ly các phần tử mang điện bên trong với môi trường bên ngoài.</a:t>
            </a:r>
            <a:endParaRPr lang="en-US" altLang="en-US" sz="2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5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su cach di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775" y="99392"/>
            <a:ext cx="3984625" cy="226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4092575" y="686767"/>
            <a:ext cx="152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2228" name="Picture 4" descr="amiang cách điệ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963" y="2452067"/>
            <a:ext cx="21653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9" name="Picture 5" descr="thuy tinh cach di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99392"/>
            <a:ext cx="221932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0" name="Picture 6" descr="TT Dak Lak ve sinh s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492375" y="99392"/>
            <a:ext cx="2362200" cy="227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" name="Picture 7" descr="giay cach điện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auto">
          <a:xfrm>
            <a:off x="609600" y="4823792"/>
            <a:ext cx="33528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232" name="Group 8"/>
          <p:cNvGrpSpPr>
            <a:grpSpLocks/>
          </p:cNvGrpSpPr>
          <p:nvPr/>
        </p:nvGrpSpPr>
        <p:grpSpPr bwMode="auto">
          <a:xfrm>
            <a:off x="6858000" y="2530895"/>
            <a:ext cx="2286000" cy="2128345"/>
            <a:chOff x="3120" y="1488"/>
            <a:chExt cx="1344" cy="1296"/>
          </a:xfrm>
        </p:grpSpPr>
        <p:sp>
          <p:nvSpPr>
            <p:cNvPr id="52233" name="Rectangle 9"/>
            <p:cNvSpPr>
              <a:spLocks noChangeArrowheads="1"/>
            </p:cNvSpPr>
            <p:nvPr/>
          </p:nvSpPr>
          <p:spPr bwMode="auto">
            <a:xfrm>
              <a:off x="3120" y="2033"/>
              <a:ext cx="1344" cy="20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2234" name="Picture 10" descr="giay cach die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8" y="1488"/>
              <a:ext cx="1092" cy="12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2235" name="Picture 11" descr="bang sua chua lop cach dien, vo ca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52067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6" name="Picture 12" descr="bang cao su cách điẹ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452067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1196975" y="2047255"/>
            <a:ext cx="2608278" cy="338554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THỦY TINH CÁCH ĐIỆN </a:t>
            </a:r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4557935" y="4386590"/>
            <a:ext cx="2390329" cy="338554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AMIANG CÁCH ĐIỆN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914400" y="4371355"/>
            <a:ext cx="2630848" cy="338554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BĂNG DÍNH CÁCH ĐIỆN 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7107378" y="4290392"/>
            <a:ext cx="1929118" cy="338554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GIẤY CÁCH ĐIỆN</a:t>
            </a: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609600" y="6455068"/>
            <a:ext cx="3352800" cy="335756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GIẦY CAO SU CÁCH ĐIỆN</a:t>
            </a: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6226175" y="2018680"/>
            <a:ext cx="1729961" cy="338554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SỨ CÁCH ĐIỆN </a:t>
            </a:r>
          </a:p>
        </p:txBody>
      </p:sp>
      <p:pic>
        <p:nvPicPr>
          <p:cNvPr id="52243" name="Picture 19" descr="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8"/>
          <a:stretch>
            <a:fillRect/>
          </a:stretch>
        </p:blipFill>
        <p:spPr bwMode="auto">
          <a:xfrm>
            <a:off x="4930775" y="4709909"/>
            <a:ext cx="32004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44" name="Text Box 20"/>
          <p:cNvSpPr txBox="1">
            <a:spLocks noChangeArrowheads="1"/>
          </p:cNvSpPr>
          <p:nvPr/>
        </p:nvSpPr>
        <p:spPr bwMode="auto">
          <a:xfrm>
            <a:off x="5943600" y="6372036"/>
            <a:ext cx="1295400" cy="338554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GỖ KHÔ</a:t>
            </a:r>
          </a:p>
        </p:txBody>
      </p:sp>
    </p:spTree>
    <p:extLst>
      <p:ext uri="{BB962C8B-B14F-4D97-AF65-F5344CB8AC3E}">
        <p14:creationId xmlns:p14="http://schemas.microsoft.com/office/powerpoint/2010/main" val="28060682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10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1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7" grpId="0" animBg="1"/>
      <p:bldP spid="52238" grpId="0" animBg="1"/>
      <p:bldP spid="52239" grpId="0" animBg="1"/>
      <p:bldP spid="52240" grpId="0" animBg="1"/>
      <p:bldP spid="52241" grpId="0" animBg="1"/>
      <p:bldP spid="52242" grpId="0" animBg="1"/>
      <p:bldP spid="522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6512" y="43698"/>
            <a:ext cx="9071992" cy="4463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36: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VẬT LIỆU KĨ THUẬT ĐIỆN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"/>
          <p:cNvSpPr txBox="1">
            <a:spLocks noChangeArrowheads="1"/>
          </p:cNvSpPr>
          <p:nvPr/>
        </p:nvSpPr>
        <p:spPr bwMode="auto">
          <a:xfrm>
            <a:off x="6333" y="476672"/>
            <a:ext cx="2981491" cy="47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lvet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lvet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lvet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lvet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lvet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III.Vật </a:t>
            </a:r>
            <a:r>
              <a:rPr lang="en-US" sz="2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dẫn từ: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754563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anico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ferit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pecmaloi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lỏi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lỏi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Anico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cửu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Ferit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anten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Pecmaloi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lỏi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19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6512" y="43698"/>
            <a:ext cx="9071992" cy="4463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36: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VẬT LIỆU KĨ THUẬT ĐIỆN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2"/>
          <p:cNvSpPr txBox="1">
            <a:spLocks noChangeArrowheads="1"/>
          </p:cNvSpPr>
          <p:nvPr/>
        </p:nvSpPr>
        <p:spPr bwMode="auto">
          <a:xfrm>
            <a:off x="6333" y="476672"/>
            <a:ext cx="2981491" cy="47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lvet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lvet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lvet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lvet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lvet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III.Vật </a:t>
            </a:r>
            <a:r>
              <a:rPr lang="en-US" sz="2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dẫn từ: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467543" y="2165176"/>
            <a:ext cx="3766319" cy="3352799"/>
            <a:chOff x="123" y="1056"/>
            <a:chExt cx="2544" cy="2112"/>
          </a:xfrm>
        </p:grpSpPr>
        <p:pic>
          <p:nvPicPr>
            <p:cNvPr id="8" name="Picture 16" descr="3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0674" b="43115"/>
            <a:stretch>
              <a:fillRect/>
            </a:stretch>
          </p:blipFill>
          <p:spPr bwMode="auto">
            <a:xfrm>
              <a:off x="123" y="1056"/>
              <a:ext cx="2544" cy="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33"/>
            <p:cNvSpPr>
              <a:spLocks noChangeArrowheads="1"/>
            </p:cNvSpPr>
            <p:nvPr/>
          </p:nvSpPr>
          <p:spPr bwMode="auto">
            <a:xfrm>
              <a:off x="2466" y="2207"/>
              <a:ext cx="192" cy="2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4495800" y="2165176"/>
            <a:ext cx="4324672" cy="3352801"/>
            <a:chOff x="2832" y="977"/>
            <a:chExt cx="2784" cy="2191"/>
          </a:xfrm>
        </p:grpSpPr>
        <p:pic>
          <p:nvPicPr>
            <p:cNvPr id="11" name="Picture 12" descr="3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50" t="14415" b="1158"/>
            <a:stretch>
              <a:fillRect/>
            </a:stretch>
          </p:blipFill>
          <p:spPr bwMode="auto">
            <a:xfrm>
              <a:off x="2832" y="1056"/>
              <a:ext cx="2784" cy="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34"/>
            <p:cNvSpPr>
              <a:spLocks noChangeArrowheads="1"/>
            </p:cNvSpPr>
            <p:nvPr/>
          </p:nvSpPr>
          <p:spPr bwMode="auto">
            <a:xfrm>
              <a:off x="4611" y="977"/>
              <a:ext cx="288" cy="2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AutoShape 15"/>
          <p:cNvSpPr>
            <a:spLocks noChangeArrowheads="1"/>
          </p:cNvSpPr>
          <p:nvPr/>
        </p:nvSpPr>
        <p:spPr bwMode="auto">
          <a:xfrm>
            <a:off x="3200400" y="5898976"/>
            <a:ext cx="2819400" cy="914400"/>
          </a:xfrm>
          <a:prstGeom prst="wedgeRoundRectCallout">
            <a:avLst>
              <a:gd name="adj1" fmla="val -43412"/>
              <a:gd name="adj2" fmla="val -241843"/>
              <a:gd name="adj3" fmla="val 16667"/>
            </a:avLst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Lõi của nam châm điện</a:t>
            </a: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>
            <a:off x="3657600" y="1022176"/>
            <a:ext cx="2667000" cy="914400"/>
          </a:xfrm>
          <a:prstGeom prst="wedgeRoundRectCallout">
            <a:avLst>
              <a:gd name="adj1" fmla="val 61546"/>
              <a:gd name="adj2" fmla="val 153125"/>
              <a:gd name="adj3" fmla="val 16667"/>
            </a:avLst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Lõi của máy biến áp</a:t>
            </a:r>
          </a:p>
        </p:txBody>
      </p:sp>
    </p:spTree>
    <p:extLst>
      <p:ext uri="{BB962C8B-B14F-4D97-AF65-F5344CB8AC3E}">
        <p14:creationId xmlns:p14="http://schemas.microsoft.com/office/powerpoint/2010/main" val="197032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40" name="Picture 4" descr="NCV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5800" cy="37338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67941" name="Picture 5" descr="fẻut trong BA xu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7338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67942" name="Picture 6" descr="ferrite-cor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27463"/>
            <a:ext cx="4572000" cy="3030537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67943" name="Picture 7" descr="anic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0"/>
            <a:ext cx="4495800" cy="304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167944" name="Text Box 8"/>
          <p:cNvSpPr txBox="1">
            <a:spLocks noChangeArrowheads="1"/>
          </p:cNvSpPr>
          <p:nvPr/>
        </p:nvSpPr>
        <p:spPr bwMode="auto">
          <a:xfrm>
            <a:off x="990600" y="3352800"/>
            <a:ext cx="2396810" cy="40011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Nam châm vĩnh cửu</a:t>
            </a:r>
          </a:p>
        </p:txBody>
      </p:sp>
      <p:sp>
        <p:nvSpPr>
          <p:cNvPr id="167945" name="Text Box 9"/>
          <p:cNvSpPr txBox="1">
            <a:spLocks noChangeArrowheads="1"/>
          </p:cNvSpPr>
          <p:nvPr/>
        </p:nvSpPr>
        <p:spPr bwMode="auto">
          <a:xfrm>
            <a:off x="1447800" y="6400800"/>
            <a:ext cx="825867" cy="40011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Anico</a:t>
            </a:r>
          </a:p>
        </p:txBody>
      </p:sp>
      <p:sp>
        <p:nvSpPr>
          <p:cNvPr id="167946" name="Text Box 10"/>
          <p:cNvSpPr txBox="1">
            <a:spLocks noChangeArrowheads="1"/>
          </p:cNvSpPr>
          <p:nvPr/>
        </p:nvSpPr>
        <p:spPr bwMode="auto">
          <a:xfrm>
            <a:off x="6553200" y="6400800"/>
            <a:ext cx="996950" cy="40011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Ferit</a:t>
            </a:r>
          </a:p>
        </p:txBody>
      </p:sp>
      <p:sp>
        <p:nvSpPr>
          <p:cNvPr id="167947" name="Text Box 11"/>
          <p:cNvSpPr txBox="1">
            <a:spLocks noChangeArrowheads="1"/>
          </p:cNvSpPr>
          <p:nvPr/>
        </p:nvSpPr>
        <p:spPr bwMode="auto">
          <a:xfrm>
            <a:off x="5810250" y="3336925"/>
            <a:ext cx="2857064" cy="40011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Ferit trong biến áp xung</a:t>
            </a:r>
          </a:p>
        </p:txBody>
      </p:sp>
    </p:spTree>
    <p:extLst>
      <p:ext uri="{BB962C8B-B14F-4D97-AF65-F5344CB8AC3E}">
        <p14:creationId xmlns:p14="http://schemas.microsoft.com/office/powerpoint/2010/main" val="241995526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7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67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67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16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67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4" grpId="0" animBg="1"/>
      <p:bldP spid="167945" grpId="0" animBg="1"/>
      <p:bldP spid="167946" grpId="0" animBg="1"/>
      <p:bldP spid="16794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67544" y="151879"/>
            <a:ext cx="8034618" cy="831350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/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 số hình ảnh về cấu tạo máy áp</a:t>
            </a:r>
          </a:p>
        </p:txBody>
      </p:sp>
      <p:pic>
        <p:nvPicPr>
          <p:cNvPr id="163843" name="Picture 3" descr="core2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57262" y="1843886"/>
            <a:ext cx="2993119" cy="1485900"/>
          </a:xfrm>
        </p:spPr>
      </p:pic>
      <p:pic>
        <p:nvPicPr>
          <p:cNvPr id="163844" name="Picture 4" descr="core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65102" y="1782220"/>
            <a:ext cx="2813797" cy="1474694"/>
          </a:xfrm>
        </p:spPr>
      </p:pic>
      <p:pic>
        <p:nvPicPr>
          <p:cNvPr id="163845" name="Picture 5" descr="Transformato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256" y="1628800"/>
            <a:ext cx="2899102" cy="1631877"/>
          </a:xfrm>
        </p:spPr>
      </p:pic>
      <p:pic>
        <p:nvPicPr>
          <p:cNvPr id="163846" name="Picture 6" descr="Ben trong cua mot may bien ap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61" y="4179911"/>
            <a:ext cx="3336022" cy="1943100"/>
          </a:xfrm>
        </p:spPr>
      </p:pic>
      <p:pic>
        <p:nvPicPr>
          <p:cNvPr id="163847" name="Picture 7" descr="1208880579_1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500" y="4176550"/>
            <a:ext cx="2244398" cy="19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8" name="Picture 8" descr="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65611"/>
            <a:ext cx="2685000" cy="2171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3118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63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6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6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63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63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6512" y="43698"/>
            <a:ext cx="9071992" cy="4463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36: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VẬT LIỆU KĨ THUẬT ĐIỆN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2"/>
          <p:cNvSpPr txBox="1">
            <a:spLocks noChangeArrowheads="1"/>
          </p:cNvSpPr>
          <p:nvPr/>
        </p:nvSpPr>
        <p:spPr bwMode="auto">
          <a:xfrm>
            <a:off x="6333" y="476672"/>
            <a:ext cx="2981491" cy="47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lvet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lvet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lvet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lvet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lvet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III.Vật </a:t>
            </a:r>
            <a:r>
              <a:rPr lang="en-US" sz="2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dẫn từ: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819400" y="10033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en-US" sz="180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810000" y="1612900"/>
            <a:ext cx="502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180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562600" y="5651500"/>
            <a:ext cx="12763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1800">
              <a:solidFill>
                <a:srgbClr val="1E60E4"/>
              </a:solidFill>
              <a:cs typeface="Times New Roman" panose="02020603050405020304" pitchFamily="18" charset="0"/>
            </a:endParaRPr>
          </a:p>
          <a:p>
            <a:endParaRPr lang="en-US" altLang="en-US" sz="1800">
              <a:solidFill>
                <a:srgbClr val="1E60E4"/>
              </a:solidFill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1800">
              <a:cs typeface="Times New Roman" panose="02020603050405020304" pitchFamily="18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28600" y="1052736"/>
            <a:ext cx="86868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indent="393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8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điền vào chỗ trống trong bảng 36.1 đặc tính và tên các phần tử của thiết bị điện được chế tạo từ các vật liệu kĩ thuật điện.</a:t>
            </a:r>
          </a:p>
        </p:txBody>
      </p:sp>
      <p:graphicFrame>
        <p:nvGraphicFramePr>
          <p:cNvPr id="10" name="Group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896373"/>
              </p:ext>
            </p:extLst>
          </p:nvPr>
        </p:nvGraphicFramePr>
        <p:xfrm>
          <a:off x="228600" y="2434383"/>
          <a:ext cx="8763000" cy="4234977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182705469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2103873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99913381"/>
                    </a:ext>
                  </a:extLst>
                </a:gridCol>
              </a:tblGrid>
              <a:tr h="4755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vật liệu</a:t>
                      </a: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tính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phần tử của thiết bị điện được chế tạo</a:t>
                      </a: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7747837"/>
                  </a:ext>
                </a:extLst>
              </a:tr>
              <a:tr h="4705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E3116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Đồng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1E60E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EC691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3205679"/>
                  </a:ext>
                </a:extLst>
              </a:tr>
              <a:tr h="4689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E3116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Nhựa ebonit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1E60E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EC691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243060"/>
                  </a:ext>
                </a:extLst>
              </a:tr>
              <a:tr h="4705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E3116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Pheroniken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1E60E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7797910"/>
                  </a:ext>
                </a:extLst>
              </a:tr>
              <a:tr h="4689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E3116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Nhôm 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1E60E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EC691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4868247"/>
                  </a:ext>
                </a:extLst>
              </a:tr>
              <a:tr h="4705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E3116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Thép kĩ thuật điện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846698"/>
                  </a:ext>
                </a:extLst>
              </a:tr>
              <a:tr h="4689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E3116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Cao su 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1E60E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976178"/>
                  </a:ext>
                </a:extLst>
              </a:tr>
              <a:tr h="4705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E3116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Nicrom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1E60E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EC691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1542609"/>
                  </a:ext>
                </a:extLst>
              </a:tr>
              <a:tr h="4705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E3116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Anico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EC691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9302948"/>
                  </a:ext>
                </a:extLst>
              </a:tr>
            </a:tbl>
          </a:graphicData>
        </a:graphic>
      </p:graphicFrame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2590800" y="2971800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 điện</a:t>
            </a:r>
          </a:p>
        </p:txBody>
      </p:sp>
      <p:sp>
        <p:nvSpPr>
          <p:cNvPr id="12" name="Text Box 50"/>
          <p:cNvSpPr txBox="1">
            <a:spLocks noChangeArrowheads="1"/>
          </p:cNvSpPr>
          <p:nvPr/>
        </p:nvSpPr>
        <p:spPr bwMode="auto">
          <a:xfrm>
            <a:off x="4038600" y="2971800"/>
            <a:ext cx="342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Lõi dây điện, chốt phích cắm…</a:t>
            </a:r>
          </a:p>
        </p:txBody>
      </p:sp>
      <p:sp>
        <p:nvSpPr>
          <p:cNvPr id="13" name="Text Box 51"/>
          <p:cNvSpPr txBox="1">
            <a:spLocks noChangeArrowheads="1"/>
          </p:cNvSpPr>
          <p:nvPr/>
        </p:nvSpPr>
        <p:spPr bwMode="auto">
          <a:xfrm>
            <a:off x="2590800" y="3886200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 điện</a:t>
            </a:r>
          </a:p>
        </p:txBody>
      </p:sp>
      <p:sp>
        <p:nvSpPr>
          <p:cNvPr id="14" name="Text Box 52"/>
          <p:cNvSpPr txBox="1">
            <a:spLocks noChangeArrowheads="1"/>
          </p:cNvSpPr>
          <p:nvPr/>
        </p:nvSpPr>
        <p:spPr bwMode="auto">
          <a:xfrm>
            <a:off x="2438400" y="3429000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điện</a:t>
            </a:r>
          </a:p>
        </p:txBody>
      </p:sp>
      <p:sp>
        <p:nvSpPr>
          <p:cNvPr id="15" name="Text Box 53"/>
          <p:cNvSpPr txBox="1">
            <a:spLocks noChangeArrowheads="1"/>
          </p:cNvSpPr>
          <p:nvPr/>
        </p:nvSpPr>
        <p:spPr bwMode="auto">
          <a:xfrm>
            <a:off x="3962400" y="3429000"/>
            <a:ext cx="457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Đế cầu dao, tay cầm đồ dùng điện...</a:t>
            </a:r>
          </a:p>
        </p:txBody>
      </p:sp>
      <p:sp>
        <p:nvSpPr>
          <p:cNvPr id="16" name="Text Box 54"/>
          <p:cNvSpPr txBox="1">
            <a:spLocks noChangeArrowheads="1"/>
          </p:cNvSpPr>
          <p:nvPr/>
        </p:nvSpPr>
        <p:spPr bwMode="auto">
          <a:xfrm>
            <a:off x="3962400" y="3886200"/>
            <a:ext cx="495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Dây điện trở trong bàn là, mỏ hàn…</a:t>
            </a:r>
          </a:p>
        </p:txBody>
      </p:sp>
      <p:sp>
        <p:nvSpPr>
          <p:cNvPr id="17" name="Rectangle 55"/>
          <p:cNvSpPr>
            <a:spLocks noChangeArrowheads="1"/>
          </p:cNvSpPr>
          <p:nvPr/>
        </p:nvSpPr>
        <p:spPr bwMode="auto">
          <a:xfrm>
            <a:off x="3962400" y="4343400"/>
            <a:ext cx="3733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Lõi dây dẫn điện…</a:t>
            </a:r>
          </a:p>
        </p:txBody>
      </p:sp>
      <p:sp>
        <p:nvSpPr>
          <p:cNvPr id="18" name="Text Box 56"/>
          <p:cNvSpPr txBox="1">
            <a:spLocks noChangeArrowheads="1"/>
          </p:cNvSpPr>
          <p:nvPr/>
        </p:nvSpPr>
        <p:spPr bwMode="auto">
          <a:xfrm>
            <a:off x="2590800" y="4343400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 điện</a:t>
            </a:r>
          </a:p>
        </p:txBody>
      </p:sp>
      <p:sp>
        <p:nvSpPr>
          <p:cNvPr id="19" name="Text Box 57"/>
          <p:cNvSpPr txBox="1">
            <a:spLocks noChangeArrowheads="1"/>
          </p:cNvSpPr>
          <p:nvPr/>
        </p:nvSpPr>
        <p:spPr bwMode="auto">
          <a:xfrm>
            <a:off x="2514600" y="4800600"/>
            <a:ext cx="990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 từ</a:t>
            </a:r>
          </a:p>
        </p:txBody>
      </p:sp>
      <p:sp>
        <p:nvSpPr>
          <p:cNvPr id="20" name="Rectangle 58"/>
          <p:cNvSpPr>
            <a:spLocks noChangeArrowheads="1"/>
          </p:cNvSpPr>
          <p:nvPr/>
        </p:nvSpPr>
        <p:spPr bwMode="auto">
          <a:xfrm>
            <a:off x="3962400" y="4800600"/>
            <a:ext cx="48768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Lõi của máy biến áp, máy phát điện…</a:t>
            </a: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59"/>
          <p:cNvSpPr txBox="1">
            <a:spLocks noChangeArrowheads="1"/>
          </p:cNvSpPr>
          <p:nvPr/>
        </p:nvSpPr>
        <p:spPr bwMode="auto">
          <a:xfrm>
            <a:off x="2514600" y="5257800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điện</a:t>
            </a:r>
          </a:p>
        </p:txBody>
      </p:sp>
      <p:sp>
        <p:nvSpPr>
          <p:cNvPr id="22" name="Rectangle 60"/>
          <p:cNvSpPr>
            <a:spLocks noChangeArrowheads="1"/>
          </p:cNvSpPr>
          <p:nvPr/>
        </p:nvSpPr>
        <p:spPr bwMode="auto">
          <a:xfrm>
            <a:off x="3962400" y="5257800"/>
            <a:ext cx="487680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Vỏ dây dẫn điện; găng tay, ủng cao su…</a:t>
            </a: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61"/>
          <p:cNvSpPr txBox="1">
            <a:spLocks noChangeArrowheads="1"/>
          </p:cNvSpPr>
          <p:nvPr/>
        </p:nvSpPr>
        <p:spPr bwMode="auto">
          <a:xfrm>
            <a:off x="2590800" y="5715000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 điện</a:t>
            </a:r>
          </a:p>
        </p:txBody>
      </p:sp>
      <p:sp>
        <p:nvSpPr>
          <p:cNvPr id="24" name="Rectangle 62"/>
          <p:cNvSpPr>
            <a:spLocks noChangeArrowheads="1"/>
          </p:cNvSpPr>
          <p:nvPr/>
        </p:nvSpPr>
        <p:spPr bwMode="auto">
          <a:xfrm>
            <a:off x="3962400" y="5715000"/>
            <a:ext cx="449033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Dây điện trở trong nồi cơm điện, bếp điện</a:t>
            </a:r>
          </a:p>
        </p:txBody>
      </p:sp>
      <p:sp>
        <p:nvSpPr>
          <p:cNvPr id="25" name="Text Box 63"/>
          <p:cNvSpPr txBox="1">
            <a:spLocks noChangeArrowheads="1"/>
          </p:cNvSpPr>
          <p:nvPr/>
        </p:nvSpPr>
        <p:spPr bwMode="auto">
          <a:xfrm>
            <a:off x="2514600" y="6172200"/>
            <a:ext cx="990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 từ</a:t>
            </a:r>
          </a:p>
        </p:txBody>
      </p:sp>
      <p:sp>
        <p:nvSpPr>
          <p:cNvPr id="26" name="Rectangle 64"/>
          <p:cNvSpPr>
            <a:spLocks noChangeArrowheads="1"/>
          </p:cNvSpPr>
          <p:nvPr/>
        </p:nvSpPr>
        <p:spPr bwMode="auto">
          <a:xfrm>
            <a:off x="3962400" y="6172200"/>
            <a:ext cx="3733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Nam châm vĩnh cửu….</a:t>
            </a:r>
          </a:p>
        </p:txBody>
      </p:sp>
    </p:spTree>
    <p:extLst>
      <p:ext uri="{BB962C8B-B14F-4D97-AF65-F5344CB8AC3E}">
        <p14:creationId xmlns:p14="http://schemas.microsoft.com/office/powerpoint/2010/main" val="208399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utoUpdateAnimBg="0"/>
      <p:bldP spid="12" grpId="0" autoUpdateAnimBg="0"/>
      <p:bldP spid="13" grpId="0"/>
      <p:bldP spid="14" grpId="0" autoUpdateAnimBg="0"/>
      <p:bldP spid="15" grpId="0" autoUpdateAnimBg="0"/>
      <p:bldP spid="16" grpId="0" autoUpdateAnimBg="0"/>
      <p:bldP spid="17" grpId="0" autoUpdateAnimBg="0"/>
      <p:bldP spid="18" grpId="0" autoUpdateAnimBg="0"/>
      <p:bldP spid="19" grpId="0" autoUpdateAnimBg="0"/>
      <p:bldP spid="20" grpId="0" autoUpdateAnimBg="0"/>
      <p:bldP spid="21" grpId="0" autoUpdateAnimBg="0"/>
      <p:bldP spid="22" grpId="0" autoUpdateAnimBg="0"/>
      <p:bldP spid="23" grpId="0" autoUpdateAnimBg="0"/>
      <p:bldP spid="24" grpId="0" autoUpdateAnimBg="0"/>
      <p:bldP spid="25" grpId="0" autoUpdateAnimBg="0"/>
      <p:bldP spid="2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Text Box 2"/>
          <p:cNvSpPr txBox="1">
            <a:spLocks noChangeArrowheads="1"/>
          </p:cNvSpPr>
          <p:nvPr/>
        </p:nvSpPr>
        <p:spPr bwMode="auto">
          <a:xfrm>
            <a:off x="1291668" y="2392809"/>
            <a:ext cx="724077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38,39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 dùng loại điện-quang:</a:t>
            </a:r>
            <a:endParaRPr lang="en-US" sz="2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9347" name="Text Box 3"/>
          <p:cNvSpPr txBox="1">
            <a:spLocks noChangeArrowheads="1"/>
          </p:cNvSpPr>
          <p:nvPr/>
        </p:nvSpPr>
        <p:spPr bwMode="auto">
          <a:xfrm>
            <a:off x="2104743" y="1022112"/>
            <a:ext cx="5818212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4500" b="1" i="1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</a:p>
        </p:txBody>
      </p:sp>
      <p:sp>
        <p:nvSpPr>
          <p:cNvPr id="569349" name="Rectangle 5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pic>
        <p:nvPicPr>
          <p:cNvPr id="569350" name="Picture 6" descr="Picture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00" y="188202"/>
            <a:ext cx="2051720" cy="221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351" name="Picture 7" descr="Picture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884192" y="4581128"/>
            <a:ext cx="2123728" cy="212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96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69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9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9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9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346" grpId="0"/>
      <p:bldP spid="5693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felicitsh71-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9683" name="WordArt 3"/>
          <p:cNvSpPr>
            <a:spLocks noChangeArrowheads="1" noChangeShapeType="1" noTextEdit="1"/>
          </p:cNvSpPr>
          <p:nvPr/>
        </p:nvSpPr>
        <p:spPr bwMode="auto">
          <a:xfrm>
            <a:off x="328613" y="4648200"/>
            <a:ext cx="8486775" cy="1524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FE00"/>
                </a:solidFill>
                <a:latin typeface="Times New Roman"/>
                <a:cs typeface="Times New Roman"/>
              </a:rPr>
              <a:t>Giờ học đã kết thúc thân ái chào các em </a:t>
            </a:r>
          </a:p>
        </p:txBody>
      </p:sp>
    </p:spTree>
    <p:extLst>
      <p:ext uri="{BB962C8B-B14F-4D97-AF65-F5344CB8AC3E}">
        <p14:creationId xmlns:p14="http://schemas.microsoft.com/office/powerpoint/2010/main" val="74686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96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6512" y="43698"/>
            <a:ext cx="9071992" cy="4463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36: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 LIỆU KĨ THUẬT ĐIỆN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"/>
          <p:cNvSpPr txBox="1">
            <a:spLocks noChangeArrowheads="1"/>
          </p:cNvSpPr>
          <p:nvPr/>
        </p:nvSpPr>
        <p:spPr bwMode="auto">
          <a:xfrm>
            <a:off x="6333" y="476672"/>
            <a:ext cx="2981491" cy="47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lvet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lvet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lvet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lvet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lvet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9pPr>
          </a:lstStyle>
          <a:p>
            <a:pPr eaLnBrk="1" hangingPunct="1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I.Vật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1124744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</a:t>
            </a:r>
          </a:p>
          <a:p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suất</a:t>
            </a:r>
          </a:p>
          <a:p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khoảng10</a:t>
            </a:r>
            <a:r>
              <a:rPr lang="en-US" sz="2400" b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-8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</a:t>
            </a:r>
            <a:r>
              <a:rPr lang="en-US" sz="2400" b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Ωm), 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tốt</a:t>
            </a:r>
          </a:p>
          <a:p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lỏi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rẽ.</a:t>
            </a:r>
          </a:p>
          <a:p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pheroniken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nicrom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  <a:p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70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508" name="Group 4"/>
          <p:cNvGrpSpPr>
            <a:grpSpLocks/>
          </p:cNvGrpSpPr>
          <p:nvPr/>
        </p:nvGrpSpPr>
        <p:grpSpPr bwMode="auto">
          <a:xfrm>
            <a:off x="188923" y="2277522"/>
            <a:ext cx="8783960" cy="4307815"/>
            <a:chOff x="0" y="1272"/>
            <a:chExt cx="5577" cy="2718"/>
          </a:xfrm>
        </p:grpSpPr>
        <p:sp>
          <p:nvSpPr>
            <p:cNvPr id="277509" name="Text Box 5"/>
            <p:cNvSpPr txBox="1">
              <a:spLocks noChangeArrowheads="1"/>
            </p:cNvSpPr>
            <p:nvPr/>
          </p:nvSpPr>
          <p:spPr bwMode="auto">
            <a:xfrm>
              <a:off x="2667" y="2448"/>
              <a:ext cx="2784" cy="29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Thân phích cắm điện</a:t>
              </a:r>
            </a:p>
          </p:txBody>
        </p:sp>
        <p:sp>
          <p:nvSpPr>
            <p:cNvPr id="277510" name="Text Box 6"/>
            <p:cNvSpPr txBox="1">
              <a:spLocks noChangeArrowheads="1"/>
            </p:cNvSpPr>
            <p:nvPr/>
          </p:nvSpPr>
          <p:spPr bwMode="auto">
            <a:xfrm>
              <a:off x="2688" y="2883"/>
              <a:ext cx="264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Vỏ dây điện</a:t>
              </a:r>
            </a:p>
          </p:txBody>
        </p:sp>
        <p:sp>
          <p:nvSpPr>
            <p:cNvPr id="277511" name="Text Box 7"/>
            <p:cNvSpPr txBox="1">
              <a:spLocks noChangeArrowheads="1"/>
            </p:cNvSpPr>
            <p:nvPr/>
          </p:nvSpPr>
          <p:spPr bwMode="auto">
            <a:xfrm>
              <a:off x="2688" y="3294"/>
              <a:ext cx="220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4. Hai lõi dây điện</a:t>
              </a:r>
            </a:p>
          </p:txBody>
        </p:sp>
        <p:sp>
          <p:nvSpPr>
            <p:cNvPr id="277512" name="Text Box 8"/>
            <p:cNvSpPr txBox="1">
              <a:spLocks noChangeArrowheads="1"/>
            </p:cNvSpPr>
            <p:nvPr/>
          </p:nvSpPr>
          <p:spPr bwMode="auto">
            <a:xfrm>
              <a:off x="2688" y="3696"/>
              <a:ext cx="21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5. Hai lỗ lấy điện</a:t>
              </a:r>
            </a:p>
          </p:txBody>
        </p:sp>
        <p:sp>
          <p:nvSpPr>
            <p:cNvPr id="277513" name="Text Box 9"/>
            <p:cNvSpPr txBox="1">
              <a:spLocks noChangeArrowheads="1"/>
            </p:cNvSpPr>
            <p:nvPr/>
          </p:nvSpPr>
          <p:spPr bwMode="auto">
            <a:xfrm>
              <a:off x="2649" y="2016"/>
              <a:ext cx="292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Hai chốt phích cắm điện</a:t>
              </a:r>
            </a:p>
          </p:txBody>
        </p:sp>
        <p:sp>
          <p:nvSpPr>
            <p:cNvPr id="277514" name="Text Box 10"/>
            <p:cNvSpPr txBox="1">
              <a:spLocks noChangeArrowheads="1"/>
            </p:cNvSpPr>
            <p:nvPr/>
          </p:nvSpPr>
          <p:spPr bwMode="auto">
            <a:xfrm>
              <a:off x="2850" y="1272"/>
              <a:ext cx="2544" cy="52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Hình 36.1: Dây điện có phích cắm và ổ lấy điện</a:t>
              </a:r>
            </a:p>
          </p:txBody>
        </p:sp>
        <p:pic>
          <p:nvPicPr>
            <p:cNvPr id="277515" name="Picture 11" descr="su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24"/>
              <a:ext cx="2688" cy="2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7516" name="Text Box 12"/>
          <p:cNvSpPr txBox="1">
            <a:spLocks noChangeArrowheads="1"/>
          </p:cNvSpPr>
          <p:nvPr/>
        </p:nvSpPr>
        <p:spPr bwMode="auto">
          <a:xfrm>
            <a:off x="4479961" y="6119667"/>
            <a:ext cx="4687298" cy="4609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Hai lỗ lấy điện</a:t>
            </a:r>
          </a:p>
        </p:txBody>
      </p:sp>
      <p:sp>
        <p:nvSpPr>
          <p:cNvPr id="277517" name="Text Box 13"/>
          <p:cNvSpPr txBox="1">
            <a:spLocks noChangeArrowheads="1"/>
          </p:cNvSpPr>
          <p:nvPr/>
        </p:nvSpPr>
        <p:spPr bwMode="auto">
          <a:xfrm>
            <a:off x="4447537" y="3469437"/>
            <a:ext cx="4687298" cy="4609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Hai chốt phích cắm điện  </a:t>
            </a:r>
          </a:p>
        </p:txBody>
      </p:sp>
      <p:sp>
        <p:nvSpPr>
          <p:cNvPr id="277518" name="Text Box 14"/>
          <p:cNvSpPr txBox="1">
            <a:spLocks noChangeArrowheads="1"/>
          </p:cNvSpPr>
          <p:nvPr/>
        </p:nvSpPr>
        <p:spPr bwMode="auto">
          <a:xfrm>
            <a:off x="4447537" y="5480800"/>
            <a:ext cx="4687298" cy="4609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Hai lõi dây điện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6512" y="43698"/>
            <a:ext cx="9071992" cy="4463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36: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 LIỆU KĨ THUẬT ĐIỆN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2"/>
          <p:cNvSpPr txBox="1">
            <a:spLocks noChangeArrowheads="1"/>
          </p:cNvSpPr>
          <p:nvPr/>
        </p:nvSpPr>
        <p:spPr bwMode="auto">
          <a:xfrm>
            <a:off x="6333" y="476672"/>
            <a:ext cx="2981491" cy="47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lvet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lvet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lvet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lvet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lvet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9pPr>
          </a:lstStyle>
          <a:p>
            <a:pPr eaLnBrk="1" hangingPunct="1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I.Vật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8923" y="1052736"/>
            <a:ext cx="4815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b="1">
                <a:solidFill>
                  <a:srgbClr val="F50B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5 phần tử của phích cắm và ổ lấy điện, phần tử nào là phần tử dẫn điện?</a:t>
            </a:r>
          </a:p>
        </p:txBody>
      </p:sp>
    </p:spTree>
    <p:extLst>
      <p:ext uri="{BB962C8B-B14F-4D97-AF65-F5344CB8AC3E}">
        <p14:creationId xmlns:p14="http://schemas.microsoft.com/office/powerpoint/2010/main" val="742560824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7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7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7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277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5" presetClass="emph" presetSubtype="0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7751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27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5" presetClass="emph" presetSubtype="0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27751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277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5" presetClass="emph" presetSubtype="0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27751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16" grpId="0" animBg="1"/>
      <p:bldP spid="277516" grpId="1" animBg="1"/>
      <p:bldP spid="277517" grpId="0" animBg="1"/>
      <p:bldP spid="277517" grpId="1" animBg="1"/>
      <p:bldP spid="277518" grpId="0" animBg="1"/>
      <p:bldP spid="277518" grpId="1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9179" name="Group 10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6716929"/>
              </p:ext>
            </p:extLst>
          </p:nvPr>
        </p:nvGraphicFramePr>
        <p:xfrm>
          <a:off x="457200" y="2047528"/>
          <a:ext cx="8229600" cy="3827465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4086552907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224599929"/>
                    </a:ext>
                  </a:extLst>
                </a:gridCol>
              </a:tblGrid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50B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số chất kim loại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50B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 trở suất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7524965"/>
                  </a:ext>
                </a:extLst>
              </a:tr>
              <a:tr h="468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1,6.10</a:t>
                      </a:r>
                      <a:r>
                        <a:rPr kumimoji="0" lang="en-US" altLang="en-US" sz="2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</a:t>
                      </a: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Ω</a:t>
                      </a: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966370"/>
                  </a:ext>
                </a:extLst>
              </a:tr>
              <a:tr h="484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1,7.10</a:t>
                      </a:r>
                      <a:r>
                        <a:rPr kumimoji="0" lang="en-US" altLang="en-US" sz="2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</a:t>
                      </a: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Ω</a:t>
                      </a: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835642"/>
                  </a:ext>
                </a:extLst>
              </a:tr>
              <a:tr h="500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Vônfram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294138"/>
                  </a:ext>
                </a:extLst>
              </a:tr>
              <a:tr h="733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12.10</a:t>
                      </a:r>
                      <a:r>
                        <a:rPr kumimoji="0" lang="en-US" altLang="en-US" sz="2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</a:t>
                      </a: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Ω</a:t>
                      </a: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2769430"/>
                  </a:ext>
                </a:extLst>
              </a:tr>
              <a:tr h="515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 ngân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96.10</a:t>
                      </a:r>
                      <a:r>
                        <a:rPr kumimoji="0" lang="en-US" altLang="en-US" sz="2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 </a:t>
                      </a:r>
                      <a:r>
                        <a:rPr kumimoji="0" lang="el-G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Ω</a:t>
                      </a: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1805034"/>
                  </a:ext>
                </a:extLst>
              </a:tr>
              <a:tr h="515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Nhôm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2,8.10</a:t>
                      </a:r>
                      <a:r>
                        <a:rPr kumimoji="0" lang="en-US" altLang="en-US" sz="2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</a:t>
                      </a: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Ω</a:t>
                      </a: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293325"/>
                  </a:ext>
                </a:extLst>
              </a:tr>
            </a:tbl>
          </a:graphicData>
        </a:graphic>
      </p:graphicFrame>
      <p:sp>
        <p:nvSpPr>
          <p:cNvPr id="259175" name="Text Box 103"/>
          <p:cNvSpPr txBox="1">
            <a:spLocks noChangeArrowheads="1"/>
          </p:cNvSpPr>
          <p:nvPr/>
        </p:nvSpPr>
        <p:spPr bwMode="auto">
          <a:xfrm>
            <a:off x="1899435" y="1095127"/>
            <a:ext cx="4818948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 điện trở suất của một số chất 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6512" y="43698"/>
            <a:ext cx="9071992" cy="4463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36: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VẬT LIỆU KĨ THUẬT ĐIỆN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"/>
          <p:cNvSpPr txBox="1">
            <a:spLocks noChangeArrowheads="1"/>
          </p:cNvSpPr>
          <p:nvPr/>
        </p:nvSpPr>
        <p:spPr bwMode="auto">
          <a:xfrm>
            <a:off x="6333" y="476672"/>
            <a:ext cx="2981491" cy="47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lvet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lvet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lvet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lvet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lvet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9pPr>
          </a:lstStyle>
          <a:p>
            <a:pPr eaLnBrk="1" hangingPunct="1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I.Vật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52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9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9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9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9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9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17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HELLO\Desktop\100913_lectrical-Wire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40" y="260648"/>
            <a:ext cx="3962887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C:\Users\HELLO\Desktop\jmo13504537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318707"/>
            <a:ext cx="4176464" cy="328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C:\Users\HELLO\Desktop\a4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861048"/>
            <a:ext cx="4248473" cy="274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C:\Users\HELLO\Desktop\hathetongphakhongcogiapkimloai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600734"/>
            <a:ext cx="3768799" cy="3140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986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93" name="Picture 25" descr="day bac thuan khi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5" b="17172"/>
          <a:stretch>
            <a:fillRect/>
          </a:stretch>
        </p:blipFill>
        <p:spPr bwMode="auto">
          <a:xfrm>
            <a:off x="5710808" y="3753201"/>
            <a:ext cx="3397696" cy="251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82" name="Picture 14" descr="day nhom tran 400x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408" y="176477"/>
            <a:ext cx="2659066" cy="265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83" name="Picture 15" descr="400x4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76477"/>
            <a:ext cx="2659066" cy="265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81" name="Picture 13" descr="251daydi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408" y="3752277"/>
            <a:ext cx="2659066" cy="248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84" name="Picture 16" descr="cuc tiep diem bang do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3752959"/>
            <a:ext cx="2659066" cy="250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86" name="Picture 18" descr="ZenSati6 dong ma bac tinh khiet dung trong day dan hthg am thanh'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13333" b="30075"/>
          <a:stretch>
            <a:fillRect/>
          </a:stretch>
        </p:blipFill>
        <p:spPr bwMode="auto">
          <a:xfrm>
            <a:off x="5710808" y="176477"/>
            <a:ext cx="3397696" cy="265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787" name="Text Box 19"/>
          <p:cNvSpPr txBox="1">
            <a:spLocks noChangeArrowheads="1"/>
          </p:cNvSpPr>
          <p:nvPr/>
        </p:nvSpPr>
        <p:spPr bwMode="auto">
          <a:xfrm>
            <a:off x="605408" y="2941401"/>
            <a:ext cx="1271724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1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 ĐỒNG </a:t>
            </a:r>
          </a:p>
        </p:txBody>
      </p:sp>
      <p:sp>
        <p:nvSpPr>
          <p:cNvPr id="160788" name="Text Box 20"/>
          <p:cNvSpPr txBox="1">
            <a:spLocks noChangeArrowheads="1"/>
          </p:cNvSpPr>
          <p:nvPr/>
        </p:nvSpPr>
        <p:spPr bwMode="auto">
          <a:xfrm>
            <a:off x="3469258" y="2941401"/>
            <a:ext cx="1305909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1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 NHÔM </a:t>
            </a:r>
          </a:p>
        </p:txBody>
      </p:sp>
      <p:sp>
        <p:nvSpPr>
          <p:cNvPr id="160790" name="Text Box 22"/>
          <p:cNvSpPr txBox="1">
            <a:spLocks noChangeArrowheads="1"/>
          </p:cNvSpPr>
          <p:nvPr/>
        </p:nvSpPr>
        <p:spPr bwMode="auto">
          <a:xfrm>
            <a:off x="5634608" y="2777511"/>
            <a:ext cx="3471559" cy="7386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1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LÕI DÂY ĐỒNG XOẮN </a:t>
            </a:r>
          </a:p>
          <a:p>
            <a:pPr algn="ctr" eaLnBrk="1" hangingPunct="1"/>
            <a:r>
              <a:rPr lang="en-US" altLang="en-US" sz="1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 BẠC TINH KHIẾT DÙNG TRONG DÂY DẪN CỦA HỆ THỐNG ÂM THANH</a:t>
            </a:r>
          </a:p>
        </p:txBody>
      </p:sp>
      <p:sp>
        <p:nvSpPr>
          <p:cNvPr id="160791" name="Text Box 23"/>
          <p:cNvSpPr txBox="1">
            <a:spLocks noChangeArrowheads="1"/>
          </p:cNvSpPr>
          <p:nvPr/>
        </p:nvSpPr>
        <p:spPr bwMode="auto">
          <a:xfrm>
            <a:off x="593050" y="6207821"/>
            <a:ext cx="1662794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1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 TIẾP ĐIỂM </a:t>
            </a:r>
          </a:p>
          <a:p>
            <a:pPr algn="ctr" eaLnBrk="1" hangingPunct="1"/>
            <a:r>
              <a:rPr lang="en-US" altLang="en-US" sz="1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ĐỒNG</a:t>
            </a:r>
          </a:p>
        </p:txBody>
      </p:sp>
      <p:sp>
        <p:nvSpPr>
          <p:cNvPr id="160792" name="Text Box 24"/>
          <p:cNvSpPr txBox="1">
            <a:spLocks noChangeArrowheads="1"/>
          </p:cNvSpPr>
          <p:nvPr/>
        </p:nvSpPr>
        <p:spPr bwMode="auto">
          <a:xfrm>
            <a:off x="3174247" y="6370401"/>
            <a:ext cx="2104581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1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LOẠI DÂY ĐIỆN</a:t>
            </a:r>
          </a:p>
        </p:txBody>
      </p:sp>
      <p:sp>
        <p:nvSpPr>
          <p:cNvPr id="160794" name="Text Box 26"/>
          <p:cNvSpPr txBox="1">
            <a:spLocks noChangeArrowheads="1"/>
          </p:cNvSpPr>
          <p:nvPr/>
        </p:nvSpPr>
        <p:spPr bwMode="auto">
          <a:xfrm>
            <a:off x="6277178" y="6384689"/>
            <a:ext cx="2441268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1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 BẠC THUẦN KHIẾT</a:t>
            </a:r>
          </a:p>
        </p:txBody>
      </p:sp>
    </p:spTree>
    <p:extLst>
      <p:ext uri="{BB962C8B-B14F-4D97-AF65-F5344CB8AC3E}">
        <p14:creationId xmlns:p14="http://schemas.microsoft.com/office/powerpoint/2010/main" val="1684566881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0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0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60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07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07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60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0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0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60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60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160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0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60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87" grpId="0" animBg="1"/>
      <p:bldP spid="160788" grpId="0" animBg="1"/>
      <p:bldP spid="160790" grpId="0" animBg="1"/>
      <p:bldP spid="160791" grpId="0" animBg="1"/>
      <p:bldP spid="160792" grpId="0" animBg="1"/>
      <p:bldP spid="1607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105" name="Picture 17" descr="Sil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0"/>
            <a:ext cx="41910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107" name="Picture 19" descr="mạch in tren bo mạch chủ"/>
          <p:cNvPicPr>
            <a:picLocks noChangeAspect="1" noChangeArrowheads="1"/>
          </p:cNvPicPr>
          <p:nvPr/>
        </p:nvPicPr>
        <p:blipFill>
          <a:blip r:embed="rId3">
            <a:lum bright="24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00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108" name="Text Box 20"/>
          <p:cNvSpPr txBox="1">
            <a:spLocks noChangeArrowheads="1"/>
          </p:cNvSpPr>
          <p:nvPr/>
        </p:nvSpPr>
        <p:spPr bwMode="auto">
          <a:xfrm>
            <a:off x="0" y="2819400"/>
            <a:ext cx="48006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altLang="en-US" sz="2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 mạch in được làm từ sơn bạc </a:t>
            </a:r>
          </a:p>
        </p:txBody>
      </p:sp>
      <p:sp>
        <p:nvSpPr>
          <p:cNvPr id="217113" name="Text Box 25"/>
          <p:cNvSpPr txBox="1">
            <a:spLocks noChangeArrowheads="1"/>
          </p:cNvSpPr>
          <p:nvPr/>
        </p:nvSpPr>
        <p:spPr bwMode="auto">
          <a:xfrm>
            <a:off x="6248400" y="2819400"/>
            <a:ext cx="21336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2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 oxit bạc</a:t>
            </a:r>
          </a:p>
        </p:txBody>
      </p:sp>
      <p:pic>
        <p:nvPicPr>
          <p:cNvPr id="217115" name="Picture 27" descr="Colorfire-Xstorm-Radeon-HD-6850-X2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48006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112" name="Text Box 24"/>
          <p:cNvSpPr txBox="1">
            <a:spLocks noChangeArrowheads="1"/>
          </p:cNvSpPr>
          <p:nvPr/>
        </p:nvSpPr>
        <p:spPr bwMode="auto">
          <a:xfrm>
            <a:off x="72008" y="6000750"/>
            <a:ext cx="4572000" cy="830997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2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mạch điện tử được tráng </a:t>
            </a:r>
          </a:p>
          <a:p>
            <a:pPr algn="ctr" eaLnBrk="1" hangingPunct="1"/>
            <a:r>
              <a:rPr lang="en-US" altLang="en-US" sz="2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 nguyên chất </a:t>
            </a:r>
          </a:p>
        </p:txBody>
      </p:sp>
      <p:pic>
        <p:nvPicPr>
          <p:cNvPr id="217116" name="Picture 28" descr="vang dung dan di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429000"/>
            <a:ext cx="42672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118" name="Text Box 30"/>
          <p:cNvSpPr txBox="1">
            <a:spLocks noChangeArrowheads="1"/>
          </p:cNvSpPr>
          <p:nvPr/>
        </p:nvSpPr>
        <p:spPr bwMode="auto">
          <a:xfrm>
            <a:off x="4914727" y="6324600"/>
            <a:ext cx="4427815" cy="46166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Giắc nối tai nghe được mạ vàng </a:t>
            </a:r>
          </a:p>
        </p:txBody>
      </p:sp>
    </p:spTree>
    <p:extLst>
      <p:ext uri="{BB962C8B-B14F-4D97-AF65-F5344CB8AC3E}">
        <p14:creationId xmlns:p14="http://schemas.microsoft.com/office/powerpoint/2010/main" val="130808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21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1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21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7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7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21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08" grpId="0" animBg="1"/>
      <p:bldP spid="217113" grpId="0" animBg="1"/>
      <p:bldP spid="217112" grpId="0" animBg="1"/>
      <p:bldP spid="2171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88"/>
            <a:ext cx="2514600" cy="23479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  <p:pic>
        <p:nvPicPr>
          <p:cNvPr id="165891" name="Picture 3" descr="slide0034_image0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4044950"/>
            <a:ext cx="2438400" cy="227965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65892" name="Picture 4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2438400" cy="2320925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65893" name="Picture 5" descr="ban la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0"/>
            <a:ext cx="2514600" cy="2341563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65895" name="Picture 7" descr="moh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3" y="4038600"/>
            <a:ext cx="2514600" cy="227965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65896" name="Picture 8" descr="slide0034_image0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1" t="3479" r="2325" b="2609"/>
          <a:stretch>
            <a:fillRect/>
          </a:stretch>
        </p:blipFill>
        <p:spPr bwMode="auto">
          <a:xfrm>
            <a:off x="6781800" y="4038600"/>
            <a:ext cx="2057400" cy="2286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165897" name="Text Box 9"/>
          <p:cNvSpPr txBox="1">
            <a:spLocks noChangeArrowheads="1"/>
          </p:cNvSpPr>
          <p:nvPr/>
        </p:nvSpPr>
        <p:spPr bwMode="auto">
          <a:xfrm>
            <a:off x="35496" y="2195513"/>
            <a:ext cx="2076209" cy="40011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 CƠM ĐIỆN </a:t>
            </a:r>
          </a:p>
        </p:txBody>
      </p:sp>
      <p:sp>
        <p:nvSpPr>
          <p:cNvPr id="165898" name="Text Box 10"/>
          <p:cNvSpPr txBox="1">
            <a:spLocks noChangeArrowheads="1"/>
          </p:cNvSpPr>
          <p:nvPr/>
        </p:nvSpPr>
        <p:spPr bwMode="auto">
          <a:xfrm>
            <a:off x="3646397" y="2133600"/>
            <a:ext cx="1877437" cy="40011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 LÀ ĐIỆN </a:t>
            </a:r>
          </a:p>
        </p:txBody>
      </p:sp>
      <p:sp>
        <p:nvSpPr>
          <p:cNvPr id="165899" name="Text Box 11"/>
          <p:cNvSpPr txBox="1">
            <a:spLocks noChangeArrowheads="1"/>
          </p:cNvSpPr>
          <p:nvPr/>
        </p:nvSpPr>
        <p:spPr bwMode="auto">
          <a:xfrm>
            <a:off x="7240497" y="2209800"/>
            <a:ext cx="1446358" cy="40011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 ĐIỆN </a:t>
            </a:r>
          </a:p>
        </p:txBody>
      </p:sp>
      <p:sp>
        <p:nvSpPr>
          <p:cNvPr id="165900" name="Text Box 12"/>
          <p:cNvSpPr txBox="1">
            <a:spLocks noChangeArrowheads="1"/>
          </p:cNvSpPr>
          <p:nvPr/>
        </p:nvSpPr>
        <p:spPr bwMode="auto">
          <a:xfrm>
            <a:off x="323528" y="6172200"/>
            <a:ext cx="1555234" cy="40011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SIÊU ĐIỆN </a:t>
            </a:r>
          </a:p>
        </p:txBody>
      </p:sp>
      <p:sp>
        <p:nvSpPr>
          <p:cNvPr id="165901" name="Text Box 13"/>
          <p:cNvSpPr txBox="1">
            <a:spLocks noChangeArrowheads="1"/>
          </p:cNvSpPr>
          <p:nvPr/>
        </p:nvSpPr>
        <p:spPr bwMode="auto">
          <a:xfrm>
            <a:off x="3930650" y="6172200"/>
            <a:ext cx="1282723" cy="40011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 HÀN </a:t>
            </a:r>
          </a:p>
        </p:txBody>
      </p:sp>
      <p:sp>
        <p:nvSpPr>
          <p:cNvPr id="165902" name="Text Box 14"/>
          <p:cNvSpPr txBox="1">
            <a:spLocks noChangeArrowheads="1"/>
          </p:cNvSpPr>
          <p:nvPr/>
        </p:nvSpPr>
        <p:spPr bwMode="auto">
          <a:xfrm>
            <a:off x="6516216" y="6238473"/>
            <a:ext cx="2435410" cy="40011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 THỦY PHÂN </a:t>
            </a:r>
          </a:p>
        </p:txBody>
      </p:sp>
      <p:sp>
        <p:nvSpPr>
          <p:cNvPr id="165894" name="AutoShape 6"/>
          <p:cNvSpPr>
            <a:spLocks noChangeArrowheads="1"/>
          </p:cNvSpPr>
          <p:nvPr/>
        </p:nvSpPr>
        <p:spPr bwMode="auto">
          <a:xfrm>
            <a:off x="1836229" y="2563277"/>
            <a:ext cx="4762351" cy="1729383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altLang="en-US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Pheroniken;  </a:t>
            </a:r>
          </a:p>
          <a:p>
            <a:pPr algn="ctr" eaLnBrk="1" hangingPunct="1"/>
            <a:r>
              <a:rPr lang="en-US" altLang="en-US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nicrom</a:t>
            </a:r>
          </a:p>
        </p:txBody>
      </p:sp>
    </p:spTree>
    <p:extLst>
      <p:ext uri="{BB962C8B-B14F-4D97-AF65-F5344CB8AC3E}">
        <p14:creationId xmlns:p14="http://schemas.microsoft.com/office/powerpoint/2010/main" val="2637156036"/>
      </p:ext>
    </p:extLst>
  </p:cSld>
  <p:clrMapOvr>
    <a:masterClrMapping/>
  </p:clrMapOvr>
  <p:transition spd="med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512" y="43698"/>
            <a:ext cx="9071992" cy="4463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36: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VẬT LIỆU KĨ THUẬT ĐIỆN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/>
          <p:cNvSpPr txBox="1">
            <a:spLocks noChangeArrowheads="1"/>
          </p:cNvSpPr>
          <p:nvPr/>
        </p:nvSpPr>
        <p:spPr bwMode="auto">
          <a:xfrm>
            <a:off x="6333" y="476672"/>
            <a:ext cx="2981491" cy="47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lvet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lvet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lvet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lvet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lvet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lvet" pitchFamily="66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II.Vật </a:t>
            </a:r>
            <a:r>
              <a:rPr lang="en-US" sz="2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cách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568952" cy="3888432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en-US" sz="2400" b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10</a:t>
            </a:r>
            <a:r>
              <a:rPr lang="en-US" sz="2400" b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Ωm ),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</a:t>
            </a:r>
          </a:p>
        </p:txBody>
      </p:sp>
    </p:spTree>
    <p:extLst>
      <p:ext uri="{BB962C8B-B14F-4D97-AF65-F5344CB8AC3E}">
        <p14:creationId xmlns:p14="http://schemas.microsoft.com/office/powerpoint/2010/main" val="245676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6395</TotalTime>
  <Words>1031</Words>
  <Application>Microsoft Office PowerPoint</Application>
  <PresentationFormat>On-screen Show (4:3)</PresentationFormat>
  <Paragraphs>151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Một số hình ảnh về cấu tạo máy áp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Hoàng Trung Dương</cp:lastModifiedBy>
  <cp:revision>610</cp:revision>
  <dcterms:created xsi:type="dcterms:W3CDTF">2021-09-05T05:43:19Z</dcterms:created>
  <dcterms:modified xsi:type="dcterms:W3CDTF">2022-03-14T01:42:04Z</dcterms:modified>
</cp:coreProperties>
</file>