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74" r:id="rId2"/>
    <p:sldId id="403" r:id="rId3"/>
    <p:sldId id="402" r:id="rId4"/>
    <p:sldId id="404" r:id="rId5"/>
    <p:sldId id="406" r:id="rId6"/>
    <p:sldId id="409" r:id="rId7"/>
    <p:sldId id="408" r:id="rId8"/>
    <p:sldId id="411" r:id="rId9"/>
    <p:sldId id="410" r:id="rId10"/>
    <p:sldId id="413" r:id="rId11"/>
    <p:sldId id="412" r:id="rId12"/>
    <p:sldId id="407" r:id="rId13"/>
    <p:sldId id="415" r:id="rId14"/>
    <p:sldId id="416" r:id="rId15"/>
    <p:sldId id="417" r:id="rId16"/>
    <p:sldId id="418" r:id="rId17"/>
    <p:sldId id="419" r:id="rId18"/>
    <p:sldId id="420" r:id="rId19"/>
    <p:sldId id="421" r:id="rId20"/>
    <p:sldId id="422" r:id="rId21"/>
    <p:sldId id="423" r:id="rId22"/>
    <p:sldId id="424" r:id="rId23"/>
    <p:sldId id="425" r:id="rId24"/>
    <p:sldId id="426" r:id="rId25"/>
    <p:sldId id="427" r:id="rId26"/>
    <p:sldId id="428" r:id="rId27"/>
    <p:sldId id="436" r:id="rId28"/>
    <p:sldId id="435" r:id="rId29"/>
    <p:sldId id="432" r:id="rId30"/>
    <p:sldId id="433" r:id="rId31"/>
    <p:sldId id="434" r:id="rId32"/>
    <p:sldId id="313" r:id="rId33"/>
    <p:sldId id="288" r:id="rId34"/>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50B80"/>
    <a:srgbClr val="FFFF66"/>
    <a:srgbClr val="FFFF99"/>
    <a:srgbClr val="3C9DB4"/>
    <a:srgbClr val="E7198F"/>
    <a:srgbClr val="FF00FF"/>
    <a:srgbClr val="FFFFFF"/>
    <a:srgbClr val="FBEEC9"/>
    <a:srgbClr val="F62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0381" autoAdjust="0"/>
  </p:normalViewPr>
  <p:slideViewPr>
    <p:cSldViewPr>
      <p:cViewPr varScale="1">
        <p:scale>
          <a:sx n="65" d="100"/>
          <a:sy n="65" d="100"/>
        </p:scale>
        <p:origin x="666"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BFCD31-EB6F-41F1-A19C-32CB2BF6D6D8}" type="datetimeFigureOut">
              <a:rPr lang="vi-VN" smtClean="0"/>
              <a:t>25/03/2022</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F54C1A-D60B-42AE-8C09-5012DD31CEE4}" type="slidenum">
              <a:rPr lang="vi-VN" smtClean="0"/>
              <a:t>‹#›</a:t>
            </a:fld>
            <a:endParaRPr lang="vi-VN"/>
          </a:p>
        </p:txBody>
      </p:sp>
    </p:spTree>
    <p:extLst>
      <p:ext uri="{BB962C8B-B14F-4D97-AF65-F5344CB8AC3E}">
        <p14:creationId xmlns:p14="http://schemas.microsoft.com/office/powerpoint/2010/main" val="36212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2C5C8B66-EEF1-44CA-96CA-DA3E186DDDF9}" type="datetimeFigureOut">
              <a:rPr lang="vi-VN" smtClean="0"/>
              <a:t>25/03/2022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639452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2C5C8B66-EEF1-44CA-96CA-DA3E186DDDF9}" type="datetimeFigureOut">
              <a:rPr lang="vi-VN" smtClean="0"/>
              <a:t>25/03/2022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360047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2C5C8B66-EEF1-44CA-96CA-DA3E186DDDF9}" type="datetimeFigureOut">
              <a:rPr lang="vi-VN" smtClean="0"/>
              <a:t>25/03/2022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845509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2C5C8B66-EEF1-44CA-96CA-DA3E186DDDF9}" type="datetimeFigureOut">
              <a:rPr lang="vi-VN" smtClean="0"/>
              <a:t>25/03/2022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262058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5C8B66-EEF1-44CA-96CA-DA3E186DDDF9}" type="datetimeFigureOut">
              <a:rPr lang="vi-VN" smtClean="0"/>
              <a:t>25/03/2022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3023161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2C5C8B66-EEF1-44CA-96CA-DA3E186DDDF9}" type="datetimeFigureOut">
              <a:rPr lang="vi-VN" smtClean="0"/>
              <a:t>25/03/2022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149987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2C5C8B66-EEF1-44CA-96CA-DA3E186DDDF9}" type="datetimeFigureOut">
              <a:rPr lang="vi-VN" smtClean="0"/>
              <a:t>25/03/2022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208068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2C5C8B66-EEF1-44CA-96CA-DA3E186DDDF9}" type="datetimeFigureOut">
              <a:rPr lang="vi-VN" smtClean="0"/>
              <a:t>25/03/2022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363546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5C8B66-EEF1-44CA-96CA-DA3E186DDDF9}" type="datetimeFigureOut">
              <a:rPr lang="vi-VN" smtClean="0"/>
              <a:t>25/03/2022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4261354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5C8B66-EEF1-44CA-96CA-DA3E186DDDF9}" type="datetimeFigureOut">
              <a:rPr lang="vi-VN" smtClean="0"/>
              <a:t>25/03/2022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358378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5C8B66-EEF1-44CA-96CA-DA3E186DDDF9}" type="datetimeFigureOut">
              <a:rPr lang="vi-VN" smtClean="0"/>
              <a:t>25/03/2022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457E31B-3C80-4892-AB4D-460460892DE6}" type="slidenum">
              <a:rPr lang="vi-VN" smtClean="0"/>
              <a:t>‹#›</a:t>
            </a:fld>
            <a:endParaRPr lang="vi-VN"/>
          </a:p>
        </p:txBody>
      </p:sp>
    </p:spTree>
    <p:extLst>
      <p:ext uri="{BB962C8B-B14F-4D97-AF65-F5344CB8AC3E}">
        <p14:creationId xmlns:p14="http://schemas.microsoft.com/office/powerpoint/2010/main" val="3135269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C8B66-EEF1-44CA-96CA-DA3E186DDDF9}" type="datetimeFigureOut">
              <a:rPr lang="vi-VN" smtClean="0"/>
              <a:t>25/03/2022</a:t>
            </a:fld>
            <a:endParaRPr lang="vi-VN"/>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7E31B-3C80-4892-AB4D-460460892DE6}" type="slidenum">
              <a:rPr lang="vi-VN" smtClean="0"/>
              <a:t>‹#›</a:t>
            </a:fld>
            <a:endParaRPr lang="vi-VN"/>
          </a:p>
        </p:txBody>
      </p:sp>
    </p:spTree>
    <p:extLst>
      <p:ext uri="{BB962C8B-B14F-4D97-AF65-F5344CB8AC3E}">
        <p14:creationId xmlns:p14="http://schemas.microsoft.com/office/powerpoint/2010/main" val="1908952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Text Box 2"/>
          <p:cNvSpPr txBox="1">
            <a:spLocks noChangeArrowheads="1"/>
          </p:cNvSpPr>
          <p:nvPr/>
        </p:nvSpPr>
        <p:spPr bwMode="auto">
          <a:xfrm>
            <a:off x="323528" y="2348880"/>
            <a:ext cx="8496944"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4500" b="1">
                <a:solidFill>
                  <a:srgbClr val="0000FF"/>
                </a:solidFill>
                <a:latin typeface="Times New Roman" panose="02020603050405020304" pitchFamily="18" charset="0"/>
                <a:sym typeface="Wingdings" panose="05000000000000000000" pitchFamily="2" charset="2"/>
              </a:rPr>
              <a:t>ĐỒ DÙNG LOẠI ĐIỆN-QUANG</a:t>
            </a:r>
            <a:endParaRPr lang="en-US" sz="4500" b="1">
              <a:solidFill>
                <a:srgbClr val="0000FF"/>
              </a:solidFill>
              <a:latin typeface="Times New Roman" pitchFamily="18" charset="0"/>
              <a:cs typeface="Times New Roman" pitchFamily="18" charset="0"/>
            </a:endParaRPr>
          </a:p>
        </p:txBody>
      </p:sp>
      <p:sp>
        <p:nvSpPr>
          <p:cNvPr id="569347" name="Text Box 3"/>
          <p:cNvSpPr txBox="1">
            <a:spLocks noChangeArrowheads="1"/>
          </p:cNvSpPr>
          <p:nvPr/>
        </p:nvSpPr>
        <p:spPr bwMode="auto">
          <a:xfrm>
            <a:off x="3429000" y="1203330"/>
            <a:ext cx="26670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4500" b="1" i="1" err="1">
                <a:solidFill>
                  <a:srgbClr val="FF0000"/>
                </a:solidFill>
                <a:latin typeface="Times New Roman" pitchFamily="18" charset="0"/>
                <a:cs typeface="Times New Roman" pitchFamily="18" charset="0"/>
              </a:rPr>
              <a:t>Bài</a:t>
            </a:r>
            <a:r>
              <a:rPr lang="en-US" sz="4500" b="1" i="1">
                <a:solidFill>
                  <a:srgbClr val="FF0000"/>
                </a:solidFill>
                <a:latin typeface="Times New Roman" pitchFamily="18" charset="0"/>
                <a:cs typeface="Times New Roman" pitchFamily="18" charset="0"/>
              </a:rPr>
              <a:t> 38,39</a:t>
            </a:r>
          </a:p>
        </p:txBody>
      </p:sp>
      <p:sp>
        <p:nvSpPr>
          <p:cNvPr id="569349" name="Rectangle 5"/>
          <p:cNvSpPr>
            <a:spLocks noChangeArrowheads="1"/>
          </p:cNvSpPr>
          <p:nvPr/>
        </p:nvSpPr>
        <p:spPr bwMode="auto">
          <a:xfrm>
            <a:off x="152400" y="152400"/>
            <a:ext cx="8839200" cy="6553200"/>
          </a:xfrm>
          <a:prstGeom prst="rect">
            <a:avLst/>
          </a:prstGeom>
          <a:noFill/>
          <a:ln w="9525"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a:p>
        </p:txBody>
      </p:sp>
      <p:pic>
        <p:nvPicPr>
          <p:cNvPr id="569350" name="Picture 6"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169" y="157168"/>
            <a:ext cx="1966560" cy="2126319"/>
          </a:xfrm>
          <a:prstGeom prst="rect">
            <a:avLst/>
          </a:prstGeom>
          <a:noFill/>
          <a:extLst>
            <a:ext uri="{909E8E84-426E-40DD-AFC4-6F175D3DCCD1}">
              <a14:hiddenFill xmlns:a14="http://schemas.microsoft.com/office/drawing/2010/main">
                <a:solidFill>
                  <a:srgbClr val="FFFFFF"/>
                </a:solidFill>
              </a14:hiddenFill>
            </a:ext>
          </a:extLst>
        </p:spPr>
      </p:pic>
      <p:pic>
        <p:nvPicPr>
          <p:cNvPr id="569351" name="Picture 7"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6948263" y="4667423"/>
            <a:ext cx="2021010" cy="2021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89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69347"/>
                                        </p:tgtEl>
                                        <p:attrNameLst>
                                          <p:attrName>style.visibility</p:attrName>
                                        </p:attrNameLst>
                                      </p:cBhvr>
                                      <p:to>
                                        <p:strVal val="visible"/>
                                      </p:to>
                                    </p:set>
                                    <p:animEffect transition="in" filter="wedge">
                                      <p:cBhvr>
                                        <p:cTn id="7" dur="2000"/>
                                        <p:tgtEl>
                                          <p:spTgt spid="56934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569346"/>
                                        </p:tgtEl>
                                        <p:attrNameLst>
                                          <p:attrName>style.visibility</p:attrName>
                                        </p:attrNameLst>
                                      </p:cBhvr>
                                      <p:to>
                                        <p:strVal val="visible"/>
                                      </p:to>
                                    </p:set>
                                    <p:animEffect transition="in" filter="wedge">
                                      <p:cBhvr>
                                        <p:cTn id="12" dur="2000"/>
                                        <p:tgtEl>
                                          <p:spTgt spid="569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6" grpId="0"/>
      <p:bldP spid="56934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79512" y="867172"/>
            <a:ext cx="40532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a:t>
            </a:r>
            <a:r>
              <a:rPr lang="en-US" altLang="en-US" sz="2400" b="1">
                <a:solidFill>
                  <a:srgbClr val="FF0000"/>
                </a:solidFill>
                <a:latin typeface="Times New Roman" panose="02020603050405020304" pitchFamily="18" charset="0"/>
                <a:cs typeface="Times New Roman" panose="02020603050405020304" pitchFamily="18" charset="0"/>
              </a:rPr>
              <a:t> Đặc điểm của đèn sợi đốt</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7" name="Text Box 10"/>
          <p:cNvSpPr txBox="1">
            <a:spLocks noChangeArrowheads="1"/>
          </p:cNvSpPr>
          <p:nvPr/>
        </p:nvSpPr>
        <p:spPr bwMode="auto">
          <a:xfrm>
            <a:off x="228600" y="1340768"/>
            <a:ext cx="70866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rPr>
              <a:t>Gồm 3 đặc điểm:</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Đèn phát ra ánh sáng liên tục.</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Hiệu suất phát quang thấp.</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Tuổi thọ thấp.</a:t>
            </a:r>
          </a:p>
          <a:p>
            <a:pPr>
              <a:spcBef>
                <a:spcPct val="50000"/>
              </a:spcBef>
            </a:pPr>
            <a:endParaRPr lang="en-US" altLang="en-US" sz="2400">
              <a:latin typeface="Times New Roman" panose="02020603050405020304" pitchFamily="18" charset="0"/>
              <a:cs typeface="Times New Roman" panose="02020603050405020304" pitchFamily="18" charset="0"/>
            </a:endParaRPr>
          </a:p>
        </p:txBody>
      </p:sp>
      <p:sp>
        <p:nvSpPr>
          <p:cNvPr id="9" name="Text Box 6"/>
          <p:cNvSpPr txBox="1">
            <a:spLocks noChangeArrowheads="1"/>
          </p:cNvSpPr>
          <p:nvPr/>
        </p:nvSpPr>
        <p:spPr bwMode="auto">
          <a:xfrm>
            <a:off x="533400" y="3010792"/>
            <a:ext cx="8229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b="1">
                <a:solidFill>
                  <a:srgbClr val="000000"/>
                </a:solidFill>
                <a:latin typeface="Times New Roman" panose="02020603050405020304" pitchFamily="18" charset="0"/>
                <a:cs typeface="Times New Roman" panose="02020603050405020304" pitchFamily="18" charset="0"/>
              </a:rPr>
              <a:t>  </a:t>
            </a:r>
            <a:r>
              <a:rPr lang="en-US" altLang="en-US" sz="2400" i="1">
                <a:solidFill>
                  <a:srgbClr val="000000"/>
                </a:solidFill>
                <a:latin typeface="Times New Roman" panose="02020603050405020304" pitchFamily="18" charset="0"/>
                <a:cs typeface="Times New Roman" panose="02020603050405020304" pitchFamily="18" charset="0"/>
              </a:rPr>
              <a:t>Đặc điểm thứ 2 là: </a:t>
            </a:r>
            <a:r>
              <a:rPr lang="en-US" altLang="en-US" sz="2400" i="1">
                <a:solidFill>
                  <a:srgbClr val="0000FF"/>
                </a:solidFill>
                <a:latin typeface="Times New Roman" panose="02020603050405020304" pitchFamily="18" charset="0"/>
                <a:cs typeface="Times New Roman" panose="02020603050405020304" pitchFamily="18" charset="0"/>
              </a:rPr>
              <a:t>hiệu suất phát quang thấp</a:t>
            </a:r>
            <a:r>
              <a:rPr lang="en-US" altLang="en-US" sz="2400">
                <a:latin typeface="Times New Roman" panose="02020603050405020304" pitchFamily="18" charset="0"/>
                <a:cs typeface="Times New Roman" panose="02020603050405020304" pitchFamily="18" charset="0"/>
              </a:rPr>
              <a:t>.</a:t>
            </a:r>
            <a:endParaRPr lang="en-US" altLang="en-US" sz="2400">
              <a:solidFill>
                <a:srgbClr val="990000"/>
              </a:solidFill>
              <a:latin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381000" y="3620392"/>
            <a:ext cx="815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b="1">
                <a:solidFill>
                  <a:srgbClr val="990000"/>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Vì sao sử dụng đèn sợi đốt để chiếu sáng không tiết kiệm được điện năng ?</a:t>
            </a:r>
          </a:p>
        </p:txBody>
      </p:sp>
      <p:grpSp>
        <p:nvGrpSpPr>
          <p:cNvPr id="11" name="Group 10"/>
          <p:cNvGrpSpPr>
            <a:grpSpLocks/>
          </p:cNvGrpSpPr>
          <p:nvPr/>
        </p:nvGrpSpPr>
        <p:grpSpPr bwMode="auto">
          <a:xfrm>
            <a:off x="228600" y="4581128"/>
            <a:ext cx="8382000" cy="2103438"/>
            <a:chOff x="144" y="2160"/>
            <a:chExt cx="5280" cy="1325"/>
          </a:xfrm>
        </p:grpSpPr>
        <p:sp>
          <p:nvSpPr>
            <p:cNvPr id="12" name="Text Box 8"/>
            <p:cNvSpPr txBox="1">
              <a:spLocks noChangeArrowheads="1"/>
            </p:cNvSpPr>
            <p:nvPr/>
          </p:nvSpPr>
          <p:spPr bwMode="auto">
            <a:xfrm>
              <a:off x="144" y="2160"/>
              <a:ext cx="36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Vì hiệu suất phát quang thấp .</a:t>
              </a:r>
              <a:endParaRPr lang="en-US" altLang="en-US" sz="2400">
                <a:solidFill>
                  <a:srgbClr val="000066"/>
                </a:solidFill>
                <a:latin typeface="Times New Roman" panose="02020603050405020304" pitchFamily="18" charset="0"/>
                <a:cs typeface="Times New Roman" panose="02020603050405020304" pitchFamily="18" charset="0"/>
              </a:endParaRPr>
            </a:p>
          </p:txBody>
        </p:sp>
        <p:sp>
          <p:nvSpPr>
            <p:cNvPr id="13" name="Text Box 9"/>
            <p:cNvSpPr txBox="1">
              <a:spLocks noChangeArrowheads="1"/>
            </p:cNvSpPr>
            <p:nvPr/>
          </p:nvSpPr>
          <p:spPr bwMode="auto">
            <a:xfrm>
              <a:off x="240" y="2496"/>
              <a:ext cx="5184" cy="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b="1">
                  <a:solidFill>
                    <a:srgbClr val="990000"/>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 Khi đèn làm việc chỉ khoảng 4</a:t>
              </a:r>
              <a:r>
                <a:rPr lang="en-US" altLang="en-US" sz="2400">
                  <a:latin typeface="Times New Roman" panose="02020603050405020304" pitchFamily="18" charset="0"/>
                  <a:cs typeface="Times New Roman" panose="02020603050405020304" pitchFamily="18" charset="0"/>
                  <a:sym typeface="Symbol" panose="05050102010706020507" pitchFamily="18" charset="2"/>
                </a:rPr>
                <a:t></a:t>
              </a:r>
              <a:r>
                <a:rPr lang="en-US" altLang="en-US" sz="2400">
                  <a:latin typeface="Times New Roman" panose="02020603050405020304" pitchFamily="18" charset="0"/>
                  <a:cs typeface="Times New Roman" panose="02020603050405020304" pitchFamily="18" charset="0"/>
                </a:rPr>
                <a:t>5% điện năng tiêu thụ của đèn được biến đổi thành quang năng phát ra ánh sáng, phần còn lại tỏa nhiệt. Nếu sờ vào bóng đèn đang làm việc sẽ thấy nóng và có thể bị bỏng.</a:t>
              </a:r>
            </a:p>
          </p:txBody>
        </p:sp>
      </p:grpSp>
    </p:spTree>
    <p:extLst>
      <p:ext uri="{BB962C8B-B14F-4D97-AF65-F5344CB8AC3E}">
        <p14:creationId xmlns:p14="http://schemas.microsoft.com/office/powerpoint/2010/main" val="373988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Horizontal)">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80">
                                          <p:stCondLst>
                                            <p:cond delay="0"/>
                                          </p:stCondLst>
                                        </p:cTn>
                                        <p:tgtEl>
                                          <p:spTgt spid="11"/>
                                        </p:tgtEl>
                                      </p:cBhvr>
                                    </p:animEffect>
                                    <p:anim calcmode="lin" valueType="num">
                                      <p:cBhvr>
                                        <p:cTn id="2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5" dur="26">
                                          <p:stCondLst>
                                            <p:cond delay="650"/>
                                          </p:stCondLst>
                                        </p:cTn>
                                        <p:tgtEl>
                                          <p:spTgt spid="11"/>
                                        </p:tgtEl>
                                      </p:cBhvr>
                                      <p:to x="100000" y="60000"/>
                                    </p:animScale>
                                    <p:animScale>
                                      <p:cBhvr>
                                        <p:cTn id="26" dur="166" decel="50000">
                                          <p:stCondLst>
                                            <p:cond delay="676"/>
                                          </p:stCondLst>
                                        </p:cTn>
                                        <p:tgtEl>
                                          <p:spTgt spid="11"/>
                                        </p:tgtEl>
                                      </p:cBhvr>
                                      <p:to x="100000" y="100000"/>
                                    </p:animScale>
                                    <p:animScale>
                                      <p:cBhvr>
                                        <p:cTn id="27" dur="26">
                                          <p:stCondLst>
                                            <p:cond delay="1312"/>
                                          </p:stCondLst>
                                        </p:cTn>
                                        <p:tgtEl>
                                          <p:spTgt spid="11"/>
                                        </p:tgtEl>
                                      </p:cBhvr>
                                      <p:to x="100000" y="80000"/>
                                    </p:animScale>
                                    <p:animScale>
                                      <p:cBhvr>
                                        <p:cTn id="28" dur="166" decel="50000">
                                          <p:stCondLst>
                                            <p:cond delay="1338"/>
                                          </p:stCondLst>
                                        </p:cTn>
                                        <p:tgtEl>
                                          <p:spTgt spid="11"/>
                                        </p:tgtEl>
                                      </p:cBhvr>
                                      <p:to x="100000" y="100000"/>
                                    </p:animScale>
                                    <p:animScale>
                                      <p:cBhvr>
                                        <p:cTn id="29" dur="26">
                                          <p:stCondLst>
                                            <p:cond delay="1642"/>
                                          </p:stCondLst>
                                        </p:cTn>
                                        <p:tgtEl>
                                          <p:spTgt spid="11"/>
                                        </p:tgtEl>
                                      </p:cBhvr>
                                      <p:to x="100000" y="90000"/>
                                    </p:animScale>
                                    <p:animScale>
                                      <p:cBhvr>
                                        <p:cTn id="30" dur="166" decel="50000">
                                          <p:stCondLst>
                                            <p:cond delay="1668"/>
                                          </p:stCondLst>
                                        </p:cTn>
                                        <p:tgtEl>
                                          <p:spTgt spid="11"/>
                                        </p:tgtEl>
                                      </p:cBhvr>
                                      <p:to x="100000" y="100000"/>
                                    </p:animScale>
                                    <p:animScale>
                                      <p:cBhvr>
                                        <p:cTn id="31" dur="26">
                                          <p:stCondLst>
                                            <p:cond delay="1808"/>
                                          </p:stCondLst>
                                        </p:cTn>
                                        <p:tgtEl>
                                          <p:spTgt spid="11"/>
                                        </p:tgtEl>
                                      </p:cBhvr>
                                      <p:to x="100000" y="95000"/>
                                    </p:animScale>
                                    <p:animScale>
                                      <p:cBhvr>
                                        <p:cTn id="3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79512" y="867172"/>
            <a:ext cx="40532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a:t>
            </a:r>
            <a:r>
              <a:rPr lang="en-US" altLang="en-US" sz="2400" b="1">
                <a:solidFill>
                  <a:srgbClr val="FF0000"/>
                </a:solidFill>
                <a:latin typeface="Times New Roman" panose="02020603050405020304" pitchFamily="18" charset="0"/>
                <a:cs typeface="Times New Roman" panose="02020603050405020304" pitchFamily="18" charset="0"/>
              </a:rPr>
              <a:t> Đặc điểm của đèn sợi đốt</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7" name="Text Box 10"/>
          <p:cNvSpPr txBox="1">
            <a:spLocks noChangeArrowheads="1"/>
          </p:cNvSpPr>
          <p:nvPr/>
        </p:nvSpPr>
        <p:spPr bwMode="auto">
          <a:xfrm>
            <a:off x="228600" y="1340768"/>
            <a:ext cx="70866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rPr>
              <a:t>Gồm 3 đặc điểm:</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Đèn phát ra ánh sáng liên tục.</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Hiệu suất phát quang thấp.</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Tuổi thọ thấp.</a:t>
            </a:r>
          </a:p>
          <a:p>
            <a:pPr>
              <a:spcBef>
                <a:spcPct val="50000"/>
              </a:spcBef>
            </a:pPr>
            <a:endParaRPr lang="en-US" altLang="en-US" sz="2400">
              <a:latin typeface="Times New Roman" panose="02020603050405020304" pitchFamily="18" charset="0"/>
              <a:cs typeface="Times New Roman" panose="02020603050405020304" pitchFamily="18" charset="0"/>
            </a:endParaRPr>
          </a:p>
        </p:txBody>
      </p:sp>
      <p:sp>
        <p:nvSpPr>
          <p:cNvPr id="9" name="Text Box 7"/>
          <p:cNvSpPr txBox="1">
            <a:spLocks noChangeArrowheads="1"/>
          </p:cNvSpPr>
          <p:nvPr/>
        </p:nvSpPr>
        <p:spPr bwMode="auto">
          <a:xfrm>
            <a:off x="539552" y="3103909"/>
            <a:ext cx="8001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i="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i="1">
                <a:solidFill>
                  <a:srgbClr val="000000"/>
                </a:solidFill>
                <a:latin typeface="Times New Roman" panose="02020603050405020304" pitchFamily="18" charset="0"/>
                <a:cs typeface="Times New Roman" panose="02020603050405020304" pitchFamily="18" charset="0"/>
              </a:rPr>
              <a:t>Đặc điểm thứ 3 là: </a:t>
            </a:r>
            <a:r>
              <a:rPr lang="en-US" altLang="en-US" sz="2400" i="1">
                <a:solidFill>
                  <a:srgbClr val="0000FF"/>
                </a:solidFill>
                <a:latin typeface="Times New Roman" panose="02020603050405020304" pitchFamily="18" charset="0"/>
                <a:cs typeface="Times New Roman" panose="02020603050405020304" pitchFamily="18" charset="0"/>
              </a:rPr>
              <a:t>Tuổi thọ thấp </a:t>
            </a:r>
            <a:r>
              <a:rPr lang="en-US" altLang="en-US" sz="2400">
                <a:solidFill>
                  <a:srgbClr val="000000"/>
                </a:solidFill>
                <a:latin typeface="Times New Roman" panose="02020603050405020304" pitchFamily="18" charset="0"/>
                <a:cs typeface="Times New Roman" panose="02020603050405020304" pitchFamily="18" charset="0"/>
              </a:rPr>
              <a:t>(chỉ khoảng 1000 giờ), vì: khi đèn làm việc thì sợi đốt bị đốt nóng ở nhiệt độ cao nên nhanh hỏng .   </a:t>
            </a:r>
          </a:p>
        </p:txBody>
      </p:sp>
    </p:spTree>
    <p:extLst>
      <p:ext uri="{BB962C8B-B14F-4D97-AF65-F5344CB8AC3E}">
        <p14:creationId xmlns:p14="http://schemas.microsoft.com/office/powerpoint/2010/main" val="175586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36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4. Số liệu kĩ thuật:</a:t>
            </a:r>
            <a:endParaRPr lang="en-US" sz="2400" b="1" dirty="0">
              <a:solidFill>
                <a:srgbClr val="FF0000"/>
              </a:solidFill>
              <a:latin typeface="Times New Roman" pitchFamily="18" charset="0"/>
              <a:cs typeface="Times New Roman" pitchFamily="18" charset="0"/>
            </a:endParaRPr>
          </a:p>
        </p:txBody>
      </p:sp>
      <p:grpSp>
        <p:nvGrpSpPr>
          <p:cNvPr id="10" name="Group 17"/>
          <p:cNvGrpSpPr>
            <a:grpSpLocks/>
          </p:cNvGrpSpPr>
          <p:nvPr/>
        </p:nvGrpSpPr>
        <p:grpSpPr bwMode="auto">
          <a:xfrm>
            <a:off x="381000" y="1412873"/>
            <a:ext cx="7772400" cy="995363"/>
            <a:chOff x="384" y="1034"/>
            <a:chExt cx="4896" cy="627"/>
          </a:xfrm>
        </p:grpSpPr>
        <p:sp>
          <p:nvSpPr>
            <p:cNvPr id="11" name="Text Box 8"/>
            <p:cNvSpPr txBox="1">
              <a:spLocks noChangeArrowheads="1"/>
            </p:cNvSpPr>
            <p:nvPr/>
          </p:nvSpPr>
          <p:spPr bwMode="auto">
            <a:xfrm>
              <a:off x="384" y="1034"/>
              <a:ext cx="397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Điện áp định mức: 127V, 220V.</a:t>
              </a:r>
              <a:endParaRPr lang="en-US" altLang="en-US" sz="2400">
                <a:solidFill>
                  <a:srgbClr val="000066"/>
                </a:solidFill>
                <a:latin typeface="Times New Roman" panose="02020603050405020304" pitchFamily="18" charset="0"/>
                <a:cs typeface="Times New Roman" panose="02020603050405020304" pitchFamily="18" charset="0"/>
              </a:endParaRPr>
            </a:p>
          </p:txBody>
        </p:sp>
        <p:sp>
          <p:nvSpPr>
            <p:cNvPr id="12" name="Text Box 9"/>
            <p:cNvSpPr txBox="1">
              <a:spLocks noChangeArrowheads="1"/>
            </p:cNvSpPr>
            <p:nvPr/>
          </p:nvSpPr>
          <p:spPr bwMode="auto">
            <a:xfrm>
              <a:off x="432" y="1370"/>
              <a:ext cx="484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     Công suất định mức: 15W, 25W, 60W…</a:t>
              </a:r>
            </a:p>
          </p:txBody>
        </p:sp>
      </p:grpSp>
      <p:sp>
        <p:nvSpPr>
          <p:cNvPr id="14" name="AutoShape 2"/>
          <p:cNvSpPr txBox="1">
            <a:spLocks noChangeArrowheads="1"/>
          </p:cNvSpPr>
          <p:nvPr/>
        </p:nvSpPr>
        <p:spPr bwMode="auto">
          <a:xfrm>
            <a:off x="251520" y="2694505"/>
            <a:ext cx="2106622"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5. Sử dụng:</a:t>
            </a:r>
            <a:endParaRPr lang="en-US" sz="2400" b="1" dirty="0">
              <a:solidFill>
                <a:srgbClr val="FF0000"/>
              </a:solidFill>
              <a:latin typeface="Times New Roman" pitchFamily="18" charset="0"/>
              <a:cs typeface="Times New Roman" pitchFamily="18" charset="0"/>
            </a:endParaRPr>
          </a:p>
        </p:txBody>
      </p:sp>
      <p:sp>
        <p:nvSpPr>
          <p:cNvPr id="15" name="Text Box 16"/>
          <p:cNvSpPr txBox="1">
            <a:spLocks noChangeArrowheads="1"/>
          </p:cNvSpPr>
          <p:nvPr/>
        </p:nvSpPr>
        <p:spPr bwMode="auto">
          <a:xfrm>
            <a:off x="539552" y="3284984"/>
            <a:ext cx="7543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a:solidFill>
                  <a:srgbClr val="000000"/>
                </a:solidFill>
                <a:latin typeface="Times New Roman" panose="02020603050405020304" pitchFamily="18" charset="0"/>
                <a:cs typeface="Times New Roman" panose="02020603050405020304" pitchFamily="18" charset="0"/>
              </a:rPr>
              <a:t>    Dùng để chiếu sáng ở những nơi: phòng ngủ, nhà bếp, bàn làm việc…</a:t>
            </a:r>
          </a:p>
        </p:txBody>
      </p:sp>
      <p:sp>
        <p:nvSpPr>
          <p:cNvPr id="16" name="Text Box 17"/>
          <p:cNvSpPr txBox="1">
            <a:spLocks noChangeArrowheads="1"/>
          </p:cNvSpPr>
          <p:nvPr/>
        </p:nvSpPr>
        <p:spPr bwMode="auto">
          <a:xfrm>
            <a:off x="920552" y="4427984"/>
            <a:ext cx="7696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a:solidFill>
                  <a:srgbClr val="000000"/>
                </a:solidFill>
                <a:latin typeface="Times New Roman" panose="02020603050405020304" pitchFamily="18" charset="0"/>
                <a:cs typeface="Times New Roman" panose="02020603050405020304" pitchFamily="18" charset="0"/>
              </a:rPr>
              <a:t>Thường xuyên lau chùi để đèn phát sáng tốt.</a:t>
            </a:r>
          </a:p>
        </p:txBody>
      </p:sp>
    </p:spTree>
    <p:extLst>
      <p:ext uri="{BB962C8B-B14F-4D97-AF65-F5344CB8AC3E}">
        <p14:creationId xmlns:p14="http://schemas.microsoft.com/office/powerpoint/2010/main" val="205343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8" name="Text Box 8"/>
          <p:cNvSpPr txBox="1">
            <a:spLocks noChangeArrowheads="1"/>
          </p:cNvSpPr>
          <p:nvPr/>
        </p:nvSpPr>
        <p:spPr bwMode="auto">
          <a:xfrm>
            <a:off x="457200" y="1981200"/>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Đèn ống huỳnh quang gồm có những bộ phận nào?</a:t>
            </a:r>
          </a:p>
        </p:txBody>
      </p:sp>
      <p:grpSp>
        <p:nvGrpSpPr>
          <p:cNvPr id="2" name="Group 21"/>
          <p:cNvGrpSpPr>
            <a:grpSpLocks/>
          </p:cNvGrpSpPr>
          <p:nvPr/>
        </p:nvGrpSpPr>
        <p:grpSpPr bwMode="auto">
          <a:xfrm>
            <a:off x="914400" y="3352800"/>
            <a:ext cx="7162800" cy="762000"/>
            <a:chOff x="720" y="2448"/>
            <a:chExt cx="4512" cy="480"/>
          </a:xfrm>
        </p:grpSpPr>
        <p:sp>
          <p:nvSpPr>
            <p:cNvPr id="61450" name="Rectangle 10"/>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sz="2400">
                  <a:solidFill>
                    <a:srgbClr val="000000"/>
                  </a:solidFill>
                  <a:latin typeface="Arial" charset="0"/>
                  <a:cs typeface="Arial" charset="0"/>
                </a:rPr>
                <a:t> </a:t>
              </a:r>
              <a:r>
                <a:rPr lang="en-US" sz="2400">
                  <a:solidFill>
                    <a:srgbClr val="000000"/>
                  </a:solidFill>
                  <a:latin typeface="VNtimes new roman" pitchFamily="34" charset="0"/>
                  <a:cs typeface="Arial" charset="0"/>
                </a:rPr>
                <a:t>RAÛNG ÂÄNG</a:t>
              </a:r>
              <a:endParaRPr lang="en-CA" sz="2400">
                <a:solidFill>
                  <a:srgbClr val="000000"/>
                </a:solidFill>
                <a:latin typeface="Arial" charset="0"/>
                <a:cs typeface="Arial" charset="0"/>
              </a:endParaRPr>
            </a:p>
          </p:txBody>
        </p:sp>
        <p:sp>
          <p:nvSpPr>
            <p:cNvPr id="61451" name="AutoShape 11"/>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61452" name="AutoShape 12"/>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8467" name="Line 13"/>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68" name="Line 14"/>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69" name="Line 15"/>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70" name="Line 16"/>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61457" name="Rectangle 17"/>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sz="2400">
                  <a:solidFill>
                    <a:srgbClr val="000000"/>
                  </a:solidFill>
                  <a:latin typeface="Arial" charset="0"/>
                  <a:cs typeface="Arial" charset="0"/>
                </a:rPr>
                <a:t> </a:t>
              </a:r>
              <a:r>
                <a:rPr lang="en-US" sz="2400">
                  <a:solidFill>
                    <a:srgbClr val="000000"/>
                  </a:solidFill>
                  <a:latin typeface="VNtimes new roman" pitchFamily="34" charset="0"/>
                  <a:cs typeface="Arial" charset="0"/>
                </a:rPr>
                <a:t>RAÛNG ÂÄNG</a:t>
              </a:r>
              <a:endParaRPr lang="en-CA" sz="2400">
                <a:solidFill>
                  <a:srgbClr val="000000"/>
                </a:solidFill>
                <a:latin typeface="Arial" charset="0"/>
                <a:cs typeface="Arial" charset="0"/>
              </a:endParaRPr>
            </a:p>
          </p:txBody>
        </p:sp>
        <p:sp>
          <p:nvSpPr>
            <p:cNvPr id="61458" name="Rectangle 18"/>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sz="2400">
                  <a:solidFill>
                    <a:srgbClr val="000000"/>
                  </a:solidFill>
                  <a:latin typeface="Arial" charset="0"/>
                  <a:cs typeface="Arial" charset="0"/>
                </a:rPr>
                <a:t>  </a:t>
              </a:r>
              <a:endParaRPr lang="en-CA" sz="2400">
                <a:solidFill>
                  <a:srgbClr val="000000"/>
                </a:solidFill>
                <a:latin typeface="Arial" charset="0"/>
                <a:cs typeface="Arial" charset="0"/>
              </a:endParaRPr>
            </a:p>
          </p:txBody>
        </p:sp>
      </p:grpSp>
      <p:sp>
        <p:nvSpPr>
          <p:cNvPr id="61463" name="Text Box 23"/>
          <p:cNvSpPr txBox="1">
            <a:spLocks noChangeArrowheads="1"/>
          </p:cNvSpPr>
          <p:nvPr/>
        </p:nvSpPr>
        <p:spPr bwMode="auto">
          <a:xfrm>
            <a:off x="2590800" y="6096000"/>
            <a:ext cx="426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Cấu tạo đèn ống huỳnh quang</a:t>
            </a:r>
          </a:p>
        </p:txBody>
      </p:sp>
      <p:grpSp>
        <p:nvGrpSpPr>
          <p:cNvPr id="3" name="Group 60"/>
          <p:cNvGrpSpPr>
            <a:grpSpLocks/>
          </p:cNvGrpSpPr>
          <p:nvPr/>
        </p:nvGrpSpPr>
        <p:grpSpPr bwMode="auto">
          <a:xfrm>
            <a:off x="838200" y="5257800"/>
            <a:ext cx="7391400" cy="762000"/>
            <a:chOff x="528" y="2496"/>
            <a:chExt cx="4656" cy="480"/>
          </a:xfrm>
        </p:grpSpPr>
        <p:sp>
          <p:nvSpPr>
            <p:cNvPr id="61491" name="AutoShape 51"/>
            <p:cNvSpPr>
              <a:spLocks noChangeArrowheads="1"/>
            </p:cNvSpPr>
            <p:nvPr/>
          </p:nvSpPr>
          <p:spPr bwMode="auto">
            <a:xfrm>
              <a:off x="1008" y="2496"/>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61492" name="AutoShape 52"/>
            <p:cNvSpPr>
              <a:spLocks/>
            </p:cNvSpPr>
            <p:nvPr/>
          </p:nvSpPr>
          <p:spPr bwMode="auto">
            <a:xfrm>
              <a:off x="699"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61493" name="AutoShape 53"/>
            <p:cNvSpPr>
              <a:spLocks/>
            </p:cNvSpPr>
            <p:nvPr/>
          </p:nvSpPr>
          <p:spPr bwMode="auto">
            <a:xfrm rot="10800000">
              <a:off x="4586"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8458" name="Line 54"/>
            <p:cNvSpPr>
              <a:spLocks noChangeShapeType="1"/>
            </p:cNvSpPr>
            <p:nvPr/>
          </p:nvSpPr>
          <p:spPr bwMode="auto">
            <a:xfrm>
              <a:off x="528"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59" name="Line 55"/>
            <p:cNvSpPr>
              <a:spLocks noChangeShapeType="1"/>
            </p:cNvSpPr>
            <p:nvPr/>
          </p:nvSpPr>
          <p:spPr bwMode="auto">
            <a:xfrm>
              <a:off x="528"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60" name="Line 56"/>
            <p:cNvSpPr>
              <a:spLocks noChangeShapeType="1"/>
            </p:cNvSpPr>
            <p:nvPr/>
          </p:nvSpPr>
          <p:spPr bwMode="auto">
            <a:xfrm>
              <a:off x="4372"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61" name="Line 57"/>
            <p:cNvSpPr>
              <a:spLocks noChangeShapeType="1"/>
            </p:cNvSpPr>
            <p:nvPr/>
          </p:nvSpPr>
          <p:spPr bwMode="auto">
            <a:xfrm>
              <a:off x="4372"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18462" name="Freeform 58"/>
            <p:cNvSpPr>
              <a:spLocks/>
            </p:cNvSpPr>
            <p:nvPr/>
          </p:nvSpPr>
          <p:spPr bwMode="auto">
            <a:xfrm>
              <a:off x="1309" y="2591"/>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p>
          </p:txBody>
        </p:sp>
        <p:sp>
          <p:nvSpPr>
            <p:cNvPr id="18463" name="Freeform 59"/>
            <p:cNvSpPr>
              <a:spLocks/>
            </p:cNvSpPr>
            <p:nvPr/>
          </p:nvSpPr>
          <p:spPr bwMode="auto">
            <a:xfrm rot="10800000">
              <a:off x="4030" y="2584"/>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p>
          </p:txBody>
        </p:sp>
      </p:grpSp>
      <p:sp>
        <p:nvSpPr>
          <p:cNvPr id="61507" name="Text Box 67"/>
          <p:cNvSpPr txBox="1">
            <a:spLocks noChangeArrowheads="1"/>
          </p:cNvSpPr>
          <p:nvPr/>
        </p:nvSpPr>
        <p:spPr bwMode="auto">
          <a:xfrm>
            <a:off x="3048000" y="5410200"/>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Lớp bột huỳnh quang</a:t>
            </a:r>
          </a:p>
        </p:txBody>
      </p:sp>
      <p:grpSp>
        <p:nvGrpSpPr>
          <p:cNvPr id="4" name="Group 75"/>
          <p:cNvGrpSpPr>
            <a:grpSpLocks/>
          </p:cNvGrpSpPr>
          <p:nvPr/>
        </p:nvGrpSpPr>
        <p:grpSpPr bwMode="auto">
          <a:xfrm>
            <a:off x="2895600" y="2819400"/>
            <a:ext cx="2133600" cy="838200"/>
            <a:chOff x="1824" y="1776"/>
            <a:chExt cx="1344" cy="528"/>
          </a:xfrm>
        </p:grpSpPr>
        <p:sp>
          <p:nvSpPr>
            <p:cNvPr id="18453" name="Text Box 25"/>
            <p:cNvSpPr txBox="1">
              <a:spLocks noChangeArrowheads="1"/>
            </p:cNvSpPr>
            <p:nvPr/>
          </p:nvSpPr>
          <p:spPr bwMode="auto">
            <a:xfrm>
              <a:off x="1824" y="1776"/>
              <a:ext cx="13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Ống thủy tinh</a:t>
              </a:r>
            </a:p>
          </p:txBody>
        </p:sp>
        <p:sp>
          <p:nvSpPr>
            <p:cNvPr id="18454" name="Line 68"/>
            <p:cNvSpPr>
              <a:spLocks noChangeShapeType="1"/>
            </p:cNvSpPr>
            <p:nvPr/>
          </p:nvSpPr>
          <p:spPr bwMode="auto">
            <a:xfrm>
              <a:off x="2448" y="2016"/>
              <a:ext cx="0" cy="2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grpSp>
      <p:grpSp>
        <p:nvGrpSpPr>
          <p:cNvPr id="5" name="Group 77"/>
          <p:cNvGrpSpPr>
            <a:grpSpLocks/>
          </p:cNvGrpSpPr>
          <p:nvPr/>
        </p:nvGrpSpPr>
        <p:grpSpPr bwMode="auto">
          <a:xfrm>
            <a:off x="0" y="3505200"/>
            <a:ext cx="1600200" cy="2286000"/>
            <a:chOff x="0" y="2208"/>
            <a:chExt cx="1008" cy="1440"/>
          </a:xfrm>
        </p:grpSpPr>
        <p:sp>
          <p:nvSpPr>
            <p:cNvPr id="18448" name="Text Box 69"/>
            <p:cNvSpPr txBox="1">
              <a:spLocks noChangeArrowheads="1"/>
            </p:cNvSpPr>
            <p:nvPr/>
          </p:nvSpPr>
          <p:spPr bwMode="auto">
            <a:xfrm>
              <a:off x="0" y="2832"/>
              <a:ext cx="100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Chân đèn</a:t>
              </a:r>
            </a:p>
          </p:txBody>
        </p:sp>
        <p:sp>
          <p:nvSpPr>
            <p:cNvPr id="18449" name="Line 70"/>
            <p:cNvSpPr>
              <a:spLocks noChangeShapeType="1"/>
            </p:cNvSpPr>
            <p:nvPr/>
          </p:nvSpPr>
          <p:spPr bwMode="auto">
            <a:xfrm flipV="1">
              <a:off x="192" y="2208"/>
              <a:ext cx="384" cy="67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sp>
          <p:nvSpPr>
            <p:cNvPr id="18450" name="Line 71"/>
            <p:cNvSpPr>
              <a:spLocks noChangeShapeType="1"/>
            </p:cNvSpPr>
            <p:nvPr/>
          </p:nvSpPr>
          <p:spPr bwMode="auto">
            <a:xfrm flipV="1">
              <a:off x="192" y="2448"/>
              <a:ext cx="384" cy="43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sp>
          <p:nvSpPr>
            <p:cNvPr id="18451" name="Line 73"/>
            <p:cNvSpPr>
              <a:spLocks noChangeShapeType="1"/>
            </p:cNvSpPr>
            <p:nvPr/>
          </p:nvSpPr>
          <p:spPr bwMode="auto">
            <a:xfrm>
              <a:off x="192" y="3120"/>
              <a:ext cx="336" cy="52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sp>
          <p:nvSpPr>
            <p:cNvPr id="18452" name="Line 74"/>
            <p:cNvSpPr>
              <a:spLocks noChangeShapeType="1"/>
            </p:cNvSpPr>
            <p:nvPr/>
          </p:nvSpPr>
          <p:spPr bwMode="auto">
            <a:xfrm>
              <a:off x="192" y="3120"/>
              <a:ext cx="336" cy="2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grpSp>
      <p:grpSp>
        <p:nvGrpSpPr>
          <p:cNvPr id="6" name="Group 88"/>
          <p:cNvGrpSpPr>
            <a:grpSpLocks/>
          </p:cNvGrpSpPr>
          <p:nvPr/>
        </p:nvGrpSpPr>
        <p:grpSpPr bwMode="auto">
          <a:xfrm>
            <a:off x="2362200" y="4267200"/>
            <a:ext cx="4191000" cy="1163638"/>
            <a:chOff x="1488" y="2832"/>
            <a:chExt cx="2640" cy="628"/>
          </a:xfrm>
        </p:grpSpPr>
        <p:sp>
          <p:nvSpPr>
            <p:cNvPr id="18445" name="Line 85"/>
            <p:cNvSpPr>
              <a:spLocks noChangeShapeType="1"/>
            </p:cNvSpPr>
            <p:nvPr/>
          </p:nvSpPr>
          <p:spPr bwMode="auto">
            <a:xfrm>
              <a:off x="3408" y="3024"/>
              <a:ext cx="720" cy="436"/>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sp>
          <p:nvSpPr>
            <p:cNvPr id="18446" name="Rectangle 86"/>
            <p:cNvSpPr>
              <a:spLocks noChangeArrowheads="1"/>
            </p:cNvSpPr>
            <p:nvPr/>
          </p:nvSpPr>
          <p:spPr bwMode="auto">
            <a:xfrm>
              <a:off x="2256" y="2832"/>
              <a:ext cx="129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rgbClr val="0000FF"/>
                  </a:solidFill>
                  <a:latin typeface="Times New Roman" panose="02020603050405020304" pitchFamily="18" charset="0"/>
                  <a:cs typeface="Times New Roman" panose="02020603050405020304" pitchFamily="18" charset="0"/>
                </a:rPr>
                <a:t>Hai điện cực</a:t>
              </a:r>
            </a:p>
          </p:txBody>
        </p:sp>
        <p:sp>
          <p:nvSpPr>
            <p:cNvPr id="18447" name="Line 87"/>
            <p:cNvSpPr>
              <a:spLocks noChangeShapeType="1"/>
            </p:cNvSpPr>
            <p:nvPr/>
          </p:nvSpPr>
          <p:spPr bwMode="auto">
            <a:xfrm flipH="1">
              <a:off x="1488" y="3024"/>
              <a:ext cx="912" cy="436"/>
            </a:xfrm>
            <a:prstGeom prst="line">
              <a:avLst/>
            </a:prstGeom>
            <a:noFill/>
            <a:ln w="28575">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p>
          </p:txBody>
        </p:sp>
      </p:grpSp>
      <p:sp>
        <p:nvSpPr>
          <p:cNvPr id="44" name="Rectangle 4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45"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46"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49778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fade">
                                      <p:cBhvr>
                                        <p:cTn id="14" dur="1000"/>
                                        <p:tgtEl>
                                          <p:spTgt spid="46"/>
                                        </p:tgtEl>
                                      </p:cBhvr>
                                    </p:animEffect>
                                    <p:anim calcmode="lin" valueType="num">
                                      <p:cBhvr>
                                        <p:cTn id="15" dur="1000" fill="hold"/>
                                        <p:tgtEl>
                                          <p:spTgt spid="46"/>
                                        </p:tgtEl>
                                        <p:attrNameLst>
                                          <p:attrName>ppt_x</p:attrName>
                                        </p:attrNameLst>
                                      </p:cBhvr>
                                      <p:tavLst>
                                        <p:tav tm="0">
                                          <p:val>
                                            <p:strVal val="#ppt_x"/>
                                          </p:val>
                                        </p:tav>
                                        <p:tav tm="100000">
                                          <p:val>
                                            <p:strVal val="#ppt_x"/>
                                          </p:val>
                                        </p:tav>
                                      </p:tavLst>
                                    </p:anim>
                                    <p:anim calcmode="lin" valueType="num">
                                      <p:cBhvr>
                                        <p:cTn id="16"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448"/>
                                        </p:tgtEl>
                                        <p:attrNameLst>
                                          <p:attrName>style.visibility</p:attrName>
                                        </p:attrNameLst>
                                      </p:cBhvr>
                                      <p:to>
                                        <p:strVal val="visible"/>
                                      </p:to>
                                    </p:set>
                                  </p:childTnLst>
                                </p:cTn>
                              </p:par>
                            </p:childTnLst>
                          </p:cTn>
                        </p:par>
                        <p:par>
                          <p:cTn id="21" fill="hold">
                            <p:stCondLst>
                              <p:cond delay="0"/>
                            </p:stCondLst>
                            <p:childTnLst>
                              <p:par>
                                <p:cTn id="22" presetID="42"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1463"/>
                                        </p:tgtEl>
                                        <p:attrNameLst>
                                          <p:attrName>style.visibility</p:attrName>
                                        </p:attrNameLst>
                                      </p:cBhvr>
                                      <p:to>
                                        <p:strVal val="visible"/>
                                      </p:to>
                                    </p:set>
                                    <p:animEffect transition="in" filter="fade">
                                      <p:cBhvr>
                                        <p:cTn id="34" dur="1000"/>
                                        <p:tgtEl>
                                          <p:spTgt spid="61463"/>
                                        </p:tgtEl>
                                      </p:cBhvr>
                                    </p:animEffect>
                                    <p:anim calcmode="lin" valueType="num">
                                      <p:cBhvr>
                                        <p:cTn id="35" dur="1000" fill="hold"/>
                                        <p:tgtEl>
                                          <p:spTgt spid="61463"/>
                                        </p:tgtEl>
                                        <p:attrNameLst>
                                          <p:attrName>ppt_x</p:attrName>
                                        </p:attrNameLst>
                                      </p:cBhvr>
                                      <p:tavLst>
                                        <p:tav tm="0">
                                          <p:val>
                                            <p:strVal val="#ppt_x"/>
                                          </p:val>
                                        </p:tav>
                                        <p:tav tm="100000">
                                          <p:val>
                                            <p:strVal val="#ppt_x"/>
                                          </p:val>
                                        </p:tav>
                                      </p:tavLst>
                                    </p:anim>
                                    <p:anim calcmode="lin" valueType="num">
                                      <p:cBhvr>
                                        <p:cTn id="36" dur="1000" fill="hold"/>
                                        <p:tgtEl>
                                          <p:spTgt spid="6146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1507"/>
                                        </p:tgtEl>
                                        <p:attrNameLst>
                                          <p:attrName>style.visibility</p:attrName>
                                        </p:attrNameLst>
                                      </p:cBhvr>
                                      <p:to>
                                        <p:strVal val="visible"/>
                                      </p:to>
                                    </p:set>
                                    <p:animEffect transition="in" filter="fade">
                                      <p:cBhvr>
                                        <p:cTn id="55" dur="1000"/>
                                        <p:tgtEl>
                                          <p:spTgt spid="61507"/>
                                        </p:tgtEl>
                                      </p:cBhvr>
                                    </p:animEffect>
                                    <p:anim calcmode="lin" valueType="num">
                                      <p:cBhvr>
                                        <p:cTn id="56" dur="1000" fill="hold"/>
                                        <p:tgtEl>
                                          <p:spTgt spid="61507"/>
                                        </p:tgtEl>
                                        <p:attrNameLst>
                                          <p:attrName>ppt_x</p:attrName>
                                        </p:attrNameLst>
                                      </p:cBhvr>
                                      <p:tavLst>
                                        <p:tav tm="0">
                                          <p:val>
                                            <p:strVal val="#ppt_x"/>
                                          </p:val>
                                        </p:tav>
                                        <p:tav tm="100000">
                                          <p:val>
                                            <p:strVal val="#ppt_x"/>
                                          </p:val>
                                        </p:tav>
                                      </p:tavLst>
                                    </p:anim>
                                    <p:anim calcmode="lin" valueType="num">
                                      <p:cBhvr>
                                        <p:cTn id="57" dur="1000" fill="hold"/>
                                        <p:tgtEl>
                                          <p:spTgt spid="6150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 calcmode="lin" valueType="num">
                                      <p:cBhvr additive="base">
                                        <p:cTn id="62" dur="500" fill="hold"/>
                                        <p:tgtEl>
                                          <p:spTgt spid="6"/>
                                        </p:tgtEl>
                                        <p:attrNameLst>
                                          <p:attrName>ppt_x</p:attrName>
                                        </p:attrNameLst>
                                      </p:cBhvr>
                                      <p:tavLst>
                                        <p:tav tm="0">
                                          <p:val>
                                            <p:strVal val="#ppt_x"/>
                                          </p:val>
                                        </p:tav>
                                        <p:tav tm="100000">
                                          <p:val>
                                            <p:strVal val="#ppt_x"/>
                                          </p:val>
                                        </p:tav>
                                      </p:tavLst>
                                    </p:anim>
                                    <p:anim calcmode="lin" valueType="num">
                                      <p:cBhvr additive="base">
                                        <p:cTn id="6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8" grpId="0"/>
      <p:bldP spid="61463" grpId="0"/>
      <p:bldP spid="61507" grpId="0"/>
      <p:bldP spid="45"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29" name="Text Box 53"/>
          <p:cNvSpPr txBox="1">
            <a:spLocks noChangeArrowheads="1"/>
          </p:cNvSpPr>
          <p:nvPr/>
        </p:nvSpPr>
        <p:spPr bwMode="auto">
          <a:xfrm>
            <a:off x="1947864" y="1268760"/>
            <a:ext cx="6985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0033CC"/>
                </a:solidFill>
                <a:latin typeface="Times New Roman" panose="02020603050405020304" pitchFamily="18" charset="0"/>
                <a:cs typeface="Times New Roman" panose="02020603050405020304" pitchFamily="18" charset="0"/>
              </a:rPr>
              <a:t>Đèn ống huỳnh quang gồm có 2 bộ phận chính</a:t>
            </a:r>
            <a:r>
              <a:rPr lang="en-US" altLang="en-US" sz="2400" b="1">
                <a:solidFill>
                  <a:srgbClr val="0033CC"/>
                </a:solidFill>
                <a:latin typeface="VNI-Times" pitchFamily="2" charset="0"/>
                <a:cs typeface="Arial" panose="020B0604020202020204" pitchFamily="34" charset="0"/>
              </a:rPr>
              <a:t>:</a:t>
            </a:r>
          </a:p>
          <a:p>
            <a:pPr eaLnBrk="1" hangingPunct="1">
              <a:spcBef>
                <a:spcPct val="50000"/>
              </a:spcBef>
            </a:pPr>
            <a:r>
              <a:rPr lang="en-US" altLang="en-US" sz="2400" b="1">
                <a:latin typeface="VNI-Times" pitchFamily="2" charset="0"/>
                <a:cs typeface="Arial" panose="020B0604020202020204" pitchFamily="34" charset="0"/>
              </a:rPr>
              <a:t>+ Ố</a:t>
            </a:r>
            <a:r>
              <a:rPr lang="en-US" altLang="en-US" sz="2400" b="1">
                <a:latin typeface="Times New Roman" panose="02020603050405020304" pitchFamily="18" charset="0"/>
                <a:cs typeface="Times New Roman" panose="02020603050405020304" pitchFamily="18" charset="0"/>
              </a:rPr>
              <a:t>ng thủy tinh</a:t>
            </a:r>
          </a:p>
          <a:p>
            <a:pPr eaLnBrk="1" hangingPunct="1">
              <a:spcBef>
                <a:spcPct val="50000"/>
              </a:spcBef>
            </a:pPr>
            <a:r>
              <a:rPr lang="en-US" altLang="en-US" sz="2400" b="1">
                <a:latin typeface="VNI-Times" pitchFamily="2" charset="0"/>
                <a:cs typeface="Arial" panose="020B0604020202020204" pitchFamily="34" charset="0"/>
              </a:rPr>
              <a:t>+ 2 </a:t>
            </a:r>
            <a:r>
              <a:rPr lang="en-US" altLang="en-US" sz="2400" b="1">
                <a:latin typeface="Times New Roman" panose="02020603050405020304" pitchFamily="18" charset="0"/>
                <a:cs typeface="Times New Roman" panose="02020603050405020304" pitchFamily="18" charset="0"/>
              </a:rPr>
              <a:t>Điện cực</a:t>
            </a:r>
          </a:p>
        </p:txBody>
      </p:sp>
      <p:grpSp>
        <p:nvGrpSpPr>
          <p:cNvPr id="2" name="Group 1"/>
          <p:cNvGrpSpPr>
            <a:grpSpLocks/>
          </p:cNvGrpSpPr>
          <p:nvPr/>
        </p:nvGrpSpPr>
        <p:grpSpPr bwMode="auto">
          <a:xfrm>
            <a:off x="1066800" y="2814638"/>
            <a:ext cx="7391400" cy="3814762"/>
            <a:chOff x="838200" y="2667000"/>
            <a:chExt cx="7391400" cy="3814465"/>
          </a:xfrm>
        </p:grpSpPr>
        <p:grpSp>
          <p:nvGrpSpPr>
            <p:cNvPr id="19463" name="Group 54"/>
            <p:cNvGrpSpPr>
              <a:grpSpLocks/>
            </p:cNvGrpSpPr>
            <p:nvPr/>
          </p:nvGrpSpPr>
          <p:grpSpPr bwMode="auto">
            <a:xfrm>
              <a:off x="914400" y="3276600"/>
              <a:ext cx="7162800" cy="762000"/>
              <a:chOff x="720" y="2448"/>
              <a:chExt cx="4512" cy="480"/>
            </a:xfrm>
          </p:grpSpPr>
          <p:sp>
            <p:nvSpPr>
              <p:cNvPr id="50231" name="Rectangle 55"/>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32" name="AutoShape 56"/>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33" name="AutoShape 57"/>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543" name="Line 58"/>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44" name="Line 59"/>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45" name="Line 60"/>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46" name="Line 61"/>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38" name="Rectangle 62"/>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39" name="Rectangle 63"/>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sp>
          <p:nvSpPr>
            <p:cNvPr id="19464" name="Text Box 64"/>
            <p:cNvSpPr txBox="1">
              <a:spLocks noChangeArrowheads="1"/>
            </p:cNvSpPr>
            <p:nvPr/>
          </p:nvSpPr>
          <p:spPr bwMode="auto">
            <a:xfrm>
              <a:off x="2590800" y="6019800"/>
              <a:ext cx="4267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Cấu tạo đèn ống huỳnh quang</a:t>
              </a:r>
            </a:p>
          </p:txBody>
        </p:sp>
        <p:sp>
          <p:nvSpPr>
            <p:cNvPr id="19465" name="Text Box 65"/>
            <p:cNvSpPr txBox="1">
              <a:spLocks noChangeArrowheads="1"/>
            </p:cNvSpPr>
            <p:nvPr/>
          </p:nvSpPr>
          <p:spPr bwMode="auto">
            <a:xfrm>
              <a:off x="2971800" y="2667000"/>
              <a:ext cx="2133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Ống thủy tinh</a:t>
              </a:r>
            </a:p>
          </p:txBody>
        </p:sp>
        <p:sp>
          <p:nvSpPr>
            <p:cNvPr id="19466" name="Text Box 66"/>
            <p:cNvSpPr txBox="1">
              <a:spLocks noChangeArrowheads="1"/>
            </p:cNvSpPr>
            <p:nvPr/>
          </p:nvSpPr>
          <p:spPr bwMode="auto">
            <a:xfrm>
              <a:off x="3657600" y="4415135"/>
              <a:ext cx="1828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Hai điện cực</a:t>
              </a:r>
            </a:p>
          </p:txBody>
        </p:sp>
        <p:grpSp>
          <p:nvGrpSpPr>
            <p:cNvPr id="19467" name="Group 67"/>
            <p:cNvGrpSpPr>
              <a:grpSpLocks/>
            </p:cNvGrpSpPr>
            <p:nvPr/>
          </p:nvGrpSpPr>
          <p:grpSpPr bwMode="auto">
            <a:xfrm>
              <a:off x="838200" y="5181600"/>
              <a:ext cx="7391400" cy="762000"/>
              <a:chOff x="528" y="2496"/>
              <a:chExt cx="4656" cy="480"/>
            </a:xfrm>
          </p:grpSpPr>
          <p:sp>
            <p:nvSpPr>
              <p:cNvPr id="50244" name="AutoShape 68"/>
              <p:cNvSpPr>
                <a:spLocks noChangeArrowheads="1"/>
              </p:cNvSpPr>
              <p:nvPr/>
            </p:nvSpPr>
            <p:spPr bwMode="auto">
              <a:xfrm>
                <a:off x="1008" y="2496"/>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45" name="AutoShape 69"/>
              <p:cNvSpPr>
                <a:spLocks/>
              </p:cNvSpPr>
              <p:nvPr/>
            </p:nvSpPr>
            <p:spPr bwMode="auto">
              <a:xfrm>
                <a:off x="699"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46" name="AutoShape 70"/>
              <p:cNvSpPr>
                <a:spLocks/>
              </p:cNvSpPr>
              <p:nvPr/>
            </p:nvSpPr>
            <p:spPr bwMode="auto">
              <a:xfrm rot="10800000">
                <a:off x="4586"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534" name="Line 71"/>
              <p:cNvSpPr>
                <a:spLocks noChangeShapeType="1"/>
              </p:cNvSpPr>
              <p:nvPr/>
            </p:nvSpPr>
            <p:spPr bwMode="auto">
              <a:xfrm>
                <a:off x="528"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5" name="Line 72"/>
              <p:cNvSpPr>
                <a:spLocks noChangeShapeType="1"/>
              </p:cNvSpPr>
              <p:nvPr/>
            </p:nvSpPr>
            <p:spPr bwMode="auto">
              <a:xfrm>
                <a:off x="528"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6" name="Line 73"/>
              <p:cNvSpPr>
                <a:spLocks noChangeShapeType="1"/>
              </p:cNvSpPr>
              <p:nvPr/>
            </p:nvSpPr>
            <p:spPr bwMode="auto">
              <a:xfrm>
                <a:off x="4372"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7" name="Line 74"/>
              <p:cNvSpPr>
                <a:spLocks noChangeShapeType="1"/>
              </p:cNvSpPr>
              <p:nvPr/>
            </p:nvSpPr>
            <p:spPr bwMode="auto">
              <a:xfrm>
                <a:off x="4372"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38" name="Freeform 75"/>
              <p:cNvSpPr>
                <a:spLocks/>
              </p:cNvSpPr>
              <p:nvPr/>
            </p:nvSpPr>
            <p:spPr bwMode="auto">
              <a:xfrm>
                <a:off x="1309" y="2591"/>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19539" name="Freeform 76"/>
              <p:cNvSpPr>
                <a:spLocks/>
              </p:cNvSpPr>
              <p:nvPr/>
            </p:nvSpPr>
            <p:spPr bwMode="auto">
              <a:xfrm rot="10800000">
                <a:off x="4030" y="2584"/>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sp>
          <p:nvSpPr>
            <p:cNvPr id="19468" name="Line 79"/>
            <p:cNvSpPr>
              <a:spLocks noChangeShapeType="1"/>
            </p:cNvSpPr>
            <p:nvPr/>
          </p:nvSpPr>
          <p:spPr bwMode="auto">
            <a:xfrm flipH="1">
              <a:off x="2362200" y="4800600"/>
              <a:ext cx="1295400" cy="6096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9469" name="Group 90"/>
            <p:cNvGrpSpPr>
              <a:grpSpLocks/>
            </p:cNvGrpSpPr>
            <p:nvPr/>
          </p:nvGrpSpPr>
          <p:grpSpPr bwMode="auto">
            <a:xfrm>
              <a:off x="914400" y="3276600"/>
              <a:ext cx="7162800" cy="762000"/>
              <a:chOff x="720" y="2448"/>
              <a:chExt cx="4512" cy="480"/>
            </a:xfrm>
          </p:grpSpPr>
          <p:sp>
            <p:nvSpPr>
              <p:cNvPr id="50267" name="Rectangle 91"/>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68" name="AutoShape 92"/>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69" name="AutoShape 93"/>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525" name="Line 94"/>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6" name="Line 95"/>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7" name="Line 96"/>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8" name="Line 97"/>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4" name="Rectangle 98"/>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75" name="Rectangle 99"/>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grpSp>
          <p:nvGrpSpPr>
            <p:cNvPr id="19470" name="Group 101"/>
            <p:cNvGrpSpPr>
              <a:grpSpLocks/>
            </p:cNvGrpSpPr>
            <p:nvPr/>
          </p:nvGrpSpPr>
          <p:grpSpPr bwMode="auto">
            <a:xfrm>
              <a:off x="838200" y="5181600"/>
              <a:ext cx="7391400" cy="762000"/>
              <a:chOff x="528" y="2496"/>
              <a:chExt cx="4656" cy="480"/>
            </a:xfrm>
          </p:grpSpPr>
          <p:sp>
            <p:nvSpPr>
              <p:cNvPr id="50278" name="AutoShape 102"/>
              <p:cNvSpPr>
                <a:spLocks noChangeArrowheads="1"/>
              </p:cNvSpPr>
              <p:nvPr/>
            </p:nvSpPr>
            <p:spPr bwMode="auto">
              <a:xfrm>
                <a:off x="1008" y="2496"/>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79" name="AutoShape 103"/>
              <p:cNvSpPr>
                <a:spLocks/>
              </p:cNvSpPr>
              <p:nvPr/>
            </p:nvSpPr>
            <p:spPr bwMode="auto">
              <a:xfrm>
                <a:off x="699"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80" name="AutoShape 104"/>
              <p:cNvSpPr>
                <a:spLocks/>
              </p:cNvSpPr>
              <p:nvPr/>
            </p:nvSpPr>
            <p:spPr bwMode="auto">
              <a:xfrm rot="10800000">
                <a:off x="4586"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516" name="Line 105"/>
              <p:cNvSpPr>
                <a:spLocks noChangeShapeType="1"/>
              </p:cNvSpPr>
              <p:nvPr/>
            </p:nvSpPr>
            <p:spPr bwMode="auto">
              <a:xfrm>
                <a:off x="528"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7" name="Line 106"/>
              <p:cNvSpPr>
                <a:spLocks noChangeShapeType="1"/>
              </p:cNvSpPr>
              <p:nvPr/>
            </p:nvSpPr>
            <p:spPr bwMode="auto">
              <a:xfrm>
                <a:off x="528"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8" name="Line 107"/>
              <p:cNvSpPr>
                <a:spLocks noChangeShapeType="1"/>
              </p:cNvSpPr>
              <p:nvPr/>
            </p:nvSpPr>
            <p:spPr bwMode="auto">
              <a:xfrm>
                <a:off x="4372"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9" name="Line 108"/>
              <p:cNvSpPr>
                <a:spLocks noChangeShapeType="1"/>
              </p:cNvSpPr>
              <p:nvPr/>
            </p:nvSpPr>
            <p:spPr bwMode="auto">
              <a:xfrm>
                <a:off x="4372"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0" name="Freeform 109"/>
              <p:cNvSpPr>
                <a:spLocks/>
              </p:cNvSpPr>
              <p:nvPr/>
            </p:nvSpPr>
            <p:spPr bwMode="auto">
              <a:xfrm>
                <a:off x="1309" y="2591"/>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19521" name="Freeform 110"/>
              <p:cNvSpPr>
                <a:spLocks/>
              </p:cNvSpPr>
              <p:nvPr/>
            </p:nvSpPr>
            <p:spPr bwMode="auto">
              <a:xfrm rot="10800000">
                <a:off x="4030" y="2584"/>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grpSp>
          <p:nvGrpSpPr>
            <p:cNvPr id="19471" name="Group 112"/>
            <p:cNvGrpSpPr>
              <a:grpSpLocks/>
            </p:cNvGrpSpPr>
            <p:nvPr/>
          </p:nvGrpSpPr>
          <p:grpSpPr bwMode="auto">
            <a:xfrm>
              <a:off x="914400" y="3276600"/>
              <a:ext cx="7162800" cy="762000"/>
              <a:chOff x="720" y="2448"/>
              <a:chExt cx="4512" cy="480"/>
            </a:xfrm>
          </p:grpSpPr>
          <p:sp>
            <p:nvSpPr>
              <p:cNvPr id="50289" name="Rectangle 113"/>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90" name="AutoShape 114"/>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291" name="AutoShape 115"/>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507" name="Line 116"/>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8" name="Line 117"/>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9" name="Line 118"/>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0" name="Line 119"/>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6" name="Rectangle 120"/>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297" name="Rectangle 121"/>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grpSp>
          <p:nvGrpSpPr>
            <p:cNvPr id="19472" name="Group 123"/>
            <p:cNvGrpSpPr>
              <a:grpSpLocks/>
            </p:cNvGrpSpPr>
            <p:nvPr/>
          </p:nvGrpSpPr>
          <p:grpSpPr bwMode="auto">
            <a:xfrm>
              <a:off x="838200" y="5181600"/>
              <a:ext cx="7391400" cy="762000"/>
              <a:chOff x="528" y="2496"/>
              <a:chExt cx="4656" cy="480"/>
            </a:xfrm>
          </p:grpSpPr>
          <p:sp>
            <p:nvSpPr>
              <p:cNvPr id="50300" name="AutoShape 124"/>
              <p:cNvSpPr>
                <a:spLocks noChangeArrowheads="1"/>
              </p:cNvSpPr>
              <p:nvPr/>
            </p:nvSpPr>
            <p:spPr bwMode="auto">
              <a:xfrm>
                <a:off x="1008" y="2496"/>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301" name="AutoShape 125"/>
              <p:cNvSpPr>
                <a:spLocks/>
              </p:cNvSpPr>
              <p:nvPr/>
            </p:nvSpPr>
            <p:spPr bwMode="auto">
              <a:xfrm>
                <a:off x="699"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302" name="AutoShape 126"/>
              <p:cNvSpPr>
                <a:spLocks/>
              </p:cNvSpPr>
              <p:nvPr/>
            </p:nvSpPr>
            <p:spPr bwMode="auto">
              <a:xfrm rot="10800000">
                <a:off x="4586"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498" name="Line 127"/>
              <p:cNvSpPr>
                <a:spLocks noChangeShapeType="1"/>
              </p:cNvSpPr>
              <p:nvPr/>
            </p:nvSpPr>
            <p:spPr bwMode="auto">
              <a:xfrm>
                <a:off x="528"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9" name="Line 128"/>
              <p:cNvSpPr>
                <a:spLocks noChangeShapeType="1"/>
              </p:cNvSpPr>
              <p:nvPr/>
            </p:nvSpPr>
            <p:spPr bwMode="auto">
              <a:xfrm>
                <a:off x="528"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0" name="Line 129"/>
              <p:cNvSpPr>
                <a:spLocks noChangeShapeType="1"/>
              </p:cNvSpPr>
              <p:nvPr/>
            </p:nvSpPr>
            <p:spPr bwMode="auto">
              <a:xfrm>
                <a:off x="4372"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1" name="Line 130"/>
              <p:cNvSpPr>
                <a:spLocks noChangeShapeType="1"/>
              </p:cNvSpPr>
              <p:nvPr/>
            </p:nvSpPr>
            <p:spPr bwMode="auto">
              <a:xfrm>
                <a:off x="4372"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02" name="Freeform 131"/>
              <p:cNvSpPr>
                <a:spLocks/>
              </p:cNvSpPr>
              <p:nvPr/>
            </p:nvSpPr>
            <p:spPr bwMode="auto">
              <a:xfrm>
                <a:off x="1309" y="2591"/>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19503" name="Freeform 132"/>
              <p:cNvSpPr>
                <a:spLocks/>
              </p:cNvSpPr>
              <p:nvPr/>
            </p:nvSpPr>
            <p:spPr bwMode="auto">
              <a:xfrm rot="10800000">
                <a:off x="4030" y="2584"/>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sp>
          <p:nvSpPr>
            <p:cNvPr id="50312" name="Rectangle 136"/>
            <p:cNvSpPr>
              <a:spLocks noChangeArrowheads="1"/>
            </p:cNvSpPr>
            <p:nvPr/>
          </p:nvSpPr>
          <p:spPr bwMode="auto">
            <a:xfrm>
              <a:off x="1693863" y="3276553"/>
              <a:ext cx="5673725" cy="761941"/>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313" name="AutoShape 137"/>
            <p:cNvSpPr>
              <a:spLocks/>
            </p:cNvSpPr>
            <p:nvPr/>
          </p:nvSpPr>
          <p:spPr bwMode="auto">
            <a:xfrm>
              <a:off x="7367588" y="3276553"/>
              <a:ext cx="425450" cy="761941"/>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314" name="AutoShape 138"/>
            <p:cNvSpPr>
              <a:spLocks/>
            </p:cNvSpPr>
            <p:nvPr/>
          </p:nvSpPr>
          <p:spPr bwMode="auto">
            <a:xfrm>
              <a:off x="1198563" y="3276553"/>
              <a:ext cx="495300" cy="761941"/>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476" name="Line 139"/>
            <p:cNvSpPr>
              <a:spLocks noChangeShapeType="1"/>
            </p:cNvSpPr>
            <p:nvPr/>
          </p:nvSpPr>
          <p:spPr bwMode="auto">
            <a:xfrm flipH="1">
              <a:off x="914400" y="3436938"/>
              <a:ext cx="284163"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7" name="Line 140"/>
            <p:cNvSpPr>
              <a:spLocks noChangeShapeType="1"/>
            </p:cNvSpPr>
            <p:nvPr/>
          </p:nvSpPr>
          <p:spPr bwMode="auto">
            <a:xfrm flipH="1">
              <a:off x="914400" y="3797300"/>
              <a:ext cx="284163"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8" name="Line 141"/>
            <p:cNvSpPr>
              <a:spLocks noChangeShapeType="1"/>
            </p:cNvSpPr>
            <p:nvPr/>
          </p:nvSpPr>
          <p:spPr bwMode="auto">
            <a:xfrm flipH="1">
              <a:off x="7793038" y="3436938"/>
              <a:ext cx="284163"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9" name="Line 142"/>
            <p:cNvSpPr>
              <a:spLocks noChangeShapeType="1"/>
            </p:cNvSpPr>
            <p:nvPr/>
          </p:nvSpPr>
          <p:spPr bwMode="auto">
            <a:xfrm flipH="1">
              <a:off x="7793038" y="3838575"/>
              <a:ext cx="284163"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9" name="Rectangle 143"/>
            <p:cNvSpPr>
              <a:spLocks noChangeArrowheads="1"/>
            </p:cNvSpPr>
            <p:nvPr/>
          </p:nvSpPr>
          <p:spPr bwMode="auto">
            <a:xfrm>
              <a:off x="1693863" y="3276553"/>
              <a:ext cx="5673725" cy="761941"/>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50320" name="Rectangle 144"/>
            <p:cNvSpPr>
              <a:spLocks noChangeArrowheads="1"/>
            </p:cNvSpPr>
            <p:nvPr/>
          </p:nvSpPr>
          <p:spPr bwMode="auto">
            <a:xfrm>
              <a:off x="1693863" y="3276553"/>
              <a:ext cx="5673725" cy="761941"/>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nvGrpSpPr>
            <p:cNvPr id="19482" name="Group 146"/>
            <p:cNvGrpSpPr>
              <a:grpSpLocks/>
            </p:cNvGrpSpPr>
            <p:nvPr/>
          </p:nvGrpSpPr>
          <p:grpSpPr bwMode="auto">
            <a:xfrm>
              <a:off x="838200" y="5181600"/>
              <a:ext cx="7391400" cy="762000"/>
              <a:chOff x="528" y="2496"/>
              <a:chExt cx="4656" cy="480"/>
            </a:xfrm>
          </p:grpSpPr>
          <p:sp>
            <p:nvSpPr>
              <p:cNvPr id="50323" name="AutoShape 147"/>
              <p:cNvSpPr>
                <a:spLocks noChangeArrowheads="1"/>
              </p:cNvSpPr>
              <p:nvPr/>
            </p:nvSpPr>
            <p:spPr bwMode="auto">
              <a:xfrm>
                <a:off x="1008" y="2496"/>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324" name="AutoShape 148"/>
              <p:cNvSpPr>
                <a:spLocks/>
              </p:cNvSpPr>
              <p:nvPr/>
            </p:nvSpPr>
            <p:spPr bwMode="auto">
              <a:xfrm>
                <a:off x="699"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50325" name="AutoShape 149"/>
              <p:cNvSpPr>
                <a:spLocks/>
              </p:cNvSpPr>
              <p:nvPr/>
            </p:nvSpPr>
            <p:spPr bwMode="auto">
              <a:xfrm rot="10800000">
                <a:off x="4586" y="2518"/>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19489" name="Line 150"/>
              <p:cNvSpPr>
                <a:spLocks noChangeShapeType="1"/>
              </p:cNvSpPr>
              <p:nvPr/>
            </p:nvSpPr>
            <p:spPr bwMode="auto">
              <a:xfrm>
                <a:off x="528"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0" name="Line 151"/>
              <p:cNvSpPr>
                <a:spLocks noChangeShapeType="1"/>
              </p:cNvSpPr>
              <p:nvPr/>
            </p:nvSpPr>
            <p:spPr bwMode="auto">
              <a:xfrm>
                <a:off x="528"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1" name="Line 152"/>
              <p:cNvSpPr>
                <a:spLocks noChangeShapeType="1"/>
              </p:cNvSpPr>
              <p:nvPr/>
            </p:nvSpPr>
            <p:spPr bwMode="auto">
              <a:xfrm>
                <a:off x="4372" y="260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2" name="Line 153"/>
              <p:cNvSpPr>
                <a:spLocks noChangeShapeType="1"/>
              </p:cNvSpPr>
              <p:nvPr/>
            </p:nvSpPr>
            <p:spPr bwMode="auto">
              <a:xfrm>
                <a:off x="4372" y="2845"/>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93" name="Freeform 154"/>
              <p:cNvSpPr>
                <a:spLocks/>
              </p:cNvSpPr>
              <p:nvPr/>
            </p:nvSpPr>
            <p:spPr bwMode="auto">
              <a:xfrm>
                <a:off x="1309" y="2591"/>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19494" name="Freeform 155"/>
              <p:cNvSpPr>
                <a:spLocks/>
              </p:cNvSpPr>
              <p:nvPr/>
            </p:nvSpPr>
            <p:spPr bwMode="auto">
              <a:xfrm rot="10800000">
                <a:off x="4030" y="2584"/>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sp>
          <p:nvSpPr>
            <p:cNvPr id="19483" name="Line 133"/>
            <p:cNvSpPr>
              <a:spLocks noChangeShapeType="1"/>
            </p:cNvSpPr>
            <p:nvPr/>
          </p:nvSpPr>
          <p:spPr bwMode="auto">
            <a:xfrm flipH="1">
              <a:off x="2362200" y="4800600"/>
              <a:ext cx="1295400" cy="6096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84" name="Line 80"/>
            <p:cNvSpPr>
              <a:spLocks noChangeShapeType="1"/>
            </p:cNvSpPr>
            <p:nvPr/>
          </p:nvSpPr>
          <p:spPr bwMode="auto">
            <a:xfrm>
              <a:off x="5334000" y="4800600"/>
              <a:ext cx="1143000" cy="6096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85" name="Line 82"/>
            <p:cNvSpPr>
              <a:spLocks noChangeShapeType="1"/>
            </p:cNvSpPr>
            <p:nvPr/>
          </p:nvSpPr>
          <p:spPr bwMode="auto">
            <a:xfrm>
              <a:off x="3886200" y="3124200"/>
              <a:ext cx="0"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95" name="Rectangle 94"/>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96"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97"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87663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50229"/>
                                        </p:tgtEl>
                                        <p:attrNameLst>
                                          <p:attrName>style.visibility</p:attrName>
                                        </p:attrNameLst>
                                      </p:cBhvr>
                                      <p:to>
                                        <p:strVal val="visible"/>
                                      </p:to>
                                    </p:set>
                                    <p:anim calcmode="discrete" valueType="clr">
                                      <p:cBhvr override="childStyle">
                                        <p:cTn id="13" dur="80"/>
                                        <p:tgtEl>
                                          <p:spTgt spid="50229"/>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0229"/>
                                        </p:tgtEl>
                                        <p:attrNameLst>
                                          <p:attrName>fillcolor</p:attrName>
                                        </p:attrNameLst>
                                      </p:cBhvr>
                                      <p:tavLst>
                                        <p:tav tm="0">
                                          <p:val>
                                            <p:clrVal>
                                              <a:schemeClr val="accent2"/>
                                            </p:clrVal>
                                          </p:val>
                                        </p:tav>
                                        <p:tav tm="50000">
                                          <p:val>
                                            <p:clrVal>
                                              <a:schemeClr val="hlink"/>
                                            </p:clrVal>
                                          </p:val>
                                        </p:tav>
                                      </p:tavLst>
                                    </p:anim>
                                    <p:set>
                                      <p:cBhvr>
                                        <p:cTn id="15" dur="80"/>
                                        <p:tgtEl>
                                          <p:spTgt spid="5022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6"/>
          <p:cNvSpPr txBox="1">
            <a:spLocks noChangeArrowheads="1"/>
          </p:cNvSpPr>
          <p:nvPr/>
        </p:nvSpPr>
        <p:spPr bwMode="auto">
          <a:xfrm>
            <a:off x="386082" y="1268760"/>
            <a:ext cx="2889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a. Ống thủy tinh</a:t>
            </a:r>
          </a:p>
        </p:txBody>
      </p:sp>
      <p:sp>
        <p:nvSpPr>
          <p:cNvPr id="69668" name="Text Box 36"/>
          <p:cNvSpPr txBox="1">
            <a:spLocks noChangeArrowheads="1"/>
          </p:cNvSpPr>
          <p:nvPr/>
        </p:nvSpPr>
        <p:spPr bwMode="auto">
          <a:xfrm>
            <a:off x="2438400" y="2586038"/>
            <a:ext cx="4343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Ống thủy tinh có đặc điểm gì ?</a:t>
            </a:r>
          </a:p>
        </p:txBody>
      </p:sp>
      <p:grpSp>
        <p:nvGrpSpPr>
          <p:cNvPr id="2" name="Group 48"/>
          <p:cNvGrpSpPr>
            <a:grpSpLocks/>
          </p:cNvGrpSpPr>
          <p:nvPr/>
        </p:nvGrpSpPr>
        <p:grpSpPr bwMode="auto">
          <a:xfrm>
            <a:off x="914400" y="3352800"/>
            <a:ext cx="7162800" cy="2900363"/>
            <a:chOff x="576" y="2112"/>
            <a:chExt cx="4512" cy="1827"/>
          </a:xfrm>
        </p:grpSpPr>
        <p:sp>
          <p:nvSpPr>
            <p:cNvPr id="20487" name="Text Box 18"/>
            <p:cNvSpPr txBox="1">
              <a:spLocks noChangeArrowheads="1"/>
            </p:cNvSpPr>
            <p:nvPr/>
          </p:nvSpPr>
          <p:spPr bwMode="auto">
            <a:xfrm>
              <a:off x="1536" y="3648"/>
              <a:ext cx="26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Cấu tạo đèn ống huỳnh quang</a:t>
              </a:r>
            </a:p>
          </p:txBody>
        </p:sp>
        <p:sp>
          <p:nvSpPr>
            <p:cNvPr id="69654" name="AutoShape 22"/>
            <p:cNvSpPr>
              <a:spLocks noChangeArrowheads="1"/>
            </p:cNvSpPr>
            <p:nvPr/>
          </p:nvSpPr>
          <p:spPr bwMode="auto">
            <a:xfrm>
              <a:off x="1008" y="3024"/>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grpSp>
          <p:nvGrpSpPr>
            <p:cNvPr id="20489" name="Group 37"/>
            <p:cNvGrpSpPr>
              <a:grpSpLocks/>
            </p:cNvGrpSpPr>
            <p:nvPr/>
          </p:nvGrpSpPr>
          <p:grpSpPr bwMode="auto">
            <a:xfrm>
              <a:off x="576" y="2112"/>
              <a:ext cx="4512" cy="480"/>
              <a:chOff x="720" y="2448"/>
              <a:chExt cx="4512" cy="480"/>
            </a:xfrm>
          </p:grpSpPr>
          <p:sp>
            <p:nvSpPr>
              <p:cNvPr id="69670" name="Rectangle 38"/>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69671" name="AutoShape 39"/>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69672" name="AutoShape 40"/>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20494" name="Line 41"/>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5" name="Line 42"/>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6" name="Line 43"/>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7" name="Line 44"/>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77" name="Rectangle 45"/>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69678" name="Rectangle 46"/>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sp>
          <p:nvSpPr>
            <p:cNvPr id="20490" name="Text Box 47"/>
            <p:cNvSpPr txBox="1">
              <a:spLocks noChangeArrowheads="1"/>
            </p:cNvSpPr>
            <p:nvPr/>
          </p:nvSpPr>
          <p:spPr bwMode="auto">
            <a:xfrm>
              <a:off x="2160" y="3120"/>
              <a:ext cx="13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Ống thủy tinh</a:t>
              </a:r>
            </a:p>
          </p:txBody>
        </p:sp>
      </p:grpSp>
      <p:sp>
        <p:nvSpPr>
          <p:cNvPr id="20" name="Rectangle 19"/>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21"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22"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2286991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ppt_w</p:attrName>
                                        </p:attrNameLst>
                                      </p:cBhvr>
                                      <p:tavLst>
                                        <p:tav tm="0">
                                          <p:val>
                                            <p:fltVal val="0"/>
                                          </p:val>
                                        </p:tav>
                                        <p:tav tm="100000">
                                          <p:val>
                                            <p:strVal val="#ppt_w"/>
                                          </p:val>
                                        </p:tav>
                                      </p:tavLst>
                                    </p:anim>
                                    <p:anim calcmode="lin" valueType="num">
                                      <p:cBhvr>
                                        <p:cTn id="8" dur="500" fill="hold"/>
                                        <p:tgtEl>
                                          <p:spTgt spid="20483"/>
                                        </p:tgtEl>
                                        <p:attrNameLst>
                                          <p:attrName>ppt_h</p:attrName>
                                        </p:attrNameLst>
                                      </p:cBhvr>
                                      <p:tavLst>
                                        <p:tav tm="0">
                                          <p:val>
                                            <p:fltVal val="0"/>
                                          </p:val>
                                        </p:tav>
                                        <p:tav tm="100000">
                                          <p:val>
                                            <p:strVal val="#ppt_h"/>
                                          </p:val>
                                        </p:tav>
                                      </p:tavLst>
                                    </p:anim>
                                    <p:animEffect transition="in" filter="fade">
                                      <p:cBhvr>
                                        <p:cTn id="9" dur="500"/>
                                        <p:tgtEl>
                                          <p:spTgt spid="2048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69668"/>
                                        </p:tgtEl>
                                        <p:attrNameLst>
                                          <p:attrName>style.visibility</p:attrName>
                                        </p:attrNameLst>
                                      </p:cBhvr>
                                      <p:to>
                                        <p:strVal val="visible"/>
                                      </p:to>
                                    </p:set>
                                    <p:animEffect transition="in" filter="fade">
                                      <p:cBhvr>
                                        <p:cTn id="20" dur="1000"/>
                                        <p:tgtEl>
                                          <p:spTgt spid="69668"/>
                                        </p:tgtEl>
                                      </p:cBhvr>
                                    </p:animEffect>
                                    <p:anim calcmode="lin" valueType="num">
                                      <p:cBhvr>
                                        <p:cTn id="21" dur="1000" fill="hold"/>
                                        <p:tgtEl>
                                          <p:spTgt spid="69668"/>
                                        </p:tgtEl>
                                        <p:attrNameLst>
                                          <p:attrName>ppt_x</p:attrName>
                                        </p:attrNameLst>
                                      </p:cBhvr>
                                      <p:tavLst>
                                        <p:tav tm="0">
                                          <p:val>
                                            <p:strVal val="#ppt_x"/>
                                          </p:val>
                                        </p:tav>
                                        <p:tav tm="100000">
                                          <p:val>
                                            <p:strVal val="#ppt_x"/>
                                          </p:val>
                                        </p:tav>
                                      </p:tavLst>
                                    </p:anim>
                                    <p:anim calcmode="lin" valueType="num">
                                      <p:cBhvr>
                                        <p:cTn id="22" dur="1000" fill="hold"/>
                                        <p:tgtEl>
                                          <p:spTgt spid="696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6966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78" name="Text Box 22"/>
          <p:cNvSpPr txBox="1">
            <a:spLocks noChangeArrowheads="1"/>
          </p:cNvSpPr>
          <p:nvPr/>
        </p:nvSpPr>
        <p:spPr bwMode="auto">
          <a:xfrm>
            <a:off x="179512" y="2060848"/>
            <a:ext cx="8839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800">
                <a:solidFill>
                  <a:srgbClr val="000000"/>
                </a:solidFill>
                <a:latin typeface="Times New Roman" panose="02020603050405020304" pitchFamily="18" charset="0"/>
                <a:cs typeface="Times New Roman" panose="02020603050405020304" pitchFamily="18" charset="0"/>
              </a:rPr>
              <a:t>Có các loại chiều dài: 0,6m; 1,2m; 1,5m; 2,4m... </a:t>
            </a:r>
          </a:p>
          <a:p>
            <a:pPr eaLnBrk="1" hangingPunct="1">
              <a:spcBef>
                <a:spcPct val="50000"/>
              </a:spcBef>
              <a:buFontTx/>
              <a:buChar char="-"/>
            </a:pPr>
            <a:r>
              <a:rPr lang="en-US" altLang="en-US" sz="2800">
                <a:solidFill>
                  <a:srgbClr val="000000"/>
                </a:solidFill>
                <a:latin typeface="Times New Roman" panose="02020603050405020304" pitchFamily="18" charset="0"/>
                <a:cs typeface="Times New Roman" panose="02020603050405020304" pitchFamily="18" charset="0"/>
              </a:rPr>
              <a:t>Mặt trong có phủ lớp bột huỳnh quang</a:t>
            </a:r>
            <a:r>
              <a:rPr lang="en-US" altLang="en-US" sz="2800">
                <a:solidFill>
                  <a:srgbClr val="000000"/>
                </a:solidFill>
                <a:latin typeface="VNI-Times" pitchFamily="2" charset="0"/>
                <a:cs typeface="Arial" panose="020B0604020202020204" pitchFamily="34" charset="0"/>
              </a:rPr>
              <a:t>.</a:t>
            </a:r>
          </a:p>
          <a:p>
            <a:pPr eaLnBrk="1" hangingPunct="1">
              <a:spcBef>
                <a:spcPct val="50000"/>
              </a:spcBef>
              <a:buFontTx/>
              <a:buChar char="-"/>
            </a:pPr>
            <a:r>
              <a:rPr lang="en-US" altLang="en-US" sz="2800">
                <a:solidFill>
                  <a:srgbClr val="000000"/>
                </a:solidFill>
                <a:latin typeface="Times New Roman" panose="02020603050405020304" pitchFamily="18" charset="0"/>
                <a:cs typeface="Times New Roman" panose="02020603050405020304" pitchFamily="18" charset="0"/>
              </a:rPr>
              <a:t>Trong ống không có không khí</a:t>
            </a:r>
            <a:r>
              <a:rPr lang="en-US" altLang="en-US" sz="2800">
                <a:solidFill>
                  <a:srgbClr val="000000"/>
                </a:solidFill>
                <a:latin typeface="VNI-Times" pitchFamily="2" charset="0"/>
                <a:cs typeface="Arial" panose="020B0604020202020204" pitchFamily="34" charset="0"/>
              </a:rPr>
              <a:t>, </a:t>
            </a:r>
            <a:r>
              <a:rPr lang="en-US" altLang="en-US" sz="2800">
                <a:solidFill>
                  <a:srgbClr val="000000"/>
                </a:solidFill>
                <a:latin typeface="Times New Roman" panose="02020603050405020304" pitchFamily="18" charset="0"/>
                <a:cs typeface="Times New Roman" panose="02020603050405020304" pitchFamily="18" charset="0"/>
              </a:rPr>
              <a:t>có một ít thủy ngân và khí trơ</a:t>
            </a:r>
            <a:r>
              <a:rPr lang="en-US" altLang="en-US" sz="2800">
                <a:solidFill>
                  <a:srgbClr val="000000"/>
                </a:solidFill>
                <a:latin typeface="VNI-Times" pitchFamily="2" charset="0"/>
                <a:cs typeface="Arial" panose="020B0604020202020204" pitchFamily="34" charset="0"/>
              </a:rPr>
              <a:t>(</a:t>
            </a:r>
            <a:r>
              <a:rPr lang="en-US" altLang="en-US" sz="2800">
                <a:solidFill>
                  <a:srgbClr val="000000"/>
                </a:solidFill>
                <a:latin typeface="Times New Roman" panose="02020603050405020304" pitchFamily="18" charset="0"/>
                <a:cs typeface="Times New Roman" panose="02020603050405020304" pitchFamily="18" charset="0"/>
              </a:rPr>
              <a:t>acgon,kripton</a:t>
            </a:r>
            <a:r>
              <a:rPr lang="en-US" altLang="en-US" sz="2800">
                <a:solidFill>
                  <a:srgbClr val="000000"/>
                </a:solidFill>
                <a:latin typeface="VNI-Times" pitchFamily="2" charset="0"/>
                <a:cs typeface="Arial" panose="020B0604020202020204" pitchFamily="34" charset="0"/>
              </a:rPr>
              <a:t>).</a:t>
            </a:r>
          </a:p>
        </p:txBody>
      </p:sp>
      <p:grpSp>
        <p:nvGrpSpPr>
          <p:cNvPr id="2" name="Group 34"/>
          <p:cNvGrpSpPr>
            <a:grpSpLocks/>
          </p:cNvGrpSpPr>
          <p:nvPr/>
        </p:nvGrpSpPr>
        <p:grpSpPr bwMode="auto">
          <a:xfrm>
            <a:off x="838200" y="4724400"/>
            <a:ext cx="7162800" cy="2362200"/>
            <a:chOff x="528" y="2688"/>
            <a:chExt cx="4512" cy="1488"/>
          </a:xfrm>
        </p:grpSpPr>
        <p:sp>
          <p:nvSpPr>
            <p:cNvPr id="21511" name="Text Box 8"/>
            <p:cNvSpPr txBox="1">
              <a:spLocks noChangeArrowheads="1"/>
            </p:cNvSpPr>
            <p:nvPr/>
          </p:nvSpPr>
          <p:spPr bwMode="auto">
            <a:xfrm>
              <a:off x="1536" y="3888"/>
              <a:ext cx="26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vi-VN" altLang="en-US" sz="2400">
                <a:solidFill>
                  <a:srgbClr val="0000FF"/>
                </a:solidFill>
                <a:cs typeface="Arial" panose="020B0604020202020204" pitchFamily="34" charset="0"/>
              </a:endParaRPr>
            </a:p>
          </p:txBody>
        </p:sp>
        <p:sp>
          <p:nvSpPr>
            <p:cNvPr id="70667" name="AutoShape 11"/>
            <p:cNvSpPr>
              <a:spLocks noChangeArrowheads="1"/>
            </p:cNvSpPr>
            <p:nvPr/>
          </p:nvSpPr>
          <p:spPr bwMode="auto">
            <a:xfrm>
              <a:off x="1008" y="3360"/>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grpSp>
          <p:nvGrpSpPr>
            <p:cNvPr id="21513" name="Group 23"/>
            <p:cNvGrpSpPr>
              <a:grpSpLocks/>
            </p:cNvGrpSpPr>
            <p:nvPr/>
          </p:nvGrpSpPr>
          <p:grpSpPr bwMode="auto">
            <a:xfrm>
              <a:off x="528" y="2688"/>
              <a:ext cx="4512" cy="480"/>
              <a:chOff x="720" y="2448"/>
              <a:chExt cx="4512" cy="480"/>
            </a:xfrm>
          </p:grpSpPr>
          <p:sp>
            <p:nvSpPr>
              <p:cNvPr id="70680" name="Rectangle 24"/>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70681" name="AutoShape 25"/>
              <p:cNvSpPr>
                <a:spLocks/>
              </p:cNvSpPr>
              <p:nvPr/>
            </p:nvSpPr>
            <p:spPr bwMode="auto">
              <a:xfrm>
                <a:off x="4785" y="2448"/>
                <a:ext cx="268" cy="480"/>
              </a:xfrm>
              <a:prstGeom prst="rightBracket">
                <a:avLst>
                  <a:gd name="adj" fmla="val 14925"/>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70682" name="AutoShape 26"/>
              <p:cNvSpPr>
                <a:spLocks/>
              </p:cNvSpPr>
              <p:nvPr/>
            </p:nvSpPr>
            <p:spPr bwMode="auto">
              <a:xfrm>
                <a:off x="899" y="2448"/>
                <a:ext cx="312" cy="480"/>
              </a:xfrm>
              <a:prstGeom prst="leftBracket">
                <a:avLst>
                  <a:gd name="adj" fmla="val 12821"/>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21518" name="Line 27"/>
              <p:cNvSpPr>
                <a:spLocks noChangeShapeType="1"/>
              </p:cNvSpPr>
              <p:nvPr/>
            </p:nvSpPr>
            <p:spPr bwMode="auto">
              <a:xfrm flipH="1">
                <a:off x="720"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9" name="Line 28"/>
              <p:cNvSpPr>
                <a:spLocks noChangeShapeType="1"/>
              </p:cNvSpPr>
              <p:nvPr/>
            </p:nvSpPr>
            <p:spPr bwMode="auto">
              <a:xfrm flipH="1">
                <a:off x="720" y="2776"/>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0" name="Line 29"/>
              <p:cNvSpPr>
                <a:spLocks noChangeShapeType="1"/>
              </p:cNvSpPr>
              <p:nvPr/>
            </p:nvSpPr>
            <p:spPr bwMode="auto">
              <a:xfrm flipH="1">
                <a:off x="5053" y="2549"/>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1" name="Line 30"/>
              <p:cNvSpPr>
                <a:spLocks noChangeShapeType="1"/>
              </p:cNvSpPr>
              <p:nvPr/>
            </p:nvSpPr>
            <p:spPr bwMode="auto">
              <a:xfrm flipH="1">
                <a:off x="5053" y="2802"/>
                <a:ext cx="179"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87" name="Rectangle 31"/>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lgn="ctr">
                  <a:defRPr/>
                </a:pPr>
                <a:r>
                  <a:rPr lang="en-US">
                    <a:solidFill>
                      <a:srgbClr val="000000"/>
                    </a:solidFill>
                    <a:latin typeface="Arial" charset="0"/>
                    <a:cs typeface="Arial" charset="0"/>
                  </a:rPr>
                  <a:t> </a:t>
                </a:r>
                <a:r>
                  <a:rPr lang="en-US">
                    <a:solidFill>
                      <a:srgbClr val="000000"/>
                    </a:solidFill>
                    <a:latin typeface="VNtimes new roman" pitchFamily="34" charset="0"/>
                    <a:cs typeface="Arial" charset="0"/>
                  </a:rPr>
                  <a:t>RAÛNG ÂÄNG</a:t>
                </a:r>
                <a:endParaRPr lang="en-CA">
                  <a:solidFill>
                    <a:srgbClr val="000000"/>
                  </a:solidFill>
                  <a:latin typeface="Arial" charset="0"/>
                  <a:cs typeface="Arial" charset="0"/>
                </a:endParaRPr>
              </a:p>
            </p:txBody>
          </p:sp>
          <p:sp>
            <p:nvSpPr>
              <p:cNvPr id="70688" name="Rectangle 32"/>
              <p:cNvSpPr>
                <a:spLocks noChangeArrowheads="1"/>
              </p:cNvSpPr>
              <p:nvPr/>
            </p:nvSpPr>
            <p:spPr bwMode="auto">
              <a:xfrm>
                <a:off x="1211" y="2448"/>
                <a:ext cx="3574" cy="480"/>
              </a:xfrm>
              <a:prstGeom prst="rect">
                <a:avLst/>
              </a:prstGeom>
              <a:gradFill rotWithShape="1">
                <a:gsLst>
                  <a:gs pos="0">
                    <a:schemeClr val="bg2"/>
                  </a:gs>
                  <a:gs pos="50000">
                    <a:schemeClr val="bg2">
                      <a:gamma/>
                      <a:tint val="0"/>
                      <a:invGamma/>
                    </a:schemeClr>
                  </a:gs>
                  <a:gs pos="100000">
                    <a:schemeClr val="bg2"/>
                  </a:gs>
                </a:gsLst>
                <a:lin ang="5400000" scaled="1"/>
              </a:gradFill>
              <a:ln w="9525">
                <a:solidFill>
                  <a:schemeClr val="tx1"/>
                </a:solidFill>
                <a:miter lim="800000"/>
                <a:headEnd/>
                <a:tailEnd/>
              </a:ln>
              <a:effectLst/>
            </p:spPr>
            <p:txBody>
              <a:bodyPr wrap="none" anchor="ctr"/>
              <a:lstStyle/>
              <a:p>
                <a:pPr>
                  <a:defRPr/>
                </a:pPr>
                <a:r>
                  <a:rPr lang="en-US">
                    <a:solidFill>
                      <a:srgbClr val="000000"/>
                    </a:solidFill>
                    <a:latin typeface="Arial" charset="0"/>
                    <a:cs typeface="Arial" charset="0"/>
                  </a:rPr>
                  <a:t>  </a:t>
                </a:r>
                <a:endParaRPr lang="en-CA">
                  <a:solidFill>
                    <a:srgbClr val="000000"/>
                  </a:solidFill>
                  <a:latin typeface="Arial" charset="0"/>
                  <a:cs typeface="Arial" charset="0"/>
                </a:endParaRPr>
              </a:p>
            </p:txBody>
          </p:sp>
        </p:grpSp>
        <p:sp>
          <p:nvSpPr>
            <p:cNvPr id="21514" name="Text Box 9"/>
            <p:cNvSpPr txBox="1">
              <a:spLocks noChangeArrowheads="1"/>
            </p:cNvSpPr>
            <p:nvPr/>
          </p:nvSpPr>
          <p:spPr bwMode="auto">
            <a:xfrm>
              <a:off x="2160" y="3408"/>
              <a:ext cx="13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Ống thủy tinh</a:t>
              </a:r>
            </a:p>
          </p:txBody>
        </p:sp>
      </p:grpSp>
      <p:sp>
        <p:nvSpPr>
          <p:cNvPr id="20" name="Text Box 6"/>
          <p:cNvSpPr txBox="1">
            <a:spLocks noChangeArrowheads="1"/>
          </p:cNvSpPr>
          <p:nvPr/>
        </p:nvSpPr>
        <p:spPr bwMode="auto">
          <a:xfrm>
            <a:off x="386082" y="1268760"/>
            <a:ext cx="2889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a. Ống thủy tinh</a:t>
            </a:r>
          </a:p>
        </p:txBody>
      </p:sp>
      <p:sp>
        <p:nvSpPr>
          <p:cNvPr id="21" name="Rectangle 20"/>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22"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23"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7202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nodeType="clickEffect">
                                  <p:stCondLst>
                                    <p:cond delay="0"/>
                                  </p:stCondLst>
                                  <p:iterate type="lt">
                                    <p:tmPct val="50000"/>
                                  </p:iterate>
                                  <p:childTnLst>
                                    <p:set>
                                      <p:cBhvr>
                                        <p:cTn id="12" dur="1" fill="hold">
                                          <p:stCondLst>
                                            <p:cond delay="0"/>
                                          </p:stCondLst>
                                        </p:cTn>
                                        <p:tgtEl>
                                          <p:spTgt spid="70678">
                                            <p:txEl>
                                              <p:pRg st="0" end="0"/>
                                            </p:txEl>
                                          </p:spTgt>
                                        </p:tgtEl>
                                        <p:attrNameLst>
                                          <p:attrName>style.visibility</p:attrName>
                                        </p:attrNameLst>
                                      </p:cBhvr>
                                      <p:to>
                                        <p:strVal val="visible"/>
                                      </p:to>
                                    </p:set>
                                    <p:anim calcmode="discrete" valueType="clr">
                                      <p:cBhvr override="childStyle">
                                        <p:cTn id="13" dur="80"/>
                                        <p:tgtEl>
                                          <p:spTgt spid="7067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70678">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70678">
                                            <p:txEl>
                                              <p:pRg st="0" end="0"/>
                                            </p:txEl>
                                          </p:spTgt>
                                        </p:tgtEl>
                                        <p:attrNameLst>
                                          <p:attrName>fill.type</p:attrName>
                                        </p:attrNameLst>
                                      </p:cBhvr>
                                      <p:to>
                                        <p:strVal val="solid"/>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70678">
                                            <p:txEl>
                                              <p:pRg st="1" end="1"/>
                                            </p:txEl>
                                          </p:spTgt>
                                        </p:tgtEl>
                                        <p:attrNameLst>
                                          <p:attrName>style.visibility</p:attrName>
                                        </p:attrNameLst>
                                      </p:cBhvr>
                                      <p:to>
                                        <p:strVal val="visible"/>
                                      </p:to>
                                    </p:set>
                                    <p:anim calcmode="discrete" valueType="clr">
                                      <p:cBhvr override="childStyle">
                                        <p:cTn id="20" dur="80"/>
                                        <p:tgtEl>
                                          <p:spTgt spid="7067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0678">
                                            <p:txEl>
                                              <p:pRg st="1" end="1"/>
                                            </p:txEl>
                                          </p:spTgt>
                                        </p:tgtEl>
                                        <p:attrNameLst>
                                          <p:attrName>fillcolor</p:attrName>
                                        </p:attrNameLst>
                                      </p:cBhvr>
                                      <p:tavLst>
                                        <p:tav tm="0">
                                          <p:val>
                                            <p:clrVal>
                                              <a:schemeClr val="accent2"/>
                                            </p:clrVal>
                                          </p:val>
                                        </p:tav>
                                        <p:tav tm="50000">
                                          <p:val>
                                            <p:clrVal>
                                              <a:schemeClr val="hlink"/>
                                            </p:clrVal>
                                          </p:val>
                                        </p:tav>
                                      </p:tavLst>
                                    </p:anim>
                                    <p:set>
                                      <p:cBhvr>
                                        <p:cTn id="22" dur="80"/>
                                        <p:tgtEl>
                                          <p:spTgt spid="70678">
                                            <p:txEl>
                                              <p:pRg st="1" end="1"/>
                                            </p:txEl>
                                          </p:spTgt>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70678">
                                            <p:txEl>
                                              <p:pRg st="2" end="2"/>
                                            </p:txEl>
                                          </p:spTgt>
                                        </p:tgtEl>
                                        <p:attrNameLst>
                                          <p:attrName>style.visibility</p:attrName>
                                        </p:attrNameLst>
                                      </p:cBhvr>
                                      <p:to>
                                        <p:strVal val="visible"/>
                                      </p:to>
                                    </p:set>
                                    <p:anim calcmode="discrete" valueType="clr">
                                      <p:cBhvr override="childStyle">
                                        <p:cTn id="27" dur="80"/>
                                        <p:tgtEl>
                                          <p:spTgt spid="7067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0678">
                                            <p:txEl>
                                              <p:pRg st="2" end="2"/>
                                            </p:txEl>
                                          </p:spTgt>
                                        </p:tgtEl>
                                        <p:attrNameLst>
                                          <p:attrName>fillcolor</p:attrName>
                                        </p:attrNameLst>
                                      </p:cBhvr>
                                      <p:tavLst>
                                        <p:tav tm="0">
                                          <p:val>
                                            <p:clrVal>
                                              <a:schemeClr val="accent2"/>
                                            </p:clrVal>
                                          </p:val>
                                        </p:tav>
                                        <p:tav tm="50000">
                                          <p:val>
                                            <p:clrVal>
                                              <a:schemeClr val="hlink"/>
                                            </p:clrVal>
                                          </p:val>
                                        </p:tav>
                                      </p:tavLst>
                                    </p:anim>
                                    <p:set>
                                      <p:cBhvr>
                                        <p:cTn id="29" dur="80"/>
                                        <p:tgtEl>
                                          <p:spTgt spid="70678">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14288" y="0"/>
            <a:ext cx="8763000" cy="6445250"/>
          </a:xfrm>
        </p:spPr>
        <p:txBody>
          <a:bodyPr>
            <a:normAutofit/>
          </a:bodyPr>
          <a:lstStyle/>
          <a:p>
            <a:pPr marL="514350" indent="-514350" eaLnBrk="1" hangingPunct="1">
              <a:spcBef>
                <a:spcPts val="600"/>
              </a:spcBef>
              <a:buFontTx/>
              <a:buAutoNum type="alphaLcParenR"/>
            </a:pPr>
            <a:r>
              <a:rPr lang="en-US" altLang="en-US" sz="2400" b="1">
                <a:solidFill>
                  <a:srgbClr val="C00000"/>
                </a:solidFill>
                <a:latin typeface="Times New Roman" panose="02020603050405020304" pitchFamily="18" charset="0"/>
                <a:cs typeface="Times New Roman" panose="02020603050405020304" pitchFamily="18" charset="0"/>
              </a:rPr>
              <a:t>Ống thủy tinh</a:t>
            </a:r>
          </a:p>
        </p:txBody>
      </p:sp>
      <p:pic>
        <p:nvPicPr>
          <p:cNvPr id="4" name="Picture 3" descr="ONG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2388" y="2559050"/>
            <a:ext cx="4724400" cy="45720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2532" name="Picture 3" descr="NE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400550"/>
            <a:ext cx="1066800"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NE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833938"/>
            <a:ext cx="192881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5"/>
          <p:cNvSpPr txBox="1">
            <a:spLocks noChangeArrowheads="1"/>
          </p:cNvSpPr>
          <p:nvPr/>
        </p:nvSpPr>
        <p:spPr bwMode="auto">
          <a:xfrm>
            <a:off x="6667500" y="4343400"/>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Arial" panose="020B0604020202020204" pitchFamily="34" charset="0"/>
              </a:rPr>
              <a:t>0,3 m</a:t>
            </a:r>
          </a:p>
        </p:txBody>
      </p:sp>
      <p:sp>
        <p:nvSpPr>
          <p:cNvPr id="22535" name="Text Box 6"/>
          <p:cNvSpPr txBox="1">
            <a:spLocks noChangeArrowheads="1"/>
          </p:cNvSpPr>
          <p:nvPr/>
        </p:nvSpPr>
        <p:spPr bwMode="auto">
          <a:xfrm>
            <a:off x="5767388" y="4779963"/>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Arial" panose="020B0604020202020204" pitchFamily="34" charset="0"/>
              </a:rPr>
              <a:t>0,6 m</a:t>
            </a:r>
          </a:p>
        </p:txBody>
      </p:sp>
      <p:sp>
        <p:nvSpPr>
          <p:cNvPr id="22536" name="Text Box 7"/>
          <p:cNvSpPr txBox="1">
            <a:spLocks noChangeArrowheads="1"/>
          </p:cNvSpPr>
          <p:nvPr/>
        </p:nvSpPr>
        <p:spPr bwMode="auto">
          <a:xfrm>
            <a:off x="4079875" y="5202238"/>
            <a:ext cx="930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Arial" panose="020B0604020202020204" pitchFamily="34" charset="0"/>
              </a:rPr>
              <a:t>1,2 m</a:t>
            </a:r>
          </a:p>
        </p:txBody>
      </p:sp>
      <p:pic>
        <p:nvPicPr>
          <p:cNvPr id="22537" name="Picture 8" descr="NE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0613" y="5692775"/>
            <a:ext cx="49228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9" descr="NE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1813" y="6073775"/>
            <a:ext cx="67516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Text Box 10"/>
          <p:cNvSpPr txBox="1">
            <a:spLocks noChangeArrowheads="1"/>
          </p:cNvSpPr>
          <p:nvPr/>
        </p:nvSpPr>
        <p:spPr bwMode="auto">
          <a:xfrm>
            <a:off x="2643188" y="5638800"/>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Arial" panose="020B0604020202020204" pitchFamily="34" charset="0"/>
              </a:rPr>
              <a:t>1,5 m</a:t>
            </a:r>
          </a:p>
        </p:txBody>
      </p:sp>
      <p:sp>
        <p:nvSpPr>
          <p:cNvPr id="22540" name="Text Box 11"/>
          <p:cNvSpPr txBox="1">
            <a:spLocks noChangeArrowheads="1"/>
          </p:cNvSpPr>
          <p:nvPr/>
        </p:nvSpPr>
        <p:spPr bwMode="auto">
          <a:xfrm>
            <a:off x="814388" y="6019800"/>
            <a:ext cx="647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600">
                <a:latin typeface="Times New Roman" panose="02020603050405020304" pitchFamily="18" charset="0"/>
                <a:cs typeface="Arial" panose="020B0604020202020204" pitchFamily="34" charset="0"/>
              </a:rPr>
              <a:t>2.4 m</a:t>
            </a:r>
          </a:p>
        </p:txBody>
      </p:sp>
      <p:pic>
        <p:nvPicPr>
          <p:cNvPr id="22541" name="Picture 20" descr="NE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26013" y="5294313"/>
            <a:ext cx="36274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6"/>
          <p:cNvSpPr>
            <a:spLocks noChangeArrowheads="1"/>
          </p:cNvSpPr>
          <p:nvPr/>
        </p:nvSpPr>
        <p:spPr bwMode="auto">
          <a:xfrm>
            <a:off x="4697413" y="3565525"/>
            <a:ext cx="1893467" cy="461665"/>
          </a:xfrm>
          <a:prstGeom prst="rect">
            <a:avLst/>
          </a:prstGeom>
          <a:noFill/>
          <a:ln w="9525">
            <a:solidFill>
              <a:srgbClr val="CC00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rgbClr val="000066"/>
                </a:solidFill>
                <a:latin typeface="Times New Roman" panose="02020603050405020304" pitchFamily="18" charset="0"/>
              </a:rPr>
              <a:t>Ống thủy tinh</a:t>
            </a:r>
          </a:p>
        </p:txBody>
      </p:sp>
      <p:sp>
        <p:nvSpPr>
          <p:cNvPr id="17" name="Line 14"/>
          <p:cNvSpPr>
            <a:spLocks noChangeShapeType="1"/>
          </p:cNvSpPr>
          <p:nvPr/>
        </p:nvSpPr>
        <p:spPr bwMode="auto">
          <a:xfrm flipH="1" flipV="1">
            <a:off x="5422900" y="3016250"/>
            <a:ext cx="6350" cy="549275"/>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Rectangle 15"/>
          <p:cNvSpPr>
            <a:spLocks noChangeArrowheads="1"/>
          </p:cNvSpPr>
          <p:nvPr/>
        </p:nvSpPr>
        <p:spPr bwMode="auto">
          <a:xfrm>
            <a:off x="6905625" y="3433763"/>
            <a:ext cx="2286000" cy="461665"/>
          </a:xfrm>
          <a:prstGeom prst="rect">
            <a:avLst/>
          </a:prstGeom>
          <a:noFill/>
          <a:ln w="9525">
            <a:solidFill>
              <a:srgbClr val="CC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rgbClr val="000066"/>
                </a:solidFill>
                <a:latin typeface="Times New Roman" panose="02020603050405020304" pitchFamily="18" charset="0"/>
              </a:rPr>
              <a:t>Bột huỳnh quang</a:t>
            </a:r>
          </a:p>
        </p:txBody>
      </p:sp>
      <p:sp>
        <p:nvSpPr>
          <p:cNvPr id="19" name="Line 14"/>
          <p:cNvSpPr>
            <a:spLocks noChangeShapeType="1"/>
          </p:cNvSpPr>
          <p:nvPr/>
        </p:nvSpPr>
        <p:spPr bwMode="auto">
          <a:xfrm flipV="1">
            <a:off x="8243888" y="2787650"/>
            <a:ext cx="0" cy="64611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 name="AutoShape 18"/>
          <p:cNvSpPr>
            <a:spLocks noChangeArrowheads="1"/>
          </p:cNvSpPr>
          <p:nvPr/>
        </p:nvSpPr>
        <p:spPr bwMode="auto">
          <a:xfrm>
            <a:off x="3394075" y="228600"/>
            <a:ext cx="4849813" cy="1509713"/>
          </a:xfrm>
          <a:prstGeom prst="cloudCallout">
            <a:avLst>
              <a:gd name="adj1" fmla="val 40718"/>
              <a:gd name="adj2" fmla="val 71464"/>
            </a:avLst>
          </a:prstGeom>
          <a:solidFill>
            <a:schemeClr val="accent1">
              <a:lumMod val="20000"/>
              <a:lumOff val="80000"/>
            </a:schemeClr>
          </a:solidFill>
          <a:ln w="9525">
            <a:solidFill>
              <a:schemeClr val="tx1"/>
            </a:solidFill>
            <a:round/>
            <a:headEnd/>
            <a:tailEnd/>
          </a:ln>
        </p:spPr>
        <p:txBody>
          <a:bodyPr/>
          <a:lstStyle/>
          <a:p>
            <a:pPr algn="ctr">
              <a:defRPr/>
            </a:pPr>
            <a:r>
              <a:rPr lang="en-US" sz="2400" dirty="0" err="1">
                <a:solidFill>
                  <a:srgbClr val="FF0000"/>
                </a:solidFill>
                <a:latin typeface="Times New Roman" pitchFamily="18" charset="0"/>
              </a:rPr>
              <a:t>Lớp</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bột</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huỳnh</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quang</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có</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tác</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dụng</a:t>
            </a:r>
            <a:r>
              <a:rPr lang="en-US" sz="2400" dirty="0">
                <a:solidFill>
                  <a:srgbClr val="FF0000"/>
                </a:solidFill>
                <a:latin typeface="Times New Roman" pitchFamily="18" charset="0"/>
              </a:rPr>
              <a:t> </a:t>
            </a:r>
            <a:r>
              <a:rPr lang="en-US" sz="2400" dirty="0" err="1">
                <a:solidFill>
                  <a:srgbClr val="FF0000"/>
                </a:solidFill>
                <a:latin typeface="Times New Roman" pitchFamily="18" charset="0"/>
              </a:rPr>
              <a:t>gì</a:t>
            </a:r>
            <a:r>
              <a:rPr lang="en-US" sz="2400" dirty="0">
                <a:solidFill>
                  <a:srgbClr val="FF0000"/>
                </a:solidFill>
                <a:latin typeface="Times New Roman" pitchFamily="18" charset="0"/>
              </a:rPr>
              <a:t> ?</a:t>
            </a:r>
          </a:p>
        </p:txBody>
      </p:sp>
      <p:sp>
        <p:nvSpPr>
          <p:cNvPr id="21" name="Rectangle 19"/>
          <p:cNvSpPr>
            <a:spLocks noChangeArrowheads="1"/>
          </p:cNvSpPr>
          <p:nvPr/>
        </p:nvSpPr>
        <p:spPr bwMode="auto">
          <a:xfrm>
            <a:off x="1138238" y="1971675"/>
            <a:ext cx="68310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rgbClr val="0000CC"/>
                </a:solidFill>
                <a:latin typeface="Times New Roman" panose="02020603050405020304" pitchFamily="18" charset="0"/>
              </a:rPr>
              <a:t>Lớp bột huỳnh quang có tác dụng tạo ra ánh sáng</a:t>
            </a:r>
          </a:p>
        </p:txBody>
      </p:sp>
    </p:spTree>
    <p:extLst>
      <p:ext uri="{BB962C8B-B14F-4D97-AF65-F5344CB8AC3E}">
        <p14:creationId xmlns:p14="http://schemas.microsoft.com/office/powerpoint/2010/main" val="1602769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par>
                                <p:cTn id="17" presetID="3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fltVal val="0"/>
                                          </p:val>
                                        </p:tav>
                                        <p:tav tm="100000">
                                          <p:val>
                                            <p:strVal val="#ppt_w"/>
                                          </p:val>
                                        </p:tav>
                                      </p:tavLst>
                                    </p:anim>
                                    <p:anim calcmode="lin" valueType="num">
                                      <p:cBhvr>
                                        <p:cTn id="20" dur="1000" fill="hold"/>
                                        <p:tgtEl>
                                          <p:spTgt spid="17"/>
                                        </p:tgtEl>
                                        <p:attrNameLst>
                                          <p:attrName>ppt_h</p:attrName>
                                        </p:attrNameLst>
                                      </p:cBhvr>
                                      <p:tavLst>
                                        <p:tav tm="0">
                                          <p:val>
                                            <p:fltVal val="0"/>
                                          </p:val>
                                        </p:tav>
                                        <p:tav tm="100000">
                                          <p:val>
                                            <p:strVal val="#ppt_h"/>
                                          </p:val>
                                        </p:tav>
                                      </p:tavLst>
                                    </p:anim>
                                    <p:anim calcmode="lin" valueType="num">
                                      <p:cBhvr>
                                        <p:cTn id="21" dur="1000" fill="hold"/>
                                        <p:tgtEl>
                                          <p:spTgt spid="17"/>
                                        </p:tgtEl>
                                        <p:attrNameLst>
                                          <p:attrName>style.rotation</p:attrName>
                                        </p:attrNameLst>
                                      </p:cBhvr>
                                      <p:tavLst>
                                        <p:tav tm="0">
                                          <p:val>
                                            <p:fltVal val="90"/>
                                          </p:val>
                                        </p:tav>
                                        <p:tav tm="100000">
                                          <p:val>
                                            <p:fltVal val="0"/>
                                          </p:val>
                                        </p:tav>
                                      </p:tavLst>
                                    </p:anim>
                                    <p:animEffect transition="in" filter="fade">
                                      <p:cBhvr>
                                        <p:cTn id="22" dur="1000"/>
                                        <p:tgtEl>
                                          <p:spTgt spid="17"/>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1000" fill="hold"/>
                                        <p:tgtEl>
                                          <p:spTgt spid="18"/>
                                        </p:tgtEl>
                                        <p:attrNameLst>
                                          <p:attrName>ppt_w</p:attrName>
                                        </p:attrNameLst>
                                      </p:cBhvr>
                                      <p:tavLst>
                                        <p:tav tm="0">
                                          <p:val>
                                            <p:fltVal val="0"/>
                                          </p:val>
                                        </p:tav>
                                        <p:tav tm="100000">
                                          <p:val>
                                            <p:strVal val="#ppt_w"/>
                                          </p:val>
                                        </p:tav>
                                      </p:tavLst>
                                    </p:anim>
                                    <p:anim calcmode="lin" valueType="num">
                                      <p:cBhvr>
                                        <p:cTn id="26" dur="1000" fill="hold"/>
                                        <p:tgtEl>
                                          <p:spTgt spid="18"/>
                                        </p:tgtEl>
                                        <p:attrNameLst>
                                          <p:attrName>ppt_h</p:attrName>
                                        </p:attrNameLst>
                                      </p:cBhvr>
                                      <p:tavLst>
                                        <p:tav tm="0">
                                          <p:val>
                                            <p:fltVal val="0"/>
                                          </p:val>
                                        </p:tav>
                                        <p:tav tm="100000">
                                          <p:val>
                                            <p:strVal val="#ppt_h"/>
                                          </p:val>
                                        </p:tav>
                                      </p:tavLst>
                                    </p:anim>
                                    <p:anim calcmode="lin" valueType="num">
                                      <p:cBhvr>
                                        <p:cTn id="27" dur="1000" fill="hold"/>
                                        <p:tgtEl>
                                          <p:spTgt spid="18"/>
                                        </p:tgtEl>
                                        <p:attrNameLst>
                                          <p:attrName>style.rotation</p:attrName>
                                        </p:attrNameLst>
                                      </p:cBhvr>
                                      <p:tavLst>
                                        <p:tav tm="0">
                                          <p:val>
                                            <p:fltVal val="90"/>
                                          </p:val>
                                        </p:tav>
                                        <p:tav tm="100000">
                                          <p:val>
                                            <p:fltVal val="0"/>
                                          </p:val>
                                        </p:tav>
                                      </p:tavLst>
                                    </p:anim>
                                    <p:animEffect transition="in" filter="fade">
                                      <p:cBhvr>
                                        <p:cTn id="28" dur="1000"/>
                                        <p:tgtEl>
                                          <p:spTgt spid="18"/>
                                        </p:tgtEl>
                                      </p:cBhvr>
                                    </p:animEffect>
                                  </p:childTnLst>
                                </p:cTn>
                              </p:par>
                              <p:par>
                                <p:cTn id="29" presetID="3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ppt_w</p:attrName>
                                        </p:attrNameLst>
                                      </p:cBhvr>
                                      <p:tavLst>
                                        <p:tav tm="0">
                                          <p:val>
                                            <p:fltVal val="0"/>
                                          </p:val>
                                        </p:tav>
                                        <p:tav tm="100000">
                                          <p:val>
                                            <p:strVal val="#ppt_w"/>
                                          </p:val>
                                        </p:tav>
                                      </p:tavLst>
                                    </p:anim>
                                    <p:anim calcmode="lin" valueType="num">
                                      <p:cBhvr>
                                        <p:cTn id="32" dur="1000" fill="hold"/>
                                        <p:tgtEl>
                                          <p:spTgt spid="19"/>
                                        </p:tgtEl>
                                        <p:attrNameLst>
                                          <p:attrName>ppt_h</p:attrName>
                                        </p:attrNameLst>
                                      </p:cBhvr>
                                      <p:tavLst>
                                        <p:tav tm="0">
                                          <p:val>
                                            <p:fltVal val="0"/>
                                          </p:val>
                                        </p:tav>
                                        <p:tav tm="100000">
                                          <p:val>
                                            <p:strVal val="#ppt_h"/>
                                          </p:val>
                                        </p:tav>
                                      </p:tavLst>
                                    </p:anim>
                                    <p:anim calcmode="lin" valueType="num">
                                      <p:cBhvr>
                                        <p:cTn id="33" dur="1000" fill="hold"/>
                                        <p:tgtEl>
                                          <p:spTgt spid="19"/>
                                        </p:tgtEl>
                                        <p:attrNameLst>
                                          <p:attrName>style.rotation</p:attrName>
                                        </p:attrNameLst>
                                      </p:cBhvr>
                                      <p:tavLst>
                                        <p:tav tm="0">
                                          <p:val>
                                            <p:fltVal val="90"/>
                                          </p:val>
                                        </p:tav>
                                        <p:tav tm="100000">
                                          <p:val>
                                            <p:fltVal val="0"/>
                                          </p:val>
                                        </p:tav>
                                      </p:tavLst>
                                    </p:anim>
                                    <p:animEffect transition="in" filter="fade">
                                      <p:cBhvr>
                                        <p:cTn id="34" dur="1000"/>
                                        <p:tgtEl>
                                          <p:spTgt spid="1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circle(in)">
                                      <p:cBhvr>
                                        <p:cTn id="39" dur="2000"/>
                                        <p:tgtEl>
                                          <p:spTgt spid="2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linds(horizontal)">
                                      <p:cBhvr>
                                        <p:cTn id="4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animBg="1"/>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40" name="Text Box 36"/>
          <p:cNvSpPr txBox="1">
            <a:spLocks noChangeArrowheads="1"/>
          </p:cNvSpPr>
          <p:nvPr/>
        </p:nvSpPr>
        <p:spPr bwMode="auto">
          <a:xfrm>
            <a:off x="2057400" y="2743200"/>
            <a:ext cx="518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0000FF"/>
                </a:solidFill>
                <a:latin typeface="Times New Roman" panose="02020603050405020304" pitchFamily="18" charset="0"/>
                <a:cs typeface="Times New Roman" panose="02020603050405020304" pitchFamily="18" charset="0"/>
              </a:rPr>
              <a:t>Điện cực có cấu tạo như thế nào ? </a:t>
            </a:r>
          </a:p>
        </p:txBody>
      </p:sp>
      <p:pic>
        <p:nvPicPr>
          <p:cNvPr id="23558" name="Picture 39" descr="DSCI1496"/>
          <p:cNvPicPr>
            <a:picLocks noChangeAspect="1" noChangeArrowheads="1"/>
          </p:cNvPicPr>
          <p:nvPr/>
        </p:nvPicPr>
        <p:blipFill>
          <a:blip r:embed="rId2">
            <a:lum contrast="24000"/>
            <a:extLst>
              <a:ext uri="{28A0092B-C50C-407E-A947-70E740481C1C}">
                <a14:useLocalDpi xmlns:a14="http://schemas.microsoft.com/office/drawing/2010/main" val="0"/>
              </a:ext>
            </a:extLst>
          </a:blip>
          <a:srcRect t="21938" r="4742" b="23715"/>
          <a:stretch>
            <a:fillRect/>
          </a:stretch>
        </p:blipFill>
        <p:spPr bwMode="auto">
          <a:xfrm>
            <a:off x="2895600" y="3619500"/>
            <a:ext cx="42672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44" name="Text Box 40"/>
          <p:cNvSpPr txBox="1">
            <a:spLocks noChangeArrowheads="1"/>
          </p:cNvSpPr>
          <p:nvPr/>
        </p:nvSpPr>
        <p:spPr bwMode="auto">
          <a:xfrm>
            <a:off x="2048949" y="2123603"/>
            <a:ext cx="56007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0000FF"/>
                </a:solidFill>
                <a:latin typeface="Times New Roman" panose="02020603050405020304" pitchFamily="18" charset="0"/>
                <a:cs typeface="Times New Roman" panose="02020603050405020304" pitchFamily="18" charset="0"/>
              </a:rPr>
              <a:t>Điện cực được làm bằng vật liệu gì? </a:t>
            </a:r>
          </a:p>
        </p:txBody>
      </p:sp>
      <p:sp>
        <p:nvSpPr>
          <p:cNvPr id="8" name="Text Box 6"/>
          <p:cNvSpPr txBox="1">
            <a:spLocks noChangeArrowheads="1"/>
          </p:cNvSpPr>
          <p:nvPr/>
        </p:nvSpPr>
        <p:spPr bwMode="auto">
          <a:xfrm>
            <a:off x="386082" y="1268760"/>
            <a:ext cx="2889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b. Điện cực </a:t>
            </a:r>
          </a:p>
        </p:txBody>
      </p:sp>
      <p:sp>
        <p:nvSpPr>
          <p:cNvPr id="9" name="Rectangle 8"/>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0"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1"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6316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558"/>
                                        </p:tgtEl>
                                        <p:attrNameLst>
                                          <p:attrName>style.visibility</p:attrName>
                                        </p:attrNameLst>
                                      </p:cBhvr>
                                      <p:to>
                                        <p:strVal val="visible"/>
                                      </p:to>
                                    </p:set>
                                    <p:anim calcmode="lin" valueType="num">
                                      <p:cBhvr additive="base">
                                        <p:cTn id="14" dur="500" fill="hold"/>
                                        <p:tgtEl>
                                          <p:spTgt spid="23558"/>
                                        </p:tgtEl>
                                        <p:attrNameLst>
                                          <p:attrName>ppt_x</p:attrName>
                                        </p:attrNameLst>
                                      </p:cBhvr>
                                      <p:tavLst>
                                        <p:tav tm="0">
                                          <p:val>
                                            <p:strVal val="#ppt_x"/>
                                          </p:val>
                                        </p:tav>
                                        <p:tav tm="100000">
                                          <p:val>
                                            <p:strVal val="#ppt_x"/>
                                          </p:val>
                                        </p:tav>
                                      </p:tavLst>
                                    </p:anim>
                                    <p:anim calcmode="lin" valueType="num">
                                      <p:cBhvr additive="base">
                                        <p:cTn id="15" dur="500" fill="hold"/>
                                        <p:tgtEl>
                                          <p:spTgt spid="2355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2744"/>
                                        </p:tgtEl>
                                        <p:attrNameLst>
                                          <p:attrName>style.visibility</p:attrName>
                                        </p:attrNameLst>
                                      </p:cBhvr>
                                      <p:to>
                                        <p:strVal val="visible"/>
                                      </p:to>
                                    </p:set>
                                    <p:animEffect transition="in" filter="fade">
                                      <p:cBhvr>
                                        <p:cTn id="20" dur="1000"/>
                                        <p:tgtEl>
                                          <p:spTgt spid="72744"/>
                                        </p:tgtEl>
                                      </p:cBhvr>
                                    </p:animEffect>
                                    <p:anim calcmode="lin" valueType="num">
                                      <p:cBhvr>
                                        <p:cTn id="21" dur="1000" fill="hold"/>
                                        <p:tgtEl>
                                          <p:spTgt spid="72744"/>
                                        </p:tgtEl>
                                        <p:attrNameLst>
                                          <p:attrName>ppt_x</p:attrName>
                                        </p:attrNameLst>
                                      </p:cBhvr>
                                      <p:tavLst>
                                        <p:tav tm="0">
                                          <p:val>
                                            <p:strVal val="#ppt_x"/>
                                          </p:val>
                                        </p:tav>
                                        <p:tav tm="100000">
                                          <p:val>
                                            <p:strVal val="#ppt_x"/>
                                          </p:val>
                                        </p:tav>
                                      </p:tavLst>
                                    </p:anim>
                                    <p:anim calcmode="lin" valueType="num">
                                      <p:cBhvr>
                                        <p:cTn id="22" dur="1000" fill="hold"/>
                                        <p:tgtEl>
                                          <p:spTgt spid="7274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1" nodeType="clickEffect">
                                  <p:stCondLst>
                                    <p:cond delay="0"/>
                                  </p:stCondLst>
                                  <p:childTnLst>
                                    <p:animEffect transition="out" filter="blinds(horizontal)">
                                      <p:cBhvr>
                                        <p:cTn id="26" dur="500"/>
                                        <p:tgtEl>
                                          <p:spTgt spid="72744"/>
                                        </p:tgtEl>
                                      </p:cBhvr>
                                    </p:animEffect>
                                    <p:set>
                                      <p:cBhvr>
                                        <p:cTn id="27" dur="1" fill="hold">
                                          <p:stCondLst>
                                            <p:cond delay="499"/>
                                          </p:stCondLst>
                                        </p:cTn>
                                        <p:tgtEl>
                                          <p:spTgt spid="72744"/>
                                        </p:tgtEl>
                                        <p:attrNameLst>
                                          <p:attrName>style.visibility</p:attrName>
                                        </p:attrNameLst>
                                      </p:cBhvr>
                                      <p:to>
                                        <p:strVal val="hidden"/>
                                      </p:to>
                                    </p:set>
                                  </p:childTnLst>
                                </p:cTn>
                              </p:par>
                              <p:par>
                                <p:cTn id="28" presetID="42" presetClass="entr" presetSubtype="0" fill="hold" grpId="0" nodeType="withEffect">
                                  <p:stCondLst>
                                    <p:cond delay="0"/>
                                  </p:stCondLst>
                                  <p:childTnLst>
                                    <p:set>
                                      <p:cBhvr>
                                        <p:cTn id="29" dur="1" fill="hold">
                                          <p:stCondLst>
                                            <p:cond delay="0"/>
                                          </p:stCondLst>
                                        </p:cTn>
                                        <p:tgtEl>
                                          <p:spTgt spid="72740"/>
                                        </p:tgtEl>
                                        <p:attrNameLst>
                                          <p:attrName>style.visibility</p:attrName>
                                        </p:attrNameLst>
                                      </p:cBhvr>
                                      <p:to>
                                        <p:strVal val="visible"/>
                                      </p:to>
                                    </p:set>
                                    <p:animEffect transition="in" filter="fade">
                                      <p:cBhvr>
                                        <p:cTn id="30" dur="1000"/>
                                        <p:tgtEl>
                                          <p:spTgt spid="72740"/>
                                        </p:tgtEl>
                                      </p:cBhvr>
                                    </p:animEffect>
                                    <p:anim calcmode="lin" valueType="num">
                                      <p:cBhvr>
                                        <p:cTn id="31" dur="1000" fill="hold"/>
                                        <p:tgtEl>
                                          <p:spTgt spid="72740"/>
                                        </p:tgtEl>
                                        <p:attrNameLst>
                                          <p:attrName>ppt_x</p:attrName>
                                        </p:attrNameLst>
                                      </p:cBhvr>
                                      <p:tavLst>
                                        <p:tav tm="0">
                                          <p:val>
                                            <p:strVal val="#ppt_x"/>
                                          </p:val>
                                        </p:tav>
                                        <p:tav tm="100000">
                                          <p:val>
                                            <p:strVal val="#ppt_x"/>
                                          </p:val>
                                        </p:tav>
                                      </p:tavLst>
                                    </p:anim>
                                    <p:anim calcmode="lin" valueType="num">
                                      <p:cBhvr>
                                        <p:cTn id="32" dur="1000" fill="hold"/>
                                        <p:tgtEl>
                                          <p:spTgt spid="727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40" grpId="0"/>
      <p:bldP spid="72744" grpId="0"/>
      <p:bldP spid="72744" grpId="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86" name="Text Box 34"/>
          <p:cNvSpPr txBox="1">
            <a:spLocks noChangeArrowheads="1"/>
          </p:cNvSpPr>
          <p:nvPr/>
        </p:nvSpPr>
        <p:spPr bwMode="auto">
          <a:xfrm>
            <a:off x="179512" y="4523258"/>
            <a:ext cx="8839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CC"/>
                </a:solidFill>
                <a:latin typeface="Times New Roman" panose="02020603050405020304" pitchFamily="18" charset="0"/>
                <a:cs typeface="Times New Roman" panose="02020603050405020304" pitchFamily="18" charset="0"/>
              </a:rPr>
              <a:t>-Làm bằng dây vonfram có dạng lò xo xoắn.</a:t>
            </a:r>
          </a:p>
          <a:p>
            <a:pPr eaLnBrk="1" hangingPunct="1">
              <a:spcBef>
                <a:spcPct val="50000"/>
              </a:spcBef>
            </a:pPr>
            <a:r>
              <a:rPr lang="en-US" altLang="en-US" sz="2400">
                <a:solidFill>
                  <a:srgbClr val="0000CC"/>
                </a:solidFill>
                <a:latin typeface="Times New Roman" panose="02020603050405020304" pitchFamily="18" charset="0"/>
                <a:cs typeface="Times New Roman" panose="02020603050405020304" pitchFamily="18" charset="0"/>
              </a:rPr>
              <a:t>- Điện cực được trán 1 lớp bari-oxit để phát ra điện tử. </a:t>
            </a:r>
          </a:p>
          <a:p>
            <a:pPr eaLnBrk="1" hangingPunct="1">
              <a:spcBef>
                <a:spcPct val="50000"/>
              </a:spcBef>
            </a:pPr>
            <a:r>
              <a:rPr lang="en-US" altLang="en-US" sz="2400">
                <a:solidFill>
                  <a:srgbClr val="0000CC"/>
                </a:solidFill>
                <a:latin typeface="Times New Roman" panose="02020603050405020304" pitchFamily="18" charset="0"/>
                <a:cs typeface="Times New Roman" panose="02020603050405020304" pitchFamily="18" charset="0"/>
              </a:rPr>
              <a:t>- Có 2 đầu tiếp điện đưa ra ngoài (chân đèn) để nối với nguồn điện.</a:t>
            </a:r>
          </a:p>
        </p:txBody>
      </p:sp>
      <p:pic>
        <p:nvPicPr>
          <p:cNvPr id="12" name="Picture 2" descr="DUIH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2612" y="2161058"/>
            <a:ext cx="2057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AutoShape 5"/>
          <p:cNvSpPr>
            <a:spLocks noChangeArrowheads="1"/>
          </p:cNvSpPr>
          <p:nvPr/>
        </p:nvSpPr>
        <p:spPr bwMode="auto">
          <a:xfrm>
            <a:off x="3456112" y="2389658"/>
            <a:ext cx="2286000" cy="804863"/>
          </a:xfrm>
          <a:prstGeom prst="wedgeEllipseCallout">
            <a:avLst>
              <a:gd name="adj1" fmla="val 61759"/>
              <a:gd name="adj2" fmla="val 74565"/>
            </a:avLst>
          </a:prstGeom>
          <a:solidFill>
            <a:srgbClr val="FFFF00"/>
          </a:solidFill>
          <a:ln w="9525">
            <a:solidFill>
              <a:sysClr val="windowText" lastClr="000000"/>
            </a:solidFill>
            <a:miter lim="800000"/>
            <a:headEnd/>
            <a:tailEnd/>
          </a:ln>
        </p:spPr>
        <p:txBody>
          <a:bodyPr/>
          <a:lstStyle/>
          <a:p>
            <a:pPr algn="ctr" fontAlgn="auto">
              <a:spcBef>
                <a:spcPts val="0"/>
              </a:spcBef>
              <a:spcAft>
                <a:spcPts val="0"/>
              </a:spcAft>
              <a:defRPr/>
            </a:pPr>
            <a:r>
              <a:rPr lang="en-US" sz="2400" kern="0" dirty="0" err="1">
                <a:solidFill>
                  <a:srgbClr val="0000CC"/>
                </a:solidFill>
                <a:latin typeface="Times New Roman" pitchFamily="18" charset="0"/>
              </a:rPr>
              <a:t>Chân</a:t>
            </a:r>
            <a:r>
              <a:rPr lang="en-US" sz="2400" kern="0" dirty="0">
                <a:solidFill>
                  <a:srgbClr val="0000CC"/>
                </a:solidFill>
                <a:latin typeface="Times New Roman" pitchFamily="18" charset="0"/>
              </a:rPr>
              <a:t> </a:t>
            </a:r>
            <a:r>
              <a:rPr lang="en-US" sz="2400" kern="0" dirty="0" err="1">
                <a:solidFill>
                  <a:srgbClr val="0000CC"/>
                </a:solidFill>
                <a:latin typeface="Times New Roman" pitchFamily="18" charset="0"/>
              </a:rPr>
              <a:t>đèn</a:t>
            </a:r>
            <a:endParaRPr lang="en-US" sz="2400" kern="0" dirty="0">
              <a:solidFill>
                <a:srgbClr val="0000CC"/>
              </a:solidFill>
              <a:latin typeface="Times New Roman" pitchFamily="18" charset="0"/>
            </a:endParaRPr>
          </a:p>
        </p:txBody>
      </p:sp>
      <p:sp>
        <p:nvSpPr>
          <p:cNvPr id="14" name="AutoShape 5"/>
          <p:cNvSpPr>
            <a:spLocks noChangeArrowheads="1"/>
          </p:cNvSpPr>
          <p:nvPr/>
        </p:nvSpPr>
        <p:spPr bwMode="auto">
          <a:xfrm>
            <a:off x="6808912" y="4264496"/>
            <a:ext cx="1828800" cy="858837"/>
          </a:xfrm>
          <a:prstGeom prst="wedgeEllipseCallout">
            <a:avLst>
              <a:gd name="adj1" fmla="val -2718"/>
              <a:gd name="adj2" fmla="val -153970"/>
            </a:avLst>
          </a:prstGeom>
          <a:solidFill>
            <a:srgbClr val="FFFF00"/>
          </a:solidFill>
          <a:ln w="9525">
            <a:solidFill>
              <a:sysClr val="windowText" lastClr="000000"/>
            </a:solidFill>
            <a:miter lim="800000"/>
            <a:headEnd/>
            <a:tailEnd/>
          </a:ln>
        </p:spPr>
        <p:txBody>
          <a:bodyPr/>
          <a:lstStyle/>
          <a:p>
            <a:pPr algn="ctr" fontAlgn="auto">
              <a:spcBef>
                <a:spcPts val="0"/>
              </a:spcBef>
              <a:spcAft>
                <a:spcPts val="0"/>
              </a:spcAft>
              <a:defRPr/>
            </a:pPr>
            <a:r>
              <a:rPr lang="en-US" sz="2400" kern="0" dirty="0" err="1">
                <a:solidFill>
                  <a:srgbClr val="0000CC"/>
                </a:solidFill>
                <a:latin typeface="Times New Roman" pitchFamily="18" charset="0"/>
              </a:rPr>
              <a:t>Điện</a:t>
            </a:r>
            <a:r>
              <a:rPr lang="en-US" sz="2400" kern="0" dirty="0">
                <a:solidFill>
                  <a:srgbClr val="0000CC"/>
                </a:solidFill>
                <a:latin typeface="Times New Roman" pitchFamily="18" charset="0"/>
              </a:rPr>
              <a:t> </a:t>
            </a:r>
            <a:r>
              <a:rPr lang="en-US" sz="2400" kern="0" dirty="0" err="1">
                <a:solidFill>
                  <a:srgbClr val="0000CC"/>
                </a:solidFill>
                <a:latin typeface="Times New Roman" pitchFamily="18" charset="0"/>
              </a:rPr>
              <a:t>cực</a:t>
            </a:r>
            <a:endParaRPr lang="en-US" sz="2400" kern="0" dirty="0">
              <a:solidFill>
                <a:srgbClr val="0000CC"/>
              </a:solidFill>
              <a:latin typeface="Times New Roman" pitchFamily="18" charset="0"/>
            </a:endParaRPr>
          </a:p>
        </p:txBody>
      </p:sp>
      <p:sp>
        <p:nvSpPr>
          <p:cNvPr id="9" name="Text Box 6"/>
          <p:cNvSpPr txBox="1">
            <a:spLocks noChangeArrowheads="1"/>
          </p:cNvSpPr>
          <p:nvPr/>
        </p:nvSpPr>
        <p:spPr bwMode="auto">
          <a:xfrm>
            <a:off x="386082" y="1268760"/>
            <a:ext cx="2889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b. Điện cực </a:t>
            </a:r>
          </a:p>
        </p:txBody>
      </p:sp>
      <p:sp>
        <p:nvSpPr>
          <p:cNvPr id="10" name="Rectangle 9"/>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1"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5"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55362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in)">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74786">
                                            <p:txEl>
                                              <p:pRg st="0" end="0"/>
                                            </p:txEl>
                                          </p:spTgt>
                                        </p:tgtEl>
                                        <p:attrNameLst>
                                          <p:attrName>style.visibility</p:attrName>
                                        </p:attrNameLst>
                                      </p:cBhvr>
                                      <p:to>
                                        <p:strVal val="visible"/>
                                      </p:to>
                                    </p:set>
                                    <p:anim calcmode="discrete" valueType="clr">
                                      <p:cBhvr override="childStyle">
                                        <p:cTn id="22" dur="80"/>
                                        <p:tgtEl>
                                          <p:spTgt spid="7478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74786">
                                            <p:txEl>
                                              <p:pRg st="0" end="0"/>
                                            </p:txEl>
                                          </p:spTgt>
                                        </p:tgtEl>
                                        <p:attrNameLst>
                                          <p:attrName>fillcolor</p:attrName>
                                        </p:attrNameLst>
                                      </p:cBhvr>
                                      <p:tavLst>
                                        <p:tav tm="0">
                                          <p:val>
                                            <p:clrVal>
                                              <a:schemeClr val="accent2"/>
                                            </p:clrVal>
                                          </p:val>
                                        </p:tav>
                                        <p:tav tm="50000">
                                          <p:val>
                                            <p:clrVal>
                                              <a:schemeClr val="hlink"/>
                                            </p:clrVal>
                                          </p:val>
                                        </p:tav>
                                      </p:tavLst>
                                    </p:anim>
                                    <p:set>
                                      <p:cBhvr>
                                        <p:cTn id="24" dur="80"/>
                                        <p:tgtEl>
                                          <p:spTgt spid="74786">
                                            <p:txEl>
                                              <p:pRg st="0" end="0"/>
                                            </p:txEl>
                                          </p:spTgt>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74786">
                                            <p:txEl>
                                              <p:pRg st="1" end="1"/>
                                            </p:txEl>
                                          </p:spTgt>
                                        </p:tgtEl>
                                        <p:attrNameLst>
                                          <p:attrName>style.visibility</p:attrName>
                                        </p:attrNameLst>
                                      </p:cBhvr>
                                      <p:to>
                                        <p:strVal val="visible"/>
                                      </p:to>
                                    </p:set>
                                    <p:anim calcmode="discrete" valueType="clr">
                                      <p:cBhvr override="childStyle">
                                        <p:cTn id="29" dur="80"/>
                                        <p:tgtEl>
                                          <p:spTgt spid="7478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74786">
                                            <p:txEl>
                                              <p:pRg st="1" end="1"/>
                                            </p:txEl>
                                          </p:spTgt>
                                        </p:tgtEl>
                                        <p:attrNameLst>
                                          <p:attrName>fillcolor</p:attrName>
                                        </p:attrNameLst>
                                      </p:cBhvr>
                                      <p:tavLst>
                                        <p:tav tm="0">
                                          <p:val>
                                            <p:clrVal>
                                              <a:schemeClr val="accent2"/>
                                            </p:clrVal>
                                          </p:val>
                                        </p:tav>
                                        <p:tav tm="50000">
                                          <p:val>
                                            <p:clrVal>
                                              <a:schemeClr val="hlink"/>
                                            </p:clrVal>
                                          </p:val>
                                        </p:tav>
                                      </p:tavLst>
                                    </p:anim>
                                    <p:set>
                                      <p:cBhvr>
                                        <p:cTn id="31" dur="80"/>
                                        <p:tgtEl>
                                          <p:spTgt spid="74786">
                                            <p:txEl>
                                              <p:pRg st="1" end="1"/>
                                            </p:txEl>
                                          </p:spTgt>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74786">
                                            <p:txEl>
                                              <p:pRg st="2" end="2"/>
                                            </p:txEl>
                                          </p:spTgt>
                                        </p:tgtEl>
                                        <p:attrNameLst>
                                          <p:attrName>style.visibility</p:attrName>
                                        </p:attrNameLst>
                                      </p:cBhvr>
                                      <p:to>
                                        <p:strVal val="visible"/>
                                      </p:to>
                                    </p:set>
                                    <p:anim calcmode="discrete" valueType="clr">
                                      <p:cBhvr override="childStyle">
                                        <p:cTn id="36" dur="80"/>
                                        <p:tgtEl>
                                          <p:spTgt spid="74786">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74786">
                                            <p:txEl>
                                              <p:pRg st="2" end="2"/>
                                            </p:txEl>
                                          </p:spTgt>
                                        </p:tgtEl>
                                        <p:attrNameLst>
                                          <p:attrName>fillcolor</p:attrName>
                                        </p:attrNameLst>
                                      </p:cBhvr>
                                      <p:tavLst>
                                        <p:tav tm="0">
                                          <p:val>
                                            <p:clrVal>
                                              <a:schemeClr val="accent2"/>
                                            </p:clrVal>
                                          </p:val>
                                        </p:tav>
                                        <p:tav tm="50000">
                                          <p:val>
                                            <p:clrVal>
                                              <a:schemeClr val="hlink"/>
                                            </p:clrVal>
                                          </p:val>
                                        </p:tav>
                                      </p:tavLst>
                                    </p:anim>
                                    <p:set>
                                      <p:cBhvr>
                                        <p:cTn id="38" dur="80"/>
                                        <p:tgtEl>
                                          <p:spTgt spid="74786">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476672"/>
            <a:ext cx="298149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I.Phân loại đèn điện:</a:t>
            </a:r>
            <a:endParaRPr lang="en-US" sz="2400" b="1" dirty="0">
              <a:solidFill>
                <a:srgbClr val="FF0000"/>
              </a:solidFill>
              <a:latin typeface="Times New Roman" pitchFamily="18" charset="0"/>
              <a:cs typeface="Times New Roman" pitchFamily="18" charset="0"/>
            </a:endParaRPr>
          </a:p>
        </p:txBody>
      </p:sp>
      <p:sp>
        <p:nvSpPr>
          <p:cNvPr id="6" name="Text Box 3"/>
          <p:cNvSpPr txBox="1">
            <a:spLocks noChangeArrowheads="1"/>
          </p:cNvSpPr>
          <p:nvPr/>
        </p:nvSpPr>
        <p:spPr bwMode="auto">
          <a:xfrm>
            <a:off x="467544" y="1268760"/>
            <a:ext cx="784244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1828800"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400">
                <a:latin typeface="Times New Roman" panose="02020603050405020304" pitchFamily="18" charset="0"/>
                <a:sym typeface="Wingdings" panose="05000000000000000000" pitchFamily="2" charset="2"/>
              </a:rPr>
              <a:t> </a:t>
            </a:r>
            <a:r>
              <a:rPr lang="en-US" altLang="en-US" sz="2400">
                <a:latin typeface="Times New Roman" panose="02020603050405020304" pitchFamily="18" charset="0"/>
              </a:rPr>
              <a:t>Đèn điện tiêu thụ điện năng và biến đổi điện năng thành quang năng.</a:t>
            </a:r>
          </a:p>
          <a:p>
            <a:pPr algn="just">
              <a:spcBef>
                <a:spcPct val="50000"/>
              </a:spcBef>
            </a:pPr>
            <a:r>
              <a:rPr lang="en-US" altLang="en-US" sz="2400">
                <a:latin typeface="Times New Roman" panose="02020603050405020304" pitchFamily="18" charset="0"/>
              </a:rPr>
              <a:t> </a:t>
            </a:r>
            <a:r>
              <a:rPr lang="en-US" altLang="en-US" sz="2400">
                <a:latin typeface="Times New Roman" panose="02020603050405020304" pitchFamily="18" charset="0"/>
                <a:sym typeface="Wingdings" panose="05000000000000000000" pitchFamily="2" charset="2"/>
              </a:rPr>
              <a:t> </a:t>
            </a:r>
            <a:r>
              <a:rPr lang="en-US" altLang="en-US" sz="2400">
                <a:latin typeface="Times New Roman" panose="02020603050405020304" pitchFamily="18" charset="0"/>
              </a:rPr>
              <a:t>Dựa và nguyên lý làm việc người ta phân đèn điện ra ba loại chính: đèn sợi đốt, đèn huỳnh quang, đèn phóng điện.</a:t>
            </a:r>
          </a:p>
          <a:p>
            <a:pPr algn="just">
              <a:spcBef>
                <a:spcPct val="50000"/>
              </a:spcBef>
            </a:pP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70861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 calcmode="lin" valueType="num">
                                      <p:cBhvr>
                                        <p:cTn id="14"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p:cTn id="21"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62" name="Text Box 34"/>
          <p:cNvSpPr txBox="1">
            <a:spLocks noChangeArrowheads="1"/>
          </p:cNvSpPr>
          <p:nvPr/>
        </p:nvSpPr>
        <p:spPr bwMode="auto">
          <a:xfrm>
            <a:off x="1295400" y="205740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0000FF"/>
                </a:solidFill>
                <a:latin typeface="Times New Roman" panose="02020603050405020304" pitchFamily="18" charset="0"/>
                <a:cs typeface="Times New Roman" panose="02020603050405020304" pitchFamily="18" charset="0"/>
              </a:rPr>
              <a:t>Lớp bột huỳnh quang và 2 điện cực có tác dụng gì trong đèn huỳnh quang ?</a:t>
            </a:r>
          </a:p>
        </p:txBody>
      </p:sp>
      <p:grpSp>
        <p:nvGrpSpPr>
          <p:cNvPr id="25603" name="Group 37"/>
          <p:cNvGrpSpPr>
            <a:grpSpLocks/>
          </p:cNvGrpSpPr>
          <p:nvPr/>
        </p:nvGrpSpPr>
        <p:grpSpPr bwMode="auto">
          <a:xfrm>
            <a:off x="838200" y="3505200"/>
            <a:ext cx="7391400" cy="1985963"/>
            <a:chOff x="528" y="2880"/>
            <a:chExt cx="4656" cy="1251"/>
          </a:xfrm>
        </p:grpSpPr>
        <p:sp>
          <p:nvSpPr>
            <p:cNvPr id="25633" name="Text Box 17"/>
            <p:cNvSpPr txBox="1">
              <a:spLocks noChangeArrowheads="1"/>
            </p:cNvSpPr>
            <p:nvPr/>
          </p:nvSpPr>
          <p:spPr bwMode="auto">
            <a:xfrm>
              <a:off x="1632" y="3840"/>
              <a:ext cx="26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latin typeface="Times New Roman" panose="02020603050405020304" pitchFamily="18" charset="0"/>
                  <a:cs typeface="Times New Roman" panose="02020603050405020304" pitchFamily="18" charset="0"/>
                </a:rPr>
                <a:t>Cấu tạo đèn ống huỳnh quang</a:t>
              </a:r>
            </a:p>
          </p:txBody>
        </p:sp>
        <p:sp>
          <p:nvSpPr>
            <p:cNvPr id="25634" name="Text Box 18"/>
            <p:cNvSpPr txBox="1">
              <a:spLocks noChangeArrowheads="1"/>
            </p:cNvSpPr>
            <p:nvPr/>
          </p:nvSpPr>
          <p:spPr bwMode="auto">
            <a:xfrm>
              <a:off x="2256" y="2880"/>
              <a:ext cx="115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Hai điện cực</a:t>
              </a:r>
            </a:p>
          </p:txBody>
        </p:sp>
        <p:grpSp>
          <p:nvGrpSpPr>
            <p:cNvPr id="25635" name="Group 36"/>
            <p:cNvGrpSpPr>
              <a:grpSpLocks/>
            </p:cNvGrpSpPr>
            <p:nvPr/>
          </p:nvGrpSpPr>
          <p:grpSpPr bwMode="auto">
            <a:xfrm>
              <a:off x="528" y="3312"/>
              <a:ext cx="4656" cy="480"/>
              <a:chOff x="528" y="3312"/>
              <a:chExt cx="4656" cy="480"/>
            </a:xfrm>
          </p:grpSpPr>
          <p:sp>
            <p:nvSpPr>
              <p:cNvPr id="73748" name="AutoShape 20"/>
              <p:cNvSpPr>
                <a:spLocks noChangeArrowheads="1"/>
              </p:cNvSpPr>
              <p:nvPr/>
            </p:nvSpPr>
            <p:spPr bwMode="auto">
              <a:xfrm>
                <a:off x="1008" y="3312"/>
                <a:ext cx="3696" cy="480"/>
              </a:xfrm>
              <a:prstGeom prst="flowChartAlternateProcess">
                <a:avLst/>
              </a:prstGeom>
              <a:gradFill rotWithShape="1">
                <a:gsLst>
                  <a:gs pos="0">
                    <a:schemeClr val="bg1">
                      <a:gamma/>
                      <a:shade val="47451"/>
                      <a:invGamma/>
                    </a:schemeClr>
                  </a:gs>
                  <a:gs pos="50000">
                    <a:schemeClr val="bg1"/>
                  </a:gs>
                  <a:gs pos="100000">
                    <a:schemeClr val="bg1">
                      <a:gamma/>
                      <a:shade val="47451"/>
                      <a:invGamma/>
                    </a:schemeClr>
                  </a:gs>
                </a:gsLst>
                <a:lin ang="5400000" scaled="1"/>
              </a:gradFill>
              <a:ln w="9525">
                <a:solidFill>
                  <a:schemeClr val="tx1"/>
                </a:solidFill>
                <a:miter lim="800000"/>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73749" name="AutoShape 21"/>
              <p:cNvSpPr>
                <a:spLocks/>
              </p:cNvSpPr>
              <p:nvPr/>
            </p:nvSpPr>
            <p:spPr bwMode="auto">
              <a:xfrm>
                <a:off x="699" y="3334"/>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73750" name="AutoShape 22"/>
              <p:cNvSpPr>
                <a:spLocks/>
              </p:cNvSpPr>
              <p:nvPr/>
            </p:nvSpPr>
            <p:spPr bwMode="auto">
              <a:xfrm rot="10800000">
                <a:off x="4586" y="3334"/>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chemeClr val="tx1"/>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25642" name="Line 23"/>
              <p:cNvSpPr>
                <a:spLocks noChangeShapeType="1"/>
              </p:cNvSpPr>
              <p:nvPr/>
            </p:nvSpPr>
            <p:spPr bwMode="auto">
              <a:xfrm>
                <a:off x="528" y="3421"/>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3" name="Line 24"/>
              <p:cNvSpPr>
                <a:spLocks noChangeShapeType="1"/>
              </p:cNvSpPr>
              <p:nvPr/>
            </p:nvSpPr>
            <p:spPr bwMode="auto">
              <a:xfrm>
                <a:off x="528" y="3661"/>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4" name="Line 25"/>
              <p:cNvSpPr>
                <a:spLocks noChangeShapeType="1"/>
              </p:cNvSpPr>
              <p:nvPr/>
            </p:nvSpPr>
            <p:spPr bwMode="auto">
              <a:xfrm>
                <a:off x="4372" y="3421"/>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5" name="Line 26"/>
              <p:cNvSpPr>
                <a:spLocks noChangeShapeType="1"/>
              </p:cNvSpPr>
              <p:nvPr/>
            </p:nvSpPr>
            <p:spPr bwMode="auto">
              <a:xfrm>
                <a:off x="4372" y="3661"/>
                <a:ext cx="812"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46" name="Freeform 27"/>
              <p:cNvSpPr>
                <a:spLocks/>
              </p:cNvSpPr>
              <p:nvPr/>
            </p:nvSpPr>
            <p:spPr bwMode="auto">
              <a:xfrm>
                <a:off x="1309" y="3407"/>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25647" name="Freeform 28"/>
              <p:cNvSpPr>
                <a:spLocks/>
              </p:cNvSpPr>
              <p:nvPr/>
            </p:nvSpPr>
            <p:spPr bwMode="auto">
              <a:xfrm rot="10800000">
                <a:off x="4030" y="3400"/>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sp>
          <p:nvSpPr>
            <p:cNvPr id="25636" name="Line 31"/>
            <p:cNvSpPr>
              <a:spLocks noChangeShapeType="1"/>
            </p:cNvSpPr>
            <p:nvPr/>
          </p:nvSpPr>
          <p:spPr bwMode="auto">
            <a:xfrm flipH="1">
              <a:off x="1488" y="3072"/>
              <a:ext cx="816" cy="38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37" name="Line 32"/>
            <p:cNvSpPr>
              <a:spLocks noChangeShapeType="1"/>
            </p:cNvSpPr>
            <p:nvPr/>
          </p:nvSpPr>
          <p:spPr bwMode="auto">
            <a:xfrm>
              <a:off x="3360" y="3072"/>
              <a:ext cx="720" cy="38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38" name="Text Box 35"/>
            <p:cNvSpPr txBox="1">
              <a:spLocks noChangeArrowheads="1"/>
            </p:cNvSpPr>
            <p:nvPr/>
          </p:nvSpPr>
          <p:spPr bwMode="auto">
            <a:xfrm>
              <a:off x="1920" y="3408"/>
              <a:ext cx="187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Lớp bột huỳnh quang</a:t>
              </a:r>
              <a:endParaRPr lang="en-US" altLang="en-US" sz="2400">
                <a:solidFill>
                  <a:srgbClr val="0000FF"/>
                </a:solidFill>
                <a:latin typeface="VNI-Times" pitchFamily="2" charset="0"/>
                <a:cs typeface="Arial" panose="020B0604020202020204" pitchFamily="34" charset="0"/>
              </a:endParaRPr>
            </a:p>
          </p:txBody>
        </p:sp>
      </p:grpSp>
      <p:grpSp>
        <p:nvGrpSpPr>
          <p:cNvPr id="4" name="Group 41"/>
          <p:cNvGrpSpPr>
            <a:grpSpLocks/>
          </p:cNvGrpSpPr>
          <p:nvPr/>
        </p:nvGrpSpPr>
        <p:grpSpPr bwMode="auto">
          <a:xfrm>
            <a:off x="838200" y="4191000"/>
            <a:ext cx="7391400" cy="762000"/>
            <a:chOff x="528" y="3312"/>
            <a:chExt cx="4656" cy="480"/>
          </a:xfrm>
        </p:grpSpPr>
        <p:sp>
          <p:nvSpPr>
            <p:cNvPr id="25624" name="AutoShape 42"/>
            <p:cNvSpPr>
              <a:spLocks noChangeArrowheads="1"/>
            </p:cNvSpPr>
            <p:nvPr/>
          </p:nvSpPr>
          <p:spPr bwMode="auto">
            <a:xfrm>
              <a:off x="1008" y="3312"/>
              <a:ext cx="3696" cy="480"/>
            </a:xfrm>
            <a:prstGeom prst="flowChartAlternateProcess">
              <a:avLst/>
            </a:prstGeom>
            <a:solidFill>
              <a:srgbClr val="FFFF99"/>
            </a:solidFill>
            <a:ln w="9525">
              <a:solidFill>
                <a:srgbClr val="CC990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sz="2400">
                <a:solidFill>
                  <a:srgbClr val="0000FF"/>
                </a:solidFill>
                <a:cs typeface="Arial" panose="020B0604020202020204" pitchFamily="34" charset="0"/>
              </a:endParaRPr>
            </a:p>
          </p:txBody>
        </p:sp>
        <p:sp>
          <p:nvSpPr>
            <p:cNvPr id="73771" name="AutoShape 43"/>
            <p:cNvSpPr>
              <a:spLocks/>
            </p:cNvSpPr>
            <p:nvPr/>
          </p:nvSpPr>
          <p:spPr bwMode="auto">
            <a:xfrm>
              <a:off x="699" y="3334"/>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rgbClr val="CC9900"/>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73772" name="AutoShape 44"/>
            <p:cNvSpPr>
              <a:spLocks/>
            </p:cNvSpPr>
            <p:nvPr/>
          </p:nvSpPr>
          <p:spPr bwMode="auto">
            <a:xfrm rot="10800000">
              <a:off x="4586" y="3334"/>
              <a:ext cx="384" cy="436"/>
            </a:xfrm>
            <a:prstGeom prst="leftBracket">
              <a:avLst>
                <a:gd name="adj" fmla="val 9462"/>
              </a:avLst>
            </a:prstGeom>
            <a:gradFill rotWithShape="1">
              <a:gsLst>
                <a:gs pos="0">
                  <a:schemeClr val="bg1"/>
                </a:gs>
                <a:gs pos="50000">
                  <a:schemeClr val="bg2"/>
                </a:gs>
                <a:gs pos="100000">
                  <a:schemeClr val="bg1"/>
                </a:gs>
              </a:gsLst>
              <a:lin ang="5400000" scaled="1"/>
            </a:gradFill>
            <a:ln w="9525">
              <a:solidFill>
                <a:srgbClr val="CC9900"/>
              </a:solidFill>
              <a:round/>
              <a:headEnd/>
              <a:tailEnd/>
            </a:ln>
            <a:effectLst/>
          </p:spPr>
          <p:txBody>
            <a:bodyPr wrap="none" anchor="ctr"/>
            <a:lstStyle/>
            <a:p>
              <a:pPr algn="ctr">
                <a:defRPr/>
              </a:pPr>
              <a:endParaRPr lang="vi-VN" sz="2400">
                <a:solidFill>
                  <a:srgbClr val="0000FF"/>
                </a:solidFill>
                <a:latin typeface="Arial" charset="0"/>
                <a:cs typeface="Arial" charset="0"/>
              </a:endParaRPr>
            </a:p>
          </p:txBody>
        </p:sp>
        <p:sp>
          <p:nvSpPr>
            <p:cNvPr id="25627" name="Line 45"/>
            <p:cNvSpPr>
              <a:spLocks noChangeShapeType="1"/>
            </p:cNvSpPr>
            <p:nvPr/>
          </p:nvSpPr>
          <p:spPr bwMode="auto">
            <a:xfrm>
              <a:off x="528" y="3421"/>
              <a:ext cx="812" cy="0"/>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8" name="Line 46"/>
            <p:cNvSpPr>
              <a:spLocks noChangeShapeType="1"/>
            </p:cNvSpPr>
            <p:nvPr/>
          </p:nvSpPr>
          <p:spPr bwMode="auto">
            <a:xfrm>
              <a:off x="528" y="3661"/>
              <a:ext cx="812" cy="0"/>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9" name="Line 47"/>
            <p:cNvSpPr>
              <a:spLocks noChangeShapeType="1"/>
            </p:cNvSpPr>
            <p:nvPr/>
          </p:nvSpPr>
          <p:spPr bwMode="auto">
            <a:xfrm>
              <a:off x="4372" y="3421"/>
              <a:ext cx="812" cy="0"/>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0" name="Line 48"/>
            <p:cNvSpPr>
              <a:spLocks noChangeShapeType="1"/>
            </p:cNvSpPr>
            <p:nvPr/>
          </p:nvSpPr>
          <p:spPr bwMode="auto">
            <a:xfrm>
              <a:off x="4372" y="3661"/>
              <a:ext cx="812" cy="0"/>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31" name="Freeform 49"/>
            <p:cNvSpPr>
              <a:spLocks/>
            </p:cNvSpPr>
            <p:nvPr/>
          </p:nvSpPr>
          <p:spPr bwMode="auto">
            <a:xfrm>
              <a:off x="1309" y="3407"/>
              <a:ext cx="328" cy="276"/>
            </a:xfrm>
            <a:custGeom>
              <a:avLst/>
              <a:gdLst>
                <a:gd name="T0" fmla="*/ 23 w 369"/>
                <a:gd name="T1" fmla="*/ 1 h 608"/>
                <a:gd name="T2" fmla="*/ 93 w 369"/>
                <a:gd name="T3" fmla="*/ 0 h 608"/>
                <a:gd name="T4" fmla="*/ 218 w 369"/>
                <a:gd name="T5" fmla="*/ 2 h 608"/>
                <a:gd name="T6" fmla="*/ 93 w 369"/>
                <a:gd name="T7" fmla="*/ 7 h 608"/>
                <a:gd name="T8" fmla="*/ 188 w 369"/>
                <a:gd name="T9" fmla="*/ 4 h 608"/>
                <a:gd name="T10" fmla="*/ 227 w 369"/>
                <a:gd name="T11" fmla="*/ 7 h 608"/>
                <a:gd name="T12" fmla="*/ 188 w 369"/>
                <a:gd name="T13" fmla="*/ 14 h 608"/>
                <a:gd name="T14" fmla="*/ 93 w 369"/>
                <a:gd name="T15" fmla="*/ 10 h 608"/>
                <a:gd name="T16" fmla="*/ 218 w 369"/>
                <a:gd name="T17" fmla="*/ 14 h 608"/>
                <a:gd name="T18" fmla="*/ 172 w 369"/>
                <a:gd name="T19" fmla="*/ 19 h 608"/>
                <a:gd name="T20" fmla="*/ 93 w 369"/>
                <a:gd name="T21" fmla="*/ 19 h 608"/>
                <a:gd name="T22" fmla="*/ 85 w 369"/>
                <a:gd name="T23" fmla="*/ 17 h 608"/>
                <a:gd name="T24" fmla="*/ 110 w 369"/>
                <a:gd name="T25" fmla="*/ 16 h 608"/>
                <a:gd name="T26" fmla="*/ 196 w 369"/>
                <a:gd name="T27" fmla="*/ 17 h 608"/>
                <a:gd name="T28" fmla="*/ 203 w 369"/>
                <a:gd name="T29" fmla="*/ 19 h 608"/>
                <a:gd name="T30" fmla="*/ 196 w 369"/>
                <a:gd name="T31" fmla="*/ 23 h 608"/>
                <a:gd name="T32" fmla="*/ 53 w 369"/>
                <a:gd name="T33" fmla="*/ 25 h 608"/>
                <a:gd name="T34" fmla="*/ 0 w 369"/>
                <a:gd name="T35" fmla="*/ 24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25632" name="Freeform 50"/>
            <p:cNvSpPr>
              <a:spLocks/>
            </p:cNvSpPr>
            <p:nvPr/>
          </p:nvSpPr>
          <p:spPr bwMode="auto">
            <a:xfrm rot="10800000">
              <a:off x="4030" y="3400"/>
              <a:ext cx="384" cy="283"/>
            </a:xfrm>
            <a:custGeom>
              <a:avLst/>
              <a:gdLst>
                <a:gd name="T0" fmla="*/ 45 w 369"/>
                <a:gd name="T1" fmla="*/ 1 h 608"/>
                <a:gd name="T2" fmla="*/ 176 w 369"/>
                <a:gd name="T3" fmla="*/ 0 h 608"/>
                <a:gd name="T4" fmla="*/ 410 w 369"/>
                <a:gd name="T5" fmla="*/ 2 h 608"/>
                <a:gd name="T6" fmla="*/ 176 w 369"/>
                <a:gd name="T7" fmla="*/ 7 h 608"/>
                <a:gd name="T8" fmla="*/ 352 w 369"/>
                <a:gd name="T9" fmla="*/ 5 h 608"/>
                <a:gd name="T10" fmla="*/ 426 w 369"/>
                <a:gd name="T11" fmla="*/ 7 h 608"/>
                <a:gd name="T12" fmla="*/ 352 w 369"/>
                <a:gd name="T13" fmla="*/ 15 h 608"/>
                <a:gd name="T14" fmla="*/ 176 w 369"/>
                <a:gd name="T15" fmla="*/ 11 h 608"/>
                <a:gd name="T16" fmla="*/ 410 w 369"/>
                <a:gd name="T17" fmla="*/ 15 h 608"/>
                <a:gd name="T18" fmla="*/ 323 w 369"/>
                <a:gd name="T19" fmla="*/ 21 h 608"/>
                <a:gd name="T20" fmla="*/ 176 w 369"/>
                <a:gd name="T21" fmla="*/ 20 h 608"/>
                <a:gd name="T22" fmla="*/ 161 w 369"/>
                <a:gd name="T23" fmla="*/ 19 h 608"/>
                <a:gd name="T24" fmla="*/ 205 w 369"/>
                <a:gd name="T25" fmla="*/ 18 h 608"/>
                <a:gd name="T26" fmla="*/ 367 w 369"/>
                <a:gd name="T27" fmla="*/ 19 h 608"/>
                <a:gd name="T28" fmla="*/ 381 w 369"/>
                <a:gd name="T29" fmla="*/ 20 h 608"/>
                <a:gd name="T30" fmla="*/ 367 w 369"/>
                <a:gd name="T31" fmla="*/ 26 h 608"/>
                <a:gd name="T32" fmla="*/ 103 w 369"/>
                <a:gd name="T33" fmla="*/ 27 h 608"/>
                <a:gd name="T34" fmla="*/ 0 w 369"/>
                <a:gd name="T35" fmla="*/ 27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9"/>
                <a:gd name="T55" fmla="*/ 0 h 608"/>
                <a:gd name="T56" fmla="*/ 369 w 369"/>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9" h="608">
                  <a:moveTo>
                    <a:pt x="37" y="25"/>
                  </a:moveTo>
                  <a:cubicBezTo>
                    <a:pt x="75" y="18"/>
                    <a:pt x="111" y="0"/>
                    <a:pt x="150" y="0"/>
                  </a:cubicBezTo>
                  <a:cubicBezTo>
                    <a:pt x="201" y="0"/>
                    <a:pt x="302" y="33"/>
                    <a:pt x="350" y="50"/>
                  </a:cubicBezTo>
                  <a:cubicBezTo>
                    <a:pt x="330" y="216"/>
                    <a:pt x="329" y="178"/>
                    <a:pt x="150" y="162"/>
                  </a:cubicBezTo>
                  <a:cubicBezTo>
                    <a:pt x="109" y="44"/>
                    <a:pt x="217" y="92"/>
                    <a:pt x="300" y="100"/>
                  </a:cubicBezTo>
                  <a:cubicBezTo>
                    <a:pt x="319" y="112"/>
                    <a:pt x="360" y="133"/>
                    <a:pt x="363" y="162"/>
                  </a:cubicBezTo>
                  <a:cubicBezTo>
                    <a:pt x="369" y="236"/>
                    <a:pt x="356" y="288"/>
                    <a:pt x="300" y="325"/>
                  </a:cubicBezTo>
                  <a:cubicBezTo>
                    <a:pt x="186" y="316"/>
                    <a:pt x="110" y="352"/>
                    <a:pt x="150" y="238"/>
                  </a:cubicBezTo>
                  <a:cubicBezTo>
                    <a:pt x="297" y="249"/>
                    <a:pt x="314" y="214"/>
                    <a:pt x="350" y="325"/>
                  </a:cubicBezTo>
                  <a:cubicBezTo>
                    <a:pt x="338" y="400"/>
                    <a:pt x="349" y="427"/>
                    <a:pt x="275" y="450"/>
                  </a:cubicBezTo>
                  <a:cubicBezTo>
                    <a:pt x="233" y="446"/>
                    <a:pt x="189" y="452"/>
                    <a:pt x="150" y="438"/>
                  </a:cubicBezTo>
                  <a:cubicBezTo>
                    <a:pt x="137" y="433"/>
                    <a:pt x="131" y="412"/>
                    <a:pt x="137" y="400"/>
                  </a:cubicBezTo>
                  <a:cubicBezTo>
                    <a:pt x="143" y="388"/>
                    <a:pt x="162" y="392"/>
                    <a:pt x="175" y="388"/>
                  </a:cubicBezTo>
                  <a:cubicBezTo>
                    <a:pt x="221" y="392"/>
                    <a:pt x="269" y="385"/>
                    <a:pt x="313" y="400"/>
                  </a:cubicBezTo>
                  <a:cubicBezTo>
                    <a:pt x="326" y="404"/>
                    <a:pt x="325" y="425"/>
                    <a:pt x="325" y="438"/>
                  </a:cubicBezTo>
                  <a:cubicBezTo>
                    <a:pt x="325" y="476"/>
                    <a:pt x="346" y="532"/>
                    <a:pt x="313" y="551"/>
                  </a:cubicBezTo>
                  <a:cubicBezTo>
                    <a:pt x="247" y="589"/>
                    <a:pt x="87" y="576"/>
                    <a:pt x="87" y="576"/>
                  </a:cubicBezTo>
                  <a:cubicBezTo>
                    <a:pt x="65" y="583"/>
                    <a:pt x="0" y="608"/>
                    <a:pt x="0" y="563"/>
                  </a:cubicBezTo>
                </a:path>
              </a:pathLst>
            </a:custGeom>
            <a:noFill/>
            <a:ln w="3810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grpSp>
      <p:sp>
        <p:nvSpPr>
          <p:cNvPr id="73782" name="Line 54"/>
          <p:cNvSpPr>
            <a:spLocks noChangeShapeType="1"/>
          </p:cNvSpPr>
          <p:nvPr/>
        </p:nvSpPr>
        <p:spPr bwMode="auto">
          <a:xfrm>
            <a:off x="2686050" y="4572000"/>
            <a:ext cx="990600"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3783" name="Line 55"/>
          <p:cNvSpPr>
            <a:spLocks noChangeShapeType="1"/>
          </p:cNvSpPr>
          <p:nvPr/>
        </p:nvSpPr>
        <p:spPr bwMode="auto">
          <a:xfrm flipH="1">
            <a:off x="5334000" y="4572000"/>
            <a:ext cx="990600" cy="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5" name="Group 62"/>
          <p:cNvGrpSpPr>
            <a:grpSpLocks/>
          </p:cNvGrpSpPr>
          <p:nvPr/>
        </p:nvGrpSpPr>
        <p:grpSpPr bwMode="auto">
          <a:xfrm>
            <a:off x="3429000" y="4191000"/>
            <a:ext cx="1905000" cy="304800"/>
            <a:chOff x="480" y="3744"/>
            <a:chExt cx="1200" cy="192"/>
          </a:xfrm>
        </p:grpSpPr>
        <p:sp>
          <p:nvSpPr>
            <p:cNvPr id="25618" name="Line 56"/>
            <p:cNvSpPr>
              <a:spLocks noChangeShapeType="1"/>
            </p:cNvSpPr>
            <p:nvPr/>
          </p:nvSpPr>
          <p:spPr bwMode="auto">
            <a:xfrm flipV="1">
              <a:off x="48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9" name="Line 57"/>
            <p:cNvSpPr>
              <a:spLocks noChangeShapeType="1"/>
            </p:cNvSpPr>
            <p:nvPr/>
          </p:nvSpPr>
          <p:spPr bwMode="auto">
            <a:xfrm flipV="1">
              <a:off x="72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0" name="Line 58"/>
            <p:cNvSpPr>
              <a:spLocks noChangeShapeType="1"/>
            </p:cNvSpPr>
            <p:nvPr/>
          </p:nvSpPr>
          <p:spPr bwMode="auto">
            <a:xfrm flipV="1">
              <a:off x="96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1" name="Line 59"/>
            <p:cNvSpPr>
              <a:spLocks noChangeShapeType="1"/>
            </p:cNvSpPr>
            <p:nvPr/>
          </p:nvSpPr>
          <p:spPr bwMode="auto">
            <a:xfrm flipV="1">
              <a:off x="120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2" name="Line 60"/>
            <p:cNvSpPr>
              <a:spLocks noChangeShapeType="1"/>
            </p:cNvSpPr>
            <p:nvPr/>
          </p:nvSpPr>
          <p:spPr bwMode="auto">
            <a:xfrm flipV="1">
              <a:off x="144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23" name="Line 61"/>
            <p:cNvSpPr>
              <a:spLocks noChangeShapeType="1"/>
            </p:cNvSpPr>
            <p:nvPr/>
          </p:nvSpPr>
          <p:spPr bwMode="auto">
            <a:xfrm flipV="1">
              <a:off x="168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63"/>
          <p:cNvGrpSpPr>
            <a:grpSpLocks/>
          </p:cNvGrpSpPr>
          <p:nvPr/>
        </p:nvGrpSpPr>
        <p:grpSpPr bwMode="auto">
          <a:xfrm rot="10800000">
            <a:off x="3429000" y="4648200"/>
            <a:ext cx="1905000" cy="304800"/>
            <a:chOff x="480" y="3744"/>
            <a:chExt cx="1200" cy="192"/>
          </a:xfrm>
        </p:grpSpPr>
        <p:sp>
          <p:nvSpPr>
            <p:cNvPr id="25612" name="Line 64"/>
            <p:cNvSpPr>
              <a:spLocks noChangeShapeType="1"/>
            </p:cNvSpPr>
            <p:nvPr/>
          </p:nvSpPr>
          <p:spPr bwMode="auto">
            <a:xfrm flipV="1">
              <a:off x="48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3" name="Line 65"/>
            <p:cNvSpPr>
              <a:spLocks noChangeShapeType="1"/>
            </p:cNvSpPr>
            <p:nvPr/>
          </p:nvSpPr>
          <p:spPr bwMode="auto">
            <a:xfrm flipV="1">
              <a:off x="72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4" name="Line 66"/>
            <p:cNvSpPr>
              <a:spLocks noChangeShapeType="1"/>
            </p:cNvSpPr>
            <p:nvPr/>
          </p:nvSpPr>
          <p:spPr bwMode="auto">
            <a:xfrm flipV="1">
              <a:off x="96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5" name="Line 67"/>
            <p:cNvSpPr>
              <a:spLocks noChangeShapeType="1"/>
            </p:cNvSpPr>
            <p:nvPr/>
          </p:nvSpPr>
          <p:spPr bwMode="auto">
            <a:xfrm flipV="1">
              <a:off x="120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6" name="Line 68"/>
            <p:cNvSpPr>
              <a:spLocks noChangeShapeType="1"/>
            </p:cNvSpPr>
            <p:nvPr/>
          </p:nvSpPr>
          <p:spPr bwMode="auto">
            <a:xfrm flipV="1">
              <a:off x="144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617" name="Line 69"/>
            <p:cNvSpPr>
              <a:spLocks noChangeShapeType="1"/>
            </p:cNvSpPr>
            <p:nvPr/>
          </p:nvSpPr>
          <p:spPr bwMode="auto">
            <a:xfrm flipV="1">
              <a:off x="1680" y="3744"/>
              <a:ext cx="0" cy="19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8" name="Text Box 6"/>
          <p:cNvSpPr txBox="1">
            <a:spLocks noChangeArrowheads="1"/>
          </p:cNvSpPr>
          <p:nvPr/>
        </p:nvSpPr>
        <p:spPr bwMode="auto">
          <a:xfrm>
            <a:off x="386082" y="1268760"/>
            <a:ext cx="28897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b. Điện cực </a:t>
            </a:r>
          </a:p>
        </p:txBody>
      </p:sp>
      <p:sp>
        <p:nvSpPr>
          <p:cNvPr id="49" name="Rectangle 48"/>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0"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51"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 Cấu tạo:</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19468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37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378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762"/>
                                        </p:tgtEl>
                                        <p:attrNameLst>
                                          <p:attrName>style.visibility</p:attrName>
                                        </p:attrNameLst>
                                      </p:cBhvr>
                                      <p:to>
                                        <p:strVal val="visible"/>
                                      </p:to>
                                    </p:set>
                                    <p:anim calcmode="lin" valueType="num">
                                      <p:cBhvr additive="base">
                                        <p:cTn id="13" dur="500" fill="hold"/>
                                        <p:tgtEl>
                                          <p:spTgt spid="73762"/>
                                        </p:tgtEl>
                                        <p:attrNameLst>
                                          <p:attrName>ppt_x</p:attrName>
                                        </p:attrNameLst>
                                      </p:cBhvr>
                                      <p:tavLst>
                                        <p:tav tm="0">
                                          <p:val>
                                            <p:strVal val="#ppt_x"/>
                                          </p:val>
                                        </p:tav>
                                        <p:tav tm="100000">
                                          <p:val>
                                            <p:strVal val="#ppt_x"/>
                                          </p:val>
                                        </p:tav>
                                      </p:tavLst>
                                    </p:anim>
                                    <p:anim calcmode="lin" valueType="num">
                                      <p:cBhvr additive="base">
                                        <p:cTn id="14" dur="500" fill="hold"/>
                                        <p:tgtEl>
                                          <p:spTgt spid="7376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Horizontal)">
                                      <p:cBhvr>
                                        <p:cTn id="19" dur="500"/>
                                        <p:tgtEl>
                                          <p:spTgt spid="6"/>
                                        </p:tgtEl>
                                      </p:cBhvr>
                                    </p:animEffect>
                                  </p:childTnLst>
                                </p:cTn>
                              </p:par>
                              <p:par>
                                <p:cTn id="20" presetID="16" presetClass="entr" presetSubtype="26"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Horizontal)">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59" name="Text Box 83"/>
          <p:cNvSpPr txBox="1">
            <a:spLocks noChangeArrowheads="1"/>
          </p:cNvSpPr>
          <p:nvPr/>
        </p:nvSpPr>
        <p:spPr bwMode="auto">
          <a:xfrm>
            <a:off x="533908" y="1844824"/>
            <a:ext cx="80772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2400">
                <a:solidFill>
                  <a:srgbClr val="0000FF"/>
                </a:solidFill>
                <a:latin typeface="VNI-Times" pitchFamily="2" charset="0"/>
                <a:cs typeface="Arial" panose="020B0604020202020204" pitchFamily="34" charset="0"/>
                <a:sym typeface="Wingdings" panose="05000000000000000000" pitchFamily="2" charset="2"/>
              </a:rPr>
              <a:t> </a:t>
            </a:r>
            <a:r>
              <a:rPr lang="en-US" altLang="en-US" sz="2400">
                <a:solidFill>
                  <a:srgbClr val="0000CC"/>
                </a:solidFill>
                <a:latin typeface="Times New Roman" panose="02020603050405020304" pitchFamily="18" charset="0"/>
                <a:cs typeface="Times New Roman" panose="02020603050405020304" pitchFamily="18" charset="0"/>
              </a:rPr>
              <a:t>Khi đóng điện:</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Xảy ra hiện tượng phóng điện giữa 2 điện cực của đèn  tạo ra tia tử ngoại.</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Tia tử ngoại có tác dụng vào lớp bột huỳnh quang phủ bên trong ống phát ra ánh sáng.</a:t>
            </a:r>
          </a:p>
          <a:p>
            <a:pPr algn="just" eaLnBrk="1" hangingPunct="1">
              <a:spcBef>
                <a:spcPct val="50000"/>
              </a:spcBef>
            </a:pPr>
            <a:r>
              <a:rPr lang="en-US" altLang="en-US" sz="2400">
                <a:latin typeface="Times New Roman" panose="02020603050405020304" pitchFamily="18" charset="0"/>
                <a:cs typeface="Times New Roman" panose="02020603050405020304" pitchFamily="18" charset="0"/>
              </a:rPr>
              <a:t>- Màu của ánh sáng phụ thuộc vào chất huỳnh quang. </a:t>
            </a:r>
            <a:endParaRPr lang="en-US" altLang="en-US" sz="2400">
              <a:latin typeface="VNI-Times" pitchFamily="2" charset="0"/>
              <a:cs typeface="Arial" panose="020B0604020202020204" pitchFamily="34" charset="0"/>
            </a:endParaRPr>
          </a:p>
        </p:txBody>
      </p:sp>
      <p:sp>
        <p:nvSpPr>
          <p:cNvPr id="8" name="Rectangle 7"/>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9"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0" name="AutoShape 2"/>
          <p:cNvSpPr txBox="1">
            <a:spLocks noChangeArrowheads="1"/>
          </p:cNvSpPr>
          <p:nvPr/>
        </p:nvSpPr>
        <p:spPr bwMode="auto">
          <a:xfrm>
            <a:off x="158733" y="867172"/>
            <a:ext cx="354917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2. Nguyên lý làm việc:</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546090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75859">
                                            <p:txEl>
                                              <p:pRg st="0" end="0"/>
                                            </p:txEl>
                                          </p:spTgt>
                                        </p:tgtEl>
                                        <p:attrNameLst>
                                          <p:attrName>style.visibility</p:attrName>
                                        </p:attrNameLst>
                                      </p:cBhvr>
                                      <p:to>
                                        <p:strVal val="visible"/>
                                      </p:to>
                                    </p:set>
                                    <p:anim calcmode="discrete" valueType="clr">
                                      <p:cBhvr override="childStyle">
                                        <p:cTn id="14" dur="80"/>
                                        <p:tgtEl>
                                          <p:spTgt spid="7585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5859">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75859">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75859">
                                            <p:txEl>
                                              <p:pRg st="1" end="1"/>
                                            </p:txEl>
                                          </p:spTgt>
                                        </p:tgtEl>
                                        <p:attrNameLst>
                                          <p:attrName>style.visibility</p:attrName>
                                        </p:attrNameLst>
                                      </p:cBhvr>
                                      <p:to>
                                        <p:strVal val="visible"/>
                                      </p:to>
                                    </p:set>
                                    <p:anim calcmode="discrete" valueType="clr">
                                      <p:cBhvr override="childStyle">
                                        <p:cTn id="21" dur="80"/>
                                        <p:tgtEl>
                                          <p:spTgt spid="7585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5859">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75859">
                                            <p:txEl>
                                              <p:pRg st="1" end="1"/>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75859">
                                            <p:txEl>
                                              <p:pRg st="2" end="2"/>
                                            </p:txEl>
                                          </p:spTgt>
                                        </p:tgtEl>
                                        <p:attrNameLst>
                                          <p:attrName>style.visibility</p:attrName>
                                        </p:attrNameLst>
                                      </p:cBhvr>
                                      <p:to>
                                        <p:strVal val="visible"/>
                                      </p:to>
                                    </p:set>
                                    <p:anim calcmode="discrete" valueType="clr">
                                      <p:cBhvr override="childStyle">
                                        <p:cTn id="28" dur="80"/>
                                        <p:tgtEl>
                                          <p:spTgt spid="7585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75859">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75859">
                                            <p:txEl>
                                              <p:pRg st="2" end="2"/>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75859">
                                            <p:txEl>
                                              <p:pRg st="3" end="3"/>
                                            </p:txEl>
                                          </p:spTgt>
                                        </p:tgtEl>
                                        <p:attrNameLst>
                                          <p:attrName>style.visibility</p:attrName>
                                        </p:attrNameLst>
                                      </p:cBhvr>
                                      <p:to>
                                        <p:strVal val="visible"/>
                                      </p:to>
                                    </p:set>
                                    <p:anim calcmode="discrete" valueType="clr">
                                      <p:cBhvr override="childStyle">
                                        <p:cTn id="35" dur="80"/>
                                        <p:tgtEl>
                                          <p:spTgt spid="7585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75859">
                                            <p:txEl>
                                              <p:pRg st="3" end="3"/>
                                            </p:txEl>
                                          </p:spTgt>
                                        </p:tgtEl>
                                        <p:attrNameLst>
                                          <p:attrName>fillcolor</p:attrName>
                                        </p:attrNameLst>
                                      </p:cBhvr>
                                      <p:tavLst>
                                        <p:tav tm="0">
                                          <p:val>
                                            <p:clrVal>
                                              <a:schemeClr val="accent2"/>
                                            </p:clrVal>
                                          </p:val>
                                        </p:tav>
                                        <p:tav tm="50000">
                                          <p:val>
                                            <p:clrVal>
                                              <a:schemeClr val="hlink"/>
                                            </p:clrVal>
                                          </p:val>
                                        </p:tav>
                                      </p:tavLst>
                                    </p:anim>
                                    <p:set>
                                      <p:cBhvr>
                                        <p:cTn id="37" dur="80"/>
                                        <p:tgtEl>
                                          <p:spTgt spid="75859">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a:spLocks noGrp="1"/>
          </p:cNvSpPr>
          <p:nvPr>
            <p:ph idx="1"/>
          </p:nvPr>
        </p:nvSpPr>
        <p:spPr>
          <a:xfrm>
            <a:off x="323528" y="1556792"/>
            <a:ext cx="8077200" cy="3886200"/>
          </a:xfrm>
        </p:spPr>
        <p:txBody>
          <a:bodyPr rtlCol="0">
            <a:noAutofit/>
          </a:bodyPr>
          <a:lstStyle/>
          <a:p>
            <a:pPr marL="0" indent="0" eaLnBrk="1" fontAlgn="auto" hangingPunct="1">
              <a:spcAft>
                <a:spcPts val="0"/>
              </a:spcAft>
              <a:buFontTx/>
              <a:buNone/>
              <a:defRPr/>
            </a:pPr>
            <a:r>
              <a:rPr lang="en-US" sz="2400" dirty="0">
                <a:solidFill>
                  <a:srgbClr val="0033CC"/>
                </a:solidFill>
                <a:latin typeface="Times New Roman" pitchFamily="18" charset="0"/>
                <a:cs typeface="Times New Roman" pitchFamily="18" charset="0"/>
              </a:rPr>
              <a:t>a-</a:t>
            </a:r>
            <a:r>
              <a:rPr lang="en-US" sz="2400" dirty="0" err="1">
                <a:solidFill>
                  <a:srgbClr val="0033CC"/>
                </a:solidFill>
                <a:latin typeface="Times New Roman" pitchFamily="18" charset="0"/>
                <a:cs typeface="Times New Roman" pitchFamily="18" charset="0"/>
              </a:rPr>
              <a:t>Hiện</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tượng</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nhấp</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nháy</a:t>
            </a:r>
            <a:endParaRPr lang="en-US" sz="2400" dirty="0">
              <a:solidFill>
                <a:srgbClr val="0033CC"/>
              </a:solidFill>
              <a:latin typeface="Times New Roman" pitchFamily="18" charset="0"/>
              <a:cs typeface="Times New Roman" pitchFamily="18" charset="0"/>
            </a:endParaRPr>
          </a:p>
          <a:p>
            <a:pPr eaLnBrk="1" fontAlgn="auto" hangingPunct="1">
              <a:spcAft>
                <a:spcPts val="0"/>
              </a:spcAft>
              <a:buFontTx/>
              <a:buChar char="-"/>
              <a:defRPr/>
            </a:pPr>
            <a:r>
              <a:rPr lang="en-US" sz="2400" dirty="0" err="1">
                <a:latin typeface="Times New Roman" pitchFamily="18" charset="0"/>
                <a:cs typeface="Times New Roman" pitchFamily="18" charset="0"/>
              </a:rPr>
              <a:t>Đèn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tục</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gây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mắt</a:t>
            </a:r>
            <a:endParaRPr lang="en-US" sz="2400" dirty="0">
              <a:latin typeface="Times New Roman" pitchFamily="18" charset="0"/>
              <a:cs typeface="Times New Roman" pitchFamily="18" charset="0"/>
            </a:endParaRPr>
          </a:p>
          <a:p>
            <a:pPr marL="0" indent="0" eaLnBrk="1" fontAlgn="auto" hangingPunct="1">
              <a:spcAft>
                <a:spcPts val="0"/>
              </a:spcAft>
              <a:buFont typeface="Arial" pitchFamily="34" charset="0"/>
              <a:buNone/>
              <a:defRPr/>
            </a:pPr>
            <a:r>
              <a:rPr lang="en-US" sz="2400" dirty="0">
                <a:solidFill>
                  <a:srgbClr val="0033CC"/>
                </a:solidFill>
                <a:latin typeface="Times New Roman" pitchFamily="18" charset="0"/>
                <a:cs typeface="Times New Roman" pitchFamily="18" charset="0"/>
              </a:rPr>
              <a:t>b- </a:t>
            </a:r>
            <a:r>
              <a:rPr lang="en-US" sz="2400" dirty="0" err="1">
                <a:solidFill>
                  <a:srgbClr val="0033CC"/>
                </a:solidFill>
                <a:latin typeface="Times New Roman" pitchFamily="18" charset="0"/>
                <a:cs typeface="Times New Roman" pitchFamily="18" charset="0"/>
              </a:rPr>
              <a:t>Hiệu</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suất</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phát</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quang</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cao</a:t>
            </a:r>
            <a:endParaRPr lang="en-US" sz="2400" dirty="0">
              <a:solidFill>
                <a:srgbClr val="0033CC"/>
              </a:solidFill>
              <a:latin typeface="Times New Roman" pitchFamily="18" charset="0"/>
              <a:cs typeface="Times New Roman" pitchFamily="18" charset="0"/>
            </a:endParaRPr>
          </a:p>
          <a:p>
            <a:pPr eaLnBrk="1" fontAlgn="auto" hangingPunct="1">
              <a:spcAft>
                <a:spcPts val="0"/>
              </a:spcAft>
              <a:buFontTx/>
              <a:buChar char="-"/>
              <a:defRPr/>
            </a:pP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đèn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20% - 25%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endParaRPr lang="en-US" sz="2400" dirty="0">
              <a:latin typeface="Times New Roman" pitchFamily="18" charset="0"/>
              <a:cs typeface="Times New Roman" pitchFamily="18" charset="0"/>
            </a:endParaRPr>
          </a:p>
          <a:p>
            <a:pPr marL="0" indent="0" eaLnBrk="1" fontAlgn="auto" hangingPunct="1">
              <a:spcAft>
                <a:spcPts val="0"/>
              </a:spcAft>
              <a:buFontTx/>
              <a:buNone/>
              <a:defRPr/>
            </a:pPr>
            <a:r>
              <a:rPr lang="en-US" sz="2400" dirty="0">
                <a:solidFill>
                  <a:srgbClr val="0033CC"/>
                </a:solidFill>
                <a:latin typeface="Times New Roman" pitchFamily="18" charset="0"/>
                <a:cs typeface="Times New Roman" pitchFamily="18" charset="0"/>
              </a:rPr>
              <a:t>c-</a:t>
            </a:r>
            <a:r>
              <a:rPr lang="en-US" sz="2400" dirty="0" err="1">
                <a:solidFill>
                  <a:srgbClr val="0033CC"/>
                </a:solidFill>
                <a:latin typeface="Times New Roman" pitchFamily="18" charset="0"/>
                <a:cs typeface="Times New Roman" pitchFamily="18" charset="0"/>
              </a:rPr>
              <a:t>Tuổi</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thọ</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cao</a:t>
            </a:r>
            <a:endParaRPr lang="en-US" sz="2400" dirty="0">
              <a:solidFill>
                <a:srgbClr val="0033CC"/>
              </a:solidFill>
              <a:latin typeface="Times New Roman" pitchFamily="18" charset="0"/>
              <a:cs typeface="Times New Roman" pitchFamily="18" charset="0"/>
            </a:endParaRPr>
          </a:p>
          <a:p>
            <a:pPr eaLnBrk="1" fontAlgn="auto" hangingPunct="1">
              <a:spcAft>
                <a:spcPts val="0"/>
              </a:spcAft>
              <a:buFontTx/>
              <a:buChar char="-"/>
              <a:defRPr/>
            </a:pP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8000h</a:t>
            </a:r>
          </a:p>
          <a:p>
            <a:pPr marL="0" indent="0" eaLnBrk="1" fontAlgn="auto" hangingPunct="1">
              <a:spcAft>
                <a:spcPts val="0"/>
              </a:spcAft>
              <a:buFont typeface="Arial" pitchFamily="34" charset="0"/>
              <a:buNone/>
              <a:defRPr/>
            </a:pPr>
            <a:r>
              <a:rPr lang="en-US" sz="2400" dirty="0">
                <a:solidFill>
                  <a:srgbClr val="0033CC"/>
                </a:solidFill>
                <a:latin typeface="Times New Roman" pitchFamily="18" charset="0"/>
                <a:cs typeface="Times New Roman" pitchFamily="18" charset="0"/>
              </a:rPr>
              <a:t>d-</a:t>
            </a:r>
            <a:r>
              <a:rPr lang="en-US" sz="2400" dirty="0" err="1">
                <a:solidFill>
                  <a:srgbClr val="0033CC"/>
                </a:solidFill>
                <a:latin typeface="Times New Roman" pitchFamily="18" charset="0"/>
                <a:cs typeface="Times New Roman" pitchFamily="18" charset="0"/>
              </a:rPr>
              <a:t>Mồi</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phóng</a:t>
            </a:r>
            <a:r>
              <a:rPr lang="en-US" sz="2400" dirty="0">
                <a:solidFill>
                  <a:srgbClr val="0033CC"/>
                </a:solidFill>
                <a:latin typeface="Times New Roman" pitchFamily="18" charset="0"/>
                <a:cs typeface="Times New Roman" pitchFamily="18" charset="0"/>
              </a:rPr>
              <a:t> </a:t>
            </a:r>
            <a:r>
              <a:rPr lang="en-US" sz="2400" dirty="0" err="1">
                <a:solidFill>
                  <a:srgbClr val="0033CC"/>
                </a:solidFill>
                <a:latin typeface="Times New Roman" pitchFamily="18" charset="0"/>
                <a:cs typeface="Times New Roman" pitchFamily="18" charset="0"/>
              </a:rPr>
              <a:t>điện</a:t>
            </a:r>
            <a:endParaRPr lang="en-US" sz="2400" dirty="0">
              <a:solidFill>
                <a:srgbClr val="0033CC"/>
              </a:solidFill>
              <a:latin typeface="Times New Roman" pitchFamily="18" charset="0"/>
              <a:cs typeface="Times New Roman" pitchFamily="18" charset="0"/>
            </a:endParaRPr>
          </a:p>
          <a:p>
            <a:pPr marL="0" indent="0" eaLnBrk="1" fontAlgn="auto" hangingPunct="1">
              <a:spcAft>
                <a:spcPts val="0"/>
              </a:spcAft>
              <a:buFont typeface="Arial" pitchFamily="34" charset="0"/>
              <a:buNone/>
              <a:defRPr/>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tắc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chấn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tử</a:t>
            </a:r>
            <a:endParaRPr lang="en-US" sz="2400" dirty="0">
              <a:latin typeface="Times New Roman" pitchFamily="18" charset="0"/>
              <a:cs typeface="Times New Roman" pitchFamily="18" charset="0"/>
            </a:endParaRPr>
          </a:p>
        </p:txBody>
      </p:sp>
      <p:sp>
        <p:nvSpPr>
          <p:cNvPr id="9" name="Rectangle 8"/>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0"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1" name="AutoShape 2"/>
          <p:cNvSpPr txBox="1">
            <a:spLocks noChangeArrowheads="1"/>
          </p:cNvSpPr>
          <p:nvPr/>
        </p:nvSpPr>
        <p:spPr bwMode="auto">
          <a:xfrm>
            <a:off x="158733" y="932241"/>
            <a:ext cx="57814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 </a:t>
            </a:r>
            <a:r>
              <a:rPr lang="en-US" altLang="en-US" sz="2400" b="1">
                <a:solidFill>
                  <a:srgbClr val="FF0000"/>
                </a:solidFill>
                <a:latin typeface="Times New Roman" panose="02020603050405020304" pitchFamily="18" charset="0"/>
                <a:cs typeface="Times New Roman" panose="02020603050405020304" pitchFamily="18" charset="0"/>
              </a:rPr>
              <a:t>Đặc điểm của đèn ống huỳnh quang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866864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dissolve">
                                      <p:cBhvr>
                                        <p:cTn id="14" dur="500"/>
                                        <p:tgtEl>
                                          <p:spTgt spid="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Effect transition="in" filter="dissolve">
                                      <p:cBhvr>
                                        <p:cTn id="19" dur="500"/>
                                        <p:tgtEl>
                                          <p:spTgt spid="1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5">
                                            <p:txEl>
                                              <p:pRg st="4" end="4"/>
                                            </p:txEl>
                                          </p:spTgt>
                                        </p:tgtEl>
                                        <p:attrNameLst>
                                          <p:attrName>style.visibility</p:attrName>
                                        </p:attrNameLst>
                                      </p:cBhvr>
                                      <p:to>
                                        <p:strVal val="visible"/>
                                      </p:to>
                                    </p:set>
                                    <p:animEffect transition="in" filter="dissolve">
                                      <p:cBhvr>
                                        <p:cTn id="24" dur="500"/>
                                        <p:tgtEl>
                                          <p:spTgt spid="1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5">
                                            <p:txEl>
                                              <p:pRg st="6" end="6"/>
                                            </p:txEl>
                                          </p:spTgt>
                                        </p:tgtEl>
                                        <p:attrNameLst>
                                          <p:attrName>style.visibility</p:attrName>
                                        </p:attrNameLst>
                                      </p:cBhvr>
                                      <p:to>
                                        <p:strVal val="visible"/>
                                      </p:to>
                                    </p:set>
                                    <p:animEffect transition="in" filter="dissolve">
                                      <p:cBhvr>
                                        <p:cTn id="29" dur="500"/>
                                        <p:tgtEl>
                                          <p:spTgt spid="1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xEl>
                                              <p:pRg st="1" end="1"/>
                                            </p:txEl>
                                          </p:spTgt>
                                        </p:tgtEl>
                                        <p:attrNameLst>
                                          <p:attrName>style.visibility</p:attrName>
                                        </p:attrNameLst>
                                      </p:cBhvr>
                                      <p:to>
                                        <p:strVal val="visible"/>
                                      </p:to>
                                    </p:set>
                                    <p:animEffect transition="in" filter="wipe(down)">
                                      <p:cBhvr>
                                        <p:cTn id="34" dur="500"/>
                                        <p:tgtEl>
                                          <p:spTgt spid="1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5">
                                            <p:txEl>
                                              <p:pRg st="3" end="3"/>
                                            </p:txEl>
                                          </p:spTgt>
                                        </p:tgtEl>
                                        <p:attrNameLst>
                                          <p:attrName>style.visibility</p:attrName>
                                        </p:attrNameLst>
                                      </p:cBhvr>
                                      <p:to>
                                        <p:strVal val="visible"/>
                                      </p:to>
                                    </p:set>
                                    <p:animEffect transition="in" filter="wipe(down)">
                                      <p:cBhvr>
                                        <p:cTn id="39" dur="500"/>
                                        <p:tgtEl>
                                          <p:spTgt spid="15">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5">
                                            <p:txEl>
                                              <p:pRg st="5" end="5"/>
                                            </p:txEl>
                                          </p:spTgt>
                                        </p:tgtEl>
                                        <p:attrNameLst>
                                          <p:attrName>style.visibility</p:attrName>
                                        </p:attrNameLst>
                                      </p:cBhvr>
                                      <p:to>
                                        <p:strVal val="visible"/>
                                      </p:to>
                                    </p:set>
                                    <p:animEffect transition="in" filter="wipe(down)">
                                      <p:cBhvr>
                                        <p:cTn id="44" dur="500"/>
                                        <p:tgtEl>
                                          <p:spTgt spid="1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5">
                                            <p:txEl>
                                              <p:pRg st="7" end="7"/>
                                            </p:txEl>
                                          </p:spTgt>
                                        </p:tgtEl>
                                        <p:attrNameLst>
                                          <p:attrName>style.visibility</p:attrName>
                                        </p:attrNameLst>
                                      </p:cBhvr>
                                      <p:to>
                                        <p:strVal val="visible"/>
                                      </p:to>
                                    </p:set>
                                    <p:animEffect transition="in" filter="wipe(down)">
                                      <p:cBhvr>
                                        <p:cTn id="49" dur="500"/>
                                        <p:tgtEl>
                                          <p:spTgt spid="1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868339" y="3013919"/>
            <a:ext cx="6553200" cy="2243137"/>
            <a:chOff x="2209800" y="3928635"/>
            <a:chExt cx="6553199" cy="2243565"/>
          </a:xfrm>
        </p:grpSpPr>
        <p:grpSp>
          <p:nvGrpSpPr>
            <p:cNvPr id="28681" name="Group 62"/>
            <p:cNvGrpSpPr>
              <a:grpSpLocks/>
            </p:cNvGrpSpPr>
            <p:nvPr/>
          </p:nvGrpSpPr>
          <p:grpSpPr bwMode="auto">
            <a:xfrm>
              <a:off x="2209800" y="3928635"/>
              <a:ext cx="4466303" cy="975463"/>
              <a:chOff x="2166" y="1663"/>
              <a:chExt cx="2874" cy="668"/>
            </a:xfrm>
          </p:grpSpPr>
          <p:sp>
            <p:nvSpPr>
              <p:cNvPr id="79" name="Rectangle 17"/>
              <p:cNvSpPr>
                <a:spLocks noChangeArrowheads="1"/>
              </p:cNvSpPr>
              <p:nvPr/>
            </p:nvSpPr>
            <p:spPr bwMode="auto">
              <a:xfrm>
                <a:off x="3106" y="1686"/>
                <a:ext cx="1128" cy="622"/>
              </a:xfrm>
              <a:prstGeom prst="rect">
                <a:avLst/>
              </a:prstGeom>
              <a:gradFill rotWithShape="1">
                <a:gsLst>
                  <a:gs pos="0">
                    <a:sysClr val="window" lastClr="FFFFFF"/>
                  </a:gs>
                  <a:gs pos="100000">
                    <a:sysClr val="window" lastClr="FFFFFF">
                      <a:gamma/>
                      <a:shade val="46275"/>
                      <a:invGamma/>
                    </a:sysClr>
                  </a:gs>
                </a:gsLst>
                <a:lin ang="5400000" scaled="1"/>
              </a:gradFill>
              <a:ln w="38100">
                <a:solidFill>
                  <a:sysClr val="windowText" lastClr="000000"/>
                </a:solidFill>
                <a:miter lim="800000"/>
                <a:headEnd/>
                <a:tailEnd/>
              </a:ln>
              <a:effectLst/>
            </p:spPr>
            <p:txBody>
              <a:bodyPr wrap="none" anchor="ctr"/>
              <a:lstStyle/>
              <a:p>
                <a:pPr fontAlgn="auto">
                  <a:spcBef>
                    <a:spcPts val="0"/>
                  </a:spcBef>
                  <a:spcAft>
                    <a:spcPts val="0"/>
                  </a:spcAft>
                  <a:defRPr/>
                </a:pPr>
                <a:endParaRPr lang="en-US" sz="2400" kern="0">
                  <a:solidFill>
                    <a:sysClr val="windowText" lastClr="000000"/>
                  </a:solidFill>
                  <a:latin typeface="Arial" charset="0"/>
                </a:endParaRPr>
              </a:p>
            </p:txBody>
          </p:sp>
          <p:sp>
            <p:nvSpPr>
              <p:cNvPr id="80" name="Rectangle 18"/>
              <p:cNvSpPr>
                <a:spLocks noChangeArrowheads="1"/>
              </p:cNvSpPr>
              <p:nvPr/>
            </p:nvSpPr>
            <p:spPr bwMode="auto">
              <a:xfrm>
                <a:off x="4234" y="1732"/>
                <a:ext cx="269" cy="507"/>
              </a:xfrm>
              <a:prstGeom prst="rect">
                <a:avLst/>
              </a:prstGeom>
              <a:gradFill rotWithShape="1">
                <a:gsLst>
                  <a:gs pos="0">
                    <a:sysClr val="window" lastClr="FFFFFF"/>
                  </a:gs>
                  <a:gs pos="100000">
                    <a:sysClr val="window" lastClr="FFFFFF">
                      <a:gamma/>
                      <a:shade val="46275"/>
                      <a:invGamma/>
                    </a:sysClr>
                  </a:gs>
                </a:gsLst>
                <a:lin ang="5400000" scaled="1"/>
              </a:gradFill>
              <a:ln w="38100">
                <a:solidFill>
                  <a:sysClr val="windowText" lastClr="000000"/>
                </a:solidFill>
                <a:miter lim="800000"/>
                <a:headEnd/>
                <a:tailEnd/>
              </a:ln>
              <a:effectLst/>
            </p:spPr>
            <p:txBody>
              <a:bodyPr wrap="none" anchor="ctr"/>
              <a:lstStyle/>
              <a:p>
                <a:pPr fontAlgn="auto">
                  <a:spcBef>
                    <a:spcPts val="0"/>
                  </a:spcBef>
                  <a:spcAft>
                    <a:spcPts val="0"/>
                  </a:spcAft>
                  <a:defRPr/>
                </a:pPr>
                <a:endParaRPr lang="en-US" sz="2400" kern="0">
                  <a:solidFill>
                    <a:sysClr val="windowText" lastClr="000000"/>
                  </a:solidFill>
                  <a:latin typeface="Arial" charset="0"/>
                </a:endParaRPr>
              </a:p>
            </p:txBody>
          </p:sp>
          <p:sp>
            <p:nvSpPr>
              <p:cNvPr id="81" name="Rectangle 19"/>
              <p:cNvSpPr>
                <a:spLocks noChangeArrowheads="1"/>
              </p:cNvSpPr>
              <p:nvPr/>
            </p:nvSpPr>
            <p:spPr bwMode="auto">
              <a:xfrm>
                <a:off x="2864" y="1732"/>
                <a:ext cx="242" cy="531"/>
              </a:xfrm>
              <a:prstGeom prst="rect">
                <a:avLst/>
              </a:prstGeom>
              <a:gradFill rotWithShape="1">
                <a:gsLst>
                  <a:gs pos="0">
                    <a:sysClr val="window" lastClr="FFFFFF"/>
                  </a:gs>
                  <a:gs pos="100000">
                    <a:sysClr val="window" lastClr="FFFFFF">
                      <a:gamma/>
                      <a:shade val="46275"/>
                      <a:invGamma/>
                    </a:sysClr>
                  </a:gs>
                </a:gsLst>
                <a:lin ang="5400000" scaled="1"/>
              </a:gradFill>
              <a:ln w="38100">
                <a:solidFill>
                  <a:sysClr val="windowText" lastClr="000000"/>
                </a:solidFill>
                <a:miter lim="800000"/>
                <a:headEnd/>
                <a:tailEnd/>
              </a:ln>
              <a:effectLst/>
            </p:spPr>
            <p:txBody>
              <a:bodyPr wrap="none" anchor="ctr"/>
              <a:lstStyle/>
              <a:p>
                <a:pPr fontAlgn="auto">
                  <a:spcBef>
                    <a:spcPts val="0"/>
                  </a:spcBef>
                  <a:spcAft>
                    <a:spcPts val="0"/>
                  </a:spcAft>
                  <a:defRPr/>
                </a:pPr>
                <a:endParaRPr lang="en-US" sz="2400" kern="0">
                  <a:solidFill>
                    <a:sysClr val="windowText" lastClr="000000"/>
                  </a:solidFill>
                  <a:latin typeface="Arial" charset="0"/>
                </a:endParaRPr>
              </a:p>
            </p:txBody>
          </p:sp>
          <p:sp>
            <p:nvSpPr>
              <p:cNvPr id="82" name="Rectangle 20"/>
              <p:cNvSpPr>
                <a:spLocks noChangeArrowheads="1"/>
              </p:cNvSpPr>
              <p:nvPr/>
            </p:nvSpPr>
            <p:spPr bwMode="auto">
              <a:xfrm>
                <a:off x="2515" y="1824"/>
                <a:ext cx="345" cy="323"/>
              </a:xfrm>
              <a:prstGeom prst="rect">
                <a:avLst/>
              </a:prstGeom>
              <a:solidFill>
                <a:sysClr val="window" lastClr="FFFFFF"/>
              </a:solidFill>
              <a:ln w="38100">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3" name="AutoShape 21"/>
              <p:cNvSpPr>
                <a:spLocks/>
              </p:cNvSpPr>
              <p:nvPr/>
            </p:nvSpPr>
            <p:spPr bwMode="auto">
              <a:xfrm>
                <a:off x="2166" y="1939"/>
                <a:ext cx="215" cy="88"/>
              </a:xfrm>
              <a:prstGeom prst="rightBracket">
                <a:avLst>
                  <a:gd name="adj" fmla="val 15106"/>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4" name="AutoShape 22"/>
              <p:cNvSpPr>
                <a:spLocks/>
              </p:cNvSpPr>
              <p:nvPr/>
            </p:nvSpPr>
            <p:spPr bwMode="auto">
              <a:xfrm rot="10800000">
                <a:off x="4825" y="1939"/>
                <a:ext cx="215" cy="88"/>
              </a:xfrm>
              <a:prstGeom prst="rightBracket">
                <a:avLst>
                  <a:gd name="adj" fmla="val 15106"/>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5" name="AutoShape 23"/>
              <p:cNvSpPr>
                <a:spLocks/>
              </p:cNvSpPr>
              <p:nvPr/>
            </p:nvSpPr>
            <p:spPr bwMode="auto">
              <a:xfrm rot="-5400000">
                <a:off x="3465" y="364"/>
                <a:ext cx="276" cy="2874"/>
              </a:xfrm>
              <a:prstGeom prst="rightBracket">
                <a:avLst>
                  <a:gd name="adj" fmla="val 100177"/>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6" name="AutoShape 24"/>
              <p:cNvSpPr>
                <a:spLocks/>
              </p:cNvSpPr>
              <p:nvPr/>
            </p:nvSpPr>
            <p:spPr bwMode="auto">
              <a:xfrm rot="5400000">
                <a:off x="3453" y="744"/>
                <a:ext cx="300" cy="2874"/>
              </a:xfrm>
              <a:prstGeom prst="rightBracket">
                <a:avLst>
                  <a:gd name="adj" fmla="val 92163"/>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7" name="Oval 25"/>
              <p:cNvSpPr>
                <a:spLocks noChangeArrowheads="1"/>
              </p:cNvSpPr>
              <p:nvPr/>
            </p:nvSpPr>
            <p:spPr bwMode="auto">
              <a:xfrm>
                <a:off x="2273" y="1801"/>
                <a:ext cx="81" cy="69"/>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8" name="Oval 26"/>
              <p:cNvSpPr>
                <a:spLocks noChangeArrowheads="1"/>
              </p:cNvSpPr>
              <p:nvPr/>
            </p:nvSpPr>
            <p:spPr bwMode="auto">
              <a:xfrm>
                <a:off x="2730" y="1870"/>
                <a:ext cx="80" cy="72"/>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89" name="AutoShape 27"/>
              <p:cNvSpPr>
                <a:spLocks noChangeArrowheads="1"/>
              </p:cNvSpPr>
              <p:nvPr/>
            </p:nvSpPr>
            <p:spPr bwMode="auto">
              <a:xfrm>
                <a:off x="4637" y="1778"/>
                <a:ext cx="215" cy="69"/>
              </a:xfrm>
              <a:prstGeom prst="flowChartTerminator">
                <a:avLst/>
              </a:prstGeom>
              <a:solidFill>
                <a:sysClr val="window" lastClr="FFFFFF"/>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0" name="AutoShape 28"/>
              <p:cNvSpPr>
                <a:spLocks noChangeArrowheads="1"/>
              </p:cNvSpPr>
              <p:nvPr/>
            </p:nvSpPr>
            <p:spPr bwMode="auto">
              <a:xfrm>
                <a:off x="4637" y="2147"/>
                <a:ext cx="215" cy="69"/>
              </a:xfrm>
              <a:prstGeom prst="flowChartTerminator">
                <a:avLst/>
              </a:prstGeom>
              <a:solidFill>
                <a:sysClr val="window" lastClr="FFFFFF"/>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1" name="Line 29"/>
              <p:cNvSpPr>
                <a:spLocks noChangeShapeType="1"/>
              </p:cNvSpPr>
              <p:nvPr/>
            </p:nvSpPr>
            <p:spPr bwMode="auto">
              <a:xfrm>
                <a:off x="3106" y="1939"/>
                <a:ext cx="112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92" name="Line 30"/>
              <p:cNvSpPr>
                <a:spLocks noChangeShapeType="1"/>
              </p:cNvSpPr>
              <p:nvPr/>
            </p:nvSpPr>
            <p:spPr bwMode="auto">
              <a:xfrm>
                <a:off x="3106" y="2008"/>
                <a:ext cx="112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93" name="Oval 31"/>
              <p:cNvSpPr>
                <a:spLocks noChangeArrowheads="1"/>
              </p:cNvSpPr>
              <p:nvPr/>
            </p:nvSpPr>
            <p:spPr bwMode="auto">
              <a:xfrm>
                <a:off x="2273" y="2100"/>
                <a:ext cx="81" cy="70"/>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4" name="Oval 32"/>
              <p:cNvSpPr>
                <a:spLocks noChangeArrowheads="1"/>
              </p:cNvSpPr>
              <p:nvPr/>
            </p:nvSpPr>
            <p:spPr bwMode="auto">
              <a:xfrm>
                <a:off x="2542" y="1870"/>
                <a:ext cx="80" cy="72"/>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5" name="Oval 33"/>
              <p:cNvSpPr>
                <a:spLocks noChangeArrowheads="1"/>
              </p:cNvSpPr>
              <p:nvPr/>
            </p:nvSpPr>
            <p:spPr bwMode="auto">
              <a:xfrm>
                <a:off x="2542" y="2031"/>
                <a:ext cx="80" cy="72"/>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6" name="Oval 34"/>
              <p:cNvSpPr>
                <a:spLocks noChangeArrowheads="1"/>
              </p:cNvSpPr>
              <p:nvPr/>
            </p:nvSpPr>
            <p:spPr bwMode="auto">
              <a:xfrm>
                <a:off x="2730" y="2031"/>
                <a:ext cx="80" cy="72"/>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97" name="Line 35"/>
              <p:cNvSpPr>
                <a:spLocks noChangeShapeType="1"/>
              </p:cNvSpPr>
              <p:nvPr/>
            </p:nvSpPr>
            <p:spPr bwMode="auto">
              <a:xfrm>
                <a:off x="2542" y="1891"/>
                <a:ext cx="80" cy="25"/>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98" name="Line 36"/>
              <p:cNvSpPr>
                <a:spLocks noChangeShapeType="1"/>
              </p:cNvSpPr>
              <p:nvPr/>
            </p:nvSpPr>
            <p:spPr bwMode="auto">
              <a:xfrm>
                <a:off x="2542" y="2052"/>
                <a:ext cx="80" cy="25"/>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99" name="Line 37"/>
              <p:cNvSpPr>
                <a:spLocks noChangeShapeType="1"/>
              </p:cNvSpPr>
              <p:nvPr/>
            </p:nvSpPr>
            <p:spPr bwMode="auto">
              <a:xfrm>
                <a:off x="2730" y="2052"/>
                <a:ext cx="80" cy="25"/>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0" name="Line 38"/>
              <p:cNvSpPr>
                <a:spLocks noChangeShapeType="1"/>
              </p:cNvSpPr>
              <p:nvPr/>
            </p:nvSpPr>
            <p:spPr bwMode="auto">
              <a:xfrm>
                <a:off x="2730" y="1891"/>
                <a:ext cx="80" cy="25"/>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1" name="Rectangle 39"/>
              <p:cNvSpPr>
                <a:spLocks noChangeArrowheads="1"/>
              </p:cNvSpPr>
              <p:nvPr/>
            </p:nvSpPr>
            <p:spPr bwMode="auto">
              <a:xfrm>
                <a:off x="3294" y="2052"/>
                <a:ext cx="215" cy="48"/>
              </a:xfrm>
              <a:prstGeom prst="rect">
                <a:avLst/>
              </a:prstGeom>
              <a:solidFill>
                <a:sysClr val="window" lastClr="FFFFFF"/>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102" name="Rectangle 40"/>
              <p:cNvSpPr>
                <a:spLocks noChangeArrowheads="1"/>
              </p:cNvSpPr>
              <p:nvPr/>
            </p:nvSpPr>
            <p:spPr bwMode="auto">
              <a:xfrm>
                <a:off x="3267" y="2147"/>
                <a:ext cx="269" cy="46"/>
              </a:xfrm>
              <a:prstGeom prst="rect">
                <a:avLst/>
              </a:prstGeom>
              <a:solidFill>
                <a:sysClr val="window" lastClr="FFFFFF"/>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103" name="Line 41"/>
              <p:cNvSpPr>
                <a:spLocks noChangeShapeType="1"/>
              </p:cNvSpPr>
              <p:nvPr/>
            </p:nvSpPr>
            <p:spPr bwMode="auto">
              <a:xfrm>
                <a:off x="3182" y="2077"/>
                <a:ext cx="10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4" name="Line 42"/>
              <p:cNvSpPr>
                <a:spLocks noChangeShapeType="1"/>
              </p:cNvSpPr>
              <p:nvPr/>
            </p:nvSpPr>
            <p:spPr bwMode="auto">
              <a:xfrm>
                <a:off x="3508" y="2077"/>
                <a:ext cx="135"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5" name="Line 43"/>
              <p:cNvSpPr>
                <a:spLocks noChangeShapeType="1"/>
              </p:cNvSpPr>
              <p:nvPr/>
            </p:nvSpPr>
            <p:spPr bwMode="auto">
              <a:xfrm>
                <a:off x="3536" y="2147"/>
                <a:ext cx="107"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6" name="Line 44"/>
              <p:cNvSpPr>
                <a:spLocks noChangeShapeType="1"/>
              </p:cNvSpPr>
              <p:nvPr/>
            </p:nvSpPr>
            <p:spPr bwMode="auto">
              <a:xfrm>
                <a:off x="3536" y="2170"/>
                <a:ext cx="107"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7" name="Line 45"/>
              <p:cNvSpPr>
                <a:spLocks noChangeShapeType="1"/>
              </p:cNvSpPr>
              <p:nvPr/>
            </p:nvSpPr>
            <p:spPr bwMode="auto">
              <a:xfrm>
                <a:off x="3643" y="2077"/>
                <a:ext cx="0" cy="7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8" name="Line 46"/>
              <p:cNvSpPr>
                <a:spLocks noChangeShapeType="1"/>
              </p:cNvSpPr>
              <p:nvPr/>
            </p:nvSpPr>
            <p:spPr bwMode="auto">
              <a:xfrm>
                <a:off x="3160" y="2147"/>
                <a:ext cx="107"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09" name="Line 47"/>
              <p:cNvSpPr>
                <a:spLocks noChangeShapeType="1"/>
              </p:cNvSpPr>
              <p:nvPr/>
            </p:nvSpPr>
            <p:spPr bwMode="auto">
              <a:xfrm>
                <a:off x="3160" y="2170"/>
                <a:ext cx="107"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0" name="Oval 48"/>
              <p:cNvSpPr>
                <a:spLocks noChangeArrowheads="1"/>
              </p:cNvSpPr>
              <p:nvPr/>
            </p:nvSpPr>
            <p:spPr bwMode="auto">
              <a:xfrm>
                <a:off x="3371" y="2213"/>
                <a:ext cx="53" cy="49"/>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111" name="Line 49"/>
              <p:cNvSpPr>
                <a:spLocks noChangeShapeType="1"/>
              </p:cNvSpPr>
              <p:nvPr/>
            </p:nvSpPr>
            <p:spPr bwMode="auto">
              <a:xfrm>
                <a:off x="3160" y="2238"/>
                <a:ext cx="215"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2" name="Line 50"/>
              <p:cNvSpPr>
                <a:spLocks noChangeShapeType="1"/>
              </p:cNvSpPr>
              <p:nvPr/>
            </p:nvSpPr>
            <p:spPr bwMode="auto">
              <a:xfrm>
                <a:off x="3160" y="2170"/>
                <a:ext cx="0" cy="6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3" name="Line 51"/>
              <p:cNvSpPr>
                <a:spLocks noChangeShapeType="1"/>
              </p:cNvSpPr>
              <p:nvPr/>
            </p:nvSpPr>
            <p:spPr bwMode="auto">
              <a:xfrm>
                <a:off x="3428" y="2238"/>
                <a:ext cx="219"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4" name="Line 52"/>
              <p:cNvSpPr>
                <a:spLocks noChangeShapeType="1"/>
              </p:cNvSpPr>
              <p:nvPr/>
            </p:nvSpPr>
            <p:spPr bwMode="auto">
              <a:xfrm>
                <a:off x="3643" y="2170"/>
                <a:ext cx="0" cy="6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5" name="Rectangle 53"/>
              <p:cNvSpPr>
                <a:spLocks noChangeArrowheads="1"/>
              </p:cNvSpPr>
              <p:nvPr/>
            </p:nvSpPr>
            <p:spPr bwMode="auto">
              <a:xfrm>
                <a:off x="3401" y="1732"/>
                <a:ext cx="785" cy="161"/>
              </a:xfrm>
              <a:prstGeom prst="rect">
                <a:avLst/>
              </a:prstGeom>
              <a:solidFill>
                <a:sysClr val="window" lastClr="FFFFFF"/>
              </a:solidFill>
              <a:ln w="9525">
                <a:solidFill>
                  <a:sysClr val="windowText" lastClr="000000"/>
                </a:solidFill>
                <a:miter lim="800000"/>
                <a:headEnd/>
                <a:tailEnd/>
              </a:ln>
              <a:effectLst/>
            </p:spPr>
            <p:txBody>
              <a:bodyPr wrap="none" anchor="ctr"/>
              <a:lstStyle/>
              <a:p>
                <a:pPr algn="ctr" fontAlgn="auto">
                  <a:spcBef>
                    <a:spcPts val="0"/>
                  </a:spcBef>
                  <a:spcAft>
                    <a:spcPts val="0"/>
                  </a:spcAft>
                  <a:defRPr/>
                </a:pPr>
                <a:r>
                  <a:rPr lang="en-US" sz="2400" kern="0" dirty="0">
                    <a:solidFill>
                      <a:sysClr val="windowText" lastClr="000000"/>
                    </a:solidFill>
                    <a:latin typeface=".VnVogueH" pitchFamily="34" charset="0"/>
                  </a:rPr>
                  <a:t> </a:t>
                </a:r>
                <a:r>
                  <a:rPr lang="en-US" sz="2400" kern="0" dirty="0">
                    <a:solidFill>
                      <a:srgbClr val="0066FF"/>
                    </a:solidFill>
                    <a:latin typeface="Times New Roman" pitchFamily="18" charset="0"/>
                    <a:cs typeface="Times New Roman" pitchFamily="18" charset="0"/>
                  </a:rPr>
                  <a:t>20   </a:t>
                </a:r>
                <a:r>
                  <a:rPr lang="en-US" sz="2400" kern="0" dirty="0" err="1">
                    <a:solidFill>
                      <a:srgbClr val="0066FF"/>
                    </a:solidFill>
                    <a:latin typeface="Times New Roman" pitchFamily="18" charset="0"/>
                    <a:cs typeface="Times New Roman" pitchFamily="18" charset="0"/>
                  </a:rPr>
                  <a:t>OCTNE</a:t>
                </a:r>
                <a:endParaRPr lang="en-CA" sz="2400" kern="0" dirty="0">
                  <a:solidFill>
                    <a:srgbClr val="0066FF"/>
                  </a:solidFill>
                  <a:latin typeface="Times New Roman" pitchFamily="18" charset="0"/>
                  <a:cs typeface="Times New Roman" pitchFamily="18" charset="0"/>
                </a:endParaRPr>
              </a:p>
            </p:txBody>
          </p:sp>
          <p:sp>
            <p:nvSpPr>
              <p:cNvPr id="116" name="Oval 54"/>
              <p:cNvSpPr>
                <a:spLocks noChangeArrowheads="1"/>
              </p:cNvSpPr>
              <p:nvPr/>
            </p:nvSpPr>
            <p:spPr bwMode="auto">
              <a:xfrm>
                <a:off x="2891" y="1916"/>
                <a:ext cx="157" cy="136"/>
              </a:xfrm>
              <a:prstGeom prst="ellipse">
                <a:avLst/>
              </a:prstGeom>
              <a:solidFill>
                <a:sysClr val="window" lastClr="FFFFFF"/>
              </a:solidFill>
              <a:ln w="9525">
                <a:solidFill>
                  <a:sysClr val="windowText" lastClr="000000"/>
                </a:solidFill>
                <a:round/>
                <a:headEnd/>
                <a:tailEnd/>
              </a:ln>
              <a:effectLst/>
            </p:spPr>
            <p:txBody>
              <a:bodyPr wrap="none" anchor="ctr"/>
              <a:lstStyle/>
              <a:p>
                <a:pPr algn="ctr" fontAlgn="auto">
                  <a:spcBef>
                    <a:spcPts val="0"/>
                  </a:spcBef>
                  <a:spcAft>
                    <a:spcPts val="0"/>
                  </a:spcAft>
                  <a:defRPr/>
                </a:pPr>
                <a:r>
                  <a:rPr lang="en-US" sz="2400" kern="0">
                    <a:solidFill>
                      <a:sysClr val="windowText" lastClr="000000"/>
                    </a:solidFill>
                    <a:latin typeface=".VnVogueH" pitchFamily="34" charset="0"/>
                  </a:rPr>
                  <a:t>20</a:t>
                </a:r>
                <a:endParaRPr lang="en-CA" sz="2400" kern="0">
                  <a:solidFill>
                    <a:sysClr val="windowText" lastClr="000000"/>
                  </a:solidFill>
                  <a:latin typeface=".VnVogueH" pitchFamily="34" charset="0"/>
                </a:endParaRPr>
              </a:p>
            </p:txBody>
          </p:sp>
          <p:sp>
            <p:nvSpPr>
              <p:cNvPr id="117" name="Oval 55"/>
              <p:cNvSpPr>
                <a:spLocks noChangeArrowheads="1"/>
              </p:cNvSpPr>
              <p:nvPr/>
            </p:nvSpPr>
            <p:spPr bwMode="auto">
              <a:xfrm>
                <a:off x="4261" y="1916"/>
                <a:ext cx="157" cy="136"/>
              </a:xfrm>
              <a:prstGeom prst="ellipse">
                <a:avLst/>
              </a:prstGeom>
              <a:solidFill>
                <a:sysClr val="window" lastClr="FFFFFF"/>
              </a:solidFill>
              <a:ln w="9525">
                <a:solidFill>
                  <a:sysClr val="windowText" lastClr="000000"/>
                </a:solidFill>
                <a:round/>
                <a:headEnd/>
                <a:tailEnd/>
              </a:ln>
              <a:effectLst/>
            </p:spPr>
            <p:txBody>
              <a:bodyPr wrap="none" anchor="ctr"/>
              <a:lstStyle/>
              <a:p>
                <a:pPr algn="ctr" fontAlgn="auto">
                  <a:spcBef>
                    <a:spcPts val="0"/>
                  </a:spcBef>
                  <a:spcAft>
                    <a:spcPts val="0"/>
                  </a:spcAft>
                  <a:defRPr/>
                </a:pPr>
                <a:r>
                  <a:rPr lang="en-US" sz="2400" kern="0">
                    <a:solidFill>
                      <a:sysClr val="windowText" lastClr="000000"/>
                    </a:solidFill>
                    <a:latin typeface=".VnVogueH" pitchFamily="34" charset="0"/>
                  </a:rPr>
                  <a:t>20</a:t>
                </a:r>
                <a:endParaRPr lang="en-CA" sz="2400" kern="0">
                  <a:solidFill>
                    <a:sysClr val="windowText" lastClr="000000"/>
                  </a:solidFill>
                  <a:latin typeface=".VnVogueH" pitchFamily="34" charset="0"/>
                </a:endParaRPr>
              </a:p>
            </p:txBody>
          </p:sp>
          <p:sp>
            <p:nvSpPr>
              <p:cNvPr id="118" name="Line 56"/>
              <p:cNvSpPr>
                <a:spLocks noChangeShapeType="1"/>
              </p:cNvSpPr>
              <p:nvPr/>
            </p:nvSpPr>
            <p:spPr bwMode="auto">
              <a:xfrm>
                <a:off x="3182" y="1916"/>
                <a:ext cx="13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19" name="Line 57"/>
              <p:cNvSpPr>
                <a:spLocks noChangeShapeType="1"/>
              </p:cNvSpPr>
              <p:nvPr/>
            </p:nvSpPr>
            <p:spPr bwMode="auto">
              <a:xfrm>
                <a:off x="3131" y="1870"/>
                <a:ext cx="51" cy="47"/>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20" name="Line 58"/>
              <p:cNvSpPr>
                <a:spLocks noChangeShapeType="1"/>
              </p:cNvSpPr>
              <p:nvPr/>
            </p:nvSpPr>
            <p:spPr bwMode="auto">
              <a:xfrm flipV="1">
                <a:off x="3320" y="1870"/>
                <a:ext cx="51" cy="47"/>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21" name="Freeform 59"/>
              <p:cNvSpPr>
                <a:spLocks/>
              </p:cNvSpPr>
              <p:nvPr/>
            </p:nvSpPr>
            <p:spPr bwMode="auto">
              <a:xfrm>
                <a:off x="3142" y="1853"/>
                <a:ext cx="231" cy="58"/>
              </a:xfrm>
              <a:custGeom>
                <a:avLst/>
                <a:gdLst>
                  <a:gd name="T0" fmla="*/ 0 w 413"/>
                  <a:gd name="T1" fmla="*/ 9 h 121"/>
                  <a:gd name="T2" fmla="*/ 47 w 413"/>
                  <a:gd name="T3" fmla="*/ 12 h 121"/>
                  <a:gd name="T4" fmla="*/ 78 w 413"/>
                  <a:gd name="T5" fmla="*/ 23 h 121"/>
                  <a:gd name="T6" fmla="*/ 129 w 413"/>
                  <a:gd name="T7" fmla="*/ 9 h 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3" h="121">
                    <a:moveTo>
                      <a:pt x="0" y="38"/>
                    </a:moveTo>
                    <a:cubicBezTo>
                      <a:pt x="90" y="8"/>
                      <a:pt x="72" y="0"/>
                      <a:pt x="150" y="51"/>
                    </a:cubicBezTo>
                    <a:cubicBezTo>
                      <a:pt x="184" y="101"/>
                      <a:pt x="188" y="121"/>
                      <a:pt x="250" y="101"/>
                    </a:cubicBezTo>
                    <a:cubicBezTo>
                      <a:pt x="319" y="55"/>
                      <a:pt x="333" y="38"/>
                      <a:pt x="413" y="38"/>
                    </a:cubicBezTo>
                  </a:path>
                </a:pathLst>
              </a:custGeom>
              <a:solidFill>
                <a:srgbClr val="0066FF"/>
              </a:solid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22" name="Freeform 60"/>
              <p:cNvSpPr>
                <a:spLocks/>
              </p:cNvSpPr>
              <p:nvPr/>
            </p:nvSpPr>
            <p:spPr bwMode="auto">
              <a:xfrm>
                <a:off x="3219" y="1729"/>
                <a:ext cx="123" cy="177"/>
              </a:xfrm>
              <a:custGeom>
                <a:avLst/>
                <a:gdLst>
                  <a:gd name="T0" fmla="*/ 12 w 220"/>
                  <a:gd name="T1" fmla="*/ 8 h 378"/>
                  <a:gd name="T2" fmla="*/ 4 w 220"/>
                  <a:gd name="T3" fmla="*/ 25 h 378"/>
                  <a:gd name="T4" fmla="*/ 0 w 220"/>
                  <a:gd name="T5" fmla="*/ 34 h 378"/>
                  <a:gd name="T6" fmla="*/ 4 w 220"/>
                  <a:gd name="T7" fmla="*/ 62 h 378"/>
                  <a:gd name="T8" fmla="*/ 16 w 220"/>
                  <a:gd name="T9" fmla="*/ 68 h 378"/>
                  <a:gd name="T10" fmla="*/ 23 w 220"/>
                  <a:gd name="T11" fmla="*/ 77 h 378"/>
                  <a:gd name="T12" fmla="*/ 27 w 220"/>
                  <a:gd name="T13" fmla="*/ 85 h 378"/>
                  <a:gd name="T14" fmla="*/ 43 w 220"/>
                  <a:gd name="T15" fmla="*/ 68 h 378"/>
                  <a:gd name="T16" fmla="*/ 55 w 220"/>
                  <a:gd name="T17" fmla="*/ 59 h 378"/>
                  <a:gd name="T18" fmla="*/ 43 w 220"/>
                  <a:gd name="T19" fmla="*/ 16 h 378"/>
                  <a:gd name="T20" fmla="*/ 39 w 220"/>
                  <a:gd name="T21" fmla="*/ 28 h 378"/>
                  <a:gd name="T22" fmla="*/ 35 w 220"/>
                  <a:gd name="T23" fmla="*/ 19 h 378"/>
                  <a:gd name="T24" fmla="*/ 31 w 220"/>
                  <a:gd name="T25" fmla="*/ 2 h 378"/>
                  <a:gd name="T26" fmla="*/ 12 w 220"/>
                  <a:gd name="T27" fmla="*/ 8 h 3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20" h="378">
                    <a:moveTo>
                      <a:pt x="38" y="33"/>
                    </a:moveTo>
                    <a:cubicBezTo>
                      <a:pt x="30" y="58"/>
                      <a:pt x="21" y="83"/>
                      <a:pt x="13" y="108"/>
                    </a:cubicBezTo>
                    <a:cubicBezTo>
                      <a:pt x="9" y="121"/>
                      <a:pt x="0" y="146"/>
                      <a:pt x="0" y="146"/>
                    </a:cubicBezTo>
                    <a:cubicBezTo>
                      <a:pt x="4" y="188"/>
                      <a:pt x="0" y="231"/>
                      <a:pt x="13" y="271"/>
                    </a:cubicBezTo>
                    <a:cubicBezTo>
                      <a:pt x="18" y="285"/>
                      <a:pt x="40" y="285"/>
                      <a:pt x="51" y="296"/>
                    </a:cubicBezTo>
                    <a:cubicBezTo>
                      <a:pt x="62" y="307"/>
                      <a:pt x="68" y="321"/>
                      <a:pt x="76" y="334"/>
                    </a:cubicBezTo>
                    <a:cubicBezTo>
                      <a:pt x="80" y="346"/>
                      <a:pt x="77" y="378"/>
                      <a:pt x="88" y="371"/>
                    </a:cubicBezTo>
                    <a:cubicBezTo>
                      <a:pt x="114" y="355"/>
                      <a:pt x="116" y="317"/>
                      <a:pt x="138" y="296"/>
                    </a:cubicBezTo>
                    <a:cubicBezTo>
                      <a:pt x="151" y="284"/>
                      <a:pt x="163" y="271"/>
                      <a:pt x="176" y="259"/>
                    </a:cubicBezTo>
                    <a:cubicBezTo>
                      <a:pt x="203" y="174"/>
                      <a:pt x="220" y="125"/>
                      <a:pt x="138" y="71"/>
                    </a:cubicBezTo>
                    <a:cubicBezTo>
                      <a:pt x="134" y="88"/>
                      <a:pt x="141" y="114"/>
                      <a:pt x="126" y="121"/>
                    </a:cubicBezTo>
                    <a:cubicBezTo>
                      <a:pt x="114" y="127"/>
                      <a:pt x="116" y="96"/>
                      <a:pt x="113" y="83"/>
                    </a:cubicBezTo>
                    <a:cubicBezTo>
                      <a:pt x="108" y="58"/>
                      <a:pt x="105" y="33"/>
                      <a:pt x="101" y="8"/>
                    </a:cubicBezTo>
                    <a:cubicBezTo>
                      <a:pt x="34" y="22"/>
                      <a:pt x="38" y="0"/>
                      <a:pt x="38" y="33"/>
                    </a:cubicBezTo>
                    <a:close/>
                  </a:path>
                </a:pathLst>
              </a:custGeom>
              <a:solidFill>
                <a:srgbClr val="F0A22E"/>
              </a:solid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grpSp>
        <p:grpSp>
          <p:nvGrpSpPr>
            <p:cNvPr id="28682" name="Group 63"/>
            <p:cNvGrpSpPr>
              <a:grpSpLocks/>
            </p:cNvGrpSpPr>
            <p:nvPr/>
          </p:nvGrpSpPr>
          <p:grpSpPr bwMode="auto">
            <a:xfrm>
              <a:off x="2209800" y="5099191"/>
              <a:ext cx="4401574" cy="1073009"/>
              <a:chOff x="384" y="1200"/>
              <a:chExt cx="4848" cy="1824"/>
            </a:xfrm>
          </p:grpSpPr>
          <p:sp>
            <p:nvSpPr>
              <p:cNvPr id="17" name="AutoShape 64" descr="Sand"/>
              <p:cNvSpPr>
                <a:spLocks noChangeArrowheads="1"/>
              </p:cNvSpPr>
              <p:nvPr/>
            </p:nvSpPr>
            <p:spPr bwMode="auto">
              <a:xfrm>
                <a:off x="2304" y="1488"/>
                <a:ext cx="1776" cy="1393"/>
              </a:xfrm>
              <a:prstGeom prst="flowChartProcess">
                <a:avLst/>
              </a:prstGeom>
              <a:blipFill dpi="0" rotWithShape="1">
                <a:blip r:embed="rId2"/>
                <a:srcRect/>
                <a:tile tx="0" ty="0" sx="100000" sy="100000" flip="none" algn="tl"/>
              </a:blip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C0C0C0"/>
                </a:extrusionClr>
              </a:sp3d>
            </p:spPr>
            <p:txBody>
              <a:bodyPr wrap="none" anchor="ctr">
                <a:flatTx/>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8" name="Line 65"/>
              <p:cNvSpPr>
                <a:spLocks noChangeShapeType="1"/>
              </p:cNvSpPr>
              <p:nvPr/>
            </p:nvSpPr>
            <p:spPr bwMode="auto">
              <a:xfrm>
                <a:off x="2353"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9" name="Line 66"/>
              <p:cNvSpPr>
                <a:spLocks noChangeShapeType="1"/>
              </p:cNvSpPr>
              <p:nvPr/>
            </p:nvSpPr>
            <p:spPr bwMode="auto">
              <a:xfrm>
                <a:off x="2400"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0" name="Line 67"/>
              <p:cNvSpPr>
                <a:spLocks noChangeShapeType="1"/>
              </p:cNvSpPr>
              <p:nvPr/>
            </p:nvSpPr>
            <p:spPr bwMode="auto">
              <a:xfrm>
                <a:off x="2449"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1" name="Line 68"/>
              <p:cNvSpPr>
                <a:spLocks noChangeShapeType="1"/>
              </p:cNvSpPr>
              <p:nvPr/>
            </p:nvSpPr>
            <p:spPr bwMode="auto">
              <a:xfrm>
                <a:off x="2496"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2" name="Line 69"/>
              <p:cNvSpPr>
                <a:spLocks noChangeShapeType="1"/>
              </p:cNvSpPr>
              <p:nvPr/>
            </p:nvSpPr>
            <p:spPr bwMode="auto">
              <a:xfrm>
                <a:off x="2543"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3" name="Line 70"/>
              <p:cNvSpPr>
                <a:spLocks noChangeShapeType="1"/>
              </p:cNvSpPr>
              <p:nvPr/>
            </p:nvSpPr>
            <p:spPr bwMode="auto">
              <a:xfrm>
                <a:off x="2592"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4" name="Line 71"/>
              <p:cNvSpPr>
                <a:spLocks noChangeShapeType="1"/>
              </p:cNvSpPr>
              <p:nvPr/>
            </p:nvSpPr>
            <p:spPr bwMode="auto">
              <a:xfrm>
                <a:off x="2640"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5" name="Line 72"/>
              <p:cNvSpPr>
                <a:spLocks noChangeShapeType="1"/>
              </p:cNvSpPr>
              <p:nvPr/>
            </p:nvSpPr>
            <p:spPr bwMode="auto">
              <a:xfrm>
                <a:off x="2689"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6" name="Line 73"/>
              <p:cNvSpPr>
                <a:spLocks noChangeShapeType="1"/>
              </p:cNvSpPr>
              <p:nvPr/>
            </p:nvSpPr>
            <p:spPr bwMode="auto">
              <a:xfrm>
                <a:off x="2689"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7" name="Line 74"/>
              <p:cNvSpPr>
                <a:spLocks noChangeShapeType="1"/>
              </p:cNvSpPr>
              <p:nvPr/>
            </p:nvSpPr>
            <p:spPr bwMode="auto">
              <a:xfrm>
                <a:off x="2736"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8" name="Line 75"/>
              <p:cNvSpPr>
                <a:spLocks noChangeShapeType="1"/>
              </p:cNvSpPr>
              <p:nvPr/>
            </p:nvSpPr>
            <p:spPr bwMode="auto">
              <a:xfrm>
                <a:off x="2785"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9" name="Line 76"/>
              <p:cNvSpPr>
                <a:spLocks noChangeShapeType="1"/>
              </p:cNvSpPr>
              <p:nvPr/>
            </p:nvSpPr>
            <p:spPr bwMode="auto">
              <a:xfrm>
                <a:off x="2832"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0" name="Line 77"/>
              <p:cNvSpPr>
                <a:spLocks noChangeShapeType="1"/>
              </p:cNvSpPr>
              <p:nvPr/>
            </p:nvSpPr>
            <p:spPr bwMode="auto">
              <a:xfrm>
                <a:off x="2881"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1" name="Line 78"/>
              <p:cNvSpPr>
                <a:spLocks noChangeShapeType="1"/>
              </p:cNvSpPr>
              <p:nvPr/>
            </p:nvSpPr>
            <p:spPr bwMode="auto">
              <a:xfrm>
                <a:off x="2928"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2" name="Line 79"/>
              <p:cNvSpPr>
                <a:spLocks noChangeShapeType="1"/>
              </p:cNvSpPr>
              <p:nvPr/>
            </p:nvSpPr>
            <p:spPr bwMode="auto">
              <a:xfrm>
                <a:off x="2977"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3" name="Line 80"/>
              <p:cNvSpPr>
                <a:spLocks noChangeShapeType="1"/>
              </p:cNvSpPr>
              <p:nvPr/>
            </p:nvSpPr>
            <p:spPr bwMode="auto">
              <a:xfrm>
                <a:off x="3024"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4" name="Line 81"/>
              <p:cNvSpPr>
                <a:spLocks noChangeShapeType="1"/>
              </p:cNvSpPr>
              <p:nvPr/>
            </p:nvSpPr>
            <p:spPr bwMode="auto">
              <a:xfrm>
                <a:off x="3073"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5" name="Line 82"/>
              <p:cNvSpPr>
                <a:spLocks noChangeShapeType="1"/>
              </p:cNvSpPr>
              <p:nvPr/>
            </p:nvSpPr>
            <p:spPr bwMode="auto">
              <a:xfrm>
                <a:off x="3120"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6" name="Line 83"/>
              <p:cNvSpPr>
                <a:spLocks noChangeShapeType="1"/>
              </p:cNvSpPr>
              <p:nvPr/>
            </p:nvSpPr>
            <p:spPr bwMode="auto">
              <a:xfrm>
                <a:off x="3168"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7" name="Line 84"/>
              <p:cNvSpPr>
                <a:spLocks noChangeShapeType="1"/>
              </p:cNvSpPr>
              <p:nvPr/>
            </p:nvSpPr>
            <p:spPr bwMode="auto">
              <a:xfrm>
                <a:off x="3217"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8" name="Line 85"/>
              <p:cNvSpPr>
                <a:spLocks noChangeShapeType="1"/>
              </p:cNvSpPr>
              <p:nvPr/>
            </p:nvSpPr>
            <p:spPr bwMode="auto">
              <a:xfrm>
                <a:off x="3264"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9" name="Line 86"/>
              <p:cNvSpPr>
                <a:spLocks noChangeShapeType="1"/>
              </p:cNvSpPr>
              <p:nvPr/>
            </p:nvSpPr>
            <p:spPr bwMode="auto">
              <a:xfrm>
                <a:off x="3313"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0" name="Line 87"/>
              <p:cNvSpPr>
                <a:spLocks noChangeShapeType="1"/>
              </p:cNvSpPr>
              <p:nvPr/>
            </p:nvSpPr>
            <p:spPr bwMode="auto">
              <a:xfrm>
                <a:off x="3360"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1" name="Line 88"/>
              <p:cNvSpPr>
                <a:spLocks noChangeShapeType="1"/>
              </p:cNvSpPr>
              <p:nvPr/>
            </p:nvSpPr>
            <p:spPr bwMode="auto">
              <a:xfrm>
                <a:off x="3409"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2" name="Line 89"/>
              <p:cNvSpPr>
                <a:spLocks noChangeShapeType="1"/>
              </p:cNvSpPr>
              <p:nvPr/>
            </p:nvSpPr>
            <p:spPr bwMode="auto">
              <a:xfrm>
                <a:off x="3456"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3" name="Line 90"/>
              <p:cNvSpPr>
                <a:spLocks noChangeShapeType="1"/>
              </p:cNvSpPr>
              <p:nvPr/>
            </p:nvSpPr>
            <p:spPr bwMode="auto">
              <a:xfrm>
                <a:off x="3505"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4" name="Line 91"/>
              <p:cNvSpPr>
                <a:spLocks noChangeShapeType="1"/>
              </p:cNvSpPr>
              <p:nvPr/>
            </p:nvSpPr>
            <p:spPr bwMode="auto">
              <a:xfrm>
                <a:off x="3552"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5" name="Line 92"/>
              <p:cNvSpPr>
                <a:spLocks noChangeShapeType="1"/>
              </p:cNvSpPr>
              <p:nvPr/>
            </p:nvSpPr>
            <p:spPr bwMode="auto">
              <a:xfrm>
                <a:off x="3552"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6" name="Line 93"/>
              <p:cNvSpPr>
                <a:spLocks noChangeShapeType="1"/>
              </p:cNvSpPr>
              <p:nvPr/>
            </p:nvSpPr>
            <p:spPr bwMode="auto">
              <a:xfrm>
                <a:off x="3601"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7" name="Line 94"/>
              <p:cNvSpPr>
                <a:spLocks noChangeShapeType="1"/>
              </p:cNvSpPr>
              <p:nvPr/>
            </p:nvSpPr>
            <p:spPr bwMode="auto">
              <a:xfrm>
                <a:off x="3648"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8" name="Line 95"/>
              <p:cNvSpPr>
                <a:spLocks noChangeShapeType="1"/>
              </p:cNvSpPr>
              <p:nvPr/>
            </p:nvSpPr>
            <p:spPr bwMode="auto">
              <a:xfrm>
                <a:off x="3696"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9" name="Line 96"/>
              <p:cNvSpPr>
                <a:spLocks noChangeShapeType="1"/>
              </p:cNvSpPr>
              <p:nvPr/>
            </p:nvSpPr>
            <p:spPr bwMode="auto">
              <a:xfrm>
                <a:off x="3745"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0" name="Line 97"/>
              <p:cNvSpPr>
                <a:spLocks noChangeShapeType="1"/>
              </p:cNvSpPr>
              <p:nvPr/>
            </p:nvSpPr>
            <p:spPr bwMode="auto">
              <a:xfrm>
                <a:off x="3792"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1" name="Line 98"/>
              <p:cNvSpPr>
                <a:spLocks noChangeShapeType="1"/>
              </p:cNvSpPr>
              <p:nvPr/>
            </p:nvSpPr>
            <p:spPr bwMode="auto">
              <a:xfrm>
                <a:off x="3841"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2" name="Line 99"/>
              <p:cNvSpPr>
                <a:spLocks noChangeShapeType="1"/>
              </p:cNvSpPr>
              <p:nvPr/>
            </p:nvSpPr>
            <p:spPr bwMode="auto">
              <a:xfrm>
                <a:off x="3888"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3" name="Line 100"/>
              <p:cNvSpPr>
                <a:spLocks noChangeShapeType="1"/>
              </p:cNvSpPr>
              <p:nvPr/>
            </p:nvSpPr>
            <p:spPr bwMode="auto">
              <a:xfrm>
                <a:off x="3937"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4" name="Line 101"/>
              <p:cNvSpPr>
                <a:spLocks noChangeShapeType="1"/>
              </p:cNvSpPr>
              <p:nvPr/>
            </p:nvSpPr>
            <p:spPr bwMode="auto">
              <a:xfrm>
                <a:off x="3984"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5" name="Line 102"/>
              <p:cNvSpPr>
                <a:spLocks noChangeShapeType="1"/>
              </p:cNvSpPr>
              <p:nvPr/>
            </p:nvSpPr>
            <p:spPr bwMode="auto">
              <a:xfrm>
                <a:off x="4033"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6" name="Line 103"/>
              <p:cNvSpPr>
                <a:spLocks noChangeShapeType="1"/>
              </p:cNvSpPr>
              <p:nvPr/>
            </p:nvSpPr>
            <p:spPr bwMode="auto">
              <a:xfrm>
                <a:off x="4080" y="1488"/>
                <a:ext cx="0" cy="1393"/>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57" name="AutoShape 104"/>
              <p:cNvSpPr>
                <a:spLocks noChangeArrowheads="1"/>
              </p:cNvSpPr>
              <p:nvPr/>
            </p:nvSpPr>
            <p:spPr bwMode="auto">
              <a:xfrm rot="5400000">
                <a:off x="3601" y="1487"/>
                <a:ext cx="1007" cy="1392"/>
              </a:xfrm>
              <a:custGeom>
                <a:avLst/>
                <a:gdLst>
                  <a:gd name="T0" fmla="*/ 24 w 21600"/>
                  <a:gd name="T1" fmla="*/ 0 h 21600"/>
                  <a:gd name="T2" fmla="*/ 6 w 21600"/>
                  <a:gd name="T3" fmla="*/ 46 h 21600"/>
                  <a:gd name="T4" fmla="*/ 24 w 21600"/>
                  <a:gd name="T5" fmla="*/ 25 h 21600"/>
                  <a:gd name="T6" fmla="*/ 41 w 21600"/>
                  <a:gd name="T7" fmla="*/ 46 h 21600"/>
                  <a:gd name="T8" fmla="*/ 0 60000 65536"/>
                  <a:gd name="T9" fmla="*/ 0 60000 65536"/>
                  <a:gd name="T10" fmla="*/ 0 60000 65536"/>
                  <a:gd name="T11" fmla="*/ 0 60000 65536"/>
                  <a:gd name="T12" fmla="*/ 0 w 21600"/>
                  <a:gd name="T13" fmla="*/ 0 h 21600"/>
                  <a:gd name="T14" fmla="*/ 21600 w 21600"/>
                  <a:gd name="T15" fmla="*/ 8178 h 21600"/>
                </a:gdLst>
                <a:ahLst/>
                <a:cxnLst>
                  <a:cxn ang="T8">
                    <a:pos x="T0" y="T1"/>
                  </a:cxn>
                  <a:cxn ang="T9">
                    <a:pos x="T2" y="T3"/>
                  </a:cxn>
                  <a:cxn ang="T10">
                    <a:pos x="T4" y="T5"/>
                  </a:cxn>
                  <a:cxn ang="T11">
                    <a:pos x="T6" y="T7"/>
                  </a:cxn>
                </a:cxnLst>
                <a:rect l="T12" t="T13" r="T14" b="T15"/>
                <a:pathLst>
                  <a:path w="21600" h="21600">
                    <a:moveTo>
                      <a:pt x="5914" y="11000"/>
                    </a:moveTo>
                    <a:cubicBezTo>
                      <a:pt x="5911" y="10934"/>
                      <a:pt x="5910" y="10867"/>
                      <a:pt x="5910" y="10800"/>
                    </a:cubicBezTo>
                    <a:cubicBezTo>
                      <a:pt x="5910" y="8099"/>
                      <a:pt x="8099" y="5910"/>
                      <a:pt x="10800" y="5910"/>
                    </a:cubicBezTo>
                    <a:cubicBezTo>
                      <a:pt x="13500" y="5910"/>
                      <a:pt x="15690" y="8099"/>
                      <a:pt x="15690" y="10800"/>
                    </a:cubicBezTo>
                    <a:cubicBezTo>
                      <a:pt x="15690" y="10867"/>
                      <a:pt x="15688" y="10934"/>
                      <a:pt x="15685" y="11000"/>
                    </a:cubicBezTo>
                    <a:lnTo>
                      <a:pt x="21590" y="11243"/>
                    </a:lnTo>
                    <a:cubicBezTo>
                      <a:pt x="21596" y="11096"/>
                      <a:pt x="21600" y="10948"/>
                      <a:pt x="21600" y="10800"/>
                    </a:cubicBezTo>
                    <a:cubicBezTo>
                      <a:pt x="21600" y="4835"/>
                      <a:pt x="16764" y="0"/>
                      <a:pt x="10800" y="0"/>
                    </a:cubicBezTo>
                    <a:cubicBezTo>
                      <a:pt x="4835" y="0"/>
                      <a:pt x="0" y="4835"/>
                      <a:pt x="0" y="10800"/>
                    </a:cubicBezTo>
                    <a:cubicBezTo>
                      <a:pt x="-1" y="10948"/>
                      <a:pt x="3" y="11096"/>
                      <a:pt x="9" y="11243"/>
                    </a:cubicBezTo>
                    <a:lnTo>
                      <a:pt x="5914" y="11000"/>
                    </a:lnTo>
                    <a:close/>
                  </a:path>
                </a:pathLst>
              </a:custGeom>
              <a:gradFill rotWithShape="0">
                <a:gsLst>
                  <a:gs pos="0">
                    <a:srgbClr val="0A0000"/>
                  </a:gs>
                  <a:gs pos="100000">
                    <a:srgbClr val="990000"/>
                  </a:gs>
                </a:gsLst>
                <a:lin ang="0" scaled="1"/>
              </a:gradFill>
              <a:ln w="9525">
                <a:pattFill prst="pct70">
                  <a:fgClr>
                    <a:srgbClr val="990000"/>
                  </a:fgClr>
                  <a:bgClr>
                    <a:sysClr val="window" lastClr="FFFFFF"/>
                  </a:bgClr>
                </a:patt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58" name="AutoShape 105"/>
              <p:cNvSpPr>
                <a:spLocks noChangeArrowheads="1"/>
              </p:cNvSpPr>
              <p:nvPr/>
            </p:nvSpPr>
            <p:spPr bwMode="auto">
              <a:xfrm rot="-5400000">
                <a:off x="1801" y="1511"/>
                <a:ext cx="1007" cy="1345"/>
              </a:xfrm>
              <a:custGeom>
                <a:avLst/>
                <a:gdLst>
                  <a:gd name="T0" fmla="*/ 24 w 21600"/>
                  <a:gd name="T1" fmla="*/ 0 h 21600"/>
                  <a:gd name="T2" fmla="*/ 8 w 21600"/>
                  <a:gd name="T3" fmla="*/ 42 h 21600"/>
                  <a:gd name="T4" fmla="*/ 24 w 21600"/>
                  <a:gd name="T5" fmla="*/ 27 h 21600"/>
                  <a:gd name="T6" fmla="*/ 39 w 21600"/>
                  <a:gd name="T7" fmla="*/ 42 h 21600"/>
                  <a:gd name="T8" fmla="*/ 0 60000 65536"/>
                  <a:gd name="T9" fmla="*/ 0 60000 65536"/>
                  <a:gd name="T10" fmla="*/ 0 60000 65536"/>
                  <a:gd name="T11" fmla="*/ 0 60000 65536"/>
                  <a:gd name="T12" fmla="*/ 0 w 21600"/>
                  <a:gd name="T13" fmla="*/ 0 h 21600"/>
                  <a:gd name="T14" fmla="*/ 21600 w 21600"/>
                  <a:gd name="T15" fmla="*/ 7714 h 21600"/>
                </a:gdLst>
                <a:ahLst/>
                <a:cxnLst>
                  <a:cxn ang="T8">
                    <a:pos x="T0" y="T1"/>
                  </a:cxn>
                  <a:cxn ang="T9">
                    <a:pos x="T2" y="T3"/>
                  </a:cxn>
                  <a:cxn ang="T10">
                    <a:pos x="T4" y="T5"/>
                  </a:cxn>
                  <a:cxn ang="T11">
                    <a:pos x="T6" y="T7"/>
                  </a:cxn>
                </a:cxnLst>
                <a:rect l="T12" t="T13" r="T14" b="T15"/>
                <a:pathLst>
                  <a:path w="21600" h="21600">
                    <a:moveTo>
                      <a:pt x="7007" y="10800"/>
                    </a:moveTo>
                    <a:cubicBezTo>
                      <a:pt x="7007" y="8705"/>
                      <a:pt x="8705" y="7007"/>
                      <a:pt x="10800" y="7007"/>
                    </a:cubicBezTo>
                    <a:cubicBezTo>
                      <a:pt x="12894" y="7006"/>
                      <a:pt x="14592" y="8705"/>
                      <a:pt x="14593" y="10799"/>
                    </a:cubicBezTo>
                    <a:lnTo>
                      <a:pt x="21600" y="10800"/>
                    </a:lnTo>
                    <a:cubicBezTo>
                      <a:pt x="21600" y="4835"/>
                      <a:pt x="16764" y="0"/>
                      <a:pt x="10800" y="0"/>
                    </a:cubicBezTo>
                    <a:cubicBezTo>
                      <a:pt x="4835" y="0"/>
                      <a:pt x="0" y="4835"/>
                      <a:pt x="0" y="10800"/>
                    </a:cubicBezTo>
                    <a:lnTo>
                      <a:pt x="7007" y="10800"/>
                    </a:lnTo>
                    <a:close/>
                  </a:path>
                </a:pathLst>
              </a:custGeom>
              <a:gradFill rotWithShape="1">
                <a:gsLst>
                  <a:gs pos="0">
                    <a:srgbClr val="990000"/>
                  </a:gs>
                  <a:gs pos="100000">
                    <a:srgbClr val="470000"/>
                  </a:gs>
                </a:gsLst>
                <a:lin ang="0" scaled="1"/>
              </a:gradFill>
              <a:ln w="9525">
                <a:solidFill>
                  <a:srgbClr val="99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59" name="Rectangle 106"/>
              <p:cNvSpPr>
                <a:spLocks noChangeArrowheads="1"/>
              </p:cNvSpPr>
              <p:nvPr/>
            </p:nvSpPr>
            <p:spPr bwMode="auto">
              <a:xfrm>
                <a:off x="720" y="1774"/>
                <a:ext cx="818" cy="769"/>
              </a:xfrm>
              <a:prstGeom prst="rect">
                <a:avLst/>
              </a:prstGeom>
              <a:solidFill>
                <a:sysClr val="window" lastClr="FF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ysClr val="window" lastClr="FFFFFF"/>
                </a:extrusionClr>
              </a:sp3d>
            </p:spPr>
            <p:txBody>
              <a:bodyPr wrap="none" anchor="ctr">
                <a:flatTx/>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60" name="Oval 107"/>
              <p:cNvSpPr>
                <a:spLocks noChangeArrowheads="1"/>
              </p:cNvSpPr>
              <p:nvPr/>
            </p:nvSpPr>
            <p:spPr bwMode="auto">
              <a:xfrm>
                <a:off x="816" y="2303"/>
                <a:ext cx="143" cy="146"/>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61" name="Oval 108"/>
              <p:cNvSpPr>
                <a:spLocks noChangeArrowheads="1"/>
              </p:cNvSpPr>
              <p:nvPr/>
            </p:nvSpPr>
            <p:spPr bwMode="auto">
              <a:xfrm>
                <a:off x="816" y="1871"/>
                <a:ext cx="143" cy="143"/>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62" name="Oval 109"/>
              <p:cNvSpPr>
                <a:spLocks noChangeArrowheads="1"/>
              </p:cNvSpPr>
              <p:nvPr/>
            </p:nvSpPr>
            <p:spPr bwMode="auto">
              <a:xfrm>
                <a:off x="1248" y="2303"/>
                <a:ext cx="145" cy="146"/>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63" name="Oval 110"/>
              <p:cNvSpPr>
                <a:spLocks noChangeArrowheads="1"/>
              </p:cNvSpPr>
              <p:nvPr/>
            </p:nvSpPr>
            <p:spPr bwMode="auto">
              <a:xfrm>
                <a:off x="1248" y="1871"/>
                <a:ext cx="145" cy="143"/>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64" name="Line 111"/>
              <p:cNvSpPr>
                <a:spLocks noChangeShapeType="1"/>
              </p:cNvSpPr>
              <p:nvPr/>
            </p:nvSpPr>
            <p:spPr bwMode="auto">
              <a:xfrm>
                <a:off x="816" y="2352"/>
                <a:ext cx="143"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65" name="Line 112"/>
              <p:cNvSpPr>
                <a:spLocks noChangeShapeType="1"/>
              </p:cNvSpPr>
              <p:nvPr/>
            </p:nvSpPr>
            <p:spPr bwMode="auto">
              <a:xfrm>
                <a:off x="816" y="1920"/>
                <a:ext cx="143"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66" name="Line 113"/>
              <p:cNvSpPr>
                <a:spLocks noChangeShapeType="1"/>
              </p:cNvSpPr>
              <p:nvPr/>
            </p:nvSpPr>
            <p:spPr bwMode="auto">
              <a:xfrm>
                <a:off x="1248" y="2352"/>
                <a:ext cx="145"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67" name="Line 114"/>
              <p:cNvSpPr>
                <a:spLocks noChangeShapeType="1"/>
              </p:cNvSpPr>
              <p:nvPr/>
            </p:nvSpPr>
            <p:spPr bwMode="auto">
              <a:xfrm>
                <a:off x="1248" y="1920"/>
                <a:ext cx="145"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68" name="Oval 115"/>
              <p:cNvSpPr>
                <a:spLocks noChangeArrowheads="1"/>
              </p:cNvSpPr>
              <p:nvPr/>
            </p:nvSpPr>
            <p:spPr bwMode="auto">
              <a:xfrm>
                <a:off x="1248" y="2303"/>
                <a:ext cx="145" cy="146"/>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69" name="Oval 116"/>
              <p:cNvSpPr>
                <a:spLocks noChangeArrowheads="1"/>
              </p:cNvSpPr>
              <p:nvPr/>
            </p:nvSpPr>
            <p:spPr bwMode="auto">
              <a:xfrm>
                <a:off x="1248" y="1871"/>
                <a:ext cx="145" cy="143"/>
              </a:xfrm>
              <a:prstGeom prst="ellipse">
                <a:avLst/>
              </a:prstGeom>
              <a:gradFill rotWithShape="1">
                <a:gsLst>
                  <a:gs pos="0">
                    <a:srgbClr val="FFFF00"/>
                  </a:gs>
                  <a:gs pos="100000">
                    <a:srgbClr val="767600"/>
                  </a:gs>
                </a:gsLst>
                <a:path path="shape">
                  <a:fillToRect l="50000" t="50000" r="50000" b="50000"/>
                </a:path>
              </a:gra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70" name="Line 117"/>
              <p:cNvSpPr>
                <a:spLocks noChangeShapeType="1"/>
              </p:cNvSpPr>
              <p:nvPr/>
            </p:nvSpPr>
            <p:spPr bwMode="auto">
              <a:xfrm>
                <a:off x="816" y="1920"/>
                <a:ext cx="143"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71" name="Line 118"/>
              <p:cNvSpPr>
                <a:spLocks noChangeShapeType="1"/>
              </p:cNvSpPr>
              <p:nvPr/>
            </p:nvSpPr>
            <p:spPr bwMode="auto">
              <a:xfrm>
                <a:off x="1248" y="2352"/>
                <a:ext cx="145"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72" name="Line 119"/>
              <p:cNvSpPr>
                <a:spLocks noChangeShapeType="1"/>
              </p:cNvSpPr>
              <p:nvPr/>
            </p:nvSpPr>
            <p:spPr bwMode="auto">
              <a:xfrm>
                <a:off x="1248" y="1920"/>
                <a:ext cx="145" cy="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73" name="Rectangle 120"/>
              <p:cNvSpPr>
                <a:spLocks noChangeArrowheads="1"/>
              </p:cNvSpPr>
              <p:nvPr/>
            </p:nvSpPr>
            <p:spPr bwMode="auto">
              <a:xfrm flipV="1">
                <a:off x="959" y="2303"/>
                <a:ext cx="289" cy="146"/>
              </a:xfrm>
              <a:prstGeom prst="rect">
                <a:avLst/>
              </a:prstGeom>
              <a:solidFill>
                <a:srgbClr val="FFFF66"/>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74" name="Rectangle 121"/>
              <p:cNvSpPr>
                <a:spLocks noChangeArrowheads="1"/>
              </p:cNvSpPr>
              <p:nvPr/>
            </p:nvSpPr>
            <p:spPr bwMode="auto">
              <a:xfrm flipV="1">
                <a:off x="959" y="1871"/>
                <a:ext cx="289" cy="143"/>
              </a:xfrm>
              <a:prstGeom prst="rect">
                <a:avLst/>
              </a:prstGeom>
              <a:solidFill>
                <a:srgbClr val="FFFF66"/>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cxnSp>
            <p:nvCxnSpPr>
              <p:cNvPr id="28745" name="AutoShape 122"/>
              <p:cNvCxnSpPr>
                <a:cxnSpLocks noChangeShapeType="1"/>
                <a:stCxn id="71" idx="1"/>
                <a:endCxn id="58" idx="1"/>
              </p:cNvCxnSpPr>
              <p:nvPr/>
            </p:nvCxnSpPr>
            <p:spPr bwMode="auto">
              <a:xfrm rot="16200000" flipH="1">
                <a:off x="1786" y="2006"/>
                <a:ext cx="124" cy="912"/>
              </a:xfrm>
              <a:prstGeom prst="curvedConnector3">
                <a:avLst>
                  <a:gd name="adj1" fmla="val 85481"/>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28746" name="AutoShape 123"/>
              <p:cNvCxnSpPr>
                <a:cxnSpLocks noChangeShapeType="1"/>
                <a:stCxn id="72" idx="1"/>
                <a:endCxn id="58" idx="3"/>
              </p:cNvCxnSpPr>
              <p:nvPr/>
            </p:nvCxnSpPr>
            <p:spPr bwMode="auto">
              <a:xfrm rot="5400000" flipH="1" flipV="1">
                <a:off x="1785" y="1450"/>
                <a:ext cx="125" cy="912"/>
              </a:xfrm>
              <a:prstGeom prst="curvedConnector5">
                <a:avLst>
                  <a:gd name="adj1" fmla="val -16005"/>
                  <a:gd name="adj2" fmla="val 46162"/>
                  <a:gd name="adj3" fmla="val 34398"/>
                </a:avLst>
              </a:prstGeom>
              <a:noFill/>
              <a:ln w="38100">
                <a:solidFill>
                  <a:srgbClr val="000000"/>
                </a:solidFill>
                <a:round/>
                <a:headEnd/>
                <a:tailEnd/>
              </a:ln>
              <a:extLst>
                <a:ext uri="{909E8E84-426E-40DD-AFC4-6F175D3DCCD1}">
                  <a14:hiddenFill xmlns:a14="http://schemas.microsoft.com/office/drawing/2010/main">
                    <a:noFill/>
                  </a14:hiddenFill>
                </a:ext>
              </a:extLst>
            </p:spPr>
          </p:cxnSp>
          <p:sp>
            <p:nvSpPr>
              <p:cNvPr id="77" name="AutoShape 124"/>
              <p:cNvSpPr>
                <a:spLocks/>
              </p:cNvSpPr>
              <p:nvPr/>
            </p:nvSpPr>
            <p:spPr bwMode="auto">
              <a:xfrm>
                <a:off x="384" y="1199"/>
                <a:ext cx="2880" cy="1825"/>
              </a:xfrm>
              <a:prstGeom prst="leftBracket">
                <a:avLst>
                  <a:gd name="adj" fmla="val 8333"/>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78" name="AutoShape 125"/>
              <p:cNvSpPr>
                <a:spLocks/>
              </p:cNvSpPr>
              <p:nvPr/>
            </p:nvSpPr>
            <p:spPr bwMode="auto">
              <a:xfrm rot="10800000">
                <a:off x="2881" y="1199"/>
                <a:ext cx="2353" cy="1825"/>
              </a:xfrm>
              <a:prstGeom prst="leftBracket">
                <a:avLst>
                  <a:gd name="adj" fmla="val 8333"/>
                </a:avLst>
              </a:prstGeom>
              <a:noFill/>
              <a:ln w="38100">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grpSp>
        <p:sp>
          <p:nvSpPr>
            <p:cNvPr id="10" name="Text Box 127"/>
            <p:cNvSpPr txBox="1">
              <a:spLocks noChangeArrowheads="1"/>
            </p:cNvSpPr>
            <p:nvPr/>
          </p:nvSpPr>
          <p:spPr bwMode="auto">
            <a:xfrm>
              <a:off x="6870699" y="4643146"/>
              <a:ext cx="1587500" cy="462050"/>
            </a:xfrm>
            <a:prstGeom prst="rect">
              <a:avLst/>
            </a:prstGeom>
            <a:noFill/>
            <a:ln>
              <a:noFill/>
            </a:ln>
            <a:effectLst/>
          </p:spPr>
          <p:txBody>
            <a:bodyPr>
              <a:spAutoFit/>
            </a:bodyPr>
            <a:lstStyle>
              <a:lvl1pPr eaLnBrk="0" hangingPunct="0">
                <a:defRPr sz="2400">
                  <a:solidFill>
                    <a:srgbClr val="0000FF"/>
                  </a:solidFill>
                  <a:latin typeface="VNI-Times" pitchFamily="2" charset="0"/>
                  <a:cs typeface="Arial" charset="0"/>
                </a:defRPr>
              </a:lvl1pPr>
              <a:lvl2pPr marL="742950" indent="-285750" eaLnBrk="0" hangingPunct="0">
                <a:defRPr sz="2400">
                  <a:solidFill>
                    <a:srgbClr val="0000FF"/>
                  </a:solidFill>
                  <a:latin typeface="VNI-Times" pitchFamily="2" charset="0"/>
                  <a:cs typeface="Arial" charset="0"/>
                </a:defRPr>
              </a:lvl2pPr>
              <a:lvl3pPr marL="1143000" indent="-228600" eaLnBrk="0" hangingPunct="0">
                <a:defRPr sz="2400">
                  <a:solidFill>
                    <a:srgbClr val="0000FF"/>
                  </a:solidFill>
                  <a:latin typeface="VNI-Times" pitchFamily="2" charset="0"/>
                  <a:cs typeface="Arial" charset="0"/>
                </a:defRPr>
              </a:lvl3pPr>
              <a:lvl4pPr marL="1600200" indent="-228600" eaLnBrk="0" hangingPunct="0">
                <a:defRPr sz="2400">
                  <a:solidFill>
                    <a:srgbClr val="0000FF"/>
                  </a:solidFill>
                  <a:latin typeface="VNI-Times" pitchFamily="2" charset="0"/>
                  <a:cs typeface="Arial" charset="0"/>
                </a:defRPr>
              </a:lvl4pPr>
              <a:lvl5pPr marL="2057400" indent="-228600" eaLnBrk="0" hangingPunct="0">
                <a:defRPr sz="2400">
                  <a:solidFill>
                    <a:srgbClr val="0000FF"/>
                  </a:solidFill>
                  <a:latin typeface="VNI-Times" pitchFamily="2" charset="0"/>
                  <a:cs typeface="Arial" charset="0"/>
                </a:defRPr>
              </a:lvl5pPr>
              <a:lvl6pPr marL="2514600" indent="-228600" eaLnBrk="0" fontAlgn="base" hangingPunct="0">
                <a:spcBef>
                  <a:spcPct val="0"/>
                </a:spcBef>
                <a:spcAft>
                  <a:spcPct val="0"/>
                </a:spcAft>
                <a:defRPr sz="2400">
                  <a:solidFill>
                    <a:srgbClr val="0000FF"/>
                  </a:solidFill>
                  <a:latin typeface="VNI-Times" pitchFamily="2" charset="0"/>
                  <a:cs typeface="Arial" charset="0"/>
                </a:defRPr>
              </a:lvl6pPr>
              <a:lvl7pPr marL="2971800" indent="-228600" eaLnBrk="0" fontAlgn="base" hangingPunct="0">
                <a:spcBef>
                  <a:spcPct val="0"/>
                </a:spcBef>
                <a:spcAft>
                  <a:spcPct val="0"/>
                </a:spcAft>
                <a:defRPr sz="2400">
                  <a:solidFill>
                    <a:srgbClr val="0000FF"/>
                  </a:solidFill>
                  <a:latin typeface="VNI-Times" pitchFamily="2" charset="0"/>
                  <a:cs typeface="Arial" charset="0"/>
                </a:defRPr>
              </a:lvl7pPr>
              <a:lvl8pPr marL="3429000" indent="-228600" eaLnBrk="0" fontAlgn="base" hangingPunct="0">
                <a:spcBef>
                  <a:spcPct val="0"/>
                </a:spcBef>
                <a:spcAft>
                  <a:spcPct val="0"/>
                </a:spcAft>
                <a:defRPr sz="2400">
                  <a:solidFill>
                    <a:srgbClr val="0000FF"/>
                  </a:solidFill>
                  <a:latin typeface="VNI-Times" pitchFamily="2" charset="0"/>
                  <a:cs typeface="Arial" charset="0"/>
                </a:defRPr>
              </a:lvl8pPr>
              <a:lvl9pPr marL="3886200" indent="-228600" eaLnBrk="0" fontAlgn="base" hangingPunct="0">
                <a:spcBef>
                  <a:spcPct val="0"/>
                </a:spcBef>
                <a:spcAft>
                  <a:spcPct val="0"/>
                </a:spcAft>
                <a:defRPr sz="2400">
                  <a:solidFill>
                    <a:srgbClr val="0000FF"/>
                  </a:solidFill>
                  <a:latin typeface="VNI-Times" pitchFamily="2" charset="0"/>
                  <a:cs typeface="Arial" charset="0"/>
                </a:defRPr>
              </a:lvl9pPr>
            </a:lstStyle>
            <a:p>
              <a:pPr eaLnBrk="1" fontAlgn="auto" hangingPunct="1">
                <a:spcBef>
                  <a:spcPct val="50000"/>
                </a:spcBef>
                <a:spcAft>
                  <a:spcPts val="0"/>
                </a:spcAft>
                <a:defRPr/>
              </a:pPr>
              <a:r>
                <a:rPr lang="en-US" kern="0" dirty="0" err="1">
                  <a:latin typeface="Times New Roman" pitchFamily="18" charset="0"/>
                  <a:cs typeface="Times New Roman" pitchFamily="18" charset="0"/>
                </a:rPr>
                <a:t>Cuộn</a:t>
              </a:r>
              <a:r>
                <a:rPr lang="en-US" kern="0" dirty="0">
                  <a:latin typeface="Times New Roman" pitchFamily="18" charset="0"/>
                  <a:cs typeface="Times New Roman" pitchFamily="18" charset="0"/>
                </a:rPr>
                <a:t> </a:t>
              </a:r>
              <a:r>
                <a:rPr lang="en-US" kern="0" dirty="0" err="1">
                  <a:latin typeface="Times New Roman" pitchFamily="18" charset="0"/>
                  <a:cs typeface="Times New Roman" pitchFamily="18" charset="0"/>
                </a:rPr>
                <a:t>dây</a:t>
              </a:r>
              <a:endParaRPr lang="en-US" kern="0" dirty="0">
                <a:latin typeface="Times New Roman" pitchFamily="18" charset="0"/>
                <a:cs typeface="Times New Roman" pitchFamily="18" charset="0"/>
              </a:endParaRPr>
            </a:p>
          </p:txBody>
        </p:sp>
        <p:sp>
          <p:nvSpPr>
            <p:cNvPr id="11" name="Text Box 128"/>
            <p:cNvSpPr txBox="1">
              <a:spLocks noChangeArrowheads="1"/>
            </p:cNvSpPr>
            <p:nvPr/>
          </p:nvSpPr>
          <p:spPr bwMode="auto">
            <a:xfrm>
              <a:off x="7129462" y="5292557"/>
              <a:ext cx="1633537" cy="460463"/>
            </a:xfrm>
            <a:prstGeom prst="rect">
              <a:avLst/>
            </a:prstGeom>
            <a:noFill/>
            <a:ln>
              <a:noFill/>
            </a:ln>
            <a:effectLst/>
          </p:spPr>
          <p:txBody>
            <a:bodyPr>
              <a:spAutoFit/>
            </a:bodyPr>
            <a:lstStyle>
              <a:lvl1pPr eaLnBrk="0" hangingPunct="0">
                <a:defRPr sz="2400">
                  <a:solidFill>
                    <a:srgbClr val="0000FF"/>
                  </a:solidFill>
                  <a:latin typeface="VNI-Times" pitchFamily="2" charset="0"/>
                  <a:cs typeface="Arial" charset="0"/>
                </a:defRPr>
              </a:lvl1pPr>
              <a:lvl2pPr marL="742950" indent="-285750" eaLnBrk="0" hangingPunct="0">
                <a:defRPr sz="2400">
                  <a:solidFill>
                    <a:srgbClr val="0000FF"/>
                  </a:solidFill>
                  <a:latin typeface="VNI-Times" pitchFamily="2" charset="0"/>
                  <a:cs typeface="Arial" charset="0"/>
                </a:defRPr>
              </a:lvl2pPr>
              <a:lvl3pPr marL="1143000" indent="-228600" eaLnBrk="0" hangingPunct="0">
                <a:defRPr sz="2400">
                  <a:solidFill>
                    <a:srgbClr val="0000FF"/>
                  </a:solidFill>
                  <a:latin typeface="VNI-Times" pitchFamily="2" charset="0"/>
                  <a:cs typeface="Arial" charset="0"/>
                </a:defRPr>
              </a:lvl3pPr>
              <a:lvl4pPr marL="1600200" indent="-228600" eaLnBrk="0" hangingPunct="0">
                <a:defRPr sz="2400">
                  <a:solidFill>
                    <a:srgbClr val="0000FF"/>
                  </a:solidFill>
                  <a:latin typeface="VNI-Times" pitchFamily="2" charset="0"/>
                  <a:cs typeface="Arial" charset="0"/>
                </a:defRPr>
              </a:lvl4pPr>
              <a:lvl5pPr marL="2057400" indent="-228600" eaLnBrk="0" hangingPunct="0">
                <a:defRPr sz="2400">
                  <a:solidFill>
                    <a:srgbClr val="0000FF"/>
                  </a:solidFill>
                  <a:latin typeface="VNI-Times" pitchFamily="2" charset="0"/>
                  <a:cs typeface="Arial" charset="0"/>
                </a:defRPr>
              </a:lvl5pPr>
              <a:lvl6pPr marL="2514600" indent="-228600" eaLnBrk="0" fontAlgn="base" hangingPunct="0">
                <a:spcBef>
                  <a:spcPct val="0"/>
                </a:spcBef>
                <a:spcAft>
                  <a:spcPct val="0"/>
                </a:spcAft>
                <a:defRPr sz="2400">
                  <a:solidFill>
                    <a:srgbClr val="0000FF"/>
                  </a:solidFill>
                  <a:latin typeface="VNI-Times" pitchFamily="2" charset="0"/>
                  <a:cs typeface="Arial" charset="0"/>
                </a:defRPr>
              </a:lvl6pPr>
              <a:lvl7pPr marL="2971800" indent="-228600" eaLnBrk="0" fontAlgn="base" hangingPunct="0">
                <a:spcBef>
                  <a:spcPct val="0"/>
                </a:spcBef>
                <a:spcAft>
                  <a:spcPct val="0"/>
                </a:spcAft>
                <a:defRPr sz="2400">
                  <a:solidFill>
                    <a:srgbClr val="0000FF"/>
                  </a:solidFill>
                  <a:latin typeface="VNI-Times" pitchFamily="2" charset="0"/>
                  <a:cs typeface="Arial" charset="0"/>
                </a:defRPr>
              </a:lvl7pPr>
              <a:lvl8pPr marL="3429000" indent="-228600" eaLnBrk="0" fontAlgn="base" hangingPunct="0">
                <a:spcBef>
                  <a:spcPct val="0"/>
                </a:spcBef>
                <a:spcAft>
                  <a:spcPct val="0"/>
                </a:spcAft>
                <a:defRPr sz="2400">
                  <a:solidFill>
                    <a:srgbClr val="0000FF"/>
                  </a:solidFill>
                  <a:latin typeface="VNI-Times" pitchFamily="2" charset="0"/>
                  <a:cs typeface="Arial" charset="0"/>
                </a:defRPr>
              </a:lvl8pPr>
              <a:lvl9pPr marL="3886200" indent="-228600" eaLnBrk="0" fontAlgn="base" hangingPunct="0">
                <a:spcBef>
                  <a:spcPct val="0"/>
                </a:spcBef>
                <a:spcAft>
                  <a:spcPct val="0"/>
                </a:spcAft>
                <a:defRPr sz="2400">
                  <a:solidFill>
                    <a:srgbClr val="0000FF"/>
                  </a:solidFill>
                  <a:latin typeface="VNI-Times" pitchFamily="2" charset="0"/>
                  <a:cs typeface="Arial" charset="0"/>
                </a:defRPr>
              </a:lvl9pPr>
            </a:lstStyle>
            <a:p>
              <a:pPr eaLnBrk="1" fontAlgn="auto" hangingPunct="1">
                <a:spcBef>
                  <a:spcPct val="50000"/>
                </a:spcBef>
                <a:spcAft>
                  <a:spcPts val="0"/>
                </a:spcAft>
                <a:defRPr/>
              </a:pPr>
              <a:r>
                <a:rPr lang="en-US" kern="0" dirty="0" err="1">
                  <a:latin typeface="Times New Roman" pitchFamily="18" charset="0"/>
                  <a:cs typeface="Times New Roman" pitchFamily="18" charset="0"/>
                </a:rPr>
                <a:t>Lõi</a:t>
              </a:r>
              <a:r>
                <a:rPr lang="en-US" kern="0" dirty="0">
                  <a:latin typeface="Times New Roman" pitchFamily="18" charset="0"/>
                  <a:cs typeface="Times New Roman" pitchFamily="18" charset="0"/>
                </a:rPr>
                <a:t> </a:t>
              </a:r>
              <a:r>
                <a:rPr lang="en-US" kern="0" dirty="0" err="1">
                  <a:latin typeface="Times New Roman" pitchFamily="18" charset="0"/>
                  <a:cs typeface="Times New Roman" pitchFamily="18" charset="0"/>
                </a:rPr>
                <a:t>thép</a:t>
              </a:r>
              <a:endParaRPr lang="en-US" kern="0" dirty="0">
                <a:latin typeface="Times New Roman" pitchFamily="18" charset="0"/>
                <a:cs typeface="Times New Roman" pitchFamily="18" charset="0"/>
              </a:endParaRPr>
            </a:p>
          </p:txBody>
        </p:sp>
        <p:sp>
          <p:nvSpPr>
            <p:cNvPr id="15" name="Line 129"/>
            <p:cNvSpPr>
              <a:spLocks noChangeShapeType="1"/>
            </p:cNvSpPr>
            <p:nvPr/>
          </p:nvSpPr>
          <p:spPr bwMode="auto">
            <a:xfrm flipH="1">
              <a:off x="5899149" y="4952767"/>
              <a:ext cx="1036638" cy="487456"/>
            </a:xfrm>
            <a:prstGeom prst="line">
              <a:avLst/>
            </a:prstGeom>
            <a:noFill/>
            <a:ln w="38100">
              <a:solidFill>
                <a:srgbClr val="00FFFF"/>
              </a:solidFill>
              <a:round/>
              <a:headEnd/>
              <a:tailEnd type="triangle" w="med" len="med"/>
            </a:ln>
            <a:effectLst/>
          </p:spPr>
          <p:txBody>
            <a:bodyPr/>
            <a:lstStyle/>
            <a:p>
              <a:pPr fontAlgn="auto">
                <a:spcBef>
                  <a:spcPts val="0"/>
                </a:spcBef>
                <a:spcAft>
                  <a:spcPts val="0"/>
                </a:spcAft>
                <a:defRPr/>
              </a:pPr>
              <a:endParaRPr lang="vi-VN" sz="2400" kern="0">
                <a:ln>
                  <a:solidFill>
                    <a:srgbClr val="0000CC"/>
                  </a:solidFill>
                </a:ln>
                <a:solidFill>
                  <a:sysClr val="windowText" lastClr="000000"/>
                </a:solidFill>
                <a:latin typeface="Arial" charset="0"/>
              </a:endParaRPr>
            </a:p>
          </p:txBody>
        </p:sp>
        <p:sp>
          <p:nvSpPr>
            <p:cNvPr id="16" name="Line 130"/>
            <p:cNvSpPr>
              <a:spLocks noChangeShapeType="1"/>
            </p:cNvSpPr>
            <p:nvPr/>
          </p:nvSpPr>
          <p:spPr bwMode="auto">
            <a:xfrm flipH="1">
              <a:off x="4799013" y="5586301"/>
              <a:ext cx="2395537" cy="390600"/>
            </a:xfrm>
            <a:prstGeom prst="line">
              <a:avLst/>
            </a:prstGeom>
            <a:noFill/>
            <a:ln w="38100">
              <a:solidFill>
                <a:srgbClr val="00FFFF"/>
              </a:solidFill>
              <a:round/>
              <a:headEnd/>
              <a:tailEnd type="triangle" w="med" len="med"/>
            </a:ln>
            <a:effectLst/>
          </p:spPr>
          <p:txBody>
            <a:bodyPr/>
            <a:lstStyle/>
            <a:p>
              <a:pPr fontAlgn="auto">
                <a:spcBef>
                  <a:spcPts val="0"/>
                </a:spcBef>
                <a:spcAft>
                  <a:spcPts val="0"/>
                </a:spcAft>
                <a:defRPr/>
              </a:pPr>
              <a:endParaRPr lang="vi-VN" sz="2400" kern="0">
                <a:ln>
                  <a:solidFill>
                    <a:srgbClr val="0000CC"/>
                  </a:solidFill>
                </a:ln>
                <a:solidFill>
                  <a:sysClr val="windowText" lastClr="000000"/>
                </a:solidFill>
                <a:latin typeface="Arial" charset="0"/>
              </a:endParaRPr>
            </a:p>
          </p:txBody>
        </p:sp>
      </p:grpSp>
      <p:sp>
        <p:nvSpPr>
          <p:cNvPr id="123" name="Text Box 126"/>
          <p:cNvSpPr txBox="1">
            <a:spLocks noChangeArrowheads="1"/>
          </p:cNvSpPr>
          <p:nvPr/>
        </p:nvSpPr>
        <p:spPr bwMode="auto">
          <a:xfrm>
            <a:off x="1547664" y="2132856"/>
            <a:ext cx="4953000" cy="461665"/>
          </a:xfrm>
          <a:prstGeom prst="rect">
            <a:avLst/>
          </a:prstGeom>
          <a:noFill/>
          <a:ln>
            <a:noFill/>
          </a:ln>
          <a:effectLst/>
        </p:spPr>
        <p:txBody>
          <a:bodyPr>
            <a:spAutoFit/>
          </a:bodyPr>
          <a:lstStyle>
            <a:lvl1pPr eaLnBrk="0" hangingPunct="0">
              <a:defRPr sz="2400">
                <a:solidFill>
                  <a:srgbClr val="0000FF"/>
                </a:solidFill>
                <a:latin typeface="VNI-Times" pitchFamily="2" charset="0"/>
                <a:cs typeface="Arial" charset="0"/>
              </a:defRPr>
            </a:lvl1pPr>
            <a:lvl2pPr marL="742950" indent="-285750" eaLnBrk="0" hangingPunct="0">
              <a:defRPr sz="2400">
                <a:solidFill>
                  <a:srgbClr val="0000FF"/>
                </a:solidFill>
                <a:latin typeface="VNI-Times" pitchFamily="2" charset="0"/>
                <a:cs typeface="Arial" charset="0"/>
              </a:defRPr>
            </a:lvl2pPr>
            <a:lvl3pPr marL="1143000" indent="-228600" eaLnBrk="0" hangingPunct="0">
              <a:defRPr sz="2400">
                <a:solidFill>
                  <a:srgbClr val="0000FF"/>
                </a:solidFill>
                <a:latin typeface="VNI-Times" pitchFamily="2" charset="0"/>
                <a:cs typeface="Arial" charset="0"/>
              </a:defRPr>
            </a:lvl3pPr>
            <a:lvl4pPr marL="1600200" indent="-228600" eaLnBrk="0" hangingPunct="0">
              <a:defRPr sz="2400">
                <a:solidFill>
                  <a:srgbClr val="0000FF"/>
                </a:solidFill>
                <a:latin typeface="VNI-Times" pitchFamily="2" charset="0"/>
                <a:cs typeface="Arial" charset="0"/>
              </a:defRPr>
            </a:lvl4pPr>
            <a:lvl5pPr marL="2057400" indent="-228600" eaLnBrk="0" hangingPunct="0">
              <a:defRPr sz="2400">
                <a:solidFill>
                  <a:srgbClr val="0000FF"/>
                </a:solidFill>
                <a:latin typeface="VNI-Times" pitchFamily="2" charset="0"/>
                <a:cs typeface="Arial" charset="0"/>
              </a:defRPr>
            </a:lvl5pPr>
            <a:lvl6pPr marL="2514600" indent="-228600" eaLnBrk="0" fontAlgn="base" hangingPunct="0">
              <a:spcBef>
                <a:spcPct val="0"/>
              </a:spcBef>
              <a:spcAft>
                <a:spcPct val="0"/>
              </a:spcAft>
              <a:defRPr sz="2400">
                <a:solidFill>
                  <a:srgbClr val="0000FF"/>
                </a:solidFill>
                <a:latin typeface="VNI-Times" pitchFamily="2" charset="0"/>
                <a:cs typeface="Arial" charset="0"/>
              </a:defRPr>
            </a:lvl6pPr>
            <a:lvl7pPr marL="2971800" indent="-228600" eaLnBrk="0" fontAlgn="base" hangingPunct="0">
              <a:spcBef>
                <a:spcPct val="0"/>
              </a:spcBef>
              <a:spcAft>
                <a:spcPct val="0"/>
              </a:spcAft>
              <a:defRPr sz="2400">
                <a:solidFill>
                  <a:srgbClr val="0000FF"/>
                </a:solidFill>
                <a:latin typeface="VNI-Times" pitchFamily="2" charset="0"/>
                <a:cs typeface="Arial" charset="0"/>
              </a:defRPr>
            </a:lvl7pPr>
            <a:lvl8pPr marL="3429000" indent="-228600" eaLnBrk="0" fontAlgn="base" hangingPunct="0">
              <a:spcBef>
                <a:spcPct val="0"/>
              </a:spcBef>
              <a:spcAft>
                <a:spcPct val="0"/>
              </a:spcAft>
              <a:defRPr sz="2400">
                <a:solidFill>
                  <a:srgbClr val="0000FF"/>
                </a:solidFill>
                <a:latin typeface="VNI-Times" pitchFamily="2" charset="0"/>
                <a:cs typeface="Arial" charset="0"/>
              </a:defRPr>
            </a:lvl8pPr>
            <a:lvl9pPr marL="3886200" indent="-228600" eaLnBrk="0" fontAlgn="base" hangingPunct="0">
              <a:spcBef>
                <a:spcPct val="0"/>
              </a:spcBef>
              <a:spcAft>
                <a:spcPct val="0"/>
              </a:spcAft>
              <a:defRPr sz="2400">
                <a:solidFill>
                  <a:srgbClr val="0000FF"/>
                </a:solidFill>
                <a:latin typeface="VNI-Times" pitchFamily="2" charset="0"/>
                <a:cs typeface="Arial" charset="0"/>
              </a:defRPr>
            </a:lvl9pPr>
          </a:lstStyle>
          <a:p>
            <a:pPr algn="ctr" eaLnBrk="1" fontAlgn="auto" hangingPunct="1">
              <a:spcBef>
                <a:spcPct val="50000"/>
              </a:spcBef>
              <a:spcAft>
                <a:spcPts val="0"/>
              </a:spcAft>
              <a:defRPr/>
            </a:pPr>
            <a:r>
              <a:rPr lang="en-US" kern="0" dirty="0" err="1">
                <a:solidFill>
                  <a:schemeClr val="tx1"/>
                </a:solidFill>
                <a:latin typeface="Times New Roman" pitchFamily="18" charset="0"/>
                <a:cs typeface="Times New Roman" pitchFamily="18" charset="0"/>
              </a:rPr>
              <a:t>Cấu</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tạo</a:t>
            </a:r>
            <a:r>
              <a:rPr lang="en-US" kern="0"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chấn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lưu</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điện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cảm</a:t>
            </a:r>
            <a:endParaRPr lang="en-US" kern="0" dirty="0">
              <a:solidFill>
                <a:schemeClr val="tx1"/>
              </a:solidFill>
              <a:latin typeface="Times New Roman" pitchFamily="18" charset="0"/>
              <a:cs typeface="Times New Roman" pitchFamily="18" charset="0"/>
            </a:endParaRPr>
          </a:p>
        </p:txBody>
      </p:sp>
      <p:sp>
        <p:nvSpPr>
          <p:cNvPr id="124" name="Rectangle 12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25"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26" name="AutoShape 2"/>
          <p:cNvSpPr txBox="1">
            <a:spLocks noChangeArrowheads="1"/>
          </p:cNvSpPr>
          <p:nvPr/>
        </p:nvSpPr>
        <p:spPr bwMode="auto">
          <a:xfrm>
            <a:off x="158733" y="932241"/>
            <a:ext cx="57814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 </a:t>
            </a:r>
            <a:r>
              <a:rPr lang="en-US" altLang="en-US" sz="2400" b="1">
                <a:solidFill>
                  <a:srgbClr val="FF0000"/>
                </a:solidFill>
                <a:latin typeface="Times New Roman" panose="02020603050405020304" pitchFamily="18" charset="0"/>
                <a:cs typeface="Times New Roman" panose="02020603050405020304" pitchFamily="18" charset="0"/>
              </a:rPr>
              <a:t>Đặc điểm của đèn ống huỳnh quang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18403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anim calcmode="lin" valueType="num">
                                      <p:cBhvr>
                                        <p:cTn id="8" dur="1000" fill="hold"/>
                                        <p:tgtEl>
                                          <p:spTgt spid="123"/>
                                        </p:tgtEl>
                                        <p:attrNameLst>
                                          <p:attrName>ppt_x</p:attrName>
                                        </p:attrNameLst>
                                      </p:cBhvr>
                                      <p:tavLst>
                                        <p:tav tm="0">
                                          <p:val>
                                            <p:strVal val="#ppt_x"/>
                                          </p:val>
                                        </p:tav>
                                        <p:tav tm="100000">
                                          <p:val>
                                            <p:strVal val="#ppt_x"/>
                                          </p:val>
                                        </p:tav>
                                      </p:tavLst>
                                    </p:anim>
                                    <p:anim calcmode="lin" valueType="num">
                                      <p:cBhvr>
                                        <p:cTn id="9" dur="1000" fill="hold"/>
                                        <p:tgtEl>
                                          <p:spTgt spid="1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122"/>
          <p:cNvSpPr txBox="1">
            <a:spLocks noChangeArrowheads="1"/>
          </p:cNvSpPr>
          <p:nvPr/>
        </p:nvSpPr>
        <p:spPr bwMode="auto">
          <a:xfrm>
            <a:off x="2132013" y="2204864"/>
            <a:ext cx="4191000" cy="461665"/>
          </a:xfrm>
          <a:prstGeom prst="rect">
            <a:avLst/>
          </a:prstGeom>
          <a:noFill/>
          <a:ln>
            <a:noFill/>
          </a:ln>
          <a:effectLst/>
        </p:spPr>
        <p:txBody>
          <a:bodyPr>
            <a:spAutoFit/>
          </a:bodyPr>
          <a:lstStyle>
            <a:lvl1pPr eaLnBrk="0" hangingPunct="0">
              <a:defRPr sz="2400">
                <a:solidFill>
                  <a:srgbClr val="0000FF"/>
                </a:solidFill>
                <a:latin typeface="VNI-Times" pitchFamily="2" charset="0"/>
                <a:cs typeface="Arial" charset="0"/>
              </a:defRPr>
            </a:lvl1pPr>
            <a:lvl2pPr marL="742950" indent="-285750" eaLnBrk="0" hangingPunct="0">
              <a:defRPr sz="2400">
                <a:solidFill>
                  <a:srgbClr val="0000FF"/>
                </a:solidFill>
                <a:latin typeface="VNI-Times" pitchFamily="2" charset="0"/>
                <a:cs typeface="Arial" charset="0"/>
              </a:defRPr>
            </a:lvl2pPr>
            <a:lvl3pPr marL="1143000" indent="-228600" eaLnBrk="0" hangingPunct="0">
              <a:defRPr sz="2400">
                <a:solidFill>
                  <a:srgbClr val="0000FF"/>
                </a:solidFill>
                <a:latin typeface="VNI-Times" pitchFamily="2" charset="0"/>
                <a:cs typeface="Arial" charset="0"/>
              </a:defRPr>
            </a:lvl3pPr>
            <a:lvl4pPr marL="1600200" indent="-228600" eaLnBrk="0" hangingPunct="0">
              <a:defRPr sz="2400">
                <a:solidFill>
                  <a:srgbClr val="0000FF"/>
                </a:solidFill>
                <a:latin typeface="VNI-Times" pitchFamily="2" charset="0"/>
                <a:cs typeface="Arial" charset="0"/>
              </a:defRPr>
            </a:lvl4pPr>
            <a:lvl5pPr marL="2057400" indent="-228600" eaLnBrk="0" hangingPunct="0">
              <a:defRPr sz="2400">
                <a:solidFill>
                  <a:srgbClr val="0000FF"/>
                </a:solidFill>
                <a:latin typeface="VNI-Times" pitchFamily="2" charset="0"/>
                <a:cs typeface="Arial" charset="0"/>
              </a:defRPr>
            </a:lvl5pPr>
            <a:lvl6pPr marL="2514600" indent="-228600" eaLnBrk="0" fontAlgn="base" hangingPunct="0">
              <a:spcBef>
                <a:spcPct val="0"/>
              </a:spcBef>
              <a:spcAft>
                <a:spcPct val="0"/>
              </a:spcAft>
              <a:defRPr sz="2400">
                <a:solidFill>
                  <a:srgbClr val="0000FF"/>
                </a:solidFill>
                <a:latin typeface="VNI-Times" pitchFamily="2" charset="0"/>
                <a:cs typeface="Arial" charset="0"/>
              </a:defRPr>
            </a:lvl6pPr>
            <a:lvl7pPr marL="2971800" indent="-228600" eaLnBrk="0" fontAlgn="base" hangingPunct="0">
              <a:spcBef>
                <a:spcPct val="0"/>
              </a:spcBef>
              <a:spcAft>
                <a:spcPct val="0"/>
              </a:spcAft>
              <a:defRPr sz="2400">
                <a:solidFill>
                  <a:srgbClr val="0000FF"/>
                </a:solidFill>
                <a:latin typeface="VNI-Times" pitchFamily="2" charset="0"/>
                <a:cs typeface="Arial" charset="0"/>
              </a:defRPr>
            </a:lvl7pPr>
            <a:lvl8pPr marL="3429000" indent="-228600" eaLnBrk="0" fontAlgn="base" hangingPunct="0">
              <a:spcBef>
                <a:spcPct val="0"/>
              </a:spcBef>
              <a:spcAft>
                <a:spcPct val="0"/>
              </a:spcAft>
              <a:defRPr sz="2400">
                <a:solidFill>
                  <a:srgbClr val="0000FF"/>
                </a:solidFill>
                <a:latin typeface="VNI-Times" pitchFamily="2" charset="0"/>
                <a:cs typeface="Arial" charset="0"/>
              </a:defRPr>
            </a:lvl8pPr>
            <a:lvl9pPr marL="3886200" indent="-228600" eaLnBrk="0" fontAlgn="base" hangingPunct="0">
              <a:spcBef>
                <a:spcPct val="0"/>
              </a:spcBef>
              <a:spcAft>
                <a:spcPct val="0"/>
              </a:spcAft>
              <a:defRPr sz="2400">
                <a:solidFill>
                  <a:srgbClr val="0000FF"/>
                </a:solidFill>
                <a:latin typeface="VNI-Times" pitchFamily="2" charset="0"/>
                <a:cs typeface="Arial" charset="0"/>
              </a:defRPr>
            </a:lvl9pPr>
          </a:lstStyle>
          <a:p>
            <a:pPr algn="ctr" eaLnBrk="1" fontAlgn="auto" hangingPunct="1">
              <a:spcBef>
                <a:spcPct val="50000"/>
              </a:spcBef>
              <a:spcAft>
                <a:spcPts val="0"/>
              </a:spcAft>
              <a:defRPr/>
            </a:pPr>
            <a:r>
              <a:rPr lang="en-US" kern="0" dirty="0" err="1">
                <a:solidFill>
                  <a:schemeClr val="tx1"/>
                </a:solidFill>
                <a:latin typeface="Times New Roman" pitchFamily="18" charset="0"/>
                <a:cs typeface="Times New Roman" pitchFamily="18" charset="0"/>
              </a:rPr>
              <a:t>Cấu</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tạo</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chấn</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lưu</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điện</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tử</a:t>
            </a:r>
            <a:endParaRPr lang="en-US" kern="0" dirty="0">
              <a:solidFill>
                <a:schemeClr val="tx1"/>
              </a:solidFill>
            </a:endParaRPr>
          </a:p>
        </p:txBody>
      </p:sp>
      <p:grpSp>
        <p:nvGrpSpPr>
          <p:cNvPr id="2" name="Group 167"/>
          <p:cNvGrpSpPr>
            <a:grpSpLocks/>
          </p:cNvGrpSpPr>
          <p:nvPr/>
        </p:nvGrpSpPr>
        <p:grpSpPr bwMode="auto">
          <a:xfrm>
            <a:off x="1293813" y="3347864"/>
            <a:ext cx="6326187" cy="1828800"/>
            <a:chOff x="335" y="1632"/>
            <a:chExt cx="5233" cy="2160"/>
          </a:xfrm>
        </p:grpSpPr>
        <p:sp>
          <p:nvSpPr>
            <p:cNvPr id="11" name="Line 124"/>
            <p:cNvSpPr>
              <a:spLocks noChangeShapeType="1"/>
            </p:cNvSpPr>
            <p:nvPr/>
          </p:nvSpPr>
          <p:spPr bwMode="auto">
            <a:xfrm>
              <a:off x="347" y="3513"/>
              <a:ext cx="0"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16" name="Rectangle 125"/>
            <p:cNvSpPr>
              <a:spLocks noChangeArrowheads="1"/>
            </p:cNvSpPr>
            <p:nvPr/>
          </p:nvSpPr>
          <p:spPr bwMode="auto">
            <a:xfrm>
              <a:off x="563" y="1632"/>
              <a:ext cx="4787" cy="2160"/>
            </a:xfrm>
            <a:prstGeom prst="rect">
              <a:avLst/>
            </a:prstGeom>
            <a:gradFill rotWithShape="1">
              <a:gsLst>
                <a:gs pos="0">
                  <a:sysClr val="window" lastClr="FFFFFF"/>
                </a:gs>
                <a:gs pos="100000">
                  <a:sysClr val="window" lastClr="FFFFFF">
                    <a:gamma/>
                    <a:shade val="82353"/>
                    <a:invGamma/>
                  </a:sysClr>
                </a:gs>
              </a:gsLst>
              <a:lin ang="5400000" scaled="1"/>
            </a:gradFill>
            <a:ln w="38100">
              <a:solidFill>
                <a:sysClr val="windowText" lastClr="000000"/>
              </a:solidFill>
              <a:miter lim="800000"/>
              <a:headEnd/>
              <a:tailEnd/>
            </a:ln>
            <a:effectLst/>
          </p:spPr>
          <p:txBody>
            <a:bodyPr wrap="none" anchor="ctr"/>
            <a:lstStyle/>
            <a:p>
              <a:pPr fontAlgn="auto">
                <a:spcBef>
                  <a:spcPts val="0"/>
                </a:spcBef>
                <a:spcAft>
                  <a:spcPts val="0"/>
                </a:spcAft>
                <a:defRPr/>
              </a:pPr>
              <a:endParaRPr lang="en-US" sz="2400" kern="0">
                <a:solidFill>
                  <a:sysClr val="windowText" lastClr="000000"/>
                </a:solidFill>
                <a:latin typeface="Arial" charset="0"/>
              </a:endParaRPr>
            </a:p>
          </p:txBody>
        </p:sp>
        <p:sp>
          <p:nvSpPr>
            <p:cNvPr id="17" name="Rectangle 126"/>
            <p:cNvSpPr>
              <a:spLocks noChangeArrowheads="1"/>
            </p:cNvSpPr>
            <p:nvPr/>
          </p:nvSpPr>
          <p:spPr bwMode="auto">
            <a:xfrm>
              <a:off x="1522" y="1701"/>
              <a:ext cx="2871" cy="2021"/>
            </a:xfrm>
            <a:prstGeom prst="rect">
              <a:avLst/>
            </a:prstGeom>
            <a:gradFill rotWithShape="1">
              <a:gsLst>
                <a:gs pos="0">
                  <a:sysClr val="window" lastClr="FFFFFF"/>
                </a:gs>
                <a:gs pos="100000">
                  <a:sysClr val="window" lastClr="FFFFFF">
                    <a:gamma/>
                    <a:shade val="46275"/>
                    <a:invGamma/>
                  </a:sysClr>
                </a:gs>
              </a:gsLst>
              <a:lin ang="5400000" scaled="1"/>
            </a:gradFill>
            <a:ln w="38100">
              <a:solidFill>
                <a:sysClr val="windowText" lastClr="000000"/>
              </a:solidFill>
              <a:miter lim="800000"/>
              <a:headEnd/>
              <a:tailEnd/>
            </a:ln>
            <a:effectLst/>
          </p:spPr>
          <p:txBody>
            <a:bodyPr wrap="none" anchor="ctr"/>
            <a:lstStyle/>
            <a:p>
              <a:pPr algn="ctr" fontAlgn="auto">
                <a:spcBef>
                  <a:spcPts val="0"/>
                </a:spcBef>
                <a:spcAft>
                  <a:spcPts val="0"/>
                </a:spcAft>
                <a:defRPr/>
              </a:pPr>
              <a:r>
                <a:rPr lang="en-US" sz="2400" kern="0">
                  <a:solidFill>
                    <a:sysClr val="windowText" lastClr="000000"/>
                  </a:solidFill>
                  <a:latin typeface="Chinese Generic1" pitchFamily="34" charset="2"/>
                </a:rPr>
                <a:t>ö3</a:t>
              </a:r>
            </a:p>
          </p:txBody>
        </p:sp>
        <p:cxnSp>
          <p:nvCxnSpPr>
            <p:cNvPr id="29708" name="AutoShape 127"/>
            <p:cNvCxnSpPr>
              <a:cxnSpLocks noChangeShapeType="1"/>
              <a:stCxn id="17" idx="1"/>
            </p:cNvCxnSpPr>
            <p:nvPr/>
          </p:nvCxnSpPr>
          <p:spPr bwMode="auto">
            <a:xfrm rot="10800000">
              <a:off x="335" y="2050"/>
              <a:ext cx="1175" cy="662"/>
            </a:xfrm>
            <a:prstGeom prst="curvedConnector3">
              <a:avLst>
                <a:gd name="adj1" fmla="val 50000"/>
              </a:avLst>
            </a:prstGeom>
            <a:noFill/>
            <a:ln w="57150">
              <a:solidFill>
                <a:srgbClr val="FF0000"/>
              </a:solidFill>
              <a:round/>
              <a:headEnd/>
              <a:tailEnd/>
            </a:ln>
            <a:extLst>
              <a:ext uri="{909E8E84-426E-40DD-AFC4-6F175D3DCCD1}">
                <a14:hiddenFill xmlns:a14="http://schemas.microsoft.com/office/drawing/2010/main">
                  <a:noFill/>
                </a14:hiddenFill>
              </a:ext>
            </a:extLst>
          </p:spPr>
        </p:cxnSp>
        <p:cxnSp>
          <p:nvCxnSpPr>
            <p:cNvPr id="29709" name="AutoShape 128"/>
            <p:cNvCxnSpPr>
              <a:cxnSpLocks noChangeShapeType="1"/>
            </p:cNvCxnSpPr>
            <p:nvPr/>
          </p:nvCxnSpPr>
          <p:spPr bwMode="auto">
            <a:xfrm rot="10800000">
              <a:off x="347" y="1771"/>
              <a:ext cx="1175" cy="662"/>
            </a:xfrm>
            <a:prstGeom prst="curvedConnector3">
              <a:avLst>
                <a:gd name="adj1" fmla="val 50000"/>
              </a:avLst>
            </a:prstGeom>
            <a:noFill/>
            <a:ln w="57150">
              <a:solidFill>
                <a:srgbClr val="FF0000"/>
              </a:solidFill>
              <a:round/>
              <a:headEnd/>
              <a:tailEnd/>
            </a:ln>
            <a:extLst>
              <a:ext uri="{909E8E84-426E-40DD-AFC4-6F175D3DCCD1}">
                <a14:hiddenFill xmlns:a14="http://schemas.microsoft.com/office/drawing/2010/main">
                  <a:noFill/>
                </a14:hiddenFill>
              </a:ext>
            </a:extLst>
          </p:spPr>
        </p:cxnSp>
        <p:cxnSp>
          <p:nvCxnSpPr>
            <p:cNvPr id="29710" name="AutoShape 129"/>
            <p:cNvCxnSpPr>
              <a:cxnSpLocks noChangeShapeType="1"/>
            </p:cNvCxnSpPr>
            <p:nvPr/>
          </p:nvCxnSpPr>
          <p:spPr bwMode="auto">
            <a:xfrm rot="10800000">
              <a:off x="4393" y="1911"/>
              <a:ext cx="1175" cy="662"/>
            </a:xfrm>
            <a:prstGeom prst="curvedConnector3">
              <a:avLst>
                <a:gd name="adj1" fmla="val 51852"/>
              </a:avLst>
            </a:prstGeom>
            <a:noFill/>
            <a:ln w="57150">
              <a:solidFill>
                <a:srgbClr val="0000FF"/>
              </a:solidFill>
              <a:round/>
              <a:headEnd/>
              <a:tailEnd/>
            </a:ln>
            <a:extLst>
              <a:ext uri="{909E8E84-426E-40DD-AFC4-6F175D3DCCD1}">
                <a14:hiddenFill xmlns:a14="http://schemas.microsoft.com/office/drawing/2010/main">
                  <a:noFill/>
                </a14:hiddenFill>
              </a:ext>
            </a:extLst>
          </p:spPr>
        </p:cxnSp>
        <p:cxnSp>
          <p:nvCxnSpPr>
            <p:cNvPr id="29711" name="AutoShape 130"/>
            <p:cNvCxnSpPr>
              <a:cxnSpLocks noChangeShapeType="1"/>
            </p:cNvCxnSpPr>
            <p:nvPr/>
          </p:nvCxnSpPr>
          <p:spPr bwMode="auto">
            <a:xfrm rot="10800000">
              <a:off x="4393" y="2538"/>
              <a:ext cx="1175" cy="662"/>
            </a:xfrm>
            <a:prstGeom prst="curvedConnector3">
              <a:avLst>
                <a:gd name="adj1" fmla="val 51852"/>
              </a:avLst>
            </a:prstGeom>
            <a:noFill/>
            <a:ln w="57150">
              <a:solidFill>
                <a:srgbClr val="BE666E"/>
              </a:solidFill>
              <a:round/>
              <a:headEnd/>
              <a:tailEnd/>
            </a:ln>
            <a:extLst>
              <a:ext uri="{909E8E84-426E-40DD-AFC4-6F175D3DCCD1}">
                <a14:hiddenFill xmlns:a14="http://schemas.microsoft.com/office/drawing/2010/main">
                  <a:noFill/>
                </a14:hiddenFill>
              </a:ext>
            </a:extLst>
          </p:spPr>
        </p:cxnSp>
        <p:sp>
          <p:nvSpPr>
            <p:cNvPr id="22" name="Rectangle 131"/>
            <p:cNvSpPr>
              <a:spLocks noChangeArrowheads="1"/>
            </p:cNvSpPr>
            <p:nvPr/>
          </p:nvSpPr>
          <p:spPr bwMode="auto">
            <a:xfrm>
              <a:off x="2000" y="2607"/>
              <a:ext cx="1001" cy="210"/>
            </a:xfrm>
            <a:prstGeom prst="rect">
              <a:avLst/>
            </a:prstGeom>
            <a:solidFill>
              <a:srgbClr val="F0A22E"/>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23" name="Rectangle 132"/>
            <p:cNvSpPr>
              <a:spLocks noChangeArrowheads="1"/>
            </p:cNvSpPr>
            <p:nvPr/>
          </p:nvSpPr>
          <p:spPr bwMode="auto">
            <a:xfrm>
              <a:off x="2305" y="3166"/>
              <a:ext cx="435" cy="347"/>
            </a:xfrm>
            <a:prstGeom prst="rect">
              <a:avLst/>
            </a:prstGeom>
            <a:solidFill>
              <a:srgbClr val="F0A22E"/>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sp>
          <p:nvSpPr>
            <p:cNvPr id="24" name="Line 133"/>
            <p:cNvSpPr>
              <a:spLocks noChangeShapeType="1"/>
            </p:cNvSpPr>
            <p:nvPr/>
          </p:nvSpPr>
          <p:spPr bwMode="auto">
            <a:xfrm>
              <a:off x="1957" y="3095"/>
              <a:ext cx="0"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5" name="Line 134"/>
            <p:cNvSpPr>
              <a:spLocks noChangeShapeType="1"/>
            </p:cNvSpPr>
            <p:nvPr/>
          </p:nvSpPr>
          <p:spPr bwMode="auto">
            <a:xfrm>
              <a:off x="1870" y="2748"/>
              <a:ext cx="130"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6" name="Line 135"/>
            <p:cNvSpPr>
              <a:spLocks noChangeShapeType="1"/>
            </p:cNvSpPr>
            <p:nvPr/>
          </p:nvSpPr>
          <p:spPr bwMode="auto">
            <a:xfrm>
              <a:off x="1825" y="2676"/>
              <a:ext cx="175"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7" name="Line 136"/>
            <p:cNvSpPr>
              <a:spLocks noChangeShapeType="1"/>
            </p:cNvSpPr>
            <p:nvPr/>
          </p:nvSpPr>
          <p:spPr bwMode="auto">
            <a:xfrm>
              <a:off x="2739" y="3235"/>
              <a:ext cx="21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8" name="Line 137"/>
            <p:cNvSpPr>
              <a:spLocks noChangeShapeType="1"/>
            </p:cNvSpPr>
            <p:nvPr/>
          </p:nvSpPr>
          <p:spPr bwMode="auto">
            <a:xfrm>
              <a:off x="1825" y="2676"/>
              <a:ext cx="0" cy="3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29" name="Line 138"/>
            <p:cNvSpPr>
              <a:spLocks noChangeShapeType="1"/>
            </p:cNvSpPr>
            <p:nvPr/>
          </p:nvSpPr>
          <p:spPr bwMode="auto">
            <a:xfrm>
              <a:off x="1825" y="3025"/>
              <a:ext cx="1132"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0" name="Line 139"/>
            <p:cNvSpPr>
              <a:spLocks noChangeShapeType="1"/>
            </p:cNvSpPr>
            <p:nvPr/>
          </p:nvSpPr>
          <p:spPr bwMode="auto">
            <a:xfrm>
              <a:off x="2957" y="3025"/>
              <a:ext cx="0" cy="21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1" name="Line 140"/>
            <p:cNvSpPr>
              <a:spLocks noChangeShapeType="1"/>
            </p:cNvSpPr>
            <p:nvPr/>
          </p:nvSpPr>
          <p:spPr bwMode="auto">
            <a:xfrm>
              <a:off x="1870" y="2748"/>
              <a:ext cx="0" cy="208"/>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2" name="Line 141"/>
            <p:cNvSpPr>
              <a:spLocks noChangeShapeType="1"/>
            </p:cNvSpPr>
            <p:nvPr/>
          </p:nvSpPr>
          <p:spPr bwMode="auto">
            <a:xfrm>
              <a:off x="1870" y="2956"/>
              <a:ext cx="1131"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3" name="Line 142"/>
            <p:cNvSpPr>
              <a:spLocks noChangeShapeType="1"/>
            </p:cNvSpPr>
            <p:nvPr/>
          </p:nvSpPr>
          <p:spPr bwMode="auto">
            <a:xfrm>
              <a:off x="3001" y="2956"/>
              <a:ext cx="0" cy="349"/>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4" name="Line 143"/>
            <p:cNvSpPr>
              <a:spLocks noChangeShapeType="1"/>
            </p:cNvSpPr>
            <p:nvPr/>
          </p:nvSpPr>
          <p:spPr bwMode="auto">
            <a:xfrm>
              <a:off x="2739" y="3305"/>
              <a:ext cx="260"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5" name="Line 144"/>
            <p:cNvSpPr>
              <a:spLocks noChangeShapeType="1"/>
            </p:cNvSpPr>
            <p:nvPr/>
          </p:nvSpPr>
          <p:spPr bwMode="auto">
            <a:xfrm>
              <a:off x="3001" y="2676"/>
              <a:ext cx="175"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6" name="Line 145"/>
            <p:cNvSpPr>
              <a:spLocks noChangeShapeType="1"/>
            </p:cNvSpPr>
            <p:nvPr/>
          </p:nvSpPr>
          <p:spPr bwMode="auto">
            <a:xfrm>
              <a:off x="3001" y="2748"/>
              <a:ext cx="87"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7" name="Line 146"/>
            <p:cNvSpPr>
              <a:spLocks noChangeShapeType="1"/>
            </p:cNvSpPr>
            <p:nvPr/>
          </p:nvSpPr>
          <p:spPr bwMode="auto">
            <a:xfrm>
              <a:off x="3087" y="2748"/>
              <a:ext cx="0" cy="626"/>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8" name="Line 147"/>
            <p:cNvSpPr>
              <a:spLocks noChangeShapeType="1"/>
            </p:cNvSpPr>
            <p:nvPr/>
          </p:nvSpPr>
          <p:spPr bwMode="auto">
            <a:xfrm flipH="1">
              <a:off x="2739" y="3374"/>
              <a:ext cx="34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39" name="Line 148"/>
            <p:cNvSpPr>
              <a:spLocks noChangeShapeType="1"/>
            </p:cNvSpPr>
            <p:nvPr/>
          </p:nvSpPr>
          <p:spPr bwMode="auto">
            <a:xfrm>
              <a:off x="3175" y="2676"/>
              <a:ext cx="0" cy="767"/>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0" name="Line 149"/>
            <p:cNvSpPr>
              <a:spLocks noChangeShapeType="1"/>
            </p:cNvSpPr>
            <p:nvPr/>
          </p:nvSpPr>
          <p:spPr bwMode="auto">
            <a:xfrm flipH="1">
              <a:off x="2739" y="3443"/>
              <a:ext cx="436"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1" name="Line 150"/>
            <p:cNvSpPr>
              <a:spLocks noChangeShapeType="1"/>
            </p:cNvSpPr>
            <p:nvPr/>
          </p:nvSpPr>
          <p:spPr bwMode="auto">
            <a:xfrm flipH="1">
              <a:off x="1957" y="3305"/>
              <a:ext cx="34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2" name="Line 151"/>
            <p:cNvSpPr>
              <a:spLocks noChangeShapeType="1"/>
            </p:cNvSpPr>
            <p:nvPr/>
          </p:nvSpPr>
          <p:spPr bwMode="auto">
            <a:xfrm flipH="1">
              <a:off x="1957" y="3374"/>
              <a:ext cx="348"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3" name="Line 152"/>
            <p:cNvSpPr>
              <a:spLocks noChangeShapeType="1"/>
            </p:cNvSpPr>
            <p:nvPr/>
          </p:nvSpPr>
          <p:spPr bwMode="auto">
            <a:xfrm>
              <a:off x="1609" y="1632"/>
              <a:ext cx="609" cy="0"/>
            </a:xfrm>
            <a:prstGeom prst="line">
              <a:avLst/>
            </a:prstGeom>
            <a:noFill/>
            <a:ln w="9525">
              <a:solidFill>
                <a:sysClr val="windowText" lastClr="000000"/>
              </a:solidFill>
              <a:round/>
              <a:headEnd/>
              <a:tailEnd/>
            </a:ln>
            <a:effectLst/>
          </p:spPr>
          <p:txBody>
            <a:bodyPr/>
            <a:lstStyle/>
            <a:p>
              <a:pPr fontAlgn="auto">
                <a:spcBef>
                  <a:spcPts val="0"/>
                </a:spcBef>
                <a:spcAft>
                  <a:spcPts val="0"/>
                </a:spcAft>
                <a:defRPr/>
              </a:pPr>
              <a:endParaRPr lang="vi-VN" sz="2400" kern="0">
                <a:solidFill>
                  <a:sysClr val="windowText" lastClr="000000"/>
                </a:solidFill>
                <a:latin typeface="Arial" charset="0"/>
              </a:endParaRPr>
            </a:p>
          </p:txBody>
        </p:sp>
        <p:sp>
          <p:nvSpPr>
            <p:cNvPr id="44" name="Oval 153"/>
            <p:cNvSpPr>
              <a:spLocks noChangeArrowheads="1"/>
            </p:cNvSpPr>
            <p:nvPr/>
          </p:nvSpPr>
          <p:spPr bwMode="auto">
            <a:xfrm>
              <a:off x="5002" y="2538"/>
              <a:ext cx="131" cy="210"/>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cxnSp>
          <p:nvCxnSpPr>
            <p:cNvPr id="29735" name="AutoShape 154"/>
            <p:cNvCxnSpPr>
              <a:cxnSpLocks noChangeShapeType="1"/>
            </p:cNvCxnSpPr>
            <p:nvPr/>
          </p:nvCxnSpPr>
          <p:spPr bwMode="auto">
            <a:xfrm rot="10800000">
              <a:off x="4393" y="2120"/>
              <a:ext cx="1175" cy="662"/>
            </a:xfrm>
            <a:prstGeom prst="curvedConnector3">
              <a:avLst>
                <a:gd name="adj1" fmla="val 51852"/>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9736" name="WordArt 155"/>
            <p:cNvSpPr>
              <a:spLocks noChangeArrowheads="1" noChangeShapeType="1" noTextEdit="1"/>
            </p:cNvSpPr>
            <p:nvPr/>
          </p:nvSpPr>
          <p:spPr bwMode="auto">
            <a:xfrm>
              <a:off x="2609" y="1980"/>
              <a:ext cx="1545" cy="366"/>
            </a:xfrm>
            <a:prstGeom prst="rect">
              <a:avLst/>
            </a:prstGeom>
          </p:spPr>
          <p:txBody>
            <a:bodyPr wrap="none" fromWordArt="1">
              <a:prstTxWarp prst="textPlain">
                <a:avLst>
                  <a:gd name="adj" fmla="val 50000"/>
                </a:avLst>
              </a:prstTxWarp>
            </a:bodyPr>
            <a:lstStyle/>
            <a:p>
              <a:pPr algn="ctr"/>
              <a:endParaRPr lang="en-US" sz="2400" kern="10">
                <a:ln w="19050">
                  <a:solidFill>
                    <a:srgbClr val="FF0000"/>
                  </a:solidFill>
                  <a:round/>
                  <a:headEnd/>
                  <a:tailEnd/>
                </a:ln>
                <a:solidFill>
                  <a:srgbClr val="0066CC"/>
                </a:solidFill>
                <a:effectLst>
                  <a:outerShdw dist="35921" dir="2700000" algn="ctr" rotWithShape="0">
                    <a:srgbClr val="990000"/>
                  </a:outerShdw>
                </a:effectLst>
                <a:cs typeface="Arial" panose="020B0604020202020204" pitchFamily="34" charset="0"/>
              </a:endParaRPr>
            </a:p>
          </p:txBody>
        </p:sp>
        <p:sp>
          <p:nvSpPr>
            <p:cNvPr id="29737" name="WordArt 156"/>
            <p:cNvSpPr>
              <a:spLocks noChangeArrowheads="1" noChangeShapeType="1" noTextEdit="1"/>
            </p:cNvSpPr>
            <p:nvPr/>
          </p:nvSpPr>
          <p:spPr bwMode="auto">
            <a:xfrm>
              <a:off x="3436" y="2886"/>
              <a:ext cx="664" cy="209"/>
            </a:xfrm>
            <a:prstGeom prst="rect">
              <a:avLst/>
            </a:prstGeom>
          </p:spPr>
          <p:txBody>
            <a:bodyPr wrap="none" fromWordArt="1">
              <a:prstTxWarp prst="textPlain">
                <a:avLst>
                  <a:gd name="adj" fmla="val 50000"/>
                </a:avLst>
              </a:prstTxWarp>
            </a:bodyPr>
            <a:lstStyle/>
            <a:p>
              <a:pPr algn="ctr"/>
              <a:r>
                <a:rPr lang="en-US" sz="2400" kern="10">
                  <a:ln w="9525">
                    <a:solidFill>
                      <a:srgbClr val="0000FF"/>
                    </a:solidFill>
                    <a:round/>
                    <a:headEnd/>
                    <a:tailEnd/>
                  </a:ln>
                  <a:solidFill>
                    <a:srgbClr val="FFFFFF"/>
                  </a:solidFill>
                  <a:latin typeface="Times New Roman" panose="02020603050405020304" pitchFamily="18" charset="0"/>
                  <a:cs typeface="Times New Roman" panose="02020603050405020304" pitchFamily="18" charset="0"/>
                </a:rPr>
                <a:t>90 V -240 V</a:t>
              </a:r>
            </a:p>
          </p:txBody>
        </p:sp>
        <p:cxnSp>
          <p:nvCxnSpPr>
            <p:cNvPr id="29738" name="AutoShape 157"/>
            <p:cNvCxnSpPr>
              <a:cxnSpLocks noChangeShapeType="1"/>
            </p:cNvCxnSpPr>
            <p:nvPr/>
          </p:nvCxnSpPr>
          <p:spPr bwMode="auto">
            <a:xfrm rot="10800000">
              <a:off x="4393" y="2120"/>
              <a:ext cx="1175" cy="662"/>
            </a:xfrm>
            <a:prstGeom prst="curvedConnector3">
              <a:avLst>
                <a:gd name="adj1" fmla="val 51852"/>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49" name="Oval 158"/>
            <p:cNvSpPr>
              <a:spLocks noChangeArrowheads="1"/>
            </p:cNvSpPr>
            <p:nvPr/>
          </p:nvSpPr>
          <p:spPr bwMode="auto">
            <a:xfrm>
              <a:off x="5002" y="2538"/>
              <a:ext cx="131" cy="210"/>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cxnSp>
          <p:nvCxnSpPr>
            <p:cNvPr id="29740" name="AutoShape 159"/>
            <p:cNvCxnSpPr>
              <a:cxnSpLocks noChangeShapeType="1"/>
            </p:cNvCxnSpPr>
            <p:nvPr/>
          </p:nvCxnSpPr>
          <p:spPr bwMode="auto">
            <a:xfrm rot="10800000">
              <a:off x="4393" y="2120"/>
              <a:ext cx="1175" cy="662"/>
            </a:xfrm>
            <a:prstGeom prst="curvedConnector3">
              <a:avLst>
                <a:gd name="adj1" fmla="val 51852"/>
              </a:avLst>
            </a:prstGeom>
            <a:noFill/>
            <a:ln w="57150">
              <a:solidFill>
                <a:srgbClr val="0000FF"/>
              </a:solidFill>
              <a:round/>
              <a:headEnd/>
              <a:tailEnd/>
            </a:ln>
            <a:extLst>
              <a:ext uri="{909E8E84-426E-40DD-AFC4-6F175D3DCCD1}">
                <a14:hiddenFill xmlns:a14="http://schemas.microsoft.com/office/drawing/2010/main">
                  <a:noFill/>
                </a14:hiddenFill>
              </a:ext>
            </a:extLst>
          </p:spPr>
        </p:cxnSp>
        <p:sp>
          <p:nvSpPr>
            <p:cNvPr id="51" name="Oval 160"/>
            <p:cNvSpPr>
              <a:spLocks noChangeArrowheads="1"/>
            </p:cNvSpPr>
            <p:nvPr/>
          </p:nvSpPr>
          <p:spPr bwMode="auto">
            <a:xfrm>
              <a:off x="738" y="2538"/>
              <a:ext cx="131" cy="210"/>
            </a:xfrm>
            <a:prstGeom prst="ellipse">
              <a:avLst/>
            </a:prstGeom>
            <a:solidFill>
              <a:sysClr val="window" lastClr="FFFFFF"/>
            </a:solidFill>
            <a:ln w="28575">
              <a:solidFill>
                <a:sysClr val="windowText" lastClr="000000"/>
              </a:solidFill>
              <a:round/>
              <a:headEnd/>
              <a:tailEnd/>
            </a:ln>
            <a:effectLst/>
          </p:spPr>
          <p:txBody>
            <a:bodyPr wrap="none" anchor="ctr"/>
            <a:lstStyle/>
            <a:p>
              <a:pPr fontAlgn="auto">
                <a:spcBef>
                  <a:spcPts val="0"/>
                </a:spcBef>
                <a:spcAft>
                  <a:spcPts val="0"/>
                </a:spcAft>
                <a:defRPr/>
              </a:pPr>
              <a:endParaRPr lang="vi-VN" sz="2400" kern="0">
                <a:solidFill>
                  <a:sysClr val="windowText" lastClr="000000"/>
                </a:solidFill>
                <a:latin typeface="Arial" charset="0"/>
              </a:endParaRPr>
            </a:p>
          </p:txBody>
        </p:sp>
        <p:cxnSp>
          <p:nvCxnSpPr>
            <p:cNvPr id="29742" name="AutoShape 161"/>
            <p:cNvCxnSpPr>
              <a:cxnSpLocks noChangeShapeType="1"/>
            </p:cNvCxnSpPr>
            <p:nvPr/>
          </p:nvCxnSpPr>
          <p:spPr bwMode="auto">
            <a:xfrm rot="10800000">
              <a:off x="4393" y="2329"/>
              <a:ext cx="1175" cy="662"/>
            </a:xfrm>
            <a:prstGeom prst="curvedConnector3">
              <a:avLst>
                <a:gd name="adj1" fmla="val 51852"/>
              </a:avLst>
            </a:prstGeom>
            <a:noFill/>
            <a:ln w="57150">
              <a:solidFill>
                <a:srgbClr val="BE666E"/>
              </a:solidFill>
              <a:round/>
              <a:headEnd/>
              <a:tailEnd/>
            </a:ln>
            <a:extLst>
              <a:ext uri="{909E8E84-426E-40DD-AFC4-6F175D3DCCD1}">
                <a14:hiddenFill xmlns:a14="http://schemas.microsoft.com/office/drawing/2010/main">
                  <a:noFill/>
                </a14:hiddenFill>
              </a:ext>
            </a:extLst>
          </p:spPr>
        </p:cxnSp>
        <p:sp>
          <p:nvSpPr>
            <p:cNvPr id="29743" name="WordArt 166"/>
            <p:cNvSpPr>
              <a:spLocks noChangeArrowheads="1" noChangeShapeType="1" noTextEdit="1"/>
            </p:cNvSpPr>
            <p:nvPr/>
          </p:nvSpPr>
          <p:spPr bwMode="auto">
            <a:xfrm>
              <a:off x="3436" y="3235"/>
              <a:ext cx="658" cy="278"/>
            </a:xfrm>
            <a:prstGeom prst="rect">
              <a:avLst/>
            </a:prstGeom>
          </p:spPr>
          <p:txBody>
            <a:bodyPr wrap="none" fromWordArt="1">
              <a:prstTxWarp prst="textPlain">
                <a:avLst>
                  <a:gd name="adj" fmla="val 50000"/>
                </a:avLst>
              </a:prstTxWarp>
            </a:bodyPr>
            <a:lstStyle/>
            <a:p>
              <a:pPr algn="ctr"/>
              <a:r>
                <a:rPr lang="en-US" sz="2400" kern="10">
                  <a:ln w="9525">
                    <a:solidFill>
                      <a:srgbClr val="FFFFFF"/>
                    </a:solidFill>
                    <a:round/>
                    <a:headEnd/>
                    <a:tailEnd/>
                  </a:ln>
                  <a:solidFill>
                    <a:srgbClr val="C00000"/>
                  </a:solidFill>
                  <a:latin typeface="Times New Roman" panose="02020603050405020304" pitchFamily="18" charset="0"/>
                  <a:cs typeface="Times New Roman" panose="02020603050405020304" pitchFamily="18" charset="0"/>
                </a:rPr>
                <a:t>20-40 W</a:t>
              </a:r>
            </a:p>
          </p:txBody>
        </p:sp>
      </p:grpSp>
      <p:sp>
        <p:nvSpPr>
          <p:cNvPr id="53" name="Rectangle 52"/>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4"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55" name="AutoShape 2"/>
          <p:cNvSpPr txBox="1">
            <a:spLocks noChangeArrowheads="1"/>
          </p:cNvSpPr>
          <p:nvPr/>
        </p:nvSpPr>
        <p:spPr bwMode="auto">
          <a:xfrm>
            <a:off x="158733" y="932241"/>
            <a:ext cx="57814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 </a:t>
            </a:r>
            <a:r>
              <a:rPr lang="en-US" altLang="en-US" sz="2400" b="1">
                <a:solidFill>
                  <a:srgbClr val="FF0000"/>
                </a:solidFill>
                <a:latin typeface="Times New Roman" panose="02020603050405020304" pitchFamily="18" charset="0"/>
                <a:cs typeface="Times New Roman" panose="02020603050405020304" pitchFamily="18" charset="0"/>
              </a:rPr>
              <a:t>Đặc điểm của đèn ống huỳnh quang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34215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5"/>
          <p:cNvGrpSpPr>
            <a:grpSpLocks/>
          </p:cNvGrpSpPr>
          <p:nvPr/>
        </p:nvGrpSpPr>
        <p:grpSpPr bwMode="auto">
          <a:xfrm>
            <a:off x="1371600" y="2828181"/>
            <a:ext cx="6400800" cy="2995613"/>
            <a:chOff x="528" y="1317"/>
            <a:chExt cx="4368" cy="2897"/>
          </a:xfrm>
        </p:grpSpPr>
        <p:sp>
          <p:nvSpPr>
            <p:cNvPr id="9" name="AutoShape 52" descr="70%"/>
            <p:cNvSpPr>
              <a:spLocks noChangeArrowheads="1"/>
            </p:cNvSpPr>
            <p:nvPr/>
          </p:nvSpPr>
          <p:spPr bwMode="auto">
            <a:xfrm rot="1465725">
              <a:off x="835" y="1887"/>
              <a:ext cx="3799" cy="1277"/>
            </a:xfrm>
            <a:prstGeom prst="parallelogram">
              <a:avLst>
                <a:gd name="adj" fmla="val 156940"/>
              </a:avLst>
            </a:prstGeom>
            <a:pattFill prst="pct70">
              <a:fgClr>
                <a:srgbClr val="FF9900"/>
              </a:fgClr>
              <a:bgClr>
                <a:srgbClr val="BE666E"/>
              </a:bgClr>
            </a:patt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10" name="AutoShape 53"/>
            <p:cNvSpPr>
              <a:spLocks noChangeArrowheads="1"/>
            </p:cNvSpPr>
            <p:nvPr/>
          </p:nvSpPr>
          <p:spPr bwMode="auto">
            <a:xfrm>
              <a:off x="1784" y="2253"/>
              <a:ext cx="496" cy="215"/>
            </a:xfrm>
            <a:prstGeom prst="flowChartMagneticDisk">
              <a:avLst/>
            </a:prstGeom>
            <a:solidFill>
              <a:srgbClr val="FBEEC9"/>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11" name="Oval 54"/>
            <p:cNvSpPr>
              <a:spLocks noChangeArrowheads="1"/>
            </p:cNvSpPr>
            <p:nvPr/>
          </p:nvSpPr>
          <p:spPr bwMode="auto">
            <a:xfrm>
              <a:off x="1891" y="2281"/>
              <a:ext cx="247" cy="26"/>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cxnSp>
          <p:nvCxnSpPr>
            <p:cNvPr id="30732" name="AutoShape 55"/>
            <p:cNvCxnSpPr>
              <a:cxnSpLocks noChangeShapeType="1"/>
              <a:stCxn id="11" idx="1"/>
              <a:endCxn id="10" idx="2"/>
            </p:cNvCxnSpPr>
            <p:nvPr/>
          </p:nvCxnSpPr>
          <p:spPr bwMode="auto">
            <a:xfrm rot="-5400000" flipH="1" flipV="1">
              <a:off x="1817" y="2251"/>
              <a:ext cx="77" cy="143"/>
            </a:xfrm>
            <a:prstGeom prst="curvedConnector4">
              <a:avLst>
                <a:gd name="adj1" fmla="val -83213"/>
                <a:gd name="adj2" fmla="val 136269"/>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3" name="AutoShape 56"/>
            <p:cNvCxnSpPr>
              <a:cxnSpLocks noChangeShapeType="1"/>
              <a:stCxn id="11" idx="0"/>
              <a:endCxn id="10" idx="2"/>
            </p:cNvCxnSpPr>
            <p:nvPr/>
          </p:nvCxnSpPr>
          <p:spPr bwMode="auto">
            <a:xfrm rot="-5400000" flipH="1" flipV="1">
              <a:off x="1860" y="2205"/>
              <a:ext cx="80" cy="231"/>
            </a:xfrm>
            <a:prstGeom prst="curvedConnector4">
              <a:avLst>
                <a:gd name="adj1" fmla="val -75699"/>
                <a:gd name="adj2" fmla="val 107690"/>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4" name="AutoShape 57"/>
            <p:cNvCxnSpPr>
              <a:cxnSpLocks noChangeShapeType="1"/>
              <a:stCxn id="11" idx="1"/>
              <a:endCxn id="10" idx="2"/>
            </p:cNvCxnSpPr>
            <p:nvPr/>
          </p:nvCxnSpPr>
          <p:spPr bwMode="auto">
            <a:xfrm rot="-5400000" flipH="1" flipV="1">
              <a:off x="1817" y="2251"/>
              <a:ext cx="77" cy="143"/>
            </a:xfrm>
            <a:prstGeom prst="curvedConnector4">
              <a:avLst>
                <a:gd name="adj1" fmla="val -21898"/>
                <a:gd name="adj2" fmla="val 141449"/>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5" name="AutoShape 58"/>
            <p:cNvCxnSpPr>
              <a:cxnSpLocks noChangeShapeType="1"/>
            </p:cNvCxnSpPr>
            <p:nvPr/>
          </p:nvCxnSpPr>
          <p:spPr bwMode="auto">
            <a:xfrm rot="5400000" flipH="1" flipV="1">
              <a:off x="1888" y="2380"/>
              <a:ext cx="147" cy="1"/>
            </a:xfrm>
            <a:prstGeom prst="curvedConnector5">
              <a:avLst>
                <a:gd name="adj1" fmla="val -33463"/>
                <a:gd name="adj2" fmla="val -1400000"/>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6" name="AutoShape 59"/>
            <p:cNvCxnSpPr>
              <a:cxnSpLocks noChangeShapeType="1"/>
            </p:cNvCxnSpPr>
            <p:nvPr/>
          </p:nvCxnSpPr>
          <p:spPr bwMode="auto">
            <a:xfrm rot="5400000" flipH="1" flipV="1">
              <a:off x="2065" y="2380"/>
              <a:ext cx="147" cy="1"/>
            </a:xfrm>
            <a:prstGeom prst="curvedConnector5">
              <a:avLst>
                <a:gd name="adj1" fmla="val -33463"/>
                <a:gd name="adj2" fmla="val 325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7" name="AutoShape 60"/>
            <p:cNvCxnSpPr>
              <a:cxnSpLocks noChangeShapeType="1"/>
            </p:cNvCxnSpPr>
            <p:nvPr/>
          </p:nvCxnSpPr>
          <p:spPr bwMode="auto">
            <a:xfrm rot="5400000" flipH="1" flipV="1">
              <a:off x="1994" y="2381"/>
              <a:ext cx="147" cy="0"/>
            </a:xfrm>
            <a:prstGeom prst="curvedConnector5">
              <a:avLst>
                <a:gd name="adj1" fmla="val -33463"/>
                <a:gd name="adj2" fmla="val 213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8" name="AutoShape 61"/>
            <p:cNvCxnSpPr>
              <a:cxnSpLocks noChangeShapeType="1"/>
            </p:cNvCxnSpPr>
            <p:nvPr/>
          </p:nvCxnSpPr>
          <p:spPr bwMode="auto">
            <a:xfrm rot="5400000" flipH="1" flipV="1">
              <a:off x="1817" y="2408"/>
              <a:ext cx="147" cy="0"/>
            </a:xfrm>
            <a:prstGeom prst="curvedConnector5">
              <a:avLst>
                <a:gd name="adj1" fmla="val -33463"/>
                <a:gd name="adj2" fmla="val -1400000"/>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39" name="AutoShape 62"/>
            <p:cNvCxnSpPr>
              <a:cxnSpLocks noChangeShapeType="1"/>
            </p:cNvCxnSpPr>
            <p:nvPr/>
          </p:nvCxnSpPr>
          <p:spPr bwMode="auto">
            <a:xfrm rot="5400000" flipH="1" flipV="1">
              <a:off x="1817" y="2408"/>
              <a:ext cx="147" cy="0"/>
            </a:xfrm>
            <a:prstGeom prst="curvedConnector5">
              <a:avLst>
                <a:gd name="adj1" fmla="val -33463"/>
                <a:gd name="adj2" fmla="val -13300005"/>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0" name="AutoShape 63"/>
            <p:cNvCxnSpPr>
              <a:cxnSpLocks noChangeShapeType="1"/>
            </p:cNvCxnSpPr>
            <p:nvPr/>
          </p:nvCxnSpPr>
          <p:spPr bwMode="auto">
            <a:xfrm rot="5400000" flipH="1" flipV="1">
              <a:off x="1924" y="2407"/>
              <a:ext cx="147" cy="1"/>
            </a:xfrm>
            <a:prstGeom prst="curvedConnector5">
              <a:avLst>
                <a:gd name="adj1" fmla="val -33463"/>
                <a:gd name="adj2" fmla="val 9500005"/>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1" name="AutoShape 64"/>
            <p:cNvCxnSpPr>
              <a:cxnSpLocks noChangeShapeType="1"/>
            </p:cNvCxnSpPr>
            <p:nvPr/>
          </p:nvCxnSpPr>
          <p:spPr bwMode="auto">
            <a:xfrm rot="5400000" flipH="1" flipV="1">
              <a:off x="1924" y="2380"/>
              <a:ext cx="147" cy="1"/>
            </a:xfrm>
            <a:prstGeom prst="curvedConnector5">
              <a:avLst>
                <a:gd name="adj1" fmla="val -33463"/>
                <a:gd name="adj2" fmla="val 21400009"/>
                <a:gd name="adj3" fmla="val 131556"/>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0742" name="AutoShape 65"/>
            <p:cNvCxnSpPr>
              <a:cxnSpLocks noChangeShapeType="1"/>
            </p:cNvCxnSpPr>
            <p:nvPr/>
          </p:nvCxnSpPr>
          <p:spPr bwMode="auto">
            <a:xfrm rot="5400000" flipH="1" flipV="1">
              <a:off x="2030" y="2380"/>
              <a:ext cx="147" cy="1"/>
            </a:xfrm>
            <a:prstGeom prst="curvedConnector5">
              <a:avLst>
                <a:gd name="adj1" fmla="val -33463"/>
                <a:gd name="adj2" fmla="val 325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sp>
          <p:nvSpPr>
            <p:cNvPr id="26" name="AutoShape 66"/>
            <p:cNvSpPr>
              <a:spLocks noChangeArrowheads="1"/>
            </p:cNvSpPr>
            <p:nvPr/>
          </p:nvSpPr>
          <p:spPr bwMode="auto">
            <a:xfrm>
              <a:off x="3448" y="2815"/>
              <a:ext cx="496" cy="215"/>
            </a:xfrm>
            <a:prstGeom prst="flowChartMagneticDisk">
              <a:avLst/>
            </a:prstGeom>
            <a:solidFill>
              <a:srgbClr val="FBEEC9"/>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27" name="Oval 67"/>
            <p:cNvSpPr>
              <a:spLocks noChangeArrowheads="1"/>
            </p:cNvSpPr>
            <p:nvPr/>
          </p:nvSpPr>
          <p:spPr bwMode="auto">
            <a:xfrm>
              <a:off x="3554" y="2843"/>
              <a:ext cx="248" cy="28"/>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cxnSp>
          <p:nvCxnSpPr>
            <p:cNvPr id="30745" name="AutoShape 68"/>
            <p:cNvCxnSpPr>
              <a:cxnSpLocks noChangeShapeType="1"/>
            </p:cNvCxnSpPr>
            <p:nvPr/>
          </p:nvCxnSpPr>
          <p:spPr bwMode="auto">
            <a:xfrm rot="-5400000" flipH="1" flipV="1">
              <a:off x="3517" y="2891"/>
              <a:ext cx="76" cy="142"/>
            </a:xfrm>
            <a:prstGeom prst="curvedConnector4">
              <a:avLst>
                <a:gd name="adj1" fmla="val -145255"/>
                <a:gd name="adj2" fmla="val 174611"/>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6" name="AutoShape 69"/>
            <p:cNvCxnSpPr>
              <a:cxnSpLocks noChangeShapeType="1"/>
            </p:cNvCxnSpPr>
            <p:nvPr/>
          </p:nvCxnSpPr>
          <p:spPr bwMode="auto">
            <a:xfrm rot="-5400000" flipH="1" flipV="1">
              <a:off x="3594" y="2822"/>
              <a:ext cx="80" cy="230"/>
            </a:xfrm>
            <a:prstGeom prst="curvedConnector4">
              <a:avLst>
                <a:gd name="adj1" fmla="val -133333"/>
                <a:gd name="adj2" fmla="val 146153"/>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7" name="AutoShape 70"/>
            <p:cNvCxnSpPr>
              <a:cxnSpLocks noChangeShapeType="1"/>
            </p:cNvCxnSpPr>
            <p:nvPr/>
          </p:nvCxnSpPr>
          <p:spPr bwMode="auto">
            <a:xfrm rot="-5400000" flipH="1" flipV="1">
              <a:off x="3552" y="2837"/>
              <a:ext cx="76" cy="142"/>
            </a:xfrm>
            <a:prstGeom prst="curvedConnector4">
              <a:avLst>
                <a:gd name="adj1" fmla="val -145255"/>
                <a:gd name="adj2" fmla="val 136269"/>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8" name="AutoShape 71"/>
            <p:cNvCxnSpPr>
              <a:cxnSpLocks noChangeShapeType="1"/>
            </p:cNvCxnSpPr>
            <p:nvPr/>
          </p:nvCxnSpPr>
          <p:spPr bwMode="auto">
            <a:xfrm rot="5400000" flipH="1" flipV="1">
              <a:off x="3552" y="2943"/>
              <a:ext cx="147" cy="1"/>
            </a:xfrm>
            <a:prstGeom prst="curvedConnector5">
              <a:avLst>
                <a:gd name="adj1" fmla="val -33463"/>
                <a:gd name="adj2" fmla="val -1400000"/>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49" name="AutoShape 72"/>
            <p:cNvCxnSpPr>
              <a:cxnSpLocks noChangeShapeType="1"/>
            </p:cNvCxnSpPr>
            <p:nvPr/>
          </p:nvCxnSpPr>
          <p:spPr bwMode="auto">
            <a:xfrm rot="5400000" flipH="1" flipV="1">
              <a:off x="3729" y="2943"/>
              <a:ext cx="147" cy="1"/>
            </a:xfrm>
            <a:prstGeom prst="curvedConnector5">
              <a:avLst>
                <a:gd name="adj1" fmla="val -33463"/>
                <a:gd name="adj2" fmla="val 325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50" name="AutoShape 73"/>
            <p:cNvCxnSpPr>
              <a:cxnSpLocks noChangeShapeType="1"/>
            </p:cNvCxnSpPr>
            <p:nvPr/>
          </p:nvCxnSpPr>
          <p:spPr bwMode="auto">
            <a:xfrm rot="5400000" flipH="1" flipV="1">
              <a:off x="3658" y="2943"/>
              <a:ext cx="147" cy="1"/>
            </a:xfrm>
            <a:prstGeom prst="curvedConnector5">
              <a:avLst>
                <a:gd name="adj1" fmla="val -33463"/>
                <a:gd name="adj2" fmla="val 213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51" name="AutoShape 74"/>
            <p:cNvCxnSpPr>
              <a:cxnSpLocks noChangeShapeType="1"/>
            </p:cNvCxnSpPr>
            <p:nvPr/>
          </p:nvCxnSpPr>
          <p:spPr bwMode="auto">
            <a:xfrm rot="5400000" flipH="1" flipV="1">
              <a:off x="3481" y="2970"/>
              <a:ext cx="147" cy="1"/>
            </a:xfrm>
            <a:prstGeom prst="curvedConnector5">
              <a:avLst>
                <a:gd name="adj1" fmla="val -33463"/>
                <a:gd name="adj2" fmla="val -1400000"/>
                <a:gd name="adj3" fmla="val 131556"/>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0752" name="AutoShape 75"/>
            <p:cNvCxnSpPr>
              <a:cxnSpLocks noChangeShapeType="1"/>
            </p:cNvCxnSpPr>
            <p:nvPr/>
          </p:nvCxnSpPr>
          <p:spPr bwMode="auto">
            <a:xfrm rot="5400000" flipH="1" flipV="1">
              <a:off x="3481" y="2970"/>
              <a:ext cx="147" cy="1"/>
            </a:xfrm>
            <a:prstGeom prst="curvedConnector5">
              <a:avLst>
                <a:gd name="adj1" fmla="val -33463"/>
                <a:gd name="adj2" fmla="val -13300005"/>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53" name="AutoShape 76"/>
            <p:cNvCxnSpPr>
              <a:cxnSpLocks noChangeShapeType="1"/>
            </p:cNvCxnSpPr>
            <p:nvPr/>
          </p:nvCxnSpPr>
          <p:spPr bwMode="auto">
            <a:xfrm rot="5400000" flipH="1" flipV="1">
              <a:off x="3587" y="2971"/>
              <a:ext cx="147" cy="0"/>
            </a:xfrm>
            <a:prstGeom prst="curvedConnector5">
              <a:avLst>
                <a:gd name="adj1" fmla="val -33463"/>
                <a:gd name="adj2" fmla="val 9500005"/>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54" name="AutoShape 77"/>
            <p:cNvCxnSpPr>
              <a:cxnSpLocks noChangeShapeType="1"/>
            </p:cNvCxnSpPr>
            <p:nvPr/>
          </p:nvCxnSpPr>
          <p:spPr bwMode="auto">
            <a:xfrm rot="5400000" flipH="1" flipV="1">
              <a:off x="3587" y="2944"/>
              <a:ext cx="147" cy="0"/>
            </a:xfrm>
            <a:prstGeom prst="curvedConnector5">
              <a:avLst>
                <a:gd name="adj1" fmla="val -33463"/>
                <a:gd name="adj2" fmla="val 214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cxnSp>
          <p:nvCxnSpPr>
            <p:cNvPr id="30755" name="AutoShape 78"/>
            <p:cNvCxnSpPr>
              <a:cxnSpLocks noChangeShapeType="1"/>
            </p:cNvCxnSpPr>
            <p:nvPr/>
          </p:nvCxnSpPr>
          <p:spPr bwMode="auto">
            <a:xfrm rot="5400000" flipH="1" flipV="1">
              <a:off x="3694" y="2943"/>
              <a:ext cx="147" cy="1"/>
            </a:xfrm>
            <a:prstGeom prst="curvedConnector5">
              <a:avLst>
                <a:gd name="adj1" fmla="val -33463"/>
                <a:gd name="adj2" fmla="val 32500009"/>
                <a:gd name="adj3" fmla="val 131556"/>
              </a:avLst>
            </a:prstGeom>
            <a:noFill/>
            <a:ln w="38100">
              <a:solidFill>
                <a:srgbClr val="000000"/>
              </a:solidFill>
              <a:round/>
              <a:headEnd/>
              <a:tailEnd/>
            </a:ln>
            <a:extLst>
              <a:ext uri="{909E8E84-426E-40DD-AFC4-6F175D3DCCD1}">
                <a14:hiddenFill xmlns:a14="http://schemas.microsoft.com/office/drawing/2010/main">
                  <a:noFill/>
                </a14:hiddenFill>
              </a:ext>
            </a:extLst>
          </p:spPr>
        </p:cxnSp>
        <p:sp>
          <p:nvSpPr>
            <p:cNvPr id="39" name="AutoShape 79"/>
            <p:cNvSpPr>
              <a:spLocks noChangeArrowheads="1"/>
            </p:cNvSpPr>
            <p:nvPr/>
          </p:nvSpPr>
          <p:spPr bwMode="auto">
            <a:xfrm rot="1350590">
              <a:off x="2599" y="2293"/>
              <a:ext cx="457" cy="121"/>
            </a:xfrm>
            <a:prstGeom prst="roundRect">
              <a:avLst>
                <a:gd name="adj" fmla="val 16667"/>
              </a:avLst>
            </a:prstGeom>
            <a:solidFill>
              <a:srgbClr val="F0A22E"/>
            </a:solidFill>
            <a:ln w="38100">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40" name="Line 80"/>
            <p:cNvSpPr>
              <a:spLocks noChangeShapeType="1"/>
            </p:cNvSpPr>
            <p:nvPr/>
          </p:nvSpPr>
          <p:spPr bwMode="auto">
            <a:xfrm flipH="1">
              <a:off x="2669" y="2253"/>
              <a:ext cx="75" cy="106"/>
            </a:xfrm>
            <a:prstGeom prst="line">
              <a:avLst/>
            </a:prstGeom>
            <a:noFill/>
            <a:ln w="76200">
              <a:solidFill>
                <a:srgbClr val="9933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1" name="Line 81"/>
            <p:cNvSpPr>
              <a:spLocks noChangeShapeType="1"/>
            </p:cNvSpPr>
            <p:nvPr/>
          </p:nvSpPr>
          <p:spPr bwMode="auto">
            <a:xfrm flipH="1">
              <a:off x="2776" y="2307"/>
              <a:ext cx="70" cy="107"/>
            </a:xfrm>
            <a:prstGeom prst="line">
              <a:avLst/>
            </a:prstGeom>
            <a:noFill/>
            <a:ln w="762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2" name="Line 82"/>
            <p:cNvSpPr>
              <a:spLocks noChangeShapeType="1"/>
            </p:cNvSpPr>
            <p:nvPr/>
          </p:nvSpPr>
          <p:spPr bwMode="auto">
            <a:xfrm flipH="1">
              <a:off x="2882" y="2333"/>
              <a:ext cx="70" cy="106"/>
            </a:xfrm>
            <a:prstGeom prst="line">
              <a:avLst/>
            </a:prstGeom>
            <a:noFill/>
            <a:ln w="76200">
              <a:solidFill>
                <a:srgbClr val="FF33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3" name="Freeform 83"/>
            <p:cNvSpPr>
              <a:spLocks/>
            </p:cNvSpPr>
            <p:nvPr/>
          </p:nvSpPr>
          <p:spPr bwMode="auto">
            <a:xfrm>
              <a:off x="3059" y="2429"/>
              <a:ext cx="156" cy="173"/>
            </a:xfrm>
            <a:custGeom>
              <a:avLst/>
              <a:gdLst>
                <a:gd name="T0" fmla="*/ 0 w 212"/>
                <a:gd name="T1" fmla="*/ 0 h 312"/>
                <a:gd name="T2" fmla="*/ 97 w 212"/>
                <a:gd name="T3" fmla="*/ 22 h 312"/>
                <a:gd name="T4" fmla="*/ 110 w 212"/>
                <a:gd name="T5" fmla="*/ 45 h 312"/>
                <a:gd name="T6" fmla="*/ 58 w 212"/>
                <a:gd name="T7" fmla="*/ 97 h 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2" h="312">
                  <a:moveTo>
                    <a:pt x="0" y="0"/>
                  </a:moveTo>
                  <a:cubicBezTo>
                    <a:pt x="63" y="21"/>
                    <a:pt x="125" y="35"/>
                    <a:pt x="180" y="72"/>
                  </a:cubicBezTo>
                  <a:cubicBezTo>
                    <a:pt x="188" y="96"/>
                    <a:pt x="212" y="120"/>
                    <a:pt x="204" y="144"/>
                  </a:cubicBezTo>
                  <a:cubicBezTo>
                    <a:pt x="182" y="211"/>
                    <a:pt x="159" y="261"/>
                    <a:pt x="108" y="312"/>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4" name="Freeform 84"/>
            <p:cNvSpPr>
              <a:spLocks/>
            </p:cNvSpPr>
            <p:nvPr/>
          </p:nvSpPr>
          <p:spPr bwMode="auto">
            <a:xfrm>
              <a:off x="2422" y="2253"/>
              <a:ext cx="206" cy="123"/>
            </a:xfrm>
            <a:custGeom>
              <a:avLst/>
              <a:gdLst>
                <a:gd name="T0" fmla="*/ 149 w 276"/>
                <a:gd name="T1" fmla="*/ 19 h 220"/>
                <a:gd name="T2" fmla="*/ 91 w 276"/>
                <a:gd name="T3" fmla="*/ 7 h 220"/>
                <a:gd name="T4" fmla="*/ 71 w 276"/>
                <a:gd name="T5" fmla="*/ 4 h 220"/>
                <a:gd name="T6" fmla="*/ 52 w 276"/>
                <a:gd name="T7" fmla="*/ 0 h 220"/>
                <a:gd name="T8" fmla="*/ 13 w 276"/>
                <a:gd name="T9" fmla="*/ 56 h 220"/>
                <a:gd name="T10" fmla="*/ 0 w 276"/>
                <a:gd name="T11" fmla="*/ 68 h 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6" h="220">
                  <a:moveTo>
                    <a:pt x="276" y="60"/>
                  </a:moveTo>
                  <a:cubicBezTo>
                    <a:pt x="240" y="48"/>
                    <a:pt x="204" y="36"/>
                    <a:pt x="168" y="24"/>
                  </a:cubicBezTo>
                  <a:cubicBezTo>
                    <a:pt x="156" y="20"/>
                    <a:pt x="144" y="16"/>
                    <a:pt x="132" y="12"/>
                  </a:cubicBezTo>
                  <a:cubicBezTo>
                    <a:pt x="120" y="8"/>
                    <a:pt x="96" y="0"/>
                    <a:pt x="96" y="0"/>
                  </a:cubicBezTo>
                  <a:cubicBezTo>
                    <a:pt x="74" y="65"/>
                    <a:pt x="46" y="115"/>
                    <a:pt x="24" y="180"/>
                  </a:cubicBezTo>
                  <a:cubicBezTo>
                    <a:pt x="11" y="220"/>
                    <a:pt x="25" y="216"/>
                    <a:pt x="0" y="216"/>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5" name="AutoShape 85"/>
            <p:cNvSpPr>
              <a:spLocks noChangeArrowheads="1"/>
            </p:cNvSpPr>
            <p:nvPr/>
          </p:nvSpPr>
          <p:spPr bwMode="auto">
            <a:xfrm rot="1350590">
              <a:off x="3377" y="2508"/>
              <a:ext cx="459" cy="121"/>
            </a:xfrm>
            <a:prstGeom prst="roundRect">
              <a:avLst>
                <a:gd name="adj" fmla="val 16667"/>
              </a:avLst>
            </a:prstGeom>
            <a:solidFill>
              <a:srgbClr val="F0A22E"/>
            </a:solidFill>
            <a:ln w="38100">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46" name="Line 86"/>
            <p:cNvSpPr>
              <a:spLocks noChangeShapeType="1"/>
            </p:cNvSpPr>
            <p:nvPr/>
          </p:nvSpPr>
          <p:spPr bwMode="auto">
            <a:xfrm flipH="1">
              <a:off x="3448" y="2468"/>
              <a:ext cx="75" cy="106"/>
            </a:xfrm>
            <a:prstGeom prst="line">
              <a:avLst/>
            </a:prstGeom>
            <a:noFill/>
            <a:ln w="76200">
              <a:solidFill>
                <a:srgbClr val="0066FF"/>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7" name="Line 87"/>
            <p:cNvSpPr>
              <a:spLocks noChangeShapeType="1"/>
            </p:cNvSpPr>
            <p:nvPr/>
          </p:nvSpPr>
          <p:spPr bwMode="auto">
            <a:xfrm flipH="1">
              <a:off x="3554" y="2522"/>
              <a:ext cx="75" cy="107"/>
            </a:xfrm>
            <a:prstGeom prst="line">
              <a:avLst/>
            </a:prstGeom>
            <a:noFill/>
            <a:ln w="762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8" name="Line 88"/>
            <p:cNvSpPr>
              <a:spLocks noChangeShapeType="1"/>
            </p:cNvSpPr>
            <p:nvPr/>
          </p:nvSpPr>
          <p:spPr bwMode="auto">
            <a:xfrm flipH="1">
              <a:off x="3661" y="2548"/>
              <a:ext cx="70" cy="107"/>
            </a:xfrm>
            <a:prstGeom prst="line">
              <a:avLst/>
            </a:prstGeom>
            <a:noFill/>
            <a:ln w="76200">
              <a:solidFill>
                <a:srgbClr val="FFFF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49" name="Freeform 89"/>
            <p:cNvSpPr>
              <a:spLocks/>
            </p:cNvSpPr>
            <p:nvPr/>
          </p:nvSpPr>
          <p:spPr bwMode="auto">
            <a:xfrm>
              <a:off x="3838" y="2642"/>
              <a:ext cx="156" cy="173"/>
            </a:xfrm>
            <a:custGeom>
              <a:avLst/>
              <a:gdLst>
                <a:gd name="T0" fmla="*/ 0 w 212"/>
                <a:gd name="T1" fmla="*/ 0 h 312"/>
                <a:gd name="T2" fmla="*/ 97 w 212"/>
                <a:gd name="T3" fmla="*/ 22 h 312"/>
                <a:gd name="T4" fmla="*/ 110 w 212"/>
                <a:gd name="T5" fmla="*/ 45 h 312"/>
                <a:gd name="T6" fmla="*/ 58 w 212"/>
                <a:gd name="T7" fmla="*/ 97 h 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2" h="312">
                  <a:moveTo>
                    <a:pt x="0" y="0"/>
                  </a:moveTo>
                  <a:cubicBezTo>
                    <a:pt x="63" y="21"/>
                    <a:pt x="125" y="35"/>
                    <a:pt x="180" y="72"/>
                  </a:cubicBezTo>
                  <a:cubicBezTo>
                    <a:pt x="188" y="96"/>
                    <a:pt x="212" y="120"/>
                    <a:pt x="204" y="144"/>
                  </a:cubicBezTo>
                  <a:cubicBezTo>
                    <a:pt x="182" y="211"/>
                    <a:pt x="159" y="261"/>
                    <a:pt x="108" y="312"/>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0" name="Freeform 90"/>
            <p:cNvSpPr>
              <a:spLocks/>
            </p:cNvSpPr>
            <p:nvPr/>
          </p:nvSpPr>
          <p:spPr bwMode="auto">
            <a:xfrm>
              <a:off x="3199" y="2468"/>
              <a:ext cx="205" cy="123"/>
            </a:xfrm>
            <a:custGeom>
              <a:avLst/>
              <a:gdLst>
                <a:gd name="T0" fmla="*/ 151 w 276"/>
                <a:gd name="T1" fmla="*/ 19 h 220"/>
                <a:gd name="T2" fmla="*/ 92 w 276"/>
                <a:gd name="T3" fmla="*/ 7 h 220"/>
                <a:gd name="T4" fmla="*/ 72 w 276"/>
                <a:gd name="T5" fmla="*/ 4 h 220"/>
                <a:gd name="T6" fmla="*/ 52 w 276"/>
                <a:gd name="T7" fmla="*/ 0 h 220"/>
                <a:gd name="T8" fmla="*/ 13 w 276"/>
                <a:gd name="T9" fmla="*/ 56 h 220"/>
                <a:gd name="T10" fmla="*/ 0 w 276"/>
                <a:gd name="T11" fmla="*/ 68 h 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6" h="220">
                  <a:moveTo>
                    <a:pt x="276" y="60"/>
                  </a:moveTo>
                  <a:cubicBezTo>
                    <a:pt x="240" y="48"/>
                    <a:pt x="204" y="36"/>
                    <a:pt x="168" y="24"/>
                  </a:cubicBezTo>
                  <a:cubicBezTo>
                    <a:pt x="156" y="20"/>
                    <a:pt x="144" y="16"/>
                    <a:pt x="132" y="12"/>
                  </a:cubicBezTo>
                  <a:cubicBezTo>
                    <a:pt x="120" y="8"/>
                    <a:pt x="96" y="0"/>
                    <a:pt x="96" y="0"/>
                  </a:cubicBezTo>
                  <a:cubicBezTo>
                    <a:pt x="74" y="65"/>
                    <a:pt x="46" y="115"/>
                    <a:pt x="24" y="180"/>
                  </a:cubicBezTo>
                  <a:cubicBezTo>
                    <a:pt x="11" y="220"/>
                    <a:pt x="25" y="216"/>
                    <a:pt x="0" y="216"/>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1" name="AutoShape 91"/>
            <p:cNvSpPr>
              <a:spLocks noChangeArrowheads="1"/>
            </p:cNvSpPr>
            <p:nvPr/>
          </p:nvSpPr>
          <p:spPr bwMode="auto">
            <a:xfrm rot="-4106197">
              <a:off x="2505" y="2289"/>
              <a:ext cx="161" cy="250"/>
            </a:xfrm>
            <a:prstGeom prst="flowChartDelay">
              <a:avLst/>
            </a:prstGeom>
            <a:solidFill>
              <a:sysClr val="windowText" lastClr="000000"/>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52" name="Line 92"/>
            <p:cNvSpPr>
              <a:spLocks noChangeShapeType="1"/>
            </p:cNvSpPr>
            <p:nvPr/>
          </p:nvSpPr>
          <p:spPr bwMode="auto">
            <a:xfrm flipH="1">
              <a:off x="2457" y="2493"/>
              <a:ext cx="67" cy="81"/>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3" name="Line 93"/>
            <p:cNvSpPr>
              <a:spLocks noChangeShapeType="1"/>
            </p:cNvSpPr>
            <p:nvPr/>
          </p:nvSpPr>
          <p:spPr bwMode="auto">
            <a:xfrm flipH="1">
              <a:off x="2386" y="2465"/>
              <a:ext cx="73" cy="81"/>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4" name="Line 94"/>
            <p:cNvSpPr>
              <a:spLocks noChangeShapeType="1"/>
            </p:cNvSpPr>
            <p:nvPr/>
          </p:nvSpPr>
          <p:spPr bwMode="auto">
            <a:xfrm>
              <a:off x="2599" y="2521"/>
              <a:ext cx="0" cy="80"/>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5" name="AutoShape 95"/>
            <p:cNvSpPr>
              <a:spLocks noChangeArrowheads="1"/>
            </p:cNvSpPr>
            <p:nvPr/>
          </p:nvSpPr>
          <p:spPr bwMode="auto">
            <a:xfrm rot="-4080532">
              <a:off x="3360" y="2428"/>
              <a:ext cx="169" cy="361"/>
            </a:xfrm>
            <a:prstGeom prst="flowChartDelay">
              <a:avLst/>
            </a:prstGeom>
            <a:solidFill>
              <a:sysClr val="windowText" lastClr="000000"/>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56" name="Line 96"/>
            <p:cNvSpPr>
              <a:spLocks noChangeShapeType="1"/>
            </p:cNvSpPr>
            <p:nvPr/>
          </p:nvSpPr>
          <p:spPr bwMode="auto">
            <a:xfrm flipH="1">
              <a:off x="3160" y="2656"/>
              <a:ext cx="141" cy="54"/>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7" name="Line 97"/>
            <p:cNvSpPr>
              <a:spLocks noChangeShapeType="1"/>
            </p:cNvSpPr>
            <p:nvPr/>
          </p:nvSpPr>
          <p:spPr bwMode="auto">
            <a:xfrm flipH="1">
              <a:off x="3301" y="2682"/>
              <a:ext cx="67" cy="81"/>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8" name="Line 98"/>
            <p:cNvSpPr>
              <a:spLocks noChangeShapeType="1"/>
            </p:cNvSpPr>
            <p:nvPr/>
          </p:nvSpPr>
          <p:spPr bwMode="auto">
            <a:xfrm>
              <a:off x="3443" y="2709"/>
              <a:ext cx="0" cy="106"/>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59" name="AutoShape 99"/>
            <p:cNvSpPr>
              <a:spLocks noChangeArrowheads="1"/>
            </p:cNvSpPr>
            <p:nvPr/>
          </p:nvSpPr>
          <p:spPr bwMode="auto">
            <a:xfrm rot="1363070">
              <a:off x="3180" y="2402"/>
              <a:ext cx="197" cy="321"/>
            </a:xfrm>
            <a:prstGeom prst="can">
              <a:avLst>
                <a:gd name="adj" fmla="val 40863"/>
              </a:avLst>
            </a:prstGeom>
            <a:solidFill>
              <a:srgbClr val="0099FF"/>
            </a:solidFill>
            <a:ln w="38100">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60" name="Line 100"/>
            <p:cNvSpPr>
              <a:spLocks noChangeShapeType="1"/>
            </p:cNvSpPr>
            <p:nvPr/>
          </p:nvSpPr>
          <p:spPr bwMode="auto">
            <a:xfrm flipH="1">
              <a:off x="3093" y="2709"/>
              <a:ext cx="67" cy="54"/>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61" name="Line 101"/>
            <p:cNvSpPr>
              <a:spLocks noChangeShapeType="1"/>
            </p:cNvSpPr>
            <p:nvPr/>
          </p:nvSpPr>
          <p:spPr bwMode="auto">
            <a:xfrm flipH="1">
              <a:off x="3199" y="2736"/>
              <a:ext cx="35" cy="80"/>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62" name="Line 102"/>
            <p:cNvSpPr>
              <a:spLocks noChangeShapeType="1"/>
            </p:cNvSpPr>
            <p:nvPr/>
          </p:nvSpPr>
          <p:spPr bwMode="auto">
            <a:xfrm flipH="1">
              <a:off x="3234" y="2495"/>
              <a:ext cx="142" cy="215"/>
            </a:xfrm>
            <a:prstGeom prst="line">
              <a:avLst/>
            </a:prstGeom>
            <a:noFill/>
            <a:ln w="762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63" name="AutoShape 103"/>
            <p:cNvSpPr>
              <a:spLocks noChangeArrowheads="1"/>
            </p:cNvSpPr>
            <p:nvPr/>
          </p:nvSpPr>
          <p:spPr bwMode="auto">
            <a:xfrm rot="1728647">
              <a:off x="2764" y="2303"/>
              <a:ext cx="167" cy="278"/>
            </a:xfrm>
            <a:prstGeom prst="flowChartMagneticDisk">
              <a:avLst/>
            </a:prstGeom>
            <a:solidFill>
              <a:srgbClr val="0099FF"/>
            </a:solidFill>
            <a:ln w="38100">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64" name="Line 104"/>
            <p:cNvSpPr>
              <a:spLocks noChangeShapeType="1"/>
            </p:cNvSpPr>
            <p:nvPr/>
          </p:nvSpPr>
          <p:spPr bwMode="auto">
            <a:xfrm flipH="1">
              <a:off x="2705" y="2548"/>
              <a:ext cx="35" cy="54"/>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65" name="Line 105"/>
            <p:cNvSpPr>
              <a:spLocks noChangeShapeType="1"/>
            </p:cNvSpPr>
            <p:nvPr/>
          </p:nvSpPr>
          <p:spPr bwMode="auto">
            <a:xfrm flipH="1">
              <a:off x="2740" y="2574"/>
              <a:ext cx="36" cy="55"/>
            </a:xfrm>
            <a:prstGeom prst="line">
              <a:avLst/>
            </a:prstGeom>
            <a:noFill/>
            <a:ln w="381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66" name="Oval 106"/>
            <p:cNvSpPr>
              <a:spLocks noChangeArrowheads="1"/>
            </p:cNvSpPr>
            <p:nvPr/>
          </p:nvSpPr>
          <p:spPr bwMode="auto">
            <a:xfrm rot="1127363" flipV="1">
              <a:off x="3271" y="2415"/>
              <a:ext cx="150" cy="74"/>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67" name="Oval 107"/>
            <p:cNvSpPr>
              <a:spLocks noChangeArrowheads="1"/>
            </p:cNvSpPr>
            <p:nvPr/>
          </p:nvSpPr>
          <p:spPr bwMode="auto">
            <a:xfrm rot="1127363" flipV="1">
              <a:off x="2846" y="2307"/>
              <a:ext cx="150" cy="75"/>
            </a:xfrm>
            <a:prstGeom prst="ellipse">
              <a:avLst/>
            </a:prstGeom>
            <a:solidFill>
              <a:sysClr val="window" lastClr="FFFFFF"/>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68" name="AutoShape 108"/>
            <p:cNvSpPr>
              <a:spLocks noChangeArrowheads="1"/>
            </p:cNvSpPr>
            <p:nvPr/>
          </p:nvSpPr>
          <p:spPr bwMode="auto">
            <a:xfrm rot="1350590">
              <a:off x="2032" y="2481"/>
              <a:ext cx="460" cy="121"/>
            </a:xfrm>
            <a:prstGeom prst="roundRect">
              <a:avLst>
                <a:gd name="adj" fmla="val 16667"/>
              </a:avLst>
            </a:prstGeom>
            <a:solidFill>
              <a:srgbClr val="F0A22E"/>
            </a:solidFill>
            <a:ln w="38100">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69" name="Line 109"/>
            <p:cNvSpPr>
              <a:spLocks noChangeShapeType="1"/>
            </p:cNvSpPr>
            <p:nvPr/>
          </p:nvSpPr>
          <p:spPr bwMode="auto">
            <a:xfrm flipH="1">
              <a:off x="2103" y="2441"/>
              <a:ext cx="69" cy="107"/>
            </a:xfrm>
            <a:prstGeom prst="line">
              <a:avLst/>
            </a:prstGeom>
            <a:noFill/>
            <a:ln w="76200">
              <a:solidFill>
                <a:srgbClr val="9933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0" name="Line 110"/>
            <p:cNvSpPr>
              <a:spLocks noChangeShapeType="1"/>
            </p:cNvSpPr>
            <p:nvPr/>
          </p:nvSpPr>
          <p:spPr bwMode="auto">
            <a:xfrm flipH="1">
              <a:off x="2209" y="2481"/>
              <a:ext cx="67" cy="109"/>
            </a:xfrm>
            <a:prstGeom prst="line">
              <a:avLst/>
            </a:prstGeom>
            <a:noFill/>
            <a:ln w="76200">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1" name="Line 111"/>
            <p:cNvSpPr>
              <a:spLocks noChangeShapeType="1"/>
            </p:cNvSpPr>
            <p:nvPr/>
          </p:nvSpPr>
          <p:spPr bwMode="auto">
            <a:xfrm flipH="1">
              <a:off x="2316" y="2522"/>
              <a:ext cx="70" cy="107"/>
            </a:xfrm>
            <a:prstGeom prst="line">
              <a:avLst/>
            </a:prstGeom>
            <a:noFill/>
            <a:ln w="76200">
              <a:solidFill>
                <a:srgbClr val="FF33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2" name="Freeform 112"/>
            <p:cNvSpPr>
              <a:spLocks/>
            </p:cNvSpPr>
            <p:nvPr/>
          </p:nvSpPr>
          <p:spPr bwMode="auto">
            <a:xfrm>
              <a:off x="2457" y="2602"/>
              <a:ext cx="156" cy="173"/>
            </a:xfrm>
            <a:custGeom>
              <a:avLst/>
              <a:gdLst>
                <a:gd name="T0" fmla="*/ 0 w 212"/>
                <a:gd name="T1" fmla="*/ 0 h 312"/>
                <a:gd name="T2" fmla="*/ 97 w 212"/>
                <a:gd name="T3" fmla="*/ 22 h 312"/>
                <a:gd name="T4" fmla="*/ 110 w 212"/>
                <a:gd name="T5" fmla="*/ 45 h 312"/>
                <a:gd name="T6" fmla="*/ 58 w 212"/>
                <a:gd name="T7" fmla="*/ 97 h 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2" h="312">
                  <a:moveTo>
                    <a:pt x="0" y="0"/>
                  </a:moveTo>
                  <a:cubicBezTo>
                    <a:pt x="63" y="21"/>
                    <a:pt x="125" y="35"/>
                    <a:pt x="180" y="72"/>
                  </a:cubicBezTo>
                  <a:cubicBezTo>
                    <a:pt x="188" y="96"/>
                    <a:pt x="212" y="120"/>
                    <a:pt x="204" y="144"/>
                  </a:cubicBezTo>
                  <a:cubicBezTo>
                    <a:pt x="182" y="211"/>
                    <a:pt x="159" y="261"/>
                    <a:pt x="108" y="312"/>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3" name="Freeform 113"/>
            <p:cNvSpPr>
              <a:spLocks/>
            </p:cNvSpPr>
            <p:nvPr/>
          </p:nvSpPr>
          <p:spPr bwMode="auto">
            <a:xfrm>
              <a:off x="1855" y="2441"/>
              <a:ext cx="204" cy="123"/>
            </a:xfrm>
            <a:custGeom>
              <a:avLst/>
              <a:gdLst>
                <a:gd name="T0" fmla="*/ 151 w 276"/>
                <a:gd name="T1" fmla="*/ 19 h 220"/>
                <a:gd name="T2" fmla="*/ 92 w 276"/>
                <a:gd name="T3" fmla="*/ 7 h 220"/>
                <a:gd name="T4" fmla="*/ 72 w 276"/>
                <a:gd name="T5" fmla="*/ 4 h 220"/>
                <a:gd name="T6" fmla="*/ 52 w 276"/>
                <a:gd name="T7" fmla="*/ 0 h 220"/>
                <a:gd name="T8" fmla="*/ 13 w 276"/>
                <a:gd name="T9" fmla="*/ 56 h 220"/>
                <a:gd name="T10" fmla="*/ 0 w 276"/>
                <a:gd name="T11" fmla="*/ 68 h 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6" h="220">
                  <a:moveTo>
                    <a:pt x="276" y="60"/>
                  </a:moveTo>
                  <a:cubicBezTo>
                    <a:pt x="240" y="48"/>
                    <a:pt x="204" y="36"/>
                    <a:pt x="168" y="24"/>
                  </a:cubicBezTo>
                  <a:cubicBezTo>
                    <a:pt x="156" y="20"/>
                    <a:pt x="144" y="16"/>
                    <a:pt x="132" y="12"/>
                  </a:cubicBezTo>
                  <a:cubicBezTo>
                    <a:pt x="120" y="8"/>
                    <a:pt x="96" y="0"/>
                    <a:pt x="96" y="0"/>
                  </a:cubicBezTo>
                  <a:cubicBezTo>
                    <a:pt x="74" y="65"/>
                    <a:pt x="46" y="115"/>
                    <a:pt x="24" y="180"/>
                  </a:cubicBezTo>
                  <a:cubicBezTo>
                    <a:pt x="11" y="220"/>
                    <a:pt x="25" y="216"/>
                    <a:pt x="0" y="216"/>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4" name="AutoShape 114"/>
            <p:cNvSpPr>
              <a:spLocks noChangeArrowheads="1"/>
            </p:cNvSpPr>
            <p:nvPr/>
          </p:nvSpPr>
          <p:spPr bwMode="auto">
            <a:xfrm rot="6376432">
              <a:off x="2899" y="2573"/>
              <a:ext cx="163" cy="402"/>
            </a:xfrm>
            <a:prstGeom prst="can">
              <a:avLst>
                <a:gd name="adj" fmla="val 62037"/>
              </a:avLst>
            </a:prstGeom>
            <a:solidFill>
              <a:sysClr val="windowText" lastClr="000000"/>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75" name="AutoShape 115"/>
            <p:cNvSpPr>
              <a:spLocks noChangeArrowheads="1"/>
            </p:cNvSpPr>
            <p:nvPr/>
          </p:nvSpPr>
          <p:spPr bwMode="auto">
            <a:xfrm rot="-4062052">
              <a:off x="2952" y="2732"/>
              <a:ext cx="163" cy="91"/>
            </a:xfrm>
            <a:custGeom>
              <a:avLst/>
              <a:gdLst>
                <a:gd name="T0" fmla="*/ 1 w 21600"/>
                <a:gd name="T1" fmla="*/ 0 h 21600"/>
                <a:gd name="T2" fmla="*/ 0 w 21600"/>
                <a:gd name="T3" fmla="*/ 0 h 21600"/>
                <a:gd name="T4" fmla="*/ 1 w 21600"/>
                <a:gd name="T5" fmla="*/ 0 h 21600"/>
                <a:gd name="T6" fmla="*/ 1 w 21600"/>
                <a:gd name="T7" fmla="*/ 0 h 21600"/>
                <a:gd name="T8" fmla="*/ 0 60000 65536"/>
                <a:gd name="T9" fmla="*/ 0 60000 65536"/>
                <a:gd name="T10" fmla="*/ 0 60000 65536"/>
                <a:gd name="T11" fmla="*/ 0 60000 65536"/>
                <a:gd name="T12" fmla="*/ 0 w 21600"/>
                <a:gd name="T13" fmla="*/ 0 h 21600"/>
                <a:gd name="T14" fmla="*/ 21600 w 21600"/>
                <a:gd name="T15" fmla="*/ 7596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ysClr val="window" lastClr="FFFFFF"/>
            </a:solidFill>
            <a:ln w="9525">
              <a:solidFill>
                <a:sysClr val="windowText" lastClr="000000"/>
              </a:solidFill>
              <a:miter lim="800000"/>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76" name="Freeform 116"/>
            <p:cNvSpPr>
              <a:spLocks/>
            </p:cNvSpPr>
            <p:nvPr/>
          </p:nvSpPr>
          <p:spPr bwMode="auto">
            <a:xfrm>
              <a:off x="3130" y="2803"/>
              <a:ext cx="156" cy="173"/>
            </a:xfrm>
            <a:custGeom>
              <a:avLst/>
              <a:gdLst>
                <a:gd name="T0" fmla="*/ 0 w 212"/>
                <a:gd name="T1" fmla="*/ 0 h 312"/>
                <a:gd name="T2" fmla="*/ 97 w 212"/>
                <a:gd name="T3" fmla="*/ 22 h 312"/>
                <a:gd name="T4" fmla="*/ 110 w 212"/>
                <a:gd name="T5" fmla="*/ 45 h 312"/>
                <a:gd name="T6" fmla="*/ 58 w 212"/>
                <a:gd name="T7" fmla="*/ 97 h 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2" h="312">
                  <a:moveTo>
                    <a:pt x="0" y="0"/>
                  </a:moveTo>
                  <a:cubicBezTo>
                    <a:pt x="63" y="21"/>
                    <a:pt x="125" y="35"/>
                    <a:pt x="180" y="72"/>
                  </a:cubicBezTo>
                  <a:cubicBezTo>
                    <a:pt x="188" y="96"/>
                    <a:pt x="212" y="120"/>
                    <a:pt x="204" y="144"/>
                  </a:cubicBezTo>
                  <a:cubicBezTo>
                    <a:pt x="182" y="211"/>
                    <a:pt x="159" y="261"/>
                    <a:pt x="108" y="312"/>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7" name="Freeform 117"/>
            <p:cNvSpPr>
              <a:spLocks/>
            </p:cNvSpPr>
            <p:nvPr/>
          </p:nvSpPr>
          <p:spPr bwMode="auto">
            <a:xfrm>
              <a:off x="2599" y="2696"/>
              <a:ext cx="203" cy="123"/>
            </a:xfrm>
            <a:custGeom>
              <a:avLst/>
              <a:gdLst>
                <a:gd name="T0" fmla="*/ 149 w 276"/>
                <a:gd name="T1" fmla="*/ 19 h 220"/>
                <a:gd name="T2" fmla="*/ 91 w 276"/>
                <a:gd name="T3" fmla="*/ 7 h 220"/>
                <a:gd name="T4" fmla="*/ 71 w 276"/>
                <a:gd name="T5" fmla="*/ 4 h 220"/>
                <a:gd name="T6" fmla="*/ 52 w 276"/>
                <a:gd name="T7" fmla="*/ 0 h 220"/>
                <a:gd name="T8" fmla="*/ 13 w 276"/>
                <a:gd name="T9" fmla="*/ 56 h 220"/>
                <a:gd name="T10" fmla="*/ 0 w 276"/>
                <a:gd name="T11" fmla="*/ 68 h 2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6" h="220">
                  <a:moveTo>
                    <a:pt x="276" y="60"/>
                  </a:moveTo>
                  <a:cubicBezTo>
                    <a:pt x="240" y="48"/>
                    <a:pt x="204" y="36"/>
                    <a:pt x="168" y="24"/>
                  </a:cubicBezTo>
                  <a:cubicBezTo>
                    <a:pt x="156" y="20"/>
                    <a:pt x="144" y="16"/>
                    <a:pt x="132" y="12"/>
                  </a:cubicBezTo>
                  <a:cubicBezTo>
                    <a:pt x="120" y="8"/>
                    <a:pt x="96" y="0"/>
                    <a:pt x="96" y="0"/>
                  </a:cubicBezTo>
                  <a:cubicBezTo>
                    <a:pt x="74" y="65"/>
                    <a:pt x="46" y="115"/>
                    <a:pt x="24" y="180"/>
                  </a:cubicBezTo>
                  <a:cubicBezTo>
                    <a:pt x="11" y="220"/>
                    <a:pt x="25" y="216"/>
                    <a:pt x="0" y="216"/>
                  </a:cubicBezTo>
                </a:path>
              </a:pathLst>
            </a:custGeom>
            <a:noFill/>
            <a:ln w="38100" cmpd="sng">
              <a:solidFill>
                <a:sysClr val="windowText" lastClr="000000"/>
              </a:solidFill>
              <a:round/>
              <a:headEnd/>
              <a:tailEnd/>
            </a:ln>
            <a:effectLst/>
          </p:spPr>
          <p:txBody>
            <a:bodyPr/>
            <a:lstStyle/>
            <a:p>
              <a:pPr fontAlgn="auto">
                <a:spcBef>
                  <a:spcPts val="0"/>
                </a:spcBef>
                <a:spcAft>
                  <a:spcPts val="0"/>
                </a:spcAft>
                <a:defRPr/>
              </a:pPr>
              <a:endParaRPr lang="vi-VN" kern="0">
                <a:solidFill>
                  <a:sysClr val="windowText" lastClr="000000"/>
                </a:solidFill>
                <a:latin typeface="Arial" charset="0"/>
              </a:endParaRPr>
            </a:p>
          </p:txBody>
        </p:sp>
        <p:sp>
          <p:nvSpPr>
            <p:cNvPr id="78" name="Oval 118"/>
            <p:cNvSpPr>
              <a:spLocks noChangeArrowheads="1"/>
            </p:cNvSpPr>
            <p:nvPr/>
          </p:nvSpPr>
          <p:spPr bwMode="auto">
            <a:xfrm rot="6988548" flipH="1" flipV="1">
              <a:off x="4319" y="3026"/>
              <a:ext cx="46" cy="55"/>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79" name="Oval 119"/>
            <p:cNvSpPr>
              <a:spLocks noChangeArrowheads="1"/>
            </p:cNvSpPr>
            <p:nvPr/>
          </p:nvSpPr>
          <p:spPr bwMode="auto">
            <a:xfrm rot="6988548" flipH="1" flipV="1">
              <a:off x="4161" y="3052"/>
              <a:ext cx="46" cy="55"/>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80" name="Oval 120"/>
            <p:cNvSpPr>
              <a:spLocks noChangeArrowheads="1"/>
            </p:cNvSpPr>
            <p:nvPr/>
          </p:nvSpPr>
          <p:spPr bwMode="auto">
            <a:xfrm rot="6988548" flipH="1" flipV="1">
              <a:off x="4019" y="3080"/>
              <a:ext cx="46" cy="54"/>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81" name="Oval 121"/>
            <p:cNvSpPr>
              <a:spLocks noChangeArrowheads="1"/>
            </p:cNvSpPr>
            <p:nvPr/>
          </p:nvSpPr>
          <p:spPr bwMode="auto">
            <a:xfrm rot="6988548" flipH="1" flipV="1">
              <a:off x="4476" y="2999"/>
              <a:ext cx="48" cy="52"/>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82" name="Oval 122"/>
            <p:cNvSpPr>
              <a:spLocks noChangeArrowheads="1"/>
            </p:cNvSpPr>
            <p:nvPr/>
          </p:nvSpPr>
          <p:spPr bwMode="auto">
            <a:xfrm rot="6988548" flipH="1" flipV="1">
              <a:off x="1577" y="2279"/>
              <a:ext cx="48" cy="52"/>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sp>
          <p:nvSpPr>
            <p:cNvPr id="83" name="Oval 123"/>
            <p:cNvSpPr>
              <a:spLocks noChangeArrowheads="1"/>
            </p:cNvSpPr>
            <p:nvPr/>
          </p:nvSpPr>
          <p:spPr bwMode="auto">
            <a:xfrm rot="6988548" flipH="1" flipV="1">
              <a:off x="1433" y="2306"/>
              <a:ext cx="49" cy="52"/>
            </a:xfrm>
            <a:prstGeom prst="ellipse">
              <a:avLst/>
            </a:prstGeom>
            <a:solidFill>
              <a:srgbClr val="F0A22E"/>
            </a:solidFill>
            <a:ln w="9525">
              <a:solidFill>
                <a:sysClr val="windowText" lastClr="000000"/>
              </a:solidFill>
              <a:round/>
              <a:headEnd/>
              <a:tailEnd/>
            </a:ln>
            <a:effectLst/>
          </p:spPr>
          <p:txBody>
            <a:bodyPr wrap="none" anchor="ctr"/>
            <a:lstStyle/>
            <a:p>
              <a:pPr fontAlgn="auto">
                <a:spcBef>
                  <a:spcPts val="0"/>
                </a:spcBef>
                <a:spcAft>
                  <a:spcPts val="0"/>
                </a:spcAft>
                <a:defRPr/>
              </a:pPr>
              <a:endParaRPr lang="vi-VN" kern="0">
                <a:solidFill>
                  <a:sysClr val="windowText" lastClr="000000"/>
                </a:solidFill>
                <a:latin typeface="Arial" charset="0"/>
              </a:endParaRPr>
            </a:p>
          </p:txBody>
        </p:sp>
        <p:cxnSp>
          <p:nvCxnSpPr>
            <p:cNvPr id="30801" name="AutoShape 124"/>
            <p:cNvCxnSpPr>
              <a:cxnSpLocks noChangeShapeType="1"/>
              <a:stCxn id="82" idx="5"/>
            </p:cNvCxnSpPr>
            <p:nvPr/>
          </p:nvCxnSpPr>
          <p:spPr bwMode="auto">
            <a:xfrm flipH="1" flipV="1">
              <a:off x="1039" y="1693"/>
              <a:ext cx="583" cy="605"/>
            </a:xfrm>
            <a:prstGeom prst="curvedConnector4">
              <a:avLst>
                <a:gd name="adj1" fmla="val -19977"/>
                <a:gd name="adj2" fmla="val 51801"/>
              </a:avLst>
            </a:prstGeom>
            <a:noFill/>
            <a:ln w="76200">
              <a:solidFill>
                <a:srgbClr val="FF3300"/>
              </a:solidFill>
              <a:round/>
              <a:headEnd/>
              <a:tailEnd/>
            </a:ln>
            <a:extLst>
              <a:ext uri="{909E8E84-426E-40DD-AFC4-6F175D3DCCD1}">
                <a14:hiddenFill xmlns:a14="http://schemas.microsoft.com/office/drawing/2010/main">
                  <a:noFill/>
                </a14:hiddenFill>
              </a:ext>
            </a:extLst>
          </p:spPr>
        </p:cxnSp>
        <p:cxnSp>
          <p:nvCxnSpPr>
            <p:cNvPr id="30802" name="AutoShape 125"/>
            <p:cNvCxnSpPr>
              <a:cxnSpLocks noChangeShapeType="1"/>
            </p:cNvCxnSpPr>
            <p:nvPr/>
          </p:nvCxnSpPr>
          <p:spPr bwMode="auto">
            <a:xfrm flipH="1" flipV="1">
              <a:off x="864" y="1718"/>
              <a:ext cx="583" cy="604"/>
            </a:xfrm>
            <a:prstGeom prst="curvedConnector4">
              <a:avLst>
                <a:gd name="adj1" fmla="val -19977"/>
                <a:gd name="adj2" fmla="val 51801"/>
              </a:avLst>
            </a:prstGeom>
            <a:noFill/>
            <a:ln w="76200">
              <a:solidFill>
                <a:srgbClr val="FF3300"/>
              </a:solidFill>
              <a:round/>
              <a:headEnd/>
              <a:tailEnd/>
            </a:ln>
            <a:extLst>
              <a:ext uri="{909E8E84-426E-40DD-AFC4-6F175D3DCCD1}">
                <a14:hiddenFill xmlns:a14="http://schemas.microsoft.com/office/drawing/2010/main">
                  <a:noFill/>
                </a14:hiddenFill>
              </a:ext>
            </a:extLst>
          </p:spPr>
        </p:cxnSp>
        <p:cxnSp>
          <p:nvCxnSpPr>
            <p:cNvPr id="30803" name="AutoShape 126"/>
            <p:cNvCxnSpPr>
              <a:cxnSpLocks noChangeShapeType="1"/>
            </p:cNvCxnSpPr>
            <p:nvPr/>
          </p:nvCxnSpPr>
          <p:spPr bwMode="auto">
            <a:xfrm rot="10800000" flipH="1" flipV="1">
              <a:off x="4475" y="3031"/>
              <a:ext cx="421" cy="738"/>
            </a:xfrm>
            <a:prstGeom prst="curvedConnector4">
              <a:avLst>
                <a:gd name="adj1" fmla="val 42380"/>
                <a:gd name="adj2" fmla="val 52648"/>
              </a:avLst>
            </a:prstGeom>
            <a:noFill/>
            <a:ln w="76200">
              <a:solidFill>
                <a:srgbClr val="0000FF"/>
              </a:solidFill>
              <a:round/>
              <a:headEnd/>
              <a:tailEnd/>
            </a:ln>
            <a:extLst>
              <a:ext uri="{909E8E84-426E-40DD-AFC4-6F175D3DCCD1}">
                <a14:hiddenFill xmlns:a14="http://schemas.microsoft.com/office/drawing/2010/main">
                  <a:noFill/>
                </a14:hiddenFill>
              </a:ext>
            </a:extLst>
          </p:spPr>
        </p:cxnSp>
        <p:cxnSp>
          <p:nvCxnSpPr>
            <p:cNvPr id="30804" name="AutoShape 127"/>
            <p:cNvCxnSpPr>
              <a:cxnSpLocks noChangeShapeType="1"/>
            </p:cNvCxnSpPr>
            <p:nvPr/>
          </p:nvCxnSpPr>
          <p:spPr bwMode="auto">
            <a:xfrm rot="10800000" flipH="1" flipV="1">
              <a:off x="4333" y="3057"/>
              <a:ext cx="421" cy="738"/>
            </a:xfrm>
            <a:prstGeom prst="curvedConnector4">
              <a:avLst>
                <a:gd name="adj1" fmla="val 42380"/>
                <a:gd name="adj2" fmla="val 49014"/>
              </a:avLst>
            </a:prstGeom>
            <a:noFill/>
            <a:ln w="76200">
              <a:solidFill>
                <a:srgbClr val="0000FF"/>
              </a:solidFill>
              <a:round/>
              <a:headEnd/>
              <a:tailEnd/>
            </a:ln>
            <a:extLst>
              <a:ext uri="{909E8E84-426E-40DD-AFC4-6F175D3DCCD1}">
                <a14:hiddenFill xmlns:a14="http://schemas.microsoft.com/office/drawing/2010/main">
                  <a:noFill/>
                </a14:hiddenFill>
              </a:ext>
            </a:extLst>
          </p:spPr>
        </p:cxnSp>
        <p:cxnSp>
          <p:nvCxnSpPr>
            <p:cNvPr id="30805" name="AutoShape 128"/>
            <p:cNvCxnSpPr>
              <a:cxnSpLocks noChangeShapeType="1"/>
            </p:cNvCxnSpPr>
            <p:nvPr/>
          </p:nvCxnSpPr>
          <p:spPr bwMode="auto">
            <a:xfrm rot="10800000" flipH="1" flipV="1">
              <a:off x="4192" y="3057"/>
              <a:ext cx="421" cy="738"/>
            </a:xfrm>
            <a:prstGeom prst="curvedConnector4">
              <a:avLst>
                <a:gd name="adj1" fmla="val 42380"/>
                <a:gd name="adj2" fmla="val 44477"/>
              </a:avLst>
            </a:prstGeom>
            <a:noFill/>
            <a:ln w="76200">
              <a:solidFill>
                <a:srgbClr val="BE666E"/>
              </a:solidFill>
              <a:round/>
              <a:headEnd/>
              <a:tailEnd/>
            </a:ln>
            <a:extLst>
              <a:ext uri="{909E8E84-426E-40DD-AFC4-6F175D3DCCD1}">
                <a14:hiddenFill xmlns:a14="http://schemas.microsoft.com/office/drawing/2010/main">
                  <a:noFill/>
                </a14:hiddenFill>
              </a:ext>
            </a:extLst>
          </p:spPr>
        </p:cxnSp>
        <p:cxnSp>
          <p:nvCxnSpPr>
            <p:cNvPr id="30806" name="AutoShape 129"/>
            <p:cNvCxnSpPr>
              <a:cxnSpLocks noChangeShapeType="1"/>
              <a:stCxn id="80" idx="3"/>
            </p:cNvCxnSpPr>
            <p:nvPr/>
          </p:nvCxnSpPr>
          <p:spPr bwMode="auto">
            <a:xfrm>
              <a:off x="4051" y="3130"/>
              <a:ext cx="422" cy="760"/>
            </a:xfrm>
            <a:prstGeom prst="curvedConnector2">
              <a:avLst/>
            </a:prstGeom>
            <a:noFill/>
            <a:ln w="76200">
              <a:solidFill>
                <a:srgbClr val="BE666E"/>
              </a:solidFill>
              <a:round/>
              <a:headEnd/>
              <a:tailEnd/>
            </a:ln>
            <a:extLst>
              <a:ext uri="{909E8E84-426E-40DD-AFC4-6F175D3DCCD1}">
                <a14:hiddenFill xmlns:a14="http://schemas.microsoft.com/office/drawing/2010/main">
                  <a:noFill/>
                </a14:hiddenFill>
              </a:ext>
            </a:extLst>
          </p:spPr>
        </p:cxnSp>
        <p:sp>
          <p:nvSpPr>
            <p:cNvPr id="90" name="AutoShape 130"/>
            <p:cNvSpPr>
              <a:spLocks noChangeArrowheads="1"/>
            </p:cNvSpPr>
            <p:nvPr/>
          </p:nvSpPr>
          <p:spPr bwMode="auto">
            <a:xfrm>
              <a:off x="3236" y="1537"/>
              <a:ext cx="1484" cy="476"/>
            </a:xfrm>
            <a:prstGeom prst="wedgeEllipseCallout">
              <a:avLst>
                <a:gd name="adj1" fmla="val -43139"/>
                <a:gd name="adj2" fmla="val 142245"/>
              </a:avLst>
            </a:prstGeom>
            <a:solidFill>
              <a:srgbClr val="FFFF00"/>
            </a:solidFill>
            <a:ln w="9525">
              <a:solidFill>
                <a:sysClr val="windowText" lastClr="000000"/>
              </a:solidFill>
              <a:miter lim="800000"/>
              <a:headEnd/>
              <a:tailEnd/>
            </a:ln>
            <a:effectLst/>
          </p:spPr>
          <p:txBody>
            <a:bodyPr/>
            <a:lstStyle/>
            <a:p>
              <a:pPr algn="ctr" fontAlgn="auto">
                <a:spcBef>
                  <a:spcPts val="0"/>
                </a:spcBef>
                <a:spcAft>
                  <a:spcPts val="0"/>
                </a:spcAft>
                <a:defRPr/>
              </a:pPr>
              <a:r>
                <a:rPr lang="en-US" b="1" kern="0" dirty="0" err="1">
                  <a:solidFill>
                    <a:sysClr val="windowText" lastClr="000000"/>
                  </a:solidFill>
                  <a:latin typeface="Times New Roman" pitchFamily="18" charset="0"/>
                  <a:cs typeface="Times New Roman" pitchFamily="18" charset="0"/>
                </a:rPr>
                <a:t>Tụ</a:t>
              </a:r>
              <a:r>
                <a:rPr lang="en-US" b="1" kern="0" dirty="0">
                  <a:solidFill>
                    <a:sysClr val="windowText" lastClr="000000"/>
                  </a:solidFill>
                  <a:latin typeface="Times New Roman" pitchFamily="18" charset="0"/>
                  <a:cs typeface="Times New Roman" pitchFamily="18" charset="0"/>
                </a:rPr>
                <a:t> </a:t>
              </a:r>
              <a:r>
                <a:rPr lang="en-US" b="1" kern="0" dirty="0" err="1">
                  <a:solidFill>
                    <a:sysClr val="windowText" lastClr="000000"/>
                  </a:solidFill>
                  <a:latin typeface="Times New Roman" pitchFamily="18" charset="0"/>
                  <a:cs typeface="Times New Roman" pitchFamily="18" charset="0"/>
                </a:rPr>
                <a:t>điện</a:t>
              </a:r>
              <a:endParaRPr lang="en-CA" b="1" kern="0" dirty="0">
                <a:solidFill>
                  <a:sysClr val="windowText" lastClr="000000"/>
                </a:solidFill>
                <a:latin typeface="Times New Roman" pitchFamily="18" charset="0"/>
                <a:cs typeface="Times New Roman" pitchFamily="18" charset="0"/>
              </a:endParaRPr>
            </a:p>
          </p:txBody>
        </p:sp>
        <p:sp>
          <p:nvSpPr>
            <p:cNvPr id="91" name="AutoShape 131"/>
            <p:cNvSpPr>
              <a:spLocks noChangeArrowheads="1"/>
            </p:cNvSpPr>
            <p:nvPr/>
          </p:nvSpPr>
          <p:spPr bwMode="auto">
            <a:xfrm>
              <a:off x="528" y="2640"/>
              <a:ext cx="991" cy="671"/>
            </a:xfrm>
            <a:prstGeom prst="wedgeEllipseCallout">
              <a:avLst>
                <a:gd name="adj1" fmla="val 128505"/>
                <a:gd name="adj2" fmla="val -61458"/>
              </a:avLst>
            </a:prstGeom>
            <a:solidFill>
              <a:srgbClr val="FFFF00"/>
            </a:solidFill>
            <a:ln w="9525">
              <a:solidFill>
                <a:sysClr val="windowText" lastClr="000000"/>
              </a:solidFill>
              <a:miter lim="800000"/>
              <a:headEnd/>
              <a:tailEnd/>
            </a:ln>
            <a:effectLst/>
          </p:spPr>
          <p:txBody>
            <a:bodyPr/>
            <a:lstStyle/>
            <a:p>
              <a:pPr algn="ctr" fontAlgn="auto">
                <a:spcBef>
                  <a:spcPts val="0"/>
                </a:spcBef>
                <a:spcAft>
                  <a:spcPts val="0"/>
                </a:spcAft>
                <a:defRPr/>
              </a:pPr>
              <a:r>
                <a:rPr lang="en-US" b="1" kern="0" dirty="0" err="1">
                  <a:solidFill>
                    <a:sysClr val="windowText" lastClr="000000"/>
                  </a:solidFill>
                  <a:latin typeface="Times New Roman" pitchFamily="18" charset="0"/>
                  <a:cs typeface="Times New Roman" pitchFamily="18" charset="0"/>
                </a:rPr>
                <a:t>Điện</a:t>
              </a:r>
              <a:r>
                <a:rPr lang="en-US" b="1" kern="0" dirty="0">
                  <a:solidFill>
                    <a:sysClr val="windowText" lastClr="000000"/>
                  </a:solidFill>
                  <a:latin typeface="Times New Roman" pitchFamily="18" charset="0"/>
                  <a:cs typeface="Times New Roman" pitchFamily="18" charset="0"/>
                </a:rPr>
                <a:t> </a:t>
              </a:r>
              <a:r>
                <a:rPr lang="en-US" b="1" kern="0" dirty="0" err="1">
                  <a:solidFill>
                    <a:sysClr val="windowText" lastClr="000000"/>
                  </a:solidFill>
                  <a:latin typeface="Times New Roman" pitchFamily="18" charset="0"/>
                  <a:cs typeface="Times New Roman" pitchFamily="18" charset="0"/>
                </a:rPr>
                <a:t>trở</a:t>
              </a:r>
              <a:endParaRPr lang="en-CA" b="1" kern="0" dirty="0">
                <a:solidFill>
                  <a:sysClr val="windowText" lastClr="000000"/>
                </a:solidFill>
                <a:latin typeface="Times New Roman" pitchFamily="18" charset="0"/>
                <a:cs typeface="Times New Roman" pitchFamily="18" charset="0"/>
              </a:endParaRPr>
            </a:p>
          </p:txBody>
        </p:sp>
        <p:sp>
          <p:nvSpPr>
            <p:cNvPr id="92" name="AutoShape 132"/>
            <p:cNvSpPr>
              <a:spLocks noChangeArrowheads="1"/>
            </p:cNvSpPr>
            <p:nvPr/>
          </p:nvSpPr>
          <p:spPr bwMode="auto">
            <a:xfrm>
              <a:off x="1006" y="3271"/>
              <a:ext cx="1770" cy="473"/>
            </a:xfrm>
            <a:prstGeom prst="wedgeEllipseCallout">
              <a:avLst>
                <a:gd name="adj1" fmla="val 40509"/>
                <a:gd name="adj2" fmla="val -222671"/>
              </a:avLst>
            </a:prstGeom>
            <a:solidFill>
              <a:srgbClr val="FFFF00"/>
            </a:solidFill>
            <a:ln w="9525">
              <a:solidFill>
                <a:sysClr val="windowText" lastClr="000000"/>
              </a:solidFill>
              <a:miter lim="800000"/>
              <a:headEnd/>
              <a:tailEnd/>
            </a:ln>
            <a:effectLst/>
          </p:spPr>
          <p:txBody>
            <a:bodyPr/>
            <a:lstStyle/>
            <a:p>
              <a:pPr algn="ctr" fontAlgn="auto">
                <a:spcBef>
                  <a:spcPts val="0"/>
                </a:spcBef>
                <a:spcAft>
                  <a:spcPts val="0"/>
                </a:spcAft>
                <a:defRPr/>
              </a:pPr>
              <a:r>
                <a:rPr lang="en-US" b="1" kern="0" dirty="0">
                  <a:solidFill>
                    <a:sysClr val="windowText" lastClr="000000"/>
                  </a:solidFill>
                  <a:latin typeface="Times New Roman" pitchFamily="18" charset="0"/>
                  <a:cs typeface="Times New Roman" pitchFamily="18" charset="0"/>
                </a:rPr>
                <a:t>Transistor </a:t>
              </a:r>
              <a:endParaRPr lang="en-CA" b="1" kern="0" dirty="0">
                <a:solidFill>
                  <a:sysClr val="windowText" lastClr="000000"/>
                </a:solidFill>
                <a:latin typeface="Times New Roman" pitchFamily="18" charset="0"/>
                <a:cs typeface="Times New Roman" pitchFamily="18" charset="0"/>
              </a:endParaRPr>
            </a:p>
          </p:txBody>
        </p:sp>
        <p:sp>
          <p:nvSpPr>
            <p:cNvPr id="93" name="AutoShape 133"/>
            <p:cNvSpPr>
              <a:spLocks noChangeArrowheads="1"/>
            </p:cNvSpPr>
            <p:nvPr/>
          </p:nvSpPr>
          <p:spPr bwMode="auto">
            <a:xfrm>
              <a:off x="2900" y="3769"/>
              <a:ext cx="1003" cy="445"/>
            </a:xfrm>
            <a:prstGeom prst="wedgeEllipseCallout">
              <a:avLst>
                <a:gd name="adj1" fmla="val -35387"/>
                <a:gd name="adj2" fmla="val -262428"/>
              </a:avLst>
            </a:prstGeom>
            <a:solidFill>
              <a:srgbClr val="FFFF00"/>
            </a:solidFill>
            <a:ln w="9525">
              <a:solidFill>
                <a:sysClr val="windowText" lastClr="000000"/>
              </a:solidFill>
              <a:miter lim="800000"/>
              <a:headEnd/>
              <a:tailEnd/>
            </a:ln>
            <a:effectLst/>
          </p:spPr>
          <p:txBody>
            <a:bodyPr/>
            <a:lstStyle/>
            <a:p>
              <a:pPr algn="ctr" fontAlgn="auto">
                <a:spcBef>
                  <a:spcPts val="0"/>
                </a:spcBef>
                <a:spcAft>
                  <a:spcPts val="0"/>
                </a:spcAft>
                <a:defRPr/>
              </a:pPr>
              <a:r>
                <a:rPr lang="en-US" b="1" kern="0" dirty="0" err="1">
                  <a:solidFill>
                    <a:sysClr val="windowText" lastClr="000000"/>
                  </a:solidFill>
                  <a:latin typeface="Times New Roman" pitchFamily="18" charset="0"/>
                  <a:cs typeface="Times New Roman" pitchFamily="18" charset="0"/>
                </a:rPr>
                <a:t>Đi</a:t>
              </a:r>
              <a:r>
                <a:rPr lang="en-US" b="1" kern="0" dirty="0">
                  <a:solidFill>
                    <a:sysClr val="windowText" lastClr="000000"/>
                  </a:solidFill>
                  <a:latin typeface="Times New Roman" pitchFamily="18" charset="0"/>
                  <a:cs typeface="Times New Roman" pitchFamily="18" charset="0"/>
                </a:rPr>
                <a:t> </a:t>
              </a:r>
              <a:r>
                <a:rPr lang="en-US" b="1" kern="0" dirty="0" err="1">
                  <a:solidFill>
                    <a:sysClr val="windowText" lastClr="000000"/>
                  </a:solidFill>
                  <a:latin typeface="Times New Roman" pitchFamily="18" charset="0"/>
                  <a:cs typeface="Times New Roman" pitchFamily="18" charset="0"/>
                </a:rPr>
                <a:t>ốt</a:t>
              </a:r>
              <a:endParaRPr lang="en-CA" b="1" kern="0" dirty="0">
                <a:solidFill>
                  <a:sysClr val="windowText" lastClr="000000"/>
                </a:solidFill>
                <a:latin typeface="Times New Roman" pitchFamily="18" charset="0"/>
                <a:cs typeface="Times New Roman" pitchFamily="18" charset="0"/>
              </a:endParaRPr>
            </a:p>
          </p:txBody>
        </p:sp>
        <p:sp>
          <p:nvSpPr>
            <p:cNvPr id="94" name="AutoShape 134"/>
            <p:cNvSpPr>
              <a:spLocks noChangeArrowheads="1"/>
            </p:cNvSpPr>
            <p:nvPr/>
          </p:nvSpPr>
          <p:spPr bwMode="auto">
            <a:xfrm>
              <a:off x="1792" y="1317"/>
              <a:ext cx="1510" cy="439"/>
            </a:xfrm>
            <a:prstGeom prst="wedgeEllipseCallout">
              <a:avLst>
                <a:gd name="adj1" fmla="val -20461"/>
                <a:gd name="adj2" fmla="val 179373"/>
              </a:avLst>
            </a:prstGeom>
            <a:solidFill>
              <a:srgbClr val="FFFF00"/>
            </a:solidFill>
            <a:ln w="9525">
              <a:solidFill>
                <a:sysClr val="windowText" lastClr="000000"/>
              </a:solidFill>
              <a:miter lim="800000"/>
              <a:headEnd/>
              <a:tailEnd/>
            </a:ln>
            <a:effectLst/>
          </p:spPr>
          <p:txBody>
            <a:bodyPr/>
            <a:lstStyle/>
            <a:p>
              <a:pPr algn="ctr" fontAlgn="auto">
                <a:spcBef>
                  <a:spcPts val="0"/>
                </a:spcBef>
                <a:spcAft>
                  <a:spcPts val="0"/>
                </a:spcAft>
                <a:defRPr/>
              </a:pPr>
              <a:r>
                <a:rPr lang="en-US" b="1" kern="0" dirty="0" err="1">
                  <a:solidFill>
                    <a:sysClr val="windowText" lastClr="000000"/>
                  </a:solidFill>
                  <a:latin typeface="Times New Roman" pitchFamily="18" charset="0"/>
                  <a:cs typeface="Times New Roman" pitchFamily="18" charset="0"/>
                </a:rPr>
                <a:t>Cuộn</a:t>
              </a:r>
              <a:r>
                <a:rPr lang="en-US" b="1" kern="0" dirty="0">
                  <a:solidFill>
                    <a:sysClr val="windowText" lastClr="000000"/>
                  </a:solidFill>
                  <a:latin typeface="Times New Roman" pitchFamily="18" charset="0"/>
                  <a:cs typeface="Times New Roman" pitchFamily="18" charset="0"/>
                </a:rPr>
                <a:t> </a:t>
              </a:r>
              <a:r>
                <a:rPr lang="en-US" b="1" kern="0" dirty="0" err="1">
                  <a:solidFill>
                    <a:sysClr val="windowText" lastClr="000000"/>
                  </a:solidFill>
                  <a:latin typeface="Times New Roman" pitchFamily="18" charset="0"/>
                  <a:cs typeface="Times New Roman" pitchFamily="18" charset="0"/>
                </a:rPr>
                <a:t>dây</a:t>
              </a:r>
              <a:endParaRPr lang="en-CA" b="1" kern="0" dirty="0">
                <a:solidFill>
                  <a:sysClr val="windowText" lastClr="000000"/>
                </a:solidFill>
                <a:latin typeface="Times New Roman" pitchFamily="18" charset="0"/>
                <a:cs typeface="Times New Roman" pitchFamily="18" charset="0"/>
              </a:endParaRPr>
            </a:p>
          </p:txBody>
        </p:sp>
      </p:grpSp>
      <p:sp>
        <p:nvSpPr>
          <p:cNvPr id="96" name="Text Box 122"/>
          <p:cNvSpPr txBox="1">
            <a:spLocks noChangeArrowheads="1"/>
          </p:cNvSpPr>
          <p:nvPr/>
        </p:nvSpPr>
        <p:spPr bwMode="auto">
          <a:xfrm>
            <a:off x="2779074" y="2088774"/>
            <a:ext cx="4191000" cy="461665"/>
          </a:xfrm>
          <a:prstGeom prst="rect">
            <a:avLst/>
          </a:prstGeom>
          <a:noFill/>
          <a:ln>
            <a:noFill/>
          </a:ln>
          <a:effectLst/>
        </p:spPr>
        <p:txBody>
          <a:bodyPr>
            <a:spAutoFit/>
          </a:bodyPr>
          <a:lstStyle>
            <a:lvl1pPr eaLnBrk="0" hangingPunct="0">
              <a:defRPr sz="2400">
                <a:solidFill>
                  <a:srgbClr val="0000FF"/>
                </a:solidFill>
                <a:latin typeface="VNI-Times" pitchFamily="2" charset="0"/>
                <a:cs typeface="Arial" charset="0"/>
              </a:defRPr>
            </a:lvl1pPr>
            <a:lvl2pPr marL="742950" indent="-285750" eaLnBrk="0" hangingPunct="0">
              <a:defRPr sz="2400">
                <a:solidFill>
                  <a:srgbClr val="0000FF"/>
                </a:solidFill>
                <a:latin typeface="VNI-Times" pitchFamily="2" charset="0"/>
                <a:cs typeface="Arial" charset="0"/>
              </a:defRPr>
            </a:lvl2pPr>
            <a:lvl3pPr marL="1143000" indent="-228600" eaLnBrk="0" hangingPunct="0">
              <a:defRPr sz="2400">
                <a:solidFill>
                  <a:srgbClr val="0000FF"/>
                </a:solidFill>
                <a:latin typeface="VNI-Times" pitchFamily="2" charset="0"/>
                <a:cs typeface="Arial" charset="0"/>
              </a:defRPr>
            </a:lvl3pPr>
            <a:lvl4pPr marL="1600200" indent="-228600" eaLnBrk="0" hangingPunct="0">
              <a:defRPr sz="2400">
                <a:solidFill>
                  <a:srgbClr val="0000FF"/>
                </a:solidFill>
                <a:latin typeface="VNI-Times" pitchFamily="2" charset="0"/>
                <a:cs typeface="Arial" charset="0"/>
              </a:defRPr>
            </a:lvl4pPr>
            <a:lvl5pPr marL="2057400" indent="-228600" eaLnBrk="0" hangingPunct="0">
              <a:defRPr sz="2400">
                <a:solidFill>
                  <a:srgbClr val="0000FF"/>
                </a:solidFill>
                <a:latin typeface="VNI-Times" pitchFamily="2" charset="0"/>
                <a:cs typeface="Arial" charset="0"/>
              </a:defRPr>
            </a:lvl5pPr>
            <a:lvl6pPr marL="2514600" indent="-228600" eaLnBrk="0" fontAlgn="base" hangingPunct="0">
              <a:spcBef>
                <a:spcPct val="0"/>
              </a:spcBef>
              <a:spcAft>
                <a:spcPct val="0"/>
              </a:spcAft>
              <a:defRPr sz="2400">
                <a:solidFill>
                  <a:srgbClr val="0000FF"/>
                </a:solidFill>
                <a:latin typeface="VNI-Times" pitchFamily="2" charset="0"/>
                <a:cs typeface="Arial" charset="0"/>
              </a:defRPr>
            </a:lvl6pPr>
            <a:lvl7pPr marL="2971800" indent="-228600" eaLnBrk="0" fontAlgn="base" hangingPunct="0">
              <a:spcBef>
                <a:spcPct val="0"/>
              </a:spcBef>
              <a:spcAft>
                <a:spcPct val="0"/>
              </a:spcAft>
              <a:defRPr sz="2400">
                <a:solidFill>
                  <a:srgbClr val="0000FF"/>
                </a:solidFill>
                <a:latin typeface="VNI-Times" pitchFamily="2" charset="0"/>
                <a:cs typeface="Arial" charset="0"/>
              </a:defRPr>
            </a:lvl7pPr>
            <a:lvl8pPr marL="3429000" indent="-228600" eaLnBrk="0" fontAlgn="base" hangingPunct="0">
              <a:spcBef>
                <a:spcPct val="0"/>
              </a:spcBef>
              <a:spcAft>
                <a:spcPct val="0"/>
              </a:spcAft>
              <a:defRPr sz="2400">
                <a:solidFill>
                  <a:srgbClr val="0000FF"/>
                </a:solidFill>
                <a:latin typeface="VNI-Times" pitchFamily="2" charset="0"/>
                <a:cs typeface="Arial" charset="0"/>
              </a:defRPr>
            </a:lvl8pPr>
            <a:lvl9pPr marL="3886200" indent="-228600" eaLnBrk="0" fontAlgn="base" hangingPunct="0">
              <a:spcBef>
                <a:spcPct val="0"/>
              </a:spcBef>
              <a:spcAft>
                <a:spcPct val="0"/>
              </a:spcAft>
              <a:defRPr sz="2400">
                <a:solidFill>
                  <a:srgbClr val="0000FF"/>
                </a:solidFill>
                <a:latin typeface="VNI-Times" pitchFamily="2" charset="0"/>
                <a:cs typeface="Arial" charset="0"/>
              </a:defRPr>
            </a:lvl9pPr>
          </a:lstStyle>
          <a:p>
            <a:pPr eaLnBrk="1" fontAlgn="auto" hangingPunct="1">
              <a:spcBef>
                <a:spcPct val="50000"/>
              </a:spcBef>
              <a:spcAft>
                <a:spcPts val="0"/>
              </a:spcAft>
              <a:defRPr/>
            </a:pPr>
            <a:r>
              <a:rPr lang="en-US" kern="0" dirty="0" err="1">
                <a:solidFill>
                  <a:schemeClr val="tx1"/>
                </a:solidFill>
                <a:latin typeface="Times New Roman" pitchFamily="18" charset="0"/>
                <a:cs typeface="Times New Roman" pitchFamily="18" charset="0"/>
              </a:rPr>
              <a:t>Cấu</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tạo</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chấn</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lưu</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điện</a:t>
            </a:r>
            <a:r>
              <a:rPr lang="en-US" kern="0" dirty="0">
                <a:solidFill>
                  <a:schemeClr val="tx1"/>
                </a:solidFill>
                <a:latin typeface="Times New Roman" pitchFamily="18" charset="0"/>
                <a:cs typeface="Times New Roman" pitchFamily="18" charset="0"/>
              </a:rPr>
              <a:t> </a:t>
            </a:r>
            <a:r>
              <a:rPr lang="en-US" kern="0" dirty="0" err="1">
                <a:solidFill>
                  <a:schemeClr val="tx1"/>
                </a:solidFill>
                <a:latin typeface="Times New Roman" pitchFamily="18" charset="0"/>
                <a:cs typeface="Times New Roman" pitchFamily="18" charset="0"/>
              </a:rPr>
              <a:t>tử</a:t>
            </a:r>
            <a:endParaRPr lang="en-US" kern="0" dirty="0">
              <a:solidFill>
                <a:schemeClr val="tx1"/>
              </a:solidFill>
            </a:endParaRPr>
          </a:p>
        </p:txBody>
      </p:sp>
      <p:sp>
        <p:nvSpPr>
          <p:cNvPr id="99" name="Rectangle 98"/>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00"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101" name="AutoShape 2"/>
          <p:cNvSpPr txBox="1">
            <a:spLocks noChangeArrowheads="1"/>
          </p:cNvSpPr>
          <p:nvPr/>
        </p:nvSpPr>
        <p:spPr bwMode="auto">
          <a:xfrm>
            <a:off x="158733" y="932241"/>
            <a:ext cx="57814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 </a:t>
            </a:r>
            <a:r>
              <a:rPr lang="en-US" altLang="en-US" sz="2400" b="1">
                <a:solidFill>
                  <a:srgbClr val="FF0000"/>
                </a:solidFill>
                <a:latin typeface="Times New Roman" panose="02020603050405020304" pitchFamily="18" charset="0"/>
                <a:cs typeface="Times New Roman" panose="02020603050405020304" pitchFamily="18" charset="0"/>
              </a:rPr>
              <a:t>Đặc điểm của đèn ống huỳnh quang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42583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additive="base">
                                        <p:cTn id="7" dur="500" fill="hold"/>
                                        <p:tgtEl>
                                          <p:spTgt spid="96"/>
                                        </p:tgtEl>
                                        <p:attrNameLst>
                                          <p:attrName>ppt_x</p:attrName>
                                        </p:attrNameLst>
                                      </p:cBhvr>
                                      <p:tavLst>
                                        <p:tav tm="0">
                                          <p:val>
                                            <p:strVal val="#ppt_x"/>
                                          </p:val>
                                        </p:tav>
                                        <p:tav tm="100000">
                                          <p:val>
                                            <p:strVal val="#ppt_x"/>
                                          </p:val>
                                        </p:tav>
                                      </p:tavLst>
                                    </p:anim>
                                    <p:anim calcmode="lin" valueType="num">
                                      <p:cBhvr additive="base">
                                        <p:cTn id="8" dur="500" fill="hold"/>
                                        <p:tgtEl>
                                          <p:spTgt spid="9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Text Box 93"/>
          <p:cNvSpPr txBox="1">
            <a:spLocks noChangeArrowheads="1"/>
          </p:cNvSpPr>
          <p:nvPr/>
        </p:nvSpPr>
        <p:spPr bwMode="auto">
          <a:xfrm>
            <a:off x="2667000" y="2204864"/>
            <a:ext cx="259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a:latin typeface="Times New Roman" panose="02020603050405020304" pitchFamily="18" charset="0"/>
                <a:cs typeface="Times New Roman" panose="02020603050405020304" pitchFamily="18" charset="0"/>
              </a:rPr>
              <a:t>Cấu tạo tắc te</a:t>
            </a:r>
          </a:p>
        </p:txBody>
      </p:sp>
      <p:grpSp>
        <p:nvGrpSpPr>
          <p:cNvPr id="2" name="Group 178"/>
          <p:cNvGrpSpPr>
            <a:grpSpLocks/>
          </p:cNvGrpSpPr>
          <p:nvPr/>
        </p:nvGrpSpPr>
        <p:grpSpPr bwMode="auto">
          <a:xfrm>
            <a:off x="914400" y="2966864"/>
            <a:ext cx="1828800" cy="3352800"/>
            <a:chOff x="2784" y="672"/>
            <a:chExt cx="1728" cy="2928"/>
          </a:xfrm>
        </p:grpSpPr>
        <p:sp>
          <p:nvSpPr>
            <p:cNvPr id="98" name="AutoShape 179"/>
            <p:cNvSpPr>
              <a:spLocks noChangeArrowheads="1"/>
            </p:cNvSpPr>
            <p:nvPr/>
          </p:nvSpPr>
          <p:spPr bwMode="auto">
            <a:xfrm>
              <a:off x="2784" y="768"/>
              <a:ext cx="1728" cy="2832"/>
            </a:xfrm>
            <a:prstGeom prst="can">
              <a:avLst>
                <a:gd name="adj" fmla="val 44675"/>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tx1"/>
              </a:solidFill>
              <a:round/>
              <a:headEnd/>
              <a:tailEnd/>
            </a:ln>
            <a:effectLst/>
          </p:spPr>
          <p:txBody>
            <a:bodyPr wrap="none" anchor="ctr"/>
            <a:lstStyle/>
            <a:p>
              <a:pPr algn="ctr">
                <a:defRPr/>
              </a:pPr>
              <a:r>
                <a:rPr lang="en-US" sz="2400">
                  <a:latin typeface="Times New Roman" panose="02020603050405020304" pitchFamily="18" charset="0"/>
                  <a:cs typeface="Times New Roman" panose="02020603050405020304" pitchFamily="18" charset="0"/>
                </a:rPr>
                <a:t>Í</a:t>
              </a:r>
              <a:endParaRPr lang="en-CA" sz="2400">
                <a:latin typeface="Times New Roman" panose="02020603050405020304" pitchFamily="18" charset="0"/>
                <a:cs typeface="Times New Roman" panose="02020603050405020304" pitchFamily="18" charset="0"/>
              </a:endParaRPr>
            </a:p>
          </p:txBody>
        </p:sp>
        <p:sp>
          <p:nvSpPr>
            <p:cNvPr id="31780" name="Line 180"/>
            <p:cNvSpPr>
              <a:spLocks noChangeShapeType="1"/>
            </p:cNvSpPr>
            <p:nvPr/>
          </p:nvSpPr>
          <p:spPr bwMode="auto">
            <a:xfrm>
              <a:off x="3312" y="672"/>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81" name="Oval 181"/>
            <p:cNvSpPr>
              <a:spLocks noChangeArrowheads="1"/>
            </p:cNvSpPr>
            <p:nvPr/>
          </p:nvSpPr>
          <p:spPr bwMode="auto">
            <a:xfrm>
              <a:off x="2880" y="816"/>
              <a:ext cx="1536" cy="672"/>
            </a:xfrm>
            <a:prstGeom prst="ellipse">
              <a:avLst/>
            </a:prstGeom>
            <a:solidFill>
              <a:srgbClr val="990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2" name="AutoShape 182"/>
            <p:cNvSpPr>
              <a:spLocks noChangeArrowheads="1"/>
            </p:cNvSpPr>
            <p:nvPr/>
          </p:nvSpPr>
          <p:spPr bwMode="auto">
            <a:xfrm>
              <a:off x="3024" y="720"/>
              <a:ext cx="240" cy="384"/>
            </a:xfrm>
            <a:prstGeom prst="can">
              <a:avLst>
                <a:gd name="adj" fmla="val 40000"/>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3" name="AutoShape 183"/>
            <p:cNvSpPr>
              <a:spLocks noChangeArrowheads="1"/>
            </p:cNvSpPr>
            <p:nvPr/>
          </p:nvSpPr>
          <p:spPr bwMode="auto">
            <a:xfrm>
              <a:off x="4032" y="816"/>
              <a:ext cx="240" cy="384"/>
            </a:xfrm>
            <a:prstGeom prst="can">
              <a:avLst>
                <a:gd name="adj" fmla="val 40000"/>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4" name="AutoShape 184"/>
            <p:cNvSpPr>
              <a:spLocks noChangeArrowheads="1"/>
            </p:cNvSpPr>
            <p:nvPr/>
          </p:nvSpPr>
          <p:spPr bwMode="auto">
            <a:xfrm>
              <a:off x="2928" y="672"/>
              <a:ext cx="384" cy="240"/>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5" name="AutoShape 185"/>
            <p:cNvSpPr>
              <a:spLocks noChangeArrowheads="1"/>
            </p:cNvSpPr>
            <p:nvPr/>
          </p:nvSpPr>
          <p:spPr bwMode="auto">
            <a:xfrm>
              <a:off x="3984" y="720"/>
              <a:ext cx="384" cy="240"/>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6" name="Oval 186"/>
            <p:cNvSpPr>
              <a:spLocks noChangeArrowheads="1"/>
            </p:cNvSpPr>
            <p:nvPr/>
          </p:nvSpPr>
          <p:spPr bwMode="auto">
            <a:xfrm>
              <a:off x="3504" y="1008"/>
              <a:ext cx="240" cy="144"/>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87" name="WordArt 187"/>
            <p:cNvSpPr>
              <a:spLocks noChangeArrowheads="1" noChangeShapeType="1" noTextEdit="1"/>
            </p:cNvSpPr>
            <p:nvPr/>
          </p:nvSpPr>
          <p:spPr bwMode="auto">
            <a:xfrm>
              <a:off x="2880" y="1968"/>
              <a:ext cx="1536" cy="1296"/>
            </a:xfrm>
            <a:prstGeom prst="rect">
              <a:avLst/>
            </a:prstGeom>
          </p:spPr>
          <p:txBody>
            <a:bodyPr wrap="none" fromWordArt="1">
              <a:prstTxWarp prst="textCanDown">
                <a:avLst>
                  <a:gd name="adj" fmla="val 22454"/>
                </a:avLst>
              </a:prstTxWarp>
            </a:bodyPr>
            <a:lstStyle/>
            <a:p>
              <a:pPr algn="ctr"/>
              <a:r>
                <a:rPr lang="en-US"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SURE STAR</a:t>
              </a:r>
            </a:p>
            <a:p>
              <a:pPr algn="ctr"/>
              <a:r>
                <a:rPr lang="en-US"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     FS-U</a:t>
              </a:r>
            </a:p>
            <a:p>
              <a:pPr algn="ctr"/>
              <a:r>
                <a:rPr lang="en-US"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4-80W/200-240V</a:t>
              </a:r>
            </a:p>
            <a:p>
              <a:pPr algn="ctr"/>
              <a:r>
                <a:rPr lang="en-US"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30-80W/100-110V</a:t>
              </a:r>
            </a:p>
            <a:p>
              <a:pPr algn="ctr"/>
              <a:r>
                <a:rPr lang="en-US" sz="24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WITH CONDENSER</a:t>
              </a:r>
            </a:p>
          </p:txBody>
        </p:sp>
      </p:grpSp>
      <p:grpSp>
        <p:nvGrpSpPr>
          <p:cNvPr id="3" name="Group 188"/>
          <p:cNvGrpSpPr>
            <a:grpSpLocks/>
          </p:cNvGrpSpPr>
          <p:nvPr/>
        </p:nvGrpSpPr>
        <p:grpSpPr bwMode="auto">
          <a:xfrm>
            <a:off x="4876800" y="2966864"/>
            <a:ext cx="2271713" cy="3276600"/>
            <a:chOff x="2198" y="816"/>
            <a:chExt cx="1431" cy="2304"/>
          </a:xfrm>
        </p:grpSpPr>
        <p:sp>
          <p:nvSpPr>
            <p:cNvPr id="31756" name="AutoShape 189"/>
            <p:cNvSpPr>
              <a:spLocks noChangeArrowheads="1"/>
            </p:cNvSpPr>
            <p:nvPr/>
          </p:nvSpPr>
          <p:spPr bwMode="auto">
            <a:xfrm>
              <a:off x="2607" y="1821"/>
              <a:ext cx="766" cy="1299"/>
            </a:xfrm>
            <a:prstGeom prst="flowChartTerminator">
              <a:avLst/>
            </a:prstGeom>
            <a:solidFill>
              <a:schemeClr val="bg1"/>
            </a:solidFill>
            <a:ln w="381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57" name="AutoShape 190"/>
            <p:cNvSpPr>
              <a:spLocks/>
            </p:cNvSpPr>
            <p:nvPr/>
          </p:nvSpPr>
          <p:spPr bwMode="auto">
            <a:xfrm rot="-5400000">
              <a:off x="2734" y="2601"/>
              <a:ext cx="461" cy="409"/>
            </a:xfrm>
            <a:prstGeom prst="leftBracket">
              <a:avLst>
                <a:gd name="adj" fmla="val 8333"/>
              </a:avLst>
            </a:prstGeom>
            <a:noFill/>
            <a:ln w="57150">
              <a:solidFill>
                <a:schemeClr val="tx1"/>
              </a:solidFill>
              <a:round/>
              <a:headEnd/>
              <a:tailEnd/>
            </a:ln>
            <a:scene3d>
              <a:camera prst="legacyObliqueTopRight"/>
              <a:lightRig rig="legacyFlat3" dir="b"/>
            </a:scene3d>
            <a:sp3d extrusionH="430200" prstMaterial="legacyMatte">
              <a:bevelT w="13500" h="13500" prst="angle"/>
              <a:bevelB w="13500" h="13500" prst="angle"/>
              <a:extrusionClr>
                <a:schemeClr val="tx1"/>
              </a:extrusionClr>
              <a:contourClr>
                <a:schemeClr val="tx1"/>
              </a:contourClr>
            </a:sp3d>
            <a:extLst>
              <a:ext uri="{909E8E84-426E-40DD-AFC4-6F175D3DCCD1}">
                <a14:hiddenFill xmlns:a14="http://schemas.microsoft.com/office/drawing/2010/main">
                  <a:solidFill>
                    <a:srgbClr val="FFFFFF"/>
                  </a:solidFill>
                </a14:hiddenFill>
              </a:ext>
            </a:extLst>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58" name="Line 191"/>
            <p:cNvSpPr>
              <a:spLocks noChangeShapeType="1"/>
            </p:cNvSpPr>
            <p:nvPr/>
          </p:nvSpPr>
          <p:spPr bwMode="auto">
            <a:xfrm>
              <a:off x="3016" y="2617"/>
              <a:ext cx="102" cy="8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59" name="Line 192"/>
            <p:cNvSpPr>
              <a:spLocks noChangeShapeType="1"/>
            </p:cNvSpPr>
            <p:nvPr/>
          </p:nvSpPr>
          <p:spPr bwMode="auto">
            <a:xfrm flipH="1">
              <a:off x="3016" y="2701"/>
              <a:ext cx="102" cy="8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112" name="Rectangle 193"/>
            <p:cNvSpPr>
              <a:spLocks noChangeArrowheads="1"/>
            </p:cNvSpPr>
            <p:nvPr/>
          </p:nvSpPr>
          <p:spPr bwMode="auto">
            <a:xfrm>
              <a:off x="2198" y="1821"/>
              <a:ext cx="306" cy="922"/>
            </a:xfrm>
            <a:prstGeom prst="rect">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tx1"/>
              </a:solidFill>
              <a:miter lim="800000"/>
              <a:headEnd/>
              <a:tailEnd/>
            </a:ln>
            <a:effectLst/>
          </p:spPr>
          <p:txBody>
            <a:bodyPr wrap="none" anchor="ctr"/>
            <a:lstStyle/>
            <a:p>
              <a:pPr>
                <a:defRPr/>
              </a:pPr>
              <a:endParaRPr lang="en-US" sz="2400">
                <a:latin typeface="Times New Roman" panose="02020603050405020304" pitchFamily="18" charset="0"/>
                <a:cs typeface="Times New Roman" panose="02020603050405020304" pitchFamily="18" charset="0"/>
              </a:endParaRPr>
            </a:p>
          </p:txBody>
        </p:sp>
        <p:sp>
          <p:nvSpPr>
            <p:cNvPr id="31761" name="Oval 194"/>
            <p:cNvSpPr>
              <a:spLocks noChangeArrowheads="1"/>
            </p:cNvSpPr>
            <p:nvPr/>
          </p:nvSpPr>
          <p:spPr bwMode="auto">
            <a:xfrm>
              <a:off x="2198" y="816"/>
              <a:ext cx="1431" cy="670"/>
            </a:xfrm>
            <a:prstGeom prst="ellipse">
              <a:avLst/>
            </a:prstGeom>
            <a:solidFill>
              <a:srgbClr val="990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2" name="AutoShape 195"/>
            <p:cNvSpPr>
              <a:spLocks noChangeArrowheads="1"/>
            </p:cNvSpPr>
            <p:nvPr/>
          </p:nvSpPr>
          <p:spPr bwMode="auto">
            <a:xfrm>
              <a:off x="2351" y="858"/>
              <a:ext cx="153" cy="293"/>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3" name="AutoShape 196"/>
            <p:cNvSpPr>
              <a:spLocks noChangeArrowheads="1"/>
            </p:cNvSpPr>
            <p:nvPr/>
          </p:nvSpPr>
          <p:spPr bwMode="auto">
            <a:xfrm>
              <a:off x="3271" y="858"/>
              <a:ext cx="153" cy="293"/>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4" name="Oval 197"/>
            <p:cNvSpPr>
              <a:spLocks noChangeArrowheads="1"/>
            </p:cNvSpPr>
            <p:nvPr/>
          </p:nvSpPr>
          <p:spPr bwMode="auto">
            <a:xfrm>
              <a:off x="2760" y="1067"/>
              <a:ext cx="256" cy="126"/>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5" name="AutoShape 198"/>
            <p:cNvSpPr>
              <a:spLocks noChangeArrowheads="1"/>
            </p:cNvSpPr>
            <p:nvPr/>
          </p:nvSpPr>
          <p:spPr bwMode="auto">
            <a:xfrm>
              <a:off x="2249" y="816"/>
              <a:ext cx="307" cy="168"/>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6" name="AutoShape 199"/>
            <p:cNvSpPr>
              <a:spLocks noChangeArrowheads="1"/>
            </p:cNvSpPr>
            <p:nvPr/>
          </p:nvSpPr>
          <p:spPr bwMode="auto">
            <a:xfrm>
              <a:off x="3169" y="816"/>
              <a:ext cx="307" cy="168"/>
            </a:xfrm>
            <a:prstGeom prst="flowChartMagneticDisk">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sz="2400">
                <a:latin typeface="Times New Roman" panose="02020603050405020304" pitchFamily="18" charset="0"/>
                <a:cs typeface="Times New Roman" panose="02020603050405020304" pitchFamily="18" charset="0"/>
              </a:endParaRPr>
            </a:p>
          </p:txBody>
        </p:sp>
        <p:sp>
          <p:nvSpPr>
            <p:cNvPr id="31767" name="Line 200"/>
            <p:cNvSpPr>
              <a:spLocks noChangeShapeType="1"/>
            </p:cNvSpPr>
            <p:nvPr/>
          </p:nvSpPr>
          <p:spPr bwMode="auto">
            <a:xfrm flipV="1">
              <a:off x="2760" y="1654"/>
              <a:ext cx="0" cy="96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68" name="Line 201"/>
            <p:cNvSpPr>
              <a:spLocks noChangeShapeType="1"/>
            </p:cNvSpPr>
            <p:nvPr/>
          </p:nvSpPr>
          <p:spPr bwMode="auto">
            <a:xfrm flipV="1">
              <a:off x="3016" y="1654"/>
              <a:ext cx="0" cy="96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cxnSp>
          <p:nvCxnSpPr>
            <p:cNvPr id="31769" name="AutoShape 202"/>
            <p:cNvCxnSpPr>
              <a:cxnSpLocks noChangeShapeType="1"/>
              <a:stCxn id="31762" idx="3"/>
              <a:endCxn id="31767" idx="1"/>
            </p:cNvCxnSpPr>
            <p:nvPr/>
          </p:nvCxnSpPr>
          <p:spPr bwMode="auto">
            <a:xfrm rot="16200000" flipH="1">
              <a:off x="2350" y="1229"/>
              <a:ext cx="487" cy="332"/>
            </a:xfrm>
            <a:prstGeom prst="curvedConnector3">
              <a:avLst>
                <a:gd name="adj1" fmla="val 51611"/>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1770" name="AutoShape 203"/>
            <p:cNvCxnSpPr>
              <a:cxnSpLocks noChangeShapeType="1"/>
              <a:stCxn id="31763" idx="3"/>
              <a:endCxn id="31768" idx="1"/>
            </p:cNvCxnSpPr>
            <p:nvPr/>
          </p:nvCxnSpPr>
          <p:spPr bwMode="auto">
            <a:xfrm rot="5400000">
              <a:off x="2938" y="1229"/>
              <a:ext cx="487" cy="332"/>
            </a:xfrm>
            <a:prstGeom prst="curvedConnector3">
              <a:avLst>
                <a:gd name="adj1" fmla="val 51611"/>
              </a:avLst>
            </a:prstGeom>
            <a:noFill/>
            <a:ln w="38100">
              <a:solidFill>
                <a:schemeClr val="tx1"/>
              </a:solidFill>
              <a:round/>
              <a:headEnd/>
              <a:tailEnd/>
            </a:ln>
            <a:extLst>
              <a:ext uri="{909E8E84-426E-40DD-AFC4-6F175D3DCCD1}">
                <a14:hiddenFill xmlns:a14="http://schemas.microsoft.com/office/drawing/2010/main">
                  <a:noFill/>
                </a14:hiddenFill>
              </a:ext>
            </a:extLst>
          </p:spPr>
        </p:cxnSp>
        <p:sp>
          <p:nvSpPr>
            <p:cNvPr id="31771" name="Line 204"/>
            <p:cNvSpPr>
              <a:spLocks noChangeShapeType="1"/>
            </p:cNvSpPr>
            <p:nvPr/>
          </p:nvSpPr>
          <p:spPr bwMode="auto">
            <a:xfrm>
              <a:off x="2300" y="1696"/>
              <a:ext cx="0" cy="1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72" name="Line 205"/>
            <p:cNvSpPr>
              <a:spLocks noChangeShapeType="1"/>
            </p:cNvSpPr>
            <p:nvPr/>
          </p:nvSpPr>
          <p:spPr bwMode="auto">
            <a:xfrm>
              <a:off x="2453" y="1696"/>
              <a:ext cx="0" cy="1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cxnSp>
          <p:nvCxnSpPr>
            <p:cNvPr id="31773" name="AutoShape 206"/>
            <p:cNvCxnSpPr>
              <a:cxnSpLocks noChangeShapeType="1"/>
              <a:stCxn id="31762" idx="3"/>
              <a:endCxn id="31771" idx="0"/>
            </p:cNvCxnSpPr>
            <p:nvPr/>
          </p:nvCxnSpPr>
          <p:spPr bwMode="auto">
            <a:xfrm rot="5400000">
              <a:off x="2097" y="1354"/>
              <a:ext cx="534" cy="128"/>
            </a:xfrm>
            <a:prstGeom prst="curvedConnector3">
              <a:avLst>
                <a:gd name="adj1" fmla="val 50981"/>
              </a:avLst>
            </a:prstGeom>
            <a:noFill/>
            <a:ln w="38100">
              <a:solidFill>
                <a:schemeClr val="tx1"/>
              </a:solidFill>
              <a:round/>
              <a:headEnd/>
              <a:tailEnd/>
            </a:ln>
            <a:extLst>
              <a:ext uri="{909E8E84-426E-40DD-AFC4-6F175D3DCCD1}">
                <a14:hiddenFill xmlns:a14="http://schemas.microsoft.com/office/drawing/2010/main">
                  <a:noFill/>
                </a14:hiddenFill>
              </a:ext>
            </a:extLst>
          </p:spPr>
        </p:cxnSp>
        <p:cxnSp>
          <p:nvCxnSpPr>
            <p:cNvPr id="31774" name="AutoShape 207"/>
            <p:cNvCxnSpPr>
              <a:cxnSpLocks noChangeShapeType="1"/>
              <a:stCxn id="31772" idx="0"/>
              <a:endCxn id="31763" idx="3"/>
            </p:cNvCxnSpPr>
            <p:nvPr/>
          </p:nvCxnSpPr>
          <p:spPr bwMode="auto">
            <a:xfrm rot="-5400000">
              <a:off x="2634" y="970"/>
              <a:ext cx="534" cy="895"/>
            </a:xfrm>
            <a:prstGeom prst="curvedConnector3">
              <a:avLst>
                <a:gd name="adj1" fmla="val 49019"/>
              </a:avLst>
            </a:prstGeom>
            <a:noFill/>
            <a:ln w="38100">
              <a:solidFill>
                <a:schemeClr val="tx1"/>
              </a:solidFill>
              <a:round/>
              <a:headEnd/>
              <a:tailEnd/>
            </a:ln>
            <a:extLst>
              <a:ext uri="{909E8E84-426E-40DD-AFC4-6F175D3DCCD1}">
                <a14:hiddenFill xmlns:a14="http://schemas.microsoft.com/office/drawing/2010/main">
                  <a:noFill/>
                </a14:hiddenFill>
              </a:ext>
            </a:extLst>
          </p:spPr>
        </p:cxnSp>
        <p:sp>
          <p:nvSpPr>
            <p:cNvPr id="31775" name="Line 208"/>
            <p:cNvSpPr>
              <a:spLocks noChangeShapeType="1"/>
            </p:cNvSpPr>
            <p:nvPr/>
          </p:nvSpPr>
          <p:spPr bwMode="auto">
            <a:xfrm flipV="1">
              <a:off x="2300" y="1612"/>
              <a:ext cx="0" cy="16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76" name="Line 209"/>
            <p:cNvSpPr>
              <a:spLocks noChangeShapeType="1"/>
            </p:cNvSpPr>
            <p:nvPr/>
          </p:nvSpPr>
          <p:spPr bwMode="auto">
            <a:xfrm flipV="1">
              <a:off x="2453" y="1612"/>
              <a:ext cx="0" cy="20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77" name="Line 210"/>
            <p:cNvSpPr>
              <a:spLocks noChangeShapeType="1"/>
            </p:cNvSpPr>
            <p:nvPr/>
          </p:nvSpPr>
          <p:spPr bwMode="auto">
            <a:xfrm flipV="1">
              <a:off x="2760" y="1570"/>
              <a:ext cx="0" cy="12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31778" name="Line 211"/>
            <p:cNvSpPr>
              <a:spLocks noChangeShapeType="1"/>
            </p:cNvSpPr>
            <p:nvPr/>
          </p:nvSpPr>
          <p:spPr bwMode="auto">
            <a:xfrm flipV="1">
              <a:off x="3016" y="1612"/>
              <a:ext cx="0" cy="8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grpSp>
      <p:sp>
        <p:nvSpPr>
          <p:cNvPr id="31754" name="Text Box 212"/>
          <p:cNvSpPr txBox="1">
            <a:spLocks noChangeArrowheads="1"/>
          </p:cNvSpPr>
          <p:nvPr/>
        </p:nvSpPr>
        <p:spPr bwMode="auto">
          <a:xfrm>
            <a:off x="7239000" y="3805064"/>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Cực động lưỡng kim</a:t>
            </a:r>
          </a:p>
        </p:txBody>
      </p:sp>
      <p:sp>
        <p:nvSpPr>
          <p:cNvPr id="31755" name="Line 213"/>
          <p:cNvSpPr>
            <a:spLocks noChangeShapeType="1"/>
          </p:cNvSpPr>
          <p:nvPr/>
        </p:nvSpPr>
        <p:spPr bwMode="auto">
          <a:xfrm flipH="1">
            <a:off x="6629400" y="4719464"/>
            <a:ext cx="838200" cy="838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sz="2400">
              <a:latin typeface="Times New Roman" panose="02020603050405020304" pitchFamily="18" charset="0"/>
              <a:cs typeface="Times New Roman" panose="02020603050405020304" pitchFamily="18" charset="0"/>
            </a:endParaRPr>
          </a:p>
        </p:txBody>
      </p:sp>
      <p:sp>
        <p:nvSpPr>
          <p:cNvPr id="44" name="Rectangle 4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45"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46" name="AutoShape 2"/>
          <p:cNvSpPr txBox="1">
            <a:spLocks noChangeArrowheads="1"/>
          </p:cNvSpPr>
          <p:nvPr/>
        </p:nvSpPr>
        <p:spPr bwMode="auto">
          <a:xfrm>
            <a:off x="158733" y="932241"/>
            <a:ext cx="57814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 </a:t>
            </a:r>
            <a:r>
              <a:rPr lang="en-US" altLang="en-US" sz="2400" b="1">
                <a:solidFill>
                  <a:srgbClr val="FF0000"/>
                </a:solidFill>
                <a:latin typeface="Times New Roman" panose="02020603050405020304" pitchFamily="18" charset="0"/>
                <a:cs typeface="Times New Roman" panose="02020603050405020304" pitchFamily="18" charset="0"/>
              </a:rPr>
              <a:t>Đặc điểm của đèn ống huỳnh quang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666393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51"/>
                                        </p:tgtEl>
                                        <p:attrNameLst>
                                          <p:attrName>style.visibility</p:attrName>
                                        </p:attrNameLst>
                                      </p:cBhvr>
                                      <p:to>
                                        <p:strVal val="visible"/>
                                      </p:to>
                                    </p:set>
                                    <p:anim calcmode="lin" valueType="num">
                                      <p:cBhvr additive="base">
                                        <p:cTn id="7" dur="500" fill="hold"/>
                                        <p:tgtEl>
                                          <p:spTgt spid="31751"/>
                                        </p:tgtEl>
                                        <p:attrNameLst>
                                          <p:attrName>ppt_x</p:attrName>
                                        </p:attrNameLst>
                                      </p:cBhvr>
                                      <p:tavLst>
                                        <p:tav tm="0">
                                          <p:val>
                                            <p:strVal val="#ppt_x"/>
                                          </p:val>
                                        </p:tav>
                                        <p:tav tm="100000">
                                          <p:val>
                                            <p:strVal val="#ppt_x"/>
                                          </p:val>
                                        </p:tav>
                                      </p:tavLst>
                                    </p:anim>
                                    <p:anim calcmode="lin" valueType="num">
                                      <p:cBhvr additive="base">
                                        <p:cTn id="8" dur="500" fill="hold"/>
                                        <p:tgtEl>
                                          <p:spTgt spid="3175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1755"/>
                                        </p:tgtEl>
                                        <p:attrNameLst>
                                          <p:attrName>style.visibility</p:attrName>
                                        </p:attrNameLst>
                                      </p:cBhvr>
                                      <p:to>
                                        <p:strVal val="visible"/>
                                      </p:to>
                                    </p:set>
                                    <p:anim calcmode="lin" valueType="num">
                                      <p:cBhvr additive="base">
                                        <p:cTn id="19" dur="500" fill="hold"/>
                                        <p:tgtEl>
                                          <p:spTgt spid="31755"/>
                                        </p:tgtEl>
                                        <p:attrNameLst>
                                          <p:attrName>ppt_x</p:attrName>
                                        </p:attrNameLst>
                                      </p:cBhvr>
                                      <p:tavLst>
                                        <p:tav tm="0">
                                          <p:val>
                                            <p:strVal val="#ppt_x"/>
                                          </p:val>
                                        </p:tav>
                                        <p:tav tm="100000">
                                          <p:val>
                                            <p:strVal val="#ppt_x"/>
                                          </p:val>
                                        </p:tav>
                                      </p:tavLst>
                                    </p:anim>
                                    <p:anim calcmode="lin" valueType="num">
                                      <p:cBhvr additive="base">
                                        <p:cTn id="20" dur="500" fill="hold"/>
                                        <p:tgtEl>
                                          <p:spTgt spid="3175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1754"/>
                                        </p:tgtEl>
                                        <p:attrNameLst>
                                          <p:attrName>style.visibility</p:attrName>
                                        </p:attrNameLst>
                                      </p:cBhvr>
                                      <p:to>
                                        <p:strVal val="visible"/>
                                      </p:to>
                                    </p:set>
                                    <p:anim calcmode="lin" valueType="num">
                                      <p:cBhvr additive="base">
                                        <p:cTn id="23" dur="500" fill="hold"/>
                                        <p:tgtEl>
                                          <p:spTgt spid="31754"/>
                                        </p:tgtEl>
                                        <p:attrNameLst>
                                          <p:attrName>ppt_x</p:attrName>
                                        </p:attrNameLst>
                                      </p:cBhvr>
                                      <p:tavLst>
                                        <p:tav tm="0">
                                          <p:val>
                                            <p:strVal val="#ppt_x"/>
                                          </p:val>
                                        </p:tav>
                                        <p:tav tm="100000">
                                          <p:val>
                                            <p:strVal val="#ppt_x"/>
                                          </p:val>
                                        </p:tav>
                                      </p:tavLst>
                                    </p:anim>
                                    <p:anim calcmode="lin" valueType="num">
                                      <p:cBhvr additive="base">
                                        <p:cTn id="24" dur="500" fill="hold"/>
                                        <p:tgtEl>
                                          <p:spTgt spid="317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p:bldP spid="3175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932241"/>
            <a:ext cx="362117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4. Các số liệu kĩ thuật</a:t>
            </a:r>
            <a:r>
              <a:rPr lang="en-US" altLang="en-US" sz="2400" b="1">
                <a:solidFill>
                  <a:srgbClr val="FF0000"/>
                </a:solidFill>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7" name="Text Box 12"/>
          <p:cNvSpPr txBox="1">
            <a:spLocks noChangeArrowheads="1"/>
          </p:cNvSpPr>
          <p:nvPr/>
        </p:nvSpPr>
        <p:spPr bwMode="auto">
          <a:xfrm>
            <a:off x="343408" y="1462089"/>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Trên bóng đèn có ghi 220V- 40W, các số liệu đó có ý nghĩa gì?</a:t>
            </a:r>
          </a:p>
        </p:txBody>
      </p:sp>
      <p:sp>
        <p:nvSpPr>
          <p:cNvPr id="8" name="Text Box 14"/>
          <p:cNvSpPr txBox="1">
            <a:spLocks noChangeArrowheads="1"/>
          </p:cNvSpPr>
          <p:nvPr/>
        </p:nvSpPr>
        <p:spPr bwMode="auto">
          <a:xfrm>
            <a:off x="1259632" y="2079154"/>
            <a:ext cx="4343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- 220V: Điện áp định mức.</a:t>
            </a:r>
          </a:p>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- 40W: Công suất định mức.</a:t>
            </a:r>
          </a:p>
        </p:txBody>
      </p:sp>
      <p:sp>
        <p:nvSpPr>
          <p:cNvPr id="9" name="Text Box 11"/>
          <p:cNvSpPr txBox="1">
            <a:spLocks noChangeArrowheads="1"/>
          </p:cNvSpPr>
          <p:nvPr/>
        </p:nvSpPr>
        <p:spPr bwMode="auto">
          <a:xfrm>
            <a:off x="838200" y="3429000"/>
            <a:ext cx="7391400"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000000"/>
                </a:solidFill>
                <a:latin typeface="VNI-Times" pitchFamily="2" charset="0"/>
                <a:cs typeface="Arial" panose="020B0604020202020204" pitchFamily="34" charset="0"/>
              </a:rPr>
              <a:t>- </a:t>
            </a:r>
            <a:r>
              <a:rPr lang="en-US" altLang="en-US" sz="2800">
                <a:solidFill>
                  <a:srgbClr val="0000FF"/>
                </a:solidFill>
                <a:latin typeface="Times New Roman" panose="02020603050405020304" pitchFamily="18" charset="0"/>
                <a:cs typeface="Times New Roman" panose="02020603050405020304" pitchFamily="18" charset="0"/>
              </a:rPr>
              <a:t>Điện áp định mức </a:t>
            </a:r>
            <a:r>
              <a:rPr lang="en-US" altLang="en-US" sz="2800">
                <a:solidFill>
                  <a:srgbClr val="000000"/>
                </a:solidFill>
                <a:latin typeface="Times New Roman" panose="02020603050405020304" pitchFamily="18" charset="0"/>
                <a:cs typeface="Times New Roman" panose="02020603050405020304" pitchFamily="18" charset="0"/>
              </a:rPr>
              <a:t>:127V, 220V</a:t>
            </a:r>
          </a:p>
          <a:p>
            <a:pPr eaLnBrk="1" hangingPunct="1">
              <a:spcBef>
                <a:spcPct val="50000"/>
              </a:spcBef>
            </a:pPr>
            <a:r>
              <a:rPr lang="en-US" altLang="en-US" sz="2800">
                <a:solidFill>
                  <a:srgbClr val="000000"/>
                </a:solidFill>
                <a:latin typeface="VNI-Times" pitchFamily="2" charset="0"/>
                <a:cs typeface="Arial" panose="020B0604020202020204" pitchFamily="34" charset="0"/>
              </a:rPr>
              <a:t>- </a:t>
            </a:r>
            <a:r>
              <a:rPr lang="en-US" altLang="en-US" sz="2800">
                <a:solidFill>
                  <a:srgbClr val="0000FF"/>
                </a:solidFill>
                <a:latin typeface="Times New Roman" panose="02020603050405020304" pitchFamily="18" charset="0"/>
                <a:cs typeface="Times New Roman" panose="02020603050405020304" pitchFamily="18" charset="0"/>
              </a:rPr>
              <a:t>Công suất định mức </a:t>
            </a:r>
            <a:r>
              <a:rPr lang="en-US" altLang="en-US" sz="2800">
                <a:solidFill>
                  <a:srgbClr val="000000"/>
                </a:solidFill>
                <a:latin typeface="Times New Roman" panose="02020603050405020304" pitchFamily="18" charset="0"/>
                <a:cs typeface="Times New Roman" panose="02020603050405020304" pitchFamily="18" charset="0"/>
              </a:rPr>
              <a:t>: 18W, 20W, 36W, 40W</a:t>
            </a:r>
            <a:r>
              <a:rPr lang="en-US" altLang="en-US" sz="2800">
                <a:solidFill>
                  <a:srgbClr val="000000"/>
                </a:solidFill>
                <a:latin typeface="VNI-Times" pitchFamily="2" charset="0"/>
                <a:cs typeface="Arial" panose="020B0604020202020204" pitchFamily="34" charset="0"/>
              </a:rPr>
              <a:t>. . .</a:t>
            </a:r>
          </a:p>
        </p:txBody>
      </p:sp>
    </p:spTree>
    <p:extLst>
      <p:ext uri="{BB962C8B-B14F-4D97-AF65-F5344CB8AC3E}">
        <p14:creationId xmlns:p14="http://schemas.microsoft.com/office/powerpoint/2010/main" val="35805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8">
                                            <p:txEl>
                                              <p:pRg st="0" end="0"/>
                                            </p:txEl>
                                          </p:spTgt>
                                        </p:tgtEl>
                                        <p:attrNameLst>
                                          <p:attrName>style.visibility</p:attrName>
                                        </p:attrNameLst>
                                      </p:cBhvr>
                                      <p:to>
                                        <p:strVal val="visible"/>
                                      </p:to>
                                    </p:set>
                                    <p:anim calcmode="discrete" valueType="clr">
                                      <p:cBhvr override="childStyle">
                                        <p:cTn id="21" dur="80"/>
                                        <p:tgtEl>
                                          <p:spTgt spid="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8">
                                            <p:txEl>
                                              <p:pRg st="0" end="0"/>
                                            </p:txEl>
                                          </p:spTgt>
                                        </p:tgtEl>
                                        <p:attrNameLst>
                                          <p:attrName>fill.type</p:attrName>
                                        </p:attrNameLst>
                                      </p:cBhvr>
                                      <p:to>
                                        <p:strVal val="solid"/>
                                      </p:to>
                                    </p:set>
                                  </p:childTnLst>
                                </p:cTn>
                              </p:par>
                            </p:childTnLst>
                          </p:cTn>
                        </p:par>
                        <p:par>
                          <p:cTn id="24" fill="hold">
                            <p:stCondLst>
                              <p:cond delay="840"/>
                            </p:stCondLst>
                            <p:childTnLst>
                              <p:par>
                                <p:cTn id="25" presetID="27" presetClass="entr" presetSubtype="0" fill="hold" nodeType="afterEffect">
                                  <p:stCondLst>
                                    <p:cond delay="0"/>
                                  </p:stCondLst>
                                  <p:iterate type="lt">
                                    <p:tmPct val="50000"/>
                                  </p:iterate>
                                  <p:childTnLst>
                                    <p:set>
                                      <p:cBhvr>
                                        <p:cTn id="26" dur="1" fill="hold">
                                          <p:stCondLst>
                                            <p:cond delay="0"/>
                                          </p:stCondLst>
                                        </p:cTn>
                                        <p:tgtEl>
                                          <p:spTgt spid="8">
                                            <p:txEl>
                                              <p:pRg st="1" end="1"/>
                                            </p:txEl>
                                          </p:spTgt>
                                        </p:tgtEl>
                                        <p:attrNameLst>
                                          <p:attrName>style.visibility</p:attrName>
                                        </p:attrNameLst>
                                      </p:cBhvr>
                                      <p:to>
                                        <p:strVal val="visible"/>
                                      </p:to>
                                    </p:set>
                                    <p:anim calcmode="discrete" valueType="clr">
                                      <p:cBhvr override="childStyle">
                                        <p:cTn id="27" dur="80"/>
                                        <p:tgtEl>
                                          <p:spTgt spid="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8">
                                            <p:txEl>
                                              <p:pRg st="1" end="1"/>
                                            </p:txEl>
                                          </p:spTgt>
                                        </p:tgtEl>
                                        <p:attrNameLst>
                                          <p:attrName>fillcolor</p:attrName>
                                        </p:attrNameLst>
                                      </p:cBhvr>
                                      <p:tavLst>
                                        <p:tav tm="0">
                                          <p:val>
                                            <p:clrVal>
                                              <a:schemeClr val="accent2"/>
                                            </p:clrVal>
                                          </p:val>
                                        </p:tav>
                                        <p:tav tm="50000">
                                          <p:val>
                                            <p:clrVal>
                                              <a:schemeClr val="hlink"/>
                                            </p:clrVal>
                                          </p:val>
                                        </p:tav>
                                      </p:tavLst>
                                    </p:anim>
                                    <p:set>
                                      <p:cBhvr>
                                        <p:cTn id="29" dur="80"/>
                                        <p:tgtEl>
                                          <p:spTgt spid="8">
                                            <p:txEl>
                                              <p:pRg st="1" end="1"/>
                                            </p:txEl>
                                          </p:spTgt>
                                        </p:tgtEl>
                                        <p:attrNameLst>
                                          <p:attrName>fill.type</p:attrName>
                                        </p:attrNameLst>
                                      </p:cBhvr>
                                      <p:to>
                                        <p:strVal val="solid"/>
                                      </p:to>
                                    </p:se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nodeType="clickEffect">
                                  <p:stCondLst>
                                    <p:cond delay="0"/>
                                  </p:stCondLst>
                                  <p:iterate type="lt">
                                    <p:tmPct val="50000"/>
                                  </p:iterate>
                                  <p:childTnLst>
                                    <p:set>
                                      <p:cBhvr>
                                        <p:cTn id="33"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34"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36" dur="80"/>
                                        <p:tgtEl>
                                          <p:spTgt spid="9">
                                            <p:txEl>
                                              <p:pRg st="0" end="0"/>
                                            </p:txEl>
                                          </p:spTgt>
                                        </p:tgtEl>
                                        <p:attrNameLst>
                                          <p:attrName>fill.type</p:attrName>
                                        </p:attrNameLst>
                                      </p:cBhvr>
                                      <p:to>
                                        <p:strVal val="solid"/>
                                      </p:to>
                                    </p:set>
                                  </p:childTnLst>
                                </p:cTn>
                              </p:par>
                            </p:childTnLst>
                          </p:cTn>
                        </p:par>
                        <p:par>
                          <p:cTn id="37" fill="hold">
                            <p:stCondLst>
                              <p:cond delay="1000"/>
                            </p:stCondLst>
                            <p:childTnLst>
                              <p:par>
                                <p:cTn id="38" presetID="27" presetClass="entr" presetSubtype="0" fill="hold" nodeType="afterEffect">
                                  <p:stCondLst>
                                    <p:cond delay="0"/>
                                  </p:stCondLst>
                                  <p:iterate type="lt">
                                    <p:tmPct val="50000"/>
                                  </p:iterate>
                                  <p:childTnLst>
                                    <p:set>
                                      <p:cBhvr>
                                        <p:cTn id="39"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40"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42" dur="80"/>
                                        <p:tgtEl>
                                          <p:spTgt spid="9">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387986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III.Đèn ống huỳnh quang:</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932241"/>
            <a:ext cx="2181019" cy="43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5. Sử dụng</a:t>
            </a:r>
            <a:r>
              <a:rPr lang="en-US" altLang="en-US" sz="2400" b="1">
                <a:solidFill>
                  <a:srgbClr val="FF0000"/>
                </a:solidFill>
                <a:latin typeface="Times New Roman" panose="02020603050405020304" pitchFamily="18" charset="0"/>
                <a:cs typeface="Times New Roman" panose="02020603050405020304" pitchFamily="18" charset="0"/>
              </a:rPr>
              <a:t> </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7" name="Text Box 9"/>
          <p:cNvSpPr txBox="1">
            <a:spLocks noChangeArrowheads="1"/>
          </p:cNvSpPr>
          <p:nvPr/>
        </p:nvSpPr>
        <p:spPr bwMode="auto">
          <a:xfrm>
            <a:off x="381000" y="1484784"/>
            <a:ext cx="845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Đèn huỳnh quang thường được sử dụng ở đâu? Làm thế nào để giữ cho đèn phát sáng tốt </a:t>
            </a:r>
            <a:r>
              <a:rPr lang="en-US" altLang="en-US" sz="2400">
                <a:solidFill>
                  <a:srgbClr val="0000FF"/>
                </a:solidFill>
                <a:latin typeface="VNI-Times" pitchFamily="2" charset="0"/>
                <a:cs typeface="Arial" panose="020B0604020202020204" pitchFamily="34" charset="0"/>
              </a:rPr>
              <a:t>?</a:t>
            </a:r>
          </a:p>
        </p:txBody>
      </p:sp>
      <p:sp>
        <p:nvSpPr>
          <p:cNvPr id="8" name="Text Box 13"/>
          <p:cNvSpPr txBox="1">
            <a:spLocks noChangeArrowheads="1"/>
          </p:cNvSpPr>
          <p:nvPr/>
        </p:nvSpPr>
        <p:spPr bwMode="auto">
          <a:xfrm>
            <a:off x="381000" y="2322984"/>
            <a:ext cx="84582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400">
                <a:solidFill>
                  <a:srgbClr val="000000"/>
                </a:solidFill>
                <a:latin typeface="Times New Roman" panose="02020603050405020304" pitchFamily="18" charset="0"/>
                <a:cs typeface="Times New Roman" panose="02020603050405020304" pitchFamily="18" charset="0"/>
              </a:rPr>
              <a:t>Đèn huỳnh quang thường được sử dụng để chiếu sáng trong nhà.</a:t>
            </a:r>
            <a:endParaRPr lang="en-US" altLang="en-US" sz="2400">
              <a:solidFill>
                <a:srgbClr val="000000"/>
              </a:solidFill>
              <a:latin typeface="VNI-Times" pitchFamily="2" charset="0"/>
              <a:cs typeface="Arial" panose="020B0604020202020204" pitchFamily="34" charset="0"/>
            </a:endParaRPr>
          </a:p>
          <a:p>
            <a:pPr eaLnBrk="1" hangingPunct="1">
              <a:spcBef>
                <a:spcPct val="50000"/>
              </a:spcBef>
              <a:buFontTx/>
              <a:buChar char="-"/>
            </a:pPr>
            <a:r>
              <a:rPr lang="en-US" altLang="en-US" sz="2400">
                <a:solidFill>
                  <a:srgbClr val="000000"/>
                </a:solidFill>
                <a:latin typeface="Times New Roman" panose="02020603050405020304" pitchFamily="18" charset="0"/>
                <a:cs typeface="Times New Roman" panose="02020603050405020304" pitchFamily="18" charset="0"/>
              </a:rPr>
              <a:t>Để giữ cho đèn phát sáng tốt ta phải lau chùi bộ đèn thường xuyên.</a:t>
            </a:r>
            <a:endParaRPr lang="en-US" altLang="en-US" sz="2400">
              <a:solidFill>
                <a:srgbClr val="000000"/>
              </a:solidFill>
              <a:latin typeface="VNI-Times" pitchFamily="2" charset="0"/>
              <a:cs typeface="Arial" panose="020B0604020202020204" pitchFamily="34" charset="0"/>
            </a:endParaRPr>
          </a:p>
        </p:txBody>
      </p:sp>
    </p:spTree>
    <p:extLst>
      <p:ext uri="{BB962C8B-B14F-4D97-AF65-F5344CB8AC3E}">
        <p14:creationId xmlns:p14="http://schemas.microsoft.com/office/powerpoint/2010/main" val="245635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00" name="Text Box 56"/>
          <p:cNvSpPr txBox="1">
            <a:spLocks noChangeArrowheads="1"/>
          </p:cNvSpPr>
          <p:nvPr/>
        </p:nvSpPr>
        <p:spPr bwMode="auto">
          <a:xfrm>
            <a:off x="685800" y="2348880"/>
            <a:ext cx="8077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a:latin typeface="Times New Roman" panose="02020603050405020304" pitchFamily="18" charset="0"/>
                <a:cs typeface="Times New Roman" panose="02020603050405020304" pitchFamily="18" charset="0"/>
              </a:rPr>
              <a:t>Cấu tạo của đèn compac huỳnh quang</a:t>
            </a:r>
          </a:p>
        </p:txBody>
      </p:sp>
      <p:grpSp>
        <p:nvGrpSpPr>
          <p:cNvPr id="2" name="Group 8"/>
          <p:cNvGrpSpPr>
            <a:grpSpLocks/>
          </p:cNvGrpSpPr>
          <p:nvPr/>
        </p:nvGrpSpPr>
        <p:grpSpPr bwMode="auto">
          <a:xfrm>
            <a:off x="1371600" y="3581400"/>
            <a:ext cx="6553200" cy="2209800"/>
            <a:chOff x="1066800" y="4495800"/>
            <a:chExt cx="6553200" cy="2209800"/>
          </a:xfrm>
        </p:grpSpPr>
        <p:pic>
          <p:nvPicPr>
            <p:cNvPr id="35847" name="Picture 7" descr="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4958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8" descr="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572000"/>
              <a:ext cx="22860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9" name="Group 16"/>
            <p:cNvGrpSpPr>
              <a:grpSpLocks/>
            </p:cNvGrpSpPr>
            <p:nvPr/>
          </p:nvGrpSpPr>
          <p:grpSpPr bwMode="auto">
            <a:xfrm>
              <a:off x="2133600" y="4800600"/>
              <a:ext cx="4572000" cy="533400"/>
              <a:chOff x="1344" y="3024"/>
              <a:chExt cx="2880" cy="336"/>
            </a:xfrm>
          </p:grpSpPr>
          <p:sp>
            <p:nvSpPr>
              <p:cNvPr id="35854" name="Text Box 12"/>
              <p:cNvSpPr txBox="1">
                <a:spLocks noChangeArrowheads="1"/>
              </p:cNvSpPr>
              <p:nvPr/>
            </p:nvSpPr>
            <p:spPr bwMode="auto">
              <a:xfrm>
                <a:off x="2304" y="3024"/>
                <a:ext cx="96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Bóng đèn</a:t>
                </a:r>
              </a:p>
            </p:txBody>
          </p:sp>
          <p:sp>
            <p:nvSpPr>
              <p:cNvPr id="35855" name="Line 14"/>
              <p:cNvSpPr>
                <a:spLocks noChangeShapeType="1"/>
              </p:cNvSpPr>
              <p:nvPr/>
            </p:nvSpPr>
            <p:spPr bwMode="auto">
              <a:xfrm flipH="1">
                <a:off x="1344" y="3216"/>
                <a:ext cx="1008"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56" name="Line 15"/>
              <p:cNvSpPr>
                <a:spLocks noChangeShapeType="1"/>
              </p:cNvSpPr>
              <p:nvPr/>
            </p:nvSpPr>
            <p:spPr bwMode="auto">
              <a:xfrm>
                <a:off x="3168" y="3216"/>
                <a:ext cx="1056" cy="144"/>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5850" name="Group 19"/>
            <p:cNvGrpSpPr>
              <a:grpSpLocks/>
            </p:cNvGrpSpPr>
            <p:nvPr/>
          </p:nvGrpSpPr>
          <p:grpSpPr bwMode="auto">
            <a:xfrm>
              <a:off x="3124200" y="5867412"/>
              <a:ext cx="2743200" cy="533401"/>
              <a:chOff x="1968" y="3696"/>
              <a:chExt cx="1728" cy="336"/>
            </a:xfrm>
          </p:grpSpPr>
          <p:sp>
            <p:nvSpPr>
              <p:cNvPr id="35851" name="Text Box 13"/>
              <p:cNvSpPr txBox="1">
                <a:spLocks noChangeArrowheads="1"/>
              </p:cNvSpPr>
              <p:nvPr/>
            </p:nvSpPr>
            <p:spPr bwMode="auto">
              <a:xfrm>
                <a:off x="2352" y="3696"/>
                <a:ext cx="96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Đuôi đèn</a:t>
                </a:r>
                <a:endParaRPr lang="en-US" altLang="en-US" sz="2400">
                  <a:solidFill>
                    <a:srgbClr val="0000FF"/>
                  </a:solidFill>
                  <a:latin typeface="VNI-Times" pitchFamily="2" charset="0"/>
                  <a:cs typeface="Arial" panose="020B0604020202020204" pitchFamily="34" charset="0"/>
                </a:endParaRPr>
              </a:p>
            </p:txBody>
          </p:sp>
          <p:sp>
            <p:nvSpPr>
              <p:cNvPr id="35852" name="Line 17"/>
              <p:cNvSpPr>
                <a:spLocks noChangeShapeType="1"/>
              </p:cNvSpPr>
              <p:nvPr/>
            </p:nvSpPr>
            <p:spPr bwMode="auto">
              <a:xfrm flipH="1">
                <a:off x="1968" y="3936"/>
                <a:ext cx="384"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5853" name="Line 18"/>
              <p:cNvSpPr>
                <a:spLocks noChangeShapeType="1"/>
              </p:cNvSpPr>
              <p:nvPr/>
            </p:nvSpPr>
            <p:spPr bwMode="auto">
              <a:xfrm>
                <a:off x="3168" y="3888"/>
                <a:ext cx="528"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17" name="Rectangle 16"/>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18" name="AutoShape 2"/>
          <p:cNvSpPr txBox="1">
            <a:spLocks noChangeArrowheads="1"/>
          </p:cNvSpPr>
          <p:nvPr/>
        </p:nvSpPr>
        <p:spPr bwMode="auto">
          <a:xfrm>
            <a:off x="6333" y="507132"/>
            <a:ext cx="42056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IV. Đèn </a:t>
            </a:r>
            <a:r>
              <a:rPr lang="en-US" altLang="en-US" sz="2400" b="1">
                <a:solidFill>
                  <a:srgbClr val="FF0000"/>
                </a:solidFill>
                <a:latin typeface="Times New Roman" panose="02020603050405020304" pitchFamily="18" charset="0"/>
                <a:cs typeface="Times New Roman" panose="02020603050405020304" pitchFamily="18" charset="0"/>
              </a:rPr>
              <a:t>compac</a:t>
            </a:r>
            <a:r>
              <a:rPr lang="en-US" sz="2400" b="1">
                <a:solidFill>
                  <a:srgbClr val="FF0000"/>
                </a:solidFill>
                <a:latin typeface="Times New Roman" panose="02020603050405020304" pitchFamily="18" charset="0"/>
                <a:cs typeface="Times New Roman" pitchFamily="18" charset="0"/>
              </a:rPr>
              <a:t> huỳnh quang:</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05692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3000"/>
                                        </p:tgtEl>
                                        <p:attrNameLst>
                                          <p:attrName>style.visibility</p:attrName>
                                        </p:attrNameLst>
                                      </p:cBhvr>
                                      <p:to>
                                        <p:strVal val="visible"/>
                                      </p:to>
                                    </p:set>
                                    <p:animEffect transition="in" filter="fade">
                                      <p:cBhvr>
                                        <p:cTn id="14" dur="1000"/>
                                        <p:tgtEl>
                                          <p:spTgt spid="83000"/>
                                        </p:tgtEl>
                                      </p:cBhvr>
                                    </p:animEffect>
                                    <p:anim calcmode="lin" valueType="num">
                                      <p:cBhvr>
                                        <p:cTn id="15" dur="1000" fill="hold"/>
                                        <p:tgtEl>
                                          <p:spTgt spid="83000"/>
                                        </p:tgtEl>
                                        <p:attrNameLst>
                                          <p:attrName>ppt_x</p:attrName>
                                        </p:attrNameLst>
                                      </p:cBhvr>
                                      <p:tavLst>
                                        <p:tav tm="0">
                                          <p:val>
                                            <p:strVal val="#ppt_x"/>
                                          </p:val>
                                        </p:tav>
                                        <p:tav tm="100000">
                                          <p:val>
                                            <p:strVal val="#ppt_x"/>
                                          </p:val>
                                        </p:tav>
                                      </p:tavLst>
                                    </p:anim>
                                    <p:anim calcmode="lin" valueType="num">
                                      <p:cBhvr>
                                        <p:cTn id="16" dur="1000" fill="hold"/>
                                        <p:tgtEl>
                                          <p:spTgt spid="8300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000"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476672"/>
            <a:ext cx="298149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I.Phân loại đèn điện:</a:t>
            </a:r>
            <a:endParaRPr lang="en-US" sz="2400" b="1" dirty="0">
              <a:solidFill>
                <a:srgbClr val="FF0000"/>
              </a:solidFill>
              <a:latin typeface="Times New Roman" pitchFamily="18" charset="0"/>
              <a:cs typeface="Times New Roman" pitchFamily="18" charset="0"/>
            </a:endParaRPr>
          </a:p>
        </p:txBody>
      </p:sp>
      <p:grpSp>
        <p:nvGrpSpPr>
          <p:cNvPr id="6" name="Group 26"/>
          <p:cNvGrpSpPr>
            <a:grpSpLocks/>
          </p:cNvGrpSpPr>
          <p:nvPr/>
        </p:nvGrpSpPr>
        <p:grpSpPr bwMode="auto">
          <a:xfrm>
            <a:off x="179512" y="1196752"/>
            <a:ext cx="8763000" cy="3649663"/>
            <a:chOff x="144" y="96"/>
            <a:chExt cx="5520" cy="2299"/>
          </a:xfrm>
        </p:grpSpPr>
        <p:sp>
          <p:nvSpPr>
            <p:cNvPr id="7" name="Text Box 11"/>
            <p:cNvSpPr txBox="1">
              <a:spLocks noChangeArrowheads="1"/>
            </p:cNvSpPr>
            <p:nvPr/>
          </p:nvSpPr>
          <p:spPr bwMode="auto">
            <a:xfrm>
              <a:off x="672" y="1536"/>
              <a:ext cx="33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a)</a:t>
              </a:r>
            </a:p>
          </p:txBody>
        </p:sp>
        <p:sp>
          <p:nvSpPr>
            <p:cNvPr id="8" name="Text Box 12"/>
            <p:cNvSpPr txBox="1">
              <a:spLocks noChangeArrowheads="1"/>
            </p:cNvSpPr>
            <p:nvPr/>
          </p:nvSpPr>
          <p:spPr bwMode="auto">
            <a:xfrm>
              <a:off x="2832" y="153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b)</a:t>
              </a:r>
            </a:p>
          </p:txBody>
        </p:sp>
        <p:sp>
          <p:nvSpPr>
            <p:cNvPr id="9" name="Text Box 13"/>
            <p:cNvSpPr txBox="1">
              <a:spLocks noChangeArrowheads="1"/>
            </p:cNvSpPr>
            <p:nvPr/>
          </p:nvSpPr>
          <p:spPr bwMode="auto">
            <a:xfrm>
              <a:off x="4752" y="1536"/>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cs typeface="Times New Roman" panose="02020603050405020304" pitchFamily="18" charset="0"/>
                </a:rPr>
                <a:t>c)</a:t>
              </a:r>
            </a:p>
          </p:txBody>
        </p:sp>
        <p:graphicFrame>
          <p:nvGraphicFramePr>
            <p:cNvPr id="11" name="Object 5"/>
            <p:cNvGraphicFramePr>
              <a:graphicFrameLocks noChangeAspect="1"/>
            </p:cNvGraphicFramePr>
            <p:nvPr/>
          </p:nvGraphicFramePr>
          <p:xfrm>
            <a:off x="240" y="96"/>
            <a:ext cx="1248" cy="1488"/>
          </p:xfrm>
          <a:graphic>
            <a:graphicData uri="http://schemas.openxmlformats.org/presentationml/2006/ole">
              <mc:AlternateContent xmlns:mc="http://schemas.openxmlformats.org/markup-compatibility/2006">
                <mc:Choice xmlns:v="urn:schemas-microsoft-com:vml" Requires="v">
                  <p:oleObj spid="_x0000_s1071" name="Photo Editor Photo" r:id="rId3" imgW="3180952" imgH="4361905" progId="MSPhotoEd.3">
                    <p:embed/>
                  </p:oleObj>
                </mc:Choice>
                <mc:Fallback>
                  <p:oleObj name="Photo Editor Photo" r:id="rId3" imgW="3180952" imgH="4361905" progId="MSPhotoEd.3">
                    <p:embed/>
                    <p:pic>
                      <p:nvPicPr>
                        <p:cNvPr id="11674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96"/>
                          <a:ext cx="1248"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6"/>
            <p:cNvGraphicFramePr>
              <a:graphicFrameLocks noChangeAspect="1"/>
            </p:cNvGraphicFramePr>
            <p:nvPr/>
          </p:nvGraphicFramePr>
          <p:xfrm>
            <a:off x="1728" y="96"/>
            <a:ext cx="2256" cy="1479"/>
          </p:xfrm>
          <a:graphic>
            <a:graphicData uri="http://schemas.openxmlformats.org/presentationml/2006/ole">
              <mc:AlternateContent xmlns:mc="http://schemas.openxmlformats.org/markup-compatibility/2006">
                <mc:Choice xmlns:v="urn:schemas-microsoft-com:vml" Requires="v">
                  <p:oleObj spid="_x0000_s1072" name="Photo Editor Photo" r:id="rId5" imgW="4200000" imgH="2962689" progId="MSPhotoEd.3">
                    <p:embed/>
                  </p:oleObj>
                </mc:Choice>
                <mc:Fallback>
                  <p:oleObj name="Photo Editor Photo" r:id="rId5" imgW="4200000" imgH="2962689" progId="MSPhotoEd.3">
                    <p:embed/>
                    <p:pic>
                      <p:nvPicPr>
                        <p:cNvPr id="116742"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8" y="96"/>
                          <a:ext cx="2256" cy="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7"/>
            <p:cNvGraphicFramePr>
              <a:graphicFrameLocks noChangeAspect="1"/>
            </p:cNvGraphicFramePr>
            <p:nvPr/>
          </p:nvGraphicFramePr>
          <p:xfrm>
            <a:off x="4272" y="96"/>
            <a:ext cx="1220" cy="1488"/>
          </p:xfrm>
          <a:graphic>
            <a:graphicData uri="http://schemas.openxmlformats.org/presentationml/2006/ole">
              <mc:AlternateContent xmlns:mc="http://schemas.openxmlformats.org/markup-compatibility/2006">
                <mc:Choice xmlns:v="urn:schemas-microsoft-com:vml" Requires="v">
                  <p:oleObj spid="_x0000_s1073" name="Photo Editor Photo" r:id="rId7" imgW="2838846" imgH="6020640" progId="MSPhotoEd.3">
                    <p:embed/>
                  </p:oleObj>
                </mc:Choice>
                <mc:Fallback>
                  <p:oleObj name="Photo Editor Photo" r:id="rId7" imgW="2838846" imgH="6020640" progId="MSPhotoEd.3">
                    <p:embed/>
                    <p:pic>
                      <p:nvPicPr>
                        <p:cNvPr id="116743"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72" y="96"/>
                          <a:ext cx="1220"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15"/>
            <p:cNvSpPr txBox="1">
              <a:spLocks noChangeArrowheads="1"/>
            </p:cNvSpPr>
            <p:nvPr/>
          </p:nvSpPr>
          <p:spPr bwMode="auto">
            <a:xfrm>
              <a:off x="144" y="1872"/>
              <a:ext cx="5520"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A50021"/>
                  </a:solidFill>
                  <a:latin typeface="Times New Roman" panose="02020603050405020304" pitchFamily="18" charset="0"/>
                  <a:cs typeface="Times New Roman" panose="02020603050405020304" pitchFamily="18" charset="0"/>
                </a:rPr>
                <a:t>  □ </a:t>
              </a:r>
              <a:r>
                <a:rPr lang="en-US" altLang="en-US" sz="2400">
                  <a:latin typeface="Times New Roman" panose="02020603050405020304" pitchFamily="18" charset="0"/>
                  <a:cs typeface="Times New Roman" panose="02020603050405020304" pitchFamily="18" charset="0"/>
                </a:rPr>
                <a:t>Trong hình 38.1, em hãy nêu tên các loại đèn đã được sử dụng tương ứng với các chữ cái a, b, c?</a:t>
              </a:r>
            </a:p>
          </p:txBody>
        </p:sp>
      </p:grpSp>
      <p:sp>
        <p:nvSpPr>
          <p:cNvPr id="15" name="Text Box 16"/>
          <p:cNvSpPr txBox="1">
            <a:spLocks noChangeArrowheads="1"/>
          </p:cNvSpPr>
          <p:nvPr/>
        </p:nvSpPr>
        <p:spPr bwMode="auto">
          <a:xfrm>
            <a:off x="399728" y="5159152"/>
            <a:ext cx="172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Hình a:</a:t>
            </a:r>
            <a:endParaRPr lang="en-US" altLang="en-US" sz="2400">
              <a:latin typeface="Times New Roman" panose="02020603050405020304" pitchFamily="18" charset="0"/>
              <a:cs typeface="Times New Roman" panose="02020603050405020304" pitchFamily="18" charset="0"/>
            </a:endParaRPr>
          </a:p>
        </p:txBody>
      </p:sp>
      <p:sp>
        <p:nvSpPr>
          <p:cNvPr id="16" name="Text Box 17"/>
          <p:cNvSpPr txBox="1">
            <a:spLocks noChangeArrowheads="1"/>
          </p:cNvSpPr>
          <p:nvPr/>
        </p:nvSpPr>
        <p:spPr bwMode="auto">
          <a:xfrm>
            <a:off x="865312" y="5692552"/>
            <a:ext cx="152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Hình b:</a:t>
            </a:r>
          </a:p>
        </p:txBody>
      </p:sp>
      <p:sp>
        <p:nvSpPr>
          <p:cNvPr id="17" name="Text Box 18"/>
          <p:cNvSpPr txBox="1">
            <a:spLocks noChangeArrowheads="1"/>
          </p:cNvSpPr>
          <p:nvPr/>
        </p:nvSpPr>
        <p:spPr bwMode="auto">
          <a:xfrm>
            <a:off x="865312" y="6225952"/>
            <a:ext cx="1828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Hình c:</a:t>
            </a:r>
          </a:p>
        </p:txBody>
      </p:sp>
      <p:sp>
        <p:nvSpPr>
          <p:cNvPr id="18" name="Text Box 19"/>
          <p:cNvSpPr txBox="1">
            <a:spLocks noChangeArrowheads="1"/>
          </p:cNvSpPr>
          <p:nvPr/>
        </p:nvSpPr>
        <p:spPr bwMode="auto">
          <a:xfrm>
            <a:off x="2236912" y="5159152"/>
            <a:ext cx="3124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Đèn sợi đốt.</a:t>
            </a:r>
          </a:p>
        </p:txBody>
      </p:sp>
      <p:sp>
        <p:nvSpPr>
          <p:cNvPr id="19" name="Text Box 20"/>
          <p:cNvSpPr txBox="1">
            <a:spLocks noChangeArrowheads="1"/>
          </p:cNvSpPr>
          <p:nvPr/>
        </p:nvSpPr>
        <p:spPr bwMode="auto">
          <a:xfrm>
            <a:off x="2236912" y="5692552"/>
            <a:ext cx="4038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Đèn huỳnh quang.</a:t>
            </a:r>
          </a:p>
        </p:txBody>
      </p:sp>
      <p:sp>
        <p:nvSpPr>
          <p:cNvPr id="20" name="Text Box 21"/>
          <p:cNvSpPr txBox="1">
            <a:spLocks noChangeArrowheads="1"/>
          </p:cNvSpPr>
          <p:nvPr/>
        </p:nvSpPr>
        <p:spPr bwMode="auto">
          <a:xfrm>
            <a:off x="2236912" y="6225952"/>
            <a:ext cx="358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latin typeface="Times New Roman" panose="02020603050405020304" pitchFamily="18" charset="0"/>
                <a:cs typeface="Times New Roman" panose="02020603050405020304" pitchFamily="18" charset="0"/>
              </a:rPr>
              <a:t>Đèn phóng điện.</a:t>
            </a:r>
          </a:p>
        </p:txBody>
      </p:sp>
    </p:spTree>
    <p:extLst>
      <p:ext uri="{BB962C8B-B14F-4D97-AF65-F5344CB8AC3E}">
        <p14:creationId xmlns:p14="http://schemas.microsoft.com/office/powerpoint/2010/main" val="160770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5" dur="1000" fill="hold"/>
                                        <p:tgtEl>
                                          <p:spTgt spid="15"/>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290">
                                          <p:stCondLst>
                                            <p:cond delay="0"/>
                                          </p:stCondLst>
                                        </p:cTn>
                                        <p:tgtEl>
                                          <p:spTgt spid="18"/>
                                        </p:tgtEl>
                                      </p:cBhvr>
                                    </p:animEffect>
                                    <p:anim calcmode="lin" valueType="num">
                                      <p:cBhvr>
                                        <p:cTn id="25"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30" dur="13">
                                          <p:stCondLst>
                                            <p:cond delay="325"/>
                                          </p:stCondLst>
                                        </p:cTn>
                                        <p:tgtEl>
                                          <p:spTgt spid="18"/>
                                        </p:tgtEl>
                                      </p:cBhvr>
                                      <p:to x="100000" y="60000"/>
                                    </p:animScale>
                                    <p:animScale>
                                      <p:cBhvr>
                                        <p:cTn id="31" dur="83" decel="50000">
                                          <p:stCondLst>
                                            <p:cond delay="338"/>
                                          </p:stCondLst>
                                        </p:cTn>
                                        <p:tgtEl>
                                          <p:spTgt spid="18"/>
                                        </p:tgtEl>
                                      </p:cBhvr>
                                      <p:to x="100000" y="100000"/>
                                    </p:animScale>
                                    <p:animScale>
                                      <p:cBhvr>
                                        <p:cTn id="32" dur="13">
                                          <p:stCondLst>
                                            <p:cond delay="656"/>
                                          </p:stCondLst>
                                        </p:cTn>
                                        <p:tgtEl>
                                          <p:spTgt spid="18"/>
                                        </p:tgtEl>
                                      </p:cBhvr>
                                      <p:to x="100000" y="80000"/>
                                    </p:animScale>
                                    <p:animScale>
                                      <p:cBhvr>
                                        <p:cTn id="33" dur="83" decel="50000">
                                          <p:stCondLst>
                                            <p:cond delay="669"/>
                                          </p:stCondLst>
                                        </p:cTn>
                                        <p:tgtEl>
                                          <p:spTgt spid="18"/>
                                        </p:tgtEl>
                                      </p:cBhvr>
                                      <p:to x="100000" y="100000"/>
                                    </p:animScale>
                                    <p:animScale>
                                      <p:cBhvr>
                                        <p:cTn id="34" dur="13">
                                          <p:stCondLst>
                                            <p:cond delay="821"/>
                                          </p:stCondLst>
                                        </p:cTn>
                                        <p:tgtEl>
                                          <p:spTgt spid="18"/>
                                        </p:tgtEl>
                                      </p:cBhvr>
                                      <p:to x="100000" y="90000"/>
                                    </p:animScale>
                                    <p:animScale>
                                      <p:cBhvr>
                                        <p:cTn id="35" dur="83" decel="50000">
                                          <p:stCondLst>
                                            <p:cond delay="834"/>
                                          </p:stCondLst>
                                        </p:cTn>
                                        <p:tgtEl>
                                          <p:spTgt spid="18"/>
                                        </p:tgtEl>
                                      </p:cBhvr>
                                      <p:to x="100000" y="100000"/>
                                    </p:animScale>
                                    <p:animScale>
                                      <p:cBhvr>
                                        <p:cTn id="36" dur="13">
                                          <p:stCondLst>
                                            <p:cond delay="904"/>
                                          </p:stCondLst>
                                        </p:cTn>
                                        <p:tgtEl>
                                          <p:spTgt spid="18"/>
                                        </p:tgtEl>
                                      </p:cBhvr>
                                      <p:to x="100000" y="95000"/>
                                    </p:animScale>
                                    <p:animScale>
                                      <p:cBhvr>
                                        <p:cTn id="37" dur="83" decel="50000">
                                          <p:stCondLst>
                                            <p:cond delay="917"/>
                                          </p:stCondLst>
                                        </p:cTn>
                                        <p:tgtEl>
                                          <p:spTgt spid="18"/>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strVal val="#ppt_w*0.70"/>
                                          </p:val>
                                        </p:tav>
                                        <p:tav tm="100000">
                                          <p:val>
                                            <p:strVal val="#ppt_w"/>
                                          </p:val>
                                        </p:tav>
                                      </p:tavLst>
                                    </p:anim>
                                    <p:anim calcmode="lin" valueType="num">
                                      <p:cBhvr>
                                        <p:cTn id="43" dur="1000" fill="hold"/>
                                        <p:tgtEl>
                                          <p:spTgt spid="16"/>
                                        </p:tgtEl>
                                        <p:attrNameLst>
                                          <p:attrName>ppt_h</p:attrName>
                                        </p:attrNameLst>
                                      </p:cBhvr>
                                      <p:tavLst>
                                        <p:tav tm="0">
                                          <p:val>
                                            <p:strVal val="#ppt_h"/>
                                          </p:val>
                                        </p:tav>
                                        <p:tav tm="100000">
                                          <p:val>
                                            <p:strVal val="#ppt_h"/>
                                          </p:val>
                                        </p:tav>
                                      </p:tavLst>
                                    </p:anim>
                                    <p:animEffect transition="in" filter="fade">
                                      <p:cBhvr>
                                        <p:cTn id="44" dur="1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49" dur="1000"/>
                                        <p:tgtEl>
                                          <p:spTgt spid="19">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1000" fill="hold"/>
                                        <p:tgtEl>
                                          <p:spTgt spid="20"/>
                                        </p:tgtEl>
                                        <p:attrNameLst>
                                          <p:attrName>ppt_x</p:attrName>
                                        </p:attrNameLst>
                                      </p:cBhvr>
                                      <p:tavLst>
                                        <p:tav tm="0">
                                          <p:val>
                                            <p:strVal val="#ppt_x-.2"/>
                                          </p:val>
                                        </p:tav>
                                        <p:tav tm="100000">
                                          <p:val>
                                            <p:strVal val="#ppt_x"/>
                                          </p:val>
                                        </p:tav>
                                      </p:tavLst>
                                    </p:anim>
                                    <p:anim calcmode="lin" valueType="num">
                                      <p:cBhvr>
                                        <p:cTn id="60"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6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9"/>
          <p:cNvSpPr txBox="1">
            <a:spLocks noChangeArrowheads="1"/>
          </p:cNvSpPr>
          <p:nvPr/>
        </p:nvSpPr>
        <p:spPr bwMode="auto">
          <a:xfrm>
            <a:off x="383232" y="1196752"/>
            <a:ext cx="8077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400">
                <a:solidFill>
                  <a:srgbClr val="0000FF"/>
                </a:solidFill>
                <a:latin typeface="Times New Roman" panose="02020603050405020304" pitchFamily="18" charset="0"/>
                <a:cs typeface="Times New Roman" panose="02020603050405020304" pitchFamily="18" charset="0"/>
              </a:rPr>
              <a:t>Cấu tạo</a:t>
            </a:r>
            <a:r>
              <a:rPr lang="en-US" altLang="en-US" sz="2400">
                <a:solidFill>
                  <a:srgbClr val="000000"/>
                </a:solidFill>
                <a:latin typeface="Times New Roman" panose="02020603050405020304" pitchFamily="18" charset="0"/>
                <a:cs typeface="Times New Roman" panose="02020603050405020304" pitchFamily="18" charset="0"/>
              </a:rPr>
              <a:t>: Gồm 2 phần: Bóng đèn và đuôi đèn. Chấn lưu được đặt trong đuôi đèn.</a:t>
            </a:r>
          </a:p>
        </p:txBody>
      </p:sp>
      <p:sp>
        <p:nvSpPr>
          <p:cNvPr id="10" name="Text Box 10"/>
          <p:cNvSpPr txBox="1">
            <a:spLocks noChangeArrowheads="1"/>
          </p:cNvSpPr>
          <p:nvPr/>
        </p:nvSpPr>
        <p:spPr bwMode="auto">
          <a:xfrm>
            <a:off x="310117" y="2931655"/>
            <a:ext cx="8077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400">
                <a:solidFill>
                  <a:srgbClr val="0000FF"/>
                </a:solidFill>
                <a:latin typeface="Times New Roman" panose="02020603050405020304" pitchFamily="18" charset="0"/>
                <a:cs typeface="Times New Roman" panose="02020603050405020304" pitchFamily="18" charset="0"/>
              </a:rPr>
              <a:t>Đặc điểm</a:t>
            </a:r>
            <a:r>
              <a:rPr lang="en-US" altLang="en-US" sz="2400">
                <a:solidFill>
                  <a:srgbClr val="000000"/>
                </a:solidFill>
                <a:latin typeface="Times New Roman" panose="02020603050405020304" pitchFamily="18" charset="0"/>
                <a:cs typeface="Times New Roman" panose="02020603050405020304" pitchFamily="18" charset="0"/>
              </a:rPr>
              <a:t>: Kích thước gọn, nhẹ, dễ sử dụng. Hiệu suất phát quang gấp khoảng 4 lần đèn sợi đốt.</a:t>
            </a:r>
            <a:endParaRPr lang="en-US" altLang="en-US" sz="2400">
              <a:solidFill>
                <a:srgbClr val="000000"/>
              </a:solidFill>
              <a:latin typeface="VNI-Times" pitchFamily="2" charset="0"/>
              <a:cs typeface="Arial" panose="020B0604020202020204" pitchFamily="34" charset="0"/>
            </a:endParaRPr>
          </a:p>
        </p:txBody>
      </p:sp>
      <p:sp>
        <p:nvSpPr>
          <p:cNvPr id="11" name="Text Box 11"/>
          <p:cNvSpPr txBox="1">
            <a:spLocks noChangeArrowheads="1"/>
          </p:cNvSpPr>
          <p:nvPr/>
        </p:nvSpPr>
        <p:spPr bwMode="auto">
          <a:xfrm>
            <a:off x="310117" y="2290508"/>
            <a:ext cx="8077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Char char="-"/>
            </a:pPr>
            <a:r>
              <a:rPr lang="en-US" altLang="en-US" sz="2400">
                <a:solidFill>
                  <a:srgbClr val="0000FF"/>
                </a:solidFill>
                <a:latin typeface="Times New Roman" panose="02020603050405020304" pitchFamily="18" charset="0"/>
                <a:cs typeface="Times New Roman" panose="02020603050405020304" pitchFamily="18" charset="0"/>
              </a:rPr>
              <a:t>Nguyên lý làm việc</a:t>
            </a:r>
            <a:r>
              <a:rPr lang="en-US" altLang="en-US" sz="2400">
                <a:solidFill>
                  <a:srgbClr val="000000"/>
                </a:solidFill>
                <a:latin typeface="VNI-Times" pitchFamily="2" charset="0"/>
                <a:cs typeface="Arial" panose="020B0604020202020204" pitchFamily="34" charset="0"/>
              </a:rPr>
              <a:t>: </a:t>
            </a:r>
            <a:r>
              <a:rPr lang="en-US" altLang="en-US" sz="2400">
                <a:solidFill>
                  <a:srgbClr val="000000"/>
                </a:solidFill>
                <a:latin typeface="Times New Roman" panose="02020603050405020304" pitchFamily="18" charset="0"/>
                <a:cs typeface="Times New Roman" panose="02020603050405020304" pitchFamily="18" charset="0"/>
              </a:rPr>
              <a:t>Giống đèn ống huỳnh quang</a:t>
            </a:r>
            <a:r>
              <a:rPr lang="en-US" altLang="en-US" sz="2400">
                <a:solidFill>
                  <a:srgbClr val="000000"/>
                </a:solidFill>
                <a:latin typeface="VNI-Times" pitchFamily="2" charset="0"/>
                <a:cs typeface="Arial" panose="020B0604020202020204" pitchFamily="34" charset="0"/>
              </a:rPr>
              <a:t>.</a:t>
            </a:r>
          </a:p>
        </p:txBody>
      </p:sp>
      <p:grpSp>
        <p:nvGrpSpPr>
          <p:cNvPr id="2" name="Group 11"/>
          <p:cNvGrpSpPr>
            <a:grpSpLocks/>
          </p:cNvGrpSpPr>
          <p:nvPr/>
        </p:nvGrpSpPr>
        <p:grpSpPr bwMode="auto">
          <a:xfrm>
            <a:off x="152400" y="4648200"/>
            <a:ext cx="4876800" cy="1905000"/>
            <a:chOff x="1066800" y="4495800"/>
            <a:chExt cx="6553200" cy="2209800"/>
          </a:xfrm>
        </p:grpSpPr>
        <p:pic>
          <p:nvPicPr>
            <p:cNvPr id="36876" name="Picture 7" descr="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4958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7" name="Picture 8" descr="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572000"/>
              <a:ext cx="22860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8" name="Group 16"/>
            <p:cNvGrpSpPr>
              <a:grpSpLocks/>
            </p:cNvGrpSpPr>
            <p:nvPr/>
          </p:nvGrpSpPr>
          <p:grpSpPr bwMode="auto">
            <a:xfrm>
              <a:off x="2133600" y="4724400"/>
              <a:ext cx="4572000" cy="609600"/>
              <a:chOff x="1344" y="2976"/>
              <a:chExt cx="2880" cy="384"/>
            </a:xfrm>
          </p:grpSpPr>
          <p:sp>
            <p:nvSpPr>
              <p:cNvPr id="36883" name="Text Box 12"/>
              <p:cNvSpPr txBox="1">
                <a:spLocks noChangeArrowheads="1"/>
              </p:cNvSpPr>
              <p:nvPr/>
            </p:nvSpPr>
            <p:spPr bwMode="auto">
              <a:xfrm>
                <a:off x="2304" y="2976"/>
                <a:ext cx="96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Bóng đèn</a:t>
                </a:r>
              </a:p>
            </p:txBody>
          </p:sp>
          <p:sp>
            <p:nvSpPr>
              <p:cNvPr id="36884" name="Line 14"/>
              <p:cNvSpPr>
                <a:spLocks noChangeShapeType="1"/>
              </p:cNvSpPr>
              <p:nvPr/>
            </p:nvSpPr>
            <p:spPr bwMode="auto">
              <a:xfrm flipH="1">
                <a:off x="1344" y="3216"/>
                <a:ext cx="1008"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85" name="Line 15"/>
              <p:cNvSpPr>
                <a:spLocks noChangeShapeType="1"/>
              </p:cNvSpPr>
              <p:nvPr/>
            </p:nvSpPr>
            <p:spPr bwMode="auto">
              <a:xfrm>
                <a:off x="3168" y="3216"/>
                <a:ext cx="1056" cy="144"/>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6879" name="Group 19"/>
            <p:cNvGrpSpPr>
              <a:grpSpLocks/>
            </p:cNvGrpSpPr>
            <p:nvPr/>
          </p:nvGrpSpPr>
          <p:grpSpPr bwMode="auto">
            <a:xfrm>
              <a:off x="3124200" y="5867400"/>
              <a:ext cx="2743200" cy="533400"/>
              <a:chOff x="1968" y="3696"/>
              <a:chExt cx="1728" cy="336"/>
            </a:xfrm>
          </p:grpSpPr>
          <p:sp>
            <p:nvSpPr>
              <p:cNvPr id="36880" name="Text Box 13"/>
              <p:cNvSpPr txBox="1">
                <a:spLocks noChangeArrowheads="1"/>
              </p:cNvSpPr>
              <p:nvPr/>
            </p:nvSpPr>
            <p:spPr bwMode="auto">
              <a:xfrm>
                <a:off x="2352" y="3696"/>
                <a:ext cx="96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Đuôi đèn</a:t>
                </a:r>
              </a:p>
            </p:txBody>
          </p:sp>
          <p:sp>
            <p:nvSpPr>
              <p:cNvPr id="36881" name="Line 17"/>
              <p:cNvSpPr>
                <a:spLocks noChangeShapeType="1"/>
              </p:cNvSpPr>
              <p:nvPr/>
            </p:nvSpPr>
            <p:spPr bwMode="auto">
              <a:xfrm flipH="1">
                <a:off x="1968" y="3936"/>
                <a:ext cx="384"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82" name="Line 18"/>
              <p:cNvSpPr>
                <a:spLocks noChangeShapeType="1"/>
              </p:cNvSpPr>
              <p:nvPr/>
            </p:nvSpPr>
            <p:spPr bwMode="auto">
              <a:xfrm>
                <a:off x="3168" y="3888"/>
                <a:ext cx="528" cy="9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pic>
        <p:nvPicPr>
          <p:cNvPr id="36873" name="Picture 5" descr="bo den da su li copy"/>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l="17308" t="59616" r="34976" b="15384"/>
          <a:stretch>
            <a:fillRect/>
          </a:stretch>
        </p:blipFill>
        <p:spPr>
          <a:xfrm>
            <a:off x="4876800" y="5403850"/>
            <a:ext cx="4038600" cy="1225550"/>
          </a:xfrm>
          <a:noFill/>
        </p:spPr>
      </p:pic>
      <p:sp>
        <p:nvSpPr>
          <p:cNvPr id="36874" name="Text Box 12"/>
          <p:cNvSpPr txBox="1">
            <a:spLocks noChangeArrowheads="1"/>
          </p:cNvSpPr>
          <p:nvPr/>
        </p:nvSpPr>
        <p:spPr bwMode="auto">
          <a:xfrm>
            <a:off x="7162800" y="4948238"/>
            <a:ext cx="1712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FF"/>
                </a:solidFill>
                <a:latin typeface="Times New Roman" panose="02020603050405020304" pitchFamily="18" charset="0"/>
                <a:cs typeface="Times New Roman" panose="02020603050405020304" pitchFamily="18" charset="0"/>
              </a:rPr>
              <a:t>Chấn lưu</a:t>
            </a:r>
          </a:p>
        </p:txBody>
      </p:sp>
      <p:sp>
        <p:nvSpPr>
          <p:cNvPr id="36875" name="Line 14"/>
          <p:cNvSpPr>
            <a:spLocks noChangeShapeType="1"/>
          </p:cNvSpPr>
          <p:nvPr/>
        </p:nvSpPr>
        <p:spPr bwMode="auto">
          <a:xfrm flipH="1">
            <a:off x="6575425" y="5313363"/>
            <a:ext cx="627063" cy="550862"/>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Rectangle 21"/>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23" name="AutoShape 2"/>
          <p:cNvSpPr txBox="1">
            <a:spLocks noChangeArrowheads="1"/>
          </p:cNvSpPr>
          <p:nvPr/>
        </p:nvSpPr>
        <p:spPr bwMode="auto">
          <a:xfrm>
            <a:off x="6333" y="507132"/>
            <a:ext cx="42056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IV. Đèn </a:t>
            </a:r>
            <a:r>
              <a:rPr lang="en-US" altLang="en-US" sz="2400" b="1">
                <a:solidFill>
                  <a:srgbClr val="FF0000"/>
                </a:solidFill>
                <a:latin typeface="Times New Roman" panose="02020603050405020304" pitchFamily="18" charset="0"/>
                <a:cs typeface="Times New Roman" panose="02020603050405020304" pitchFamily="18" charset="0"/>
              </a:rPr>
              <a:t>compac</a:t>
            </a:r>
            <a:r>
              <a:rPr lang="en-US" sz="2400" b="1">
                <a:solidFill>
                  <a:srgbClr val="FF0000"/>
                </a:solidFill>
                <a:latin typeface="Times New Roman" panose="02020603050405020304" pitchFamily="18" charset="0"/>
                <a:cs typeface="Times New Roman" pitchFamily="18" charset="0"/>
              </a:rPr>
              <a:t> huỳnh quang:</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24377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6873"/>
                                        </p:tgtEl>
                                        <p:attrNameLst>
                                          <p:attrName>style.visibility</p:attrName>
                                        </p:attrNameLst>
                                      </p:cBhvr>
                                      <p:to>
                                        <p:strVal val="visible"/>
                                      </p:to>
                                    </p:set>
                                    <p:anim calcmode="lin" valueType="num">
                                      <p:cBhvr additive="base">
                                        <p:cTn id="13" dur="500" fill="hold"/>
                                        <p:tgtEl>
                                          <p:spTgt spid="36873"/>
                                        </p:tgtEl>
                                        <p:attrNameLst>
                                          <p:attrName>ppt_x</p:attrName>
                                        </p:attrNameLst>
                                      </p:cBhvr>
                                      <p:tavLst>
                                        <p:tav tm="0">
                                          <p:val>
                                            <p:strVal val="#ppt_x"/>
                                          </p:val>
                                        </p:tav>
                                        <p:tav tm="100000">
                                          <p:val>
                                            <p:strVal val="#ppt_x"/>
                                          </p:val>
                                        </p:tav>
                                      </p:tavLst>
                                    </p:anim>
                                    <p:anim calcmode="lin" valueType="num">
                                      <p:cBhvr additive="base">
                                        <p:cTn id="14" dur="500" fill="hold"/>
                                        <p:tgtEl>
                                          <p:spTgt spid="3687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6875"/>
                                        </p:tgtEl>
                                        <p:attrNameLst>
                                          <p:attrName>style.visibility</p:attrName>
                                        </p:attrNameLst>
                                      </p:cBhvr>
                                      <p:to>
                                        <p:strVal val="visible"/>
                                      </p:to>
                                    </p:set>
                                    <p:anim calcmode="lin" valueType="num">
                                      <p:cBhvr additive="base">
                                        <p:cTn id="17" dur="500" fill="hold"/>
                                        <p:tgtEl>
                                          <p:spTgt spid="36875"/>
                                        </p:tgtEl>
                                        <p:attrNameLst>
                                          <p:attrName>ppt_x</p:attrName>
                                        </p:attrNameLst>
                                      </p:cBhvr>
                                      <p:tavLst>
                                        <p:tav tm="0">
                                          <p:val>
                                            <p:strVal val="#ppt_x"/>
                                          </p:val>
                                        </p:tav>
                                        <p:tav tm="100000">
                                          <p:val>
                                            <p:strVal val="#ppt_x"/>
                                          </p:val>
                                        </p:tav>
                                      </p:tavLst>
                                    </p:anim>
                                    <p:anim calcmode="lin" valueType="num">
                                      <p:cBhvr additive="base">
                                        <p:cTn id="18" dur="500" fill="hold"/>
                                        <p:tgtEl>
                                          <p:spTgt spid="3687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6874"/>
                                        </p:tgtEl>
                                        <p:attrNameLst>
                                          <p:attrName>style.visibility</p:attrName>
                                        </p:attrNameLst>
                                      </p:cBhvr>
                                      <p:to>
                                        <p:strVal val="visible"/>
                                      </p:to>
                                    </p:set>
                                    <p:anim calcmode="lin" valueType="num">
                                      <p:cBhvr additive="base">
                                        <p:cTn id="21" dur="500" fill="hold"/>
                                        <p:tgtEl>
                                          <p:spTgt spid="36874"/>
                                        </p:tgtEl>
                                        <p:attrNameLst>
                                          <p:attrName>ppt_x</p:attrName>
                                        </p:attrNameLst>
                                      </p:cBhvr>
                                      <p:tavLst>
                                        <p:tav tm="0">
                                          <p:val>
                                            <p:strVal val="#ppt_x"/>
                                          </p:val>
                                        </p:tav>
                                        <p:tav tm="100000">
                                          <p:val>
                                            <p:strVal val="#ppt_x"/>
                                          </p:val>
                                        </p:tav>
                                      </p:tavLst>
                                    </p:anim>
                                    <p:anim calcmode="lin" valueType="num">
                                      <p:cBhvr additive="base">
                                        <p:cTn id="22" dur="500" fill="hold"/>
                                        <p:tgtEl>
                                          <p:spTgt spid="36874"/>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9"/>
                                        </p:tgtEl>
                                        <p:attrNameLst>
                                          <p:attrName>style.visibility</p:attrName>
                                        </p:attrNameLst>
                                      </p:cBhvr>
                                      <p:to>
                                        <p:strVal val="visible"/>
                                      </p:to>
                                    </p:set>
                                    <p:anim calcmode="discrete" valueType="clr">
                                      <p:cBhvr override="childStyle">
                                        <p:cTn id="2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9"/>
                                        </p:tgtEl>
                                        <p:attrNameLst>
                                          <p:attrName>fillcolor</p:attrName>
                                        </p:attrNameLst>
                                      </p:cBhvr>
                                      <p:tavLst>
                                        <p:tav tm="0">
                                          <p:val>
                                            <p:clrVal>
                                              <a:schemeClr val="accent2"/>
                                            </p:clrVal>
                                          </p:val>
                                        </p:tav>
                                        <p:tav tm="50000">
                                          <p:val>
                                            <p:clrVal>
                                              <a:schemeClr val="hlink"/>
                                            </p:clrVal>
                                          </p:val>
                                        </p:tav>
                                      </p:tavLst>
                                    </p:anim>
                                    <p:set>
                                      <p:cBhvr>
                                        <p:cTn id="29" dur="80"/>
                                        <p:tgtEl>
                                          <p:spTgt spid="9"/>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11"/>
                                        </p:tgtEl>
                                        <p:attrNameLst>
                                          <p:attrName>style.visibility</p:attrName>
                                        </p:attrNameLst>
                                      </p:cBhvr>
                                      <p:to>
                                        <p:strVal val="visible"/>
                                      </p:to>
                                    </p:set>
                                    <p:anim calcmode="discrete" valueType="clr">
                                      <p:cBhvr override="childStyle">
                                        <p:cTn id="34"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1"/>
                                        </p:tgtEl>
                                        <p:attrNameLst>
                                          <p:attrName>fillcolor</p:attrName>
                                        </p:attrNameLst>
                                      </p:cBhvr>
                                      <p:tavLst>
                                        <p:tav tm="0">
                                          <p:val>
                                            <p:clrVal>
                                              <a:schemeClr val="accent2"/>
                                            </p:clrVal>
                                          </p:val>
                                        </p:tav>
                                        <p:tav tm="50000">
                                          <p:val>
                                            <p:clrVal>
                                              <a:schemeClr val="hlink"/>
                                            </p:clrVal>
                                          </p:val>
                                        </p:tav>
                                      </p:tavLst>
                                    </p:anim>
                                    <p:set>
                                      <p:cBhvr>
                                        <p:cTn id="36" dur="80"/>
                                        <p:tgtEl>
                                          <p:spTgt spid="11"/>
                                        </p:tgtEl>
                                        <p:attrNameLst>
                                          <p:attrName>fill.type</p:attrName>
                                        </p:attrNameLst>
                                      </p:cBhvr>
                                      <p:to>
                                        <p:strVal val="solid"/>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10"/>
                                        </p:tgtEl>
                                        <p:attrNameLst>
                                          <p:attrName>style.visibility</p:attrName>
                                        </p:attrNameLst>
                                      </p:cBhvr>
                                      <p:to>
                                        <p:strVal val="visible"/>
                                      </p:to>
                                    </p:set>
                                    <p:anim calcmode="discrete" valueType="clr">
                                      <p:cBhvr override="childStyle">
                                        <p:cTn id="41"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10"/>
                                        </p:tgtEl>
                                        <p:attrNameLst>
                                          <p:attrName>fillcolor</p:attrName>
                                        </p:attrNameLst>
                                      </p:cBhvr>
                                      <p:tavLst>
                                        <p:tav tm="0">
                                          <p:val>
                                            <p:clrVal>
                                              <a:schemeClr val="accent2"/>
                                            </p:clrVal>
                                          </p:val>
                                        </p:tav>
                                        <p:tav tm="50000">
                                          <p:val>
                                            <p:clrVal>
                                              <a:schemeClr val="hlink"/>
                                            </p:clrVal>
                                          </p:val>
                                        </p:tav>
                                      </p:tavLst>
                                    </p:anim>
                                    <p:set>
                                      <p:cBhvr>
                                        <p:cTn id="43"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3687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oup 70"/>
          <p:cNvGraphicFramePr>
            <a:graphicFrameLocks noGrp="1"/>
          </p:cNvGraphicFramePr>
          <p:nvPr>
            <p:ph/>
            <p:extLst>
              <p:ext uri="{D42A27DB-BD31-4B8C-83A1-F6EECF244321}">
                <p14:modId xmlns:p14="http://schemas.microsoft.com/office/powerpoint/2010/main" val="699095277"/>
              </p:ext>
            </p:extLst>
          </p:nvPr>
        </p:nvGraphicFramePr>
        <p:xfrm>
          <a:off x="201488" y="1556792"/>
          <a:ext cx="8763000" cy="3644901"/>
        </p:xfrm>
        <a:graphic>
          <a:graphicData uri="http://schemas.openxmlformats.org/drawingml/2006/table">
            <a:tbl>
              <a:tblPr/>
              <a:tblGrid>
                <a:gridCol w="1820863">
                  <a:extLst>
                    <a:ext uri="{9D8B030D-6E8A-4147-A177-3AD203B41FA5}">
                      <a16:colId xmlns:a16="http://schemas.microsoft.com/office/drawing/2014/main" val="20000"/>
                    </a:ext>
                  </a:extLst>
                </a:gridCol>
                <a:gridCol w="3363912">
                  <a:extLst>
                    <a:ext uri="{9D8B030D-6E8A-4147-A177-3AD203B41FA5}">
                      <a16:colId xmlns:a16="http://schemas.microsoft.com/office/drawing/2014/main" val="20001"/>
                    </a:ext>
                  </a:extLst>
                </a:gridCol>
                <a:gridCol w="3578225">
                  <a:extLst>
                    <a:ext uri="{9D8B030D-6E8A-4147-A177-3AD203B41FA5}">
                      <a16:colId xmlns:a16="http://schemas.microsoft.com/office/drawing/2014/main" val="20002"/>
                    </a:ext>
                  </a:extLst>
                </a:gridCol>
              </a:tblGrid>
              <a:tr h="7304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Loại</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đèn</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Ưu</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điểm</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30" marB="4573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Nhược</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điểm</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30" marB="4573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572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Đèn</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sợi</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đốt</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1)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chấn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lưu</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2)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Ánh</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sáng</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liên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tục</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1)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tiết</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kiệm</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điện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năng</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2)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Tuổi</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thọ</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thấp</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572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Đèn</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huỳnh</a:t>
                      </a:r>
                      <a:r>
                        <a:rPr kumimoji="0" lang="en-US" sz="24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cs typeface="Times New Roman" pitchFamily="18" charset="0"/>
                        </a:rPr>
                        <a:t>quang</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5730" marB="4573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1)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Tiết</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kiệm</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điện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năng</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2)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Tuổi</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thọ</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cao</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txBody>
                  <a:tcPr marT="45730" marB="4573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1)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chấn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lưu</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2)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Ánh</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sáng</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liên</a:t>
                      </a:r>
                      <a:r>
                        <a:rPr kumimoji="0" lang="en-US" sz="24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400" b="0" i="0" u="none" strike="noStrike" cap="none" normalizeH="0" baseline="0" dirty="0" err="1">
                          <a:ln>
                            <a:noFill/>
                          </a:ln>
                          <a:solidFill>
                            <a:srgbClr val="0000FF"/>
                          </a:solidFill>
                          <a:effectLst/>
                          <a:latin typeface="Times New Roman" pitchFamily="18" charset="0"/>
                          <a:cs typeface="Times New Roman" pitchFamily="18" charset="0"/>
                        </a:rPr>
                        <a:t>tục</a:t>
                      </a:r>
                      <a:endParaRPr kumimoji="0" lang="en-US" sz="2400" b="0" i="0" u="none" strike="noStrike" cap="none" normalizeH="0" baseline="0" dirty="0">
                        <a:ln>
                          <a:noFill/>
                        </a:ln>
                        <a:solidFill>
                          <a:srgbClr val="0000FF"/>
                        </a:solidFill>
                        <a:effectLst/>
                        <a:latin typeface="Times New Roman" pitchFamily="18" charset="0"/>
                        <a:cs typeface="Times New Roman" pitchFamily="18" charset="0"/>
                      </a:endParaRPr>
                    </a:p>
                  </a:txBody>
                  <a:tcPr marT="45730" marB="4573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 name="Rectangle 6"/>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8" name="AutoShape 2"/>
          <p:cNvSpPr txBox="1">
            <a:spLocks noChangeArrowheads="1"/>
          </p:cNvSpPr>
          <p:nvPr/>
        </p:nvSpPr>
        <p:spPr bwMode="auto">
          <a:xfrm>
            <a:off x="6333" y="507132"/>
            <a:ext cx="60058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IV. </a:t>
            </a:r>
            <a:r>
              <a:rPr lang="en-US" altLang="en-US" sz="2400" b="1">
                <a:solidFill>
                  <a:srgbClr val="FF0000"/>
                </a:solidFill>
                <a:latin typeface="Times New Roman" panose="02020603050405020304" pitchFamily="18" charset="0"/>
                <a:cs typeface="Times New Roman" panose="02020603050405020304" pitchFamily="18" charset="0"/>
              </a:rPr>
              <a:t>So sánh đèn sợi đốt và đèn huỳnh quang</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65035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ppt_x"/>
                                          </p:val>
                                        </p:tav>
                                        <p:tav tm="100000">
                                          <p:val>
                                            <p:strVal val="#ppt_x"/>
                                          </p:val>
                                        </p:tav>
                                      </p:tavLst>
                                    </p:anim>
                                    <p:anim calcmode="lin" valueType="num">
                                      <p:cBhvr additive="base">
                                        <p:cTn id="1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Text Box 2"/>
          <p:cNvSpPr txBox="1">
            <a:spLocks noChangeArrowheads="1"/>
          </p:cNvSpPr>
          <p:nvPr/>
        </p:nvSpPr>
        <p:spPr bwMode="auto">
          <a:xfrm>
            <a:off x="1291668" y="2392809"/>
            <a:ext cx="724077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Học</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bài</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trả</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lời</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câu</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hỏi</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trong</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sách</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giáo</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khoa</a:t>
            </a:r>
            <a:endParaRPr lang="en-US" sz="2400" b="1">
              <a:solidFill>
                <a:srgbClr val="0000FF"/>
              </a:solidFill>
              <a:latin typeface="Times New Roman" pitchFamily="18" charset="0"/>
              <a:cs typeface="Times New Roman" pitchFamily="18" charset="0"/>
            </a:endParaRPr>
          </a:p>
          <a:p>
            <a:pPr>
              <a:spcBef>
                <a:spcPct val="50000"/>
              </a:spcBef>
            </a:pP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Làm</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bài</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tập</a:t>
            </a: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SGK</a:t>
            </a:r>
            <a:endParaRPr lang="en-US" sz="2400" b="1">
              <a:solidFill>
                <a:srgbClr val="0000FF"/>
              </a:solidFill>
              <a:latin typeface="Times New Roman" pitchFamily="18" charset="0"/>
              <a:cs typeface="Times New Roman" pitchFamily="18" charset="0"/>
            </a:endParaRPr>
          </a:p>
          <a:p>
            <a:pPr>
              <a:spcBef>
                <a:spcPct val="50000"/>
              </a:spcBef>
            </a:pPr>
            <a:r>
              <a:rPr lang="en-US" sz="2400" b="1">
                <a:solidFill>
                  <a:srgbClr val="0000FF"/>
                </a:solidFill>
                <a:latin typeface="Times New Roman" pitchFamily="18" charset="0"/>
                <a:cs typeface="Times New Roman" pitchFamily="18" charset="0"/>
              </a:rPr>
              <a:t>- </a:t>
            </a:r>
            <a:r>
              <a:rPr lang="en-US" sz="2400" b="1" err="1">
                <a:solidFill>
                  <a:srgbClr val="0000FF"/>
                </a:solidFill>
                <a:latin typeface="Times New Roman" pitchFamily="18" charset="0"/>
                <a:cs typeface="Times New Roman" pitchFamily="18" charset="0"/>
              </a:rPr>
              <a:t>Xem</a:t>
            </a:r>
            <a:r>
              <a:rPr lang="en-US" sz="2400" b="1">
                <a:solidFill>
                  <a:srgbClr val="0000FF"/>
                </a:solidFill>
                <a:latin typeface="Times New Roman" pitchFamily="18" charset="0"/>
                <a:cs typeface="Times New Roman" pitchFamily="18" charset="0"/>
              </a:rPr>
              <a:t> trước</a:t>
            </a:r>
            <a:r>
              <a:rPr lang="vi-VN" sz="2400" b="1">
                <a:solidFill>
                  <a:srgbClr val="0000FF"/>
                </a:solidFill>
                <a:latin typeface="Times New Roman" panose="02020603050405020304" pitchFamily="18" charset="0"/>
                <a:cs typeface="Times New Roman" panose="02020603050405020304" pitchFamily="18" charset="0"/>
              </a:rPr>
              <a:t> Bài 41,42 .Đồ dùng loại điện-nhiệt</a:t>
            </a:r>
            <a:endParaRPr lang="en-US" sz="2400" b="1">
              <a:solidFill>
                <a:srgbClr val="0000FF"/>
              </a:solidFill>
              <a:latin typeface="Times New Roman" panose="02020603050405020304" pitchFamily="18" charset="0"/>
              <a:cs typeface="Times New Roman" panose="02020603050405020304" pitchFamily="18" charset="0"/>
            </a:endParaRPr>
          </a:p>
        </p:txBody>
      </p:sp>
      <p:sp>
        <p:nvSpPr>
          <p:cNvPr id="569347" name="Text Box 3"/>
          <p:cNvSpPr txBox="1">
            <a:spLocks noChangeArrowheads="1"/>
          </p:cNvSpPr>
          <p:nvPr/>
        </p:nvSpPr>
        <p:spPr bwMode="auto">
          <a:xfrm>
            <a:off x="2104743" y="1022112"/>
            <a:ext cx="581821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4500" b="1" i="1">
                <a:solidFill>
                  <a:srgbClr val="FF33CC"/>
                </a:solidFill>
                <a:latin typeface="Times New Roman" pitchFamily="18" charset="0"/>
                <a:cs typeface="Times New Roman" pitchFamily="18" charset="0"/>
              </a:rPr>
              <a:t>Hướng dẫn về nhà</a:t>
            </a:r>
          </a:p>
        </p:txBody>
      </p:sp>
      <p:sp>
        <p:nvSpPr>
          <p:cNvPr id="569349" name="Rectangle 5"/>
          <p:cNvSpPr>
            <a:spLocks noChangeArrowheads="1"/>
          </p:cNvSpPr>
          <p:nvPr/>
        </p:nvSpPr>
        <p:spPr bwMode="auto">
          <a:xfrm>
            <a:off x="152400" y="152400"/>
            <a:ext cx="8839200" cy="6553200"/>
          </a:xfrm>
          <a:prstGeom prst="rect">
            <a:avLst/>
          </a:prstGeom>
          <a:noFill/>
          <a:ln w="9525"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vi-VN"/>
          </a:p>
        </p:txBody>
      </p:sp>
      <p:pic>
        <p:nvPicPr>
          <p:cNvPr id="569350" name="Picture 6"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800" y="188202"/>
            <a:ext cx="2051720" cy="2218398"/>
          </a:xfrm>
          <a:prstGeom prst="rect">
            <a:avLst/>
          </a:prstGeom>
          <a:noFill/>
          <a:extLst>
            <a:ext uri="{909E8E84-426E-40DD-AFC4-6F175D3DCCD1}">
              <a14:hiddenFill xmlns:a14="http://schemas.microsoft.com/office/drawing/2010/main">
                <a:solidFill>
                  <a:srgbClr val="FFFFFF"/>
                </a:solidFill>
              </a14:hiddenFill>
            </a:ext>
          </a:extLst>
        </p:spPr>
      </p:pic>
      <p:pic>
        <p:nvPicPr>
          <p:cNvPr id="569351" name="Picture 7" descr="Picture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6884192" y="4581128"/>
            <a:ext cx="2123728" cy="2123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693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69347"/>
                                        </p:tgtEl>
                                        <p:attrNameLst>
                                          <p:attrName>style.visibility</p:attrName>
                                        </p:attrNameLst>
                                      </p:cBhvr>
                                      <p:to>
                                        <p:strVal val="visible"/>
                                      </p:to>
                                    </p:set>
                                    <p:animEffect transition="in" filter="wheel(4)">
                                      <p:cBhvr>
                                        <p:cTn id="7" dur="2000"/>
                                        <p:tgtEl>
                                          <p:spTgt spid="56934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69346"/>
                                        </p:tgtEl>
                                        <p:attrNameLst>
                                          <p:attrName>style.visibility</p:attrName>
                                        </p:attrNameLst>
                                      </p:cBhvr>
                                      <p:to>
                                        <p:strVal val="visible"/>
                                      </p:to>
                                    </p:set>
                                    <p:animEffect transition="in" filter="fade">
                                      <p:cBhvr>
                                        <p:cTn id="12" dur="1000"/>
                                        <p:tgtEl>
                                          <p:spTgt spid="569346"/>
                                        </p:tgtEl>
                                      </p:cBhvr>
                                    </p:animEffect>
                                    <p:anim calcmode="lin" valueType="num">
                                      <p:cBhvr>
                                        <p:cTn id="13" dur="1000" fill="hold"/>
                                        <p:tgtEl>
                                          <p:spTgt spid="569346"/>
                                        </p:tgtEl>
                                        <p:attrNameLst>
                                          <p:attrName>ppt_x</p:attrName>
                                        </p:attrNameLst>
                                      </p:cBhvr>
                                      <p:tavLst>
                                        <p:tav tm="0">
                                          <p:val>
                                            <p:strVal val="#ppt_x"/>
                                          </p:val>
                                        </p:tav>
                                        <p:tav tm="100000">
                                          <p:val>
                                            <p:strVal val="#ppt_x"/>
                                          </p:val>
                                        </p:tav>
                                      </p:tavLst>
                                    </p:anim>
                                    <p:anim calcmode="lin" valueType="num">
                                      <p:cBhvr>
                                        <p:cTn id="14" dur="1000" fill="hold"/>
                                        <p:tgtEl>
                                          <p:spTgt spid="5693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6" grpId="0"/>
      <p:bldP spid="56934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felicitsh71-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3" name="WordArt 3"/>
          <p:cNvSpPr>
            <a:spLocks noChangeArrowheads="1" noChangeShapeType="1" noTextEdit="1"/>
          </p:cNvSpPr>
          <p:nvPr/>
        </p:nvSpPr>
        <p:spPr bwMode="auto">
          <a:xfrm>
            <a:off x="328613" y="4648200"/>
            <a:ext cx="8486775" cy="1524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Deflate">
              <a:avLst>
                <a:gd name="adj" fmla="val 18750"/>
              </a:avLst>
            </a:prstTxWarp>
          </a:bodyPr>
          <a:lstStyle/>
          <a:p>
            <a:pPr algn="ctr"/>
            <a:r>
              <a:rPr lang="vi-VN" sz="3600" kern="10">
                <a:solidFill>
                  <a:srgbClr val="FFFE00"/>
                </a:solidFill>
                <a:latin typeface="Times New Roman"/>
                <a:cs typeface="Times New Roman"/>
              </a:rPr>
              <a:t>Giờ học đã kết thúc thân ái chào các em </a:t>
            </a:r>
          </a:p>
        </p:txBody>
      </p:sp>
    </p:spTree>
    <p:extLst>
      <p:ext uri="{BB962C8B-B14F-4D97-AF65-F5344CB8AC3E}">
        <p14:creationId xmlns:p14="http://schemas.microsoft.com/office/powerpoint/2010/main" val="746861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99683"/>
                                        </p:tgtEl>
                                        <p:attrNameLst>
                                          <p:attrName>style.visibility</p:attrName>
                                        </p:attrNameLst>
                                      </p:cBhvr>
                                      <p:to>
                                        <p:strVal val="visible"/>
                                      </p:to>
                                    </p:set>
                                    <p:animScale>
                                      <p:cBhvr>
                                        <p:cTn id="7" dur="1000" decel="50000" fill="hold">
                                          <p:stCondLst>
                                            <p:cond delay="0"/>
                                          </p:stCondLst>
                                        </p:cTn>
                                        <p:tgtEl>
                                          <p:spTgt spid="19968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99683"/>
                                        </p:tgtEl>
                                        <p:attrNameLst>
                                          <p:attrName>ppt_x</p:attrName>
                                          <p:attrName>ppt_y</p:attrName>
                                        </p:attrNameLst>
                                      </p:cBhvr>
                                    </p:animMotion>
                                    <p:animEffect transition="in" filter="fade">
                                      <p:cBhvr>
                                        <p:cTn id="9" dur="1000"/>
                                        <p:tgtEl>
                                          <p:spTgt spid="199683"/>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1.Cấu tạo:</a:t>
            </a:r>
            <a:endParaRPr lang="en-US" sz="2400" b="1" dirty="0">
              <a:solidFill>
                <a:srgbClr val="FF0000"/>
              </a:solidFill>
              <a:latin typeface="Times New Roman" pitchFamily="18" charset="0"/>
              <a:cs typeface="Times New Roman" pitchFamily="18" charset="0"/>
            </a:endParaRPr>
          </a:p>
        </p:txBody>
      </p:sp>
      <p:sp>
        <p:nvSpPr>
          <p:cNvPr id="8" name="Rectangle 6"/>
          <p:cNvSpPr>
            <a:spLocks noChangeArrowheads="1"/>
          </p:cNvSpPr>
          <p:nvPr/>
        </p:nvSpPr>
        <p:spPr bwMode="auto">
          <a:xfrm>
            <a:off x="176064" y="4724400"/>
            <a:ext cx="1371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rPr>
              <a:t>1. </a:t>
            </a:r>
          </a:p>
        </p:txBody>
      </p:sp>
      <p:sp>
        <p:nvSpPr>
          <p:cNvPr id="9" name="Rectangle 7"/>
          <p:cNvSpPr>
            <a:spLocks noChangeArrowheads="1"/>
          </p:cNvSpPr>
          <p:nvPr/>
        </p:nvSpPr>
        <p:spPr bwMode="auto">
          <a:xfrm>
            <a:off x="568896" y="5257800"/>
            <a:ext cx="60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2. </a:t>
            </a:r>
          </a:p>
        </p:txBody>
      </p:sp>
      <p:sp>
        <p:nvSpPr>
          <p:cNvPr id="10" name="Rectangle 8"/>
          <p:cNvSpPr>
            <a:spLocks noChangeArrowheads="1"/>
          </p:cNvSpPr>
          <p:nvPr/>
        </p:nvSpPr>
        <p:spPr bwMode="auto">
          <a:xfrm>
            <a:off x="568896" y="5791200"/>
            <a:ext cx="762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3. </a:t>
            </a:r>
          </a:p>
        </p:txBody>
      </p:sp>
      <p:sp>
        <p:nvSpPr>
          <p:cNvPr id="11" name="Rectangle 9"/>
          <p:cNvSpPr>
            <a:spLocks noChangeArrowheads="1"/>
          </p:cNvSpPr>
          <p:nvPr/>
        </p:nvSpPr>
        <p:spPr bwMode="auto">
          <a:xfrm>
            <a:off x="949896" y="4724400"/>
            <a:ext cx="3200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Bóng thủy tinh.</a:t>
            </a:r>
          </a:p>
        </p:txBody>
      </p:sp>
      <p:sp>
        <p:nvSpPr>
          <p:cNvPr id="12" name="Rectangle 10"/>
          <p:cNvSpPr>
            <a:spLocks noChangeArrowheads="1"/>
          </p:cNvSpPr>
          <p:nvPr/>
        </p:nvSpPr>
        <p:spPr bwMode="auto">
          <a:xfrm>
            <a:off x="1102296" y="5257800"/>
            <a:ext cx="3124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Sợi đốt (dây tóc).</a:t>
            </a:r>
          </a:p>
        </p:txBody>
      </p:sp>
      <p:sp>
        <p:nvSpPr>
          <p:cNvPr id="13" name="Rectangle 11"/>
          <p:cNvSpPr>
            <a:spLocks noChangeArrowheads="1"/>
          </p:cNvSpPr>
          <p:nvPr/>
        </p:nvSpPr>
        <p:spPr bwMode="auto">
          <a:xfrm>
            <a:off x="1102296" y="5791200"/>
            <a:ext cx="3200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Đuôi đèn.</a:t>
            </a:r>
          </a:p>
        </p:txBody>
      </p:sp>
      <p:sp>
        <p:nvSpPr>
          <p:cNvPr id="14" name="Rectangle 4"/>
          <p:cNvSpPr>
            <a:spLocks noChangeArrowheads="1"/>
          </p:cNvSpPr>
          <p:nvPr/>
        </p:nvSpPr>
        <p:spPr bwMode="auto">
          <a:xfrm>
            <a:off x="35496" y="1401135"/>
            <a:ext cx="41910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indent="290513">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just" eaLnBrk="1" hangingPunct="1">
              <a:buFont typeface="Wingdings" panose="05000000000000000000" pitchFamily="2" charset="2"/>
              <a:buNone/>
            </a:pPr>
            <a:r>
              <a:rPr lang="en-US" altLang="en-US" sz="2400">
                <a:solidFill>
                  <a:srgbClr val="A50021"/>
                </a:solidFill>
                <a:latin typeface="Times New Roman" panose="02020603050405020304" pitchFamily="18" charset="0"/>
                <a:cs typeface="Times New Roman" panose="02020603050405020304" pitchFamily="18" charset="0"/>
              </a:rPr>
              <a:t>□</a:t>
            </a:r>
            <a:r>
              <a:rPr lang="en-US" altLang="en-US" sz="2400">
                <a:latin typeface="Times New Roman" panose="02020603050405020304" pitchFamily="18" charset="0"/>
                <a:cs typeface="Times New Roman" panose="02020603050405020304" pitchFamily="18" charset="0"/>
              </a:rPr>
              <a:t> Quan sát hình 38.2, Em hãy nêu tên các bộ phận chính của đèn sợi đốt tương ứng với số 1, 2 và 3?</a:t>
            </a:r>
          </a:p>
        </p:txBody>
      </p:sp>
      <p:grpSp>
        <p:nvGrpSpPr>
          <p:cNvPr id="15" name="Group 14"/>
          <p:cNvGrpSpPr>
            <a:grpSpLocks/>
          </p:cNvGrpSpPr>
          <p:nvPr/>
        </p:nvGrpSpPr>
        <p:grpSpPr bwMode="auto">
          <a:xfrm>
            <a:off x="4531296" y="1676400"/>
            <a:ext cx="4419600" cy="4876800"/>
            <a:chOff x="3072" y="1056"/>
            <a:chExt cx="2784" cy="3072"/>
          </a:xfrm>
        </p:grpSpPr>
        <p:sp>
          <p:nvSpPr>
            <p:cNvPr id="16" name="Rectangle 5"/>
            <p:cNvSpPr>
              <a:spLocks noChangeArrowheads="1"/>
            </p:cNvSpPr>
            <p:nvPr/>
          </p:nvSpPr>
          <p:spPr bwMode="auto">
            <a:xfrm>
              <a:off x="3072" y="3024"/>
              <a:ext cx="2784" cy="1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fontAlgn="base">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buFont typeface="Wingdings" panose="05000000000000000000" pitchFamily="2" charset="2"/>
                <a:buNone/>
              </a:pPr>
              <a:r>
                <a:rPr lang="en-US" altLang="en-US" sz="2400" i="1" u="sng">
                  <a:latin typeface="Times New Roman" panose="02020603050405020304" pitchFamily="18" charset="0"/>
                  <a:cs typeface="Times New Roman" panose="02020603050405020304" pitchFamily="18" charset="0"/>
                </a:rPr>
                <a:t>Hình 38.2:</a:t>
              </a:r>
              <a:r>
                <a:rPr lang="en-US" altLang="en-US" sz="2400" i="1">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Cấu tạo đèn sợi đốt</a:t>
              </a:r>
            </a:p>
            <a:p>
              <a:pPr eaLnBrk="1" hangingPunct="1">
                <a:spcBef>
                  <a:spcPct val="0"/>
                </a:spcBef>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a. Đèn đuôi xoáy</a:t>
              </a:r>
            </a:p>
            <a:p>
              <a:pPr eaLnBrk="1" hangingPunct="1">
                <a:spcBef>
                  <a:spcPct val="0"/>
                </a:spcBef>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rPr>
                <a:t>               b. Đèn đuôi ngạnh</a:t>
              </a:r>
            </a:p>
          </p:txBody>
        </p:sp>
        <p:graphicFrame>
          <p:nvGraphicFramePr>
            <p:cNvPr id="17" name="Object 12"/>
            <p:cNvGraphicFramePr>
              <a:graphicFrameLocks noChangeAspect="1"/>
            </p:cNvGraphicFramePr>
            <p:nvPr/>
          </p:nvGraphicFramePr>
          <p:xfrm>
            <a:off x="3072" y="1056"/>
            <a:ext cx="2544" cy="1822"/>
          </p:xfrm>
          <a:graphic>
            <a:graphicData uri="http://schemas.openxmlformats.org/presentationml/2006/ole">
              <mc:AlternateContent xmlns:mc="http://schemas.openxmlformats.org/markup-compatibility/2006">
                <mc:Choice xmlns:v="urn:schemas-microsoft-com:vml" Requires="v">
                  <p:oleObj spid="_x0000_s2064" name="Photo Editor Photo" r:id="rId3" imgW="6009524" imgH="4304762" progId="MSPhotoEd.3">
                    <p:embed/>
                  </p:oleObj>
                </mc:Choice>
                <mc:Fallback>
                  <p:oleObj name="Photo Editor Photo" r:id="rId3" imgW="6009524" imgH="4304762" progId="MSPhotoEd.3">
                    <p:embed/>
                    <p:pic>
                      <p:nvPicPr>
                        <p:cNvPr id="195596"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2" y="1056"/>
                          <a:ext cx="2544" cy="1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249276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2000" fill="hold"/>
                                        <p:tgtEl>
                                          <p:spTgt spid="14"/>
                                        </p:tgtEl>
                                        <p:attrNameLst>
                                          <p:attrName>ppt_w</p:attrName>
                                        </p:attrNameLst>
                                      </p:cBhvr>
                                      <p:tavLst>
                                        <p:tav tm="0">
                                          <p:val>
                                            <p:strVal val="#ppt_w*0.70"/>
                                          </p:val>
                                        </p:tav>
                                        <p:tav tm="100000">
                                          <p:val>
                                            <p:strVal val="#ppt_w"/>
                                          </p:val>
                                        </p:tav>
                                      </p:tavLst>
                                    </p:anim>
                                    <p:anim calcmode="lin" valueType="num">
                                      <p:cBhvr>
                                        <p:cTn id="22" dur="2000" fill="hold"/>
                                        <p:tgtEl>
                                          <p:spTgt spid="14"/>
                                        </p:tgtEl>
                                        <p:attrNameLst>
                                          <p:attrName>ppt_h</p:attrName>
                                        </p:attrNameLst>
                                      </p:cBhvr>
                                      <p:tavLst>
                                        <p:tav tm="0">
                                          <p:val>
                                            <p:strVal val="#ppt_h"/>
                                          </p:val>
                                        </p:tav>
                                        <p:tav tm="100000">
                                          <p:val>
                                            <p:strVal val="#ppt_h"/>
                                          </p:val>
                                        </p:tav>
                                      </p:tavLst>
                                    </p:anim>
                                    <p:animEffect transition="in" filter="fade">
                                      <p:cBhvr>
                                        <p:cTn id="23" dur="2000"/>
                                        <p:tgtEl>
                                          <p:spTgt spid="14"/>
                                        </p:tgtEl>
                                      </p:cBhvr>
                                    </p:animEffect>
                                  </p:childTnLst>
                                </p:cTn>
                              </p:par>
                              <p:par>
                                <p:cTn id="24" presetID="55"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1000" fill="hold"/>
                                        <p:tgtEl>
                                          <p:spTgt spid="15"/>
                                        </p:tgtEl>
                                        <p:attrNameLst>
                                          <p:attrName>ppt_w</p:attrName>
                                        </p:attrNameLst>
                                      </p:cBhvr>
                                      <p:tavLst>
                                        <p:tav tm="0">
                                          <p:val>
                                            <p:strVal val="#ppt_w*0.70"/>
                                          </p:val>
                                        </p:tav>
                                        <p:tav tm="100000">
                                          <p:val>
                                            <p:strVal val="#ppt_w"/>
                                          </p:val>
                                        </p:tav>
                                      </p:tavLst>
                                    </p:anim>
                                    <p:anim calcmode="lin" valueType="num">
                                      <p:cBhvr>
                                        <p:cTn id="27" dur="1000" fill="hold"/>
                                        <p:tgtEl>
                                          <p:spTgt spid="15"/>
                                        </p:tgtEl>
                                        <p:attrNameLst>
                                          <p:attrName>ppt_h</p:attrName>
                                        </p:attrNameLst>
                                      </p:cBhvr>
                                      <p:tavLst>
                                        <p:tav tm="0">
                                          <p:val>
                                            <p:strVal val="#ppt_h"/>
                                          </p:val>
                                        </p:tav>
                                        <p:tav tm="100000">
                                          <p:val>
                                            <p:strVal val="#ppt_h"/>
                                          </p:val>
                                        </p:tav>
                                      </p:tavLst>
                                    </p:anim>
                                    <p:animEffect transition="in" filter="fade">
                                      <p:cBhvr>
                                        <p:cTn id="28" dur="1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1000" fill="hold"/>
                                        <p:tgtEl>
                                          <p:spTgt spid="11"/>
                                        </p:tgtEl>
                                        <p:attrNameLst>
                                          <p:attrName>ppt_w</p:attrName>
                                        </p:attrNameLst>
                                      </p:cBhvr>
                                      <p:tavLst>
                                        <p:tav tm="0">
                                          <p:val>
                                            <p:strVal val="#ppt_w+.3"/>
                                          </p:val>
                                        </p:tav>
                                        <p:tav tm="100000">
                                          <p:val>
                                            <p:strVal val="#ppt_w"/>
                                          </p:val>
                                        </p:tav>
                                      </p:tavLst>
                                    </p:anim>
                                    <p:anim calcmode="lin" valueType="num">
                                      <p:cBhvr>
                                        <p:cTn id="39" dur="1000" fill="hold"/>
                                        <p:tgtEl>
                                          <p:spTgt spid="11"/>
                                        </p:tgtEl>
                                        <p:attrNameLst>
                                          <p:attrName>ppt_h</p:attrName>
                                        </p:attrNameLst>
                                      </p:cBhvr>
                                      <p:tavLst>
                                        <p:tav tm="0">
                                          <p:val>
                                            <p:strVal val="#ppt_h"/>
                                          </p:val>
                                        </p:tav>
                                        <p:tav tm="100000">
                                          <p:val>
                                            <p:strVal val="#ppt_h"/>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1000" fill="hold"/>
                                        <p:tgtEl>
                                          <p:spTgt spid="9"/>
                                        </p:tgtEl>
                                        <p:attrNameLst>
                                          <p:attrName>ppt_w</p:attrName>
                                        </p:attrNameLst>
                                      </p:cBhvr>
                                      <p:tavLst>
                                        <p:tav tm="0">
                                          <p:val>
                                            <p:fltVal val="0"/>
                                          </p:val>
                                        </p:tav>
                                        <p:tav tm="100000">
                                          <p:val>
                                            <p:strVal val="#ppt_w"/>
                                          </p:val>
                                        </p:tav>
                                      </p:tavLst>
                                    </p:anim>
                                    <p:anim calcmode="lin" valueType="num">
                                      <p:cBhvr>
                                        <p:cTn id="46" dur="1000" fill="hold"/>
                                        <p:tgtEl>
                                          <p:spTgt spid="9"/>
                                        </p:tgtEl>
                                        <p:attrNameLst>
                                          <p:attrName>ppt_h</p:attrName>
                                        </p:attrNameLst>
                                      </p:cBhvr>
                                      <p:tavLst>
                                        <p:tav tm="0">
                                          <p:val>
                                            <p:fltVal val="0"/>
                                          </p:val>
                                        </p:tav>
                                        <p:tav tm="100000">
                                          <p:val>
                                            <p:strVal val="#ppt_h"/>
                                          </p:val>
                                        </p:tav>
                                      </p:tavLst>
                                    </p:anim>
                                    <p:animEffect transition="in" filter="fade">
                                      <p:cBhvr>
                                        <p:cTn id="47" dur="1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2000" fill="hold"/>
                                        <p:tgtEl>
                                          <p:spTgt spid="12"/>
                                        </p:tgtEl>
                                        <p:attrNameLst>
                                          <p:attrName>ppt_x</p:attrName>
                                        </p:attrNameLst>
                                      </p:cBhvr>
                                      <p:tavLst>
                                        <p:tav tm="0">
                                          <p:val>
                                            <p:strVal val="#ppt_x-.2"/>
                                          </p:val>
                                        </p:tav>
                                        <p:tav tm="100000">
                                          <p:val>
                                            <p:strVal val="#ppt_x"/>
                                          </p:val>
                                        </p:tav>
                                      </p:tavLst>
                                    </p:anim>
                                    <p:anim calcmode="lin" valueType="num">
                                      <p:cBhvr>
                                        <p:cTn id="53" dur="2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54" dur="20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strips(downLeft)">
                                      <p:cBhvr>
                                        <p:cTn id="59" dur="20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1000"/>
                                        <p:tgtEl>
                                          <p:spTgt spid="13"/>
                                        </p:tgtEl>
                                      </p:cBhvr>
                                    </p:animEffect>
                                    <p:anim calcmode="lin" valueType="num">
                                      <p:cBhvr>
                                        <p:cTn id="65" dur="1000" fill="hold"/>
                                        <p:tgtEl>
                                          <p:spTgt spid="13"/>
                                        </p:tgtEl>
                                        <p:attrNameLst>
                                          <p:attrName>ppt_x</p:attrName>
                                        </p:attrNameLst>
                                      </p:cBhvr>
                                      <p:tavLst>
                                        <p:tav tm="0">
                                          <p:val>
                                            <p:strVal val="#ppt_x"/>
                                          </p:val>
                                        </p:tav>
                                        <p:tav tm="100000">
                                          <p:val>
                                            <p:strVal val="#ppt_x"/>
                                          </p:val>
                                        </p:tav>
                                      </p:tavLst>
                                    </p:anim>
                                    <p:anim calcmode="lin" valueType="num">
                                      <p:cBhvr>
                                        <p:cTn id="6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1.Cấu tạo:</a:t>
            </a:r>
            <a:endParaRPr lang="en-US" sz="2400" b="1" dirty="0">
              <a:solidFill>
                <a:srgbClr val="FF0000"/>
              </a:solidFill>
              <a:latin typeface="Times New Roman" pitchFamily="18" charset="0"/>
              <a:cs typeface="Times New Roman" pitchFamily="18" charset="0"/>
            </a:endParaRPr>
          </a:p>
        </p:txBody>
      </p:sp>
      <p:sp>
        <p:nvSpPr>
          <p:cNvPr id="7" name="Text Box 6"/>
          <p:cNvSpPr txBox="1">
            <a:spLocks noChangeArrowheads="1"/>
          </p:cNvSpPr>
          <p:nvPr/>
        </p:nvSpPr>
        <p:spPr bwMode="auto">
          <a:xfrm>
            <a:off x="350168" y="1239143"/>
            <a:ext cx="213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a) Sợi đốt:</a:t>
            </a:r>
          </a:p>
        </p:txBody>
      </p:sp>
      <p:sp>
        <p:nvSpPr>
          <p:cNvPr id="8" name="Text Box 9"/>
          <p:cNvSpPr txBox="1">
            <a:spLocks noChangeArrowheads="1"/>
          </p:cNvSpPr>
          <p:nvPr/>
        </p:nvSpPr>
        <p:spPr bwMode="auto">
          <a:xfrm>
            <a:off x="384267" y="1733907"/>
            <a:ext cx="8382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Sợi đốt là dây kim loại có dạng lò xo xoắn, thường làm bằng vônfram.</a:t>
            </a:r>
            <a:endParaRPr lang="en-US" altLang="en-US" sz="2400">
              <a:solidFill>
                <a:srgbClr val="000066"/>
              </a:solidFill>
              <a:latin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533400" y="2514600"/>
            <a:ext cx="7848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990000"/>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Vì sao sợi đốt được làm bằng vônfram ?</a:t>
            </a:r>
          </a:p>
        </p:txBody>
      </p:sp>
      <p:sp>
        <p:nvSpPr>
          <p:cNvPr id="10" name="Text Box 7"/>
          <p:cNvSpPr txBox="1">
            <a:spLocks noChangeArrowheads="1"/>
          </p:cNvSpPr>
          <p:nvPr/>
        </p:nvSpPr>
        <p:spPr bwMode="auto">
          <a:xfrm>
            <a:off x="438472" y="3068960"/>
            <a:ext cx="83820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Sợi đốt thường được làm bằng vônfram để chịu được đốt nóng ở nhiệt độ cao (tới 3665°C).</a:t>
            </a:r>
          </a:p>
          <a:p>
            <a:pPr>
              <a:spcBef>
                <a:spcPct val="50000"/>
              </a:spcBef>
              <a:buFont typeface="Wingdings" panose="05000000000000000000" pitchFamily="2" charset="2"/>
              <a:buNone/>
            </a:pPr>
            <a:r>
              <a:rPr lang="en-US" altLang="en-US" sz="2400">
                <a:solidFill>
                  <a:srgbClr val="000066"/>
                </a:solidFill>
                <a:latin typeface="Times New Roman" panose="02020603050405020304" pitchFamily="18" charset="0"/>
                <a:cs typeface="Times New Roman" panose="02020603050405020304" pitchFamily="18" charset="0"/>
              </a:rPr>
              <a:t>  </a:t>
            </a:r>
            <a:r>
              <a:rPr lang="en-US" altLang="en-US" sz="2400" b="1">
                <a:solidFill>
                  <a:srgbClr val="990000"/>
                </a:solidFill>
                <a:latin typeface="Times New Roman" panose="02020603050405020304" pitchFamily="18" charset="0"/>
                <a:cs typeface="Times New Roman" panose="02020603050405020304" pitchFamily="18" charset="0"/>
              </a:rPr>
              <a:t>!</a:t>
            </a:r>
            <a:r>
              <a:rPr lang="en-US" altLang="en-US" sz="2400">
                <a:solidFill>
                  <a:srgbClr val="000066"/>
                </a:solidFill>
                <a:latin typeface="Times New Roman" panose="02020603050405020304" pitchFamily="18" charset="0"/>
                <a:cs typeface="Times New Roman" panose="02020603050405020304" pitchFamily="18" charset="0"/>
              </a:rPr>
              <a:t>  </a:t>
            </a:r>
            <a:r>
              <a:rPr lang="en-US" altLang="en-US" sz="2400">
                <a:solidFill>
                  <a:srgbClr val="000000"/>
                </a:solidFill>
                <a:latin typeface="Times New Roman" panose="02020603050405020304" pitchFamily="18" charset="0"/>
                <a:cs typeface="Times New Roman" panose="02020603050405020304" pitchFamily="18" charset="0"/>
              </a:rPr>
              <a:t>Sợi đốt là phần tử rất quan trọng của đèn, ở đó điện năng được biến đổi thành quang năng .</a:t>
            </a:r>
          </a:p>
          <a:p>
            <a:pPr algn="just">
              <a:spcBef>
                <a:spcPct val="50000"/>
              </a:spcBef>
            </a:pPr>
            <a:r>
              <a:rPr lang="en-US" altLang="en-US" sz="2400" u="sng">
                <a:latin typeface="Times New Roman" panose="02020603050405020304" pitchFamily="18" charset="0"/>
              </a:rPr>
              <a:t>Sợi đốt</a:t>
            </a:r>
            <a:r>
              <a:rPr lang="en-US" altLang="en-US" sz="2400">
                <a:latin typeface="Times New Roman" panose="02020603050405020304" pitchFamily="18" charset="0"/>
              </a:rPr>
              <a:t>: là dây kim loại có dạng lò xo xoắn, thường làm bằng vonfram để chịu được đốt nóng ở nhiệt độ cao. </a:t>
            </a:r>
          </a:p>
          <a:p>
            <a:pPr algn="just">
              <a:spcBef>
                <a:spcPct val="50000"/>
              </a:spcBef>
            </a:pPr>
            <a:r>
              <a:rPr lang="en-US" altLang="en-US" sz="2400">
                <a:latin typeface="Times New Roman" panose="02020603050405020304" pitchFamily="18" charset="0"/>
              </a:rPr>
              <a:t>         Sợi đốt là phần tử rất quan trọng của đèn, ở đó điện năng được biến đổi thành quang năng.</a:t>
            </a:r>
            <a:endParaRPr lang="en-US" altLang="en-US" sz="2400">
              <a:solidFill>
                <a:srgbClr val="00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244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36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2000" fill="hold"/>
                                        <p:tgtEl>
                                          <p:spTgt spid="8"/>
                                        </p:tgtEl>
                                        <p:attrNameLst>
                                          <p:attrName>ppt_w</p:attrName>
                                        </p:attrNameLst>
                                      </p:cBhvr>
                                      <p:tavLst>
                                        <p:tav tm="0">
                                          <p:val>
                                            <p:strVal val="#ppt_w*2.5"/>
                                          </p:val>
                                        </p:tav>
                                        <p:tav tm="100000">
                                          <p:val>
                                            <p:strVal val="#ppt_w"/>
                                          </p:val>
                                        </p:tav>
                                      </p:tavLst>
                                    </p:anim>
                                    <p:anim calcmode="lin" valueType="num">
                                      <p:cBhvr>
                                        <p:cTn id="16" dur="2000" fill="hold"/>
                                        <p:tgtEl>
                                          <p:spTgt spid="8"/>
                                        </p:tgtEl>
                                        <p:attrNameLst>
                                          <p:attrName>ppt_h</p:attrName>
                                        </p:attrNameLst>
                                      </p:cBhvr>
                                      <p:tavLst>
                                        <p:tav tm="0">
                                          <p:val>
                                            <p:strVal val="#ppt_h*0.01"/>
                                          </p:val>
                                        </p:tav>
                                        <p:tav tm="100000">
                                          <p:val>
                                            <p:strVal val="#ppt_h"/>
                                          </p:val>
                                        </p:tav>
                                      </p:tavLst>
                                    </p:anim>
                                    <p:anim calcmode="lin" valueType="num">
                                      <p:cBhvr>
                                        <p:cTn id="17" dur="2000" fill="hold"/>
                                        <p:tgtEl>
                                          <p:spTgt spid="8"/>
                                        </p:tgtEl>
                                        <p:attrNameLst>
                                          <p:attrName>ppt_x</p:attrName>
                                        </p:attrNameLst>
                                      </p:cBhvr>
                                      <p:tavLst>
                                        <p:tav tm="0">
                                          <p:val>
                                            <p:strVal val="#ppt_x"/>
                                          </p:val>
                                        </p:tav>
                                        <p:tav tm="100000">
                                          <p:val>
                                            <p:strVal val="#ppt_x"/>
                                          </p:val>
                                        </p:tav>
                                      </p:tavLst>
                                    </p:anim>
                                    <p:anim calcmode="lin" valueType="num">
                                      <p:cBhvr>
                                        <p:cTn id="18" dur="2000" fill="hold"/>
                                        <p:tgtEl>
                                          <p:spTgt spid="8"/>
                                        </p:tgtEl>
                                        <p:attrNameLst>
                                          <p:attrName>ppt_y</p:attrName>
                                        </p:attrNameLst>
                                      </p:cBhvr>
                                      <p:tavLst>
                                        <p:tav tm="0">
                                          <p:val>
                                            <p:strVal val="#ppt_h+1"/>
                                          </p:val>
                                        </p:tav>
                                        <p:tav tm="100000">
                                          <p:val>
                                            <p:strVal val="#ppt_y"/>
                                          </p:val>
                                        </p:tav>
                                      </p:tavLst>
                                    </p:anim>
                                    <p:animEffect transition="in" filter="fade">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2000" fill="hold"/>
                                        <p:tgtEl>
                                          <p:spTgt spid="9"/>
                                        </p:tgtEl>
                                        <p:attrNameLst>
                                          <p:attrName>ppt_w</p:attrName>
                                        </p:attrNameLst>
                                      </p:cBhvr>
                                      <p:tavLst>
                                        <p:tav tm="0">
                                          <p:val>
                                            <p:fltVal val="0"/>
                                          </p:val>
                                        </p:tav>
                                        <p:tav tm="100000">
                                          <p:val>
                                            <p:strVal val="#ppt_w"/>
                                          </p:val>
                                        </p:tav>
                                      </p:tavLst>
                                    </p:anim>
                                    <p:anim calcmode="lin" valueType="num">
                                      <p:cBhvr>
                                        <p:cTn id="25" dur="2000" fill="hold"/>
                                        <p:tgtEl>
                                          <p:spTgt spid="9"/>
                                        </p:tgtEl>
                                        <p:attrNameLst>
                                          <p:attrName>ppt_h</p:attrName>
                                        </p:attrNameLst>
                                      </p:cBhvr>
                                      <p:tavLst>
                                        <p:tav tm="0">
                                          <p:val>
                                            <p:fltVal val="0"/>
                                          </p:val>
                                        </p:tav>
                                        <p:tav tm="100000">
                                          <p:val>
                                            <p:strVal val="#ppt_h"/>
                                          </p:val>
                                        </p:tav>
                                      </p:tavLst>
                                    </p:anim>
                                    <p:anim calcmode="lin" valueType="num">
                                      <p:cBhvr>
                                        <p:cTn id="26" dur="2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7" dur="2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34"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from="(-#ppt_w/2)" to="(#ppt_x)" calcmode="lin" valueType="num">
                                      <p:cBhvr>
                                        <p:cTn id="32" dur="1200" fill="hold">
                                          <p:stCondLst>
                                            <p:cond delay="0"/>
                                          </p:stCondLst>
                                        </p:cTn>
                                        <p:tgtEl>
                                          <p:spTgt spid="10"/>
                                        </p:tgtEl>
                                        <p:attrNameLst>
                                          <p:attrName>ppt_x</p:attrName>
                                        </p:attrNameLst>
                                      </p:cBhvr>
                                    </p:anim>
                                    <p:anim from="0" to="-1.0" calcmode="lin" valueType="num">
                                      <p:cBhvr>
                                        <p:cTn id="33" dur="400" decel="50000" autoRev="1" fill="hold">
                                          <p:stCondLst>
                                            <p:cond delay="1200"/>
                                          </p:stCondLst>
                                        </p:cTn>
                                        <p:tgtEl>
                                          <p:spTgt spid="10"/>
                                        </p:tgtEl>
                                        <p:attrNameLst>
                                          <p:attrName>xshear</p:attrName>
                                        </p:attrNameLst>
                                      </p:cBhvr>
                                    </p:anim>
                                    <p:animScale>
                                      <p:cBhvr>
                                        <p:cTn id="34" dur="400" decel="100000" autoRev="1" fill="hold">
                                          <p:stCondLst>
                                            <p:cond delay="1200"/>
                                          </p:stCondLst>
                                        </p:cTn>
                                        <p:tgtEl>
                                          <p:spTgt spid="10"/>
                                        </p:tgtEl>
                                      </p:cBhvr>
                                      <p:from x="100000" y="100000"/>
                                      <p:to x="80000" y="100000"/>
                                    </p:animScale>
                                    <p:anim by="(#ppt_h/3+#ppt_w*0.1)" calcmode="lin" valueType="num">
                                      <p:cBhvr additive="sum">
                                        <p:cTn id="35" dur="400" decel="100000" autoRev="1" fill="hold">
                                          <p:stCondLst>
                                            <p:cond delay="12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1.Cấu tạo:</a:t>
            </a:r>
            <a:endParaRPr lang="en-US" sz="2400" b="1" dirty="0">
              <a:solidFill>
                <a:srgbClr val="FF0000"/>
              </a:solidFill>
              <a:latin typeface="Times New Roman" pitchFamily="18" charset="0"/>
              <a:cs typeface="Times New Roman" pitchFamily="18" charset="0"/>
            </a:endParaRPr>
          </a:p>
        </p:txBody>
      </p:sp>
      <p:sp>
        <p:nvSpPr>
          <p:cNvPr id="7" name="Text Box 10"/>
          <p:cNvSpPr txBox="1">
            <a:spLocks noChangeArrowheads="1"/>
          </p:cNvSpPr>
          <p:nvPr/>
        </p:nvSpPr>
        <p:spPr bwMode="auto">
          <a:xfrm>
            <a:off x="304800" y="2348880"/>
            <a:ext cx="829964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Được làm bằng thủy tinh chịu nhiệt.</a:t>
            </a:r>
          </a:p>
          <a:p>
            <a:pPr algn="just">
              <a:spcBef>
                <a:spcPct val="50000"/>
              </a:spcBef>
              <a:buFont typeface="Wingdings" panose="05000000000000000000" pitchFamily="2" charset="2"/>
              <a:buNone/>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Người ta rút hết không khí và bơm khí trơ (khí acgon, khí kripton…) vào trong bóng để làm tăng tuổi thọ của sợi đốt.</a:t>
            </a:r>
          </a:p>
        </p:txBody>
      </p:sp>
      <p:sp>
        <p:nvSpPr>
          <p:cNvPr id="8" name="Text Box 8"/>
          <p:cNvSpPr txBox="1">
            <a:spLocks noChangeArrowheads="1"/>
          </p:cNvSpPr>
          <p:nvPr/>
        </p:nvSpPr>
        <p:spPr bwMode="auto">
          <a:xfrm>
            <a:off x="248444" y="1270992"/>
            <a:ext cx="29554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 b) Bóng thủy tinh:</a:t>
            </a:r>
          </a:p>
        </p:txBody>
      </p:sp>
      <p:sp>
        <p:nvSpPr>
          <p:cNvPr id="9" name="Text Box 9"/>
          <p:cNvSpPr txBox="1">
            <a:spLocks noChangeArrowheads="1"/>
          </p:cNvSpPr>
          <p:nvPr/>
        </p:nvSpPr>
        <p:spPr bwMode="auto">
          <a:xfrm>
            <a:off x="304800" y="1802160"/>
            <a:ext cx="8458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990000"/>
                </a:solidFill>
                <a:latin typeface="Times New Roman" panose="02020603050405020304" pitchFamily="18" charset="0"/>
                <a:cs typeface="Times New Roman" panose="02020603050405020304" pitchFamily="18" charset="0"/>
              </a:rPr>
              <a:t>□</a:t>
            </a:r>
            <a:r>
              <a:rPr lang="en-US" altLang="en-US" sz="2400">
                <a:solidFill>
                  <a:srgbClr val="000000"/>
                </a:solidFill>
                <a:latin typeface="Times New Roman" panose="02020603050405020304" pitchFamily="18" charset="0"/>
                <a:cs typeface="Times New Roman" panose="02020603050405020304" pitchFamily="18" charset="0"/>
              </a:rPr>
              <a:t>  Bóng thủy tinh được chế tạo bằng vật liệu gì ?</a:t>
            </a:r>
            <a:endParaRPr lang="en-US" altLang="en-US" sz="2400">
              <a:solidFill>
                <a:srgbClr val="990000"/>
              </a:solidFill>
              <a:latin typeface="Times New Roman" panose="02020603050405020304" pitchFamily="18" charset="0"/>
              <a:cs typeface="Times New Roman" panose="02020603050405020304" pitchFamily="18" charset="0"/>
            </a:endParaRPr>
          </a:p>
        </p:txBody>
      </p:sp>
      <p:sp>
        <p:nvSpPr>
          <p:cNvPr id="10" name="Text Box 6"/>
          <p:cNvSpPr txBox="1">
            <a:spLocks noChangeArrowheads="1"/>
          </p:cNvSpPr>
          <p:nvPr/>
        </p:nvSpPr>
        <p:spPr bwMode="auto">
          <a:xfrm>
            <a:off x="395536" y="3708047"/>
            <a:ext cx="8458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990000"/>
                </a:solidFill>
                <a:latin typeface="Times New Roman" panose="02020603050405020304" pitchFamily="18" charset="0"/>
                <a:cs typeface="Times New Roman" panose="02020603050405020304" pitchFamily="18" charset="0"/>
              </a:rPr>
              <a:t>□</a:t>
            </a:r>
            <a:r>
              <a:rPr lang="en-US" altLang="en-US" sz="2400">
                <a:solidFill>
                  <a:srgbClr val="000000"/>
                </a:solidFill>
                <a:latin typeface="Times New Roman" panose="02020603050405020304" pitchFamily="18" charset="0"/>
                <a:cs typeface="Times New Roman" panose="02020603050405020304" pitchFamily="18" charset="0"/>
              </a:rPr>
              <a:t>  Vì sao kích thước bóng phải đủ lớn ?</a:t>
            </a:r>
            <a:endParaRPr lang="en-US" altLang="en-US" sz="2400">
              <a:solidFill>
                <a:srgbClr val="990000"/>
              </a:solidFill>
              <a:latin typeface="Times New Roman" panose="02020603050405020304" pitchFamily="18" charset="0"/>
              <a:cs typeface="Times New Roman" panose="02020603050405020304" pitchFamily="18" charset="0"/>
            </a:endParaRPr>
          </a:p>
        </p:txBody>
      </p:sp>
      <p:sp>
        <p:nvSpPr>
          <p:cNvPr id="11" name="Text Box 7"/>
          <p:cNvSpPr txBox="1">
            <a:spLocks noChangeArrowheads="1"/>
          </p:cNvSpPr>
          <p:nvPr/>
        </p:nvSpPr>
        <p:spPr bwMode="auto">
          <a:xfrm>
            <a:off x="471736" y="4393847"/>
            <a:ext cx="815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Kích thước bóng phải đủ lớn để đảm bảo bóng thủy tinh không bị nóng nổ.</a:t>
            </a:r>
          </a:p>
        </p:txBody>
      </p:sp>
      <p:sp>
        <p:nvSpPr>
          <p:cNvPr id="12" name="Text Box 12"/>
          <p:cNvSpPr txBox="1">
            <a:spLocks noChangeArrowheads="1"/>
          </p:cNvSpPr>
          <p:nvPr/>
        </p:nvSpPr>
        <p:spPr bwMode="auto">
          <a:xfrm>
            <a:off x="471736" y="5373216"/>
            <a:ext cx="8153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anose="05000000000000000000" pitchFamily="2" charset="2"/>
              <a:buNone/>
            </a:pPr>
            <a:r>
              <a:rPr lang="en-US" altLang="en-US" sz="2400">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Trong thực tế có 2 loại bóng sáng và bóng mờ. Loại bóng sáng phát ra ánh sáng, loại bóng mờ cũng phát ra ánh sáng đồng thời giảm được độ chói.</a:t>
            </a:r>
            <a:endParaRPr lang="en-US" alt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938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05"/>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 calcmode="lin" valueType="num">
                                      <p:cBhvr>
                                        <p:cTn id="9" dur="500" fill="hold"/>
                                        <p:tgtEl>
                                          <p:spTgt spid="8"/>
                                        </p:tgtEl>
                                        <p:attrNameLst>
                                          <p:attrName>ppt_x</p:attrName>
                                        </p:attrNameLst>
                                      </p:cBhvr>
                                      <p:tavLst>
                                        <p:tav tm="0">
                                          <p:val>
                                            <p:strVal val="#ppt_x-.2"/>
                                          </p:val>
                                        </p:tav>
                                        <p:tav tm="100000">
                                          <p:val>
                                            <p:strVal val="#ppt_x"/>
                                          </p:val>
                                        </p:tav>
                                      </p:tavLst>
                                    </p:anim>
                                    <p:anim calcmode="lin" valueType="num">
                                      <p:cBhvr>
                                        <p:cTn id="10" dur="500" fill="hold"/>
                                        <p:tgtEl>
                                          <p:spTgt spid="8"/>
                                        </p:tgtEl>
                                        <p:attrNameLst>
                                          <p:attrName>ppt_y</p:attrName>
                                        </p:attrNameLst>
                                      </p:cBhvr>
                                      <p:tavLst>
                                        <p:tav tm="0">
                                          <p:val>
                                            <p:strVal val="#ppt_y"/>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2000" fill="hold"/>
                                        <p:tgtEl>
                                          <p:spTgt spid="9"/>
                                        </p:tgtEl>
                                        <p:attrNameLst>
                                          <p:attrName>ppt_x</p:attrName>
                                        </p:attrNameLst>
                                      </p:cBhvr>
                                      <p:tavLst>
                                        <p:tav tm="0">
                                          <p:val>
                                            <p:strVal val="#ppt_x-.2"/>
                                          </p:val>
                                        </p:tav>
                                        <p:tav tm="100000">
                                          <p:val>
                                            <p:strVal val="#ppt_x"/>
                                          </p:val>
                                        </p:tav>
                                      </p:tavLst>
                                    </p:anim>
                                    <p:anim calcmode="lin" valueType="num">
                                      <p:cBhvr>
                                        <p:cTn id="17" dur="2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Bottom)">
                                      <p:cBhvr>
                                        <p:cTn id="23" dur="1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0" presetClass="entr" presetSubtype="0" decel="10000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strVal val="#ppt_w+.3"/>
                                          </p:val>
                                        </p:tav>
                                        <p:tav tm="100000">
                                          <p:val>
                                            <p:strVal val="#ppt_w"/>
                                          </p:val>
                                        </p:tav>
                                      </p:tavLst>
                                    </p:anim>
                                    <p:anim calcmode="lin" valueType="num">
                                      <p:cBhvr>
                                        <p:cTn id="34" dur="1000" fill="hold"/>
                                        <p:tgtEl>
                                          <p:spTgt spid="11"/>
                                        </p:tgtEl>
                                        <p:attrNameLst>
                                          <p:attrName>ppt_h</p:attrName>
                                        </p:attrNameLst>
                                      </p:cBhvr>
                                      <p:tavLst>
                                        <p:tav tm="0">
                                          <p:val>
                                            <p:strVal val="#ppt_h"/>
                                          </p:val>
                                        </p:tav>
                                        <p:tav tm="100000">
                                          <p:val>
                                            <p:strVal val="#ppt_h"/>
                                          </p:val>
                                        </p:tav>
                                      </p:tavLst>
                                    </p:anim>
                                    <p:animEffect transition="in" filter="fade">
                                      <p:cBhvr>
                                        <p:cTn id="35" dur="1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360"/>
                                          </p:val>
                                        </p:tav>
                                        <p:tav tm="100000">
                                          <p:val>
                                            <p:fltVal val="0"/>
                                          </p:val>
                                        </p:tav>
                                      </p:tavLst>
                                    </p:anim>
                                    <p:animEffect transition="in" filter="fade">
                                      <p:cBhvr>
                                        <p:cTn id="4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1.Cấu tạo:</a:t>
            </a:r>
            <a:endParaRPr lang="en-US" sz="2400" b="1" dirty="0">
              <a:solidFill>
                <a:srgbClr val="FF0000"/>
              </a:solidFill>
              <a:latin typeface="Times New Roman" pitchFamily="18" charset="0"/>
              <a:cs typeface="Times New Roman" pitchFamily="18" charset="0"/>
            </a:endParaRPr>
          </a:p>
        </p:txBody>
      </p:sp>
      <p:sp>
        <p:nvSpPr>
          <p:cNvPr id="7" name="Text Box 3"/>
          <p:cNvSpPr txBox="1">
            <a:spLocks noChangeArrowheads="1"/>
          </p:cNvSpPr>
          <p:nvPr/>
        </p:nvSpPr>
        <p:spPr bwMode="auto">
          <a:xfrm>
            <a:off x="107504" y="2487960"/>
            <a:ext cx="8229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Đuôi đèn làm bằng đồng hoặc sắt tráng kẽm.</a:t>
            </a:r>
          </a:p>
          <a:p>
            <a:pPr algn="just">
              <a:spcBef>
                <a:spcPct val="50000"/>
              </a:spcBef>
              <a:buFont typeface="Wingdings" panose="05000000000000000000" pitchFamily="2" charset="2"/>
              <a:buNone/>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Nó được gắn chặt với bóng thủy tinh, trên đuôi có 2 cực tiếp xúc…</a:t>
            </a:r>
          </a:p>
        </p:txBody>
      </p:sp>
      <p:sp>
        <p:nvSpPr>
          <p:cNvPr id="8" name="Text Box 4"/>
          <p:cNvSpPr txBox="1">
            <a:spLocks noChangeArrowheads="1"/>
          </p:cNvSpPr>
          <p:nvPr/>
        </p:nvSpPr>
        <p:spPr bwMode="auto">
          <a:xfrm>
            <a:off x="323528" y="1268760"/>
            <a:ext cx="21350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 b) Đuôi đèn:</a:t>
            </a:r>
          </a:p>
        </p:txBody>
      </p:sp>
      <p:sp>
        <p:nvSpPr>
          <p:cNvPr id="9" name="Text Box 5"/>
          <p:cNvSpPr txBox="1">
            <a:spLocks noChangeArrowheads="1"/>
          </p:cNvSpPr>
          <p:nvPr/>
        </p:nvSpPr>
        <p:spPr bwMode="auto">
          <a:xfrm>
            <a:off x="183704" y="1802160"/>
            <a:ext cx="8458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990000"/>
                </a:solidFill>
                <a:latin typeface="Times New Roman" panose="02020603050405020304" pitchFamily="18" charset="0"/>
                <a:cs typeface="Times New Roman" panose="02020603050405020304" pitchFamily="18" charset="0"/>
              </a:rPr>
              <a:t>□</a:t>
            </a:r>
            <a:r>
              <a:rPr lang="en-US" altLang="en-US" sz="2400">
                <a:solidFill>
                  <a:srgbClr val="000000"/>
                </a:solidFill>
                <a:latin typeface="Times New Roman" panose="02020603050405020304" pitchFamily="18" charset="0"/>
                <a:cs typeface="Times New Roman" panose="02020603050405020304" pitchFamily="18" charset="0"/>
              </a:rPr>
              <a:t>  Đuôi đèn được làm bằng vật liệu gì ?</a:t>
            </a:r>
            <a:endParaRPr lang="en-US" altLang="en-US" sz="2400">
              <a:solidFill>
                <a:srgbClr val="990000"/>
              </a:solidFill>
              <a:latin typeface="Times New Roman" panose="02020603050405020304" pitchFamily="18" charset="0"/>
              <a:cs typeface="Times New Roman" panose="02020603050405020304" pitchFamily="18" charset="0"/>
            </a:endParaRPr>
          </a:p>
        </p:txBody>
      </p:sp>
      <p:sp>
        <p:nvSpPr>
          <p:cNvPr id="10" name="Text Box 3"/>
          <p:cNvSpPr txBox="1">
            <a:spLocks noChangeArrowheads="1"/>
          </p:cNvSpPr>
          <p:nvPr/>
        </p:nvSpPr>
        <p:spPr bwMode="auto">
          <a:xfrm>
            <a:off x="323528" y="3861048"/>
            <a:ext cx="815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buFont typeface="Wingdings" panose="05000000000000000000" pitchFamily="2" charset="2"/>
              <a:buNone/>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…khi sử dụng, đuôi đèn được nối với đui đèn phù hợp để nối với mạng điện, cung cấp điện cho đèn.</a:t>
            </a:r>
          </a:p>
        </p:txBody>
      </p:sp>
      <p:sp>
        <p:nvSpPr>
          <p:cNvPr id="11" name="Text Box 12"/>
          <p:cNvSpPr txBox="1">
            <a:spLocks noChangeArrowheads="1"/>
          </p:cNvSpPr>
          <p:nvPr/>
        </p:nvSpPr>
        <p:spPr bwMode="auto">
          <a:xfrm>
            <a:off x="628328" y="4869160"/>
            <a:ext cx="4648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990000"/>
                </a:solidFill>
                <a:latin typeface="Times New Roman" panose="02020603050405020304" pitchFamily="18" charset="0"/>
                <a:cs typeface="Times New Roman" panose="02020603050405020304" pitchFamily="18" charset="0"/>
              </a:rPr>
              <a:t>□  </a:t>
            </a:r>
            <a:r>
              <a:rPr lang="en-US" altLang="en-US" sz="2400">
                <a:latin typeface="Times New Roman" panose="02020603050405020304" pitchFamily="18" charset="0"/>
                <a:cs typeface="Times New Roman" panose="02020603050405020304" pitchFamily="18" charset="0"/>
              </a:rPr>
              <a:t>Có mấy kiểu đuôi đèn ?</a:t>
            </a:r>
          </a:p>
        </p:txBody>
      </p:sp>
      <p:sp>
        <p:nvSpPr>
          <p:cNvPr id="12" name="Text Box 13"/>
          <p:cNvSpPr txBox="1">
            <a:spLocks noChangeArrowheads="1"/>
          </p:cNvSpPr>
          <p:nvPr/>
        </p:nvSpPr>
        <p:spPr bwMode="auto">
          <a:xfrm>
            <a:off x="552128" y="5445224"/>
            <a:ext cx="8382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à"/>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Có 2 kiểu: đuôi xoáy và đuôi ngạnh.</a:t>
            </a:r>
          </a:p>
          <a:p>
            <a:pPr>
              <a:spcBef>
                <a:spcPct val="50000"/>
              </a:spcBef>
              <a:buFont typeface="Wingdings" panose="05000000000000000000" pitchFamily="2" charset="2"/>
              <a:buNone/>
            </a:pPr>
            <a:r>
              <a:rPr lang="en-US" altLang="en-US" sz="2400" b="1">
                <a:solidFill>
                  <a:srgbClr val="990000"/>
                </a:solidFill>
                <a:latin typeface="Times New Roman" panose="02020603050405020304" pitchFamily="18" charset="0"/>
                <a:cs typeface="Times New Roman" panose="02020603050405020304" pitchFamily="18" charset="0"/>
              </a:rPr>
              <a:t>  !   </a:t>
            </a:r>
            <a:r>
              <a:rPr lang="en-US" altLang="en-US" sz="2400">
                <a:solidFill>
                  <a:srgbClr val="000000"/>
                </a:solidFill>
                <a:latin typeface="Times New Roman" panose="02020603050405020304" pitchFamily="18" charset="0"/>
                <a:cs typeface="Times New Roman" panose="02020603050405020304" pitchFamily="18" charset="0"/>
              </a:rPr>
              <a:t>Hiện nay loại đèn đuôi xoáy đựợc sử dụng phổ biến.</a:t>
            </a:r>
          </a:p>
        </p:txBody>
      </p:sp>
    </p:spTree>
    <p:extLst>
      <p:ext uri="{BB962C8B-B14F-4D97-AF65-F5344CB8AC3E}">
        <p14:creationId xmlns:p14="http://schemas.microsoft.com/office/powerpoint/2010/main" val="736115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36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9" presetClass="entr" presetSubtype="0" accel="10000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ppt_h</p:attrName>
                                        </p:attrNameLst>
                                      </p:cBhvr>
                                      <p:tavLst>
                                        <p:tav tm="0">
                                          <p:val>
                                            <p:strVal val="#ppt_h/20"/>
                                          </p:val>
                                        </p:tav>
                                        <p:tav tm="50000">
                                          <p:val>
                                            <p:strVal val="#ppt_h/20"/>
                                          </p:val>
                                        </p:tav>
                                        <p:tav tm="100000">
                                          <p:val>
                                            <p:strVal val="#ppt_h"/>
                                          </p:val>
                                        </p:tav>
                                      </p:tavLst>
                                    </p:anim>
                                    <p:anim calcmode="lin" valueType="num">
                                      <p:cBhvr>
                                        <p:cTn id="27" dur="1000" fill="hold"/>
                                        <p:tgtEl>
                                          <p:spTgt spid="10"/>
                                        </p:tgtEl>
                                        <p:attrNameLst>
                                          <p:attrName>ppt_w</p:attrName>
                                        </p:attrNameLst>
                                      </p:cBhvr>
                                      <p:tavLst>
                                        <p:tav tm="0">
                                          <p:val>
                                            <p:strVal val="#ppt_w+.3"/>
                                          </p:val>
                                        </p:tav>
                                        <p:tav tm="50000">
                                          <p:val>
                                            <p:strVal val="#ppt_w+.3"/>
                                          </p:val>
                                        </p:tav>
                                        <p:tav tm="100000">
                                          <p:val>
                                            <p:strVal val="#ppt_w"/>
                                          </p:val>
                                        </p:tav>
                                      </p:tavLst>
                                    </p:anim>
                                    <p:anim calcmode="lin" valueType="num">
                                      <p:cBhvr>
                                        <p:cTn id="28" dur="1000" fill="hold"/>
                                        <p:tgtEl>
                                          <p:spTgt spid="10"/>
                                        </p:tgtEl>
                                        <p:attrNameLst>
                                          <p:attrName>ppt_x</p:attrName>
                                        </p:attrNameLst>
                                      </p:cBhvr>
                                      <p:tavLst>
                                        <p:tav tm="0">
                                          <p:val>
                                            <p:strVal val="#ppt_x-.3"/>
                                          </p:val>
                                        </p:tav>
                                        <p:tav tm="5000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1"/>
                                        </p:tgtEl>
                                        <p:attrNameLst>
                                          <p:attrName>ppt_y</p:attrName>
                                        </p:attrNameLst>
                                      </p:cBhvr>
                                      <p:tavLst>
                                        <p:tav tm="0">
                                          <p:val>
                                            <p:strVal val="#ppt_y"/>
                                          </p:val>
                                        </p:tav>
                                        <p:tav tm="100000">
                                          <p:val>
                                            <p:strVal val="#ppt_y"/>
                                          </p:val>
                                        </p:tav>
                                      </p:tavLst>
                                    </p:anim>
                                    <p:anim calcmode="lin" valueType="num">
                                      <p:cBhvr>
                                        <p:cTn id="36" dur="10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34"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from="(-#ppt_w/2)" to="(#ppt_x)" calcmode="lin" valueType="num">
                                      <p:cBhvr>
                                        <p:cTn id="43" dur="1200" fill="hold">
                                          <p:stCondLst>
                                            <p:cond delay="0"/>
                                          </p:stCondLst>
                                        </p:cTn>
                                        <p:tgtEl>
                                          <p:spTgt spid="12"/>
                                        </p:tgtEl>
                                        <p:attrNameLst>
                                          <p:attrName>ppt_x</p:attrName>
                                        </p:attrNameLst>
                                      </p:cBhvr>
                                    </p:anim>
                                    <p:anim from="0" to="-1.0" calcmode="lin" valueType="num">
                                      <p:cBhvr>
                                        <p:cTn id="44" dur="400" decel="50000" autoRev="1" fill="hold">
                                          <p:stCondLst>
                                            <p:cond delay="1200"/>
                                          </p:stCondLst>
                                        </p:cTn>
                                        <p:tgtEl>
                                          <p:spTgt spid="12"/>
                                        </p:tgtEl>
                                        <p:attrNameLst>
                                          <p:attrName>xshear</p:attrName>
                                        </p:attrNameLst>
                                      </p:cBhvr>
                                    </p:anim>
                                    <p:animScale>
                                      <p:cBhvr>
                                        <p:cTn id="45" dur="400" decel="100000" autoRev="1" fill="hold">
                                          <p:stCondLst>
                                            <p:cond delay="1200"/>
                                          </p:stCondLst>
                                        </p:cTn>
                                        <p:tgtEl>
                                          <p:spTgt spid="12"/>
                                        </p:tgtEl>
                                      </p:cBhvr>
                                      <p:from x="100000" y="100000"/>
                                      <p:to x="80000" y="100000"/>
                                    </p:animScale>
                                    <p:anim by="(#ppt_h/3+#ppt_w*0.1)" calcmode="lin" valueType="num">
                                      <p:cBhvr additive="sum">
                                        <p:cTn id="46" dur="400" decel="100000" autoRev="1" fill="hold">
                                          <p:stCondLst>
                                            <p:cond delay="1200"/>
                                          </p:stCondLst>
                                        </p:cTn>
                                        <p:tgtEl>
                                          <p:spTgt spid="1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58733" y="867172"/>
            <a:ext cx="3261139"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2.Nguyên lý làm việc :</a:t>
            </a:r>
            <a:endParaRPr lang="en-US" sz="2400" b="1" dirty="0">
              <a:solidFill>
                <a:srgbClr val="FF0000"/>
              </a:solidFill>
              <a:latin typeface="Times New Roman" pitchFamily="18" charset="0"/>
              <a:cs typeface="Times New Roman" pitchFamily="18" charset="0"/>
            </a:endParaRPr>
          </a:p>
        </p:txBody>
      </p:sp>
      <p:sp>
        <p:nvSpPr>
          <p:cNvPr id="7" name="Text Box 9"/>
          <p:cNvSpPr txBox="1">
            <a:spLocks noChangeArrowheads="1"/>
          </p:cNvSpPr>
          <p:nvPr/>
        </p:nvSpPr>
        <p:spPr bwMode="auto">
          <a:xfrm>
            <a:off x="572008" y="5301208"/>
            <a:ext cx="8001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Khi đóng điện, dòng điện chạy trong dây tóc đèn làm dây tóc đèn nóng lên đến nhiệt độ cao, làm cho dây tóc đèn phát sáng. </a:t>
            </a:r>
            <a:endParaRPr lang="en-US" altLang="en-US" sz="2400">
              <a:solidFill>
                <a:srgbClr val="000066"/>
              </a:solidFill>
              <a:latin typeface="Times New Roman" panose="02020603050405020304" pitchFamily="18" charset="0"/>
              <a:cs typeface="Times New Roman" panose="02020603050405020304" pitchFamily="18" charset="0"/>
            </a:endParaRPr>
          </a:p>
        </p:txBody>
      </p:sp>
      <p:sp>
        <p:nvSpPr>
          <p:cNvPr id="8" name="Text Box 4"/>
          <p:cNvSpPr txBox="1">
            <a:spLocks noChangeArrowheads="1"/>
          </p:cNvSpPr>
          <p:nvPr/>
        </p:nvSpPr>
        <p:spPr bwMode="auto">
          <a:xfrm>
            <a:off x="533400" y="1484784"/>
            <a:ext cx="8001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latin typeface="Times New Roman" panose="02020603050405020304" pitchFamily="18" charset="0"/>
                <a:cs typeface="Times New Roman" panose="02020603050405020304" pitchFamily="18" charset="0"/>
              </a:rPr>
              <a:t>Đối với đèn sợi đốt thì ứng với mỗi kiểu đuôi đèn thì đường đi của dòng điện khác nhau:</a:t>
            </a:r>
          </a:p>
        </p:txBody>
      </p:sp>
      <p:sp>
        <p:nvSpPr>
          <p:cNvPr id="9" name="Text Box 5"/>
          <p:cNvSpPr txBox="1">
            <a:spLocks noChangeArrowheads="1"/>
          </p:cNvSpPr>
          <p:nvPr/>
        </p:nvSpPr>
        <p:spPr bwMode="auto">
          <a:xfrm>
            <a:off x="457200" y="3212976"/>
            <a:ext cx="8077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a:latin typeface="Times New Roman" panose="02020603050405020304" pitchFamily="18" charset="0"/>
                <a:cs typeface="Times New Roman" panose="02020603050405020304" pitchFamily="18" charset="0"/>
              </a:rPr>
              <a:t>   Dòng điện đi vào đèn từ một chân dưới đuôi với phần xoáy của đuôi đèn đuôi xoáy ( từ 2 chân dưới đuôi của đèn đuôi ngạnh) vào dây tóc đèn, làm cho dây tóc nóng lên đến nhiệt độ cao, dây tóc đèn phát sáng.</a:t>
            </a:r>
          </a:p>
        </p:txBody>
      </p:sp>
      <p:sp>
        <p:nvSpPr>
          <p:cNvPr id="10" name="Text Box 11"/>
          <p:cNvSpPr txBox="1">
            <a:spLocks noChangeArrowheads="1"/>
          </p:cNvSpPr>
          <p:nvPr/>
        </p:nvSpPr>
        <p:spPr bwMode="auto">
          <a:xfrm>
            <a:off x="609600" y="2703984"/>
            <a:ext cx="358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a:solidFill>
                  <a:srgbClr val="000066"/>
                </a:solidFill>
                <a:latin typeface="Times New Roman" panose="02020603050405020304" pitchFamily="18" charset="0"/>
                <a:cs typeface="Times New Roman" panose="02020603050405020304" pitchFamily="18" charset="0"/>
              </a:rPr>
              <a:t>* Kết hợp vật mẫu.</a:t>
            </a:r>
          </a:p>
        </p:txBody>
      </p:sp>
    </p:spTree>
    <p:extLst>
      <p:ext uri="{BB962C8B-B14F-4D97-AF65-F5344CB8AC3E}">
        <p14:creationId xmlns:p14="http://schemas.microsoft.com/office/powerpoint/2010/main" val="240338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iterate type="lt">
                                    <p:tmPct val="10000"/>
                                  </p:iterate>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ppt_w</p:attrName>
                                        </p:attrNameLst>
                                      </p:cBhvr>
                                      <p:tavLst>
                                        <p:tav tm="0" fmla="#ppt_w*sin(2.5*pi*$)">
                                          <p:val>
                                            <p:fltVal val="0"/>
                                          </p:val>
                                        </p:tav>
                                        <p:tav tm="100000">
                                          <p:val>
                                            <p:fltVal val="1"/>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2000"/>
                                        <p:tgtEl>
                                          <p:spTgt spid="9"/>
                                        </p:tgtEl>
                                      </p:cBhvr>
                                    </p:animEffect>
                                    <p:anim calcmode="lin" valueType="num">
                                      <p:cBhvr>
                                        <p:cTn id="29" dur="2000" fill="hold"/>
                                        <p:tgtEl>
                                          <p:spTgt spid="9"/>
                                        </p:tgtEl>
                                        <p:attrNameLst>
                                          <p:attrName>ppt_x</p:attrName>
                                        </p:attrNameLst>
                                      </p:cBhvr>
                                      <p:tavLst>
                                        <p:tav tm="0">
                                          <p:val>
                                            <p:strVal val="#ppt_x"/>
                                          </p:val>
                                        </p:tav>
                                        <p:tav tm="100000">
                                          <p:val>
                                            <p:strVal val="#ppt_x"/>
                                          </p:val>
                                        </p:tav>
                                      </p:tavLst>
                                    </p:anim>
                                    <p:anim calcmode="lin" valueType="num">
                                      <p:cBhvr>
                                        <p:cTn id="30" dur="2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6512" y="43698"/>
            <a:ext cx="9071992" cy="446337"/>
          </a:xfrm>
          <a:prstGeom prst="rect">
            <a:avLst/>
          </a:prstGeom>
          <a:solidFill>
            <a:schemeClr val="accent6">
              <a:lumMod val="60000"/>
              <a:lumOff val="40000"/>
            </a:schemeClr>
          </a:solidFill>
          <a:ln w="9525">
            <a:noFill/>
            <a:miter lim="800000"/>
            <a:headEnd/>
            <a:tailEnd/>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2400" b="1" err="1">
                <a:solidFill>
                  <a:srgbClr val="0000FF"/>
                </a:solidFill>
                <a:latin typeface="Times New Roman" panose="02020603050405020304" pitchFamily="18" charset="0"/>
                <a:cs typeface="Times New Roman" pitchFamily="18" charset="0"/>
              </a:rPr>
              <a:t>Bài</a:t>
            </a:r>
            <a:r>
              <a:rPr lang="en-US" sz="2400" b="1">
                <a:solidFill>
                  <a:srgbClr val="0000FF"/>
                </a:solidFill>
                <a:latin typeface="Times New Roman" pitchFamily="18" charset="0"/>
                <a:cs typeface="Times New Roman" pitchFamily="18" charset="0"/>
              </a:rPr>
              <a:t> 38,39: </a:t>
            </a:r>
            <a:r>
              <a:rPr lang="en-US" sz="2400" b="1">
                <a:solidFill>
                  <a:srgbClr val="0000FF"/>
                </a:solidFill>
                <a:latin typeface="Times New Roman" panose="02020603050405020304" pitchFamily="18" charset="0"/>
                <a:sym typeface="Wingdings" panose="05000000000000000000" pitchFamily="2" charset="2"/>
              </a:rPr>
              <a:t>ĐỒ DÙNG LOẠI ĐIỆN-QUANG</a:t>
            </a:r>
            <a:endParaRPr lang="en-US" sz="2400" b="1">
              <a:solidFill>
                <a:srgbClr val="0000FF"/>
              </a:solidFill>
              <a:latin typeface="Times New Roman" pitchFamily="18" charset="0"/>
              <a:cs typeface="Times New Roman" pitchFamily="18" charset="0"/>
            </a:endParaRPr>
          </a:p>
        </p:txBody>
      </p:sp>
      <p:sp>
        <p:nvSpPr>
          <p:cNvPr id="5" name="AutoShape 2"/>
          <p:cNvSpPr txBox="1">
            <a:spLocks noChangeArrowheads="1"/>
          </p:cNvSpPr>
          <p:nvPr/>
        </p:nvSpPr>
        <p:spPr bwMode="auto">
          <a:xfrm>
            <a:off x="6333" y="507132"/>
            <a:ext cx="2261411"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pPr eaLnBrk="1" hangingPunct="1"/>
            <a:r>
              <a:rPr lang="en-US" sz="2400" b="1">
                <a:solidFill>
                  <a:srgbClr val="FF0000"/>
                </a:solidFill>
                <a:latin typeface="Times New Roman" panose="02020603050405020304" pitchFamily="18" charset="0"/>
                <a:cs typeface="Times New Roman" pitchFamily="18" charset="0"/>
              </a:rPr>
              <a:t>II.Đèn sợi đốt:</a:t>
            </a:r>
            <a:endParaRPr lang="en-US" sz="2400" b="1" dirty="0">
              <a:solidFill>
                <a:srgbClr val="FF0000"/>
              </a:solidFill>
              <a:latin typeface="Times New Roman" pitchFamily="18" charset="0"/>
              <a:cs typeface="Times New Roman" pitchFamily="18" charset="0"/>
            </a:endParaRPr>
          </a:p>
        </p:txBody>
      </p:sp>
      <p:sp>
        <p:nvSpPr>
          <p:cNvPr id="6" name="AutoShape 2"/>
          <p:cNvSpPr txBox="1">
            <a:spLocks noChangeArrowheads="1"/>
          </p:cNvSpPr>
          <p:nvPr/>
        </p:nvSpPr>
        <p:spPr bwMode="auto">
          <a:xfrm>
            <a:off x="179512" y="867172"/>
            <a:ext cx="4053227" cy="47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lvet" pitchFamily="66" charset="0"/>
              </a:defRPr>
            </a:lvl1pPr>
            <a:lvl2pPr marL="742950" indent="-285750">
              <a:defRPr>
                <a:solidFill>
                  <a:schemeClr val="tx1"/>
                </a:solidFill>
                <a:latin typeface="Velvet" pitchFamily="66" charset="0"/>
              </a:defRPr>
            </a:lvl2pPr>
            <a:lvl3pPr marL="1143000" indent="-228600">
              <a:defRPr>
                <a:solidFill>
                  <a:schemeClr val="tx1"/>
                </a:solidFill>
                <a:latin typeface="Velvet" pitchFamily="66" charset="0"/>
              </a:defRPr>
            </a:lvl3pPr>
            <a:lvl4pPr marL="1600200" indent="-228600">
              <a:defRPr>
                <a:solidFill>
                  <a:schemeClr val="tx1"/>
                </a:solidFill>
                <a:latin typeface="Velvet" pitchFamily="66" charset="0"/>
              </a:defRPr>
            </a:lvl4pPr>
            <a:lvl5pPr marL="2057400" indent="-228600">
              <a:defRPr>
                <a:solidFill>
                  <a:schemeClr val="tx1"/>
                </a:solidFill>
                <a:latin typeface="Velvet" pitchFamily="66" charset="0"/>
              </a:defRPr>
            </a:lvl5pPr>
            <a:lvl6pPr marL="2514600" indent="-228600" eaLnBrk="0" fontAlgn="base" hangingPunct="0">
              <a:spcBef>
                <a:spcPct val="0"/>
              </a:spcBef>
              <a:spcAft>
                <a:spcPct val="0"/>
              </a:spcAft>
              <a:defRPr>
                <a:solidFill>
                  <a:schemeClr val="tx1"/>
                </a:solidFill>
                <a:latin typeface="Velvet" pitchFamily="66" charset="0"/>
              </a:defRPr>
            </a:lvl6pPr>
            <a:lvl7pPr marL="2971800" indent="-228600" eaLnBrk="0" fontAlgn="base" hangingPunct="0">
              <a:spcBef>
                <a:spcPct val="0"/>
              </a:spcBef>
              <a:spcAft>
                <a:spcPct val="0"/>
              </a:spcAft>
              <a:defRPr>
                <a:solidFill>
                  <a:schemeClr val="tx1"/>
                </a:solidFill>
                <a:latin typeface="Velvet" pitchFamily="66" charset="0"/>
              </a:defRPr>
            </a:lvl7pPr>
            <a:lvl8pPr marL="3429000" indent="-228600" eaLnBrk="0" fontAlgn="base" hangingPunct="0">
              <a:spcBef>
                <a:spcPct val="0"/>
              </a:spcBef>
              <a:spcAft>
                <a:spcPct val="0"/>
              </a:spcAft>
              <a:defRPr>
                <a:solidFill>
                  <a:schemeClr val="tx1"/>
                </a:solidFill>
                <a:latin typeface="Velvet" pitchFamily="66" charset="0"/>
              </a:defRPr>
            </a:lvl8pPr>
            <a:lvl9pPr marL="3886200" indent="-228600" eaLnBrk="0" fontAlgn="base" hangingPunct="0">
              <a:spcBef>
                <a:spcPct val="0"/>
              </a:spcBef>
              <a:spcAft>
                <a:spcPct val="0"/>
              </a:spcAft>
              <a:defRPr>
                <a:solidFill>
                  <a:schemeClr val="tx1"/>
                </a:solidFill>
                <a:latin typeface="Velvet" pitchFamily="66" charset="0"/>
              </a:defRPr>
            </a:lvl9pPr>
          </a:lstStyle>
          <a:p>
            <a:r>
              <a:rPr lang="en-US" sz="2400" b="1">
                <a:solidFill>
                  <a:srgbClr val="FF0000"/>
                </a:solidFill>
                <a:latin typeface="Times New Roman" panose="02020603050405020304" pitchFamily="18" charset="0"/>
                <a:cs typeface="Times New Roman" pitchFamily="18" charset="0"/>
              </a:rPr>
              <a:t>3.</a:t>
            </a:r>
            <a:r>
              <a:rPr lang="en-US" altLang="en-US" sz="2400" b="1">
                <a:solidFill>
                  <a:srgbClr val="FF0000"/>
                </a:solidFill>
                <a:latin typeface="Times New Roman" panose="02020603050405020304" pitchFamily="18" charset="0"/>
                <a:cs typeface="Times New Roman" panose="02020603050405020304" pitchFamily="18" charset="0"/>
              </a:rPr>
              <a:t> Đặc điểm của đèn sợi đốt</a:t>
            </a:r>
            <a:r>
              <a:rPr lang="en-US" sz="2400" b="1">
                <a:solidFill>
                  <a:srgbClr val="FF0000"/>
                </a:solidFill>
                <a:latin typeface="Times New Roman" panose="02020603050405020304"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7" name="Text Box 10"/>
          <p:cNvSpPr txBox="1">
            <a:spLocks noChangeArrowheads="1"/>
          </p:cNvSpPr>
          <p:nvPr/>
        </p:nvSpPr>
        <p:spPr bwMode="auto">
          <a:xfrm>
            <a:off x="228600" y="1340768"/>
            <a:ext cx="70866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400">
                <a:solidFill>
                  <a:srgbClr val="000066"/>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a:solidFill>
                  <a:srgbClr val="000000"/>
                </a:solidFill>
                <a:latin typeface="Times New Roman" panose="02020603050405020304" pitchFamily="18" charset="0"/>
                <a:cs typeface="Times New Roman" panose="02020603050405020304" pitchFamily="18" charset="0"/>
              </a:rPr>
              <a:t>Gồm 3 đặc điểm:</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Đèn phát ra ánh sáng liên tục.</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Hiệu suất phát quang thấp.</a:t>
            </a:r>
          </a:p>
          <a:p>
            <a:r>
              <a:rPr lang="en-US" altLang="en-US" sz="2400">
                <a:solidFill>
                  <a:srgbClr val="000000"/>
                </a:solidFill>
                <a:latin typeface="Times New Roman" panose="02020603050405020304" pitchFamily="18" charset="0"/>
                <a:cs typeface="Times New Roman" panose="02020603050405020304" pitchFamily="18" charset="0"/>
                <a:sym typeface="Wingdings" panose="05000000000000000000" pitchFamily="2" charset="2"/>
              </a:rPr>
              <a:t>      </a:t>
            </a:r>
            <a:r>
              <a:rPr lang="en-US" altLang="en-US" sz="2400">
                <a:solidFill>
                  <a:srgbClr val="000000"/>
                </a:solidFill>
                <a:latin typeface="Times New Roman" panose="02020603050405020304" pitchFamily="18" charset="0"/>
                <a:cs typeface="Times New Roman" panose="02020603050405020304" pitchFamily="18" charset="0"/>
              </a:rPr>
              <a:t>Tuổi thọ thấp.</a:t>
            </a:r>
          </a:p>
          <a:p>
            <a:pPr>
              <a:spcBef>
                <a:spcPct val="50000"/>
              </a:spcBef>
            </a:pPr>
            <a:endParaRPr lang="en-US" altLang="en-US" sz="2400">
              <a:latin typeface="Times New Roman" panose="02020603050405020304" pitchFamily="18" charset="0"/>
              <a:cs typeface="Times New Roman" panose="02020603050405020304" pitchFamily="18" charset="0"/>
            </a:endParaRPr>
          </a:p>
        </p:txBody>
      </p:sp>
      <p:sp>
        <p:nvSpPr>
          <p:cNvPr id="8" name="Text Box 6"/>
          <p:cNvSpPr txBox="1">
            <a:spLocks noChangeArrowheads="1"/>
          </p:cNvSpPr>
          <p:nvPr/>
        </p:nvSpPr>
        <p:spPr bwMode="auto">
          <a:xfrm>
            <a:off x="457200" y="3158966"/>
            <a:ext cx="81534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altLang="en-US" sz="2400" b="1">
                <a:solidFill>
                  <a:srgbClr val="99000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400" b="1">
                <a:solidFill>
                  <a:srgbClr val="000000"/>
                </a:solidFill>
                <a:latin typeface="Times New Roman" panose="02020603050405020304" pitchFamily="18" charset="0"/>
                <a:cs typeface="Times New Roman" panose="02020603050405020304" pitchFamily="18" charset="0"/>
              </a:rPr>
              <a:t>  </a:t>
            </a:r>
            <a:r>
              <a:rPr lang="en-US" altLang="en-US" sz="2400" i="1">
                <a:solidFill>
                  <a:srgbClr val="000000"/>
                </a:solidFill>
                <a:latin typeface="Times New Roman" panose="02020603050405020304" pitchFamily="18" charset="0"/>
                <a:cs typeface="Times New Roman" panose="02020603050405020304" pitchFamily="18" charset="0"/>
              </a:rPr>
              <a:t>Đặc điểm thứ nhất là: </a:t>
            </a:r>
            <a:r>
              <a:rPr lang="en-US" altLang="en-US" sz="2400" i="1">
                <a:solidFill>
                  <a:srgbClr val="0000FF"/>
                </a:solidFill>
                <a:latin typeface="Times New Roman" panose="02020603050405020304" pitchFamily="18" charset="0"/>
                <a:cs typeface="Times New Roman" panose="02020603050405020304" pitchFamily="18" charset="0"/>
              </a:rPr>
              <a:t>đèn phát ra ánh sáng liên</a:t>
            </a:r>
            <a:r>
              <a:rPr lang="en-US" altLang="en-US" sz="2400">
                <a:solidFill>
                  <a:srgbClr val="0000FF"/>
                </a:solidFill>
                <a:latin typeface="Times New Roman" panose="02020603050405020304" pitchFamily="18" charset="0"/>
                <a:cs typeface="Times New Roman" panose="02020603050405020304" pitchFamily="18" charset="0"/>
              </a:rPr>
              <a:t> </a:t>
            </a:r>
            <a:r>
              <a:rPr lang="en-US" altLang="en-US" sz="2400" i="1">
                <a:solidFill>
                  <a:srgbClr val="0000FF"/>
                </a:solidFill>
                <a:latin typeface="Times New Roman" panose="02020603050405020304" pitchFamily="18" charset="0"/>
                <a:cs typeface="Times New Roman" panose="02020603050405020304" pitchFamily="18" charset="0"/>
              </a:rPr>
              <a:t>tục</a:t>
            </a:r>
            <a:r>
              <a:rPr lang="en-US" altLang="en-US" sz="2400">
                <a:solidFill>
                  <a:srgbClr val="990000"/>
                </a:solidFill>
                <a:latin typeface="Times New Roman" panose="02020603050405020304" pitchFamily="18" charset="0"/>
                <a:cs typeface="Times New Roman" panose="02020603050405020304" pitchFamily="18" charset="0"/>
              </a:rPr>
              <a:t>,</a:t>
            </a:r>
            <a:r>
              <a:rPr lang="en-US" altLang="en-US" sz="2400">
                <a:solidFill>
                  <a:srgbClr val="000000"/>
                </a:solidFill>
                <a:latin typeface="Times New Roman" panose="02020603050405020304" pitchFamily="18" charset="0"/>
                <a:cs typeface="Times New Roman" panose="02020603050405020304" pitchFamily="18" charset="0"/>
              </a:rPr>
              <a:t> vì: </a:t>
            </a:r>
            <a:r>
              <a:rPr lang="en-US" altLang="en-US" sz="2400">
                <a:latin typeface="Times New Roman" panose="02020603050405020304" pitchFamily="18" charset="0"/>
                <a:cs typeface="Times New Roman" panose="02020603050405020304" pitchFamily="18" charset="0"/>
              </a:rPr>
              <a:t>Nguồn điện mà ta dùng có tần số là: f = 50Hz, giả sử trong 1s có 50 lần dòng điện chạy theo chiều (+) thì có 50 lần dòng điện chạy theo chiều ngược lại</a:t>
            </a:r>
            <a:r>
              <a:rPr lang="en-US" altLang="en-US" sz="2400">
                <a:latin typeface="Times New Roman" panose="02020603050405020304" pitchFamily="18" charset="0"/>
                <a:cs typeface="Times New Roman" panose="02020603050405020304" pitchFamily="18" charset="0"/>
                <a:sym typeface="Wingdings" panose="05000000000000000000" pitchFamily="2" charset="2"/>
              </a:rPr>
              <a:t> có 100 lần đổi chiều, thì trong 1/100 giây có 1 thời điểm dây tóc được đốt nóng cực đại (đèn sáng cực đại) t° chưa kịp nguội đi ở dây tóc, cho nên đèn vẫn sáng.</a:t>
            </a:r>
            <a:endParaRPr lang="en-US" altLang="en-US" sz="2400">
              <a:latin typeface="Times New Roman" panose="02020603050405020304" pitchFamily="18" charset="0"/>
              <a:cs typeface="Times New Roman" panose="02020603050405020304" pitchFamily="18" charset="0"/>
            </a:endParaRPr>
          </a:p>
          <a:p>
            <a:pPr>
              <a:spcBef>
                <a:spcPct val="50000"/>
              </a:spcBef>
            </a:pPr>
            <a:endParaRPr lang="en-US" altLang="en-US" sz="2400">
              <a:solidFill>
                <a:srgbClr val="99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896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6522</TotalTime>
  <Words>2385</Words>
  <Application>Microsoft Office PowerPoint</Application>
  <PresentationFormat>On-screen Show (4:3)</PresentationFormat>
  <Paragraphs>292</Paragraphs>
  <Slides>33</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43" baseType="lpstr">
      <vt:lpstr>.VnVogueH</vt:lpstr>
      <vt:lpstr>Arial</vt:lpstr>
      <vt:lpstr>Calibri</vt:lpstr>
      <vt:lpstr>Chinese Generic1</vt:lpstr>
      <vt:lpstr>Times New Roman</vt:lpstr>
      <vt:lpstr>VNI-Times</vt:lpstr>
      <vt:lpstr>VNtimes new roman</vt:lpstr>
      <vt:lpstr>Wingdings</vt:lpstr>
      <vt:lpstr>Office Theme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Hoàng Trung Dương</cp:lastModifiedBy>
  <cp:revision>626</cp:revision>
  <dcterms:created xsi:type="dcterms:W3CDTF">2021-09-05T05:43:19Z</dcterms:created>
  <dcterms:modified xsi:type="dcterms:W3CDTF">2022-03-25T02:37:38Z</dcterms:modified>
</cp:coreProperties>
</file>