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9"/>
  </p:notesMasterIdLst>
  <p:sldIdLst>
    <p:sldId id="3090" r:id="rId2"/>
    <p:sldId id="3277" r:id="rId3"/>
    <p:sldId id="3176" r:id="rId4"/>
    <p:sldId id="3177" r:id="rId5"/>
    <p:sldId id="3142" r:id="rId6"/>
    <p:sldId id="3179" r:id="rId7"/>
    <p:sldId id="3180" r:id="rId8"/>
    <p:sldId id="3278" r:id="rId9"/>
    <p:sldId id="3182" r:id="rId10"/>
    <p:sldId id="3279" r:id="rId11"/>
    <p:sldId id="3280" r:id="rId12"/>
    <p:sldId id="3281" r:id="rId13"/>
    <p:sldId id="3282" r:id="rId14"/>
    <p:sldId id="3184" r:id="rId15"/>
    <p:sldId id="3183" r:id="rId16"/>
    <p:sldId id="3191" r:id="rId17"/>
    <p:sldId id="28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677C"/>
    <a:srgbClr val="FF3399"/>
    <a:srgbClr val="0998D7"/>
    <a:srgbClr val="F18105"/>
    <a:srgbClr val="0000FF"/>
    <a:srgbClr val="FCBB75"/>
    <a:srgbClr val="0C6D39"/>
    <a:srgbClr val="ED3376"/>
    <a:srgbClr val="00918A"/>
    <a:srgbClr val="C2E2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7" autoAdjust="0"/>
    <p:restoredTop sz="94660"/>
  </p:normalViewPr>
  <p:slideViewPr>
    <p:cSldViewPr snapToGrid="0">
      <p:cViewPr varScale="1">
        <p:scale>
          <a:sx n="82" d="100"/>
          <a:sy n="82" d="100"/>
        </p:scale>
        <p:origin x="50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24/03/2022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C8D2E1-81FD-4254-B75A-A7FE8D916632}"/>
              </a:ext>
            </a:extLst>
          </p:cNvPr>
          <p:cNvPicPr>
            <a:picLocks noChangeAspect="1"/>
          </p:cNvPicPr>
          <p:nvPr userDrawn="1"/>
        </p:nvPicPr>
        <p:blipFill rotWithShape="1">
          <a:blip r:embed="rId2"/>
          <a:srcRect r="868"/>
          <a:stretch/>
        </p:blipFill>
        <p:spPr>
          <a:xfrm>
            <a:off x="0" y="0"/>
            <a:ext cx="12192000" cy="6858000"/>
          </a:xfrm>
          <a:prstGeom prst="rect">
            <a:avLst/>
          </a:prstGeom>
        </p:spPr>
      </p:pic>
      <p:sp>
        <p:nvSpPr>
          <p:cNvPr id="5" name="Rectangle: Diagonal Corners Rounded 4">
            <a:extLst>
              <a:ext uri="{FF2B5EF4-FFF2-40B4-BE49-F238E27FC236}">
                <a16:creationId xmlns:a16="http://schemas.microsoft.com/office/drawing/2014/main" id="{F271E19D-841E-469E-958F-AD5A7E90F8BB}"/>
              </a:ext>
            </a:extLst>
          </p:cNvPr>
          <p:cNvSpPr/>
          <p:nvPr userDrawn="1"/>
        </p:nvSpPr>
        <p:spPr>
          <a:xfrm>
            <a:off x="236375" y="228600"/>
            <a:ext cx="11719249" cy="6400800"/>
          </a:xfrm>
          <a:prstGeom prst="round2DiagRect">
            <a:avLst>
              <a:gd name="adj1" fmla="val 5476"/>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7FCD921-8FD6-4674-B47D-E6291CBA789B}"/>
              </a:ext>
            </a:extLst>
          </p:cNvPr>
          <p:cNvPicPr>
            <a:picLocks noChangeAspect="1"/>
          </p:cNvPicPr>
          <p:nvPr userDrawn="1"/>
        </p:nvPicPr>
        <p:blipFill>
          <a:blip r:embed="rId3"/>
          <a:stretch>
            <a:fillRect/>
          </a:stretch>
        </p:blipFill>
        <p:spPr>
          <a:xfrm>
            <a:off x="11295235" y="283866"/>
            <a:ext cx="589731" cy="520622"/>
          </a:xfrm>
          <a:prstGeom prst="rect">
            <a:avLst/>
          </a:prstGeom>
        </p:spPr>
      </p:pic>
      <p:pic>
        <p:nvPicPr>
          <p:cNvPr id="7" name="Picture 6">
            <a:extLst>
              <a:ext uri="{FF2B5EF4-FFF2-40B4-BE49-F238E27FC236}">
                <a16:creationId xmlns:a16="http://schemas.microsoft.com/office/drawing/2014/main" id="{C9BA255E-1E6C-4596-8CAD-67CE4A1C592F}"/>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11523983" y="20407"/>
            <a:ext cx="632267" cy="208193"/>
          </a:xfrm>
          <a:prstGeom prst="rect">
            <a:avLst/>
          </a:prstGeom>
        </p:spPr>
      </p:pic>
    </p:spTree>
    <p:extLst>
      <p:ext uri="{BB962C8B-B14F-4D97-AF65-F5344CB8AC3E}">
        <p14:creationId xmlns:p14="http://schemas.microsoft.com/office/powerpoint/2010/main" val="2147494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a:extLst>
              <a:ext uri="{FF2B5EF4-FFF2-40B4-BE49-F238E27FC236}">
                <a16:creationId xmlns:a16="http://schemas.microsoft.com/office/drawing/2014/main" id="{98C32674-8B0B-4A16-BA70-6C2CD890B228}"/>
              </a:ext>
            </a:extLst>
          </p:cNvPr>
          <p:cNvPicPr>
            <a:picLocks noChangeAspect="1"/>
          </p:cNvPicPr>
          <p:nvPr userDrawn="1"/>
        </p:nvPicPr>
        <p:blipFill>
          <a:blip r:embed="rId5">
            <a:extLst>
              <a:ext uri="{BEBA8EAE-BF5A-486C-A8C5-ECC9F3942E4B}">
                <a14:imgProps xmlns:a14="http://schemas.microsoft.com/office/drawing/2010/main">
                  <a14:imgLayer r:embed="rId6">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37946735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8A9C3291-6F02-4968-972D-98E51A2621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89203" y="5288973"/>
            <a:ext cx="1256433" cy="1256433"/>
          </a:xfrm>
          <a:prstGeom prst="rect">
            <a:avLst/>
          </a:prstGeom>
        </p:spPr>
      </p:pic>
      <p:pic>
        <p:nvPicPr>
          <p:cNvPr id="7" name="Picture 6">
            <a:extLst>
              <a:ext uri="{FF2B5EF4-FFF2-40B4-BE49-F238E27FC236}">
                <a16:creationId xmlns:a16="http://schemas.microsoft.com/office/drawing/2014/main" id="{2C754DA5-A8B1-47C6-91BC-8EE486452E58}"/>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30557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9" name="Picture 8" descr="A picture containing toy, vector graphics, doll&#10;&#10;Description automatically generated">
            <a:extLst>
              <a:ext uri="{FF2B5EF4-FFF2-40B4-BE49-F238E27FC236}">
                <a16:creationId xmlns:a16="http://schemas.microsoft.com/office/drawing/2014/main" id="{9177DC3B-5747-449F-8020-0C394E86E21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81697" y="4174916"/>
            <a:ext cx="2524990" cy="2524990"/>
          </a:xfrm>
          <a:prstGeom prst="rect">
            <a:avLst/>
          </a:prstGeom>
        </p:spPr>
      </p:pic>
      <p:pic>
        <p:nvPicPr>
          <p:cNvPr id="6" name="Picture 5">
            <a:extLst>
              <a:ext uri="{FF2B5EF4-FFF2-40B4-BE49-F238E27FC236}">
                <a16:creationId xmlns:a16="http://schemas.microsoft.com/office/drawing/2014/main" id="{0D3D1195-218E-4222-A5DA-70726D4831D9}"/>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711787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750" fill="hold"/>
                                            <p:tgtEl>
                                              <p:spTgt spid="9"/>
                                            </p:tgtEl>
                                            <p:attrNameLst>
                                              <p:attrName>ppt_x</p:attrName>
                                            </p:attrNameLst>
                                          </p:cBhvr>
                                          <p:tavLst>
                                            <p:tav tm="0">
                                              <p:val>
                                                <p:strVal val="1+#ppt_w/2"/>
                                              </p:val>
                                            </p:tav>
                                            <p:tav tm="100000">
                                              <p:val>
                                                <p:strVal val="#ppt_x"/>
                                              </p:val>
                                            </p:tav>
                                          </p:tavLst>
                                        </p:anim>
                                        <p:anim calcmode="lin" valueType="num" p14:bounceEnd="66000">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1+#ppt_w/2"/>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grpSp>
        <p:nvGrpSpPr>
          <p:cNvPr id="6" name="Group 5">
            <a:extLst>
              <a:ext uri="{FF2B5EF4-FFF2-40B4-BE49-F238E27FC236}">
                <a16:creationId xmlns:a16="http://schemas.microsoft.com/office/drawing/2014/main" id="{2C18A811-DE77-4C32-9E2D-64F132EA7AF0}"/>
              </a:ext>
            </a:extLst>
          </p:cNvPr>
          <p:cNvGrpSpPr/>
          <p:nvPr userDrawn="1"/>
        </p:nvGrpSpPr>
        <p:grpSpPr>
          <a:xfrm>
            <a:off x="135255" y="15198"/>
            <a:ext cx="11894186" cy="6825343"/>
            <a:chOff x="217756" y="65357"/>
            <a:chExt cx="11993313" cy="6473286"/>
          </a:xfrm>
          <a:noFill/>
        </p:grpSpPr>
        <p:sp>
          <p:nvSpPr>
            <p:cNvPr id="7" name="Rectangle: Rounded Corners 6">
              <a:extLst>
                <a:ext uri="{FF2B5EF4-FFF2-40B4-BE49-F238E27FC236}">
                  <a16:creationId xmlns:a16="http://schemas.microsoft.com/office/drawing/2014/main" id="{9CB2999E-0BA1-4C89-A59F-8A54F4BE306E}"/>
                </a:ext>
              </a:extLst>
            </p:cNvPr>
            <p:cNvSpPr/>
            <p:nvPr/>
          </p:nvSpPr>
          <p:spPr>
            <a:xfrm>
              <a:off x="472134" y="220134"/>
              <a:ext cx="11738935" cy="6163734"/>
            </a:xfrm>
            <a:custGeom>
              <a:avLst/>
              <a:gdLst>
                <a:gd name="connsiteX0" fmla="*/ 0 w 11738935"/>
                <a:gd name="connsiteY0" fmla="*/ 1027310 h 6163734"/>
                <a:gd name="connsiteX1" fmla="*/ 1027310 w 11738935"/>
                <a:gd name="connsiteY1" fmla="*/ 0 h 6163734"/>
                <a:gd name="connsiteX2" fmla="*/ 10711625 w 11738935"/>
                <a:gd name="connsiteY2" fmla="*/ 0 h 6163734"/>
                <a:gd name="connsiteX3" fmla="*/ 11738935 w 11738935"/>
                <a:gd name="connsiteY3" fmla="*/ 1027310 h 6163734"/>
                <a:gd name="connsiteX4" fmla="*/ 11738935 w 11738935"/>
                <a:gd name="connsiteY4" fmla="*/ 5136424 h 6163734"/>
                <a:gd name="connsiteX5" fmla="*/ 10711625 w 11738935"/>
                <a:gd name="connsiteY5" fmla="*/ 6163734 h 6163734"/>
                <a:gd name="connsiteX6" fmla="*/ 1027310 w 11738935"/>
                <a:gd name="connsiteY6" fmla="*/ 6163734 h 6163734"/>
                <a:gd name="connsiteX7" fmla="*/ 0 w 11738935"/>
                <a:gd name="connsiteY7" fmla="*/ 5136424 h 6163734"/>
                <a:gd name="connsiteX8" fmla="*/ 0 w 11738935"/>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8935" h="6163734" fill="none" extrusionOk="0">
                  <a:moveTo>
                    <a:pt x="0" y="1027310"/>
                  </a:moveTo>
                  <a:cubicBezTo>
                    <a:pt x="74804" y="461661"/>
                    <a:pt x="395065" y="66048"/>
                    <a:pt x="1027310" y="0"/>
                  </a:cubicBezTo>
                  <a:cubicBezTo>
                    <a:pt x="4837526" y="-149292"/>
                    <a:pt x="6070245" y="-15801"/>
                    <a:pt x="10711625" y="0"/>
                  </a:cubicBezTo>
                  <a:cubicBezTo>
                    <a:pt x="11268774" y="43553"/>
                    <a:pt x="11820856" y="457479"/>
                    <a:pt x="11738935" y="1027310"/>
                  </a:cubicBezTo>
                  <a:cubicBezTo>
                    <a:pt x="11666246" y="1764727"/>
                    <a:pt x="11830899" y="3092001"/>
                    <a:pt x="11738935" y="5136424"/>
                  </a:cubicBezTo>
                  <a:cubicBezTo>
                    <a:pt x="11703695" y="5706754"/>
                    <a:pt x="11268353" y="6170046"/>
                    <a:pt x="10711625" y="6163734"/>
                  </a:cubicBezTo>
                  <a:cubicBezTo>
                    <a:pt x="6031130" y="6133955"/>
                    <a:pt x="4424824" y="6071973"/>
                    <a:pt x="1027310" y="6163734"/>
                  </a:cubicBezTo>
                  <a:cubicBezTo>
                    <a:pt x="469192" y="6148488"/>
                    <a:pt x="-45324" y="5718171"/>
                    <a:pt x="0" y="5136424"/>
                  </a:cubicBezTo>
                  <a:cubicBezTo>
                    <a:pt x="-30974" y="4677568"/>
                    <a:pt x="-62159" y="3054072"/>
                    <a:pt x="0" y="1027310"/>
                  </a:cubicBezTo>
                  <a:close/>
                </a:path>
                <a:path w="11738935" h="6163734" stroke="0" extrusionOk="0">
                  <a:moveTo>
                    <a:pt x="0" y="1027310"/>
                  </a:moveTo>
                  <a:cubicBezTo>
                    <a:pt x="-32305" y="467790"/>
                    <a:pt x="535297" y="-74531"/>
                    <a:pt x="1027310" y="0"/>
                  </a:cubicBezTo>
                  <a:cubicBezTo>
                    <a:pt x="5849419" y="28352"/>
                    <a:pt x="8079587" y="106290"/>
                    <a:pt x="10711625" y="0"/>
                  </a:cubicBezTo>
                  <a:cubicBezTo>
                    <a:pt x="11349642" y="-66416"/>
                    <a:pt x="11718134" y="418924"/>
                    <a:pt x="11738935" y="1027310"/>
                  </a:cubicBezTo>
                  <a:cubicBezTo>
                    <a:pt x="11619338" y="2267528"/>
                    <a:pt x="11577927" y="4307684"/>
                    <a:pt x="11738935" y="5136424"/>
                  </a:cubicBezTo>
                  <a:cubicBezTo>
                    <a:pt x="11789297" y="5648271"/>
                    <a:pt x="11224653" y="6130587"/>
                    <a:pt x="10711625" y="6163734"/>
                  </a:cubicBezTo>
                  <a:cubicBezTo>
                    <a:pt x="9604187" y="6046505"/>
                    <a:pt x="2381048" y="6131497"/>
                    <a:pt x="1027310" y="6163734"/>
                  </a:cubicBezTo>
                  <a:cubicBezTo>
                    <a:pt x="475657" y="6078151"/>
                    <a:pt x="-41870" y="5752482"/>
                    <a:pt x="0" y="5136424"/>
                  </a:cubicBezTo>
                  <a:cubicBezTo>
                    <a:pt x="-57225" y="4632224"/>
                    <a:pt x="130478" y="2856224"/>
                    <a:pt x="0" y="1027310"/>
                  </a:cubicBezTo>
                  <a:close/>
                </a:path>
              </a:pathLst>
            </a:custGeom>
            <a:solidFill>
              <a:schemeClr val="bg1"/>
            </a:solidFill>
            <a:ln w="57150">
              <a:solidFill>
                <a:srgbClr val="A3A901"/>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Rounded Corners 8">
              <a:extLst>
                <a:ext uri="{FF2B5EF4-FFF2-40B4-BE49-F238E27FC236}">
                  <a16:creationId xmlns:a16="http://schemas.microsoft.com/office/drawing/2014/main" id="{8B57871C-7653-40D9-881B-8AD5E6D85701}"/>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rgbClr val="F2D670"/>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Oval 9">
              <a:extLst>
                <a:ext uri="{FF2B5EF4-FFF2-40B4-BE49-F238E27FC236}">
                  <a16:creationId xmlns:a16="http://schemas.microsoft.com/office/drawing/2014/main" id="{D411FB22-5166-4936-BC07-4E607039B275}"/>
                </a:ext>
              </a:extLst>
            </p:cNvPr>
            <p:cNvSpPr/>
            <p:nvPr/>
          </p:nvSpPr>
          <p:spPr>
            <a:xfrm>
              <a:off x="11284753" y="6074315"/>
              <a:ext cx="309553" cy="309553"/>
            </a:xfrm>
            <a:prstGeom prst="ellipse">
              <a:avLst/>
            </a:prstGeom>
            <a:solidFill>
              <a:srgbClr val="F89F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1" name="Oval 10">
              <a:extLst>
                <a:ext uri="{FF2B5EF4-FFF2-40B4-BE49-F238E27FC236}">
                  <a16:creationId xmlns:a16="http://schemas.microsoft.com/office/drawing/2014/main" id="{7E4A763F-F403-4B7C-80F8-8C9FFF0BCBD8}"/>
                </a:ext>
              </a:extLst>
            </p:cNvPr>
            <p:cNvSpPr/>
            <p:nvPr/>
          </p:nvSpPr>
          <p:spPr>
            <a:xfrm>
              <a:off x="11824248" y="807775"/>
              <a:ext cx="309553" cy="309553"/>
            </a:xfrm>
            <a:prstGeom prst="ellipse">
              <a:avLst/>
            </a:prstGeom>
            <a:solidFill>
              <a:srgbClr val="A3A901"/>
            </a:solidFill>
            <a:ln>
              <a:solidFill>
                <a:srgbClr val="A3A9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Oval 11">
              <a:extLst>
                <a:ext uri="{FF2B5EF4-FFF2-40B4-BE49-F238E27FC236}">
                  <a16:creationId xmlns:a16="http://schemas.microsoft.com/office/drawing/2014/main" id="{A230B091-3795-4736-B507-FB3D584C99B5}"/>
                </a:ext>
              </a:extLst>
            </p:cNvPr>
            <p:cNvSpPr/>
            <p:nvPr/>
          </p:nvSpPr>
          <p:spPr>
            <a:xfrm>
              <a:off x="217756" y="966907"/>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3" name="Oval 12">
              <a:extLst>
                <a:ext uri="{FF2B5EF4-FFF2-40B4-BE49-F238E27FC236}">
                  <a16:creationId xmlns:a16="http://schemas.microsoft.com/office/drawing/2014/main" id="{155B6E81-4FFA-414A-A5D4-38B9D77F9156}"/>
                </a:ext>
              </a:extLst>
            </p:cNvPr>
            <p:cNvSpPr/>
            <p:nvPr/>
          </p:nvSpPr>
          <p:spPr>
            <a:xfrm>
              <a:off x="802603" y="6074314"/>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4" name="Oval 13">
              <a:extLst>
                <a:ext uri="{FF2B5EF4-FFF2-40B4-BE49-F238E27FC236}">
                  <a16:creationId xmlns:a16="http://schemas.microsoft.com/office/drawing/2014/main" id="{E2CA32BB-4998-4F83-9EBB-E2B72CA98F3D}"/>
                </a:ext>
              </a:extLst>
            </p:cNvPr>
            <p:cNvSpPr/>
            <p:nvPr/>
          </p:nvSpPr>
          <p:spPr>
            <a:xfrm>
              <a:off x="4184438" y="65357"/>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5" name="Oval 14">
              <a:extLst>
                <a:ext uri="{FF2B5EF4-FFF2-40B4-BE49-F238E27FC236}">
                  <a16:creationId xmlns:a16="http://schemas.microsoft.com/office/drawing/2014/main" id="{B2F78BA3-2706-4830-800A-6821A19AC792}"/>
                </a:ext>
              </a:extLst>
            </p:cNvPr>
            <p:cNvSpPr/>
            <p:nvPr/>
          </p:nvSpPr>
          <p:spPr>
            <a:xfrm>
              <a:off x="7980920" y="6229090"/>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6" name="Oval 15">
              <a:extLst>
                <a:ext uri="{FF2B5EF4-FFF2-40B4-BE49-F238E27FC236}">
                  <a16:creationId xmlns:a16="http://schemas.microsoft.com/office/drawing/2014/main" id="{1638BB94-6CDF-4792-B0E7-56C600D94BD2}"/>
                </a:ext>
              </a:extLst>
            </p:cNvPr>
            <p:cNvSpPr/>
            <p:nvPr/>
          </p:nvSpPr>
          <p:spPr>
            <a:xfrm>
              <a:off x="267677" y="860323"/>
              <a:ext cx="204457" cy="204457"/>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pic>
        <p:nvPicPr>
          <p:cNvPr id="17" name="Picture 16">
            <a:extLst>
              <a:ext uri="{FF2B5EF4-FFF2-40B4-BE49-F238E27FC236}">
                <a16:creationId xmlns:a16="http://schemas.microsoft.com/office/drawing/2014/main" id="{EE173351-2319-4C54-A582-6CAD67FEC188}"/>
              </a:ext>
            </a:extLst>
          </p:cNvPr>
          <p:cNvPicPr>
            <a:picLocks noChangeAspect="1"/>
          </p:cNvPicPr>
          <p:nvPr userDrawn="1"/>
        </p:nvPicPr>
        <p:blipFill>
          <a:blip r:embed="rId4"/>
          <a:stretch>
            <a:fillRect/>
          </a:stretch>
        </p:blipFill>
        <p:spPr>
          <a:xfrm>
            <a:off x="10644478" y="657318"/>
            <a:ext cx="932605" cy="823316"/>
          </a:xfrm>
          <a:prstGeom prst="rect">
            <a:avLst/>
          </a:prstGeom>
        </p:spPr>
      </p:pic>
      <p:pic>
        <p:nvPicPr>
          <p:cNvPr id="18" name="Picture 17">
            <a:extLst>
              <a:ext uri="{FF2B5EF4-FFF2-40B4-BE49-F238E27FC236}">
                <a16:creationId xmlns:a16="http://schemas.microsoft.com/office/drawing/2014/main" id="{CA8D1C36-56A8-43C3-B713-18F36105BA39}"/>
              </a:ext>
            </a:extLst>
          </p:cNvPr>
          <p:cNvPicPr>
            <a:picLocks noChangeAspect="1"/>
          </p:cNvPicPr>
          <p:nvPr userDrawn="1"/>
        </p:nvPicPr>
        <p:blipFill>
          <a:blip r:embed="rId5"/>
          <a:stretch>
            <a:fillRect/>
          </a:stretch>
        </p:blipFill>
        <p:spPr>
          <a:xfrm rot="20806844">
            <a:off x="693828" y="5450610"/>
            <a:ext cx="1111380" cy="1090410"/>
          </a:xfrm>
          <a:prstGeom prst="rect">
            <a:avLst/>
          </a:prstGeom>
        </p:spPr>
      </p:pic>
    </p:spTree>
    <p:extLst>
      <p:ext uri="{BB962C8B-B14F-4D97-AF65-F5344CB8AC3E}">
        <p14:creationId xmlns:p14="http://schemas.microsoft.com/office/powerpoint/2010/main" val="2754741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2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62000">
                                          <p:cBhvr additive="base">
                                            <p:cTn id="7" dur="1000" fill="hold"/>
                                            <p:tgtEl>
                                              <p:spTgt spid="18"/>
                                            </p:tgtEl>
                                            <p:attrNameLst>
                                              <p:attrName>ppt_x</p:attrName>
                                            </p:attrNameLst>
                                          </p:cBhvr>
                                          <p:tavLst>
                                            <p:tav tm="0">
                                              <p:val>
                                                <p:strVal val="1+#ppt_w/2"/>
                                              </p:val>
                                            </p:tav>
                                            <p:tav tm="100000">
                                              <p:val>
                                                <p:strVal val="#ppt_x"/>
                                              </p:val>
                                            </p:tav>
                                          </p:tavLst>
                                        </p:anim>
                                        <p:anim calcmode="lin" valueType="num" p14:bounceEnd="62000">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1+#ppt_w/2"/>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8" r:id="rId2"/>
    <p:sldLayoutId id="2147483759" r:id="rId3"/>
    <p:sldLayoutId id="2147483754" r:id="rId4"/>
    <p:sldLayoutId id="2147483757" r:id="rId5"/>
    <p:sldLayoutId id="2147483756" r:id="rId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70600B9-3D3C-4F35-B55B-D4EE87ED381F}"/>
              </a:ext>
            </a:extLst>
          </p:cNvPr>
          <p:cNvGrpSpPr/>
          <p:nvPr/>
        </p:nvGrpSpPr>
        <p:grpSpPr>
          <a:xfrm>
            <a:off x="1772920" y="876761"/>
            <a:ext cx="10190480" cy="3212445"/>
            <a:chOff x="1778000" y="297641"/>
            <a:chExt cx="10190480" cy="3212445"/>
          </a:xfrm>
        </p:grpSpPr>
        <p:sp>
          <p:nvSpPr>
            <p:cNvPr id="10" name="Freeform: Shape 9">
              <a:extLst>
                <a:ext uri="{FF2B5EF4-FFF2-40B4-BE49-F238E27FC236}">
                  <a16:creationId xmlns:a16="http://schemas.microsoft.com/office/drawing/2014/main" id="{988A1823-CD89-4DFF-9318-33C2F26318B4}"/>
                </a:ext>
              </a:extLst>
            </p:cNvPr>
            <p:cNvSpPr/>
            <p:nvPr/>
          </p:nvSpPr>
          <p:spPr>
            <a:xfrm>
              <a:off x="3261360" y="297641"/>
              <a:ext cx="867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CBE7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8" name="Group 7">
              <a:extLst>
                <a:ext uri="{FF2B5EF4-FFF2-40B4-BE49-F238E27FC236}">
                  <a16:creationId xmlns:a16="http://schemas.microsoft.com/office/drawing/2014/main" id="{0E84F1B7-72F7-4D57-B2AF-C01B5AEE5DBC}"/>
                </a:ext>
              </a:extLst>
            </p:cNvPr>
            <p:cNvGrpSpPr/>
            <p:nvPr/>
          </p:nvGrpSpPr>
          <p:grpSpPr>
            <a:xfrm>
              <a:off x="1778000" y="1519412"/>
              <a:ext cx="10190480" cy="1990674"/>
              <a:chOff x="1442720" y="3140126"/>
              <a:chExt cx="10190480" cy="1990674"/>
            </a:xfrm>
          </p:grpSpPr>
          <p:sp>
            <p:nvSpPr>
              <p:cNvPr id="6" name="Freeform: Shape 5">
                <a:extLst>
                  <a:ext uri="{FF2B5EF4-FFF2-40B4-BE49-F238E27FC236}">
                    <a16:creationId xmlns:a16="http://schemas.microsoft.com/office/drawing/2014/main" id="{43C6DB78-B927-4A90-AB8E-23FF44CE8959}"/>
                  </a:ext>
                </a:extLst>
              </p:cNvPr>
              <p:cNvSpPr/>
              <p:nvPr/>
            </p:nvSpPr>
            <p:spPr>
              <a:xfrm>
                <a:off x="1686560" y="3309963"/>
                <a:ext cx="994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1BB0A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Speech Bubble: Rectangle with Corners Rounded 6">
                <a:extLst>
                  <a:ext uri="{FF2B5EF4-FFF2-40B4-BE49-F238E27FC236}">
                    <a16:creationId xmlns:a16="http://schemas.microsoft.com/office/drawing/2014/main" id="{902E86B7-7CA2-4FC5-8F44-27C987D77088}"/>
                  </a:ext>
                </a:extLst>
              </p:cNvPr>
              <p:cNvSpPr/>
              <p:nvPr/>
            </p:nvSpPr>
            <p:spPr>
              <a:xfrm>
                <a:off x="1442720" y="3140126"/>
                <a:ext cx="2042160" cy="1990674"/>
              </a:xfrm>
              <a:prstGeom prst="wedgeRoundRectCallout">
                <a:avLst>
                  <a:gd name="adj1" fmla="val 20461"/>
                  <a:gd name="adj2" fmla="val 65052"/>
                  <a:gd name="adj3" fmla="val 16667"/>
                </a:avLst>
              </a:prstGeom>
              <a:noFill/>
              <a:ln w="57150">
                <a:solidFill>
                  <a:srgbClr val="ED33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C5E2E939-6AA2-4CD2-A5D0-D37A46E6ECB1}"/>
                </a:ext>
              </a:extLst>
            </p:cNvPr>
            <p:cNvGrpSpPr/>
            <p:nvPr/>
          </p:nvGrpSpPr>
          <p:grpSpPr>
            <a:xfrm>
              <a:off x="2285505" y="1773525"/>
              <a:ext cx="1240510" cy="1482448"/>
              <a:chOff x="700050" y="3208754"/>
              <a:chExt cx="935710" cy="1482448"/>
            </a:xfrm>
          </p:grpSpPr>
          <p:sp>
            <p:nvSpPr>
              <p:cNvPr id="11" name="Rectangle 10">
                <a:extLst>
                  <a:ext uri="{FF2B5EF4-FFF2-40B4-BE49-F238E27FC236}">
                    <a16:creationId xmlns:a16="http://schemas.microsoft.com/office/drawing/2014/main" id="{367EC42D-815B-4892-AB46-0F1E09B1F77C}"/>
                  </a:ext>
                </a:extLst>
              </p:cNvPr>
              <p:cNvSpPr/>
              <p:nvPr/>
            </p:nvSpPr>
            <p:spPr>
              <a:xfrm>
                <a:off x="700050" y="3208754"/>
                <a:ext cx="935710" cy="707886"/>
              </a:xfrm>
              <a:prstGeom prst="rect">
                <a:avLst/>
              </a:prstGeom>
            </p:spPr>
            <p:txBody>
              <a:bodyPr wrap="square">
                <a:spAutoFit/>
              </a:bodyPr>
              <a:lstStyle/>
              <a:p>
                <a:pPr algn="ctr" defTabSz="342900"/>
                <a:r>
                  <a:rPr lang="en-US" sz="3600" b="1">
                    <a:ln w="19050">
                      <a:solidFill>
                        <a:schemeClr val="bg1"/>
                      </a:solidFill>
                    </a:ln>
                    <a:latin typeface="UTM Kabel KT" panose="02040603050506020204" pitchFamily="18" charset="0"/>
                    <a:cs typeface="Times New Roman" panose="02020603050405020304" pitchFamily="18" charset="0"/>
                  </a:rPr>
                  <a:t>BÀI</a:t>
                </a:r>
                <a:r>
                  <a:rPr lang="en-US" sz="4000" b="1">
                    <a:ln w="19050">
                      <a:solidFill>
                        <a:schemeClr val="bg1"/>
                      </a:solidFill>
                    </a:ln>
                    <a:latin typeface="UTM Kabel KT" panose="02040603050506020204" pitchFamily="18" charset="0"/>
                    <a:cs typeface="Times New Roman" panose="02020603050405020304" pitchFamily="18" charset="0"/>
                  </a:rPr>
                  <a:t> </a:t>
                </a:r>
              </a:p>
            </p:txBody>
          </p:sp>
          <p:sp>
            <p:nvSpPr>
              <p:cNvPr id="12" name="Rectangle 11">
                <a:extLst>
                  <a:ext uri="{FF2B5EF4-FFF2-40B4-BE49-F238E27FC236}">
                    <a16:creationId xmlns:a16="http://schemas.microsoft.com/office/drawing/2014/main" id="{BB97732D-B6B9-4505-AF9F-CD4014C203E5}"/>
                  </a:ext>
                </a:extLst>
              </p:cNvPr>
              <p:cNvSpPr/>
              <p:nvPr/>
            </p:nvSpPr>
            <p:spPr>
              <a:xfrm>
                <a:off x="700050" y="3583206"/>
                <a:ext cx="935710" cy="1107996"/>
              </a:xfrm>
              <a:prstGeom prst="rect">
                <a:avLst/>
              </a:prstGeom>
            </p:spPr>
            <p:txBody>
              <a:bodyPr wrap="square">
                <a:spAutoFit/>
              </a:bodyPr>
              <a:lstStyle/>
              <a:p>
                <a:pPr algn="ctr" defTabSz="342900"/>
                <a:r>
                  <a:rPr lang="en-US" sz="6600" b="1">
                    <a:ln w="19050">
                      <a:solidFill>
                        <a:schemeClr val="bg1"/>
                      </a:solidFill>
                    </a:ln>
                    <a:latin typeface="UTM Kabel KT" panose="02040603050506020204" pitchFamily="18" charset="0"/>
                    <a:cs typeface="Times New Roman" panose="02020603050405020304" pitchFamily="18" charset="0"/>
                  </a:rPr>
                  <a:t>6</a:t>
                </a:r>
                <a:endParaRPr lang="vi-VN" sz="4000" b="1">
                  <a:ln w="19050">
                    <a:solidFill>
                      <a:schemeClr val="bg1"/>
                    </a:solidFill>
                  </a:ln>
                  <a:latin typeface="SVN-SAF" panose="02040603050506020204" pitchFamily="18" charset="0"/>
                  <a:cs typeface="Times New Roman" panose="02020603050405020304" pitchFamily="18" charset="0"/>
                </a:endParaRPr>
              </a:p>
            </p:txBody>
          </p:sp>
        </p:grpSp>
      </p:grpSp>
      <p:pic>
        <p:nvPicPr>
          <p:cNvPr id="21" name="Picture 20" descr="Graphical user interface, application&#10;&#10;Description automatically generated">
            <a:extLst>
              <a:ext uri="{FF2B5EF4-FFF2-40B4-BE49-F238E27FC236}">
                <a16:creationId xmlns:a16="http://schemas.microsoft.com/office/drawing/2014/main" id="{1652DDDD-4BE5-4248-9D09-2AB7DD2A0F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1692" y="4526277"/>
            <a:ext cx="2059470" cy="2053292"/>
          </a:xfrm>
          <a:prstGeom prst="rect">
            <a:avLst/>
          </a:prstGeom>
        </p:spPr>
      </p:pic>
      <p:pic>
        <p:nvPicPr>
          <p:cNvPr id="3" name="Picture 2">
            <a:extLst>
              <a:ext uri="{FF2B5EF4-FFF2-40B4-BE49-F238E27FC236}">
                <a16:creationId xmlns:a16="http://schemas.microsoft.com/office/drawing/2014/main" id="{FCF68025-6695-46B7-9D7E-1219C02D755D}"/>
              </a:ext>
            </a:extLst>
          </p:cNvPr>
          <p:cNvPicPr>
            <a:picLocks noChangeAspect="1"/>
          </p:cNvPicPr>
          <p:nvPr/>
        </p:nvPicPr>
        <p:blipFill>
          <a:blip r:embed="rId3"/>
          <a:stretch>
            <a:fillRect/>
          </a:stretch>
        </p:blipFill>
        <p:spPr>
          <a:xfrm>
            <a:off x="1379266" y="1003621"/>
            <a:ext cx="6111770" cy="876376"/>
          </a:xfrm>
          <a:prstGeom prst="rect">
            <a:avLst/>
          </a:prstGeom>
        </p:spPr>
      </p:pic>
      <p:pic>
        <p:nvPicPr>
          <p:cNvPr id="14" name="Picture 13">
            <a:extLst>
              <a:ext uri="{FF2B5EF4-FFF2-40B4-BE49-F238E27FC236}">
                <a16:creationId xmlns:a16="http://schemas.microsoft.com/office/drawing/2014/main" id="{6717B082-B833-44B3-96AD-42BEF561737E}"/>
              </a:ext>
            </a:extLst>
          </p:cNvPr>
          <p:cNvPicPr>
            <a:picLocks noChangeAspect="1"/>
          </p:cNvPicPr>
          <p:nvPr/>
        </p:nvPicPr>
        <p:blipFill>
          <a:blip r:embed="rId4"/>
          <a:stretch>
            <a:fillRect/>
          </a:stretch>
        </p:blipFill>
        <p:spPr>
          <a:xfrm>
            <a:off x="4211162" y="2447386"/>
            <a:ext cx="7721758" cy="1420364"/>
          </a:xfrm>
          <a:prstGeom prst="rect">
            <a:avLst/>
          </a:prstGeom>
        </p:spPr>
      </p:pic>
    </p:spTree>
    <p:extLst>
      <p:ext uri="{BB962C8B-B14F-4D97-AF65-F5344CB8AC3E}">
        <p14:creationId xmlns:p14="http://schemas.microsoft.com/office/powerpoint/2010/main" val="12055200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CFA672-6700-4BB3-A397-B5064C2C6539}"/>
              </a:ext>
            </a:extLst>
          </p:cNvPr>
          <p:cNvPicPr>
            <a:picLocks noChangeAspect="1"/>
          </p:cNvPicPr>
          <p:nvPr/>
        </p:nvPicPr>
        <p:blipFill>
          <a:blip r:embed="rId2"/>
          <a:stretch>
            <a:fillRect/>
          </a:stretch>
        </p:blipFill>
        <p:spPr>
          <a:xfrm>
            <a:off x="778299" y="2890560"/>
            <a:ext cx="10635402" cy="2832906"/>
          </a:xfrm>
          <a:prstGeom prst="rect">
            <a:avLst/>
          </a:prstGeom>
        </p:spPr>
      </p:pic>
      <p:sp>
        <p:nvSpPr>
          <p:cNvPr id="6" name="Rectangle 5">
            <a:extLst>
              <a:ext uri="{FF2B5EF4-FFF2-40B4-BE49-F238E27FC236}">
                <a16:creationId xmlns:a16="http://schemas.microsoft.com/office/drawing/2014/main" id="{39372943-AFA5-4EB6-B372-48920B08D8BA}"/>
              </a:ext>
            </a:extLst>
          </p:cNvPr>
          <p:cNvSpPr/>
          <p:nvPr/>
        </p:nvSpPr>
        <p:spPr>
          <a:xfrm>
            <a:off x="553156" y="507726"/>
            <a:ext cx="11085688" cy="1873654"/>
          </a:xfrm>
          <a:prstGeom prst="rect">
            <a:avLst/>
          </a:prstGeom>
        </p:spPr>
        <p:txBody>
          <a:bodyPr wrap="square">
            <a:spAutoFit/>
          </a:bodyPr>
          <a:lstStyle/>
          <a:p>
            <a:pPr algn="just" defTabSz="342900">
              <a:lnSpc>
                <a:spcPct val="150000"/>
              </a:lnSpc>
            </a:pPr>
            <a:r>
              <a:rPr lang="vi-VN" sz="2000" b="1">
                <a:latin typeface="UTM Avo" panose="02040603050506020204" pitchFamily="18" charset="0"/>
                <a:cs typeface="Times New Roman" panose="02020603050405020304" pitchFamily="18" charset="0"/>
              </a:rPr>
              <a:t>a) Cách nhập dữ liệu </a:t>
            </a:r>
            <a:endParaRPr lang="en-US" sz="2000" b="1">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F0677C"/>
                </a:solidFill>
                <a:latin typeface="UTM Avo" panose="02040603050506020204" pitchFamily="18" charset="0"/>
                <a:cs typeface="Times New Roman" panose="02020603050405020304" pitchFamily="18" charset="0"/>
              </a:rPr>
              <a:t>Bước 1. </a:t>
            </a:r>
            <a:r>
              <a:rPr lang="vi-VN" sz="2000">
                <a:latin typeface="UTM Avo" panose="02040603050506020204" pitchFamily="18" charset="0"/>
                <a:cs typeface="Times New Roman" panose="02020603050405020304" pitchFamily="18" charset="0"/>
              </a:rPr>
              <a:t>Nháy chuột vào ô muốn nhập.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F0677C"/>
                </a:solidFill>
                <a:latin typeface="UTM Avo" panose="02040603050506020204" pitchFamily="18" charset="0"/>
                <a:cs typeface="Times New Roman" panose="02020603050405020304" pitchFamily="18" charset="0"/>
              </a:rPr>
              <a:t>Bước 2. </a:t>
            </a:r>
            <a:r>
              <a:rPr lang="vi-VN" sz="2000">
                <a:latin typeface="UTM Avo" panose="02040603050506020204" pitchFamily="18" charset="0"/>
                <a:cs typeface="Times New Roman" panose="02020603050405020304" pitchFamily="18" charset="0"/>
              </a:rPr>
              <a:t>Thực hiện việc nhập dữ liệu từ bàn phím (hoặc nháy chuột vào vùng nhập dữ liệu, sau đó mới tiến hành nhập dữ liệu từ bàn phím), nhập xong nhấn phím Enter.</a:t>
            </a:r>
          </a:p>
        </p:txBody>
      </p:sp>
    </p:spTree>
    <p:extLst>
      <p:ext uri="{BB962C8B-B14F-4D97-AF65-F5344CB8AC3E}">
        <p14:creationId xmlns:p14="http://schemas.microsoft.com/office/powerpoint/2010/main" val="11946657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C1CF80F-4B85-45C6-BFDC-B4174044E022}"/>
              </a:ext>
            </a:extLst>
          </p:cNvPr>
          <p:cNvSpPr/>
          <p:nvPr/>
        </p:nvSpPr>
        <p:spPr>
          <a:xfrm>
            <a:off x="553156" y="508167"/>
            <a:ext cx="11085688" cy="2335319"/>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Quan sát Hình 6.5 ta thấy:</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Dữ liệu </a:t>
            </a:r>
            <a:r>
              <a:rPr lang="vi-VN" sz="2000">
                <a:solidFill>
                  <a:srgbClr val="F18105"/>
                </a:solidFill>
                <a:latin typeface="UTM Avo" panose="02040603050506020204" pitchFamily="18" charset="0"/>
                <a:cs typeface="Times New Roman" panose="02020603050405020304" pitchFamily="18" charset="0"/>
              </a:rPr>
              <a:t>văn bản </a:t>
            </a:r>
            <a:r>
              <a:rPr lang="vi-VN" sz="2000">
                <a:latin typeface="UTM Avo" panose="02040603050506020204" pitchFamily="18" charset="0"/>
                <a:cs typeface="Times New Roman" panose="02020603050405020304" pitchFamily="18" charset="0"/>
              </a:rPr>
              <a:t>sẽ tự động </a:t>
            </a:r>
            <a:r>
              <a:rPr lang="vi-VN" sz="2000">
                <a:solidFill>
                  <a:schemeClr val="accent2">
                    <a:lumMod val="75000"/>
                  </a:schemeClr>
                </a:solidFill>
                <a:latin typeface="UTM Avo" panose="02040603050506020204" pitchFamily="18" charset="0"/>
                <a:cs typeface="Times New Roman" panose="02020603050405020304" pitchFamily="18" charset="0"/>
              </a:rPr>
              <a:t>căn trái</a:t>
            </a:r>
            <a:r>
              <a:rPr lang="vi-VN" sz="2000">
                <a:latin typeface="UTM Avo" panose="02040603050506020204" pitchFamily="18" charset="0"/>
                <a:cs typeface="Times New Roman" panose="02020603050405020304" pitchFamily="18" charset="0"/>
              </a:rPr>
              <a:t>.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Dữ liệu </a:t>
            </a:r>
            <a:r>
              <a:rPr lang="vi-VN" sz="2000">
                <a:solidFill>
                  <a:srgbClr val="F18105"/>
                </a:solidFill>
                <a:latin typeface="UTM Avo" panose="02040603050506020204" pitchFamily="18" charset="0"/>
                <a:cs typeface="Times New Roman" panose="02020603050405020304" pitchFamily="18" charset="0"/>
              </a:rPr>
              <a:t>số, ngày tháng</a:t>
            </a:r>
            <a:r>
              <a:rPr lang="vi-VN" sz="2000">
                <a:latin typeface="UTM Avo" panose="02040603050506020204" pitchFamily="18" charset="0"/>
                <a:cs typeface="Times New Roman" panose="02020603050405020304" pitchFamily="18" charset="0"/>
              </a:rPr>
              <a:t>,... sẽ tự động </a:t>
            </a:r>
            <a:r>
              <a:rPr lang="vi-VN" sz="2000">
                <a:solidFill>
                  <a:schemeClr val="accent2">
                    <a:lumMod val="75000"/>
                  </a:schemeClr>
                </a:solidFill>
                <a:latin typeface="UTM Avo" panose="02040603050506020204" pitchFamily="18" charset="0"/>
                <a:cs typeface="Times New Roman" panose="02020603050405020304" pitchFamily="18" charset="0"/>
              </a:rPr>
              <a:t>căn phải</a:t>
            </a:r>
            <a:r>
              <a:rPr lang="vi-VN" sz="2000">
                <a:latin typeface="UTM Avo" panose="02040603050506020204" pitchFamily="18" charset="0"/>
                <a:cs typeface="Times New Roman" panose="02020603050405020304" pitchFamily="18" charset="0"/>
              </a:rPr>
              <a:t>.</a:t>
            </a:r>
          </a:p>
          <a:p>
            <a:pPr algn="just" defTabSz="342900">
              <a:lnSpc>
                <a:spcPct val="150000"/>
              </a:lnSpc>
            </a:pPr>
            <a:r>
              <a:rPr lang="vi-VN" sz="2000">
                <a:latin typeface="UTM Avo" panose="02040603050506020204" pitchFamily="18" charset="0"/>
                <a:cs typeface="Times New Roman" panose="02020603050405020304" pitchFamily="18" charset="0"/>
              </a:rPr>
              <a:t>Khi nhập dữ liệu vào ô, phần mềm sẽ tự động nhận biết, phân loại dữ liệu theo các</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kiểu dữ liệu khác nhau như văn bản, </a:t>
            </a:r>
            <a:r>
              <a:rPr lang="en-US" sz="2000">
                <a:latin typeface="UTM Avo" panose="02040603050506020204" pitchFamily="18" charset="0"/>
                <a:cs typeface="Times New Roman" panose="02020603050405020304" pitchFamily="18" charset="0"/>
              </a:rPr>
              <a:t>số, </a:t>
            </a:r>
            <a:r>
              <a:rPr lang="vi-VN" sz="2000">
                <a:latin typeface="UTM Avo" panose="02040603050506020204" pitchFamily="18" charset="0"/>
                <a:cs typeface="Times New Roman" panose="02020603050405020304" pitchFamily="18" charset="0"/>
              </a:rPr>
              <a:t>ngày tháng.</a:t>
            </a:r>
          </a:p>
        </p:txBody>
      </p:sp>
      <p:pic>
        <p:nvPicPr>
          <p:cNvPr id="9" name="Picture 8">
            <a:extLst>
              <a:ext uri="{FF2B5EF4-FFF2-40B4-BE49-F238E27FC236}">
                <a16:creationId xmlns:a16="http://schemas.microsoft.com/office/drawing/2014/main" id="{04C5517B-9C55-4320-8BFE-21281CB438D6}"/>
              </a:ext>
            </a:extLst>
          </p:cNvPr>
          <p:cNvPicPr>
            <a:picLocks noChangeAspect="1"/>
          </p:cNvPicPr>
          <p:nvPr/>
        </p:nvPicPr>
        <p:blipFill>
          <a:blip r:embed="rId2"/>
          <a:stretch>
            <a:fillRect/>
          </a:stretch>
        </p:blipFill>
        <p:spPr>
          <a:xfrm>
            <a:off x="3555999" y="2988020"/>
            <a:ext cx="5317067" cy="3454152"/>
          </a:xfrm>
          <a:prstGeom prst="rect">
            <a:avLst/>
          </a:prstGeom>
        </p:spPr>
      </p:pic>
    </p:spTree>
    <p:extLst>
      <p:ext uri="{BB962C8B-B14F-4D97-AF65-F5344CB8AC3E}">
        <p14:creationId xmlns:p14="http://schemas.microsoft.com/office/powerpoint/2010/main" val="29320028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9372943-AFA5-4EB6-B372-48920B08D8BA}"/>
              </a:ext>
            </a:extLst>
          </p:cNvPr>
          <p:cNvSpPr/>
          <p:nvPr/>
        </p:nvSpPr>
        <p:spPr>
          <a:xfrm>
            <a:off x="553156" y="507726"/>
            <a:ext cx="11085688" cy="3258649"/>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b</a:t>
            </a:r>
            <a:r>
              <a:rPr lang="vi-VN" sz="2000" b="1">
                <a:latin typeface="UTM Avo" panose="02040603050506020204" pitchFamily="18" charset="0"/>
                <a:cs typeface="Times New Roman" panose="02020603050405020304" pitchFamily="18" charset="0"/>
              </a:rPr>
              <a:t>) Chỉnh sửa dữ liệu</a:t>
            </a:r>
            <a:endParaRPr lang="en-US" sz="2000" b="1">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Muốn chỉnh sửa dữ liệu trong ô tính em thực hiện một trong hai cách sau: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a:t>
            </a:r>
            <a:r>
              <a:rPr lang="vi-VN" sz="2000">
                <a:solidFill>
                  <a:srgbClr val="0000FF"/>
                </a:solidFill>
                <a:latin typeface="UTM Avo" panose="02040603050506020204" pitchFamily="18" charset="0"/>
                <a:cs typeface="Times New Roman" panose="02020603050405020304" pitchFamily="18" charset="0"/>
              </a:rPr>
              <a:t>Cách 1.</a:t>
            </a:r>
            <a:r>
              <a:rPr lang="vi-VN" sz="2000">
                <a:solidFill>
                  <a:srgbClr val="ED3376"/>
                </a:solidFill>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Nháy đúp chuột vào ô cần sửa, con trỏ soạn thảo xuất hiện trong ô, tiến hành sửa dữ liệu và nhấn phím Enter để kết thúc.</a:t>
            </a:r>
          </a:p>
          <a:p>
            <a:pPr algn="just" defTabSz="342900">
              <a:lnSpc>
                <a:spcPct val="150000"/>
              </a:lnSpc>
            </a:pPr>
            <a:r>
              <a:rPr lang="vi-VN" sz="2000">
                <a:latin typeface="UTM Avo" panose="02040603050506020204" pitchFamily="18" charset="0"/>
                <a:cs typeface="Times New Roman" panose="02020603050405020304" pitchFamily="18" charset="0"/>
              </a:rPr>
              <a:t>- </a:t>
            </a:r>
            <a:r>
              <a:rPr lang="vi-VN" sz="2000">
                <a:solidFill>
                  <a:srgbClr val="0000FF"/>
                </a:solidFill>
                <a:latin typeface="UTM Avo" panose="02040603050506020204" pitchFamily="18" charset="0"/>
                <a:cs typeface="Times New Roman" panose="02020603050405020304" pitchFamily="18" charset="0"/>
              </a:rPr>
              <a:t>Cách 2.</a:t>
            </a:r>
            <a:r>
              <a:rPr lang="vi-VN" sz="2000">
                <a:latin typeface="UTM Avo" panose="02040603050506020204" pitchFamily="18" charset="0"/>
                <a:cs typeface="Times New Roman" panose="02020603050405020304" pitchFamily="18" charset="0"/>
              </a:rPr>
              <a:t> Nháy chuột vào ô cần sửa, sau đó nháy chuột vào vùng nhập dữ liệu, con trỏ soạn thảo xuất hiện trong vùng nhập dữ liệu, tiến hành sửa dữ liệu tại thanh này và nhấn phím Enter để kết thúc.</a:t>
            </a:r>
          </a:p>
        </p:txBody>
      </p:sp>
      <p:pic>
        <p:nvPicPr>
          <p:cNvPr id="3" name="Picture 2" descr="Icon&#10;&#10;Description automatically generated with medium confidence">
            <a:extLst>
              <a:ext uri="{FF2B5EF4-FFF2-40B4-BE49-F238E27FC236}">
                <a16:creationId xmlns:a16="http://schemas.microsoft.com/office/drawing/2014/main" id="{87217E88-C377-4EEE-8F56-08F6B2AD1CAC}"/>
              </a:ext>
            </a:extLst>
          </p:cNvPr>
          <p:cNvPicPr>
            <a:picLocks noChangeAspect="1"/>
          </p:cNvPicPr>
          <p:nvPr/>
        </p:nvPicPr>
        <p:blipFill rotWithShape="1">
          <a:blip r:embed="rId2">
            <a:extLst>
              <a:ext uri="{28A0092B-C50C-407E-A947-70E740481C1C}">
                <a14:useLocalDpi xmlns:a14="http://schemas.microsoft.com/office/drawing/2010/main" val="0"/>
              </a:ext>
            </a:extLst>
          </a:blip>
          <a:srcRect l="9125" t="10736" r="9384" b="22033"/>
          <a:stretch/>
        </p:blipFill>
        <p:spPr>
          <a:xfrm>
            <a:off x="8037688" y="3429000"/>
            <a:ext cx="3725333" cy="3073400"/>
          </a:xfrm>
          <a:prstGeom prst="rect">
            <a:avLst/>
          </a:prstGeom>
        </p:spPr>
      </p:pic>
    </p:spTree>
    <p:extLst>
      <p:ext uri="{BB962C8B-B14F-4D97-AF65-F5344CB8AC3E}">
        <p14:creationId xmlns:p14="http://schemas.microsoft.com/office/powerpoint/2010/main" val="37472108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1000"/>
                                        <p:tgtEl>
                                          <p:spTgt spid="6">
                                            <p:txEl>
                                              <p:pRg st="2" end="2"/>
                                            </p:txEl>
                                          </p:spTgt>
                                        </p:tgtEl>
                                      </p:cBhvr>
                                    </p:animEffect>
                                    <p:anim calcmode="lin" valueType="num">
                                      <p:cBhvr>
                                        <p:cTn id="13"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Effect transition="in" filter="fade">
                                      <p:cBhvr>
                                        <p:cTn id="19" dur="1000"/>
                                        <p:tgtEl>
                                          <p:spTgt spid="6">
                                            <p:txEl>
                                              <p:pRg st="3" end="3"/>
                                            </p:txEl>
                                          </p:spTgt>
                                        </p:tgtEl>
                                      </p:cBhvr>
                                    </p:animEffect>
                                    <p:anim calcmode="lin" valueType="num">
                                      <p:cBhvr>
                                        <p:cTn id="20"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9372943-AFA5-4EB6-B372-48920B08D8BA}"/>
              </a:ext>
            </a:extLst>
          </p:cNvPr>
          <p:cNvSpPr/>
          <p:nvPr/>
        </p:nvSpPr>
        <p:spPr>
          <a:xfrm>
            <a:off x="553156" y="372260"/>
            <a:ext cx="11085688" cy="2335319"/>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c) Định dạng dữ liệu</a:t>
            </a:r>
          </a:p>
          <a:p>
            <a:pPr algn="just" defTabSz="342900">
              <a:lnSpc>
                <a:spcPct val="150000"/>
              </a:lnSpc>
            </a:pPr>
            <a:r>
              <a:rPr lang="vi-VN" sz="2000">
                <a:latin typeface="UTM Avo" panose="02040603050506020204" pitchFamily="18" charset="0"/>
                <a:cs typeface="Times New Roman" panose="02020603050405020304" pitchFamily="18" charset="0"/>
              </a:rPr>
              <a:t>Để định dạng dữ liệu trong một vùng của trang tính em thực hiện: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ED3376"/>
                </a:solidFill>
                <a:latin typeface="UTM Avo" panose="02040603050506020204" pitchFamily="18" charset="0"/>
                <a:cs typeface="Times New Roman" panose="02020603050405020304" pitchFamily="18" charset="0"/>
              </a:rPr>
              <a:t>Bước 1.</a:t>
            </a:r>
            <a:r>
              <a:rPr lang="vi-VN" sz="2000">
                <a:latin typeface="UTM Avo" panose="02040603050506020204" pitchFamily="18" charset="0"/>
                <a:cs typeface="Times New Roman" panose="02020603050405020304" pitchFamily="18" charset="0"/>
              </a:rPr>
              <a:t> Chọn vùng dữ liệu.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ED3376"/>
                </a:solidFill>
                <a:latin typeface="UTM Avo" panose="02040603050506020204" pitchFamily="18" charset="0"/>
                <a:cs typeface="Times New Roman" panose="02020603050405020304" pitchFamily="18" charset="0"/>
              </a:rPr>
              <a:t>Bước 2. </a:t>
            </a:r>
            <a:r>
              <a:rPr lang="vi-VN" sz="2000">
                <a:latin typeface="UTM Avo" panose="02040603050506020204" pitchFamily="18" charset="0"/>
                <a:cs typeface="Times New Roman" panose="02020603050405020304" pitchFamily="18" charset="0"/>
              </a:rPr>
              <a:t>Sử dụng các lệnh định dạng dữ liệu trong nhóm lệnh </a:t>
            </a:r>
            <a:r>
              <a:rPr lang="vi-VN" sz="2000" b="1">
                <a:latin typeface="UTM Avo" panose="02040603050506020204" pitchFamily="18" charset="0"/>
                <a:cs typeface="Times New Roman" panose="02020603050405020304" pitchFamily="18" charset="0"/>
              </a:rPr>
              <a:t>Font</a:t>
            </a:r>
            <a:r>
              <a:rPr lang="vi-VN" sz="2000">
                <a:latin typeface="UTM Avo" panose="02040603050506020204" pitchFamily="18" charset="0"/>
                <a:cs typeface="Times New Roman" panose="02020603050405020304" pitchFamily="18" charset="0"/>
              </a:rPr>
              <a:t> và </a:t>
            </a:r>
            <a:r>
              <a:rPr lang="vi-VN" sz="2000" b="1">
                <a:latin typeface="UTM Avo" panose="02040603050506020204" pitchFamily="18" charset="0"/>
                <a:cs typeface="Times New Roman" panose="02020603050405020304" pitchFamily="18" charset="0"/>
              </a:rPr>
              <a:t>Alignment </a:t>
            </a:r>
            <a:r>
              <a:rPr lang="vi-VN" sz="2000">
                <a:latin typeface="UTM Avo" panose="02040603050506020204" pitchFamily="18" charset="0"/>
                <a:cs typeface="Times New Roman" panose="02020603050405020304" pitchFamily="18" charset="0"/>
              </a:rPr>
              <a:t>của thẻ </a:t>
            </a:r>
            <a:r>
              <a:rPr lang="vi-VN" sz="2000" b="1">
                <a:latin typeface="UTM Avo" panose="02040603050506020204" pitchFamily="18" charset="0"/>
                <a:cs typeface="Times New Roman" panose="02020603050405020304" pitchFamily="18" charset="0"/>
              </a:rPr>
              <a:t>Home</a:t>
            </a:r>
            <a:r>
              <a:rPr lang="en-US" sz="2000" b="1">
                <a:latin typeface="UTM Avo" panose="02040603050506020204" pitchFamily="18" charset="0"/>
                <a:cs typeface="Times New Roman" panose="02020603050405020304" pitchFamily="18" charset="0"/>
              </a:rPr>
              <a:t> </a:t>
            </a:r>
            <a:r>
              <a:rPr lang="en-US" sz="2000">
                <a:latin typeface="UTM Avo" panose="02040603050506020204" pitchFamily="18" charset="0"/>
                <a:cs typeface="Times New Roman" panose="02020603050405020304" pitchFamily="18" charset="0"/>
              </a:rPr>
              <a:t>(Hình 6.6).</a:t>
            </a:r>
            <a:endParaRPr lang="vi-VN" sz="2000">
              <a:latin typeface="UTM Avo" panose="020406030505060202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3D0DA9CF-19A1-4E90-A002-46585E808E24}"/>
              </a:ext>
            </a:extLst>
          </p:cNvPr>
          <p:cNvPicPr>
            <a:picLocks noChangeAspect="1"/>
          </p:cNvPicPr>
          <p:nvPr/>
        </p:nvPicPr>
        <p:blipFill rotWithShape="1">
          <a:blip r:embed="rId2"/>
          <a:srcRect b="23432"/>
          <a:stretch/>
        </p:blipFill>
        <p:spPr>
          <a:xfrm>
            <a:off x="1413672" y="2820467"/>
            <a:ext cx="8825351" cy="2954388"/>
          </a:xfrm>
          <a:prstGeom prst="rect">
            <a:avLst/>
          </a:prstGeom>
        </p:spPr>
      </p:pic>
      <p:pic>
        <p:nvPicPr>
          <p:cNvPr id="5" name="Picture 4">
            <a:extLst>
              <a:ext uri="{FF2B5EF4-FFF2-40B4-BE49-F238E27FC236}">
                <a16:creationId xmlns:a16="http://schemas.microsoft.com/office/drawing/2014/main" id="{54342F46-0F61-4AC3-8F24-B671910644F3}"/>
              </a:ext>
            </a:extLst>
          </p:cNvPr>
          <p:cNvPicPr>
            <a:picLocks noChangeAspect="1"/>
          </p:cNvPicPr>
          <p:nvPr/>
        </p:nvPicPr>
        <p:blipFill rotWithShape="1">
          <a:blip r:embed="rId2"/>
          <a:srcRect t="77297"/>
          <a:stretch/>
        </p:blipFill>
        <p:spPr>
          <a:xfrm>
            <a:off x="781493" y="5542845"/>
            <a:ext cx="10629014" cy="1055052"/>
          </a:xfrm>
          <a:prstGeom prst="rect">
            <a:avLst/>
          </a:prstGeom>
        </p:spPr>
      </p:pic>
    </p:spTree>
    <p:extLst>
      <p:ext uri="{BB962C8B-B14F-4D97-AF65-F5344CB8AC3E}">
        <p14:creationId xmlns:p14="http://schemas.microsoft.com/office/powerpoint/2010/main" val="11214852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0" presetClass="entr" presetSubtype="0" decel="10000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p:cTn id="15" dur="1000" fill="hold"/>
                                        <p:tgtEl>
                                          <p:spTgt spid="6">
                                            <p:txEl>
                                              <p:pRg st="2" end="2"/>
                                            </p:txEl>
                                          </p:spTgt>
                                        </p:tgtEl>
                                        <p:attrNameLst>
                                          <p:attrName>ppt_w</p:attrName>
                                        </p:attrNameLst>
                                      </p:cBhvr>
                                      <p:tavLst>
                                        <p:tav tm="0">
                                          <p:val>
                                            <p:strVal val="#ppt_w+.3"/>
                                          </p:val>
                                        </p:tav>
                                        <p:tav tm="100000">
                                          <p:val>
                                            <p:strVal val="#ppt_w"/>
                                          </p:val>
                                        </p:tav>
                                      </p:tavLst>
                                    </p:anim>
                                    <p:anim calcmode="lin" valueType="num">
                                      <p:cBhvr>
                                        <p:cTn id="16" dur="1000" fill="hold"/>
                                        <p:tgtEl>
                                          <p:spTgt spid="6">
                                            <p:txEl>
                                              <p:pRg st="2" end="2"/>
                                            </p:txEl>
                                          </p:spTgt>
                                        </p:tgtEl>
                                        <p:attrNameLst>
                                          <p:attrName>ppt_h</p:attrName>
                                        </p:attrNameLst>
                                      </p:cBhvr>
                                      <p:tavLst>
                                        <p:tav tm="0">
                                          <p:val>
                                            <p:strVal val="#ppt_h"/>
                                          </p:val>
                                        </p:tav>
                                        <p:tav tm="100000">
                                          <p:val>
                                            <p:strVal val="#ppt_h"/>
                                          </p:val>
                                        </p:tav>
                                      </p:tavLst>
                                    </p:anim>
                                    <p:animEffect transition="in" filter="fade">
                                      <p:cBhvr>
                                        <p:cTn id="17" dur="1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 calcmode="lin" valueType="num">
                                      <p:cBhvr>
                                        <p:cTn id="22" dur="1000" fill="hold"/>
                                        <p:tgtEl>
                                          <p:spTgt spid="6">
                                            <p:txEl>
                                              <p:pRg st="3" end="3"/>
                                            </p:txEl>
                                          </p:spTgt>
                                        </p:tgtEl>
                                        <p:attrNameLst>
                                          <p:attrName>ppt_w</p:attrName>
                                        </p:attrNameLst>
                                      </p:cBhvr>
                                      <p:tavLst>
                                        <p:tav tm="0">
                                          <p:val>
                                            <p:strVal val="#ppt_w+.3"/>
                                          </p:val>
                                        </p:tav>
                                        <p:tav tm="100000">
                                          <p:val>
                                            <p:strVal val="#ppt_w"/>
                                          </p:val>
                                        </p:tav>
                                      </p:tavLst>
                                    </p:anim>
                                    <p:anim calcmode="lin" valueType="num">
                                      <p:cBhvr>
                                        <p:cTn id="23" dur="1000" fill="hold"/>
                                        <p:tgtEl>
                                          <p:spTgt spid="6">
                                            <p:txEl>
                                              <p:pRg st="3" end="3"/>
                                            </p:txEl>
                                          </p:spTgt>
                                        </p:tgtEl>
                                        <p:attrNameLst>
                                          <p:attrName>ppt_h</p:attrName>
                                        </p:attrNameLst>
                                      </p:cBhvr>
                                      <p:tavLst>
                                        <p:tav tm="0">
                                          <p:val>
                                            <p:strVal val="#ppt_h"/>
                                          </p:val>
                                        </p:tav>
                                        <p:tav tm="100000">
                                          <p:val>
                                            <p:strVal val="#ppt_h"/>
                                          </p:val>
                                        </p:tav>
                                      </p:tavLst>
                                    </p:anim>
                                    <p:animEffect transition="in" filter="fade">
                                      <p:cBhvr>
                                        <p:cTn id="24" dur="1000"/>
                                        <p:tgtEl>
                                          <p:spTgt spid="6">
                                            <p:txEl>
                                              <p:pRg st="3" end="3"/>
                                            </p:txEl>
                                          </p:spTgt>
                                        </p:tgtEl>
                                      </p:cBhvr>
                                    </p:animEffect>
                                  </p:childTnLst>
                                </p:cTn>
                              </p:par>
                            </p:childTnLst>
                          </p:cTn>
                        </p:par>
                        <p:par>
                          <p:cTn id="25" fill="hold">
                            <p:stCondLst>
                              <p:cond delay="1000"/>
                            </p:stCondLst>
                            <p:childTnLst>
                              <p:par>
                                <p:cTn id="26" presetID="53" presetClass="entr" presetSubtype="16" fill="hold" nodeType="after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p:cTn id="28" dur="500" fill="hold"/>
                                        <p:tgtEl>
                                          <p:spTgt spid="4"/>
                                        </p:tgtEl>
                                        <p:attrNameLst>
                                          <p:attrName>ppt_w</p:attrName>
                                        </p:attrNameLst>
                                      </p:cBhvr>
                                      <p:tavLst>
                                        <p:tav tm="0">
                                          <p:val>
                                            <p:fltVal val="0"/>
                                          </p:val>
                                        </p:tav>
                                        <p:tav tm="100000">
                                          <p:val>
                                            <p:strVal val="#ppt_w"/>
                                          </p:val>
                                        </p:tav>
                                      </p:tavLst>
                                    </p:anim>
                                    <p:anim calcmode="lin" valueType="num">
                                      <p:cBhvr>
                                        <p:cTn id="29" dur="500" fill="hold"/>
                                        <p:tgtEl>
                                          <p:spTgt spid="4"/>
                                        </p:tgtEl>
                                        <p:attrNameLst>
                                          <p:attrName>ppt_h</p:attrName>
                                        </p:attrNameLst>
                                      </p:cBhvr>
                                      <p:tavLst>
                                        <p:tav tm="0">
                                          <p:val>
                                            <p:fltVal val="0"/>
                                          </p:val>
                                        </p:tav>
                                        <p:tav tm="100000">
                                          <p:val>
                                            <p:strVal val="#ppt_h"/>
                                          </p:val>
                                        </p:tav>
                                      </p:tavLst>
                                    </p:anim>
                                    <p:animEffect transition="in" filter="fade">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p:cTn id="35" dur="1000" fill="hold"/>
                                        <p:tgtEl>
                                          <p:spTgt spid="5"/>
                                        </p:tgtEl>
                                        <p:attrNameLst>
                                          <p:attrName>ppt_w</p:attrName>
                                        </p:attrNameLst>
                                      </p:cBhvr>
                                      <p:tavLst>
                                        <p:tav tm="0">
                                          <p:val>
                                            <p:strVal val="#ppt_w*0.70"/>
                                          </p:val>
                                        </p:tav>
                                        <p:tav tm="100000">
                                          <p:val>
                                            <p:strVal val="#ppt_w"/>
                                          </p:val>
                                        </p:tav>
                                      </p:tavLst>
                                    </p:anim>
                                    <p:anim calcmode="lin" valueType="num">
                                      <p:cBhvr>
                                        <p:cTn id="36" dur="1000" fill="hold"/>
                                        <p:tgtEl>
                                          <p:spTgt spid="5"/>
                                        </p:tgtEl>
                                        <p:attrNameLst>
                                          <p:attrName>ppt_h</p:attrName>
                                        </p:attrNameLst>
                                      </p:cBhvr>
                                      <p:tavLst>
                                        <p:tav tm="0">
                                          <p:val>
                                            <p:strVal val="#ppt_h"/>
                                          </p:val>
                                        </p:tav>
                                        <p:tav tm="100000">
                                          <p:val>
                                            <p:strVal val="#ppt_h"/>
                                          </p:val>
                                        </p:tav>
                                      </p:tavLst>
                                    </p:anim>
                                    <p:animEffect transition="in" filter="fade">
                                      <p:cBhvr>
                                        <p:cTn id="3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D01A5AB-958D-4715-96F6-6F426EB6A99B}"/>
              </a:ext>
            </a:extLst>
          </p:cNvPr>
          <p:cNvSpPr/>
          <p:nvPr/>
        </p:nvSpPr>
        <p:spPr>
          <a:xfrm>
            <a:off x="473148" y="394837"/>
            <a:ext cx="11007651" cy="642933"/>
          </a:xfrm>
          <a:prstGeom prst="rect">
            <a:avLst/>
          </a:prstGeom>
        </p:spPr>
        <p:txBody>
          <a:bodyPr wrap="square">
            <a:spAutoFit/>
          </a:bodyPr>
          <a:lstStyle/>
          <a:p>
            <a:pPr defTabSz="342900">
              <a:lnSpc>
                <a:spcPct val="150000"/>
              </a:lnSpc>
            </a:pPr>
            <a:r>
              <a:rPr lang="vi-VN" sz="2800" b="1">
                <a:solidFill>
                  <a:srgbClr val="F03C69"/>
                </a:solidFill>
                <a:latin typeface="SVN-SAF" panose="02040603050506020204" pitchFamily="18" charset="0"/>
                <a:cs typeface="Times New Roman" panose="02020603050405020304" pitchFamily="18" charset="0"/>
              </a:rPr>
              <a:t>3. THỰC HÀNH: NHẬP THÔNG TIN KHẢO SÁT DỰ ÁN TRƯỜNG</a:t>
            </a:r>
          </a:p>
        </p:txBody>
      </p:sp>
      <p:sp>
        <p:nvSpPr>
          <p:cNvPr id="4" name="Rectangle 3">
            <a:extLst>
              <a:ext uri="{FF2B5EF4-FFF2-40B4-BE49-F238E27FC236}">
                <a16:creationId xmlns:a16="http://schemas.microsoft.com/office/drawing/2014/main" id="{3A75DEED-DB8B-4077-BCDF-846A8346EA25}"/>
              </a:ext>
            </a:extLst>
          </p:cNvPr>
          <p:cNvSpPr/>
          <p:nvPr/>
        </p:nvSpPr>
        <p:spPr>
          <a:xfrm>
            <a:off x="553156" y="1037770"/>
            <a:ext cx="11085688" cy="4643644"/>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Nhiệm vụ: </a:t>
            </a:r>
            <a:r>
              <a:rPr lang="vi-VN" sz="2000">
                <a:latin typeface="UTM Avo" panose="02040603050506020204" pitchFamily="18" charset="0"/>
                <a:cs typeface="Times New Roman" panose="02020603050405020304" pitchFamily="18" charset="0"/>
              </a:rPr>
              <a:t>Nhập thông tin khảo sát ban đầu của dự án </a:t>
            </a:r>
            <a:r>
              <a:rPr lang="vi-VN" sz="2000" b="1">
                <a:latin typeface="UTM Avo" panose="02040603050506020204" pitchFamily="18" charset="0"/>
                <a:cs typeface="Times New Roman" panose="02020603050405020304" pitchFamily="18" charset="0"/>
              </a:rPr>
              <a:t>Trường học xanh</a:t>
            </a:r>
            <a:r>
              <a:rPr lang="vi-VN" sz="2000">
                <a:latin typeface="UTM Avo" panose="02040603050506020204" pitchFamily="18" charset="0"/>
                <a:cs typeface="Times New Roman" panose="02020603050405020304" pitchFamily="18" charset="0"/>
              </a:rPr>
              <a:t>.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en-US" sz="2000" b="1">
                <a:latin typeface="UTM Avo" panose="02040603050506020204" pitchFamily="18" charset="0"/>
                <a:cs typeface="Times New Roman" panose="02020603050405020304" pitchFamily="18" charset="0"/>
              </a:rPr>
              <a:t>H</a:t>
            </a:r>
            <a:r>
              <a:rPr lang="vi-VN" sz="2000" b="1">
                <a:latin typeface="UTM Avo" panose="02040603050506020204" pitchFamily="18" charset="0"/>
                <a:cs typeface="Times New Roman" panose="02020603050405020304" pitchFamily="18" charset="0"/>
              </a:rPr>
              <a:t>ướn</a:t>
            </a:r>
            <a:r>
              <a:rPr lang="en-US" sz="2000" b="1">
                <a:latin typeface="UTM Avo" panose="02040603050506020204" pitchFamily="18" charset="0"/>
                <a:cs typeface="Times New Roman" panose="02020603050405020304" pitchFamily="18" charset="0"/>
              </a:rPr>
              <a:t>g dẫn:</a:t>
            </a:r>
          </a:p>
          <a:p>
            <a:pPr algn="just" defTabSz="342900">
              <a:lnSpc>
                <a:spcPct val="150000"/>
              </a:lnSpc>
            </a:pPr>
            <a:r>
              <a:rPr lang="vi-VN" sz="2000">
                <a:solidFill>
                  <a:srgbClr val="0000FF"/>
                </a:solidFill>
                <a:latin typeface="UTM Avo" panose="02040603050506020204" pitchFamily="18" charset="0"/>
                <a:cs typeface="Times New Roman" panose="02020603050405020304" pitchFamily="18" charset="0"/>
              </a:rPr>
              <a:t>Bước 1.</a:t>
            </a:r>
            <a:r>
              <a:rPr lang="vi-VN" sz="2000">
                <a:solidFill>
                  <a:srgbClr val="FF3399"/>
                </a:solidFill>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Mở phần mềm Microsoft Excel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0000FF"/>
                </a:solidFill>
                <a:latin typeface="UTM Avo" panose="02040603050506020204" pitchFamily="18" charset="0"/>
                <a:cs typeface="Times New Roman" panose="02020603050405020304" pitchFamily="18" charset="0"/>
              </a:rPr>
              <a:t>Bước 2. </a:t>
            </a:r>
            <a:r>
              <a:rPr lang="vi-VN" sz="2000">
                <a:latin typeface="UTM Avo" panose="02040603050506020204" pitchFamily="18" charset="0"/>
                <a:cs typeface="Times New Roman" panose="02020603050405020304" pitchFamily="18" charset="0"/>
              </a:rPr>
              <a:t>Nhập dữ liệu khảo sát cho dự án Trường học xanh (Hình 6.7)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Nhập tại ô A1: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en-US" sz="2000">
                <a:latin typeface="UTM Avo" panose="02040603050506020204" pitchFamily="18" charset="0"/>
                <a:cs typeface="Times New Roman" panose="02020603050405020304" pitchFamily="18" charset="0"/>
              </a:rPr>
              <a:t>	</a:t>
            </a:r>
            <a:r>
              <a:rPr lang="vi-VN" sz="2000">
                <a:solidFill>
                  <a:srgbClr val="00B050"/>
                </a:solidFill>
                <a:latin typeface="UTM Avo" panose="02040603050506020204" pitchFamily="18" charset="0"/>
                <a:cs typeface="Times New Roman" panose="02020603050405020304" pitchFamily="18" charset="0"/>
              </a:rPr>
              <a:t>DỰ ÁN TRƯỜNG HỌC XANH</a:t>
            </a:r>
            <a:endParaRPr lang="en-US" sz="2000">
              <a:solidFill>
                <a:srgbClr val="00B050"/>
              </a:solidFill>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Nhập tại ô A2: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en-US" sz="2000">
                <a:solidFill>
                  <a:srgbClr val="00B050"/>
                </a:solidFill>
                <a:latin typeface="UTM Avo" panose="02040603050506020204" pitchFamily="18" charset="0"/>
                <a:cs typeface="Times New Roman" panose="02020603050405020304" pitchFamily="18" charset="0"/>
              </a:rPr>
              <a:t>	</a:t>
            </a:r>
            <a:r>
              <a:rPr lang="vi-VN" sz="2000">
                <a:solidFill>
                  <a:schemeClr val="accent6">
                    <a:lumMod val="60000"/>
                    <a:lumOff val="40000"/>
                  </a:schemeClr>
                </a:solidFill>
                <a:latin typeface="UTM Avo" panose="02040603050506020204" pitchFamily="18" charset="0"/>
                <a:cs typeface="Times New Roman" panose="02020603050405020304" pitchFamily="18" charset="0"/>
              </a:rPr>
              <a:t>Bảng 1. Khảo sát</a:t>
            </a:r>
            <a:r>
              <a:rPr lang="en-US" sz="2000">
                <a:solidFill>
                  <a:schemeClr val="accent6">
                    <a:lumMod val="60000"/>
                    <a:lumOff val="40000"/>
                  </a:schemeClr>
                </a:solidFill>
                <a:latin typeface="UTM Avo" panose="02040603050506020204" pitchFamily="18" charset="0"/>
                <a:cs typeface="Times New Roman" panose="02020603050405020304" pitchFamily="18" charset="0"/>
              </a:rPr>
              <a:t>…</a:t>
            </a:r>
          </a:p>
          <a:p>
            <a:pPr algn="just" defTabSz="342900">
              <a:lnSpc>
                <a:spcPct val="150000"/>
              </a:lnSpc>
            </a:pPr>
            <a:r>
              <a:rPr lang="vi-VN" sz="2000">
                <a:latin typeface="UTM Avo" panose="02040603050506020204" pitchFamily="18" charset="0"/>
                <a:cs typeface="Times New Roman" panose="02020603050405020304" pitchFamily="18" charset="0"/>
              </a:rPr>
              <a:t>- Các cột thông tin chính sẽ là: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en-US" sz="2000">
                <a:latin typeface="UTM Avo" panose="02040603050506020204" pitchFamily="18" charset="0"/>
                <a:cs typeface="Times New Roman" panose="02020603050405020304" pitchFamily="18" charset="0"/>
              </a:rPr>
              <a:t>	</a:t>
            </a:r>
            <a:r>
              <a:rPr lang="vi-VN" sz="2000">
                <a:solidFill>
                  <a:srgbClr val="0070C0"/>
                </a:solidFill>
                <a:latin typeface="UTM Avo" panose="02040603050506020204" pitchFamily="18" charset="0"/>
                <a:cs typeface="Times New Roman" panose="02020603050405020304" pitchFamily="18" charset="0"/>
              </a:rPr>
              <a:t>STT, Địa điểm, Loại cây.</a:t>
            </a:r>
          </a:p>
        </p:txBody>
      </p:sp>
      <p:pic>
        <p:nvPicPr>
          <p:cNvPr id="6" name="Picture 5">
            <a:extLst>
              <a:ext uri="{FF2B5EF4-FFF2-40B4-BE49-F238E27FC236}">
                <a16:creationId xmlns:a16="http://schemas.microsoft.com/office/drawing/2014/main" id="{B7233963-B3C2-44E6-8270-8CC052873EF7}"/>
              </a:ext>
            </a:extLst>
          </p:cNvPr>
          <p:cNvPicPr>
            <a:picLocks noChangeAspect="1"/>
          </p:cNvPicPr>
          <p:nvPr/>
        </p:nvPicPr>
        <p:blipFill>
          <a:blip r:embed="rId2"/>
          <a:stretch>
            <a:fillRect/>
          </a:stretch>
        </p:blipFill>
        <p:spPr>
          <a:xfrm>
            <a:off x="4665098" y="2923822"/>
            <a:ext cx="6973745" cy="3577238"/>
          </a:xfrm>
          <a:prstGeom prst="rect">
            <a:avLst/>
          </a:prstGeom>
        </p:spPr>
      </p:pic>
      <p:sp>
        <p:nvSpPr>
          <p:cNvPr id="2" name="Rectangle 1">
            <a:extLst>
              <a:ext uri="{FF2B5EF4-FFF2-40B4-BE49-F238E27FC236}">
                <a16:creationId xmlns:a16="http://schemas.microsoft.com/office/drawing/2014/main" id="{65BCBDF7-5E4E-419A-BCE2-F008E2036FDC}"/>
              </a:ext>
            </a:extLst>
          </p:cNvPr>
          <p:cNvSpPr/>
          <p:nvPr/>
        </p:nvSpPr>
        <p:spPr>
          <a:xfrm>
            <a:off x="5195598" y="3371784"/>
            <a:ext cx="3239911" cy="334584"/>
          </a:xfrm>
          <a:prstGeom prst="rect">
            <a:avLst/>
          </a:prstGeom>
          <a:solidFill>
            <a:schemeClr val="accent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E0A647B-E42C-4161-A4CE-BAEB4F507F6A}"/>
              </a:ext>
            </a:extLst>
          </p:cNvPr>
          <p:cNvSpPr/>
          <p:nvPr/>
        </p:nvSpPr>
        <p:spPr>
          <a:xfrm>
            <a:off x="5195598" y="3706368"/>
            <a:ext cx="3948402" cy="334584"/>
          </a:xfrm>
          <a:prstGeom prst="rect">
            <a:avLst/>
          </a:prstGeom>
          <a:solidFill>
            <a:schemeClr val="accent6">
              <a:lumMod val="60000"/>
              <a:lumOff val="4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E4F2D32-5E5D-4050-ABCF-37785467F55E}"/>
              </a:ext>
            </a:extLst>
          </p:cNvPr>
          <p:cNvSpPr/>
          <p:nvPr/>
        </p:nvSpPr>
        <p:spPr>
          <a:xfrm>
            <a:off x="5195598" y="4046352"/>
            <a:ext cx="4064226" cy="334584"/>
          </a:xfrm>
          <a:prstGeom prst="rect">
            <a:avLst/>
          </a:prstGeom>
          <a:solidFill>
            <a:schemeClr val="accent2">
              <a:lumMod val="7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09441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14:presetBounceEnd="62000">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 calcmode="lin" valueType="num" p14:bounceEnd="62000">
                                          <p:cBhvr additive="base">
                                            <p:cTn id="16" dur="500" fill="hold"/>
                                            <p:tgtEl>
                                              <p:spTgt spid="4">
                                                <p:txEl>
                                                  <p:pRg st="0" end="0"/>
                                                </p:txEl>
                                              </p:spTgt>
                                            </p:tgtEl>
                                            <p:attrNameLst>
                                              <p:attrName>ppt_x</p:attrName>
                                            </p:attrNameLst>
                                          </p:cBhvr>
                                          <p:tavLst>
                                            <p:tav tm="0">
                                              <p:val>
                                                <p:strVal val="0-#ppt_w/2"/>
                                              </p:val>
                                            </p:tav>
                                            <p:tav tm="100000">
                                              <p:val>
                                                <p:strVal val="#ppt_x"/>
                                              </p:val>
                                            </p:tav>
                                          </p:tavLst>
                                        </p:anim>
                                        <p:anim calcmode="lin" valueType="num" p14:bounceEnd="62000">
                                          <p:cBhvr additive="base">
                                            <p:cTn id="17"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26" presetClass="emph" presetSubtype="0" fill="hold" nodeType="afterEffect">
                                      <p:stCondLst>
                                        <p:cond delay="0"/>
                                      </p:stCondLst>
                                      <p:childTnLst>
                                        <p:animEffect transition="out" filter="fade">
                                          <p:cBhvr>
                                            <p:cTn id="20" dur="500" tmFilter="0, 0; .2, .5; .8, .5; 1, 0"/>
                                            <p:tgtEl>
                                              <p:spTgt spid="4">
                                                <p:txEl>
                                                  <p:pRg st="0" end="0"/>
                                                </p:txEl>
                                              </p:spTgt>
                                            </p:tgtEl>
                                          </p:cBhvr>
                                        </p:animEffect>
                                        <p:animScale>
                                          <p:cBhvr>
                                            <p:cTn id="21" dur="250" autoRev="1" fill="hold"/>
                                            <p:tgtEl>
                                              <p:spTgt spid="4">
                                                <p:txEl>
                                                  <p:pRg st="0" end="0"/>
                                                </p:txEl>
                                              </p:spTgt>
                                            </p:tgtEl>
                                          </p:cBhvr>
                                          <p:by x="105000" y="105000"/>
                                        </p:animScale>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500"/>
                                            <p:tgtEl>
                                              <p:spTgt spid="4">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0" presetClass="entr" presetSubtype="0" decel="100000" fill="hold"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anim calcmode="lin" valueType="num">
                                          <p:cBhvr>
                                            <p:cTn id="31" dur="1000" fill="hold"/>
                                            <p:tgtEl>
                                              <p:spTgt spid="4">
                                                <p:txEl>
                                                  <p:pRg st="2" end="2"/>
                                                </p:txEl>
                                              </p:spTgt>
                                            </p:tgtEl>
                                            <p:attrNameLst>
                                              <p:attrName>ppt_w</p:attrName>
                                            </p:attrNameLst>
                                          </p:cBhvr>
                                          <p:tavLst>
                                            <p:tav tm="0">
                                              <p:val>
                                                <p:strVal val="#ppt_w+.3"/>
                                              </p:val>
                                            </p:tav>
                                            <p:tav tm="100000">
                                              <p:val>
                                                <p:strVal val="#ppt_w"/>
                                              </p:val>
                                            </p:tav>
                                          </p:tavLst>
                                        </p:anim>
                                        <p:anim calcmode="lin" valueType="num">
                                          <p:cBhvr>
                                            <p:cTn id="32"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33" dur="1000"/>
                                            <p:tgtEl>
                                              <p:spTgt spid="4">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0" presetClass="entr" presetSubtype="0" decel="100000" fill="hold" nodeType="clickEffect">
                                      <p:stCondLst>
                                        <p:cond delay="0"/>
                                      </p:stCondLst>
                                      <p:childTnLst>
                                        <p:set>
                                          <p:cBhvr>
                                            <p:cTn id="37" dur="1" fill="hold">
                                              <p:stCondLst>
                                                <p:cond delay="0"/>
                                              </p:stCondLst>
                                            </p:cTn>
                                            <p:tgtEl>
                                              <p:spTgt spid="4">
                                                <p:txEl>
                                                  <p:pRg st="3" end="3"/>
                                                </p:txEl>
                                              </p:spTgt>
                                            </p:tgtEl>
                                            <p:attrNameLst>
                                              <p:attrName>style.visibility</p:attrName>
                                            </p:attrNameLst>
                                          </p:cBhvr>
                                          <p:to>
                                            <p:strVal val="visible"/>
                                          </p:to>
                                        </p:set>
                                        <p:anim calcmode="lin" valueType="num">
                                          <p:cBhvr>
                                            <p:cTn id="38" dur="1000" fill="hold"/>
                                            <p:tgtEl>
                                              <p:spTgt spid="4">
                                                <p:txEl>
                                                  <p:pRg st="3" end="3"/>
                                                </p:txEl>
                                              </p:spTgt>
                                            </p:tgtEl>
                                            <p:attrNameLst>
                                              <p:attrName>ppt_w</p:attrName>
                                            </p:attrNameLst>
                                          </p:cBhvr>
                                          <p:tavLst>
                                            <p:tav tm="0">
                                              <p:val>
                                                <p:strVal val="#ppt_w+.3"/>
                                              </p:val>
                                            </p:tav>
                                            <p:tav tm="100000">
                                              <p:val>
                                                <p:strVal val="#ppt_w"/>
                                              </p:val>
                                            </p:tav>
                                          </p:tavLst>
                                        </p:anim>
                                        <p:anim calcmode="lin" valueType="num">
                                          <p:cBhvr>
                                            <p:cTn id="39" dur="1000" fill="hold"/>
                                            <p:tgtEl>
                                              <p:spTgt spid="4">
                                                <p:txEl>
                                                  <p:pRg st="3" end="3"/>
                                                </p:txEl>
                                              </p:spTgt>
                                            </p:tgtEl>
                                            <p:attrNameLst>
                                              <p:attrName>ppt_h</p:attrName>
                                            </p:attrNameLst>
                                          </p:cBhvr>
                                          <p:tavLst>
                                            <p:tav tm="0">
                                              <p:val>
                                                <p:strVal val="#ppt_h"/>
                                              </p:val>
                                            </p:tav>
                                            <p:tav tm="100000">
                                              <p:val>
                                                <p:strVal val="#ppt_h"/>
                                              </p:val>
                                            </p:tav>
                                          </p:tavLst>
                                        </p:anim>
                                        <p:animEffect transition="in" filter="fade">
                                          <p:cBhvr>
                                            <p:cTn id="40" dur="1000"/>
                                            <p:tgtEl>
                                              <p:spTgt spid="4">
                                                <p:txEl>
                                                  <p:pRg st="3" end="3"/>
                                                </p:txEl>
                                              </p:spTgt>
                                            </p:tgtEl>
                                          </p:cBhvr>
                                        </p:animEffect>
                                      </p:childTnLst>
                                    </p:cTn>
                                  </p:par>
                                </p:childTnLst>
                              </p:cTn>
                            </p:par>
                            <p:par>
                              <p:cTn id="41" fill="hold">
                                <p:stCondLst>
                                  <p:cond delay="1000"/>
                                </p:stCondLst>
                                <p:childTnLst>
                                  <p:par>
                                    <p:cTn id="42" presetID="53" presetClass="entr" presetSubtype="16" fill="hold" nodeType="after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p:cTn id="44" dur="500" fill="hold"/>
                                            <p:tgtEl>
                                              <p:spTgt spid="6"/>
                                            </p:tgtEl>
                                            <p:attrNameLst>
                                              <p:attrName>ppt_w</p:attrName>
                                            </p:attrNameLst>
                                          </p:cBhvr>
                                          <p:tavLst>
                                            <p:tav tm="0">
                                              <p:val>
                                                <p:fltVal val="0"/>
                                              </p:val>
                                            </p:tav>
                                            <p:tav tm="100000">
                                              <p:val>
                                                <p:strVal val="#ppt_w"/>
                                              </p:val>
                                            </p:tav>
                                          </p:tavLst>
                                        </p:anim>
                                        <p:anim calcmode="lin" valueType="num">
                                          <p:cBhvr>
                                            <p:cTn id="45" dur="500" fill="hold"/>
                                            <p:tgtEl>
                                              <p:spTgt spid="6"/>
                                            </p:tgtEl>
                                            <p:attrNameLst>
                                              <p:attrName>ppt_h</p:attrName>
                                            </p:attrNameLst>
                                          </p:cBhvr>
                                          <p:tavLst>
                                            <p:tav tm="0">
                                              <p:val>
                                                <p:fltVal val="0"/>
                                              </p:val>
                                            </p:tav>
                                            <p:tav tm="100000">
                                              <p:val>
                                                <p:strVal val="#ppt_h"/>
                                              </p:val>
                                            </p:tav>
                                          </p:tavLst>
                                        </p:anim>
                                        <p:animEffect transition="in" filter="fade">
                                          <p:cBhvr>
                                            <p:cTn id="46" dur="500"/>
                                            <p:tgtEl>
                                              <p:spTgt spid="6"/>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4">
                                                <p:txEl>
                                                  <p:pRg st="4" end="4"/>
                                                </p:txEl>
                                              </p:spTgt>
                                            </p:tgtEl>
                                            <p:attrNameLst>
                                              <p:attrName>style.visibility</p:attrName>
                                            </p:attrNameLst>
                                          </p:cBhvr>
                                          <p:to>
                                            <p:strVal val="visible"/>
                                          </p:to>
                                        </p:set>
                                        <p:animEffect transition="in" filter="wipe(left)">
                                          <p:cBhvr>
                                            <p:cTn id="51" dur="500"/>
                                            <p:tgtEl>
                                              <p:spTgt spid="4">
                                                <p:txEl>
                                                  <p:pRg st="4" end="4"/>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4">
                                                <p:txEl>
                                                  <p:pRg st="5" end="5"/>
                                                </p:txEl>
                                              </p:spTgt>
                                            </p:tgtEl>
                                            <p:attrNameLst>
                                              <p:attrName>style.visibility</p:attrName>
                                            </p:attrNameLst>
                                          </p:cBhvr>
                                          <p:to>
                                            <p:strVal val="visible"/>
                                          </p:to>
                                        </p:set>
                                        <p:animEffect transition="in" filter="fade">
                                          <p:cBhvr>
                                            <p:cTn id="56" dur="500"/>
                                            <p:tgtEl>
                                              <p:spTgt spid="4">
                                                <p:txEl>
                                                  <p:pRg st="5" end="5"/>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2"/>
                                            </p:tgtEl>
                                            <p:attrNameLst>
                                              <p:attrName>style.visibility</p:attrName>
                                            </p:attrNameLst>
                                          </p:cBhvr>
                                          <p:to>
                                            <p:strVal val="visible"/>
                                          </p:to>
                                        </p:set>
                                        <p:animEffect transition="in" filter="wipe(left)">
                                          <p:cBhvr>
                                            <p:cTn id="61" dur="500"/>
                                            <p:tgtEl>
                                              <p:spTgt spid="2"/>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4">
                                                <p:txEl>
                                                  <p:pRg st="6" end="6"/>
                                                </p:txEl>
                                              </p:spTgt>
                                            </p:tgtEl>
                                            <p:attrNameLst>
                                              <p:attrName>style.visibility</p:attrName>
                                            </p:attrNameLst>
                                          </p:cBhvr>
                                          <p:to>
                                            <p:strVal val="visible"/>
                                          </p:to>
                                        </p:set>
                                        <p:animEffect transition="in" filter="wipe(left)">
                                          <p:cBhvr>
                                            <p:cTn id="66" dur="500"/>
                                            <p:tgtEl>
                                              <p:spTgt spid="4">
                                                <p:txEl>
                                                  <p:pRg st="6" end="6"/>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4">
                                                <p:txEl>
                                                  <p:pRg st="7" end="7"/>
                                                </p:txEl>
                                              </p:spTgt>
                                            </p:tgtEl>
                                            <p:attrNameLst>
                                              <p:attrName>style.visibility</p:attrName>
                                            </p:attrNameLst>
                                          </p:cBhvr>
                                          <p:to>
                                            <p:strVal val="visible"/>
                                          </p:to>
                                        </p:set>
                                        <p:animEffect transition="in" filter="fade">
                                          <p:cBhvr>
                                            <p:cTn id="71" dur="500"/>
                                            <p:tgtEl>
                                              <p:spTgt spid="4">
                                                <p:txEl>
                                                  <p:pRg st="7" end="7"/>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7"/>
                                            </p:tgtEl>
                                            <p:attrNameLst>
                                              <p:attrName>style.visibility</p:attrName>
                                            </p:attrNameLst>
                                          </p:cBhvr>
                                          <p:to>
                                            <p:strVal val="visible"/>
                                          </p:to>
                                        </p:set>
                                        <p:animEffect transition="in" filter="wipe(left)">
                                          <p:cBhvr>
                                            <p:cTn id="76" dur="500"/>
                                            <p:tgtEl>
                                              <p:spTgt spid="7"/>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nodeType="clickEffect">
                                      <p:stCondLst>
                                        <p:cond delay="0"/>
                                      </p:stCondLst>
                                      <p:childTnLst>
                                        <p:set>
                                          <p:cBhvr>
                                            <p:cTn id="80" dur="1" fill="hold">
                                              <p:stCondLst>
                                                <p:cond delay="0"/>
                                              </p:stCondLst>
                                            </p:cTn>
                                            <p:tgtEl>
                                              <p:spTgt spid="4">
                                                <p:txEl>
                                                  <p:pRg st="8" end="8"/>
                                                </p:txEl>
                                              </p:spTgt>
                                            </p:tgtEl>
                                            <p:attrNameLst>
                                              <p:attrName>style.visibility</p:attrName>
                                            </p:attrNameLst>
                                          </p:cBhvr>
                                          <p:to>
                                            <p:strVal val="visible"/>
                                          </p:to>
                                        </p:set>
                                        <p:animEffect transition="in" filter="wipe(left)">
                                          <p:cBhvr>
                                            <p:cTn id="81" dur="500"/>
                                            <p:tgtEl>
                                              <p:spTgt spid="4">
                                                <p:txEl>
                                                  <p:pRg st="8" end="8"/>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4">
                                                <p:txEl>
                                                  <p:pRg st="9" end="9"/>
                                                </p:txEl>
                                              </p:spTgt>
                                            </p:tgtEl>
                                            <p:attrNameLst>
                                              <p:attrName>style.visibility</p:attrName>
                                            </p:attrNameLst>
                                          </p:cBhvr>
                                          <p:to>
                                            <p:strVal val="visible"/>
                                          </p:to>
                                        </p:set>
                                        <p:animEffect transition="in" filter="fade">
                                          <p:cBhvr>
                                            <p:cTn id="86" dur="500"/>
                                            <p:tgtEl>
                                              <p:spTgt spid="4">
                                                <p:txEl>
                                                  <p:pRg st="9" end="9"/>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8"/>
                                            </p:tgtEl>
                                            <p:attrNameLst>
                                              <p:attrName>style.visibility</p:attrName>
                                            </p:attrNameLst>
                                          </p:cBhvr>
                                          <p:to>
                                            <p:strVal val="visible"/>
                                          </p:to>
                                        </p:set>
                                        <p:animEffect transition="in" filter="wipe(left)">
                                          <p:cBhvr>
                                            <p:cTn id="9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animBg="1"/>
          <p:bldP spid="7" grpId="0" animBg="1"/>
          <p:bldP spid="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 calcmode="lin" valueType="num">
                                          <p:cBhvr additive="base">
                                            <p:cTn id="16"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26" presetClass="emph" presetSubtype="0" fill="hold" nodeType="afterEffect">
                                      <p:stCondLst>
                                        <p:cond delay="0"/>
                                      </p:stCondLst>
                                      <p:childTnLst>
                                        <p:animEffect transition="out" filter="fade">
                                          <p:cBhvr>
                                            <p:cTn id="20" dur="500" tmFilter="0, 0; .2, .5; .8, .5; 1, 0"/>
                                            <p:tgtEl>
                                              <p:spTgt spid="4">
                                                <p:txEl>
                                                  <p:pRg st="0" end="0"/>
                                                </p:txEl>
                                              </p:spTgt>
                                            </p:tgtEl>
                                          </p:cBhvr>
                                        </p:animEffect>
                                        <p:animScale>
                                          <p:cBhvr>
                                            <p:cTn id="21" dur="250" autoRev="1" fill="hold"/>
                                            <p:tgtEl>
                                              <p:spTgt spid="4">
                                                <p:txEl>
                                                  <p:pRg st="0" end="0"/>
                                                </p:txEl>
                                              </p:spTgt>
                                            </p:tgtEl>
                                          </p:cBhvr>
                                          <p:by x="105000" y="105000"/>
                                        </p:animScale>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500"/>
                                            <p:tgtEl>
                                              <p:spTgt spid="4">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0" presetClass="entr" presetSubtype="0" decel="100000" fill="hold"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anim calcmode="lin" valueType="num">
                                          <p:cBhvr>
                                            <p:cTn id="31" dur="1000" fill="hold"/>
                                            <p:tgtEl>
                                              <p:spTgt spid="4">
                                                <p:txEl>
                                                  <p:pRg st="2" end="2"/>
                                                </p:txEl>
                                              </p:spTgt>
                                            </p:tgtEl>
                                            <p:attrNameLst>
                                              <p:attrName>ppt_w</p:attrName>
                                            </p:attrNameLst>
                                          </p:cBhvr>
                                          <p:tavLst>
                                            <p:tav tm="0">
                                              <p:val>
                                                <p:strVal val="#ppt_w+.3"/>
                                              </p:val>
                                            </p:tav>
                                            <p:tav tm="100000">
                                              <p:val>
                                                <p:strVal val="#ppt_w"/>
                                              </p:val>
                                            </p:tav>
                                          </p:tavLst>
                                        </p:anim>
                                        <p:anim calcmode="lin" valueType="num">
                                          <p:cBhvr>
                                            <p:cTn id="32"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33" dur="1000"/>
                                            <p:tgtEl>
                                              <p:spTgt spid="4">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0" presetClass="entr" presetSubtype="0" decel="100000" fill="hold" nodeType="clickEffect">
                                      <p:stCondLst>
                                        <p:cond delay="0"/>
                                      </p:stCondLst>
                                      <p:childTnLst>
                                        <p:set>
                                          <p:cBhvr>
                                            <p:cTn id="37" dur="1" fill="hold">
                                              <p:stCondLst>
                                                <p:cond delay="0"/>
                                              </p:stCondLst>
                                            </p:cTn>
                                            <p:tgtEl>
                                              <p:spTgt spid="4">
                                                <p:txEl>
                                                  <p:pRg st="3" end="3"/>
                                                </p:txEl>
                                              </p:spTgt>
                                            </p:tgtEl>
                                            <p:attrNameLst>
                                              <p:attrName>style.visibility</p:attrName>
                                            </p:attrNameLst>
                                          </p:cBhvr>
                                          <p:to>
                                            <p:strVal val="visible"/>
                                          </p:to>
                                        </p:set>
                                        <p:anim calcmode="lin" valueType="num">
                                          <p:cBhvr>
                                            <p:cTn id="38" dur="1000" fill="hold"/>
                                            <p:tgtEl>
                                              <p:spTgt spid="4">
                                                <p:txEl>
                                                  <p:pRg st="3" end="3"/>
                                                </p:txEl>
                                              </p:spTgt>
                                            </p:tgtEl>
                                            <p:attrNameLst>
                                              <p:attrName>ppt_w</p:attrName>
                                            </p:attrNameLst>
                                          </p:cBhvr>
                                          <p:tavLst>
                                            <p:tav tm="0">
                                              <p:val>
                                                <p:strVal val="#ppt_w+.3"/>
                                              </p:val>
                                            </p:tav>
                                            <p:tav tm="100000">
                                              <p:val>
                                                <p:strVal val="#ppt_w"/>
                                              </p:val>
                                            </p:tav>
                                          </p:tavLst>
                                        </p:anim>
                                        <p:anim calcmode="lin" valueType="num">
                                          <p:cBhvr>
                                            <p:cTn id="39" dur="1000" fill="hold"/>
                                            <p:tgtEl>
                                              <p:spTgt spid="4">
                                                <p:txEl>
                                                  <p:pRg st="3" end="3"/>
                                                </p:txEl>
                                              </p:spTgt>
                                            </p:tgtEl>
                                            <p:attrNameLst>
                                              <p:attrName>ppt_h</p:attrName>
                                            </p:attrNameLst>
                                          </p:cBhvr>
                                          <p:tavLst>
                                            <p:tav tm="0">
                                              <p:val>
                                                <p:strVal val="#ppt_h"/>
                                              </p:val>
                                            </p:tav>
                                            <p:tav tm="100000">
                                              <p:val>
                                                <p:strVal val="#ppt_h"/>
                                              </p:val>
                                            </p:tav>
                                          </p:tavLst>
                                        </p:anim>
                                        <p:animEffect transition="in" filter="fade">
                                          <p:cBhvr>
                                            <p:cTn id="40" dur="1000"/>
                                            <p:tgtEl>
                                              <p:spTgt spid="4">
                                                <p:txEl>
                                                  <p:pRg st="3" end="3"/>
                                                </p:txEl>
                                              </p:spTgt>
                                            </p:tgtEl>
                                          </p:cBhvr>
                                        </p:animEffect>
                                      </p:childTnLst>
                                    </p:cTn>
                                  </p:par>
                                </p:childTnLst>
                              </p:cTn>
                            </p:par>
                            <p:par>
                              <p:cTn id="41" fill="hold">
                                <p:stCondLst>
                                  <p:cond delay="1000"/>
                                </p:stCondLst>
                                <p:childTnLst>
                                  <p:par>
                                    <p:cTn id="42" presetID="53" presetClass="entr" presetSubtype="16" fill="hold" nodeType="after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p:cTn id="44" dur="500" fill="hold"/>
                                            <p:tgtEl>
                                              <p:spTgt spid="6"/>
                                            </p:tgtEl>
                                            <p:attrNameLst>
                                              <p:attrName>ppt_w</p:attrName>
                                            </p:attrNameLst>
                                          </p:cBhvr>
                                          <p:tavLst>
                                            <p:tav tm="0">
                                              <p:val>
                                                <p:fltVal val="0"/>
                                              </p:val>
                                            </p:tav>
                                            <p:tav tm="100000">
                                              <p:val>
                                                <p:strVal val="#ppt_w"/>
                                              </p:val>
                                            </p:tav>
                                          </p:tavLst>
                                        </p:anim>
                                        <p:anim calcmode="lin" valueType="num">
                                          <p:cBhvr>
                                            <p:cTn id="45" dur="500" fill="hold"/>
                                            <p:tgtEl>
                                              <p:spTgt spid="6"/>
                                            </p:tgtEl>
                                            <p:attrNameLst>
                                              <p:attrName>ppt_h</p:attrName>
                                            </p:attrNameLst>
                                          </p:cBhvr>
                                          <p:tavLst>
                                            <p:tav tm="0">
                                              <p:val>
                                                <p:fltVal val="0"/>
                                              </p:val>
                                            </p:tav>
                                            <p:tav tm="100000">
                                              <p:val>
                                                <p:strVal val="#ppt_h"/>
                                              </p:val>
                                            </p:tav>
                                          </p:tavLst>
                                        </p:anim>
                                        <p:animEffect transition="in" filter="fade">
                                          <p:cBhvr>
                                            <p:cTn id="46" dur="500"/>
                                            <p:tgtEl>
                                              <p:spTgt spid="6"/>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4">
                                                <p:txEl>
                                                  <p:pRg st="4" end="4"/>
                                                </p:txEl>
                                              </p:spTgt>
                                            </p:tgtEl>
                                            <p:attrNameLst>
                                              <p:attrName>style.visibility</p:attrName>
                                            </p:attrNameLst>
                                          </p:cBhvr>
                                          <p:to>
                                            <p:strVal val="visible"/>
                                          </p:to>
                                        </p:set>
                                        <p:animEffect transition="in" filter="wipe(left)">
                                          <p:cBhvr>
                                            <p:cTn id="51" dur="500"/>
                                            <p:tgtEl>
                                              <p:spTgt spid="4">
                                                <p:txEl>
                                                  <p:pRg st="4" end="4"/>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4">
                                                <p:txEl>
                                                  <p:pRg st="5" end="5"/>
                                                </p:txEl>
                                              </p:spTgt>
                                            </p:tgtEl>
                                            <p:attrNameLst>
                                              <p:attrName>style.visibility</p:attrName>
                                            </p:attrNameLst>
                                          </p:cBhvr>
                                          <p:to>
                                            <p:strVal val="visible"/>
                                          </p:to>
                                        </p:set>
                                        <p:animEffect transition="in" filter="fade">
                                          <p:cBhvr>
                                            <p:cTn id="56" dur="500"/>
                                            <p:tgtEl>
                                              <p:spTgt spid="4">
                                                <p:txEl>
                                                  <p:pRg st="5" end="5"/>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2"/>
                                            </p:tgtEl>
                                            <p:attrNameLst>
                                              <p:attrName>style.visibility</p:attrName>
                                            </p:attrNameLst>
                                          </p:cBhvr>
                                          <p:to>
                                            <p:strVal val="visible"/>
                                          </p:to>
                                        </p:set>
                                        <p:animEffect transition="in" filter="wipe(left)">
                                          <p:cBhvr>
                                            <p:cTn id="61" dur="500"/>
                                            <p:tgtEl>
                                              <p:spTgt spid="2"/>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4">
                                                <p:txEl>
                                                  <p:pRg st="6" end="6"/>
                                                </p:txEl>
                                              </p:spTgt>
                                            </p:tgtEl>
                                            <p:attrNameLst>
                                              <p:attrName>style.visibility</p:attrName>
                                            </p:attrNameLst>
                                          </p:cBhvr>
                                          <p:to>
                                            <p:strVal val="visible"/>
                                          </p:to>
                                        </p:set>
                                        <p:animEffect transition="in" filter="wipe(left)">
                                          <p:cBhvr>
                                            <p:cTn id="66" dur="500"/>
                                            <p:tgtEl>
                                              <p:spTgt spid="4">
                                                <p:txEl>
                                                  <p:pRg st="6" end="6"/>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4">
                                                <p:txEl>
                                                  <p:pRg st="7" end="7"/>
                                                </p:txEl>
                                              </p:spTgt>
                                            </p:tgtEl>
                                            <p:attrNameLst>
                                              <p:attrName>style.visibility</p:attrName>
                                            </p:attrNameLst>
                                          </p:cBhvr>
                                          <p:to>
                                            <p:strVal val="visible"/>
                                          </p:to>
                                        </p:set>
                                        <p:animEffect transition="in" filter="fade">
                                          <p:cBhvr>
                                            <p:cTn id="71" dur="500"/>
                                            <p:tgtEl>
                                              <p:spTgt spid="4">
                                                <p:txEl>
                                                  <p:pRg st="7" end="7"/>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7"/>
                                            </p:tgtEl>
                                            <p:attrNameLst>
                                              <p:attrName>style.visibility</p:attrName>
                                            </p:attrNameLst>
                                          </p:cBhvr>
                                          <p:to>
                                            <p:strVal val="visible"/>
                                          </p:to>
                                        </p:set>
                                        <p:animEffect transition="in" filter="wipe(left)">
                                          <p:cBhvr>
                                            <p:cTn id="76" dur="500"/>
                                            <p:tgtEl>
                                              <p:spTgt spid="7"/>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nodeType="clickEffect">
                                      <p:stCondLst>
                                        <p:cond delay="0"/>
                                      </p:stCondLst>
                                      <p:childTnLst>
                                        <p:set>
                                          <p:cBhvr>
                                            <p:cTn id="80" dur="1" fill="hold">
                                              <p:stCondLst>
                                                <p:cond delay="0"/>
                                              </p:stCondLst>
                                            </p:cTn>
                                            <p:tgtEl>
                                              <p:spTgt spid="4">
                                                <p:txEl>
                                                  <p:pRg st="8" end="8"/>
                                                </p:txEl>
                                              </p:spTgt>
                                            </p:tgtEl>
                                            <p:attrNameLst>
                                              <p:attrName>style.visibility</p:attrName>
                                            </p:attrNameLst>
                                          </p:cBhvr>
                                          <p:to>
                                            <p:strVal val="visible"/>
                                          </p:to>
                                        </p:set>
                                        <p:animEffect transition="in" filter="wipe(left)">
                                          <p:cBhvr>
                                            <p:cTn id="81" dur="500"/>
                                            <p:tgtEl>
                                              <p:spTgt spid="4">
                                                <p:txEl>
                                                  <p:pRg st="8" end="8"/>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4">
                                                <p:txEl>
                                                  <p:pRg st="9" end="9"/>
                                                </p:txEl>
                                              </p:spTgt>
                                            </p:tgtEl>
                                            <p:attrNameLst>
                                              <p:attrName>style.visibility</p:attrName>
                                            </p:attrNameLst>
                                          </p:cBhvr>
                                          <p:to>
                                            <p:strVal val="visible"/>
                                          </p:to>
                                        </p:set>
                                        <p:animEffect transition="in" filter="fade">
                                          <p:cBhvr>
                                            <p:cTn id="86" dur="500"/>
                                            <p:tgtEl>
                                              <p:spTgt spid="4">
                                                <p:txEl>
                                                  <p:pRg st="9" end="9"/>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8"/>
                                            </p:tgtEl>
                                            <p:attrNameLst>
                                              <p:attrName>style.visibility</p:attrName>
                                            </p:attrNameLst>
                                          </p:cBhvr>
                                          <p:to>
                                            <p:strVal val="visible"/>
                                          </p:to>
                                        </p:set>
                                        <p:animEffect transition="in" filter="wipe(left)">
                                          <p:cBhvr>
                                            <p:cTn id="9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animBg="1"/>
          <p:bldP spid="7" grpId="0" animBg="1"/>
          <p:bldP spid="8" grpId="0" animBg="1"/>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2CBB4B-7110-4D17-810A-D9C875CC19EC}"/>
              </a:ext>
            </a:extLst>
          </p:cNvPr>
          <p:cNvSpPr/>
          <p:nvPr/>
        </p:nvSpPr>
        <p:spPr>
          <a:xfrm>
            <a:off x="406400" y="371726"/>
            <a:ext cx="11379200" cy="2335319"/>
          </a:xfrm>
          <a:prstGeom prst="rect">
            <a:avLst/>
          </a:prstGeom>
        </p:spPr>
        <p:txBody>
          <a:bodyPr wrap="square">
            <a:spAutoFit/>
          </a:bodyPr>
          <a:lstStyle/>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a:t>
            </a:r>
            <a:r>
              <a:rPr lang="en-US" sz="2000">
                <a:solidFill>
                  <a:srgbClr val="FF3399"/>
                </a:solidFill>
                <a:latin typeface="UTM Avo" panose="02040603050506020204" pitchFamily="18" charset="0"/>
                <a:cs typeface="Times New Roman" panose="02020603050405020304" pitchFamily="18" charset="0"/>
              </a:rPr>
              <a:t>3</a:t>
            </a:r>
            <a:r>
              <a:rPr lang="vi-VN" sz="2000">
                <a:solidFill>
                  <a:srgbClr val="FF3399"/>
                </a:solidFill>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Chỉnh sửa, định dạng dữ liệu.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Điều chỉnh độ rộng các cột để nhìn thấy toàn bộ dữ liệu.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Định dạng chữ in đậm, màu xanh lá cây, tăng cỡ chữ cho tiêu đề bảng (tại ô A1).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Cột STT: Căn dữ liệu vào giữa cột.</a:t>
            </a: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a:t>
            </a:r>
            <a:r>
              <a:rPr lang="en-US" sz="2000">
                <a:solidFill>
                  <a:srgbClr val="FF3399"/>
                </a:solidFill>
                <a:latin typeface="UTM Avo" panose="02040603050506020204" pitchFamily="18" charset="0"/>
                <a:cs typeface="Times New Roman" panose="02020603050405020304" pitchFamily="18" charset="0"/>
              </a:rPr>
              <a:t>4</a:t>
            </a:r>
            <a:r>
              <a:rPr lang="vi-VN" sz="2000">
                <a:solidFill>
                  <a:srgbClr val="FF3399"/>
                </a:solidFill>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Nháy đúp vào tên trang tính Sheet1 và nhập </a:t>
            </a:r>
            <a:r>
              <a:rPr lang="vi-VN" sz="2000">
                <a:solidFill>
                  <a:srgbClr val="0000FF"/>
                </a:solidFill>
                <a:latin typeface="UTM Avo" panose="02040603050506020204" pitchFamily="18" charset="0"/>
                <a:cs typeface="Times New Roman" panose="02020603050405020304" pitchFamily="18" charset="0"/>
              </a:rPr>
              <a:t>1. Khảo sát </a:t>
            </a:r>
            <a:r>
              <a:rPr lang="vi-VN" sz="2000">
                <a:latin typeface="UTM Avo" panose="02040603050506020204" pitchFamily="18" charset="0"/>
                <a:cs typeface="Times New Roman" panose="02020603050405020304" pitchFamily="18" charset="0"/>
              </a:rPr>
              <a:t>để đổi tên cho trang tính.</a:t>
            </a:r>
            <a:endParaRPr lang="en-US" sz="2000">
              <a:latin typeface="UTM Avo" panose="020406030505060202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FED10AAC-D81E-4063-B987-ADB439E5DF8D}"/>
              </a:ext>
            </a:extLst>
          </p:cNvPr>
          <p:cNvPicPr>
            <a:picLocks noChangeAspect="1"/>
          </p:cNvPicPr>
          <p:nvPr/>
        </p:nvPicPr>
        <p:blipFill>
          <a:blip r:embed="rId2"/>
          <a:stretch>
            <a:fillRect/>
          </a:stretch>
        </p:blipFill>
        <p:spPr>
          <a:xfrm>
            <a:off x="4985633" y="2745879"/>
            <a:ext cx="6867701" cy="3638794"/>
          </a:xfrm>
          <a:prstGeom prst="rect">
            <a:avLst/>
          </a:prstGeom>
        </p:spPr>
      </p:pic>
      <p:sp>
        <p:nvSpPr>
          <p:cNvPr id="7" name="Rectangle 6">
            <a:extLst>
              <a:ext uri="{FF2B5EF4-FFF2-40B4-BE49-F238E27FC236}">
                <a16:creationId xmlns:a16="http://schemas.microsoft.com/office/drawing/2014/main" id="{0F92ED65-7D80-4102-A491-60F3E047B322}"/>
              </a:ext>
            </a:extLst>
          </p:cNvPr>
          <p:cNvSpPr/>
          <p:nvPr/>
        </p:nvSpPr>
        <p:spPr>
          <a:xfrm>
            <a:off x="406401" y="2707045"/>
            <a:ext cx="4447822" cy="2796984"/>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 Hàng tiêu đề của bảng (hàng 3): Định dạng nền màu vàng và căn dữ liệu giữa ô.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5. </a:t>
            </a:r>
            <a:r>
              <a:rPr lang="vi-VN" sz="2000">
                <a:latin typeface="UTM Avo" panose="02040603050506020204" pitchFamily="18" charset="0"/>
                <a:cs typeface="Times New Roman" panose="02020603050405020304" pitchFamily="18" charset="0"/>
              </a:rPr>
              <a:t>Lưu </a:t>
            </a:r>
            <a:r>
              <a:rPr lang="en-US" sz="2000">
                <a:latin typeface="UTM Avo" panose="02040603050506020204" pitchFamily="18" charset="0"/>
                <a:cs typeface="Times New Roman" panose="02020603050405020304" pitchFamily="18" charset="0"/>
              </a:rPr>
              <a:t>lại </a:t>
            </a:r>
            <a:r>
              <a:rPr lang="vi-VN" sz="2000">
                <a:latin typeface="UTM Avo" panose="02040603050506020204" pitchFamily="18" charset="0"/>
                <a:cs typeface="Times New Roman" panose="02020603050405020304" pitchFamily="18" charset="0"/>
              </a:rPr>
              <a:t>bảng tính với tên </a:t>
            </a:r>
            <a:r>
              <a:rPr lang="vi-VN" sz="2000">
                <a:solidFill>
                  <a:srgbClr val="0000FF"/>
                </a:solidFill>
                <a:latin typeface="UTM Avo" panose="02040603050506020204" pitchFamily="18" charset="0"/>
                <a:cs typeface="Times New Roman" panose="02020603050405020304" pitchFamily="18" charset="0"/>
              </a:rPr>
              <a:t>THXanh.xlsx </a:t>
            </a:r>
            <a:r>
              <a:rPr lang="vi-VN" sz="2000">
                <a:latin typeface="UTM Avo" panose="02040603050506020204" pitchFamily="18" charset="0"/>
                <a:cs typeface="Times New Roman" panose="02020603050405020304" pitchFamily="18" charset="0"/>
              </a:rPr>
              <a:t>bằng lệnh </a:t>
            </a:r>
            <a:r>
              <a:rPr lang="vi-VN" sz="2000" b="1">
                <a:latin typeface="UTM Avo" panose="02040603050506020204" pitchFamily="18" charset="0"/>
                <a:cs typeface="Times New Roman" panose="02020603050405020304" pitchFamily="18" charset="0"/>
              </a:rPr>
              <a:t>File/Save </a:t>
            </a:r>
            <a:r>
              <a:rPr lang="vi-VN" sz="2000">
                <a:latin typeface="UTM Avo" panose="02040603050506020204" pitchFamily="18" charset="0"/>
                <a:cs typeface="Times New Roman" panose="02020603050405020304" pitchFamily="18" charset="0"/>
              </a:rPr>
              <a:t>hoặc nhấn tổ hợp phím </a:t>
            </a:r>
            <a:r>
              <a:rPr lang="vi-VN" sz="2000" b="1">
                <a:latin typeface="UTM Avo" panose="02040603050506020204" pitchFamily="18" charset="0"/>
                <a:cs typeface="Times New Roman" panose="02020603050405020304" pitchFamily="18" charset="0"/>
              </a:rPr>
              <a:t>Ctrl+S</a:t>
            </a:r>
            <a:r>
              <a:rPr lang="vi-VN" sz="2000">
                <a:latin typeface="UTM Avo" panose="02040603050506020204" pitchFamily="18" charset="0"/>
                <a:cs typeface="Times New Roman" panose="02020603050405020304" pitchFamily="18" charset="0"/>
              </a:rPr>
              <a:t>.</a:t>
            </a:r>
          </a:p>
        </p:txBody>
      </p:sp>
    </p:spTree>
    <p:extLst>
      <p:ext uri="{BB962C8B-B14F-4D97-AF65-F5344CB8AC3E}">
        <p14:creationId xmlns:p14="http://schemas.microsoft.com/office/powerpoint/2010/main" val="39783152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500"/>
                                        <p:tgtEl>
                                          <p:spTgt spid="4">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500"/>
                                        <p:tgtEl>
                                          <p:spTgt spid="4">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500"/>
                                        <p:tgtEl>
                                          <p:spTgt spid="4">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0" presetClass="entr" presetSubtype="0" decel="100000" fill="hold" nodeType="click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 calcmode="lin" valueType="num">
                                      <p:cBhvr>
                                        <p:cTn id="29" dur="1000" fill="hold"/>
                                        <p:tgtEl>
                                          <p:spTgt spid="4">
                                            <p:txEl>
                                              <p:pRg st="4" end="4"/>
                                            </p:txEl>
                                          </p:spTgt>
                                        </p:tgtEl>
                                        <p:attrNameLst>
                                          <p:attrName>ppt_w</p:attrName>
                                        </p:attrNameLst>
                                      </p:cBhvr>
                                      <p:tavLst>
                                        <p:tav tm="0">
                                          <p:val>
                                            <p:strVal val="#ppt_w+.3"/>
                                          </p:val>
                                        </p:tav>
                                        <p:tav tm="100000">
                                          <p:val>
                                            <p:strVal val="#ppt_w"/>
                                          </p:val>
                                        </p:tav>
                                      </p:tavLst>
                                    </p:anim>
                                    <p:anim calcmode="lin" valueType="num">
                                      <p:cBhvr>
                                        <p:cTn id="30" dur="1000" fill="hold"/>
                                        <p:tgtEl>
                                          <p:spTgt spid="4">
                                            <p:txEl>
                                              <p:pRg st="4" end="4"/>
                                            </p:txEl>
                                          </p:spTgt>
                                        </p:tgtEl>
                                        <p:attrNameLst>
                                          <p:attrName>ppt_h</p:attrName>
                                        </p:attrNameLst>
                                      </p:cBhvr>
                                      <p:tavLst>
                                        <p:tav tm="0">
                                          <p:val>
                                            <p:strVal val="#ppt_h"/>
                                          </p:val>
                                        </p:tav>
                                        <p:tav tm="100000">
                                          <p:val>
                                            <p:strVal val="#ppt_h"/>
                                          </p:val>
                                        </p:tav>
                                      </p:tavLst>
                                    </p:anim>
                                    <p:animEffect transition="in" filter="fade">
                                      <p:cBhvr>
                                        <p:cTn id="31" dur="1000"/>
                                        <p:tgtEl>
                                          <p:spTgt spid="4">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7">
                                            <p:txEl>
                                              <p:pRg st="0" end="0"/>
                                            </p:txEl>
                                          </p:spTgt>
                                        </p:tgtEl>
                                        <p:attrNameLst>
                                          <p:attrName>style.visibility</p:attrName>
                                        </p:attrNameLst>
                                      </p:cBhvr>
                                      <p:to>
                                        <p:strVal val="visible"/>
                                      </p:to>
                                    </p:set>
                                    <p:animEffect transition="in" filter="fade">
                                      <p:cBhvr>
                                        <p:cTn id="36" dur="500"/>
                                        <p:tgtEl>
                                          <p:spTgt spid="7">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50" presetClass="entr" presetSubtype="0" decel="100000" fill="hold" nodeType="clickEffect">
                                  <p:stCondLst>
                                    <p:cond delay="0"/>
                                  </p:stCondLst>
                                  <p:childTnLst>
                                    <p:set>
                                      <p:cBhvr>
                                        <p:cTn id="40" dur="1" fill="hold">
                                          <p:stCondLst>
                                            <p:cond delay="0"/>
                                          </p:stCondLst>
                                        </p:cTn>
                                        <p:tgtEl>
                                          <p:spTgt spid="7">
                                            <p:txEl>
                                              <p:pRg st="1" end="1"/>
                                            </p:txEl>
                                          </p:spTgt>
                                        </p:tgtEl>
                                        <p:attrNameLst>
                                          <p:attrName>style.visibility</p:attrName>
                                        </p:attrNameLst>
                                      </p:cBhvr>
                                      <p:to>
                                        <p:strVal val="visible"/>
                                      </p:to>
                                    </p:set>
                                    <p:anim calcmode="lin" valueType="num">
                                      <p:cBhvr>
                                        <p:cTn id="41" dur="1000" fill="hold"/>
                                        <p:tgtEl>
                                          <p:spTgt spid="7">
                                            <p:txEl>
                                              <p:pRg st="1" end="1"/>
                                            </p:txEl>
                                          </p:spTgt>
                                        </p:tgtEl>
                                        <p:attrNameLst>
                                          <p:attrName>ppt_w</p:attrName>
                                        </p:attrNameLst>
                                      </p:cBhvr>
                                      <p:tavLst>
                                        <p:tav tm="0">
                                          <p:val>
                                            <p:strVal val="#ppt_w+.3"/>
                                          </p:val>
                                        </p:tav>
                                        <p:tav tm="100000">
                                          <p:val>
                                            <p:strVal val="#ppt_w"/>
                                          </p:val>
                                        </p:tav>
                                      </p:tavLst>
                                    </p:anim>
                                    <p:anim calcmode="lin" valueType="num">
                                      <p:cBhvr>
                                        <p:cTn id="42" dur="1000" fill="hold"/>
                                        <p:tgtEl>
                                          <p:spTgt spid="7">
                                            <p:txEl>
                                              <p:pRg st="1" end="1"/>
                                            </p:txEl>
                                          </p:spTgt>
                                        </p:tgtEl>
                                        <p:attrNameLst>
                                          <p:attrName>ppt_h</p:attrName>
                                        </p:attrNameLst>
                                      </p:cBhvr>
                                      <p:tavLst>
                                        <p:tav tm="0">
                                          <p:val>
                                            <p:strVal val="#ppt_h"/>
                                          </p:val>
                                        </p:tav>
                                        <p:tav tm="100000">
                                          <p:val>
                                            <p:strVal val="#ppt_h"/>
                                          </p:val>
                                        </p:tav>
                                      </p:tavLst>
                                    </p:anim>
                                    <p:animEffect transition="in" filter="fade">
                                      <p:cBhvr>
                                        <p:cTn id="43" dur="10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5CAAC1-EE95-4EFF-BF8A-FDCE91CA6A0E}"/>
              </a:ext>
            </a:extLst>
          </p:cNvPr>
          <p:cNvPicPr>
            <a:picLocks noChangeAspect="1"/>
          </p:cNvPicPr>
          <p:nvPr/>
        </p:nvPicPr>
        <p:blipFill rotWithShape="1">
          <a:blip r:embed="rId2"/>
          <a:srcRect t="16894" b="67099"/>
          <a:stretch/>
        </p:blipFill>
        <p:spPr>
          <a:xfrm>
            <a:off x="510166" y="1573618"/>
            <a:ext cx="11250553" cy="776178"/>
          </a:xfrm>
          <a:prstGeom prst="rect">
            <a:avLst/>
          </a:prstGeom>
        </p:spPr>
      </p:pic>
      <p:pic>
        <p:nvPicPr>
          <p:cNvPr id="4" name="Picture 3">
            <a:extLst>
              <a:ext uri="{FF2B5EF4-FFF2-40B4-BE49-F238E27FC236}">
                <a16:creationId xmlns:a16="http://schemas.microsoft.com/office/drawing/2014/main" id="{D5088B78-654D-4591-A477-41145F1A47F1}"/>
              </a:ext>
            </a:extLst>
          </p:cNvPr>
          <p:cNvPicPr>
            <a:picLocks noChangeAspect="1"/>
          </p:cNvPicPr>
          <p:nvPr/>
        </p:nvPicPr>
        <p:blipFill>
          <a:blip r:embed="rId3"/>
          <a:stretch>
            <a:fillRect/>
          </a:stretch>
        </p:blipFill>
        <p:spPr>
          <a:xfrm>
            <a:off x="510166" y="377154"/>
            <a:ext cx="3490335" cy="936005"/>
          </a:xfrm>
          <a:prstGeom prst="rect">
            <a:avLst/>
          </a:prstGeom>
        </p:spPr>
      </p:pic>
      <p:pic>
        <p:nvPicPr>
          <p:cNvPr id="6" name="Picture 5">
            <a:extLst>
              <a:ext uri="{FF2B5EF4-FFF2-40B4-BE49-F238E27FC236}">
                <a16:creationId xmlns:a16="http://schemas.microsoft.com/office/drawing/2014/main" id="{D06BA9F1-EE25-4B97-B50A-DD016FA3E556}"/>
              </a:ext>
            </a:extLst>
          </p:cNvPr>
          <p:cNvPicPr>
            <a:picLocks noChangeAspect="1"/>
          </p:cNvPicPr>
          <p:nvPr/>
        </p:nvPicPr>
        <p:blipFill rotWithShape="1">
          <a:blip r:embed="rId2"/>
          <a:srcRect t="54393" b="656"/>
          <a:stretch/>
        </p:blipFill>
        <p:spPr>
          <a:xfrm>
            <a:off x="510166" y="3548904"/>
            <a:ext cx="11250553" cy="2179636"/>
          </a:xfrm>
          <a:prstGeom prst="rect">
            <a:avLst/>
          </a:prstGeom>
        </p:spPr>
      </p:pic>
      <p:pic>
        <p:nvPicPr>
          <p:cNvPr id="7" name="Picture 6">
            <a:extLst>
              <a:ext uri="{FF2B5EF4-FFF2-40B4-BE49-F238E27FC236}">
                <a16:creationId xmlns:a16="http://schemas.microsoft.com/office/drawing/2014/main" id="{6984EAA8-CC77-473C-A62D-7499485E0DBB}"/>
              </a:ext>
            </a:extLst>
          </p:cNvPr>
          <p:cNvPicPr>
            <a:picLocks noChangeAspect="1"/>
          </p:cNvPicPr>
          <p:nvPr/>
        </p:nvPicPr>
        <p:blipFill>
          <a:blip r:embed="rId4"/>
          <a:stretch>
            <a:fillRect/>
          </a:stretch>
        </p:blipFill>
        <p:spPr>
          <a:xfrm>
            <a:off x="510166" y="2473116"/>
            <a:ext cx="3490335" cy="952468"/>
          </a:xfrm>
          <a:prstGeom prst="rect">
            <a:avLst/>
          </a:prstGeom>
        </p:spPr>
      </p:pic>
    </p:spTree>
    <p:extLst>
      <p:ext uri="{BB962C8B-B14F-4D97-AF65-F5344CB8AC3E}">
        <p14:creationId xmlns:p14="http://schemas.microsoft.com/office/powerpoint/2010/main" val="1703382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7270" y="4748311"/>
            <a:ext cx="4084635" cy="204158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09CCD3D-845F-4C24-9EB5-4D08B90C21FF}"/>
              </a:ext>
            </a:extLst>
          </p:cNvPr>
          <p:cNvPicPr>
            <a:picLocks noChangeAspect="1"/>
          </p:cNvPicPr>
          <p:nvPr/>
        </p:nvPicPr>
        <p:blipFill>
          <a:blip r:embed="rId2"/>
          <a:stretch>
            <a:fillRect/>
          </a:stretch>
        </p:blipFill>
        <p:spPr>
          <a:xfrm>
            <a:off x="479035" y="437353"/>
            <a:ext cx="888648" cy="903074"/>
          </a:xfrm>
          <a:prstGeom prst="rect">
            <a:avLst/>
          </a:prstGeom>
        </p:spPr>
      </p:pic>
      <p:sp>
        <p:nvSpPr>
          <p:cNvPr id="9" name="Rectangle 8">
            <a:extLst>
              <a:ext uri="{FF2B5EF4-FFF2-40B4-BE49-F238E27FC236}">
                <a16:creationId xmlns:a16="http://schemas.microsoft.com/office/drawing/2014/main" id="{3D8B76DF-A8A4-4C44-AA89-1F92BD1E9A6B}"/>
              </a:ext>
            </a:extLst>
          </p:cNvPr>
          <p:cNvSpPr/>
          <p:nvPr/>
        </p:nvSpPr>
        <p:spPr>
          <a:xfrm>
            <a:off x="1367683" y="646387"/>
            <a:ext cx="3881651" cy="531684"/>
          </a:xfrm>
          <a:prstGeom prst="rect">
            <a:avLst/>
          </a:prstGeom>
        </p:spPr>
        <p:txBody>
          <a:bodyPr wrap="square">
            <a:spAutoFit/>
          </a:bodyPr>
          <a:lstStyle/>
          <a:p>
            <a:pPr algn="just" defTabSz="342900">
              <a:lnSpc>
                <a:spcPct val="135000"/>
              </a:lnSpc>
            </a:pPr>
            <a:r>
              <a:rPr lang="vi-VN" sz="2400">
                <a:latin typeface="UTM Avo" panose="02040603050506020204" pitchFamily="18" charset="0"/>
                <a:cs typeface="Times New Roman" panose="02020603050405020304" pitchFamily="18" charset="0"/>
              </a:rPr>
              <a:t>Dự án </a:t>
            </a:r>
            <a:r>
              <a:rPr lang="vi-VN" sz="2400" b="1">
                <a:latin typeface="UTM Avo" panose="02040603050506020204" pitchFamily="18" charset="0"/>
                <a:cs typeface="Times New Roman" panose="02020603050405020304" pitchFamily="18" charset="0"/>
              </a:rPr>
              <a:t>Trường học xanh</a:t>
            </a:r>
          </a:p>
        </p:txBody>
      </p:sp>
      <p:sp>
        <p:nvSpPr>
          <p:cNvPr id="10" name="Rectangle 9">
            <a:extLst>
              <a:ext uri="{FF2B5EF4-FFF2-40B4-BE49-F238E27FC236}">
                <a16:creationId xmlns:a16="http://schemas.microsoft.com/office/drawing/2014/main" id="{AC3005D0-74C6-485D-9BC2-69194125E4FB}"/>
              </a:ext>
            </a:extLst>
          </p:cNvPr>
          <p:cNvSpPr/>
          <p:nvPr/>
        </p:nvSpPr>
        <p:spPr>
          <a:xfrm>
            <a:off x="530577" y="1387105"/>
            <a:ext cx="11130845" cy="1225335"/>
          </a:xfrm>
          <a:prstGeom prst="rect">
            <a:avLst/>
          </a:prstGeom>
        </p:spPr>
        <p:txBody>
          <a:bodyPr wrap="square">
            <a:spAutoFit/>
          </a:bodyPr>
          <a:lstStyle/>
          <a:p>
            <a:pPr algn="just" defTabSz="342900">
              <a:lnSpc>
                <a:spcPct val="135000"/>
              </a:lnSpc>
            </a:pPr>
            <a:r>
              <a:rPr lang="vi-VN" sz="1900">
                <a:latin typeface="UTM Avo" panose="02040603050506020204" pitchFamily="18" charset="0"/>
                <a:cs typeface="Times New Roman" panose="02020603050405020304" pitchFamily="18" charset="0"/>
              </a:rPr>
              <a:t>Nhóm của em được giao nhiệm vụ khảo sát, xây dựng và thực hiện dự án </a:t>
            </a:r>
            <a:r>
              <a:rPr lang="vi-VN" sz="1900" b="1">
                <a:latin typeface="UTM Avo" panose="02040603050506020204" pitchFamily="18" charset="0"/>
                <a:cs typeface="Times New Roman" panose="02020603050405020304" pitchFamily="18" charset="0"/>
              </a:rPr>
              <a:t>Trường học xanh</a:t>
            </a:r>
            <a:r>
              <a:rPr lang="vi-VN" sz="1900">
                <a:latin typeface="UTM Avo" panose="02040603050506020204" pitchFamily="18" charset="0"/>
                <a:cs typeface="Times New Roman" panose="02020603050405020304" pitchFamily="18" charset="0"/>
              </a:rPr>
              <a:t>. Dự án thực hiện trồng cây phủ xanh nhà trường bằng cách tổ chức cho học sinh khối 7 tham gia. Hãy khảo sát cảnh quan của nhà trường và thảo luận để trả lời các câu hỏi sau: </a:t>
            </a:r>
            <a:endParaRPr lang="en-US" sz="1900">
              <a:latin typeface="UTM Avo" panose="020406030505060202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1FBB5ADC-4F49-4FD7-AA91-9F9AF5EA8157}"/>
              </a:ext>
            </a:extLst>
          </p:cNvPr>
          <p:cNvSpPr/>
          <p:nvPr/>
        </p:nvSpPr>
        <p:spPr>
          <a:xfrm>
            <a:off x="929466" y="2679700"/>
            <a:ext cx="6832108" cy="1345946"/>
          </a:xfrm>
          <a:prstGeom prst="rect">
            <a:avLst/>
          </a:prstGeom>
        </p:spPr>
        <p:txBody>
          <a:bodyPr wrap="square">
            <a:spAutoFit/>
          </a:bodyPr>
          <a:lstStyle/>
          <a:p>
            <a:pPr algn="just" defTabSz="342900">
              <a:lnSpc>
                <a:spcPct val="150000"/>
              </a:lnSpc>
            </a:pPr>
            <a:r>
              <a:rPr lang="vi-VN" sz="1900">
                <a:latin typeface="UTM Avo" panose="02040603050506020204" pitchFamily="18" charset="0"/>
                <a:cs typeface="Times New Roman" panose="02020603050405020304" pitchFamily="18" charset="0"/>
              </a:rPr>
              <a:t>- Những vị trí nào trong trường có thể trồng thêm cây? </a:t>
            </a:r>
            <a:endParaRPr lang="en-US" sz="1900">
              <a:latin typeface="UTM Avo" panose="02040603050506020204" pitchFamily="18" charset="0"/>
              <a:cs typeface="Times New Roman" panose="02020603050405020304" pitchFamily="18" charset="0"/>
            </a:endParaRPr>
          </a:p>
          <a:p>
            <a:pPr algn="just" defTabSz="342900">
              <a:lnSpc>
                <a:spcPct val="150000"/>
              </a:lnSpc>
            </a:pPr>
            <a:r>
              <a:rPr lang="vi-VN" sz="1900">
                <a:latin typeface="UTM Avo" panose="02040603050506020204" pitchFamily="18" charset="0"/>
                <a:cs typeface="Times New Roman" panose="02020603050405020304" pitchFamily="18" charset="0"/>
              </a:rPr>
              <a:t>- Loại cây nào phù hợp cho mỗi vị trí? </a:t>
            </a:r>
            <a:endParaRPr lang="en-US" sz="1900">
              <a:latin typeface="UTM Avo" panose="02040603050506020204" pitchFamily="18" charset="0"/>
              <a:cs typeface="Times New Roman" panose="02020603050405020304" pitchFamily="18" charset="0"/>
            </a:endParaRPr>
          </a:p>
          <a:p>
            <a:pPr algn="just" defTabSz="342900">
              <a:lnSpc>
                <a:spcPct val="150000"/>
              </a:lnSpc>
            </a:pPr>
            <a:r>
              <a:rPr lang="vi-VN" sz="1900">
                <a:latin typeface="UTM Avo" panose="02040603050506020204" pitchFamily="18" charset="0"/>
                <a:cs typeface="Times New Roman" panose="02020603050405020304" pitchFamily="18" charset="0"/>
              </a:rPr>
              <a:t>- Những công việc gì cần được thực hiện? </a:t>
            </a:r>
            <a:endParaRPr lang="en-US" sz="1900">
              <a:latin typeface="UTM Avo" panose="02040603050506020204"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C7A60997-6960-46AC-B35B-96F389837B03}"/>
              </a:ext>
            </a:extLst>
          </p:cNvPr>
          <p:cNvPicPr>
            <a:picLocks noChangeAspect="1"/>
          </p:cNvPicPr>
          <p:nvPr/>
        </p:nvPicPr>
        <p:blipFill>
          <a:blip r:embed="rId3"/>
          <a:stretch>
            <a:fillRect/>
          </a:stretch>
        </p:blipFill>
        <p:spPr>
          <a:xfrm>
            <a:off x="6288833" y="3438375"/>
            <a:ext cx="5458602" cy="3076190"/>
          </a:xfrm>
          <a:prstGeom prst="rect">
            <a:avLst/>
          </a:prstGeom>
        </p:spPr>
      </p:pic>
      <p:sp>
        <p:nvSpPr>
          <p:cNvPr id="13" name="Rectangle 12">
            <a:extLst>
              <a:ext uri="{FF2B5EF4-FFF2-40B4-BE49-F238E27FC236}">
                <a16:creationId xmlns:a16="http://schemas.microsoft.com/office/drawing/2014/main" id="{E8BBF5BF-8EE2-4C23-B8EF-84D529469A91}"/>
              </a:ext>
            </a:extLst>
          </p:cNvPr>
          <p:cNvSpPr/>
          <p:nvPr/>
        </p:nvSpPr>
        <p:spPr>
          <a:xfrm>
            <a:off x="933719" y="4034370"/>
            <a:ext cx="5172641" cy="1620059"/>
          </a:xfrm>
          <a:prstGeom prst="rect">
            <a:avLst/>
          </a:prstGeom>
        </p:spPr>
        <p:txBody>
          <a:bodyPr wrap="square">
            <a:spAutoFit/>
          </a:bodyPr>
          <a:lstStyle/>
          <a:p>
            <a:pPr algn="just" defTabSz="342900">
              <a:lnSpc>
                <a:spcPct val="135000"/>
              </a:lnSpc>
            </a:pPr>
            <a:r>
              <a:rPr lang="vi-VN" sz="1900">
                <a:latin typeface="UTM Avo" panose="02040603050506020204" pitchFamily="18" charset="0"/>
                <a:cs typeface="Times New Roman" panose="02020603050405020304" pitchFamily="18" charset="0"/>
              </a:rPr>
              <a:t>- Để thực hiện dự án, cần thu thập và tính toán rất nhiều dữ liệu. Nên sử dụng phần mềm</a:t>
            </a:r>
            <a:r>
              <a:rPr lang="en-US" sz="1900">
                <a:latin typeface="UTM Avo" panose="02040603050506020204" pitchFamily="18" charset="0"/>
                <a:cs typeface="Times New Roman" panose="02020603050405020304" pitchFamily="18" charset="0"/>
              </a:rPr>
              <a:t> </a:t>
            </a:r>
            <a:r>
              <a:rPr lang="vi-VN" sz="1900">
                <a:latin typeface="UTM Avo" panose="02040603050506020204" pitchFamily="18" charset="0"/>
                <a:cs typeface="Times New Roman" panose="02020603050405020304" pitchFamily="18" charset="0"/>
              </a:rPr>
              <a:t>nào trên máy tính để thực hiện những công việc đó?</a:t>
            </a:r>
          </a:p>
        </p:txBody>
      </p:sp>
    </p:spTree>
    <p:extLst>
      <p:ext uri="{BB962C8B-B14F-4D97-AF65-F5344CB8AC3E}">
        <p14:creationId xmlns:p14="http://schemas.microsoft.com/office/powerpoint/2010/main" val="24945386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76C344-E018-449F-A999-53D88DE052DF}"/>
              </a:ext>
            </a:extLst>
          </p:cNvPr>
          <p:cNvPicPr>
            <a:picLocks noChangeAspect="1"/>
          </p:cNvPicPr>
          <p:nvPr/>
        </p:nvPicPr>
        <p:blipFill>
          <a:blip r:embed="rId2"/>
          <a:stretch>
            <a:fillRect/>
          </a:stretch>
        </p:blipFill>
        <p:spPr>
          <a:xfrm>
            <a:off x="473149" y="1205554"/>
            <a:ext cx="11282916" cy="1626366"/>
          </a:xfrm>
          <a:prstGeom prst="rect">
            <a:avLst/>
          </a:prstGeom>
        </p:spPr>
      </p:pic>
      <p:sp>
        <p:nvSpPr>
          <p:cNvPr id="4" name="Rectangle 3">
            <a:extLst>
              <a:ext uri="{FF2B5EF4-FFF2-40B4-BE49-F238E27FC236}">
                <a16:creationId xmlns:a16="http://schemas.microsoft.com/office/drawing/2014/main" id="{D268CCBE-3E18-47F8-B0CD-FB667A35C246}"/>
              </a:ext>
            </a:extLst>
          </p:cNvPr>
          <p:cNvSpPr/>
          <p:nvPr/>
        </p:nvSpPr>
        <p:spPr>
          <a:xfrm>
            <a:off x="473149" y="451282"/>
            <a:ext cx="10650258" cy="642933"/>
          </a:xfrm>
          <a:prstGeom prst="rect">
            <a:avLst/>
          </a:prstGeom>
        </p:spPr>
        <p:txBody>
          <a:bodyPr wrap="square">
            <a:spAutoFit/>
          </a:bodyPr>
          <a:lstStyle/>
          <a:p>
            <a:pPr defTabSz="342900">
              <a:lnSpc>
                <a:spcPct val="150000"/>
              </a:lnSpc>
            </a:pPr>
            <a:r>
              <a:rPr lang="vi-VN" sz="2800" b="1">
                <a:solidFill>
                  <a:srgbClr val="F03C69"/>
                </a:solidFill>
                <a:latin typeface="SVN-SAF" panose="02040603050506020204" pitchFamily="18" charset="0"/>
                <a:cs typeface="Times New Roman" panose="02020603050405020304" pitchFamily="18" charset="0"/>
              </a:rPr>
              <a:t>1. GIAO DIỆN PHẦN MỀM BẢNG TÍNH</a:t>
            </a:r>
          </a:p>
        </p:txBody>
      </p:sp>
      <p:sp>
        <p:nvSpPr>
          <p:cNvPr id="5" name="Rectangle 4">
            <a:extLst>
              <a:ext uri="{FF2B5EF4-FFF2-40B4-BE49-F238E27FC236}">
                <a16:creationId xmlns:a16="http://schemas.microsoft.com/office/drawing/2014/main" id="{6C064D55-F63D-4BD5-B1E4-3CD940780BB7}"/>
              </a:ext>
            </a:extLst>
          </p:cNvPr>
          <p:cNvSpPr/>
          <p:nvPr/>
        </p:nvSpPr>
        <p:spPr>
          <a:xfrm>
            <a:off x="1535289" y="2940626"/>
            <a:ext cx="10061454" cy="950325"/>
          </a:xfrm>
          <a:prstGeom prst="rect">
            <a:avLst/>
          </a:prstGeom>
        </p:spPr>
        <p:txBody>
          <a:bodyPr wrap="square">
            <a:spAutoFit/>
          </a:bodyPr>
          <a:lstStyle/>
          <a:p>
            <a:pPr algn="just" defTabSz="342900">
              <a:lnSpc>
                <a:spcPct val="150000"/>
              </a:lnSpc>
            </a:pPr>
            <a:r>
              <a:rPr lang="vi-VN" sz="2000" b="1">
                <a:latin typeface="UTM Avo" panose="02040603050506020204" pitchFamily="18" charset="0"/>
                <a:cs typeface="Times New Roman" panose="02020603050405020304" pitchFamily="18" charset="0"/>
              </a:rPr>
              <a:t>Phần mềm bảng tính </a:t>
            </a:r>
            <a:r>
              <a:rPr lang="vi-VN" sz="2000">
                <a:latin typeface="UTM Avo" panose="02040603050506020204" pitchFamily="18" charset="0"/>
                <a:cs typeface="Times New Roman" panose="02020603050405020304" pitchFamily="18" charset="0"/>
              </a:rPr>
              <a:t>là phần mềm ứng dụng giúp em trình bày thông tin dưới dạng bảng một cách cô đọng và dễ so sánh, thực hiện các tính toán phổ biến</a:t>
            </a:r>
          </a:p>
        </p:txBody>
      </p:sp>
      <p:pic>
        <p:nvPicPr>
          <p:cNvPr id="6" name="Picture 5">
            <a:extLst>
              <a:ext uri="{FF2B5EF4-FFF2-40B4-BE49-F238E27FC236}">
                <a16:creationId xmlns:a16="http://schemas.microsoft.com/office/drawing/2014/main" id="{55147392-BF05-4453-8BED-86256360267E}"/>
              </a:ext>
            </a:extLst>
          </p:cNvPr>
          <p:cNvPicPr>
            <a:picLocks noChangeAspect="1"/>
          </p:cNvPicPr>
          <p:nvPr/>
        </p:nvPicPr>
        <p:blipFill>
          <a:blip r:embed="rId3"/>
          <a:stretch>
            <a:fillRect/>
          </a:stretch>
        </p:blipFill>
        <p:spPr>
          <a:xfrm>
            <a:off x="559895" y="3005226"/>
            <a:ext cx="888648" cy="885725"/>
          </a:xfrm>
          <a:prstGeom prst="rect">
            <a:avLst/>
          </a:prstGeom>
        </p:spPr>
      </p:pic>
      <p:sp>
        <p:nvSpPr>
          <p:cNvPr id="7" name="Rectangle 6">
            <a:extLst>
              <a:ext uri="{FF2B5EF4-FFF2-40B4-BE49-F238E27FC236}">
                <a16:creationId xmlns:a16="http://schemas.microsoft.com/office/drawing/2014/main" id="{156ADCA1-5B80-4089-8D79-30BD19F8A524}"/>
              </a:ext>
            </a:extLst>
          </p:cNvPr>
          <p:cNvSpPr/>
          <p:nvPr/>
        </p:nvSpPr>
        <p:spPr>
          <a:xfrm>
            <a:off x="473149" y="3890951"/>
            <a:ext cx="11123594" cy="2335319"/>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(tính tổng, trung bình cộng, xác định giá trị lớn nhất, nhỏ nhất,...), vẽ các biểu đồ minh hoạ các số liệu tương ứng,... Không chỉ thế, khi tính toán bằng chương trình bảng</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tính, nếu dữ liệu gốc thay đổi, kết quả tính toán trên các số liệu sẽ được tự động cập nhật. Có rất nhiều phần mềm bảng tính khác nhau như Google Sheets, Microsoft Excel, Libre Calc,... và chúng đều có các chức năng tương tự nhau. </a:t>
            </a:r>
          </a:p>
        </p:txBody>
      </p:sp>
    </p:spTree>
    <p:extLst>
      <p:ext uri="{BB962C8B-B14F-4D97-AF65-F5344CB8AC3E}">
        <p14:creationId xmlns:p14="http://schemas.microsoft.com/office/powerpoint/2010/main" val="21879895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fltVal val="0"/>
                                          </p:val>
                                        </p:tav>
                                        <p:tav tm="100000">
                                          <p:val>
                                            <p:strVal val="#ppt_w"/>
                                          </p:val>
                                        </p:tav>
                                      </p:tavLst>
                                    </p:anim>
                                    <p:anim calcmode="lin" valueType="num">
                                      <p:cBhvr>
                                        <p:cTn id="24" dur="500" fill="hold"/>
                                        <p:tgtEl>
                                          <p:spTgt spid="6"/>
                                        </p:tgtEl>
                                        <p:attrNameLst>
                                          <p:attrName>ppt_h</p:attrName>
                                        </p:attrNameLst>
                                      </p:cBhvr>
                                      <p:tavLst>
                                        <p:tav tm="0">
                                          <p:val>
                                            <p:fltVal val="0"/>
                                          </p:val>
                                        </p:tav>
                                        <p:tav tm="100000">
                                          <p:val>
                                            <p:strVal val="#ppt_h"/>
                                          </p:val>
                                        </p:tav>
                                      </p:tavLst>
                                    </p:anim>
                                    <p:animEffect transition="in" filter="fad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5">
                                            <p:txEl>
                                              <p:pRg st="0" end="0"/>
                                            </p:txEl>
                                          </p:spTgt>
                                        </p:tgtEl>
                                        <p:attrNameLst>
                                          <p:attrName>style.visibility</p:attrName>
                                        </p:attrNameLst>
                                      </p:cBhvr>
                                      <p:to>
                                        <p:strVal val="visible"/>
                                      </p:to>
                                    </p:set>
                                    <p:animEffect transition="in" filter="fade">
                                      <p:cBhvr>
                                        <p:cTn id="30" dur="1000"/>
                                        <p:tgtEl>
                                          <p:spTgt spid="5">
                                            <p:txEl>
                                              <p:pRg st="0" end="0"/>
                                            </p:txEl>
                                          </p:spTgt>
                                        </p:tgtEl>
                                      </p:cBhvr>
                                    </p:animEffect>
                                    <p:anim calcmode="lin" valueType="num">
                                      <p:cBhvr>
                                        <p:cTn id="31"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2" dur="1000" fill="hold"/>
                                        <p:tgtEl>
                                          <p:spTgt spid="5">
                                            <p:txEl>
                                              <p:pRg st="0" end="0"/>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FBA318-D058-4199-B8FB-AFE347BF435F}"/>
              </a:ext>
            </a:extLst>
          </p:cNvPr>
          <p:cNvPicPr>
            <a:picLocks noChangeAspect="1"/>
          </p:cNvPicPr>
          <p:nvPr/>
        </p:nvPicPr>
        <p:blipFill>
          <a:blip r:embed="rId2"/>
          <a:stretch>
            <a:fillRect/>
          </a:stretch>
        </p:blipFill>
        <p:spPr>
          <a:xfrm>
            <a:off x="1294082" y="866930"/>
            <a:ext cx="9603835" cy="5697331"/>
          </a:xfrm>
          <a:prstGeom prst="rect">
            <a:avLst/>
          </a:prstGeom>
        </p:spPr>
      </p:pic>
      <p:sp>
        <p:nvSpPr>
          <p:cNvPr id="4" name="Rectangle 3">
            <a:extLst>
              <a:ext uri="{FF2B5EF4-FFF2-40B4-BE49-F238E27FC236}">
                <a16:creationId xmlns:a16="http://schemas.microsoft.com/office/drawing/2014/main" id="{EE5FCB9A-79E5-4344-906E-B6E6F61D6036}"/>
              </a:ext>
            </a:extLst>
          </p:cNvPr>
          <p:cNvSpPr/>
          <p:nvPr/>
        </p:nvSpPr>
        <p:spPr>
          <a:xfrm>
            <a:off x="653771" y="293739"/>
            <a:ext cx="11123594" cy="488660"/>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Giao diện của các phần mềm bảng tính có dạng tương tự như Hình 6.1.</a:t>
            </a:r>
          </a:p>
        </p:txBody>
      </p:sp>
    </p:spTree>
    <p:extLst>
      <p:ext uri="{BB962C8B-B14F-4D97-AF65-F5344CB8AC3E}">
        <p14:creationId xmlns:p14="http://schemas.microsoft.com/office/powerpoint/2010/main" val="25985251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28606A-6EA1-4F3A-A2ED-4EF2F4A91BE3}"/>
              </a:ext>
            </a:extLst>
          </p:cNvPr>
          <p:cNvPicPr>
            <a:picLocks noChangeAspect="1"/>
          </p:cNvPicPr>
          <p:nvPr/>
        </p:nvPicPr>
        <p:blipFill rotWithShape="1">
          <a:blip r:embed="rId2">
            <a:extLst>
              <a:ext uri="{28A0092B-C50C-407E-A947-70E740481C1C}">
                <a14:useLocalDpi xmlns:a14="http://schemas.microsoft.com/office/drawing/2010/main" val="0"/>
              </a:ext>
            </a:extLst>
          </a:blip>
          <a:srcRect t="33043"/>
          <a:stretch/>
        </p:blipFill>
        <p:spPr>
          <a:xfrm>
            <a:off x="435939" y="2442257"/>
            <a:ext cx="10933241" cy="3327958"/>
          </a:xfrm>
          <a:prstGeom prst="rect">
            <a:avLst/>
          </a:prstGeom>
        </p:spPr>
      </p:pic>
      <p:pic>
        <p:nvPicPr>
          <p:cNvPr id="4" name="Picture 3">
            <a:extLst>
              <a:ext uri="{FF2B5EF4-FFF2-40B4-BE49-F238E27FC236}">
                <a16:creationId xmlns:a16="http://schemas.microsoft.com/office/drawing/2014/main" id="{A7258010-55EE-43B0-8CDB-957EE0285AA1}"/>
              </a:ext>
            </a:extLst>
          </p:cNvPr>
          <p:cNvPicPr>
            <a:picLocks noChangeAspect="1"/>
          </p:cNvPicPr>
          <p:nvPr/>
        </p:nvPicPr>
        <p:blipFill rotWithShape="1">
          <a:blip r:embed="rId2">
            <a:extLst>
              <a:ext uri="{28A0092B-C50C-407E-A947-70E740481C1C}">
                <a14:useLocalDpi xmlns:a14="http://schemas.microsoft.com/office/drawing/2010/main" val="0"/>
              </a:ext>
            </a:extLst>
          </a:blip>
          <a:srcRect b="67626"/>
          <a:stretch/>
        </p:blipFill>
        <p:spPr>
          <a:xfrm>
            <a:off x="435940" y="590073"/>
            <a:ext cx="10933241" cy="1609117"/>
          </a:xfrm>
          <a:prstGeom prst="rect">
            <a:avLst/>
          </a:prstGeom>
        </p:spPr>
      </p:pic>
    </p:spTree>
    <p:extLst>
      <p:ext uri="{BB962C8B-B14F-4D97-AF65-F5344CB8AC3E}">
        <p14:creationId xmlns:p14="http://schemas.microsoft.com/office/powerpoint/2010/main" val="1108133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3945B0-A86E-4F56-8CEF-BB812E8298DE}"/>
              </a:ext>
            </a:extLst>
          </p:cNvPr>
          <p:cNvPicPr>
            <a:picLocks noChangeAspect="1"/>
          </p:cNvPicPr>
          <p:nvPr/>
        </p:nvPicPr>
        <p:blipFill>
          <a:blip r:embed="rId2"/>
          <a:stretch>
            <a:fillRect/>
          </a:stretch>
        </p:blipFill>
        <p:spPr>
          <a:xfrm>
            <a:off x="420697" y="394150"/>
            <a:ext cx="9544383" cy="6069700"/>
          </a:xfrm>
          <a:prstGeom prst="rect">
            <a:avLst/>
          </a:prstGeom>
        </p:spPr>
      </p:pic>
      <p:pic>
        <p:nvPicPr>
          <p:cNvPr id="4" name="Picture 3" descr="A picture containing text, vector graphics&#10;&#10;Description automatically generated">
            <a:extLst>
              <a:ext uri="{FF2B5EF4-FFF2-40B4-BE49-F238E27FC236}">
                <a16:creationId xmlns:a16="http://schemas.microsoft.com/office/drawing/2014/main" id="{9C03CB49-196A-4530-AB55-543029947C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3609" y="3775426"/>
            <a:ext cx="2816014" cy="2816014"/>
          </a:xfrm>
          <a:prstGeom prst="rect">
            <a:avLst/>
          </a:prstGeom>
        </p:spPr>
      </p:pic>
    </p:spTree>
    <p:extLst>
      <p:ext uri="{BB962C8B-B14F-4D97-AF65-F5344CB8AC3E}">
        <p14:creationId xmlns:p14="http://schemas.microsoft.com/office/powerpoint/2010/main" val="17074238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C02EE8-24D1-482E-A27C-6425931C5FF0}"/>
              </a:ext>
            </a:extLst>
          </p:cNvPr>
          <p:cNvPicPr>
            <a:picLocks noChangeAspect="1"/>
          </p:cNvPicPr>
          <p:nvPr/>
        </p:nvPicPr>
        <p:blipFill>
          <a:blip r:embed="rId2"/>
          <a:stretch>
            <a:fillRect/>
          </a:stretch>
        </p:blipFill>
        <p:spPr>
          <a:xfrm>
            <a:off x="451556" y="1397000"/>
            <a:ext cx="10180552" cy="5118981"/>
          </a:xfrm>
          <a:prstGeom prst="rect">
            <a:avLst/>
          </a:prstGeom>
        </p:spPr>
      </p:pic>
      <p:sp>
        <p:nvSpPr>
          <p:cNvPr id="4" name="Rectangle 3">
            <a:extLst>
              <a:ext uri="{FF2B5EF4-FFF2-40B4-BE49-F238E27FC236}">
                <a16:creationId xmlns:a16="http://schemas.microsoft.com/office/drawing/2014/main" id="{A0E18236-AAE9-486E-B81F-4797215B53EB}"/>
              </a:ext>
            </a:extLst>
          </p:cNvPr>
          <p:cNvSpPr/>
          <p:nvPr/>
        </p:nvSpPr>
        <p:spPr>
          <a:xfrm>
            <a:off x="451556" y="336375"/>
            <a:ext cx="10024533" cy="950325"/>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Mỗi ô trên trang tính được đánh địa chỉ theo cột và hàng, ví dụ A1, B3, C10,... Địa chỉ của ô được quy định là tên cột ghép với tên hàng. </a:t>
            </a:r>
            <a:endParaRPr lang="en-US" sz="2000">
              <a:latin typeface="UTM Avo" panose="02040603050506020204" pitchFamily="18" charset="0"/>
              <a:cs typeface="Times New Roman" panose="02020603050405020304" pitchFamily="18" charset="0"/>
            </a:endParaRPr>
          </a:p>
        </p:txBody>
      </p:sp>
      <p:grpSp>
        <p:nvGrpSpPr>
          <p:cNvPr id="7" name="Group 6">
            <a:extLst>
              <a:ext uri="{FF2B5EF4-FFF2-40B4-BE49-F238E27FC236}">
                <a16:creationId xmlns:a16="http://schemas.microsoft.com/office/drawing/2014/main" id="{45CEDAED-02BA-4610-826A-0DC0D978FCFE}"/>
              </a:ext>
            </a:extLst>
          </p:cNvPr>
          <p:cNvGrpSpPr/>
          <p:nvPr/>
        </p:nvGrpSpPr>
        <p:grpSpPr>
          <a:xfrm>
            <a:off x="8342487" y="1449210"/>
            <a:ext cx="3476979" cy="1753619"/>
            <a:chOff x="8342487" y="1449210"/>
            <a:chExt cx="3476979" cy="1753619"/>
          </a:xfrm>
        </p:grpSpPr>
        <p:sp>
          <p:nvSpPr>
            <p:cNvPr id="2" name="Speech Bubble: Rectangle with Corners Rounded 1">
              <a:extLst>
                <a:ext uri="{FF2B5EF4-FFF2-40B4-BE49-F238E27FC236}">
                  <a16:creationId xmlns:a16="http://schemas.microsoft.com/office/drawing/2014/main" id="{9A132C8A-6C3D-4798-BB56-2815A165B6EB}"/>
                </a:ext>
              </a:extLst>
            </p:cNvPr>
            <p:cNvSpPr/>
            <p:nvPr/>
          </p:nvSpPr>
          <p:spPr>
            <a:xfrm>
              <a:off x="8342487" y="1449210"/>
              <a:ext cx="3476979" cy="1753619"/>
            </a:xfrm>
            <a:prstGeom prst="wedgeRoundRectCallout">
              <a:avLst>
                <a:gd name="adj1" fmla="val -99080"/>
                <a:gd name="adj2" fmla="val 58952"/>
                <a:gd name="adj3" fmla="val 16667"/>
              </a:avLst>
            </a:prstGeom>
            <a:solidFill>
              <a:schemeClr val="accent3">
                <a:alpha val="26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27AC540-46FC-48E5-87EA-FEA5809D8AF3}"/>
                </a:ext>
              </a:extLst>
            </p:cNvPr>
            <p:cNvSpPr/>
            <p:nvPr/>
          </p:nvSpPr>
          <p:spPr>
            <a:xfrm>
              <a:off x="8387643" y="1466965"/>
              <a:ext cx="3364090" cy="1695529"/>
            </a:xfrm>
            <a:prstGeom prst="rect">
              <a:avLst/>
            </a:prstGeom>
          </p:spPr>
          <p:txBody>
            <a:bodyPr wrap="square">
              <a:spAutoFit/>
            </a:bodyPr>
            <a:lstStyle/>
            <a:p>
              <a:pPr algn="ctr" defTabSz="342900">
                <a:lnSpc>
                  <a:spcPct val="150000"/>
                </a:lnSpc>
              </a:pPr>
              <a:r>
                <a:rPr lang="vi-VN">
                  <a:latin typeface="UTM Avo" panose="02040603050506020204" pitchFamily="18" charset="0"/>
                  <a:cs typeface="Times New Roman" panose="02020603050405020304" pitchFamily="18" charset="0"/>
                </a:rPr>
                <a:t>Nhiều ô liền kề tạo thành hình chữ nhật trên trang tính được gọi là </a:t>
              </a:r>
              <a:r>
                <a:rPr lang="vi-VN" b="1">
                  <a:solidFill>
                    <a:srgbClr val="0000FF"/>
                  </a:solidFill>
                  <a:latin typeface="UTM Avo" panose="02040603050506020204" pitchFamily="18" charset="0"/>
                  <a:cs typeface="Times New Roman" panose="02020603050405020304" pitchFamily="18" charset="0"/>
                </a:rPr>
                <a:t>vùng dữ liệu </a:t>
              </a:r>
              <a:r>
                <a:rPr lang="vi-VN">
                  <a:latin typeface="UTM Avo" panose="02040603050506020204" pitchFamily="18" charset="0"/>
                  <a:cs typeface="Times New Roman" panose="02020603050405020304" pitchFamily="18" charset="0"/>
                </a:rPr>
                <a:t>(gọi tắt là vùng). </a:t>
              </a:r>
            </a:p>
          </p:txBody>
        </p:sp>
      </p:grpSp>
      <p:grpSp>
        <p:nvGrpSpPr>
          <p:cNvPr id="9" name="Group 8">
            <a:extLst>
              <a:ext uri="{FF2B5EF4-FFF2-40B4-BE49-F238E27FC236}">
                <a16:creationId xmlns:a16="http://schemas.microsoft.com/office/drawing/2014/main" id="{F5B1AC98-AF49-47A7-B47E-072B158467A4}"/>
              </a:ext>
            </a:extLst>
          </p:cNvPr>
          <p:cNvGrpSpPr/>
          <p:nvPr/>
        </p:nvGrpSpPr>
        <p:grpSpPr>
          <a:xfrm>
            <a:off x="7868093" y="4531980"/>
            <a:ext cx="3951373" cy="1753619"/>
            <a:chOff x="7868093" y="4531980"/>
            <a:chExt cx="3951373" cy="1753619"/>
          </a:xfrm>
        </p:grpSpPr>
        <p:sp>
          <p:nvSpPr>
            <p:cNvPr id="8" name="Speech Bubble: Rectangle with Corners Rounded 7">
              <a:extLst>
                <a:ext uri="{FF2B5EF4-FFF2-40B4-BE49-F238E27FC236}">
                  <a16:creationId xmlns:a16="http://schemas.microsoft.com/office/drawing/2014/main" id="{844FD734-CFA2-4509-BD40-0F9A2F80F670}"/>
                </a:ext>
              </a:extLst>
            </p:cNvPr>
            <p:cNvSpPr/>
            <p:nvPr/>
          </p:nvSpPr>
          <p:spPr>
            <a:xfrm>
              <a:off x="7868093" y="4531980"/>
              <a:ext cx="3951373" cy="1753619"/>
            </a:xfrm>
            <a:prstGeom prst="wedgeRoundRectCallout">
              <a:avLst>
                <a:gd name="adj1" fmla="val -82812"/>
                <a:gd name="adj2" fmla="val -52611"/>
                <a:gd name="adj3" fmla="val 16667"/>
              </a:avLst>
            </a:prstGeom>
            <a:solidFill>
              <a:schemeClr val="accent6">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9DC509A-E33E-4C9E-A9BC-6418AEC8B910}"/>
                </a:ext>
              </a:extLst>
            </p:cNvPr>
            <p:cNvSpPr/>
            <p:nvPr/>
          </p:nvSpPr>
          <p:spPr>
            <a:xfrm>
              <a:off x="7985708" y="4561024"/>
              <a:ext cx="3766025" cy="1695529"/>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Vùng dữ liệu được đánh địa chỉ theo địa chỉ của ô góc trên bên trái và ô góc dưới bên phải, cách nhau bởi dấu ":".</a:t>
              </a:r>
            </a:p>
          </p:txBody>
        </p:sp>
      </p:grpSp>
    </p:spTree>
    <p:extLst>
      <p:ext uri="{BB962C8B-B14F-4D97-AF65-F5344CB8AC3E}">
        <p14:creationId xmlns:p14="http://schemas.microsoft.com/office/powerpoint/2010/main" val="42267413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E18236-AAE9-486E-B81F-4797215B53EB}"/>
              </a:ext>
            </a:extLst>
          </p:cNvPr>
          <p:cNvSpPr/>
          <p:nvPr/>
        </p:nvSpPr>
        <p:spPr>
          <a:xfrm>
            <a:off x="564445" y="353712"/>
            <a:ext cx="11085688" cy="2796984"/>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Các thao tác chọn (đánh dấu) một ô, hàng, cột, vùng trên trang tính: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Chọn một ô: Nháy chuột vào ô cần chọn.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en-US" sz="2000">
                <a:latin typeface="UTM Avo" panose="02040603050506020204" pitchFamily="18" charset="0"/>
                <a:cs typeface="Times New Roman" panose="02020603050405020304" pitchFamily="18" charset="0"/>
              </a:rPr>
              <a:t>-</a:t>
            </a:r>
            <a:r>
              <a:rPr lang="vi-VN" sz="2000">
                <a:latin typeface="UTM Avo" panose="02040603050506020204" pitchFamily="18" charset="0"/>
                <a:cs typeface="Times New Roman" panose="02020603050405020304" pitchFamily="18" charset="0"/>
              </a:rPr>
              <a:t> Chọn một hàng: Nháy chuột vào tên hàng cần chọn.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Chọn một cột: Nháy chuột vào tên cột cần chọn.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en-US" sz="2000">
                <a:latin typeface="UTM Avo" panose="02040603050506020204" pitchFamily="18" charset="0"/>
                <a:cs typeface="Times New Roman" panose="02020603050405020304" pitchFamily="18" charset="0"/>
              </a:rPr>
              <a:t>-</a:t>
            </a:r>
            <a:r>
              <a:rPr lang="vi-VN" sz="2000">
                <a:latin typeface="UTM Avo" panose="02040603050506020204" pitchFamily="18" charset="0"/>
                <a:cs typeface="Times New Roman" panose="02020603050405020304" pitchFamily="18" charset="0"/>
              </a:rPr>
              <a:t> Chọn một vùng: Kéo thả chuột từ một ô góc (ví dụ ô góc trên bên trái) đến ô ở góc đối diện</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(ô góc dưới bên phải). Ô chọn đầu tiên sẽ là ô hiện thời.</a:t>
            </a:r>
          </a:p>
        </p:txBody>
      </p:sp>
      <p:pic>
        <p:nvPicPr>
          <p:cNvPr id="12" name="Picture 11">
            <a:extLst>
              <a:ext uri="{FF2B5EF4-FFF2-40B4-BE49-F238E27FC236}">
                <a16:creationId xmlns:a16="http://schemas.microsoft.com/office/drawing/2014/main" id="{199E1DA6-A643-48EC-BBCB-B16317B43E25}"/>
              </a:ext>
            </a:extLst>
          </p:cNvPr>
          <p:cNvPicPr>
            <a:picLocks noChangeAspect="1"/>
          </p:cNvPicPr>
          <p:nvPr/>
        </p:nvPicPr>
        <p:blipFill rotWithShape="1">
          <a:blip r:embed="rId2"/>
          <a:srcRect b="52403"/>
          <a:stretch/>
        </p:blipFill>
        <p:spPr>
          <a:xfrm>
            <a:off x="541867" y="3173274"/>
            <a:ext cx="11011786" cy="1613214"/>
          </a:xfrm>
          <a:prstGeom prst="rect">
            <a:avLst/>
          </a:prstGeom>
        </p:spPr>
      </p:pic>
      <p:pic>
        <p:nvPicPr>
          <p:cNvPr id="13" name="Picture 12">
            <a:extLst>
              <a:ext uri="{FF2B5EF4-FFF2-40B4-BE49-F238E27FC236}">
                <a16:creationId xmlns:a16="http://schemas.microsoft.com/office/drawing/2014/main" id="{709A75B0-53EC-44A7-B875-D91C14FC67B2}"/>
              </a:ext>
            </a:extLst>
          </p:cNvPr>
          <p:cNvPicPr>
            <a:picLocks noChangeAspect="1"/>
          </p:cNvPicPr>
          <p:nvPr/>
        </p:nvPicPr>
        <p:blipFill rotWithShape="1">
          <a:blip r:embed="rId2"/>
          <a:srcRect t="48128"/>
          <a:stretch/>
        </p:blipFill>
        <p:spPr>
          <a:xfrm>
            <a:off x="454640" y="4786489"/>
            <a:ext cx="11011786" cy="1758112"/>
          </a:xfrm>
          <a:prstGeom prst="rect">
            <a:avLst/>
          </a:prstGeom>
        </p:spPr>
      </p:pic>
    </p:spTree>
    <p:extLst>
      <p:ext uri="{BB962C8B-B14F-4D97-AF65-F5344CB8AC3E}">
        <p14:creationId xmlns:p14="http://schemas.microsoft.com/office/powerpoint/2010/main" val="7718701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7" presetClass="entr" presetSubtype="1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55" presetClass="entr" presetSubtype="0" fill="hold" nodeType="click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p:cTn id="41" dur="1000" fill="hold"/>
                                        <p:tgtEl>
                                          <p:spTgt spid="13"/>
                                        </p:tgtEl>
                                        <p:attrNameLst>
                                          <p:attrName>ppt_w</p:attrName>
                                        </p:attrNameLst>
                                      </p:cBhvr>
                                      <p:tavLst>
                                        <p:tav tm="0">
                                          <p:val>
                                            <p:strVal val="#ppt_w*0.70"/>
                                          </p:val>
                                        </p:tav>
                                        <p:tav tm="100000">
                                          <p:val>
                                            <p:strVal val="#ppt_w"/>
                                          </p:val>
                                        </p:tav>
                                      </p:tavLst>
                                    </p:anim>
                                    <p:anim calcmode="lin" valueType="num">
                                      <p:cBhvr>
                                        <p:cTn id="42" dur="1000" fill="hold"/>
                                        <p:tgtEl>
                                          <p:spTgt spid="13"/>
                                        </p:tgtEl>
                                        <p:attrNameLst>
                                          <p:attrName>ppt_h</p:attrName>
                                        </p:attrNameLst>
                                      </p:cBhvr>
                                      <p:tavLst>
                                        <p:tav tm="0">
                                          <p:val>
                                            <p:strVal val="#ppt_h"/>
                                          </p:val>
                                        </p:tav>
                                        <p:tav tm="100000">
                                          <p:val>
                                            <p:strVal val="#ppt_h"/>
                                          </p:val>
                                        </p:tav>
                                      </p:tavLst>
                                    </p:anim>
                                    <p:animEffect transition="in" filter="fade">
                                      <p:cBhvr>
                                        <p:cTn id="43"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DD4F8F-E8AE-468A-A275-E5FE32FFA080}"/>
              </a:ext>
            </a:extLst>
          </p:cNvPr>
          <p:cNvPicPr>
            <a:picLocks noChangeAspect="1"/>
          </p:cNvPicPr>
          <p:nvPr/>
        </p:nvPicPr>
        <p:blipFill>
          <a:blip r:embed="rId2"/>
          <a:stretch>
            <a:fillRect/>
          </a:stretch>
        </p:blipFill>
        <p:spPr>
          <a:xfrm>
            <a:off x="473148" y="1177277"/>
            <a:ext cx="11217349" cy="2033193"/>
          </a:xfrm>
          <a:prstGeom prst="rect">
            <a:avLst/>
          </a:prstGeom>
        </p:spPr>
      </p:pic>
      <p:sp>
        <p:nvSpPr>
          <p:cNvPr id="4" name="Rectangle 3">
            <a:extLst>
              <a:ext uri="{FF2B5EF4-FFF2-40B4-BE49-F238E27FC236}">
                <a16:creationId xmlns:a16="http://schemas.microsoft.com/office/drawing/2014/main" id="{E9170743-A6AF-45B8-AA86-DFE2DE04A6D9}"/>
              </a:ext>
            </a:extLst>
          </p:cNvPr>
          <p:cNvSpPr/>
          <p:nvPr/>
        </p:nvSpPr>
        <p:spPr>
          <a:xfrm>
            <a:off x="473148" y="394837"/>
            <a:ext cx="11007651" cy="642933"/>
          </a:xfrm>
          <a:prstGeom prst="rect">
            <a:avLst/>
          </a:prstGeom>
        </p:spPr>
        <p:txBody>
          <a:bodyPr wrap="square">
            <a:spAutoFit/>
          </a:bodyPr>
          <a:lstStyle/>
          <a:p>
            <a:pPr defTabSz="342900">
              <a:lnSpc>
                <a:spcPct val="150000"/>
              </a:lnSpc>
            </a:pPr>
            <a:r>
              <a:rPr lang="vi-VN" sz="2800" b="1">
                <a:solidFill>
                  <a:srgbClr val="F03C69"/>
                </a:solidFill>
                <a:latin typeface="SVN-SAF" panose="02040603050506020204" pitchFamily="18" charset="0"/>
                <a:cs typeface="Times New Roman" panose="02020603050405020304" pitchFamily="18" charset="0"/>
              </a:rPr>
              <a:t>2. NHẬP, CHỈNH SỬA VÀ ĐỊNH DẠNG DỮ LIỆU TRONG TRANG TÍNH</a:t>
            </a:r>
          </a:p>
        </p:txBody>
      </p:sp>
      <p:grpSp>
        <p:nvGrpSpPr>
          <p:cNvPr id="11" name="Group 10">
            <a:extLst>
              <a:ext uri="{FF2B5EF4-FFF2-40B4-BE49-F238E27FC236}">
                <a16:creationId xmlns:a16="http://schemas.microsoft.com/office/drawing/2014/main" id="{C3A674C9-D88C-4C24-BFE0-6FB45D18528F}"/>
              </a:ext>
            </a:extLst>
          </p:cNvPr>
          <p:cNvGrpSpPr/>
          <p:nvPr/>
        </p:nvGrpSpPr>
        <p:grpSpPr>
          <a:xfrm>
            <a:off x="4373740" y="3349977"/>
            <a:ext cx="2896305" cy="2964055"/>
            <a:chOff x="4373740" y="3349977"/>
            <a:chExt cx="2896305" cy="2964055"/>
          </a:xfrm>
        </p:grpSpPr>
        <p:pic>
          <p:nvPicPr>
            <p:cNvPr id="7" name="Picture 6" descr="Logo&#10;&#10;Description automatically generated with low confidence">
              <a:extLst>
                <a:ext uri="{FF2B5EF4-FFF2-40B4-BE49-F238E27FC236}">
                  <a16:creationId xmlns:a16="http://schemas.microsoft.com/office/drawing/2014/main" id="{2F04A280-65DB-4972-922D-76DCCFF6C0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3740" y="3349977"/>
              <a:ext cx="2896305" cy="2964055"/>
            </a:xfrm>
            <a:prstGeom prst="rect">
              <a:avLst/>
            </a:prstGeom>
          </p:spPr>
        </p:pic>
        <p:sp>
          <p:nvSpPr>
            <p:cNvPr id="9" name="Rectangle 8">
              <a:extLst>
                <a:ext uri="{FF2B5EF4-FFF2-40B4-BE49-F238E27FC236}">
                  <a16:creationId xmlns:a16="http://schemas.microsoft.com/office/drawing/2014/main" id="{8C98CFF5-51A7-4278-8EFD-16C6B34DDD83}"/>
                </a:ext>
              </a:extLst>
            </p:cNvPr>
            <p:cNvSpPr/>
            <p:nvPr/>
          </p:nvSpPr>
          <p:spPr>
            <a:xfrm rot="21053092">
              <a:off x="4979548" y="3879335"/>
              <a:ext cx="963726" cy="7048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AA95DF91-D1D5-4739-81CE-FC0EAE3CD2A6}"/>
                </a:ext>
              </a:extLst>
            </p:cNvPr>
            <p:cNvPicPr>
              <a:picLocks noChangeAspect="1"/>
            </p:cNvPicPr>
            <p:nvPr/>
          </p:nvPicPr>
          <p:blipFill>
            <a:blip r:embed="rId4"/>
            <a:stretch>
              <a:fillRect/>
            </a:stretch>
          </p:blipFill>
          <p:spPr>
            <a:xfrm rot="21165863">
              <a:off x="5129128" y="3881783"/>
              <a:ext cx="664565" cy="654792"/>
            </a:xfrm>
            <a:prstGeom prst="rect">
              <a:avLst/>
            </a:prstGeom>
          </p:spPr>
        </p:pic>
      </p:grpSp>
    </p:spTree>
    <p:extLst>
      <p:ext uri="{BB962C8B-B14F-4D97-AF65-F5344CB8AC3E}">
        <p14:creationId xmlns:p14="http://schemas.microsoft.com/office/powerpoint/2010/main" val="3736395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9243</TotalTime>
  <Words>1031</Words>
  <Application>Microsoft Office PowerPoint</Application>
  <PresentationFormat>Widescreen</PresentationFormat>
  <Paragraphs>66</Paragraphs>
  <Slides>17</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等线</vt:lpstr>
      <vt:lpstr>Arial</vt:lpstr>
      <vt:lpstr>Calibri</vt:lpstr>
      <vt:lpstr>iCiel Cadena</vt:lpstr>
      <vt:lpstr>Segoe Print</vt:lpstr>
      <vt:lpstr>SVN-SAF</vt:lpstr>
      <vt:lpstr>Times New Roman</vt:lpstr>
      <vt:lpstr>UTM Avo</vt:lpstr>
      <vt:lpstr>UTM Kabel KT</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Tran Minh</cp:lastModifiedBy>
  <cp:revision>492</cp:revision>
  <dcterms:created xsi:type="dcterms:W3CDTF">2021-11-14T08:33:55Z</dcterms:created>
  <dcterms:modified xsi:type="dcterms:W3CDTF">2022-03-23T23:20:29Z</dcterms:modified>
</cp:coreProperties>
</file>