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56" r:id="rId3"/>
    <p:sldId id="257" r:id="rId4"/>
    <p:sldId id="258" r:id="rId5"/>
    <p:sldId id="261" r:id="rId6"/>
    <p:sldId id="259" r:id="rId7"/>
    <p:sldId id="262" r:id="rId8"/>
    <p:sldId id="264" r:id="rId9"/>
    <p:sldId id="263" r:id="rId10"/>
    <p:sldId id="268" r:id="rId11"/>
    <p:sldId id="265" r:id="rId12"/>
    <p:sldId id="266" r:id="rId13"/>
    <p:sldId id="26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89" d="100"/>
          <a:sy n="89" d="100"/>
        </p:scale>
        <p:origin x="12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image" Target="../media/image23.wmf"/><Relationship Id="rId1" Type="http://schemas.openxmlformats.org/officeDocument/2006/relationships/image" Target="../media/image22.wmf"/><Relationship Id="rId5" Type="http://schemas.openxmlformats.org/officeDocument/2006/relationships/image" Target="../media/image26.wmf"/><Relationship Id="rId4" Type="http://schemas.openxmlformats.org/officeDocument/2006/relationships/image" Target="../media/image25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D26F7-7C34-4DC9-AC15-8B324BC8502F}" type="datetimeFigureOut">
              <a:rPr lang="en-US" smtClean="0"/>
              <a:t>27/1/2021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E8881-BBBA-48D2-9204-AC541BFD1C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09992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D26F7-7C34-4DC9-AC15-8B324BC8502F}" type="datetimeFigureOut">
              <a:rPr lang="en-US" smtClean="0"/>
              <a:t>27/1/2021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E8881-BBBA-48D2-9204-AC541BFD1C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80798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D26F7-7C34-4DC9-AC15-8B324BC8502F}" type="datetimeFigureOut">
              <a:rPr lang="en-US" smtClean="0"/>
              <a:t>27/1/2021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E8881-BBBA-48D2-9204-AC541BFD1C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3734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D26F7-7C34-4DC9-AC15-8B324BC8502F}" type="datetimeFigureOut">
              <a:rPr lang="en-US" smtClean="0"/>
              <a:t>27/1/2021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E8881-BBBA-48D2-9204-AC541BFD1C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7088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D26F7-7C34-4DC9-AC15-8B324BC8502F}" type="datetimeFigureOut">
              <a:rPr lang="en-US" smtClean="0"/>
              <a:t>27/1/2021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E8881-BBBA-48D2-9204-AC541BFD1C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4200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D26F7-7C34-4DC9-AC15-8B324BC8502F}" type="datetimeFigureOut">
              <a:rPr lang="en-US" smtClean="0"/>
              <a:t>27/1/2021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E8881-BBBA-48D2-9204-AC541BFD1C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99810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D26F7-7C34-4DC9-AC15-8B324BC8502F}" type="datetimeFigureOut">
              <a:rPr lang="en-US" smtClean="0"/>
              <a:t>27/1/2021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E8881-BBBA-48D2-9204-AC541BFD1C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17647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D26F7-7C34-4DC9-AC15-8B324BC8502F}" type="datetimeFigureOut">
              <a:rPr lang="en-US" smtClean="0"/>
              <a:t>27/1/2021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E8881-BBBA-48D2-9204-AC541BFD1C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146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D26F7-7C34-4DC9-AC15-8B324BC8502F}" type="datetimeFigureOut">
              <a:rPr lang="en-US" smtClean="0"/>
              <a:t>27/1/2021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E8881-BBBA-48D2-9204-AC541BFD1C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96864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D26F7-7C34-4DC9-AC15-8B324BC8502F}" type="datetimeFigureOut">
              <a:rPr lang="en-US" smtClean="0"/>
              <a:t>27/1/2021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E8881-BBBA-48D2-9204-AC541BFD1C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87580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D26F7-7C34-4DC9-AC15-8B324BC8502F}" type="datetimeFigureOut">
              <a:rPr lang="en-US" smtClean="0"/>
              <a:t>27/1/2021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E8881-BBBA-48D2-9204-AC541BFD1C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5186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7D26F7-7C34-4DC9-AC15-8B324BC8502F}" type="datetimeFigureOut">
              <a:rPr lang="en-US" smtClean="0"/>
              <a:t>27/1/2021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3E8881-BBBA-48D2-9204-AC541BFD1C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33256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wmf"/><Relationship Id="rId3" Type="http://schemas.openxmlformats.org/officeDocument/2006/relationships/oleObject" Target="../embeddings/oleObject21.bin"/><Relationship Id="rId7" Type="http://schemas.openxmlformats.org/officeDocument/2006/relationships/oleObject" Target="../embeddings/oleObject23.bin"/><Relationship Id="rId12" Type="http://schemas.openxmlformats.org/officeDocument/2006/relationships/image" Target="../media/image26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3.wmf"/><Relationship Id="rId11" Type="http://schemas.openxmlformats.org/officeDocument/2006/relationships/oleObject" Target="../embeddings/oleObject25.bin"/><Relationship Id="rId5" Type="http://schemas.openxmlformats.org/officeDocument/2006/relationships/oleObject" Target="../embeddings/oleObject22.bin"/><Relationship Id="rId10" Type="http://schemas.openxmlformats.org/officeDocument/2006/relationships/image" Target="../media/image25.wmf"/><Relationship Id="rId4" Type="http://schemas.openxmlformats.org/officeDocument/2006/relationships/image" Target="../media/image22.wmf"/><Relationship Id="rId9" Type="http://schemas.openxmlformats.org/officeDocument/2006/relationships/oleObject" Target="../embeddings/oleObject24.bin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gif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wmf"/><Relationship Id="rId5" Type="http://schemas.openxmlformats.org/officeDocument/2006/relationships/image" Target="../media/image5.wmf"/><Relationship Id="rId4" Type="http://schemas.openxmlformats.org/officeDocument/2006/relationships/image" Target="../media/image4.w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3.bin"/><Relationship Id="rId5" Type="http://schemas.openxmlformats.org/officeDocument/2006/relationships/oleObject" Target="../embeddings/oleObject2.bin"/><Relationship Id="rId4" Type="http://schemas.openxmlformats.org/officeDocument/2006/relationships/image" Target="../media/image8.wmf"/><Relationship Id="rId9" Type="http://schemas.openxmlformats.org/officeDocument/2006/relationships/oleObject" Target="../embeddings/oleObject6.bin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3" Type="http://schemas.openxmlformats.org/officeDocument/2006/relationships/oleObject" Target="../embeddings/oleObject7.bin"/><Relationship Id="rId7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9.w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8.wmf"/><Relationship Id="rId9" Type="http://schemas.openxmlformats.org/officeDocument/2006/relationships/oleObject" Target="../embeddings/oleObject10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5.bin"/><Relationship Id="rId3" Type="http://schemas.openxmlformats.org/officeDocument/2006/relationships/oleObject" Target="../embeddings/oleObject11.bin"/><Relationship Id="rId7" Type="http://schemas.openxmlformats.org/officeDocument/2006/relationships/oleObject" Target="../embeddings/oleObject14.bin"/><Relationship Id="rId12" Type="http://schemas.openxmlformats.org/officeDocument/2006/relationships/oleObject" Target="../embeddings/oleObject1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3.bin"/><Relationship Id="rId11" Type="http://schemas.openxmlformats.org/officeDocument/2006/relationships/oleObject" Target="../embeddings/oleObject18.bin"/><Relationship Id="rId5" Type="http://schemas.openxmlformats.org/officeDocument/2006/relationships/oleObject" Target="../embeddings/oleObject12.bin"/><Relationship Id="rId10" Type="http://schemas.openxmlformats.org/officeDocument/2006/relationships/oleObject" Target="../embeddings/oleObject17.bin"/><Relationship Id="rId4" Type="http://schemas.openxmlformats.org/officeDocument/2006/relationships/image" Target="../media/image8.wmf"/><Relationship Id="rId9" Type="http://schemas.openxmlformats.org/officeDocument/2006/relationships/oleObject" Target="../embeddings/oleObject16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1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72291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91994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00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6781" y="1824831"/>
            <a:ext cx="3121025" cy="2265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image00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818" y="1031081"/>
            <a:ext cx="2028825" cy="1427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image00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35886">
            <a:off x="4617243" y="1766094"/>
            <a:ext cx="2679700" cy="804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image00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1443" y="2382044"/>
            <a:ext cx="4451350" cy="2630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image00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206" y="3540919"/>
            <a:ext cx="3336925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image00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3068" y="3183731"/>
            <a:ext cx="1452563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 descr="image00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5474">
            <a:off x="2878931" y="3783806"/>
            <a:ext cx="1666875" cy="114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 descr="image00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9068" y="2983706"/>
            <a:ext cx="635635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 descr="image009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4768" y="3607594"/>
            <a:ext cx="5364163" cy="212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 descr="image010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978" y="5041106"/>
            <a:ext cx="5527675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87530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1835724"/>
              </p:ext>
            </p:extLst>
          </p:nvPr>
        </p:nvGraphicFramePr>
        <p:xfrm>
          <a:off x="1742739" y="54009"/>
          <a:ext cx="4948517" cy="32613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948517"/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 err="1">
                          <a:effectLst/>
                        </a:rPr>
                        <a:t>Bài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tập</a:t>
                      </a:r>
                      <a:r>
                        <a:rPr lang="en-US" sz="2000" dirty="0">
                          <a:effectLst/>
                        </a:rPr>
                        <a:t> 22( 17-SGK). </a:t>
                      </a:r>
                      <a:r>
                        <a:rPr lang="en-US" sz="2000" dirty="0" err="1">
                          <a:effectLst/>
                        </a:rPr>
                        <a:t>Giải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phương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trình</a:t>
                      </a:r>
                      <a:r>
                        <a:rPr lang="en-US" sz="2000" dirty="0" smtClean="0">
                          <a:effectLst/>
                        </a:rPr>
                        <a:t>:</a:t>
                      </a:r>
                      <a:endParaRPr lang="en-US" sz="2000" dirty="0">
                        <a:effectLst/>
                      </a:endParaRPr>
                    </a:p>
                  </a:txBody>
                  <a:tcPr marL="114300" marR="114300" marT="0" marB="0"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11972" y="0"/>
            <a:ext cx="18718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solidFill>
                  <a:srgbClr val="FF0000"/>
                </a:solidFill>
              </a:rPr>
              <a:t>Vận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dụng</a:t>
            </a:r>
            <a:r>
              <a:rPr lang="en-US" sz="2000" dirty="0" smtClean="0">
                <a:solidFill>
                  <a:srgbClr val="FF0000"/>
                </a:solidFill>
              </a:rPr>
              <a:t>: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4453666" y="178577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40017139"/>
              </p:ext>
            </p:extLst>
          </p:nvPr>
        </p:nvGraphicFramePr>
        <p:xfrm>
          <a:off x="6303175" y="786063"/>
          <a:ext cx="3163554" cy="24566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9" name="Equation" r:id="rId3" imgW="1701800" imgH="1320800" progId="Equation.DSMT4">
                  <p:embed/>
                </p:oleObj>
              </mc:Choice>
              <mc:Fallback>
                <p:oleObj name="Equation" r:id="rId3" imgW="1701800" imgH="13208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03175" y="786063"/>
                        <a:ext cx="3163554" cy="245661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8444753" y="178577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25081867"/>
              </p:ext>
            </p:extLst>
          </p:nvPr>
        </p:nvGraphicFramePr>
        <p:xfrm>
          <a:off x="3159543" y="4087065"/>
          <a:ext cx="3840099" cy="20232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0" name="Equation" r:id="rId5" imgW="2654300" imgH="1397000" progId="Equation.DSMT4">
                  <p:embed/>
                </p:oleObj>
              </mc:Choice>
              <mc:Fallback>
                <p:oleObj name="Equation" r:id="rId5" imgW="2654300" imgH="13970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59543" y="4087065"/>
                        <a:ext cx="3840099" cy="202327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903642" y="201437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40543314"/>
              </p:ext>
            </p:extLst>
          </p:nvPr>
        </p:nvGraphicFramePr>
        <p:xfrm>
          <a:off x="317407" y="949363"/>
          <a:ext cx="3389992" cy="18368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1" name="Equation" r:id="rId7" imgW="2159000" imgH="1168400" progId="Equation.DSMT4">
                  <p:embed/>
                </p:oleObj>
              </mc:Choice>
              <mc:Fallback>
                <p:oleObj name="Equation" r:id="rId7" imgW="2159000" imgH="11684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7407" y="949363"/>
                        <a:ext cx="3389992" cy="183686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6203283"/>
              </p:ext>
            </p:extLst>
          </p:nvPr>
        </p:nvGraphicFramePr>
        <p:xfrm>
          <a:off x="129092" y="3177363"/>
          <a:ext cx="4324574" cy="7538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324574"/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 err="1">
                          <a:effectLst/>
                        </a:rPr>
                        <a:t>Vậy</a:t>
                      </a:r>
                      <a:r>
                        <a:rPr lang="en-US" sz="2000" dirty="0">
                          <a:effectLst/>
                        </a:rPr>
                        <a:t> : </a:t>
                      </a:r>
                      <a:r>
                        <a:rPr lang="en-US" sz="2000" dirty="0" err="1">
                          <a:effectLst/>
                        </a:rPr>
                        <a:t>Tập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nghiệm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của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phương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trình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là</a:t>
                      </a:r>
                      <a:r>
                        <a:rPr lang="en-US" sz="2000" dirty="0">
                          <a:effectLst/>
                        </a:rPr>
                        <a:t>: 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</a:rPr>
                        <a:t>S = {3; </a:t>
                      </a:r>
                      <a:r>
                        <a:rPr lang="en-US" sz="2000" dirty="0" smtClean="0">
                          <a:effectLst/>
                        </a:rPr>
                        <a:t>    </a:t>
                      </a:r>
                      <a:r>
                        <a:rPr lang="en-US" sz="2000" dirty="0">
                          <a:effectLst/>
                        </a:rPr>
                        <a:t>}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14300" marR="114300" marT="0" marB="0"/>
                </a:tc>
              </a:tr>
            </a:tbl>
          </a:graphicData>
        </a:graphic>
      </p:graphicFrame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77134615"/>
              </p:ext>
            </p:extLst>
          </p:nvPr>
        </p:nvGraphicFramePr>
        <p:xfrm>
          <a:off x="903642" y="3495969"/>
          <a:ext cx="268941" cy="710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2" name="Equation" r:id="rId9" imgW="152334" imgH="393529" progId="Equation.DSMT4">
                  <p:embed/>
                </p:oleObj>
              </mc:Choice>
              <mc:Fallback>
                <p:oleObj name="Equation" r:id="rId9" imgW="152334" imgH="393529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3642" y="3495969"/>
                        <a:ext cx="268941" cy="71053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8576771"/>
              </p:ext>
            </p:extLst>
          </p:nvPr>
        </p:nvGraphicFramePr>
        <p:xfrm>
          <a:off x="5561704" y="3334060"/>
          <a:ext cx="5766098" cy="45793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766098"/>
              </a:tblGrid>
              <a:tr h="45793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 err="1">
                          <a:effectLst/>
                        </a:rPr>
                        <a:t>Vậy</a:t>
                      </a:r>
                      <a:r>
                        <a:rPr lang="en-US" sz="2000" dirty="0">
                          <a:effectLst/>
                        </a:rPr>
                        <a:t>: </a:t>
                      </a:r>
                      <a:r>
                        <a:rPr lang="en-US" sz="2000" dirty="0" err="1">
                          <a:effectLst/>
                        </a:rPr>
                        <a:t>Tập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nghiệm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của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phương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trình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là</a:t>
                      </a:r>
                      <a:r>
                        <a:rPr lang="en-US" sz="2000" dirty="0">
                          <a:effectLst/>
                        </a:rPr>
                        <a:t> : </a:t>
                      </a:r>
                      <a:r>
                        <a:rPr lang="en-US" sz="2000" dirty="0" smtClean="0">
                          <a:effectLst/>
                        </a:rPr>
                        <a:t>S </a:t>
                      </a:r>
                      <a:r>
                        <a:rPr lang="en-US" sz="2000" dirty="0">
                          <a:effectLst/>
                        </a:rPr>
                        <a:t>= { </a:t>
                      </a:r>
                      <a:r>
                        <a:rPr lang="en-US" sz="2000" dirty="0" smtClean="0">
                          <a:effectLst/>
                        </a:rPr>
                        <a:t>         </a:t>
                      </a:r>
                      <a:r>
                        <a:rPr lang="en-US" sz="2000" dirty="0">
                          <a:effectLst/>
                        </a:rPr>
                        <a:t>}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14300" marR="114300" marT="0" marB="0"/>
                </a:tc>
              </a:tr>
            </a:tbl>
          </a:graphicData>
        </a:graphic>
      </p:graphicFrame>
      <p:graphicFrame>
        <p:nvGraphicFramePr>
          <p:cNvPr id="15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53803139"/>
              </p:ext>
            </p:extLst>
          </p:nvPr>
        </p:nvGraphicFramePr>
        <p:xfrm>
          <a:off x="10142948" y="3274821"/>
          <a:ext cx="406718" cy="5764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3" name="Equation" r:id="rId11" imgW="291973" imgH="393529" progId="Equation.DSMT4">
                  <p:embed/>
                </p:oleObj>
              </mc:Choice>
              <mc:Fallback>
                <p:oleObj name="Equation" r:id="rId11" imgW="291973" imgH="393529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142948" y="3274821"/>
                        <a:ext cx="406718" cy="57641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9580137"/>
              </p:ext>
            </p:extLst>
          </p:nvPr>
        </p:nvGraphicFramePr>
        <p:xfrm>
          <a:off x="2501152" y="6279201"/>
          <a:ext cx="5749962" cy="31000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749962"/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 err="1">
                          <a:effectLst/>
                        </a:rPr>
                        <a:t>Vậy</a:t>
                      </a:r>
                      <a:r>
                        <a:rPr lang="en-US" sz="2000" dirty="0">
                          <a:effectLst/>
                        </a:rPr>
                        <a:t> : </a:t>
                      </a:r>
                      <a:r>
                        <a:rPr lang="en-US" sz="2000" dirty="0" err="1">
                          <a:effectLst/>
                        </a:rPr>
                        <a:t>Tập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nghiệm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của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phương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trình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là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smtClean="0">
                          <a:effectLst/>
                        </a:rPr>
                        <a:t> S </a:t>
                      </a:r>
                      <a:r>
                        <a:rPr lang="en-US" sz="2000" dirty="0">
                          <a:effectLst/>
                        </a:rPr>
                        <a:t>= {1;7}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14300" marR="11430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50925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434814" y="882656"/>
            <a:ext cx="6096000" cy="316631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180340" algn="l"/>
              </a:tabLst>
            </a:pPr>
            <a:r>
              <a:rPr lang="en-US" sz="24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           HƯỚNG 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DẪN VỀ </a:t>
            </a:r>
            <a:r>
              <a:rPr lang="en-US" sz="24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NHÀ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180340" algn="l"/>
              </a:tabLst>
            </a:pPr>
            <a:r>
              <a:rPr lang="en-US" sz="24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en-US" sz="2400" b="1" i="1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- N</a:t>
            </a:r>
            <a:r>
              <a:rPr lang="vi-V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ắ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m </a:t>
            </a:r>
            <a:r>
              <a:rPr lang="vi-V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vữ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ng </a:t>
            </a:r>
            <a:r>
              <a:rPr lang="vi-V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cá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c </a:t>
            </a:r>
            <a:r>
              <a:rPr lang="vi-V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bướ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c </a:t>
            </a:r>
            <a:r>
              <a:rPr lang="vi-V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chủ 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y</a:t>
            </a:r>
            <a:r>
              <a:rPr lang="vi-V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ế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u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khi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giả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ph</a:t>
            </a:r>
            <a:r>
              <a:rPr lang="vi-V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ương trình  </a:t>
            </a:r>
            <a:r>
              <a:rPr lang="vi-VN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tích</a:t>
            </a:r>
            <a:r>
              <a:rPr lang="en-US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tabLst>
                <a:tab pos="180340" algn="l"/>
              </a:tabLst>
            </a:pPr>
            <a:r>
              <a:rPr lang="vi-V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- Xem lại các ví dụ và các bài đã </a:t>
            </a:r>
            <a:r>
              <a:rPr lang="vi-VN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giải</a:t>
            </a:r>
            <a:r>
              <a:rPr lang="en-US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vi-V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- Bài tập về nhà : 21 (b, c, d) ; 22 (b, f) ; 23; 24 ; 25 tr 17 SGK. Chuẩn bị tiết sau Luyện tập.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3822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0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364" y="-193639"/>
            <a:ext cx="12457355" cy="10045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8" descr="AD24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2447" y="4606962"/>
            <a:ext cx="3148942" cy="2655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0" descr="flowerba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5464" y="5703925"/>
            <a:ext cx="9083488" cy="14068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662851" y="1939962"/>
            <a:ext cx="11003996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800">
                <a:latin typeface=".VnVogueH" panose="020B7200000000000000" pitchFamily="34" charset="0"/>
              </a:rPr>
              <a:t>C¶m ¬n c¸c thÇy c« ®· ®Õn dù tiÕt häc !</a:t>
            </a:r>
          </a:p>
          <a:p>
            <a:pPr algn="ctr" eaLnBrk="1" hangingPunct="1"/>
            <a:r>
              <a:rPr lang="en-US" altLang="en-US" sz="2800">
                <a:latin typeface=".VnBahamasBH" panose="020BE200000000000000" pitchFamily="34" charset="0"/>
              </a:rPr>
              <a:t>Chóc c¸c em tiÕn bé h¬n trong häc tËp !</a:t>
            </a:r>
            <a:endParaRPr lang="th-TH" altLang="en-US" sz="2800">
              <a:latin typeface=".VnBahamasBH" panose="020BE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0262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2847508" y="637072"/>
            <a:ext cx="5851525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640" tIns="47320" rIns="94640" bIns="4732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73075" indent="-15875" algn="l" rtl="0" fontAlgn="base">
              <a:spcBef>
                <a:spcPct val="0"/>
              </a:spcBef>
              <a:spcAft>
                <a:spcPct val="0"/>
              </a:spcAft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46150" indent="-31750" algn="l" rtl="0" fontAlgn="base">
              <a:spcBef>
                <a:spcPct val="0"/>
              </a:spcBef>
              <a:spcAft>
                <a:spcPct val="0"/>
              </a:spcAft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419225" indent="-47625" algn="l" rtl="0" fontAlgn="base">
              <a:spcBef>
                <a:spcPct val="0"/>
              </a:spcBef>
              <a:spcAft>
                <a:spcPct val="0"/>
              </a:spcAft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92300" indent="-63500" algn="l" rtl="0" fontAlgn="base">
              <a:spcBef>
                <a:spcPct val="0"/>
              </a:spcBef>
              <a:spcAft>
                <a:spcPct val="0"/>
              </a:spcAft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sz="29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KHỞI ĐỘNG </a:t>
            </a: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3128" y="2476323"/>
            <a:ext cx="6397625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2358" y="3216098"/>
            <a:ext cx="6007100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1245" y="3936823"/>
            <a:ext cx="469265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2358" y="4655960"/>
            <a:ext cx="3432175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7"/>
          <p:cNvSpPr txBox="1">
            <a:spLocks noChangeArrowheads="1"/>
          </p:cNvSpPr>
          <p:nvPr/>
        </p:nvSpPr>
        <p:spPr bwMode="auto">
          <a:xfrm>
            <a:off x="311476" y="1302096"/>
            <a:ext cx="5946093" cy="541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4640" tIns="47320" rIns="94640" bIns="4732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73075" indent="-15875" algn="l" rtl="0" fontAlgn="base">
              <a:spcBef>
                <a:spcPct val="0"/>
              </a:spcBef>
              <a:spcAft>
                <a:spcPct val="0"/>
              </a:spcAft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46150" indent="-31750" algn="l" rtl="0" fontAlgn="base">
              <a:spcBef>
                <a:spcPct val="0"/>
              </a:spcBef>
              <a:spcAft>
                <a:spcPct val="0"/>
              </a:spcAft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419225" indent="-47625" algn="l" rtl="0" fontAlgn="base">
              <a:spcBef>
                <a:spcPct val="0"/>
              </a:spcBef>
              <a:spcAft>
                <a:spcPct val="0"/>
              </a:spcAft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92300" indent="-63500" algn="l" rtl="0" fontAlgn="base">
              <a:spcBef>
                <a:spcPct val="0"/>
              </a:spcBef>
              <a:spcAft>
                <a:spcPct val="0"/>
              </a:spcAft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vi-VN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altLang="vi-VN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altLang="vi-VN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</a:t>
            </a:r>
            <a:r>
              <a:rPr lang="en-US" altLang="vi-VN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thứcP</a:t>
            </a:r>
            <a:r>
              <a:rPr lang="en-US" altLang="vi-VN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(x) </a:t>
            </a:r>
            <a:r>
              <a:rPr lang="en-US" altLang="vi-VN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altLang="vi-VN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altLang="vi-VN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altLang="vi-VN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vi-VN" altLang="vi-VN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4058" y="5776735"/>
            <a:ext cx="3079750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"/>
          <p:cNvSpPr txBox="1">
            <a:spLocks noChangeArrowheads="1"/>
          </p:cNvSpPr>
          <p:nvPr/>
        </p:nvSpPr>
        <p:spPr bwMode="auto">
          <a:xfrm>
            <a:off x="5327295" y="5776735"/>
            <a:ext cx="935038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640" tIns="47320" rIns="94640" bIns="4732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73075" indent="-15875" algn="l" rtl="0" fontAlgn="base">
              <a:spcBef>
                <a:spcPct val="0"/>
              </a:spcBef>
              <a:spcAft>
                <a:spcPct val="0"/>
              </a:spcAft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46150" indent="-31750" algn="l" rtl="0" fontAlgn="base">
              <a:spcBef>
                <a:spcPct val="0"/>
              </a:spcBef>
              <a:spcAft>
                <a:spcPct val="0"/>
              </a:spcAft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419225" indent="-47625" algn="l" rtl="0" fontAlgn="base">
              <a:spcBef>
                <a:spcPct val="0"/>
              </a:spcBef>
              <a:spcAft>
                <a:spcPct val="0"/>
              </a:spcAft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92300" indent="-63500" algn="l" rtl="0" fontAlgn="base">
              <a:spcBef>
                <a:spcPct val="0"/>
              </a:spcBef>
              <a:spcAft>
                <a:spcPct val="0"/>
              </a:spcAft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vi-VN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= 0</a:t>
            </a:r>
            <a:endParaRPr lang="vi-VN" altLang="vi-VN" sz="3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9"/>
          <p:cNvSpPr txBox="1">
            <a:spLocks noChangeArrowheads="1"/>
          </p:cNvSpPr>
          <p:nvPr/>
        </p:nvSpPr>
        <p:spPr bwMode="auto">
          <a:xfrm>
            <a:off x="6257570" y="5798260"/>
            <a:ext cx="3667125" cy="550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640" tIns="47320" rIns="94640" bIns="4732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73075" indent="-15875" algn="l" rtl="0" fontAlgn="base">
              <a:spcBef>
                <a:spcPct val="0"/>
              </a:spcBef>
              <a:spcAft>
                <a:spcPct val="0"/>
              </a:spcAft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46150" indent="-31750" algn="l" rtl="0" fontAlgn="base">
              <a:spcBef>
                <a:spcPct val="0"/>
              </a:spcBef>
              <a:spcAft>
                <a:spcPct val="0"/>
              </a:spcAft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419225" indent="-47625" algn="l" rtl="0" fontAlgn="base">
              <a:spcBef>
                <a:spcPct val="0"/>
              </a:spcBef>
              <a:spcAft>
                <a:spcPct val="0"/>
              </a:spcAft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92300" indent="-63500" algn="l" rtl="0" fontAlgn="base">
              <a:spcBef>
                <a:spcPct val="0"/>
              </a:spcBef>
              <a:spcAft>
                <a:spcPct val="0"/>
              </a:spcAft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vi-VN" sz="2900">
                <a:latin typeface="Times New Roman" panose="02020603050405020304" pitchFamily="18" charset="0"/>
                <a:cs typeface="Times New Roman" panose="02020603050405020304" pitchFamily="18" charset="0"/>
              </a:rPr>
              <a:t>=&gt;Phương trình tích</a:t>
            </a:r>
            <a:endParaRPr lang="vi-VN" altLang="vi-VN" sz="29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1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7508" y="1907072"/>
            <a:ext cx="6397625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94851" y="2505046"/>
            <a:ext cx="10542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Giải</a:t>
            </a:r>
            <a:r>
              <a:rPr lang="en-US" sz="2400" dirty="0" smtClean="0"/>
              <a:t>: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912725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1" grpId="0"/>
      <p:bldP spid="12" grpId="0"/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2"/>
          <p:cNvSpPr txBox="1">
            <a:spLocks noChangeArrowheads="1"/>
          </p:cNvSpPr>
          <p:nvPr/>
        </p:nvSpPr>
        <p:spPr bwMode="auto">
          <a:xfrm>
            <a:off x="-86060" y="432593"/>
            <a:ext cx="11801138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NI-Times" pitchFamily="2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NI-Times" pitchFamily="2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NI-Times" pitchFamily="2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NI-Times" pitchFamily="2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NI-Times" pitchFamily="2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VNI-Times" pitchFamily="2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VNI-Times" pitchFamily="2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VNI-Times" pitchFamily="2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VNI-Times" pitchFamily="2" charset="0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Hãy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lại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một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tính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chất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của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phép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các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sô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́,  </a:t>
            </a:r>
            <a:r>
              <a:rPr lang="en-US" alt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phát</a:t>
            </a:r>
            <a:r>
              <a:rPr lang="en-US" alt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biểu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tiếp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các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khẳng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định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236667" y="2060575"/>
            <a:ext cx="11682805" cy="1126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NI-Times" pitchFamily="2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NI-Times" pitchFamily="2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NI-Times" pitchFamily="2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NI-Times" pitchFamily="2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NI-Times" pitchFamily="2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VNI-Times" pitchFamily="2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VNI-Times" pitchFamily="2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VNI-Times" pitchFamily="2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VNI-Times" pitchFamily="2" charset="0"/>
                <a:ea typeface="+mn-ea"/>
                <a:cs typeface="+mn-cs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50000"/>
              </a:spcBef>
            </a:pPr>
            <a:r>
              <a:rPr lang="en-US" alt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alt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alt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thừa</a:t>
            </a:r>
            <a:r>
              <a:rPr lang="en-US" alt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0 </a:t>
            </a:r>
            <a:r>
              <a:rPr lang="en-US" alt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alt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………………..; </a:t>
            </a:r>
            <a:r>
              <a:rPr lang="en-US" alt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ngược</a:t>
            </a:r>
            <a:r>
              <a:rPr lang="en-US" alt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alt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alt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alt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0 </a:t>
            </a:r>
            <a:r>
              <a:rPr lang="en-US" alt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alt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ít</a:t>
            </a:r>
            <a:r>
              <a:rPr lang="en-US" alt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alt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thừa</a:t>
            </a:r>
            <a:r>
              <a:rPr lang="en-US" alt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……….</a:t>
            </a:r>
          </a:p>
        </p:txBody>
      </p:sp>
      <p:sp>
        <p:nvSpPr>
          <p:cNvPr id="6" name="TextBox 4"/>
          <p:cNvSpPr txBox="1">
            <a:spLocks noChangeArrowheads="1"/>
          </p:cNvSpPr>
          <p:nvPr/>
        </p:nvSpPr>
        <p:spPr bwMode="auto">
          <a:xfrm>
            <a:off x="6960030" y="2055682"/>
            <a:ext cx="2357437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NI-Times" pitchFamily="2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NI-Times" pitchFamily="2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NI-Times" pitchFamily="2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NI-Times" pitchFamily="2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NI-Times" pitchFamily="2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VNI-Times" pitchFamily="2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VNI-Times" pitchFamily="2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VNI-Times" pitchFamily="2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VNI-Times" pitchFamily="2" charset="0"/>
                <a:ea typeface="+mn-ea"/>
                <a:cs typeface="+mn-cs"/>
              </a:defRPr>
            </a:lvl9pPr>
          </a:lstStyle>
          <a:p>
            <a:pPr eaLnBrk="1" hangingPunct="1"/>
            <a:r>
              <a:rPr lang="en-US" altLang="en-US" sz="2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altLang="en-US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altLang="en-US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en-US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0</a:t>
            </a:r>
            <a:endParaRPr lang="vi-VN" altLang="en-US" sz="2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5"/>
          <p:cNvSpPr txBox="1">
            <a:spLocks noChangeArrowheads="1"/>
          </p:cNvSpPr>
          <p:nvPr/>
        </p:nvSpPr>
        <p:spPr bwMode="auto">
          <a:xfrm>
            <a:off x="7275904" y="2621359"/>
            <a:ext cx="1285875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NI-Times" pitchFamily="2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NI-Times" pitchFamily="2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NI-Times" pitchFamily="2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NI-Times" pitchFamily="2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NI-Times" pitchFamily="2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VNI-Times" pitchFamily="2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VNI-Times" pitchFamily="2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VNI-Times" pitchFamily="2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VNI-Times" pitchFamily="2" charset="0"/>
                <a:ea typeface="+mn-ea"/>
                <a:cs typeface="+mn-cs"/>
              </a:defRPr>
            </a:lvl9pPr>
          </a:lstStyle>
          <a:p>
            <a:pPr eaLnBrk="1" hangingPunct="1"/>
            <a:r>
              <a:rPr lang="en-US" altLang="en-US" sz="2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en-US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0</a:t>
            </a:r>
            <a:endParaRPr lang="vi-VN" altLang="en-US" sz="2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3216" y="3565581"/>
            <a:ext cx="6783388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90120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2"/>
          <p:cNvSpPr txBox="1">
            <a:spLocks noChangeArrowheads="1"/>
          </p:cNvSpPr>
          <p:nvPr/>
        </p:nvSpPr>
        <p:spPr bwMode="auto">
          <a:xfrm>
            <a:off x="637540" y="813895"/>
            <a:ext cx="4446587" cy="54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640" tIns="47320" rIns="94640" bIns="4732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73075" indent="-15875" algn="l" rtl="0" fontAlgn="base">
              <a:spcBef>
                <a:spcPct val="0"/>
              </a:spcBef>
              <a:spcAft>
                <a:spcPct val="0"/>
              </a:spcAft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46150" indent="-31750" algn="l" rtl="0" fontAlgn="base">
              <a:spcBef>
                <a:spcPct val="0"/>
              </a:spcBef>
              <a:spcAft>
                <a:spcPct val="0"/>
              </a:spcAft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419225" indent="-47625" algn="l" rtl="0" fontAlgn="base">
              <a:spcBef>
                <a:spcPct val="0"/>
              </a:spcBef>
              <a:spcAft>
                <a:spcPct val="0"/>
              </a:spcAft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92300" indent="-63500" algn="l" rtl="0" fontAlgn="base">
              <a:spcBef>
                <a:spcPct val="0"/>
              </a:spcBef>
              <a:spcAft>
                <a:spcPct val="0"/>
              </a:spcAft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29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Phương</a:t>
            </a:r>
            <a:r>
              <a:rPr lang="en-US" altLang="vi-VN" sz="29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9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trình</a:t>
            </a:r>
            <a:r>
              <a:rPr lang="en-US" altLang="vi-VN" sz="29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9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tích</a:t>
            </a:r>
            <a:r>
              <a:rPr lang="en-US" altLang="vi-VN" sz="29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9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có</a:t>
            </a:r>
            <a:r>
              <a:rPr lang="en-US" altLang="vi-VN" sz="29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9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dạng</a:t>
            </a:r>
            <a:r>
              <a:rPr lang="en-US" altLang="vi-VN" sz="2900" dirty="0">
                <a:solidFill>
                  <a:srgbClr val="0000FF"/>
                </a:solidFill>
                <a:latin typeface="Times New Roman" panose="02020603050405020304" pitchFamily="18" charset="0"/>
              </a:rPr>
              <a:t>:</a:t>
            </a:r>
          </a:p>
        </p:txBody>
      </p:sp>
      <p:sp>
        <p:nvSpPr>
          <p:cNvPr id="5" name="Text Box 44"/>
          <p:cNvSpPr txBox="1">
            <a:spLocks noChangeArrowheads="1"/>
          </p:cNvSpPr>
          <p:nvPr/>
        </p:nvSpPr>
        <p:spPr bwMode="auto">
          <a:xfrm>
            <a:off x="1438433" y="2153444"/>
            <a:ext cx="2844800" cy="550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640" tIns="47320" rIns="94640" bIns="4732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73075" indent="-15875" algn="l" rtl="0" fontAlgn="base">
              <a:spcBef>
                <a:spcPct val="0"/>
              </a:spcBef>
              <a:spcAft>
                <a:spcPct val="0"/>
              </a:spcAft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46150" indent="-31750" algn="l" rtl="0" fontAlgn="base">
              <a:spcBef>
                <a:spcPct val="0"/>
              </a:spcBef>
              <a:spcAft>
                <a:spcPct val="0"/>
              </a:spcAft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419225" indent="-47625" algn="l" rtl="0" fontAlgn="base">
              <a:spcBef>
                <a:spcPct val="0"/>
              </a:spcBef>
              <a:spcAft>
                <a:spcPct val="0"/>
              </a:spcAft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92300" indent="-63500" algn="l" rtl="0" fontAlgn="base">
              <a:spcBef>
                <a:spcPct val="0"/>
              </a:spcBef>
              <a:spcAft>
                <a:spcPct val="0"/>
              </a:spcAft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2900" dirty="0">
                <a:solidFill>
                  <a:srgbClr val="0000FF"/>
                </a:solidFill>
                <a:latin typeface="Times New Roman" panose="02020603050405020304" pitchFamily="18" charset="0"/>
              </a:rPr>
              <a:t>     A(x). B(x) = 0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4047882" y="2220398"/>
            <a:ext cx="4578350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4640" tIns="47320" rIns="94640" bIns="4732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73075" indent="-15875" algn="l" rtl="0" fontAlgn="base">
              <a:spcBef>
                <a:spcPct val="0"/>
              </a:spcBef>
              <a:spcAft>
                <a:spcPct val="0"/>
              </a:spcAft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46150" indent="-31750" algn="l" rtl="0" fontAlgn="base">
              <a:spcBef>
                <a:spcPct val="0"/>
              </a:spcBef>
              <a:spcAft>
                <a:spcPct val="0"/>
              </a:spcAft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419225" indent="-47625" algn="l" rtl="0" fontAlgn="base">
              <a:spcBef>
                <a:spcPct val="0"/>
              </a:spcBef>
              <a:spcAft>
                <a:spcPct val="0"/>
              </a:spcAft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92300" indent="-63500" algn="l" rtl="0" fontAlgn="base">
              <a:spcBef>
                <a:spcPct val="0"/>
              </a:spcBef>
              <a:spcAft>
                <a:spcPct val="0"/>
              </a:spcAft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2900" dirty="0">
                <a:solidFill>
                  <a:srgbClr val="0000FF"/>
                </a:solidFill>
                <a:latin typeface="Times New Roman" panose="02020603050405020304" pitchFamily="18" charset="0"/>
              </a:rPr>
              <a:t>  </a:t>
            </a:r>
            <a:r>
              <a:rPr lang="en-US" altLang="vi-VN" sz="2900" dirty="0">
                <a:solidFill>
                  <a:srgbClr val="0000FF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 </a:t>
            </a:r>
            <a:r>
              <a:rPr lang="en-US" altLang="vi-VN" sz="2900" dirty="0">
                <a:solidFill>
                  <a:srgbClr val="0000FF"/>
                </a:solidFill>
                <a:latin typeface="Times New Roman" panose="02020603050405020304" pitchFamily="18" charset="0"/>
              </a:rPr>
              <a:t>  A(x) = 0 </a:t>
            </a:r>
            <a:r>
              <a:rPr lang="en-US" altLang="vi-VN" sz="2900" i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hoặc</a:t>
            </a:r>
            <a:r>
              <a:rPr lang="en-US" altLang="vi-VN" sz="2900" dirty="0">
                <a:solidFill>
                  <a:srgbClr val="0000FF"/>
                </a:solidFill>
                <a:latin typeface="Times New Roman" panose="02020603050405020304" pitchFamily="18" charset="0"/>
              </a:rPr>
              <a:t>  B(x) = 0</a:t>
            </a:r>
          </a:p>
        </p:txBody>
      </p:sp>
      <p:sp>
        <p:nvSpPr>
          <p:cNvPr id="8" name="Text Box 44"/>
          <p:cNvSpPr txBox="1">
            <a:spLocks noChangeArrowheads="1"/>
          </p:cNvSpPr>
          <p:nvPr/>
        </p:nvSpPr>
        <p:spPr bwMode="auto">
          <a:xfrm>
            <a:off x="4470998" y="809132"/>
            <a:ext cx="2846387" cy="550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640" tIns="47320" rIns="94640" bIns="4732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73075" indent="-15875" algn="l" rtl="0" fontAlgn="base">
              <a:spcBef>
                <a:spcPct val="0"/>
              </a:spcBef>
              <a:spcAft>
                <a:spcPct val="0"/>
              </a:spcAft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46150" indent="-31750" algn="l" rtl="0" fontAlgn="base">
              <a:spcBef>
                <a:spcPct val="0"/>
              </a:spcBef>
              <a:spcAft>
                <a:spcPct val="0"/>
              </a:spcAft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419225" indent="-47625" algn="l" rtl="0" fontAlgn="base">
              <a:spcBef>
                <a:spcPct val="0"/>
              </a:spcBef>
              <a:spcAft>
                <a:spcPct val="0"/>
              </a:spcAft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92300" indent="-63500" algn="l" rtl="0" fontAlgn="base">
              <a:spcBef>
                <a:spcPct val="0"/>
              </a:spcBef>
              <a:spcAft>
                <a:spcPct val="0"/>
              </a:spcAft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2900" dirty="0">
                <a:solidFill>
                  <a:srgbClr val="0000FF"/>
                </a:solidFill>
                <a:latin typeface="Times New Roman" panose="02020603050405020304" pitchFamily="18" charset="0"/>
              </a:rPr>
              <a:t>     A(x). B(x) = 0</a:t>
            </a:r>
          </a:p>
        </p:txBody>
      </p:sp>
      <p:sp>
        <p:nvSpPr>
          <p:cNvPr id="9" name="Text Box 42"/>
          <p:cNvSpPr txBox="1">
            <a:spLocks noChangeArrowheads="1"/>
          </p:cNvSpPr>
          <p:nvPr/>
        </p:nvSpPr>
        <p:spPr bwMode="auto">
          <a:xfrm>
            <a:off x="524173" y="1515559"/>
            <a:ext cx="5089525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640" tIns="47320" rIns="94640" bIns="4732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73075" indent="-15875" algn="l" rtl="0" fontAlgn="base">
              <a:spcBef>
                <a:spcPct val="0"/>
              </a:spcBef>
              <a:spcAft>
                <a:spcPct val="0"/>
              </a:spcAft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46150" indent="-31750" algn="l" rtl="0" fontAlgn="base">
              <a:spcBef>
                <a:spcPct val="0"/>
              </a:spcBef>
              <a:spcAft>
                <a:spcPct val="0"/>
              </a:spcAft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419225" indent="-47625" algn="l" rtl="0" fontAlgn="base">
              <a:spcBef>
                <a:spcPct val="0"/>
              </a:spcBef>
              <a:spcAft>
                <a:spcPct val="0"/>
              </a:spcAft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92300" indent="-63500" algn="l" rtl="0" fontAlgn="base">
              <a:spcBef>
                <a:spcPct val="0"/>
              </a:spcBef>
              <a:spcAft>
                <a:spcPct val="0"/>
              </a:spcAft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29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Cách</a:t>
            </a:r>
            <a:r>
              <a:rPr lang="en-US" altLang="vi-VN" sz="29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9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giải</a:t>
            </a:r>
            <a:r>
              <a:rPr lang="en-US" altLang="vi-VN" sz="2900" dirty="0">
                <a:solidFill>
                  <a:srgbClr val="0000FF"/>
                </a:solidFill>
                <a:latin typeface="Times New Roman" panose="02020603050405020304" pitchFamily="18" charset="0"/>
              </a:rPr>
              <a:t>: </a:t>
            </a:r>
            <a:r>
              <a:rPr lang="en-US" altLang="vi-VN" sz="29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Áp</a:t>
            </a:r>
            <a:r>
              <a:rPr lang="en-US" altLang="vi-VN" sz="29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9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dụng</a:t>
            </a:r>
            <a:r>
              <a:rPr lang="en-US" altLang="vi-VN" sz="29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9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công</a:t>
            </a:r>
            <a:r>
              <a:rPr lang="en-US" altLang="vi-VN" sz="29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9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thức</a:t>
            </a:r>
            <a:endParaRPr lang="en-US" altLang="vi-VN" sz="2900" dirty="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0751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8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167" y="117437"/>
            <a:ext cx="1732878" cy="1325563"/>
          </a:xfrm>
        </p:spPr>
        <p:txBody>
          <a:bodyPr/>
          <a:lstStyle/>
          <a:p>
            <a:r>
              <a:rPr lang="en-US" sz="2800" dirty="0" err="1" smtClean="0"/>
              <a:t>Áp</a:t>
            </a:r>
            <a:r>
              <a:rPr lang="en-US" sz="2800" dirty="0" smtClean="0"/>
              <a:t> </a:t>
            </a:r>
            <a:r>
              <a:rPr lang="en-US" sz="2800" dirty="0" err="1" smtClean="0"/>
              <a:t>dụng</a:t>
            </a:r>
            <a:r>
              <a:rPr lang="en-US" sz="2800" dirty="0" smtClean="0"/>
              <a:t>:</a:t>
            </a:r>
            <a:br>
              <a:rPr lang="en-US" sz="2800" dirty="0" smtClean="0"/>
            </a:br>
            <a:r>
              <a:rPr lang="en-US" sz="2800" dirty="0" err="1" smtClean="0"/>
              <a:t>Ví</a:t>
            </a:r>
            <a:r>
              <a:rPr lang="en-US" sz="2800" dirty="0" smtClean="0"/>
              <a:t> </a:t>
            </a:r>
            <a:r>
              <a:rPr lang="en-US" sz="2800" dirty="0" err="1" smtClean="0"/>
              <a:t>dụ</a:t>
            </a:r>
            <a:r>
              <a:rPr lang="en-US" sz="2800" dirty="0" smtClean="0"/>
              <a:t> 2:</a:t>
            </a:r>
            <a:r>
              <a:rPr lang="en-US" dirty="0" smtClean="0"/>
              <a:t> 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1994343"/>
              </p:ext>
            </p:extLst>
          </p:nvPr>
        </p:nvGraphicFramePr>
        <p:xfrm>
          <a:off x="1997526" y="891987"/>
          <a:ext cx="5455025" cy="73742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455025"/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2000" dirty="0"/>
                        <a:t>Giải phương trình :</a:t>
                      </a:r>
                      <a:endParaRPr lang="en-US" sz="2000" dirty="0"/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2000" dirty="0"/>
                        <a:t>     (x </a:t>
                      </a:r>
                      <a:r>
                        <a:rPr lang="vi-VN" sz="2000" dirty="0" smtClean="0"/>
                        <a:t>-</a:t>
                      </a:r>
                      <a:r>
                        <a:rPr lang="en-US" sz="2000" dirty="0" smtClean="0"/>
                        <a:t> </a:t>
                      </a:r>
                      <a:r>
                        <a:rPr lang="vi-VN" sz="2000" dirty="0" smtClean="0"/>
                        <a:t> </a:t>
                      </a:r>
                      <a:r>
                        <a:rPr lang="vi-VN" sz="2000" dirty="0"/>
                        <a:t>3)(x</a:t>
                      </a:r>
                      <a:r>
                        <a:rPr lang="en-US" sz="2000" dirty="0"/>
                        <a:t> – 2)</a:t>
                      </a:r>
                      <a:r>
                        <a:rPr lang="vi-VN" sz="2000" dirty="0"/>
                        <a:t>)  = (6 - x) (1 + </a:t>
                      </a:r>
                      <a:r>
                        <a:rPr lang="en-US" sz="2000" dirty="0"/>
                        <a:t>3</a:t>
                      </a:r>
                      <a:r>
                        <a:rPr lang="vi-VN" sz="2000" dirty="0"/>
                        <a:t>x)</a:t>
                      </a:r>
                      <a:endParaRPr lang="en-US" sz="2000" dirty="0"/>
                    </a:p>
                  </a:txBody>
                  <a:tcPr marL="114300" marR="114300" marT="0" marB="0"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63793" y="1739031"/>
            <a:ext cx="8235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Giải</a:t>
            </a:r>
            <a:r>
              <a:rPr lang="en-US" sz="2400" dirty="0" smtClean="0"/>
              <a:t> </a:t>
            </a:r>
            <a:endParaRPr lang="en-US" sz="2400" dirty="0"/>
          </a:p>
        </p:txBody>
      </p:sp>
      <p:graphicFrame>
        <p:nvGraphicFramePr>
          <p:cNvPr id="16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33570453"/>
              </p:ext>
            </p:extLst>
          </p:nvPr>
        </p:nvGraphicFramePr>
        <p:xfrm>
          <a:off x="1814074" y="4701494"/>
          <a:ext cx="358970" cy="2562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06" name="Equation" r:id="rId3" imgW="215713" imgH="152268" progId="Equation.DSMT4">
                  <p:embed/>
                </p:oleObj>
              </mc:Choice>
              <mc:Fallback>
                <p:oleObj name="Equation" r:id="rId3" imgW="215713" imgH="152268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14074" y="4701494"/>
                        <a:ext cx="358970" cy="25629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68076219"/>
              </p:ext>
            </p:extLst>
          </p:nvPr>
        </p:nvGraphicFramePr>
        <p:xfrm>
          <a:off x="1817332" y="4312571"/>
          <a:ext cx="387984" cy="2770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07" name="Equation" r:id="rId5" imgW="215713" imgH="152268" progId="Equation.DSMT4">
                  <p:embed/>
                </p:oleObj>
              </mc:Choice>
              <mc:Fallback>
                <p:oleObj name="Equation" r:id="rId5" imgW="215713" imgH="152268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17332" y="4312571"/>
                        <a:ext cx="387984" cy="27700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13976243"/>
              </p:ext>
            </p:extLst>
          </p:nvPr>
        </p:nvGraphicFramePr>
        <p:xfrm>
          <a:off x="1770287" y="3880910"/>
          <a:ext cx="406181" cy="2900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08" name="Equation" r:id="rId6" imgW="215713" imgH="152268" progId="Equation.DSMT4">
                  <p:embed/>
                </p:oleObj>
              </mc:Choice>
              <mc:Fallback>
                <p:oleObj name="Equation" r:id="rId6" imgW="215713" imgH="152268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70287" y="3880910"/>
                        <a:ext cx="406181" cy="29000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92832011"/>
              </p:ext>
            </p:extLst>
          </p:nvPr>
        </p:nvGraphicFramePr>
        <p:xfrm>
          <a:off x="1814927" y="3098247"/>
          <a:ext cx="368876" cy="2633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09" name="Equation" r:id="rId7" imgW="215713" imgH="152268" progId="Equation.DSMT4">
                  <p:embed/>
                </p:oleObj>
              </mc:Choice>
              <mc:Fallback>
                <p:oleObj name="Equation" r:id="rId7" imgW="215713" imgH="152268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14927" y="3098247"/>
                        <a:ext cx="368876" cy="26336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43167784"/>
              </p:ext>
            </p:extLst>
          </p:nvPr>
        </p:nvGraphicFramePr>
        <p:xfrm>
          <a:off x="1814927" y="3471235"/>
          <a:ext cx="358118" cy="2556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10" name="Equation" r:id="rId8" imgW="215713" imgH="152268" progId="Equation.DSMT4">
                  <p:embed/>
                </p:oleObj>
              </mc:Choice>
              <mc:Fallback>
                <p:oleObj name="Equation" r:id="rId8" imgW="215713" imgH="152268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14927" y="3471235"/>
                        <a:ext cx="358118" cy="25568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Objec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15448252"/>
              </p:ext>
            </p:extLst>
          </p:nvPr>
        </p:nvGraphicFramePr>
        <p:xfrm>
          <a:off x="1817540" y="2682179"/>
          <a:ext cx="355505" cy="2519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11" name="Equation" r:id="rId9" imgW="215713" imgH="152268" progId="Equation.DSMT4">
                  <p:embed/>
                </p:oleObj>
              </mc:Choice>
              <mc:Fallback>
                <p:oleObj name="Equation" r:id="rId9" imgW="215713" imgH="152268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17540" y="2682179"/>
                        <a:ext cx="355505" cy="25198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/>
          <p:cNvSpPr/>
          <p:nvPr/>
        </p:nvSpPr>
        <p:spPr>
          <a:xfrm>
            <a:off x="1705655" y="2093303"/>
            <a:ext cx="7300676" cy="430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000" dirty="0" smtClean="0"/>
              <a:t>           </a:t>
            </a:r>
            <a:r>
              <a:rPr lang="vi-VN" sz="2000" dirty="0" smtClean="0"/>
              <a:t>(</a:t>
            </a:r>
            <a:r>
              <a:rPr lang="vi-VN" sz="2000" dirty="0"/>
              <a:t>x - 3)(x</a:t>
            </a:r>
            <a:r>
              <a:rPr lang="en-US" sz="2000" dirty="0"/>
              <a:t> – 2)</a:t>
            </a:r>
            <a:r>
              <a:rPr lang="vi-VN" sz="2000" dirty="0"/>
              <a:t>)  = (6 - x) (1 + </a:t>
            </a:r>
            <a:r>
              <a:rPr lang="en-US" sz="2000" dirty="0"/>
              <a:t>3</a:t>
            </a:r>
            <a:r>
              <a:rPr lang="vi-VN" sz="2000" dirty="0"/>
              <a:t>x)</a:t>
            </a:r>
            <a:endParaRPr lang="en-US" sz="2000" dirty="0"/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vi-VN" sz="2000" dirty="0"/>
              <a:t> </a:t>
            </a:r>
            <a:r>
              <a:rPr lang="en-US" sz="2000" dirty="0"/>
              <a:t>          </a:t>
            </a:r>
            <a:r>
              <a:rPr lang="vi-VN" sz="2000" dirty="0"/>
              <a:t>(x - 3)(x - 2) -( 6 - x)( 1 + </a:t>
            </a:r>
            <a:r>
              <a:rPr lang="en-US" sz="2000" dirty="0"/>
              <a:t>3</a:t>
            </a:r>
            <a:r>
              <a:rPr lang="vi-VN" sz="2000" dirty="0"/>
              <a:t>x) = 0</a:t>
            </a:r>
            <a:endParaRPr lang="en-US" sz="2000" dirty="0"/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000" dirty="0"/>
              <a:t>             </a:t>
            </a:r>
            <a:r>
              <a:rPr lang="vi-VN" sz="2000" dirty="0"/>
              <a:t>x</a:t>
            </a:r>
            <a:r>
              <a:rPr lang="vi-VN" sz="2000" baseline="30000" dirty="0"/>
              <a:t>2</a:t>
            </a:r>
            <a:r>
              <a:rPr lang="vi-VN" sz="2000" dirty="0"/>
              <a:t> -3x - 2x + </a:t>
            </a:r>
            <a:r>
              <a:rPr lang="en-US" sz="2000" dirty="0"/>
              <a:t>6</a:t>
            </a:r>
            <a:r>
              <a:rPr lang="vi-VN" sz="2000" dirty="0"/>
              <a:t> -  </a:t>
            </a:r>
            <a:r>
              <a:rPr lang="en-US" sz="2000" dirty="0"/>
              <a:t>(6 + 18x - x</a:t>
            </a:r>
            <a:r>
              <a:rPr lang="vi-VN" sz="2000" dirty="0"/>
              <a:t> -3x</a:t>
            </a:r>
            <a:r>
              <a:rPr lang="vi-VN" sz="2000" baseline="30000" dirty="0"/>
              <a:t>2</a:t>
            </a:r>
            <a:r>
              <a:rPr lang="en-US" sz="2000" dirty="0"/>
              <a:t>)</a:t>
            </a:r>
            <a:r>
              <a:rPr lang="vi-VN" sz="2000" dirty="0"/>
              <a:t> = 0</a:t>
            </a:r>
            <a:endParaRPr lang="en-US" sz="2000" dirty="0"/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000" dirty="0"/>
              <a:t>   </a:t>
            </a:r>
            <a:r>
              <a:rPr lang="en-US" sz="2000" dirty="0" smtClean="0"/>
              <a:t>        </a:t>
            </a:r>
            <a:r>
              <a:rPr lang="vi-VN" sz="2000" dirty="0"/>
              <a:t>x</a:t>
            </a:r>
            <a:r>
              <a:rPr lang="vi-VN" sz="2000" baseline="30000" dirty="0"/>
              <a:t>2</a:t>
            </a:r>
            <a:r>
              <a:rPr lang="vi-VN" sz="2000" dirty="0"/>
              <a:t> -3x </a:t>
            </a:r>
            <a:r>
              <a:rPr lang="vi-VN" sz="2000" dirty="0" smtClean="0"/>
              <a:t>- 2x + </a:t>
            </a:r>
            <a:r>
              <a:rPr lang="en-US" sz="2000" dirty="0" smtClean="0"/>
              <a:t>6</a:t>
            </a:r>
            <a:r>
              <a:rPr lang="vi-VN" sz="2000" dirty="0" smtClean="0"/>
              <a:t> - </a:t>
            </a:r>
            <a:r>
              <a:rPr lang="en-US" sz="2000" dirty="0" smtClean="0"/>
              <a:t>6 - 18x + x</a:t>
            </a:r>
            <a:r>
              <a:rPr lang="vi-VN" sz="2000" dirty="0" smtClean="0"/>
              <a:t> + 3x</a:t>
            </a:r>
            <a:r>
              <a:rPr lang="vi-VN" sz="2000" baseline="30000" dirty="0" smtClean="0"/>
              <a:t>2</a:t>
            </a:r>
            <a:r>
              <a:rPr lang="en-US" sz="2000" dirty="0" smtClean="0"/>
              <a:t> = 0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000" dirty="0" smtClean="0"/>
              <a:t>             </a:t>
            </a:r>
            <a:r>
              <a:rPr lang="vi-VN" sz="2000" dirty="0" smtClean="0"/>
              <a:t>4x</a:t>
            </a:r>
            <a:r>
              <a:rPr lang="vi-VN" sz="2000" baseline="30000" dirty="0" smtClean="0"/>
              <a:t>2</a:t>
            </a:r>
            <a:r>
              <a:rPr lang="vi-VN" sz="2000" dirty="0" smtClean="0"/>
              <a:t> - 22x = 0</a:t>
            </a:r>
            <a:endParaRPr lang="en-US" sz="2000" dirty="0" smtClean="0"/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000" dirty="0" smtClean="0"/>
              <a:t>            2</a:t>
            </a:r>
            <a:r>
              <a:rPr lang="vi-VN" sz="2000" dirty="0" smtClean="0"/>
              <a:t>x(2x - 11) = 0</a:t>
            </a:r>
            <a:endParaRPr lang="en-US" sz="2000" dirty="0" smtClean="0"/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000" dirty="0" smtClean="0"/>
              <a:t>            </a:t>
            </a:r>
            <a:r>
              <a:rPr lang="vi-VN" sz="2000" dirty="0" smtClean="0"/>
              <a:t>x = 0 hoặc 2x -11 = 0</a:t>
            </a:r>
            <a:endParaRPr lang="en-US" sz="2000" dirty="0" smtClean="0"/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arenR"/>
            </a:pPr>
            <a:r>
              <a:rPr lang="vi-VN" sz="2000" dirty="0" smtClean="0"/>
              <a:t>x </a:t>
            </a:r>
            <a:r>
              <a:rPr lang="vi-VN" sz="2000" dirty="0"/>
              <a:t>= 0 </a:t>
            </a:r>
            <a:endParaRPr lang="en-US" sz="2000" dirty="0"/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arenR"/>
            </a:pPr>
            <a:r>
              <a:rPr lang="vi-VN" sz="2000" dirty="0"/>
              <a:t>2x -11 = 0</a:t>
            </a:r>
            <a:r>
              <a:rPr lang="en-US" sz="2000" dirty="0"/>
              <a:t>   </a:t>
            </a:r>
            <a:r>
              <a:rPr lang="en-US" sz="2000" dirty="0" smtClean="0"/>
              <a:t>  </a:t>
            </a:r>
            <a:r>
              <a:rPr lang="vi-VN" sz="2000" dirty="0" smtClean="0"/>
              <a:t> </a:t>
            </a:r>
            <a:r>
              <a:rPr lang="en-US" sz="2000" dirty="0" smtClean="0"/>
              <a:t>     </a:t>
            </a:r>
            <a:r>
              <a:rPr lang="vi-VN" sz="2000" dirty="0" smtClean="0"/>
              <a:t>x </a:t>
            </a:r>
            <a:r>
              <a:rPr lang="vi-VN" sz="2000" dirty="0"/>
              <a:t>= 5,5</a:t>
            </a:r>
            <a:endParaRPr lang="en-US" sz="2000" dirty="0"/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vi-VN" sz="2000" dirty="0" smtClean="0"/>
              <a:t>Vậy</a:t>
            </a:r>
            <a:r>
              <a:rPr lang="en-US" sz="2000" dirty="0" smtClean="0"/>
              <a:t>:</a:t>
            </a:r>
            <a:r>
              <a:rPr lang="vi-VN" sz="2000" dirty="0" smtClean="0"/>
              <a:t> </a:t>
            </a:r>
            <a:r>
              <a:rPr lang="vi-VN" sz="2000" dirty="0"/>
              <a:t>tập nghiệm của phương trình đã cho là</a:t>
            </a:r>
            <a:r>
              <a:rPr lang="vi-VN" sz="2000" dirty="0" smtClean="0"/>
              <a:t>:</a:t>
            </a:r>
            <a:r>
              <a:rPr lang="en-US" sz="2000" dirty="0" smtClean="0"/>
              <a:t> </a:t>
            </a:r>
            <a:r>
              <a:rPr lang="vi-VN" sz="2000" dirty="0" smtClean="0"/>
              <a:t> </a:t>
            </a:r>
            <a:r>
              <a:rPr lang="vi-VN" sz="2000" dirty="0"/>
              <a:t>S = {0 ; 5,5}</a:t>
            </a:r>
            <a:endParaRPr lang="en-US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342232" y="5578747"/>
            <a:ext cx="4299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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1307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1571624" y="549275"/>
            <a:ext cx="1949450" cy="54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640" tIns="47320" rIns="94640" bIns="4732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73075" indent="-15875" algn="l" rtl="0" fontAlgn="base">
              <a:spcBef>
                <a:spcPct val="0"/>
              </a:spcBef>
              <a:spcAft>
                <a:spcPct val="0"/>
              </a:spcAft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46150" indent="-31750" algn="l" rtl="0" fontAlgn="base">
              <a:spcBef>
                <a:spcPct val="0"/>
              </a:spcBef>
              <a:spcAft>
                <a:spcPct val="0"/>
              </a:spcAft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419225" indent="-47625" algn="l" rtl="0" fontAlgn="base">
              <a:spcBef>
                <a:spcPct val="0"/>
              </a:spcBef>
              <a:spcAft>
                <a:spcPct val="0"/>
              </a:spcAft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92300" indent="-63500" algn="l" rtl="0" fontAlgn="base">
              <a:spcBef>
                <a:spcPct val="0"/>
              </a:spcBef>
              <a:spcAft>
                <a:spcPct val="0"/>
              </a:spcAft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2900" b="1" i="1" dirty="0" err="1">
                <a:latin typeface="Times New Roman" panose="02020603050405020304" pitchFamily="18" charset="0"/>
              </a:rPr>
              <a:t>Nhận</a:t>
            </a:r>
            <a:r>
              <a:rPr lang="en-US" altLang="vi-VN" sz="2900" b="1" i="1" dirty="0">
                <a:latin typeface="Times New Roman" panose="02020603050405020304" pitchFamily="18" charset="0"/>
              </a:rPr>
              <a:t> </a:t>
            </a:r>
            <a:r>
              <a:rPr lang="en-US" altLang="vi-VN" sz="2900" b="1" i="1" dirty="0" err="1">
                <a:latin typeface="Times New Roman" panose="02020603050405020304" pitchFamily="18" charset="0"/>
              </a:rPr>
              <a:t>xét</a:t>
            </a:r>
            <a:r>
              <a:rPr lang="en-US" altLang="vi-VN" sz="2900" b="1" i="1" dirty="0">
                <a:latin typeface="Times New Roman" panose="02020603050405020304" pitchFamily="18" charset="0"/>
              </a:rPr>
              <a:t>:</a:t>
            </a:r>
          </a:p>
        </p:txBody>
      </p:sp>
      <p:sp>
        <p:nvSpPr>
          <p:cNvPr id="6" name="Text Box 22"/>
          <p:cNvSpPr txBox="1">
            <a:spLocks noChangeArrowheads="1"/>
          </p:cNvSpPr>
          <p:nvPr/>
        </p:nvSpPr>
        <p:spPr bwMode="auto">
          <a:xfrm>
            <a:off x="2546348" y="1326669"/>
            <a:ext cx="8490997" cy="541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4640" tIns="47320" rIns="94640" bIns="4732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73075" indent="-15875" algn="l" rtl="0" fontAlgn="base">
              <a:spcBef>
                <a:spcPct val="0"/>
              </a:spcBef>
              <a:spcAft>
                <a:spcPct val="0"/>
              </a:spcAft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46150" indent="-31750" algn="l" rtl="0" fontAlgn="base">
              <a:spcBef>
                <a:spcPct val="0"/>
              </a:spcBef>
              <a:spcAft>
                <a:spcPct val="0"/>
              </a:spcAft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419225" indent="-47625" algn="l" rtl="0" fontAlgn="base">
              <a:spcBef>
                <a:spcPct val="0"/>
              </a:spcBef>
              <a:spcAft>
                <a:spcPct val="0"/>
              </a:spcAft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92300" indent="-63500" algn="l" rtl="0" fontAlgn="base">
              <a:spcBef>
                <a:spcPct val="0"/>
              </a:spcBef>
              <a:spcAft>
                <a:spcPct val="0"/>
              </a:spcAft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29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Đưa</a:t>
            </a:r>
            <a:r>
              <a:rPr lang="en-US" altLang="vi-VN" sz="29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9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phương</a:t>
            </a:r>
            <a:r>
              <a:rPr lang="en-US" altLang="vi-VN" sz="29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9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trình</a:t>
            </a:r>
            <a:r>
              <a:rPr lang="en-US" altLang="vi-VN" sz="29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9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đã</a:t>
            </a:r>
            <a:r>
              <a:rPr lang="en-US" altLang="vi-VN" sz="29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9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cho</a:t>
            </a:r>
            <a:r>
              <a:rPr lang="en-US" altLang="vi-VN" sz="29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9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về</a:t>
            </a:r>
            <a:r>
              <a:rPr lang="en-US" altLang="vi-VN" sz="29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9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dạng</a:t>
            </a:r>
            <a:r>
              <a:rPr lang="en-US" altLang="vi-VN" sz="29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9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phương</a:t>
            </a:r>
            <a:r>
              <a:rPr lang="en-US" altLang="vi-VN" sz="29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9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trình</a:t>
            </a:r>
            <a:r>
              <a:rPr lang="en-US" altLang="vi-VN" sz="29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9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tích</a:t>
            </a:r>
            <a:r>
              <a:rPr lang="en-US" altLang="vi-VN" sz="2900" dirty="0">
                <a:solidFill>
                  <a:srgbClr val="0000FF"/>
                </a:solidFill>
                <a:latin typeface="Times New Roman" panose="02020603050405020304" pitchFamily="18" charset="0"/>
              </a:rPr>
              <a:t>.</a:t>
            </a:r>
            <a:endParaRPr lang="en-US" altLang="vi-VN" sz="2900" dirty="0">
              <a:solidFill>
                <a:srgbClr val="0000FF"/>
              </a:solidFill>
            </a:endParaRPr>
          </a:p>
        </p:txBody>
      </p:sp>
      <p:sp>
        <p:nvSpPr>
          <p:cNvPr id="7" name="Text Box 23"/>
          <p:cNvSpPr txBox="1">
            <a:spLocks noChangeArrowheads="1"/>
          </p:cNvSpPr>
          <p:nvPr/>
        </p:nvSpPr>
        <p:spPr bwMode="auto">
          <a:xfrm>
            <a:off x="2971604" y="3535576"/>
            <a:ext cx="6708775" cy="54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640" tIns="47320" rIns="94640" bIns="4732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73075" indent="-15875" algn="l" rtl="0" fontAlgn="base">
              <a:spcBef>
                <a:spcPct val="0"/>
              </a:spcBef>
              <a:spcAft>
                <a:spcPct val="0"/>
              </a:spcAft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46150" indent="-31750" algn="l" rtl="0" fontAlgn="base">
              <a:spcBef>
                <a:spcPct val="0"/>
              </a:spcBef>
              <a:spcAft>
                <a:spcPct val="0"/>
              </a:spcAft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419225" indent="-47625" algn="l" rtl="0" fontAlgn="base">
              <a:spcBef>
                <a:spcPct val="0"/>
              </a:spcBef>
              <a:spcAft>
                <a:spcPct val="0"/>
              </a:spcAft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92300" indent="-63500" algn="l" rtl="0" fontAlgn="base">
              <a:spcBef>
                <a:spcPct val="0"/>
              </a:spcBef>
              <a:spcAft>
                <a:spcPct val="0"/>
              </a:spcAft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29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Giải</a:t>
            </a:r>
            <a:r>
              <a:rPr lang="en-US" altLang="vi-VN" sz="29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9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phương</a:t>
            </a:r>
            <a:r>
              <a:rPr lang="en-US" altLang="vi-VN" sz="29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9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trình</a:t>
            </a:r>
            <a:r>
              <a:rPr lang="en-US" altLang="vi-VN" sz="29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9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tích</a:t>
            </a:r>
            <a:r>
              <a:rPr lang="en-US" altLang="vi-VN" sz="29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9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rồi</a:t>
            </a:r>
            <a:r>
              <a:rPr lang="en-US" altLang="vi-VN" sz="29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9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kết</a:t>
            </a:r>
            <a:r>
              <a:rPr lang="en-US" altLang="vi-VN" sz="29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9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luận</a:t>
            </a:r>
            <a:r>
              <a:rPr lang="en-US" altLang="vi-VN" sz="2900" dirty="0">
                <a:solidFill>
                  <a:srgbClr val="0000FF"/>
                </a:solidFill>
                <a:latin typeface="Times New Roman" panose="02020603050405020304" pitchFamily="18" charset="0"/>
              </a:rPr>
              <a:t>.</a:t>
            </a:r>
            <a:endParaRPr lang="en-US" altLang="vi-VN" sz="2900" dirty="0">
              <a:solidFill>
                <a:srgbClr val="0000FF"/>
              </a:solidFill>
            </a:endParaRPr>
          </a:p>
        </p:txBody>
      </p:sp>
      <p:sp>
        <p:nvSpPr>
          <p:cNvPr id="8" name="Text Box 24"/>
          <p:cNvSpPr txBox="1">
            <a:spLocks noChangeArrowheads="1"/>
          </p:cNvSpPr>
          <p:nvPr/>
        </p:nvSpPr>
        <p:spPr bwMode="auto">
          <a:xfrm>
            <a:off x="2248357" y="2155229"/>
            <a:ext cx="9628085" cy="865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4640" tIns="47320" rIns="94640" bIns="4732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73075" indent="-15875" algn="l" rtl="0" fontAlgn="base">
              <a:spcBef>
                <a:spcPct val="0"/>
              </a:spcBef>
              <a:spcAft>
                <a:spcPct val="0"/>
              </a:spcAft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46150" indent="-31750" algn="l" rtl="0" fontAlgn="base">
              <a:spcBef>
                <a:spcPct val="0"/>
              </a:spcBef>
              <a:spcAft>
                <a:spcPct val="0"/>
              </a:spcAft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419225" indent="-47625" algn="l" rtl="0" fontAlgn="base">
              <a:spcBef>
                <a:spcPct val="0"/>
              </a:spcBef>
              <a:spcAft>
                <a:spcPct val="0"/>
              </a:spcAft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92300" indent="-63500" algn="l" rtl="0" fontAlgn="base">
              <a:spcBef>
                <a:spcPct val="0"/>
              </a:spcBef>
              <a:spcAft>
                <a:spcPct val="0"/>
              </a:spcAft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2500" dirty="0">
                <a:solidFill>
                  <a:srgbClr val="FF0000"/>
                </a:solidFill>
                <a:latin typeface="Times New Roman" panose="02020603050405020304" pitchFamily="18" charset="0"/>
              </a:rPr>
              <a:t>Ta </a:t>
            </a:r>
            <a:r>
              <a:rPr lang="en-US" altLang="vi-VN" sz="25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chuyển</a:t>
            </a:r>
            <a:r>
              <a:rPr lang="en-US" altLang="vi-VN" sz="25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tất</a:t>
            </a:r>
            <a:r>
              <a:rPr lang="en-US" altLang="vi-VN" sz="25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cả</a:t>
            </a:r>
            <a:r>
              <a:rPr lang="en-US" altLang="vi-VN" sz="25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các</a:t>
            </a:r>
            <a:r>
              <a:rPr lang="en-US" altLang="vi-VN" sz="25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hạng</a:t>
            </a:r>
            <a:r>
              <a:rPr lang="en-US" altLang="vi-VN" sz="25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tử</a:t>
            </a:r>
            <a:r>
              <a:rPr lang="en-US" altLang="vi-VN" sz="2500" dirty="0">
                <a:solidFill>
                  <a:srgbClr val="FF0000"/>
                </a:solidFill>
                <a:latin typeface="Times New Roman" panose="02020603050405020304" pitchFamily="18" charset="0"/>
              </a:rPr>
              <a:t> sang </a:t>
            </a:r>
            <a:r>
              <a:rPr lang="en-US" altLang="vi-VN" sz="25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vế</a:t>
            </a:r>
            <a:r>
              <a:rPr lang="en-US" altLang="vi-VN" sz="25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trái</a:t>
            </a:r>
            <a:r>
              <a:rPr lang="en-US" altLang="vi-VN" sz="2500" dirty="0">
                <a:solidFill>
                  <a:srgbClr val="FF0000"/>
                </a:solidFill>
                <a:latin typeface="Times New Roman" panose="02020603050405020304" pitchFamily="18" charset="0"/>
              </a:rPr>
              <a:t> (</a:t>
            </a:r>
            <a:r>
              <a:rPr lang="en-US" altLang="vi-VN" sz="25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lúc</a:t>
            </a:r>
            <a:r>
              <a:rPr lang="en-US" altLang="vi-VN" sz="25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này</a:t>
            </a:r>
            <a:r>
              <a:rPr lang="en-US" altLang="vi-VN" sz="2500" dirty="0">
                <a:solidFill>
                  <a:srgbClr val="FF000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vi-VN" sz="25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vế</a:t>
            </a:r>
            <a:r>
              <a:rPr lang="en-US" altLang="vi-VN" sz="25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phải</a:t>
            </a:r>
            <a:r>
              <a:rPr lang="en-US" altLang="vi-VN" sz="25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bằng</a:t>
            </a:r>
            <a:r>
              <a:rPr lang="en-US" altLang="vi-VN" sz="2500" dirty="0">
                <a:solidFill>
                  <a:srgbClr val="FF0000"/>
                </a:solidFill>
                <a:latin typeface="Times New Roman" panose="02020603050405020304" pitchFamily="18" charset="0"/>
              </a:rPr>
              <a:t> 0) </a:t>
            </a:r>
            <a:r>
              <a:rPr lang="en-US" altLang="vi-VN" sz="25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rút</a:t>
            </a:r>
            <a:r>
              <a:rPr lang="en-US" altLang="vi-VN" sz="25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gọn</a:t>
            </a:r>
            <a:r>
              <a:rPr lang="en-US" altLang="vi-VN" sz="25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rồi</a:t>
            </a:r>
            <a:r>
              <a:rPr lang="en-US" altLang="vi-VN" sz="25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phân</a:t>
            </a:r>
            <a:r>
              <a:rPr lang="en-US" altLang="vi-VN" sz="25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tích</a:t>
            </a:r>
            <a:r>
              <a:rPr lang="en-US" altLang="vi-VN" sz="25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đa</a:t>
            </a:r>
            <a:r>
              <a:rPr lang="en-US" altLang="vi-VN" sz="25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thức</a:t>
            </a:r>
            <a:r>
              <a:rPr lang="en-US" altLang="vi-VN" sz="25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vừa</a:t>
            </a:r>
            <a:r>
              <a:rPr lang="en-US" altLang="vi-VN" sz="25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thu</a:t>
            </a:r>
            <a:r>
              <a:rPr lang="en-US" altLang="vi-VN" sz="25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được</a:t>
            </a:r>
            <a:r>
              <a:rPr lang="en-US" altLang="vi-VN" sz="25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thành</a:t>
            </a:r>
            <a:r>
              <a:rPr lang="en-US" altLang="vi-VN" sz="25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nhân</a:t>
            </a:r>
            <a:r>
              <a:rPr lang="en-US" altLang="vi-VN" sz="25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tử</a:t>
            </a:r>
            <a:r>
              <a:rPr lang="en-US" altLang="vi-VN" sz="2500" dirty="0">
                <a:solidFill>
                  <a:srgbClr val="FF0000"/>
                </a:solidFill>
                <a:latin typeface="Times New Roman" panose="02020603050405020304" pitchFamily="18" charset="0"/>
              </a:rPr>
              <a:t>.</a:t>
            </a:r>
            <a:endParaRPr lang="en-US" altLang="vi-VN" sz="2500" dirty="0">
              <a:solidFill>
                <a:srgbClr val="FF0000"/>
              </a:solidFill>
            </a:endParaRPr>
          </a:p>
        </p:txBody>
      </p:sp>
      <p:sp>
        <p:nvSpPr>
          <p:cNvPr id="9" name="Text Box 25"/>
          <p:cNvSpPr txBox="1">
            <a:spLocks noChangeArrowheads="1"/>
          </p:cNvSpPr>
          <p:nvPr/>
        </p:nvSpPr>
        <p:spPr bwMode="auto">
          <a:xfrm>
            <a:off x="974098" y="3535576"/>
            <a:ext cx="1403350" cy="54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640" tIns="47320" rIns="94640" bIns="4732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73075" indent="-15875" algn="l" rtl="0" fontAlgn="base">
              <a:spcBef>
                <a:spcPct val="0"/>
              </a:spcBef>
              <a:spcAft>
                <a:spcPct val="0"/>
              </a:spcAft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46150" indent="-31750" algn="l" rtl="0" fontAlgn="base">
              <a:spcBef>
                <a:spcPct val="0"/>
              </a:spcBef>
              <a:spcAft>
                <a:spcPct val="0"/>
              </a:spcAft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419225" indent="-47625" algn="l" rtl="0" fontAlgn="base">
              <a:spcBef>
                <a:spcPct val="0"/>
              </a:spcBef>
              <a:spcAft>
                <a:spcPct val="0"/>
              </a:spcAft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92300" indent="-63500" algn="l" rtl="0" fontAlgn="base">
              <a:spcBef>
                <a:spcPct val="0"/>
              </a:spcBef>
              <a:spcAft>
                <a:spcPct val="0"/>
              </a:spcAft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2900" dirty="0" err="1">
                <a:latin typeface="Times New Roman" panose="02020603050405020304" pitchFamily="18" charset="0"/>
              </a:rPr>
              <a:t>Bước</a:t>
            </a:r>
            <a:r>
              <a:rPr lang="en-US" altLang="vi-VN" sz="2900" dirty="0">
                <a:latin typeface="Times New Roman" panose="02020603050405020304" pitchFamily="18" charset="0"/>
              </a:rPr>
              <a:t> 2.</a:t>
            </a:r>
          </a:p>
        </p:txBody>
      </p:sp>
      <p:sp>
        <p:nvSpPr>
          <p:cNvPr id="10" name="Text Box 26"/>
          <p:cNvSpPr txBox="1">
            <a:spLocks noChangeArrowheads="1"/>
          </p:cNvSpPr>
          <p:nvPr/>
        </p:nvSpPr>
        <p:spPr bwMode="auto">
          <a:xfrm>
            <a:off x="972511" y="1348978"/>
            <a:ext cx="1404937" cy="54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640" tIns="47320" rIns="94640" bIns="4732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73075" indent="-15875" algn="l" rtl="0" fontAlgn="base">
              <a:spcBef>
                <a:spcPct val="0"/>
              </a:spcBef>
              <a:spcAft>
                <a:spcPct val="0"/>
              </a:spcAft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46150" indent="-31750" algn="l" rtl="0" fontAlgn="base">
              <a:spcBef>
                <a:spcPct val="0"/>
              </a:spcBef>
              <a:spcAft>
                <a:spcPct val="0"/>
              </a:spcAft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419225" indent="-47625" algn="l" rtl="0" fontAlgn="base">
              <a:spcBef>
                <a:spcPct val="0"/>
              </a:spcBef>
              <a:spcAft>
                <a:spcPct val="0"/>
              </a:spcAft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92300" indent="-63500" algn="l" rtl="0" fontAlgn="base">
              <a:spcBef>
                <a:spcPct val="0"/>
              </a:spcBef>
              <a:spcAft>
                <a:spcPct val="0"/>
              </a:spcAft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2900" dirty="0" err="1">
                <a:latin typeface="Times New Roman" panose="02020603050405020304" pitchFamily="18" charset="0"/>
              </a:rPr>
              <a:t>Bước</a:t>
            </a:r>
            <a:r>
              <a:rPr lang="en-US" altLang="vi-VN" sz="2900" dirty="0">
                <a:latin typeface="Times New Roman" panose="02020603050405020304" pitchFamily="18" charset="0"/>
              </a:rPr>
              <a:t> 1.</a:t>
            </a:r>
          </a:p>
        </p:txBody>
      </p:sp>
    </p:spTree>
    <p:extLst>
      <p:ext uri="{BB962C8B-B14F-4D97-AF65-F5344CB8AC3E}">
        <p14:creationId xmlns:p14="http://schemas.microsoft.com/office/powerpoint/2010/main" val="3076344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85532" y="288862"/>
            <a:ext cx="28434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NHÓM</a:t>
            </a:r>
            <a:endParaRPr lang="en-US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4" name="Object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01128729"/>
              </p:ext>
            </p:extLst>
          </p:nvPr>
        </p:nvGraphicFramePr>
        <p:xfrm>
          <a:off x="3394787" y="2290614"/>
          <a:ext cx="369542" cy="2570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7" name="Equation" r:id="rId3" imgW="215713" imgH="152268" progId="Equation.DSMT4">
                  <p:embed/>
                </p:oleObj>
              </mc:Choice>
              <mc:Fallback>
                <p:oleObj name="Equation" r:id="rId3" imgW="215713" imgH="152268" progId="Equation.DSMT4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4787" y="2290614"/>
                        <a:ext cx="369542" cy="25707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" name="Object 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98003967"/>
              </p:ext>
            </p:extLst>
          </p:nvPr>
        </p:nvGraphicFramePr>
        <p:xfrm>
          <a:off x="3394786" y="2654648"/>
          <a:ext cx="2946403" cy="12338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8" name="Equation" r:id="rId5" imgW="1524000" imgH="635000" progId="Equation.DSMT4">
                  <p:embed/>
                </p:oleObj>
              </mc:Choice>
              <mc:Fallback>
                <p:oleObj name="Equation" r:id="rId5" imgW="1524000" imgH="635000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4786" y="2654648"/>
                        <a:ext cx="2946403" cy="123380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" name="Object 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72808809"/>
              </p:ext>
            </p:extLst>
          </p:nvPr>
        </p:nvGraphicFramePr>
        <p:xfrm>
          <a:off x="8245301" y="3888455"/>
          <a:ext cx="1017033" cy="7179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9" name="Equation" r:id="rId7" imgW="647700" imgH="457200" progId="Equation.DSMT4">
                  <p:embed/>
                </p:oleObj>
              </mc:Choice>
              <mc:Fallback>
                <p:oleObj name="Equation" r:id="rId7" imgW="647700" imgH="457200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45301" y="3888455"/>
                        <a:ext cx="1017033" cy="71790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" name="Rectangle 26"/>
          <p:cNvSpPr>
            <a:spLocks noChangeArrowheads="1"/>
          </p:cNvSpPr>
          <p:nvPr/>
        </p:nvSpPr>
        <p:spPr bwMode="auto">
          <a:xfrm>
            <a:off x="2569549" y="3950193"/>
            <a:ext cx="575670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Vậy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kumimoji="0" lang="vi-VN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vi-VN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tập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vi-VN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nghiệm của phương trình đã cho là </a:t>
            </a:r>
            <a:endParaRPr kumimoji="0" lang="vi-VN" alt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2" name="Rectangle 27"/>
          <p:cNvSpPr>
            <a:spLocks noChangeArrowheads="1"/>
          </p:cNvSpPr>
          <p:nvPr/>
        </p:nvSpPr>
        <p:spPr bwMode="auto">
          <a:xfrm>
            <a:off x="2721685" y="4181026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517047" y="1206951"/>
            <a:ext cx="2922595" cy="4608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vi-V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?3 Giải phương trình :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3434629" y="1206951"/>
            <a:ext cx="4019049" cy="4608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vi-V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(x - 1)(x</a:t>
            </a:r>
            <a:r>
              <a:rPr lang="vi-VN" sz="2400" baseline="30000" dirty="0">
                <a:latin typeface="Times New Roman" panose="02020603050405020304" pitchFamily="18" charset="0"/>
                <a:ea typeface="Calibri" panose="020F0502020204030204" pitchFamily="34" charset="0"/>
              </a:rPr>
              <a:t>2 </a:t>
            </a:r>
            <a:r>
              <a:rPr lang="vi-V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+ 3x - 2) - (x</a:t>
            </a:r>
            <a:r>
              <a:rPr lang="vi-VN" sz="2400" baseline="30000" dirty="0">
                <a:latin typeface="Times New Roman" panose="02020603050405020304" pitchFamily="18" charset="0"/>
                <a:ea typeface="Calibri" panose="020F0502020204030204" pitchFamily="34" charset="0"/>
              </a:rPr>
              <a:t>3 </a:t>
            </a:r>
            <a:r>
              <a:rPr lang="vi-V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- 1) = 0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graphicFrame>
        <p:nvGraphicFramePr>
          <p:cNvPr id="41" name="Object 4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34479695"/>
              </p:ext>
            </p:extLst>
          </p:nvPr>
        </p:nvGraphicFramePr>
        <p:xfrm>
          <a:off x="3394787" y="1840750"/>
          <a:ext cx="325566" cy="2735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0" name="Equation" r:id="rId9" imgW="215713" imgH="152268" progId="Equation.DSMT4">
                  <p:embed/>
                </p:oleObj>
              </mc:Choice>
              <mc:Fallback>
                <p:oleObj name="Equation" r:id="rId9" imgW="215713" imgH="152268" progId="Equation.DSMT4">
                  <p:embed/>
                  <p:pic>
                    <p:nvPicPr>
                      <p:cNvPr id="0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4787" y="1840750"/>
                        <a:ext cx="325566" cy="27354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2" name="Rectangle 35"/>
          <p:cNvSpPr>
            <a:spLocks noChangeArrowheads="1"/>
          </p:cNvSpPr>
          <p:nvPr/>
        </p:nvSpPr>
        <p:spPr bwMode="auto">
          <a:xfrm>
            <a:off x="3720352" y="1686120"/>
            <a:ext cx="513319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vi-VN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(x - 1)[(x</a:t>
            </a:r>
            <a:r>
              <a:rPr kumimoji="0" lang="vi-VN" altLang="en-US" sz="24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 </a:t>
            </a:r>
            <a:r>
              <a:rPr kumimoji="0" lang="vi-VN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+ 3x -2) - (x</a:t>
            </a:r>
            <a:r>
              <a:rPr kumimoji="0" lang="vi-VN" altLang="en-US" sz="24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 </a:t>
            </a:r>
            <a:r>
              <a:rPr kumimoji="0" lang="vi-VN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x + 1)] = 0</a:t>
            </a:r>
            <a:endParaRPr kumimoji="0" lang="vi-VN" alt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3" name="Rectangle 37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5" name="Rectangle 38"/>
          <p:cNvSpPr>
            <a:spLocks noChangeArrowheads="1"/>
          </p:cNvSpPr>
          <p:nvPr/>
        </p:nvSpPr>
        <p:spPr bwMode="auto">
          <a:xfrm>
            <a:off x="3764329" y="2161313"/>
            <a:ext cx="336714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(x - 1)(2x - 3 ) = 0 </a:t>
            </a:r>
            <a:endParaRPr kumimoji="0" lang="vi-VN" alt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237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3" grpId="0"/>
      <p:bldP spid="34" grpId="0"/>
      <p:bldP spid="42" grpId="0"/>
      <p:bldP spid="4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75432" y="109561"/>
            <a:ext cx="6096000" cy="85356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vi-VN" sz="2000" b="1" u="sng" dirty="0">
                <a:latin typeface="Times New Roman" panose="02020603050405020304" pitchFamily="18" charset="0"/>
                <a:ea typeface="Calibri" panose="020F0502020204030204" pitchFamily="34" charset="0"/>
              </a:rPr>
              <a:t>Ví dụ 3</a:t>
            </a:r>
            <a:r>
              <a:rPr lang="vi-VN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: Giải phương trình:</a:t>
            </a:r>
            <a:endParaRPr lang="en-US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vi-VN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     x</a:t>
            </a:r>
            <a:r>
              <a:rPr lang="vi-VN" sz="2000" baseline="30000" dirty="0">
                <a:latin typeface="Times New Roman" panose="02020603050405020304" pitchFamily="18" charset="0"/>
                <a:ea typeface="Calibri" panose="020F0502020204030204" pitchFamily="34" charset="0"/>
              </a:rPr>
              <a:t>3</a:t>
            </a:r>
            <a:r>
              <a:rPr lang="vi-VN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+ 2</a:t>
            </a:r>
            <a:r>
              <a:rPr lang="vi-VN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x</a:t>
            </a:r>
            <a:r>
              <a:rPr lang="vi-VN" sz="2000" baseline="30000" dirty="0"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r>
              <a:rPr lang="vi-VN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=  x + 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endParaRPr lang="en-US" sz="20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82826034"/>
              </p:ext>
            </p:extLst>
          </p:nvPr>
        </p:nvGraphicFramePr>
        <p:xfrm>
          <a:off x="2886299" y="1368723"/>
          <a:ext cx="452907" cy="3150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80" name="Equation" r:id="rId3" imgW="215713" imgH="152268" progId="Equation.DSMT4">
                  <p:embed/>
                </p:oleObj>
              </mc:Choice>
              <mc:Fallback>
                <p:oleObj name="Equation" r:id="rId3" imgW="215713" imgH="152268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86299" y="1368723"/>
                        <a:ext cx="452907" cy="31506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2524040" y="1284608"/>
            <a:ext cx="308240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</a:t>
            </a:r>
            <a:r>
              <a:rPr kumimoji="0" lang="vi-VN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kumimoji="0" lang="vi-VN" altLang="en-US" sz="20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kumimoji="0" lang="vi-VN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+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</a:t>
            </a:r>
            <a:r>
              <a:rPr kumimoji="0" lang="vi-VN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kumimoji="0" lang="vi-VN" altLang="en-US" sz="20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kumimoji="0" lang="vi-VN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x - 2 = 0</a:t>
            </a:r>
            <a:endParaRPr kumimoji="0" lang="vi-VN" alt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08837402"/>
              </p:ext>
            </p:extLst>
          </p:nvPr>
        </p:nvGraphicFramePr>
        <p:xfrm>
          <a:off x="2895876" y="1763344"/>
          <a:ext cx="465322" cy="3237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81" name="Equation" r:id="rId5" imgW="215713" imgH="152268" progId="Equation.DSMT4">
                  <p:embed/>
                </p:oleObj>
              </mc:Choice>
              <mc:Fallback>
                <p:oleObj name="Equation" r:id="rId5" imgW="215713" imgH="152268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876" y="1763344"/>
                        <a:ext cx="465322" cy="32370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3337104" y="1695847"/>
            <a:ext cx="284001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(x</a:t>
            </a:r>
            <a:r>
              <a:rPr kumimoji="0" lang="vi-VN" altLang="en-US" sz="20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kumimoji="0" lang="vi-VN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+ 2x</a:t>
            </a:r>
            <a:r>
              <a:rPr kumimoji="0" lang="vi-VN" altLang="en-US" sz="20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kumimoji="0" lang="vi-VN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kumimoji="0" lang="vi-VN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(x + 2</a:t>
            </a:r>
            <a:r>
              <a:rPr kumimoji="0" lang="vi-VN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= 0</a:t>
            </a:r>
            <a:endParaRPr kumimoji="0" lang="vi-VN" alt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48850935"/>
              </p:ext>
            </p:extLst>
          </p:nvPr>
        </p:nvGraphicFramePr>
        <p:xfrm>
          <a:off x="2906634" y="2173747"/>
          <a:ext cx="454564" cy="3506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82" name="Equation" r:id="rId6" imgW="215713" imgH="152268" progId="Equation.DSMT4">
                  <p:embed/>
                </p:oleObj>
              </mc:Choice>
              <mc:Fallback>
                <p:oleObj name="Equation" r:id="rId6" imgW="215713" imgH="152268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06634" y="2173747"/>
                        <a:ext cx="454564" cy="35065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3502239" y="2163836"/>
            <a:ext cx="2963107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vi-VN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kumimoji="0" lang="en-US" altLang="en-US" sz="20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kumimoji="0" lang="vi-VN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(x + 2) 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kumimoji="0" lang="vi-VN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(x</a:t>
            </a:r>
            <a:r>
              <a:rPr kumimoji="0" lang="vi-VN" altLang="en-US" sz="20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+ 2</a:t>
            </a:r>
            <a:r>
              <a:rPr kumimoji="0" lang="vi-VN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= 0</a:t>
            </a:r>
            <a:endParaRPr kumimoji="0" lang="vi-VN" alt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489228" y="2679906"/>
            <a:ext cx="2305925" cy="42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vi-VN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(x</a:t>
            </a:r>
            <a:r>
              <a:rPr lang="vi-VN" sz="2000" baseline="30000" dirty="0"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r>
              <a:rPr lang="vi-VN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- 1)(x +2) = 0</a:t>
            </a:r>
            <a:endParaRPr lang="en-US" sz="20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423622" y="3083948"/>
            <a:ext cx="2622834" cy="4216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vi-VN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(x + 1)(x - 1)(x + 2) = 0</a:t>
            </a:r>
            <a:endParaRPr lang="en-US" sz="20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127165" y="3573776"/>
            <a:ext cx="4267515" cy="4216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   </a:t>
            </a:r>
            <a:r>
              <a:rPr lang="vi-VN" sz="2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x+1 </a:t>
            </a:r>
            <a:r>
              <a:rPr lang="vi-VN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= 0 hoặc x - 1 = 0 hoặc x + 2 = 0</a:t>
            </a:r>
            <a:endParaRPr lang="en-US" sz="20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7" name="Rectangle 11"/>
          <p:cNvSpPr>
            <a:spLocks noChangeArrowheads="1"/>
          </p:cNvSpPr>
          <p:nvPr/>
        </p:nvSpPr>
        <p:spPr bwMode="auto">
          <a:xfrm>
            <a:off x="4365059" y="5252389"/>
            <a:ext cx="830677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vi-VN" sz="2000" dirty="0"/>
              <a:t>x = -2</a:t>
            </a:r>
            <a:endParaRPr lang="en-US" sz="2000" dirty="0"/>
          </a:p>
        </p:txBody>
      </p:sp>
      <p:graphicFrame>
        <p:nvGraphicFramePr>
          <p:cNvPr id="18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12819591"/>
              </p:ext>
            </p:extLst>
          </p:nvPr>
        </p:nvGraphicFramePr>
        <p:xfrm>
          <a:off x="3916138" y="4307813"/>
          <a:ext cx="264116" cy="207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83" name="Equation" r:id="rId7" imgW="215713" imgH="152268" progId="Equation.DSMT4">
                  <p:embed/>
                </p:oleObj>
              </mc:Choice>
              <mc:Fallback>
                <p:oleObj name="Equation" r:id="rId7" imgW="215713" imgH="152268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16138" y="4307813"/>
                        <a:ext cx="264116" cy="20761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12"/>
          <p:cNvSpPr>
            <a:spLocks noChangeArrowheads="1"/>
          </p:cNvSpPr>
          <p:nvPr/>
        </p:nvSpPr>
        <p:spPr bwMode="auto">
          <a:xfrm>
            <a:off x="4311269" y="4194766"/>
            <a:ext cx="123746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x = 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kumimoji="0" lang="vi-VN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 </a:t>
            </a:r>
            <a:endParaRPr kumimoji="0" lang="vi-VN" alt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459229" y="4753188"/>
            <a:ext cx="138211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r>
              <a:rPr lang="vi-VN" sz="2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/ </a:t>
            </a:r>
            <a:r>
              <a:rPr lang="vi-VN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x - 1 = 0 </a:t>
            </a:r>
            <a:endParaRPr lang="en-US" sz="2000" dirty="0"/>
          </a:p>
        </p:txBody>
      </p:sp>
      <p:sp>
        <p:nvSpPr>
          <p:cNvPr id="21" name="Rectangle 20"/>
          <p:cNvSpPr/>
          <p:nvPr/>
        </p:nvSpPr>
        <p:spPr>
          <a:xfrm>
            <a:off x="4400284" y="4687243"/>
            <a:ext cx="713657" cy="4216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vi-VN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x = 1</a:t>
            </a:r>
            <a:endParaRPr lang="en-US" sz="20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2413206" y="5316937"/>
            <a:ext cx="144142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3/ x + 2 = 0 </a:t>
            </a:r>
            <a:endParaRPr lang="en-US" sz="2000" dirty="0"/>
          </a:p>
        </p:txBody>
      </p:sp>
      <p:sp>
        <p:nvSpPr>
          <p:cNvPr id="23" name="Rectangle 22"/>
          <p:cNvSpPr/>
          <p:nvPr/>
        </p:nvSpPr>
        <p:spPr>
          <a:xfrm>
            <a:off x="1953421" y="5818913"/>
            <a:ext cx="7161773" cy="42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vi-VN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Vậy </a:t>
            </a:r>
            <a:r>
              <a:rPr lang="en-US" sz="2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r>
              <a:rPr lang="vi-VN" sz="2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tập </a:t>
            </a:r>
            <a:r>
              <a:rPr lang="vi-VN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nghiệm của p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hương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trình</a:t>
            </a:r>
            <a:r>
              <a:rPr lang="vi-VN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đã cho là</a:t>
            </a:r>
            <a:r>
              <a:rPr lang="vi-VN" sz="2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S = {-1 ; 1 ; -2}</a:t>
            </a:r>
            <a:endParaRPr lang="en-US" sz="20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2434760" y="4178060"/>
            <a:ext cx="144142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1/ x + 1 = 0 </a:t>
            </a:r>
            <a:endParaRPr lang="en-US" sz="2000" dirty="0"/>
          </a:p>
        </p:txBody>
      </p:sp>
      <p:sp>
        <p:nvSpPr>
          <p:cNvPr id="25" name="Rectangle 24"/>
          <p:cNvSpPr/>
          <p:nvPr/>
        </p:nvSpPr>
        <p:spPr>
          <a:xfrm>
            <a:off x="3296306" y="932210"/>
            <a:ext cx="193514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x</a:t>
            </a:r>
            <a:r>
              <a:rPr lang="vi-VN" sz="2000" baseline="30000" dirty="0">
                <a:latin typeface="Times New Roman" panose="02020603050405020304" pitchFamily="18" charset="0"/>
                <a:ea typeface="Calibri" panose="020F0502020204030204" pitchFamily="34" charset="0"/>
              </a:rPr>
              <a:t>3</a:t>
            </a:r>
            <a:r>
              <a:rPr lang="vi-VN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+ 2</a:t>
            </a:r>
            <a:r>
              <a:rPr lang="vi-VN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x</a:t>
            </a:r>
            <a:r>
              <a:rPr lang="vi-VN" sz="2000" baseline="30000" dirty="0"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r>
              <a:rPr lang="vi-VN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=  x + 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endParaRPr lang="en-US" sz="2000" dirty="0"/>
          </a:p>
        </p:txBody>
      </p:sp>
      <p:sp>
        <p:nvSpPr>
          <p:cNvPr id="26" name="TextBox 25"/>
          <p:cNvSpPr txBox="1"/>
          <p:nvPr/>
        </p:nvSpPr>
        <p:spPr>
          <a:xfrm>
            <a:off x="602428" y="1065007"/>
            <a:ext cx="12909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/>
              <a:t>Giải</a:t>
            </a:r>
            <a:r>
              <a:rPr lang="en-US" sz="2000" dirty="0" smtClean="0"/>
              <a:t>:</a:t>
            </a:r>
            <a:endParaRPr lang="en-US" sz="2000" dirty="0"/>
          </a:p>
        </p:txBody>
      </p:sp>
      <p:graphicFrame>
        <p:nvGraphicFramePr>
          <p:cNvPr id="27" name="Object 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52548966"/>
              </p:ext>
            </p:extLst>
          </p:nvPr>
        </p:nvGraphicFramePr>
        <p:xfrm>
          <a:off x="2919559" y="2655605"/>
          <a:ext cx="465322" cy="3237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84" name="Equation" r:id="rId8" imgW="215713" imgH="152268" progId="Equation.DSMT4">
                  <p:embed/>
                </p:oleObj>
              </mc:Choice>
              <mc:Fallback>
                <p:oleObj name="Equation" r:id="rId8" imgW="215713" imgH="152268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19559" y="2655605"/>
                        <a:ext cx="465322" cy="32370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" name="Object 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99348847"/>
              </p:ext>
            </p:extLst>
          </p:nvPr>
        </p:nvGraphicFramePr>
        <p:xfrm>
          <a:off x="2917623" y="3098174"/>
          <a:ext cx="465322" cy="3237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85" name="Equation" r:id="rId9" imgW="215713" imgH="152268" progId="Equation.DSMT4">
                  <p:embed/>
                </p:oleObj>
              </mc:Choice>
              <mc:Fallback>
                <p:oleObj name="Equation" r:id="rId9" imgW="215713" imgH="152268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17623" y="3098174"/>
                        <a:ext cx="465322" cy="32370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" name="Object 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42843538"/>
              </p:ext>
            </p:extLst>
          </p:nvPr>
        </p:nvGraphicFramePr>
        <p:xfrm>
          <a:off x="2842728" y="3596971"/>
          <a:ext cx="465322" cy="3237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86" name="Equation" r:id="rId10" imgW="215713" imgH="152268" progId="Equation.DSMT4">
                  <p:embed/>
                </p:oleObj>
              </mc:Choice>
              <mc:Fallback>
                <p:oleObj name="Equation" r:id="rId10" imgW="215713" imgH="152268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2728" y="3596971"/>
                        <a:ext cx="465322" cy="32370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" name="Object 2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12771373"/>
              </p:ext>
            </p:extLst>
          </p:nvPr>
        </p:nvGraphicFramePr>
        <p:xfrm>
          <a:off x="3933183" y="4848050"/>
          <a:ext cx="264116" cy="207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87" name="Equation" r:id="rId11" imgW="215713" imgH="152268" progId="Equation.DSMT4">
                  <p:embed/>
                </p:oleObj>
              </mc:Choice>
              <mc:Fallback>
                <p:oleObj name="Equation" r:id="rId11" imgW="215713" imgH="152268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33183" y="4848050"/>
                        <a:ext cx="264116" cy="20761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" name="Object 3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18177128"/>
              </p:ext>
            </p:extLst>
          </p:nvPr>
        </p:nvGraphicFramePr>
        <p:xfrm>
          <a:off x="3896600" y="5413182"/>
          <a:ext cx="264116" cy="207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88" name="Equation" r:id="rId12" imgW="215713" imgH="152268" progId="Equation.DSMT4">
                  <p:embed/>
                </p:oleObj>
              </mc:Choice>
              <mc:Fallback>
                <p:oleObj name="Equation" r:id="rId12" imgW="215713" imgH="152268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96600" y="5413182"/>
                        <a:ext cx="264116" cy="20761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14591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10" grpId="0"/>
      <p:bldP spid="13" grpId="0"/>
      <p:bldP spid="14" grpId="0"/>
      <p:bldP spid="15" grpId="0"/>
      <p:bldP spid="16" grpId="0"/>
      <p:bldP spid="17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87680" y="378035"/>
            <a:ext cx="609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000" dirty="0"/>
              <a:t>?4 </a:t>
            </a:r>
            <a:r>
              <a:rPr lang="en-US" sz="2000" dirty="0" smtClean="0"/>
              <a:t>.    </a:t>
            </a:r>
            <a:r>
              <a:rPr lang="en-US" sz="2000" dirty="0" err="1" smtClean="0"/>
              <a:t>Giải</a:t>
            </a:r>
            <a:r>
              <a:rPr lang="en-US" sz="2000" dirty="0" smtClean="0"/>
              <a:t> </a:t>
            </a:r>
            <a:r>
              <a:rPr lang="en-US" sz="2000" dirty="0" err="1"/>
              <a:t>phương</a:t>
            </a:r>
            <a:r>
              <a:rPr lang="en-US" sz="2000" dirty="0"/>
              <a:t> </a:t>
            </a:r>
            <a:r>
              <a:rPr lang="en-US" sz="2000" dirty="0" err="1" smtClean="0"/>
              <a:t>trình</a:t>
            </a:r>
            <a:r>
              <a:rPr lang="en-US" sz="2000" dirty="0" smtClean="0"/>
              <a:t> :           (x</a:t>
            </a:r>
            <a:r>
              <a:rPr lang="en-US" sz="2000" baseline="30000" dirty="0" smtClean="0"/>
              <a:t>3</a:t>
            </a:r>
            <a:r>
              <a:rPr lang="en-US" sz="2000" dirty="0" smtClean="0"/>
              <a:t> + x</a:t>
            </a:r>
            <a:r>
              <a:rPr lang="en-US" sz="2000" baseline="30000" dirty="0" smtClean="0"/>
              <a:t>2</a:t>
            </a:r>
            <a:r>
              <a:rPr lang="en-US" sz="2000" dirty="0" smtClean="0"/>
              <a:t>) + (x</a:t>
            </a:r>
            <a:r>
              <a:rPr lang="en-US" sz="2000" baseline="30000" dirty="0" smtClean="0"/>
              <a:t>2</a:t>
            </a:r>
            <a:r>
              <a:rPr lang="en-US" sz="2000" dirty="0" smtClean="0"/>
              <a:t> + x) = 0</a:t>
            </a:r>
            <a:endParaRPr lang="en-US" sz="2000" dirty="0"/>
          </a:p>
        </p:txBody>
      </p:sp>
      <p:sp>
        <p:nvSpPr>
          <p:cNvPr id="14" name="Rectangle 10"/>
          <p:cNvSpPr>
            <a:spLocks noChangeArrowheads="1"/>
          </p:cNvSpPr>
          <p:nvPr/>
        </p:nvSpPr>
        <p:spPr bwMode="auto">
          <a:xfrm>
            <a:off x="344245" y="1592131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656386" y="1558449"/>
            <a:ext cx="2661306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sym typeface="Wingdings" panose="05000000000000000000" pitchFamily="2" charset="2"/>
              </a:rPr>
              <a:t>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</a:rPr>
              <a:t> x</a:t>
            </a:r>
            <a:r>
              <a:rPr lang="en-US" baseline="30000" dirty="0"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</a:rPr>
              <a:t>(x + 1) + x(x + 1) = 0</a:t>
            </a:r>
            <a:endParaRPr lang="en-US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656386" y="1996106"/>
            <a:ext cx="2185214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sym typeface="Wingdings" panose="05000000000000000000" pitchFamily="2" charset="2"/>
              </a:rPr>
              <a:t>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</a:rPr>
              <a:t> (x + 1)(x</a:t>
            </a:r>
            <a:r>
              <a:rPr lang="en-US" baseline="30000" dirty="0"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</a:rPr>
              <a:t> + x) = 0</a:t>
            </a:r>
            <a:endParaRPr lang="en-US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656386" y="2428006"/>
            <a:ext cx="1728358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sym typeface="Wingdings" panose="05000000000000000000" pitchFamily="2" charset="2"/>
              </a:rPr>
              <a:t>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</a:rPr>
              <a:t> x(x + 1)</a:t>
            </a:r>
            <a:r>
              <a:rPr lang="en-US" baseline="30000" dirty="0"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</a:rPr>
              <a:t> = 0 </a:t>
            </a:r>
            <a:endParaRPr lang="en-US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6042443" y="4093554"/>
            <a:ext cx="215242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kumimoji="0" lang="vi-VN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 = {0 ; -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kumimoji="0" lang="vi-VN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}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n-US" alt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80913" y="1018769"/>
            <a:ext cx="7745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/>
              <a:t>Giải</a:t>
            </a:r>
            <a:r>
              <a:rPr lang="en-US" sz="2000" dirty="0" smtClean="0"/>
              <a:t>: </a:t>
            </a:r>
            <a:endParaRPr lang="en-US" sz="2000" dirty="0"/>
          </a:p>
        </p:txBody>
      </p:sp>
      <p:sp>
        <p:nvSpPr>
          <p:cNvPr id="12" name="Rectangle 11"/>
          <p:cNvSpPr/>
          <p:nvPr/>
        </p:nvSpPr>
        <p:spPr>
          <a:xfrm>
            <a:off x="1219166" y="1113811"/>
            <a:ext cx="305564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/>
              <a:t> </a:t>
            </a:r>
            <a:r>
              <a:rPr lang="en-US" sz="2000" dirty="0" smtClean="0"/>
              <a:t>            </a:t>
            </a:r>
            <a:r>
              <a:rPr lang="en-US" sz="2000" dirty="0"/>
              <a:t>(x</a:t>
            </a:r>
            <a:r>
              <a:rPr lang="en-US" sz="2000" baseline="30000" dirty="0"/>
              <a:t>3</a:t>
            </a:r>
            <a:r>
              <a:rPr lang="en-US" sz="2000" dirty="0"/>
              <a:t> + x</a:t>
            </a:r>
            <a:r>
              <a:rPr lang="en-US" sz="2000" baseline="30000" dirty="0"/>
              <a:t>2</a:t>
            </a:r>
            <a:r>
              <a:rPr lang="en-US" sz="2000" dirty="0"/>
              <a:t>) + (x</a:t>
            </a:r>
            <a:r>
              <a:rPr lang="en-US" sz="2000" baseline="30000" dirty="0"/>
              <a:t>2</a:t>
            </a:r>
            <a:r>
              <a:rPr lang="en-US" sz="2000" dirty="0"/>
              <a:t> + x) = 0</a:t>
            </a:r>
            <a:endParaRPr lang="en-US" sz="2000" dirty="0"/>
          </a:p>
        </p:txBody>
      </p:sp>
      <p:sp>
        <p:nvSpPr>
          <p:cNvPr id="13" name="Rectangle 4"/>
          <p:cNvSpPr>
            <a:spLocks noChangeArrowheads="1"/>
          </p:cNvSpPr>
          <p:nvPr/>
        </p:nvSpPr>
        <p:spPr bwMode="auto">
          <a:xfrm>
            <a:off x="2098869" y="314123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5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74712806"/>
              </p:ext>
            </p:extLst>
          </p:nvPr>
        </p:nvGraphicFramePr>
        <p:xfrm>
          <a:off x="1656386" y="2859906"/>
          <a:ext cx="2679700" cy="766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2" name="Equation" r:id="rId3" imgW="1473120" imgH="457200" progId="Equation.DSMT4">
                  <p:embed/>
                </p:oleObj>
              </mc:Choice>
              <mc:Fallback>
                <p:oleObj name="Equation" r:id="rId3" imgW="1473120" imgH="4572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56386" y="2859906"/>
                        <a:ext cx="2679700" cy="76676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angle 15"/>
          <p:cNvSpPr/>
          <p:nvPr/>
        </p:nvSpPr>
        <p:spPr>
          <a:xfrm>
            <a:off x="968188" y="4072010"/>
            <a:ext cx="5320687" cy="4216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vi-VN" sz="2000" dirty="0"/>
              <a:t>Vậy</a:t>
            </a:r>
            <a:r>
              <a:rPr lang="en-US" sz="2000" dirty="0"/>
              <a:t>: </a:t>
            </a:r>
            <a:r>
              <a:rPr lang="vi-VN" sz="2000" dirty="0"/>
              <a:t> tập nghiệm của phương trình đã cho là:</a:t>
            </a:r>
            <a:endParaRPr lang="en-US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9736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10" grpId="0"/>
      <p:bldP spid="11" grpId="0"/>
      <p:bldP spid="12" grpId="0"/>
      <p:bldP spid="1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</TotalTime>
  <Words>748</Words>
  <Application>Microsoft Office PowerPoint</Application>
  <PresentationFormat>Widescreen</PresentationFormat>
  <Paragraphs>78</Paragraphs>
  <Slides>13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23" baseType="lpstr">
      <vt:lpstr>.VnBahamasBH</vt:lpstr>
      <vt:lpstr>.VnVogueH</vt:lpstr>
      <vt:lpstr>Arial</vt:lpstr>
      <vt:lpstr>Calibri</vt:lpstr>
      <vt:lpstr>Calibri Light</vt:lpstr>
      <vt:lpstr>Times New Roman</vt:lpstr>
      <vt:lpstr>Wingdings</vt:lpstr>
      <vt:lpstr>Office Theme</vt:lpstr>
      <vt:lpstr>Equation</vt:lpstr>
      <vt:lpstr>MathType 6.0 Equation</vt:lpstr>
      <vt:lpstr>PowerPoint Presentation</vt:lpstr>
      <vt:lpstr>PowerPoint Presentation</vt:lpstr>
      <vt:lpstr>PowerPoint Presentation</vt:lpstr>
      <vt:lpstr>PowerPoint Presentation</vt:lpstr>
      <vt:lpstr>Áp dụng: Ví dụ 2: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21</cp:revision>
  <dcterms:created xsi:type="dcterms:W3CDTF">2021-01-26T13:44:01Z</dcterms:created>
  <dcterms:modified xsi:type="dcterms:W3CDTF">2021-01-27T17:10:38Z</dcterms:modified>
</cp:coreProperties>
</file>