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88" r:id="rId2"/>
    <p:sldId id="262" r:id="rId3"/>
    <p:sldId id="257" r:id="rId4"/>
    <p:sldId id="279" r:id="rId5"/>
    <p:sldId id="265" r:id="rId6"/>
    <p:sldId id="280" r:id="rId7"/>
    <p:sldId id="286" r:id="rId8"/>
    <p:sldId id="287" r:id="rId9"/>
    <p:sldId id="271" r:id="rId10"/>
    <p:sldId id="284" r:id="rId11"/>
    <p:sldId id="289" r:id="rId12"/>
    <p:sldId id="282" r:id="rId13"/>
    <p:sldId id="290" r:id="rId14"/>
    <p:sldId id="293" r:id="rId15"/>
    <p:sldId id="291" r:id="rId16"/>
    <p:sldId id="292" r:id="rId17"/>
    <p:sldId id="26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EEB973-F029-4355-8DD8-FF9AF3F988A6}" type="datetimeFigureOut">
              <a:rPr lang="en-US" smtClean="0"/>
              <a:t>18/04/2023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384E29-752D-46A5-94D0-9EB840EBC81F}" type="slidenum">
              <a:rPr lang="en-US" smtClean="0"/>
              <a:t>‹#›</a:t>
            </a:fld>
            <a:endParaRPr lang="en-US"/>
          </a:p>
        </p:txBody>
      </p:sp>
    </p:spTree>
    <p:extLst>
      <p:ext uri="{BB962C8B-B14F-4D97-AF65-F5344CB8AC3E}">
        <p14:creationId xmlns:p14="http://schemas.microsoft.com/office/powerpoint/2010/main" val="1115363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8E73C971-56FC-4443-9DE7-32F0BB5903FD}" type="slidenum">
              <a:rPr lang="en-US" smtClean="0"/>
              <a:pPr/>
              <a:t>6</a:t>
            </a:fld>
            <a:endParaRPr lang="en-U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673860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1AE61A-73F2-4EBC-AEC5-462014213714}"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3201916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AE61A-73F2-4EBC-AEC5-462014213714}"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417303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AE61A-73F2-4EBC-AEC5-462014213714}"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115303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AE61A-73F2-4EBC-AEC5-462014213714}"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4157376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AE61A-73F2-4EBC-AEC5-462014213714}"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4182454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61AE61A-73F2-4EBC-AEC5-462014213714}" type="datetimeFigureOut">
              <a:rPr lang="en-US" smtClean="0"/>
              <a:t>18/04/2023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3864618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1AE61A-73F2-4EBC-AEC5-462014213714}" type="datetimeFigureOut">
              <a:rPr lang="en-US" smtClean="0"/>
              <a:t>18/04/2023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3940308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1AE61A-73F2-4EBC-AEC5-462014213714}" type="datetimeFigureOut">
              <a:rPr lang="en-US" smtClean="0"/>
              <a:t>18/04/2023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2308529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AE61A-73F2-4EBC-AEC5-462014213714}" type="datetimeFigureOut">
              <a:rPr lang="en-US" smtClean="0"/>
              <a:t>18/04/2023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3722761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AE61A-73F2-4EBC-AEC5-462014213714}" type="datetimeFigureOut">
              <a:rPr lang="en-US" smtClean="0"/>
              <a:t>18/04/2023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2704802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AE61A-73F2-4EBC-AEC5-462014213714}" type="datetimeFigureOut">
              <a:rPr lang="en-US" smtClean="0"/>
              <a:t>18/04/2023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0D0AC-12EB-4F51-B3FC-40BA444E87B0}" type="slidenum">
              <a:rPr lang="en-US" smtClean="0"/>
              <a:t>‹#›</a:t>
            </a:fld>
            <a:endParaRPr lang="en-US"/>
          </a:p>
        </p:txBody>
      </p:sp>
    </p:spTree>
    <p:extLst>
      <p:ext uri="{BB962C8B-B14F-4D97-AF65-F5344CB8AC3E}">
        <p14:creationId xmlns:p14="http://schemas.microsoft.com/office/powerpoint/2010/main" val="226536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AE61A-73F2-4EBC-AEC5-462014213714}" type="datetimeFigureOut">
              <a:rPr lang="en-US" smtClean="0"/>
              <a:t>18/04/2023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40D0AC-12EB-4F51-B3FC-40BA444E87B0}" type="slidenum">
              <a:rPr lang="en-US" smtClean="0"/>
              <a:t>‹#›</a:t>
            </a:fld>
            <a:endParaRPr lang="en-US"/>
          </a:p>
        </p:txBody>
      </p:sp>
    </p:spTree>
    <p:extLst>
      <p:ext uri="{BB962C8B-B14F-4D97-AF65-F5344CB8AC3E}">
        <p14:creationId xmlns:p14="http://schemas.microsoft.com/office/powerpoint/2010/main" val="37016935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hyperlink" Target="t&#7841;o%20d&#225;ng%20t&#250;i%20gi&#7845;y.mp4" TargetMode="Externa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6.jpeg"/><Relationship Id="rId7" Type="http://schemas.openxmlformats.org/officeDocument/2006/relationships/image" Target="../media/image8.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png"/><Relationship Id="rId10" Type="http://schemas.openxmlformats.org/officeDocument/2006/relationships/image" Target="../media/image21.jpeg"/><Relationship Id="rId4" Type="http://schemas.openxmlformats.org/officeDocument/2006/relationships/image" Target="../media/image5.jpeg"/><Relationship Id="rId9"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C:\Users\Administrator\Desktop\tháng 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16" y="-15224"/>
            <a:ext cx="930850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71600" y="188640"/>
            <a:ext cx="7776864" cy="954107"/>
          </a:xfrm>
          <a:prstGeom prst="rect">
            <a:avLst/>
          </a:prstGeom>
        </p:spPr>
        <p:txBody>
          <a:bodyPr wrap="square">
            <a:spAutoFit/>
          </a:bodyPr>
          <a:lstStyle/>
          <a:p>
            <a:pPr lvl="0" algn="ctr"/>
            <a:r>
              <a:rPr lang="en-US" sz="2800" b="1" dirty="0">
                <a:ln w="11430"/>
                <a:solidFill>
                  <a:srgbClr val="C00000"/>
                </a:solidFill>
                <a:effectLst>
                  <a:outerShdw blurRad="50800" dist="39000" dir="5460000" algn="tl">
                    <a:srgbClr val="000000">
                      <a:alpha val="38000"/>
                    </a:srgbClr>
                  </a:outerShdw>
                </a:effectLst>
              </a:rPr>
              <a:t>CHÀO MỪNG </a:t>
            </a:r>
            <a:r>
              <a:rPr lang="en-US" sz="2800" b="1" dirty="0" smtClean="0">
                <a:ln w="11430"/>
                <a:solidFill>
                  <a:srgbClr val="C00000"/>
                </a:solidFill>
                <a:effectLst>
                  <a:outerShdw blurRad="50800" dist="39000" dir="5460000" algn="tl">
                    <a:srgbClr val="000000">
                      <a:alpha val="38000"/>
                    </a:srgbClr>
                  </a:outerShdw>
                </a:effectLst>
              </a:rPr>
              <a:t> </a:t>
            </a:r>
            <a:r>
              <a:rPr lang="en-US" sz="2800" b="1" dirty="0">
                <a:ln w="11430"/>
                <a:solidFill>
                  <a:srgbClr val="C00000"/>
                </a:solidFill>
                <a:effectLst>
                  <a:outerShdw blurRad="50800" dist="39000" dir="5460000" algn="tl">
                    <a:srgbClr val="000000">
                      <a:alpha val="38000"/>
                    </a:srgbClr>
                  </a:outerShdw>
                </a:effectLst>
              </a:rPr>
              <a:t>THẦY </a:t>
            </a:r>
            <a:r>
              <a:rPr lang="en-US" sz="2800" b="1" dirty="0" smtClean="0">
                <a:ln w="11430"/>
                <a:solidFill>
                  <a:srgbClr val="C00000"/>
                </a:solidFill>
                <a:effectLst>
                  <a:outerShdw blurRad="50800" dist="39000" dir="5460000" algn="tl">
                    <a:srgbClr val="000000">
                      <a:alpha val="38000"/>
                    </a:srgbClr>
                  </a:outerShdw>
                </a:effectLst>
              </a:rPr>
              <a:t>CÔ VỀ </a:t>
            </a:r>
            <a:r>
              <a:rPr lang="en-US" sz="2800" b="1" dirty="0">
                <a:ln w="11430"/>
                <a:solidFill>
                  <a:srgbClr val="C00000"/>
                </a:solidFill>
                <a:effectLst>
                  <a:outerShdw blurRad="50800" dist="39000" dir="5460000" algn="tl">
                    <a:srgbClr val="000000">
                      <a:alpha val="38000"/>
                    </a:srgbClr>
                  </a:outerShdw>
                </a:effectLst>
              </a:rPr>
              <a:t>DỰ </a:t>
            </a:r>
            <a:r>
              <a:rPr lang="en-US" sz="2800" b="1" dirty="0" smtClean="0">
                <a:ln w="11430"/>
                <a:solidFill>
                  <a:srgbClr val="C00000"/>
                </a:solidFill>
                <a:effectLst>
                  <a:outerShdw blurRad="50800" dist="39000" dir="5460000" algn="tl">
                    <a:srgbClr val="000000">
                      <a:alpha val="38000"/>
                    </a:srgbClr>
                  </a:outerShdw>
                </a:effectLst>
              </a:rPr>
              <a:t>GIỜ</a:t>
            </a:r>
            <a:endParaRPr lang="en-US" sz="2800" b="1" dirty="0">
              <a:ln w="11430"/>
              <a:solidFill>
                <a:srgbClr val="C00000"/>
              </a:solidFill>
              <a:effectLst>
                <a:outerShdw blurRad="50800" dist="39000" dir="5460000" algn="tl">
                  <a:srgbClr val="000000">
                    <a:alpha val="38000"/>
                  </a:srgbClr>
                </a:outerShdw>
              </a:effectLst>
            </a:endParaRPr>
          </a:p>
          <a:p>
            <a:pPr lvl="0" algn="ctr"/>
            <a:r>
              <a:rPr lang="en-US" sz="2800" b="1" dirty="0" smtClean="0">
                <a:ln w="11430"/>
                <a:solidFill>
                  <a:srgbClr val="C00000"/>
                </a:solidFill>
                <a:effectLst>
                  <a:outerShdw blurRad="50800" dist="39000" dir="5460000" algn="tl">
                    <a:srgbClr val="000000">
                      <a:alpha val="38000"/>
                    </a:srgbClr>
                  </a:outerShdw>
                </a:effectLst>
              </a:rPr>
              <a:t>MÔN </a:t>
            </a:r>
            <a:r>
              <a:rPr lang="en-US" sz="2800" b="1" dirty="0">
                <a:ln w="11430"/>
                <a:solidFill>
                  <a:srgbClr val="C00000"/>
                </a:solidFill>
                <a:effectLst>
                  <a:outerShdw blurRad="50800" dist="39000" dir="5460000" algn="tl">
                    <a:srgbClr val="000000">
                      <a:alpha val="38000"/>
                    </a:srgbClr>
                  </a:outerShdw>
                </a:effectLst>
              </a:rPr>
              <a:t>MĨ </a:t>
            </a:r>
            <a:r>
              <a:rPr lang="en-US" sz="2800" b="1" dirty="0" smtClean="0">
                <a:ln w="11430"/>
                <a:solidFill>
                  <a:srgbClr val="C00000"/>
                </a:solidFill>
                <a:effectLst>
                  <a:outerShdw blurRad="50800" dist="39000" dir="5460000" algn="tl">
                    <a:srgbClr val="000000">
                      <a:alpha val="38000"/>
                    </a:srgbClr>
                  </a:outerShdw>
                </a:effectLst>
              </a:rPr>
              <a:t>THUẬT - LỚP </a:t>
            </a:r>
            <a:r>
              <a:rPr lang="en-US" sz="2800" b="1" smtClean="0">
                <a:ln w="11430"/>
                <a:solidFill>
                  <a:srgbClr val="C00000"/>
                </a:solidFill>
                <a:effectLst>
                  <a:outerShdw blurRad="50800" dist="39000" dir="5460000" algn="tl">
                    <a:srgbClr val="000000">
                      <a:alpha val="38000"/>
                    </a:srgbClr>
                  </a:outerShdw>
                </a:effectLst>
              </a:rPr>
              <a:t>6 </a:t>
            </a:r>
            <a:r>
              <a:rPr lang="en-US" sz="2800" b="1" smtClean="0">
                <a:ln w="11430"/>
                <a:solidFill>
                  <a:srgbClr val="C00000"/>
                </a:solidFill>
                <a:effectLst>
                  <a:outerShdw blurRad="50800" dist="39000" dir="5460000" algn="tl">
                    <a:srgbClr val="000000">
                      <a:alpha val="38000"/>
                    </a:srgbClr>
                  </a:outerShdw>
                </a:effectLst>
              </a:rPr>
              <a:t>A</a:t>
            </a:r>
            <a:endParaRPr lang="en-US" sz="2800" b="1" dirty="0">
              <a:ln w="11430"/>
              <a:solidFill>
                <a:srgbClr val="C00000"/>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2733748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istrator\Desktop\tui-giay-tai-che-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495425"/>
            <a:ext cx="5715000" cy="386715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1721756" y="1564640"/>
            <a:ext cx="2562212" cy="342900"/>
          </a:xfrm>
          <a:prstGeom prst="straightConnector1">
            <a:avLst/>
          </a:prstGeom>
          <a:ln w="98425" cmpd="sng">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286202" y="3962400"/>
            <a:ext cx="1989654" cy="0"/>
          </a:xfrm>
          <a:prstGeom prst="straightConnector1">
            <a:avLst/>
          </a:prstGeom>
          <a:ln w="98425" cmpd="sng">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6061350" y="4077072"/>
            <a:ext cx="1555225" cy="869230"/>
          </a:xfrm>
          <a:prstGeom prst="straightConnector1">
            <a:avLst/>
          </a:prstGeom>
          <a:ln w="98425" cmpd="sng">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342028" y="1518910"/>
            <a:ext cx="1476159" cy="777260"/>
          </a:xfrm>
          <a:prstGeom prst="straightConnector1">
            <a:avLst/>
          </a:prstGeom>
          <a:ln w="98425" cmpd="sng">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85615" y="995690"/>
            <a:ext cx="1799675" cy="523220"/>
          </a:xfrm>
          <a:prstGeom prst="rect">
            <a:avLst/>
          </a:prstGeom>
          <a:noFill/>
        </p:spPr>
        <p:txBody>
          <a:bodyPr wrap="square" rtlCol="0">
            <a:spAutoFit/>
          </a:bodyPr>
          <a:lstStyle/>
          <a:p>
            <a:r>
              <a:rPr lang="en-US" sz="2800" dirty="0" smtClean="0"/>
              <a:t>Quai </a:t>
            </a:r>
            <a:r>
              <a:rPr lang="en-US" sz="2800" dirty="0" err="1" smtClean="0"/>
              <a:t>túi</a:t>
            </a:r>
            <a:endParaRPr lang="en-US" sz="2800" dirty="0"/>
          </a:p>
        </p:txBody>
      </p:sp>
      <p:sp>
        <p:nvSpPr>
          <p:cNvPr id="10" name="TextBox 9"/>
          <p:cNvSpPr txBox="1"/>
          <p:nvPr/>
        </p:nvSpPr>
        <p:spPr>
          <a:xfrm>
            <a:off x="6643636" y="937308"/>
            <a:ext cx="1945878" cy="523220"/>
          </a:xfrm>
          <a:prstGeom prst="rect">
            <a:avLst/>
          </a:prstGeom>
          <a:noFill/>
        </p:spPr>
        <p:txBody>
          <a:bodyPr wrap="square" rtlCol="0">
            <a:spAutoFit/>
          </a:bodyPr>
          <a:lstStyle/>
          <a:p>
            <a:r>
              <a:rPr lang="en-US" sz="2800" dirty="0" err="1" smtClean="0"/>
              <a:t>Miệng</a:t>
            </a:r>
            <a:r>
              <a:rPr lang="en-US" sz="2800" dirty="0" smtClean="0"/>
              <a:t> </a:t>
            </a:r>
            <a:r>
              <a:rPr lang="en-US" sz="2800" dirty="0" err="1" smtClean="0"/>
              <a:t>túi</a:t>
            </a:r>
            <a:endParaRPr lang="en-US" sz="2800" dirty="0"/>
          </a:p>
        </p:txBody>
      </p:sp>
      <p:sp>
        <p:nvSpPr>
          <p:cNvPr id="11" name="TextBox 10"/>
          <p:cNvSpPr txBox="1"/>
          <p:nvPr/>
        </p:nvSpPr>
        <p:spPr>
          <a:xfrm>
            <a:off x="6863530" y="3463059"/>
            <a:ext cx="2033353" cy="523220"/>
          </a:xfrm>
          <a:prstGeom prst="rect">
            <a:avLst/>
          </a:prstGeom>
          <a:noFill/>
        </p:spPr>
        <p:txBody>
          <a:bodyPr wrap="square" rtlCol="0">
            <a:spAutoFit/>
          </a:bodyPr>
          <a:lstStyle/>
          <a:p>
            <a:r>
              <a:rPr lang="en-US" sz="2800" dirty="0" err="1" smtClean="0"/>
              <a:t>Đáy</a:t>
            </a:r>
            <a:r>
              <a:rPr lang="en-US" sz="2800" dirty="0" smtClean="0"/>
              <a:t> </a:t>
            </a:r>
            <a:r>
              <a:rPr lang="en-US" sz="2800" dirty="0" err="1" smtClean="0"/>
              <a:t>túi</a:t>
            </a:r>
            <a:endParaRPr lang="en-US" sz="2800" dirty="0"/>
          </a:p>
        </p:txBody>
      </p:sp>
      <p:sp>
        <p:nvSpPr>
          <p:cNvPr id="12" name="TextBox 11"/>
          <p:cNvSpPr txBox="1"/>
          <p:nvPr/>
        </p:nvSpPr>
        <p:spPr>
          <a:xfrm>
            <a:off x="395536" y="3167390"/>
            <a:ext cx="1877696" cy="523220"/>
          </a:xfrm>
          <a:prstGeom prst="rect">
            <a:avLst/>
          </a:prstGeom>
          <a:noFill/>
        </p:spPr>
        <p:txBody>
          <a:bodyPr wrap="square" rtlCol="0">
            <a:spAutoFit/>
          </a:bodyPr>
          <a:lstStyle/>
          <a:p>
            <a:r>
              <a:rPr lang="en-US" sz="2800" dirty="0" err="1" smtClean="0"/>
              <a:t>Thân</a:t>
            </a:r>
            <a:r>
              <a:rPr lang="en-US" sz="2800" dirty="0" smtClean="0"/>
              <a:t> </a:t>
            </a:r>
            <a:r>
              <a:rPr lang="en-US" sz="2800" dirty="0" err="1" smtClean="0"/>
              <a:t>túi</a:t>
            </a:r>
            <a:endParaRPr lang="en-US" sz="2800" dirty="0"/>
          </a:p>
        </p:txBody>
      </p:sp>
      <p:sp>
        <p:nvSpPr>
          <p:cNvPr id="19" name="Rectangle 18"/>
          <p:cNvSpPr/>
          <p:nvPr/>
        </p:nvSpPr>
        <p:spPr>
          <a:xfrm>
            <a:off x="1845810" y="332656"/>
            <a:ext cx="5153975" cy="461665"/>
          </a:xfrm>
          <a:prstGeom prst="rect">
            <a:avLst/>
          </a:prstGeom>
        </p:spPr>
        <p:txBody>
          <a:bodyPr wrap="none">
            <a:spAutoFit/>
          </a:bodyPr>
          <a:lstStyle/>
          <a:p>
            <a:r>
              <a:rPr lang="vi-VN" sz="2400" b="0" i="0" dirty="0" smtClean="0">
                <a:solidFill>
                  <a:srgbClr val="1A0DAB"/>
                </a:solidFill>
                <a:effectLst/>
                <a:latin typeface="+mj-lt"/>
              </a:rPr>
              <a:t>- </a:t>
            </a:r>
            <a:r>
              <a:rPr lang="en-US" sz="2400" b="0" i="0" dirty="0" smtClean="0">
                <a:solidFill>
                  <a:srgbClr val="FF0000"/>
                </a:solidFill>
                <a:effectLst/>
                <a:latin typeface="+mj-lt"/>
              </a:rPr>
              <a:t>Em hãy kể tên các bộ phận của túi giấy</a:t>
            </a:r>
            <a:endParaRPr lang="en-US" sz="2400" dirty="0">
              <a:solidFill>
                <a:srgbClr val="FF0000"/>
              </a:solidFill>
              <a:latin typeface="+mj-lt"/>
            </a:endParaRPr>
          </a:p>
        </p:txBody>
      </p:sp>
    </p:spTree>
    <p:extLst>
      <p:ext uri="{BB962C8B-B14F-4D97-AF65-F5344CB8AC3E}">
        <p14:creationId xmlns:p14="http://schemas.microsoft.com/office/powerpoint/2010/main" val="122854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500" fill="hold"/>
                                        <p:tgtEl>
                                          <p:spTgt spid="6"/>
                                        </p:tgtEl>
                                        <p:attrNameLst>
                                          <p:attrName>ppt_x</p:attrName>
                                        </p:attrNameLst>
                                      </p:cBhvr>
                                      <p:tavLst>
                                        <p:tav tm="0">
                                          <p:val>
                                            <p:strVal val="#ppt_x"/>
                                          </p:val>
                                        </p:tav>
                                        <p:tav tm="100000">
                                          <p:val>
                                            <p:strVal val="#ppt_x"/>
                                          </p:val>
                                        </p:tav>
                                      </p:tavLst>
                                    </p:anim>
                                    <p:anim calcmode="lin" valueType="num">
                                      <p:cBhvr additive="base">
                                        <p:cTn id="4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istrator\Desktop\3615_IMG_1626191726054_162625107313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9" y="260647"/>
            <a:ext cx="8496943" cy="6264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854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93812" y="260648"/>
            <a:ext cx="8586700" cy="685124"/>
          </a:xfrm>
          <a:prstGeom prst="rect">
            <a:avLst/>
          </a:prstGeom>
        </p:spPr>
        <p:txBody>
          <a:bodyPr wrap="square">
            <a:spAutoFit/>
          </a:bodyPr>
          <a:lstStyle/>
          <a:p>
            <a:pPr>
              <a:lnSpc>
                <a:spcPct val="107000"/>
              </a:lnSpc>
              <a:spcAft>
                <a:spcPts val="800"/>
              </a:spcAft>
            </a:pPr>
            <a:r>
              <a:rPr lang="en-US" sz="3600" b="1" dirty="0" smtClean="0">
                <a:effectLst/>
                <a:latin typeface="Times New Roman"/>
                <a:ea typeface="Arial"/>
                <a:cs typeface="Times New Roman"/>
              </a:rPr>
              <a:t>B. KIẾN TẠO KIẾN THỨC</a:t>
            </a:r>
            <a:r>
              <a:rPr lang="en-US" sz="3600" dirty="0">
                <a:latin typeface="Arial"/>
                <a:ea typeface="Arial"/>
                <a:cs typeface="Times New Roman"/>
              </a:rPr>
              <a:t> </a:t>
            </a:r>
            <a:r>
              <a:rPr lang="en-US" sz="3600" b="1" dirty="0" smtClean="0">
                <a:effectLst/>
                <a:latin typeface="Times New Roman"/>
                <a:ea typeface="Arial"/>
                <a:cs typeface="Times New Roman"/>
              </a:rPr>
              <a:t>- KĨ NĂNG</a:t>
            </a:r>
            <a:endParaRPr lang="en-US" sz="3600" dirty="0">
              <a:effectLst/>
              <a:latin typeface="Arial"/>
              <a:ea typeface="Arial"/>
              <a:cs typeface="Times New Roman"/>
            </a:endParaRPr>
          </a:p>
        </p:txBody>
      </p:sp>
      <p:sp>
        <p:nvSpPr>
          <p:cNvPr id="5" name="Rectangle 4"/>
          <p:cNvSpPr/>
          <p:nvPr/>
        </p:nvSpPr>
        <p:spPr>
          <a:xfrm>
            <a:off x="1151620" y="988942"/>
            <a:ext cx="6840760" cy="523220"/>
          </a:xfrm>
          <a:prstGeom prst="rect">
            <a:avLst/>
          </a:prstGeom>
        </p:spPr>
        <p:txBody>
          <a:bodyPr wrap="square">
            <a:spAutoFit/>
          </a:bodyPr>
          <a:lstStyle/>
          <a:p>
            <a:r>
              <a:rPr lang="en-US" sz="2800" b="1" i="1" u="sng" dirty="0" smtClean="0">
                <a:latin typeface="Times New Roman"/>
                <a:ea typeface="Arial"/>
              </a:rPr>
              <a:t>2. </a:t>
            </a:r>
            <a:r>
              <a:rPr lang="en-US" sz="2800" b="1" i="1" u="sng" dirty="0" err="1" smtClean="0">
                <a:effectLst/>
                <a:latin typeface="Times New Roman"/>
                <a:ea typeface="Arial"/>
              </a:rPr>
              <a:t>Cách</a:t>
            </a:r>
            <a:r>
              <a:rPr lang="en-US" sz="2800" b="1" i="1" u="sng" dirty="0" smtClean="0">
                <a:effectLst/>
                <a:latin typeface="Times New Roman"/>
                <a:ea typeface="Arial"/>
              </a:rPr>
              <a:t> </a:t>
            </a:r>
            <a:r>
              <a:rPr lang="en-US" sz="2800" b="1" i="1" u="sng" dirty="0" err="1" smtClean="0">
                <a:effectLst/>
                <a:latin typeface="Times New Roman"/>
                <a:ea typeface="Arial"/>
              </a:rPr>
              <a:t>thiết</a:t>
            </a:r>
            <a:r>
              <a:rPr lang="en-US" sz="2800" b="1" i="1" u="sng" dirty="0" smtClean="0">
                <a:effectLst/>
                <a:latin typeface="Times New Roman"/>
                <a:ea typeface="Arial"/>
              </a:rPr>
              <a:t> </a:t>
            </a:r>
            <a:r>
              <a:rPr lang="en-US" sz="2800" b="1" i="1" u="sng" dirty="0" err="1" smtClean="0">
                <a:effectLst/>
                <a:latin typeface="Times New Roman"/>
                <a:ea typeface="Arial"/>
              </a:rPr>
              <a:t>kê</a:t>
            </a:r>
            <a:r>
              <a:rPr lang="en-US" sz="2800" b="1" i="1" u="sng" dirty="0" smtClean="0">
                <a:effectLst/>
                <a:latin typeface="Times New Roman"/>
                <a:ea typeface="Arial"/>
              </a:rPr>
              <a:t>́ </a:t>
            </a:r>
            <a:r>
              <a:rPr lang="en-US" sz="2800" b="1" i="1" u="sng" dirty="0" err="1" smtClean="0">
                <a:effectLst/>
                <a:latin typeface="Times New Roman"/>
                <a:ea typeface="Arial"/>
              </a:rPr>
              <a:t>tạo</a:t>
            </a:r>
            <a:r>
              <a:rPr lang="en-US" sz="2800" b="1" i="1" u="sng" dirty="0" smtClean="0">
                <a:effectLst/>
                <a:latin typeface="Times New Roman"/>
                <a:ea typeface="Arial"/>
              </a:rPr>
              <a:t> </a:t>
            </a:r>
            <a:r>
              <a:rPr lang="en-US" sz="2800" b="1" i="1" u="sng" dirty="0" err="1" smtClean="0">
                <a:effectLst/>
                <a:latin typeface="Times New Roman"/>
                <a:ea typeface="Arial"/>
              </a:rPr>
              <a:t>dáng</a:t>
            </a:r>
            <a:r>
              <a:rPr lang="en-US" sz="2800" b="1" i="1" u="sng" dirty="0" smtClean="0">
                <a:effectLst/>
                <a:latin typeface="Times New Roman"/>
                <a:ea typeface="Arial"/>
              </a:rPr>
              <a:t> </a:t>
            </a:r>
            <a:r>
              <a:rPr lang="en-US" sz="2800" b="1" i="1" u="sng" dirty="0" err="1" smtClean="0">
                <a:effectLst/>
                <a:latin typeface="Times New Roman"/>
                <a:ea typeface="Arial"/>
              </a:rPr>
              <a:t>túi</a:t>
            </a:r>
            <a:r>
              <a:rPr lang="en-US" sz="2800" b="1" i="1" u="sng" dirty="0" smtClean="0">
                <a:effectLst/>
                <a:latin typeface="Times New Roman"/>
                <a:ea typeface="Arial"/>
              </a:rPr>
              <a:t> </a:t>
            </a:r>
            <a:r>
              <a:rPr lang="en-US" sz="2800" b="1" i="1" u="sng" dirty="0" err="1" smtClean="0">
                <a:effectLst/>
                <a:latin typeface="Times New Roman"/>
                <a:ea typeface="Arial"/>
              </a:rPr>
              <a:t>đựng</a:t>
            </a:r>
            <a:r>
              <a:rPr lang="en-US" sz="2800" b="1" i="1" u="sng" dirty="0" smtClean="0">
                <a:effectLst/>
                <a:latin typeface="Times New Roman"/>
                <a:ea typeface="Arial"/>
              </a:rPr>
              <a:t> </a:t>
            </a:r>
            <a:r>
              <a:rPr lang="en-US" sz="2800" b="1" i="1" u="sng" dirty="0" err="1" smtClean="0">
                <a:effectLst/>
                <a:latin typeface="Times New Roman"/>
                <a:ea typeface="Arial"/>
              </a:rPr>
              <a:t>bằng</a:t>
            </a:r>
            <a:r>
              <a:rPr lang="en-US" sz="2800" b="1" i="1" u="sng" dirty="0" smtClean="0">
                <a:effectLst/>
                <a:latin typeface="Times New Roman"/>
                <a:ea typeface="Arial"/>
              </a:rPr>
              <a:t> </a:t>
            </a:r>
            <a:r>
              <a:rPr lang="en-US" sz="2800" b="1" i="1" u="sng" dirty="0" err="1" smtClean="0">
                <a:effectLst/>
                <a:latin typeface="Times New Roman"/>
                <a:ea typeface="Arial"/>
              </a:rPr>
              <a:t>giấy</a:t>
            </a:r>
            <a:endParaRPr lang="en-US" sz="2800" u="sng" dirty="0"/>
          </a:p>
        </p:txBody>
      </p:sp>
      <p:sp>
        <p:nvSpPr>
          <p:cNvPr id="6" name="Rectangle 5"/>
          <p:cNvSpPr/>
          <p:nvPr/>
        </p:nvSpPr>
        <p:spPr>
          <a:xfrm>
            <a:off x="395536" y="1512162"/>
            <a:ext cx="9217024" cy="523220"/>
          </a:xfrm>
          <a:prstGeom prst="rect">
            <a:avLst/>
          </a:prstGeom>
        </p:spPr>
        <p:txBody>
          <a:bodyPr wrap="square">
            <a:spAutoFit/>
          </a:bodyPr>
          <a:lstStyle/>
          <a:p>
            <a:r>
              <a:rPr lang="en-US" sz="2800" b="0" i="0" dirty="0" smtClean="0">
                <a:solidFill>
                  <a:srgbClr val="1A0DAB"/>
                </a:solidFill>
                <a:effectLst/>
                <a:latin typeface="Times New Roman" panose="02020603050405020304" pitchFamily="18" charset="0"/>
                <a:cs typeface="Times New Roman" panose="02020603050405020304" pitchFamily="18" charset="0"/>
              </a:rPr>
              <a:t>+</a:t>
            </a:r>
            <a:r>
              <a:rPr lang="en-US" sz="2800" b="0" i="0" dirty="0" smtClean="0">
                <a:solidFill>
                  <a:srgbClr val="FF0000"/>
                </a:solidFill>
                <a:effectLst/>
                <a:latin typeface="Times New Roman" panose="02020603050405020304" pitchFamily="18" charset="0"/>
                <a:cs typeface="Times New Roman" panose="02020603050405020304" pitchFamily="18" charset="0"/>
              </a:rPr>
              <a:t>Quan sát hình ảnh  và SGK nêu cách thiết kế mẫu túi giấy?</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9" name="Picture 6" descr="D:\thiết kế túi giấy\Screenshot_2021-11-24-20-01-37-94_cd9f342f505fc08af23d5639700d5c03.jpg"/>
          <p:cNvPicPr>
            <a:picLocks noChangeAspect="1" noChangeArrowheads="1"/>
          </p:cNvPicPr>
          <p:nvPr/>
        </p:nvPicPr>
        <p:blipFill>
          <a:blip r:embed="rId3" cstate="print"/>
          <a:srcRect/>
          <a:stretch>
            <a:fillRect/>
          </a:stretch>
        </p:blipFill>
        <p:spPr bwMode="auto">
          <a:xfrm>
            <a:off x="6228184" y="2480516"/>
            <a:ext cx="2378309" cy="3988157"/>
          </a:xfrm>
          <a:prstGeom prst="rect">
            <a:avLst/>
          </a:prstGeom>
          <a:noFill/>
        </p:spPr>
      </p:pic>
      <p:pic>
        <p:nvPicPr>
          <p:cNvPr id="10" name="Picture 2" descr="D:\thiết kế túi giấy\IMG_20211125_161952.jpg"/>
          <p:cNvPicPr>
            <a:picLocks noChangeAspect="1" noChangeArrowheads="1"/>
          </p:cNvPicPr>
          <p:nvPr/>
        </p:nvPicPr>
        <p:blipFill>
          <a:blip r:embed="rId4" cstate="print"/>
          <a:srcRect t="9037" b="11940"/>
          <a:stretch>
            <a:fillRect/>
          </a:stretch>
        </p:blipFill>
        <p:spPr bwMode="auto">
          <a:xfrm rot="5400000">
            <a:off x="2448372" y="3308001"/>
            <a:ext cx="4071547" cy="2416578"/>
          </a:xfrm>
          <a:prstGeom prst="rect">
            <a:avLst/>
          </a:prstGeom>
          <a:noFill/>
        </p:spPr>
      </p:pic>
      <p:pic>
        <p:nvPicPr>
          <p:cNvPr id="11" name="Picture 2" descr="D:\thiết kế túi giấy\z2975774235695_9aaf14cd8eef3e0aa7257bf7ef6b3ffe.jpg">
            <a:hlinkClick r:id="rId5" action="ppaction://hlinkfile"/>
          </p:cNvPr>
          <p:cNvPicPr>
            <a:picLocks noChangeAspect="1" noChangeArrowheads="1"/>
          </p:cNvPicPr>
          <p:nvPr/>
        </p:nvPicPr>
        <p:blipFill>
          <a:blip r:embed="rId6"/>
          <a:srcRect/>
          <a:stretch>
            <a:fillRect/>
          </a:stretch>
        </p:blipFill>
        <p:spPr bwMode="auto">
          <a:xfrm>
            <a:off x="395536" y="2451246"/>
            <a:ext cx="2450823" cy="4055528"/>
          </a:xfrm>
          <a:prstGeom prst="rect">
            <a:avLst/>
          </a:prstGeom>
          <a:noFill/>
        </p:spPr>
      </p:pic>
    </p:spTree>
    <p:extLst>
      <p:ext uri="{BB962C8B-B14F-4D97-AF65-F5344CB8AC3E}">
        <p14:creationId xmlns:p14="http://schemas.microsoft.com/office/powerpoint/2010/main" val="31345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istrator\Desktop\10790_20210728021624_wm_shs-mi-thuat-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60648"/>
            <a:ext cx="4412290" cy="619268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663810" y="558409"/>
            <a:ext cx="4032448" cy="954107"/>
          </a:xfrm>
          <a:prstGeom prst="rect">
            <a:avLst/>
          </a:prstGeom>
        </p:spPr>
        <p:txBody>
          <a:bodyPr wrap="square">
            <a:spAutoFit/>
          </a:bodyPr>
          <a:lstStyle/>
          <a:p>
            <a:r>
              <a:rPr lang="en-US" sz="2800" b="0" i="0" dirty="0" smtClean="0">
                <a:solidFill>
                  <a:srgbClr val="1A0DAB"/>
                </a:solidFill>
                <a:effectLst/>
                <a:latin typeface="Times New Roman" panose="02020603050405020304" pitchFamily="18" charset="0"/>
                <a:cs typeface="Times New Roman" panose="02020603050405020304" pitchFamily="18" charset="0"/>
              </a:rPr>
              <a:t>+</a:t>
            </a:r>
            <a:r>
              <a:rPr lang="en-US" sz="2800" b="0" i="0" dirty="0" err="1" smtClean="0">
                <a:solidFill>
                  <a:srgbClr val="FF0000"/>
                </a:solidFill>
                <a:effectLst/>
                <a:latin typeface="Times New Roman" panose="02020603050405020304" pitchFamily="18" charset="0"/>
                <a:cs typeface="Times New Roman" panose="02020603050405020304" pitchFamily="18" charset="0"/>
              </a:rPr>
              <a:t>Quan</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sát</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hình</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và</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nêu</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cách</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thiết</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kế</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mẫu</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túi</a:t>
            </a:r>
            <a:r>
              <a:rPr lang="en-US" sz="2800" b="0" i="0" dirty="0" smtClean="0">
                <a:solidFill>
                  <a:srgbClr val="FF0000"/>
                </a:solidFill>
                <a:effectLst/>
                <a:latin typeface="Times New Roman" panose="02020603050405020304" pitchFamily="18" charset="0"/>
                <a:cs typeface="Times New Roman" panose="02020603050405020304" pitchFamily="18" charset="0"/>
              </a:rPr>
              <a:t> </a:t>
            </a:r>
            <a:r>
              <a:rPr lang="en-US" sz="2800" b="0" i="0" dirty="0" err="1" smtClean="0">
                <a:solidFill>
                  <a:srgbClr val="FF0000"/>
                </a:solidFill>
                <a:effectLst/>
                <a:latin typeface="Times New Roman" panose="02020603050405020304" pitchFamily="18" charset="0"/>
                <a:cs typeface="Times New Roman" panose="02020603050405020304" pitchFamily="18" charset="0"/>
              </a:rPr>
              <a:t>giấy</a:t>
            </a:r>
            <a:r>
              <a:rPr lang="en-US" sz="2800" b="0" i="0" dirty="0" smtClean="0">
                <a:solidFill>
                  <a:srgbClr val="FF0000"/>
                </a:solidFill>
                <a:effectLst/>
                <a:latin typeface="Times New Roman" panose="02020603050405020304" pitchFamily="18" charset="0"/>
                <a:cs typeface="Times New Roman" panose="02020603050405020304" pitchFamily="18" charset="0"/>
              </a:rPr>
              <a:t>?</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6147" name="Picture 3" descr="C:\Users\Administrator\Desktop\10790_20210728021624_wm_shs-mi-thuat-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700808"/>
            <a:ext cx="4026227" cy="244450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408182" y="4077072"/>
            <a:ext cx="4772330" cy="1384995"/>
          </a:xfrm>
          <a:prstGeom prst="rect">
            <a:avLst/>
          </a:prstGeom>
        </p:spPr>
        <p:txBody>
          <a:bodyPr wrap="square">
            <a:spAutoFit/>
          </a:bodyPr>
          <a:lstStyle/>
          <a:p>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Bước</a:t>
            </a:r>
            <a:r>
              <a:rPr lang="en-US" sz="2800" dirty="0" smtClean="0">
                <a:solidFill>
                  <a:srgbClr val="FF0000"/>
                </a:solidFill>
                <a:latin typeface="Times New Roman" panose="02020603050405020304" pitchFamily="18" charset="0"/>
                <a:cs typeface="Times New Roman" panose="02020603050405020304" pitchFamily="18" charset="0"/>
              </a:rPr>
              <a:t> 1</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Xây</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dựng</a:t>
            </a:r>
            <a:r>
              <a:rPr lang="en-US" sz="2800" dirty="0" smtClean="0">
                <a:solidFill>
                  <a:srgbClr val="1A0DAB"/>
                </a:solidFill>
                <a:latin typeface="Times New Roman" panose="02020603050405020304" pitchFamily="18" charset="0"/>
                <a:cs typeface="Times New Roman" panose="02020603050405020304" pitchFamily="18" charset="0"/>
              </a:rPr>
              <a:t> ý </a:t>
            </a:r>
            <a:r>
              <a:rPr lang="en-US" sz="2800" dirty="0" err="1" smtClean="0">
                <a:solidFill>
                  <a:srgbClr val="1A0DAB"/>
                </a:solidFill>
                <a:latin typeface="Times New Roman" panose="02020603050405020304" pitchFamily="18" charset="0"/>
                <a:cs typeface="Times New Roman" panose="02020603050405020304" pitchFamily="18" charset="0"/>
              </a:rPr>
              <a:t>tưởng</a:t>
            </a:r>
            <a:endParaRPr lang="en-US" sz="2800" dirty="0" smtClean="0">
              <a:solidFill>
                <a:srgbClr val="1A0DAB"/>
              </a:solidFill>
              <a:latin typeface="Times New Roman" panose="02020603050405020304" pitchFamily="18" charset="0"/>
              <a:cs typeface="Times New Roman" panose="02020603050405020304" pitchFamily="18" charset="0"/>
            </a:endParaRPr>
          </a:p>
          <a:p>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Bước</a:t>
            </a:r>
            <a:r>
              <a:rPr lang="en-US" sz="2800" dirty="0" smtClean="0">
                <a:solidFill>
                  <a:srgbClr val="FF0000"/>
                </a:solidFill>
                <a:latin typeface="Times New Roman" panose="02020603050405020304" pitchFamily="18" charset="0"/>
                <a:cs typeface="Times New Roman" panose="02020603050405020304" pitchFamily="18" charset="0"/>
              </a:rPr>
              <a:t> 2</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Phác</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thảo</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xác</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định</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kiểu</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dáng</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túi</a:t>
            </a:r>
            <a:r>
              <a:rPr lang="en-US" sz="2800" dirty="0" smtClean="0">
                <a:solidFill>
                  <a:srgbClr val="1A0DAB"/>
                </a:solidFill>
                <a:latin typeface="Times New Roman" panose="02020603050405020304" pitchFamily="18" charset="0"/>
                <a:cs typeface="Times New Roman" panose="02020603050405020304" pitchFamily="18" charset="0"/>
              </a:rPr>
              <a:t>.</a:t>
            </a:r>
            <a:endParaRPr lang="en-US" dirty="0"/>
          </a:p>
        </p:txBody>
      </p:sp>
      <p:sp>
        <p:nvSpPr>
          <p:cNvPr id="6" name="Rectangle 5"/>
          <p:cNvSpPr/>
          <p:nvPr/>
        </p:nvSpPr>
        <p:spPr>
          <a:xfrm>
            <a:off x="4190272" y="5622332"/>
            <a:ext cx="4953728" cy="523220"/>
          </a:xfrm>
          <a:prstGeom prst="rect">
            <a:avLst/>
          </a:prstGeom>
        </p:spPr>
        <p:txBody>
          <a:bodyPr wrap="none">
            <a:spAutoFit/>
          </a:bodyPr>
          <a:lstStyle/>
          <a:p>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Bước</a:t>
            </a:r>
            <a:r>
              <a:rPr lang="en-US" sz="2800" dirty="0" smtClean="0">
                <a:solidFill>
                  <a:srgbClr val="FF0000"/>
                </a:solidFill>
                <a:latin typeface="Times New Roman" panose="02020603050405020304" pitchFamily="18" charset="0"/>
                <a:cs typeface="Times New Roman" panose="02020603050405020304" pitchFamily="18" charset="0"/>
              </a:rPr>
              <a:t> 3</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Triển</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khai</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vẽ</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kỹ</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thuật</a:t>
            </a:r>
            <a:r>
              <a:rPr lang="en-US" sz="2800" dirty="0">
                <a:solidFill>
                  <a:srgbClr val="1A0DAB"/>
                </a:solidFill>
                <a:latin typeface="Times New Roman" panose="02020603050405020304" pitchFamily="18" charset="0"/>
                <a:cs typeface="Times New Roman" panose="02020603050405020304" pitchFamily="18" charset="0"/>
              </a:rPr>
              <a:t>.</a:t>
            </a:r>
            <a:endParaRPr lang="en-US" dirty="0"/>
          </a:p>
        </p:txBody>
      </p:sp>
      <p:sp>
        <p:nvSpPr>
          <p:cNvPr id="7" name="Rectangle 6"/>
          <p:cNvSpPr/>
          <p:nvPr/>
        </p:nvSpPr>
        <p:spPr>
          <a:xfrm>
            <a:off x="2508366" y="6237312"/>
            <a:ext cx="6744154" cy="523220"/>
          </a:xfrm>
          <a:prstGeom prst="rect">
            <a:avLst/>
          </a:prstGeom>
        </p:spPr>
        <p:txBody>
          <a:bodyPr wrap="none">
            <a:spAutoFit/>
          </a:bodyPr>
          <a:lstStyle/>
          <a:p>
            <a:r>
              <a:rPr lang="en-US" sz="2800" dirty="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Bước</a:t>
            </a:r>
            <a:r>
              <a:rPr lang="en-US" sz="2800" dirty="0" smtClean="0">
                <a:solidFill>
                  <a:srgbClr val="FF0000"/>
                </a:solidFill>
                <a:latin typeface="Times New Roman" panose="02020603050405020304" pitchFamily="18" charset="0"/>
                <a:cs typeface="Times New Roman" panose="02020603050405020304" pitchFamily="18" charset="0"/>
              </a:rPr>
              <a:t> 4</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Cắt</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gấp</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dán</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hoàn</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thiện</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sản</a:t>
            </a:r>
            <a:r>
              <a:rPr lang="en-US" sz="2800" dirty="0" smtClean="0">
                <a:solidFill>
                  <a:srgbClr val="1A0DAB"/>
                </a:solidFill>
                <a:latin typeface="Times New Roman" panose="02020603050405020304" pitchFamily="18" charset="0"/>
                <a:cs typeface="Times New Roman" panose="02020603050405020304" pitchFamily="18" charset="0"/>
              </a:rPr>
              <a:t> </a:t>
            </a:r>
            <a:r>
              <a:rPr lang="en-US" sz="2800" dirty="0" err="1" smtClean="0">
                <a:solidFill>
                  <a:srgbClr val="1A0DAB"/>
                </a:solidFill>
                <a:latin typeface="Times New Roman" panose="02020603050405020304" pitchFamily="18" charset="0"/>
                <a:cs typeface="Times New Roman" panose="02020603050405020304" pitchFamily="18" charset="0"/>
              </a:rPr>
              <a:t>phẩm</a:t>
            </a:r>
            <a:r>
              <a:rPr lang="en-US" sz="2800" dirty="0" smtClean="0">
                <a:solidFill>
                  <a:srgbClr val="1A0DAB"/>
                </a:solidFill>
                <a:latin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201303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down)">
                                      <p:cBhvr>
                                        <p:cTn id="25" dur="580">
                                          <p:stCondLst>
                                            <p:cond delay="0"/>
                                          </p:stCondLst>
                                        </p:cTn>
                                        <p:tgtEl>
                                          <p:spTgt spid="5">
                                            <p:txEl>
                                              <p:pRg st="1" end="1"/>
                                            </p:txEl>
                                          </p:spTgt>
                                        </p:tgtEl>
                                      </p:cBhvr>
                                    </p:animEffect>
                                    <p:anim calcmode="lin" valueType="num">
                                      <p:cBhvr>
                                        <p:cTn id="26"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xEl>
                                              <p:pRg st="1" end="1"/>
                                            </p:txEl>
                                          </p:spTgt>
                                        </p:tgtEl>
                                      </p:cBhvr>
                                      <p:to x="100000" y="60000"/>
                                    </p:animScale>
                                    <p:animScale>
                                      <p:cBhvr>
                                        <p:cTn id="32" dur="166" decel="50000">
                                          <p:stCondLst>
                                            <p:cond delay="676"/>
                                          </p:stCondLst>
                                        </p:cTn>
                                        <p:tgtEl>
                                          <p:spTgt spid="5">
                                            <p:txEl>
                                              <p:pRg st="1" end="1"/>
                                            </p:txEl>
                                          </p:spTgt>
                                        </p:tgtEl>
                                      </p:cBhvr>
                                      <p:to x="100000" y="100000"/>
                                    </p:animScale>
                                    <p:animScale>
                                      <p:cBhvr>
                                        <p:cTn id="33" dur="26">
                                          <p:stCondLst>
                                            <p:cond delay="1312"/>
                                          </p:stCondLst>
                                        </p:cTn>
                                        <p:tgtEl>
                                          <p:spTgt spid="5">
                                            <p:txEl>
                                              <p:pRg st="1" end="1"/>
                                            </p:txEl>
                                          </p:spTgt>
                                        </p:tgtEl>
                                      </p:cBhvr>
                                      <p:to x="100000" y="80000"/>
                                    </p:animScale>
                                    <p:animScale>
                                      <p:cBhvr>
                                        <p:cTn id="34" dur="166" decel="50000">
                                          <p:stCondLst>
                                            <p:cond delay="1338"/>
                                          </p:stCondLst>
                                        </p:cTn>
                                        <p:tgtEl>
                                          <p:spTgt spid="5">
                                            <p:txEl>
                                              <p:pRg st="1" end="1"/>
                                            </p:txEl>
                                          </p:spTgt>
                                        </p:tgtEl>
                                      </p:cBhvr>
                                      <p:to x="100000" y="100000"/>
                                    </p:animScale>
                                    <p:animScale>
                                      <p:cBhvr>
                                        <p:cTn id="35" dur="26">
                                          <p:stCondLst>
                                            <p:cond delay="1642"/>
                                          </p:stCondLst>
                                        </p:cTn>
                                        <p:tgtEl>
                                          <p:spTgt spid="5">
                                            <p:txEl>
                                              <p:pRg st="1" end="1"/>
                                            </p:txEl>
                                          </p:spTgt>
                                        </p:tgtEl>
                                      </p:cBhvr>
                                      <p:to x="100000" y="90000"/>
                                    </p:animScale>
                                    <p:animScale>
                                      <p:cBhvr>
                                        <p:cTn id="36" dur="166" decel="50000">
                                          <p:stCondLst>
                                            <p:cond delay="1668"/>
                                          </p:stCondLst>
                                        </p:cTn>
                                        <p:tgtEl>
                                          <p:spTgt spid="5">
                                            <p:txEl>
                                              <p:pRg st="1" end="1"/>
                                            </p:txEl>
                                          </p:spTgt>
                                        </p:tgtEl>
                                      </p:cBhvr>
                                      <p:to x="100000" y="100000"/>
                                    </p:animScale>
                                    <p:animScale>
                                      <p:cBhvr>
                                        <p:cTn id="37" dur="26">
                                          <p:stCondLst>
                                            <p:cond delay="1808"/>
                                          </p:stCondLst>
                                        </p:cTn>
                                        <p:tgtEl>
                                          <p:spTgt spid="5">
                                            <p:txEl>
                                              <p:pRg st="1" end="1"/>
                                            </p:txEl>
                                          </p:spTgt>
                                        </p:tgtEl>
                                      </p:cBhvr>
                                      <p:to x="100000" y="95000"/>
                                    </p:animScale>
                                    <p:animScale>
                                      <p:cBhvr>
                                        <p:cTn id="38" dur="166" decel="50000">
                                          <p:stCondLst>
                                            <p:cond delay="1834"/>
                                          </p:stCondLst>
                                        </p:cTn>
                                        <p:tgtEl>
                                          <p:spTgt spid="5">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down)">
                                      <p:cBhvr>
                                        <p:cTn id="61" dur="580">
                                          <p:stCondLst>
                                            <p:cond delay="0"/>
                                          </p:stCondLst>
                                        </p:cTn>
                                        <p:tgtEl>
                                          <p:spTgt spid="7"/>
                                        </p:tgtEl>
                                      </p:cBhvr>
                                    </p:animEffect>
                                    <p:anim calcmode="lin" valueType="num">
                                      <p:cBhvr>
                                        <p:cTn id="6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7" dur="26">
                                          <p:stCondLst>
                                            <p:cond delay="650"/>
                                          </p:stCondLst>
                                        </p:cTn>
                                        <p:tgtEl>
                                          <p:spTgt spid="7"/>
                                        </p:tgtEl>
                                      </p:cBhvr>
                                      <p:to x="100000" y="60000"/>
                                    </p:animScale>
                                    <p:animScale>
                                      <p:cBhvr>
                                        <p:cTn id="68" dur="166" decel="50000">
                                          <p:stCondLst>
                                            <p:cond delay="676"/>
                                          </p:stCondLst>
                                        </p:cTn>
                                        <p:tgtEl>
                                          <p:spTgt spid="7"/>
                                        </p:tgtEl>
                                      </p:cBhvr>
                                      <p:to x="100000" y="100000"/>
                                    </p:animScale>
                                    <p:animScale>
                                      <p:cBhvr>
                                        <p:cTn id="69" dur="26">
                                          <p:stCondLst>
                                            <p:cond delay="1312"/>
                                          </p:stCondLst>
                                        </p:cTn>
                                        <p:tgtEl>
                                          <p:spTgt spid="7"/>
                                        </p:tgtEl>
                                      </p:cBhvr>
                                      <p:to x="100000" y="80000"/>
                                    </p:animScale>
                                    <p:animScale>
                                      <p:cBhvr>
                                        <p:cTn id="70" dur="166" decel="50000">
                                          <p:stCondLst>
                                            <p:cond delay="1338"/>
                                          </p:stCondLst>
                                        </p:cTn>
                                        <p:tgtEl>
                                          <p:spTgt spid="7"/>
                                        </p:tgtEl>
                                      </p:cBhvr>
                                      <p:to x="100000" y="100000"/>
                                    </p:animScale>
                                    <p:animScale>
                                      <p:cBhvr>
                                        <p:cTn id="71" dur="26">
                                          <p:stCondLst>
                                            <p:cond delay="1642"/>
                                          </p:stCondLst>
                                        </p:cTn>
                                        <p:tgtEl>
                                          <p:spTgt spid="7"/>
                                        </p:tgtEl>
                                      </p:cBhvr>
                                      <p:to x="100000" y="90000"/>
                                    </p:animScale>
                                    <p:animScale>
                                      <p:cBhvr>
                                        <p:cTn id="72" dur="166" decel="50000">
                                          <p:stCondLst>
                                            <p:cond delay="1668"/>
                                          </p:stCondLst>
                                        </p:cTn>
                                        <p:tgtEl>
                                          <p:spTgt spid="7"/>
                                        </p:tgtEl>
                                      </p:cBhvr>
                                      <p:to x="100000" y="100000"/>
                                    </p:animScale>
                                    <p:animScale>
                                      <p:cBhvr>
                                        <p:cTn id="73" dur="26">
                                          <p:stCondLst>
                                            <p:cond delay="1808"/>
                                          </p:stCondLst>
                                        </p:cTn>
                                        <p:tgtEl>
                                          <p:spTgt spid="7"/>
                                        </p:tgtEl>
                                      </p:cBhvr>
                                      <p:to x="100000" y="95000"/>
                                    </p:animScale>
                                    <p:animScale>
                                      <p:cBhvr>
                                        <p:cTn id="74"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2852936"/>
            <a:ext cx="9145016" cy="2585323"/>
          </a:xfrm>
          <a:prstGeom prst="rect">
            <a:avLst/>
          </a:prstGeom>
        </p:spPr>
        <p:txBody>
          <a:bodyPr wrap="square">
            <a:spAutoFit/>
          </a:bodyPr>
          <a:lstStyle/>
          <a:p>
            <a:r>
              <a:rPr lang="en-US" sz="5400" b="0" i="0" dirty="0" smtClean="0">
                <a:solidFill>
                  <a:srgbClr val="0070C0"/>
                </a:solidFill>
                <a:effectLst/>
                <a:latin typeface="Times New Roman" panose="02020603050405020304" pitchFamily="18" charset="0"/>
                <a:cs typeface="Times New Roman" panose="02020603050405020304" pitchFamily="18" charset="0"/>
              </a:rPr>
              <a:t> “ Học sinh quan sát </a:t>
            </a:r>
            <a:r>
              <a:rPr lang="en-US" sz="5400" dirty="0" smtClean="0">
                <a:solidFill>
                  <a:srgbClr val="0070C0"/>
                </a:solidFill>
                <a:latin typeface="Times New Roman" panose="02020603050405020304" pitchFamily="18" charset="0"/>
                <a:cs typeface="Times New Roman" panose="02020603050405020304" pitchFamily="18" charset="0"/>
              </a:rPr>
              <a:t>giáo viên hướng đẫn</a:t>
            </a:r>
            <a:r>
              <a:rPr lang="en-US" sz="5400" b="0" i="0" dirty="0" smtClean="0">
                <a:solidFill>
                  <a:srgbClr val="0070C0"/>
                </a:solidFill>
                <a:effectLst/>
                <a:latin typeface="Times New Roman" panose="02020603050405020304" pitchFamily="18" charset="0"/>
                <a:cs typeface="Times New Roman" panose="02020603050405020304" pitchFamily="18" charset="0"/>
              </a:rPr>
              <a:t> cách làm mẫu túi giấy đơn giản’’</a:t>
            </a:r>
            <a:endParaRPr lang="en-US" sz="5400" dirty="0">
              <a:solidFill>
                <a:srgbClr val="0070C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187624" y="476672"/>
            <a:ext cx="6768752" cy="1110176"/>
          </a:xfrm>
          <a:prstGeom prst="rect">
            <a:avLst/>
          </a:prstGeom>
        </p:spPr>
        <p:txBody>
          <a:bodyPr wrap="square">
            <a:spAutoFit/>
          </a:bodyPr>
          <a:lstStyle/>
          <a:p>
            <a:pPr algn="ctr">
              <a:lnSpc>
                <a:spcPct val="107000"/>
              </a:lnSpc>
              <a:spcAft>
                <a:spcPts val="0"/>
              </a:spcAft>
              <a:tabLst>
                <a:tab pos="3028950" algn="ctr"/>
                <a:tab pos="4811395" algn="l"/>
              </a:tabLst>
            </a:pPr>
            <a:r>
              <a:rPr lang="en-US" sz="3200" b="1" dirty="0">
                <a:solidFill>
                  <a:srgbClr val="FF0000"/>
                </a:solidFill>
                <a:latin typeface="Times New Roman"/>
                <a:ea typeface="Times New Roman"/>
                <a:cs typeface="Times New Roman"/>
              </a:rPr>
              <a:t>TÚI GIẤY ĐỰNG QUÀ TẶNG</a:t>
            </a:r>
          </a:p>
          <a:p>
            <a:pPr algn="ctr">
              <a:lnSpc>
                <a:spcPct val="107000"/>
              </a:lnSpc>
              <a:spcAft>
                <a:spcPts val="0"/>
              </a:spcAft>
              <a:tabLst>
                <a:tab pos="3028950" algn="ctr"/>
                <a:tab pos="4811395" algn="l"/>
              </a:tabLst>
            </a:pPr>
            <a:r>
              <a:rPr lang="en-US" sz="3200" b="1" dirty="0">
                <a:solidFill>
                  <a:srgbClr val="FF0000"/>
                </a:solidFill>
                <a:latin typeface="Times New Roman"/>
                <a:ea typeface="Arial"/>
                <a:cs typeface="Times New Roman"/>
              </a:rPr>
              <a:t>( tiết 1: Tạo hình dáng túi giấy)</a:t>
            </a:r>
            <a:endParaRPr lang="en-US" sz="3200" dirty="0">
              <a:solidFill>
                <a:srgbClr val="FF0000"/>
              </a:solidFill>
              <a:latin typeface="Arial"/>
              <a:ea typeface="Arial"/>
              <a:cs typeface="Times New Roman"/>
            </a:endParaRPr>
          </a:p>
        </p:txBody>
      </p:sp>
    </p:spTree>
    <p:extLst>
      <p:ext uri="{BB962C8B-B14F-4D97-AF65-F5344CB8AC3E}">
        <p14:creationId xmlns:p14="http://schemas.microsoft.com/office/powerpoint/2010/main" val="2214240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istrator\Desktop\10790_20210728021624_wm_shs-mi-thuat-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625645"/>
            <a:ext cx="5400600" cy="623235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43608" y="250158"/>
            <a:ext cx="7415239" cy="750975"/>
          </a:xfrm>
          <a:prstGeom prst="rect">
            <a:avLst/>
          </a:prstGeom>
        </p:spPr>
        <p:txBody>
          <a:bodyPr wrap="square">
            <a:spAutoFit/>
          </a:bodyPr>
          <a:lstStyle/>
          <a:p>
            <a:pPr>
              <a:lnSpc>
                <a:spcPct val="107000"/>
              </a:lnSpc>
              <a:spcAft>
                <a:spcPts val="800"/>
              </a:spcAft>
            </a:pPr>
            <a:r>
              <a:rPr lang="en-US" sz="4000" b="1" dirty="0" smtClean="0">
                <a:effectLst/>
                <a:latin typeface="Times New Roman"/>
                <a:ea typeface="Arial"/>
                <a:cs typeface="Times New Roman"/>
              </a:rPr>
              <a:t>C.  LUYỆN TẬP- SÁNG TẠO</a:t>
            </a:r>
            <a:endParaRPr lang="en-US" sz="4000" dirty="0">
              <a:effectLst/>
              <a:latin typeface="Arial"/>
              <a:ea typeface="Arial"/>
              <a:cs typeface="Times New Roman"/>
            </a:endParaRPr>
          </a:p>
        </p:txBody>
      </p:sp>
      <p:sp>
        <p:nvSpPr>
          <p:cNvPr id="4" name="Rectangle 3"/>
          <p:cNvSpPr/>
          <p:nvPr/>
        </p:nvSpPr>
        <p:spPr>
          <a:xfrm>
            <a:off x="5364088" y="1988840"/>
            <a:ext cx="3672408" cy="3970318"/>
          </a:xfrm>
          <a:prstGeom prst="rect">
            <a:avLst/>
          </a:prstGeom>
        </p:spPr>
        <p:txBody>
          <a:bodyPr wrap="square">
            <a:spAutoFit/>
          </a:bodyPr>
          <a:lstStyle/>
          <a:p>
            <a:pPr algn="ctr"/>
            <a:r>
              <a:rPr lang="en-US" sz="3600" b="1" i="1" u="sng" dirty="0" smtClean="0">
                <a:solidFill>
                  <a:srgbClr val="002060"/>
                </a:solidFill>
                <a:latin typeface="Times New Roman"/>
                <a:ea typeface="Arial"/>
              </a:rPr>
              <a:t>Bài tâp.</a:t>
            </a:r>
          </a:p>
          <a:p>
            <a:pPr algn="ctr"/>
            <a:endParaRPr lang="en-US" sz="3600" b="1" i="1" u="sng" dirty="0" smtClean="0">
              <a:solidFill>
                <a:srgbClr val="002060"/>
              </a:solidFill>
              <a:latin typeface="Times New Roman"/>
              <a:ea typeface="Arial"/>
            </a:endParaRPr>
          </a:p>
          <a:p>
            <a:r>
              <a:rPr lang="en-US" sz="3600" b="1" i="1" dirty="0" smtClean="0">
                <a:solidFill>
                  <a:srgbClr val="FF0000"/>
                </a:solidFill>
                <a:latin typeface="Times New Roman"/>
                <a:ea typeface="Arial"/>
              </a:rPr>
              <a:t>Em hãy t</a:t>
            </a:r>
            <a:r>
              <a:rPr lang="en-US" sz="3600" b="1" i="1" dirty="0" smtClean="0">
                <a:solidFill>
                  <a:srgbClr val="FF0000"/>
                </a:solidFill>
                <a:effectLst/>
                <a:latin typeface="Times New Roman"/>
                <a:ea typeface="Arial"/>
              </a:rPr>
              <a:t>hiết kế, tạo dáng và trang trí túi </a:t>
            </a:r>
            <a:r>
              <a:rPr lang="en-US" sz="3600" b="1" i="1" dirty="0" smtClean="0">
                <a:solidFill>
                  <a:srgbClr val="FF0000"/>
                </a:solidFill>
                <a:latin typeface="Times New Roman"/>
                <a:ea typeface="Arial"/>
              </a:rPr>
              <a:t>giấy </a:t>
            </a:r>
            <a:r>
              <a:rPr lang="en-US" sz="3600" b="1" i="1" dirty="0" smtClean="0">
                <a:solidFill>
                  <a:srgbClr val="FF0000"/>
                </a:solidFill>
                <a:effectLst/>
                <a:latin typeface="Times New Roman"/>
                <a:ea typeface="Arial"/>
              </a:rPr>
              <a:t>với hình vẽ thời Tiền Sử.</a:t>
            </a:r>
            <a:endParaRPr lang="en-US" sz="3600" dirty="0">
              <a:solidFill>
                <a:srgbClr val="FF0000"/>
              </a:solidFill>
            </a:endParaRPr>
          </a:p>
        </p:txBody>
      </p:sp>
    </p:spTree>
    <p:extLst>
      <p:ext uri="{BB962C8B-B14F-4D97-AF65-F5344CB8AC3E}">
        <p14:creationId xmlns:p14="http://schemas.microsoft.com/office/powerpoint/2010/main" val="56495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inistrator\Desktop\10790_20210728021624_wm_shs-mi-thuat-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4" y="-27384"/>
            <a:ext cx="9252520" cy="72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896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123822" y="2204864"/>
            <a:ext cx="6840760" cy="2631811"/>
          </a:xfrm>
          <a:prstGeom prst="rect">
            <a:avLst/>
          </a:prstGeom>
        </p:spPr>
        <p:txBody>
          <a:bodyPr wrap="square">
            <a:spAutoFit/>
          </a:bodyPr>
          <a:lstStyle/>
          <a:p>
            <a:pPr>
              <a:lnSpc>
                <a:spcPct val="107000"/>
              </a:lnSpc>
              <a:spcAft>
                <a:spcPts val="800"/>
              </a:spcAft>
            </a:pPr>
            <a:r>
              <a:rPr lang="en-US" sz="2800" dirty="0" smtClean="0">
                <a:effectLst/>
                <a:latin typeface="Times New Roman"/>
                <a:ea typeface="Arial"/>
                <a:cs typeface="Times New Roman"/>
              </a:rPr>
              <a:t>                             </a:t>
            </a:r>
            <a:r>
              <a:rPr lang="en-US" sz="3600" dirty="0" smtClean="0">
                <a:effectLst/>
                <a:latin typeface="Times New Roman"/>
                <a:ea typeface="Arial"/>
                <a:cs typeface="Times New Roman"/>
              </a:rPr>
              <a:t>*  </a:t>
            </a:r>
            <a:r>
              <a:rPr lang="en-US" sz="3600" b="1" dirty="0" err="1" smtClean="0">
                <a:effectLst/>
                <a:latin typeface="Times New Roman"/>
                <a:ea typeface="Arial"/>
                <a:cs typeface="Times New Roman"/>
              </a:rPr>
              <a:t>Ghi</a:t>
            </a:r>
            <a:r>
              <a:rPr lang="en-US" sz="3600" b="1" dirty="0" smtClean="0">
                <a:effectLst/>
                <a:latin typeface="Times New Roman"/>
                <a:ea typeface="Arial"/>
                <a:cs typeface="Times New Roman"/>
              </a:rPr>
              <a:t> </a:t>
            </a:r>
            <a:r>
              <a:rPr lang="en-US" sz="3600" b="1" dirty="0" err="1" smtClean="0">
                <a:effectLst/>
                <a:latin typeface="Times New Roman"/>
                <a:ea typeface="Arial"/>
                <a:cs typeface="Times New Roman"/>
              </a:rPr>
              <a:t>nhớ</a:t>
            </a:r>
            <a:endParaRPr lang="en-US" sz="3600" dirty="0" smtClean="0">
              <a:effectLst/>
              <a:latin typeface="Arial"/>
              <a:ea typeface="Arial"/>
              <a:cs typeface="Times New Roman"/>
            </a:endParaRPr>
          </a:p>
          <a:p>
            <a:pPr>
              <a:lnSpc>
                <a:spcPct val="107000"/>
              </a:lnSpc>
              <a:spcAft>
                <a:spcPts val="800"/>
              </a:spcAft>
            </a:pPr>
            <a:r>
              <a:rPr lang="vi-VN" sz="2800" dirty="0" smtClean="0">
                <a:effectLst/>
                <a:latin typeface="Times New Roman"/>
                <a:ea typeface="Arial"/>
                <a:cs typeface="Times New Roman"/>
              </a:rPr>
              <a:t>Thiết kế tạo dáng túi giấy là một dạng ứng dụng của thiết kế công nghiệp, được thực hiện thong qua bản vẽ kĩ thuật có tỉ lệ hợp lí giữa các bộ phận của sản phẩm</a:t>
            </a:r>
            <a:endParaRPr lang="en-US" sz="2800" dirty="0">
              <a:effectLst/>
              <a:latin typeface="Arial"/>
              <a:ea typeface="Arial"/>
              <a:cs typeface="Times New Roman"/>
            </a:endParaRPr>
          </a:p>
        </p:txBody>
      </p:sp>
    </p:spTree>
    <p:extLst>
      <p:ext uri="{BB962C8B-B14F-4D97-AF65-F5344CB8AC3E}">
        <p14:creationId xmlns:p14="http://schemas.microsoft.com/office/powerpoint/2010/main" val="318996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404664"/>
            <a:ext cx="8542134" cy="1046440"/>
          </a:xfrm>
          <a:prstGeom prst="rect">
            <a:avLst/>
          </a:prstGeom>
        </p:spPr>
        <p:txBody>
          <a:bodyPr wrap="square">
            <a:spAutoFit/>
          </a:bodyPr>
          <a:lstStyle/>
          <a:p>
            <a:r>
              <a:rPr lang="en-US" sz="4400" b="1" dirty="0">
                <a:solidFill>
                  <a:srgbClr val="FF0000"/>
                </a:solidFill>
                <a:latin typeface="Times New Roman" panose="02020603050405020304" pitchFamily="18" charset="0"/>
                <a:ea typeface="+mj-ea"/>
                <a:cs typeface="Times New Roman" panose="02020603050405020304" pitchFamily="18" charset="0"/>
              </a:rPr>
              <a:t>KIỂM TRA ĐỒ DÙNG HỌC TẬP</a:t>
            </a:r>
            <a:br>
              <a:rPr lang="en-US" sz="4400" b="1" dirty="0">
                <a:solidFill>
                  <a:srgbClr val="FF0000"/>
                </a:solidFill>
                <a:latin typeface="Times New Roman" panose="02020603050405020304" pitchFamily="18" charset="0"/>
                <a:ea typeface="+mj-ea"/>
                <a:cs typeface="Times New Roman" panose="02020603050405020304" pitchFamily="18" charset="0"/>
              </a:rPr>
            </a:br>
            <a:endParaRPr lang="en-US" dirty="0"/>
          </a:p>
        </p:txBody>
      </p:sp>
      <p:pic>
        <p:nvPicPr>
          <p:cNvPr id="2050" name="Picture 2" descr="C:\Users\Administrator\Desktop\do-dung-hoc-tap-la-gi-co-may-loai-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43038"/>
            <a:ext cx="8824519" cy="5226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899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istrator\Desktop\background-cam-on-5.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6" y="-1"/>
            <a:ext cx="9216044" cy="695739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82404" y="1700808"/>
            <a:ext cx="5712589" cy="1146211"/>
          </a:xfrm>
          <a:prstGeom prst="rect">
            <a:avLst/>
          </a:prstGeom>
        </p:spPr>
        <p:txBody>
          <a:bodyPr wrap="none">
            <a:spAutoFit/>
          </a:bodyPr>
          <a:lstStyle/>
          <a:p>
            <a:pPr algn="ctr">
              <a:lnSpc>
                <a:spcPct val="107000"/>
              </a:lnSpc>
              <a:spcAft>
                <a:spcPts val="0"/>
              </a:spcAft>
              <a:tabLst>
                <a:tab pos="3028950" algn="ctr"/>
                <a:tab pos="4811395" algn="l"/>
              </a:tabLst>
            </a:pPr>
            <a:r>
              <a:rPr lang="en-US" sz="3200" b="1" dirty="0" smtClean="0">
                <a:solidFill>
                  <a:srgbClr val="FF0000"/>
                </a:solidFill>
                <a:effectLst/>
                <a:latin typeface="Times New Roman"/>
                <a:ea typeface="Times New Roman"/>
                <a:cs typeface="Times New Roman"/>
              </a:rPr>
              <a:t>TÚI GIẤY ĐỰNG QUÀ TẶNG</a:t>
            </a:r>
          </a:p>
          <a:p>
            <a:pPr algn="ctr">
              <a:lnSpc>
                <a:spcPct val="107000"/>
              </a:lnSpc>
              <a:spcAft>
                <a:spcPts val="0"/>
              </a:spcAft>
              <a:tabLst>
                <a:tab pos="3028950" algn="ctr"/>
                <a:tab pos="4811395" algn="l"/>
              </a:tabLst>
            </a:pPr>
            <a:r>
              <a:rPr lang="en-US" sz="3200" b="1" dirty="0" smtClean="0">
                <a:solidFill>
                  <a:srgbClr val="FF0000"/>
                </a:solidFill>
                <a:latin typeface="Times New Roman"/>
                <a:ea typeface="Arial"/>
                <a:cs typeface="Times New Roman"/>
              </a:rPr>
              <a:t>( tiết 1: Tạo hình dáng túi giấy)</a:t>
            </a:r>
            <a:endParaRPr lang="en-US" sz="3200" dirty="0">
              <a:solidFill>
                <a:srgbClr val="FF0000"/>
              </a:solidFill>
              <a:effectLst/>
              <a:latin typeface="Arial"/>
              <a:ea typeface="Arial"/>
              <a:cs typeface="Times New Roman"/>
            </a:endParaRPr>
          </a:p>
        </p:txBody>
      </p:sp>
      <p:sp>
        <p:nvSpPr>
          <p:cNvPr id="8" name="Rectangle 7"/>
          <p:cNvSpPr/>
          <p:nvPr/>
        </p:nvSpPr>
        <p:spPr>
          <a:xfrm>
            <a:off x="347505" y="692696"/>
            <a:ext cx="8640960" cy="461665"/>
          </a:xfrm>
          <a:prstGeom prst="rect">
            <a:avLst/>
          </a:prstGeom>
        </p:spPr>
        <p:txBody>
          <a:bodyPr wrap="square">
            <a:spAutoFit/>
          </a:bodyPr>
          <a:lstStyle/>
          <a:p>
            <a:r>
              <a:rPr lang="en-US" sz="2400" b="1" dirty="0" smtClean="0">
                <a:solidFill>
                  <a:schemeClr val="tx1">
                    <a:lumMod val="90000"/>
                    <a:lumOff val="10000"/>
                  </a:schemeClr>
                </a:solidFill>
                <a:latin typeface="Times New Roman"/>
                <a:cs typeface="Times New Roman"/>
              </a:rPr>
              <a:t>CHỦ ĐỀ: NGHỆ THUẬT TIỀN SỬ THẾ GIỚI VÀ VIỆT NAM</a:t>
            </a:r>
            <a:endParaRPr lang="en-US" sz="2400" dirty="0">
              <a:solidFill>
                <a:schemeClr val="tx1">
                  <a:lumMod val="90000"/>
                  <a:lumOff val="10000"/>
                </a:schemeClr>
              </a:solidFill>
            </a:endParaRPr>
          </a:p>
        </p:txBody>
      </p:sp>
      <p:pic>
        <p:nvPicPr>
          <p:cNvPr id="2050" name="Picture 2" descr="C:\Users\Administrator\Desktop\mau-tui-giay-no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3356992"/>
            <a:ext cx="4130036" cy="278777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258648" y="3068960"/>
            <a:ext cx="8229600" cy="4525963"/>
          </a:xfrm>
        </p:spPr>
        <p:txBody>
          <a:bodyPr/>
          <a:lstStyle/>
          <a:p>
            <a:endParaRPr lang="en-US" dirty="0"/>
          </a:p>
        </p:txBody>
      </p:sp>
      <p:pic>
        <p:nvPicPr>
          <p:cNvPr id="12" name="Picture 8" descr="C:\Users\Administrator\Desktop\3cf27cfed2e948d6c83277f65dadd16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2120" y="3356992"/>
            <a:ext cx="2808312" cy="27922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529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24" y="-25718"/>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011348" y="-9907"/>
            <a:ext cx="3441968" cy="685124"/>
          </a:xfrm>
          <a:prstGeom prst="rect">
            <a:avLst/>
          </a:prstGeom>
        </p:spPr>
        <p:txBody>
          <a:bodyPr wrap="none">
            <a:spAutoFit/>
          </a:bodyPr>
          <a:lstStyle/>
          <a:p>
            <a:pPr>
              <a:lnSpc>
                <a:spcPct val="107000"/>
              </a:lnSpc>
              <a:spcAft>
                <a:spcPts val="800"/>
              </a:spcAft>
            </a:pPr>
            <a:r>
              <a:rPr lang="en-US" sz="3600" b="1" dirty="0" smtClean="0">
                <a:effectLst/>
                <a:latin typeface="Times New Roman"/>
                <a:ea typeface="Arial"/>
                <a:cs typeface="Times New Roman"/>
              </a:rPr>
              <a:t>A. </a:t>
            </a:r>
            <a:r>
              <a:rPr lang="vi-VN" sz="3600" b="1" dirty="0" smtClean="0">
                <a:effectLst/>
                <a:latin typeface="Times New Roman"/>
                <a:ea typeface="Arial"/>
                <a:cs typeface="Times New Roman"/>
              </a:rPr>
              <a:t>KHÁM PHÁ </a:t>
            </a:r>
            <a:endParaRPr lang="en-US" sz="3600" dirty="0">
              <a:effectLst/>
              <a:latin typeface="Arial"/>
              <a:ea typeface="Arial"/>
              <a:cs typeface="Times New Roman"/>
            </a:endParaRPr>
          </a:p>
        </p:txBody>
      </p:sp>
      <p:sp>
        <p:nvSpPr>
          <p:cNvPr id="5" name="Rectangle 4"/>
          <p:cNvSpPr/>
          <p:nvPr/>
        </p:nvSpPr>
        <p:spPr>
          <a:xfrm>
            <a:off x="35496" y="606456"/>
            <a:ext cx="4193112" cy="487506"/>
          </a:xfrm>
          <a:prstGeom prst="rect">
            <a:avLst/>
          </a:prstGeom>
        </p:spPr>
        <p:txBody>
          <a:bodyPr wrap="square">
            <a:spAutoFit/>
          </a:bodyPr>
          <a:lstStyle/>
          <a:p>
            <a:pPr>
              <a:lnSpc>
                <a:spcPct val="107000"/>
              </a:lnSpc>
              <a:spcAft>
                <a:spcPts val="800"/>
              </a:spcAft>
            </a:pPr>
            <a:r>
              <a:rPr lang="en-US" sz="2400" b="1" i="1" u="sng" dirty="0" smtClean="0">
                <a:effectLst/>
                <a:latin typeface="Times New Roman"/>
                <a:ea typeface="Arial"/>
                <a:cs typeface="Times New Roman"/>
              </a:rPr>
              <a:t>1. C</a:t>
            </a:r>
            <a:r>
              <a:rPr lang="vi-VN" sz="2400" b="1" i="1" u="sng" dirty="0" smtClean="0">
                <a:effectLst/>
                <a:latin typeface="Times New Roman"/>
                <a:ea typeface="Arial"/>
                <a:cs typeface="Times New Roman"/>
              </a:rPr>
              <a:t>ác hình thức của túi giấy</a:t>
            </a:r>
            <a:r>
              <a:rPr lang="en-US" sz="2400" b="1" i="1" u="sng" dirty="0" smtClean="0">
                <a:effectLst/>
                <a:latin typeface="Times New Roman"/>
                <a:ea typeface="Arial"/>
                <a:cs typeface="Times New Roman"/>
              </a:rPr>
              <a:t>. </a:t>
            </a:r>
            <a:endParaRPr lang="en-US" sz="2400" u="sng" dirty="0">
              <a:effectLst/>
              <a:latin typeface="Arial"/>
              <a:ea typeface="Arial"/>
              <a:cs typeface="Times New Roman"/>
            </a:endParaRPr>
          </a:p>
        </p:txBody>
      </p:sp>
      <p:sp>
        <p:nvSpPr>
          <p:cNvPr id="7" name="Rectangle 6"/>
          <p:cNvSpPr/>
          <p:nvPr/>
        </p:nvSpPr>
        <p:spPr>
          <a:xfrm>
            <a:off x="4300440" y="588599"/>
            <a:ext cx="6464248" cy="461665"/>
          </a:xfrm>
          <a:prstGeom prst="rect">
            <a:avLst/>
          </a:prstGeom>
        </p:spPr>
        <p:txBody>
          <a:bodyPr wrap="square">
            <a:spAutoFit/>
          </a:bodyPr>
          <a:lstStyle/>
          <a:p>
            <a:r>
              <a:rPr lang="vi-VN" sz="2400" b="1" i="0" dirty="0" smtClean="0">
                <a:solidFill>
                  <a:srgbClr val="FF0000"/>
                </a:solidFill>
                <a:effectLst/>
                <a:latin typeface="+mj-lt"/>
              </a:rPr>
              <a:t> </a:t>
            </a:r>
            <a:r>
              <a:rPr lang="en-US" sz="2400" b="1" i="0" dirty="0" smtClean="0">
                <a:solidFill>
                  <a:srgbClr val="FF0000"/>
                </a:solidFill>
                <a:effectLst/>
                <a:latin typeface="+mj-lt"/>
              </a:rPr>
              <a:t> ( QUAN SÁT ,NHẬN XÉT )</a:t>
            </a:r>
            <a:endParaRPr lang="en-US" sz="2800" b="1" dirty="0">
              <a:solidFill>
                <a:srgbClr val="FF0000"/>
              </a:solidFill>
              <a:latin typeface="+mj-lt"/>
            </a:endParaRPr>
          </a:p>
        </p:txBody>
      </p:sp>
      <p:pic>
        <p:nvPicPr>
          <p:cNvPr id="1026" name="Picture 2" descr="C:\Users\Administrator\Desktop\b3782235fa89a77ff60affec4a669a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1268760"/>
            <a:ext cx="2895810" cy="289581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istrator\Desktop\918eeee931f9849c771f075b771d2c9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4336" y="1268760"/>
            <a:ext cx="2735992" cy="27781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dministrator\Desktop\in-tui-giay-gia-re-5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96" y="4124074"/>
            <a:ext cx="2905326" cy="268930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istrator\Desktop\tui-giay-dep.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4506" y="1223015"/>
            <a:ext cx="2990189" cy="263803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istrator\Desktop\mau-tui-giay-noe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9872" y="4536504"/>
            <a:ext cx="5616624" cy="2276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39442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24" y="-25718"/>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88592" y="151588"/>
            <a:ext cx="3441968" cy="685124"/>
          </a:xfrm>
          <a:prstGeom prst="rect">
            <a:avLst/>
          </a:prstGeom>
        </p:spPr>
        <p:txBody>
          <a:bodyPr wrap="none">
            <a:spAutoFit/>
          </a:bodyPr>
          <a:lstStyle/>
          <a:p>
            <a:pPr>
              <a:lnSpc>
                <a:spcPct val="107000"/>
              </a:lnSpc>
              <a:spcAft>
                <a:spcPts val="800"/>
              </a:spcAft>
            </a:pPr>
            <a:r>
              <a:rPr lang="en-US" sz="3600" b="1" dirty="0" smtClean="0">
                <a:effectLst/>
                <a:latin typeface="Times New Roman"/>
                <a:ea typeface="Arial"/>
                <a:cs typeface="Times New Roman"/>
              </a:rPr>
              <a:t>A. </a:t>
            </a:r>
            <a:r>
              <a:rPr lang="vi-VN" sz="3600" b="1" dirty="0" smtClean="0">
                <a:effectLst/>
                <a:latin typeface="Times New Roman"/>
                <a:ea typeface="Arial"/>
                <a:cs typeface="Times New Roman"/>
              </a:rPr>
              <a:t>KHÁM PHÁ </a:t>
            </a:r>
            <a:endParaRPr lang="en-US" sz="3600" dirty="0">
              <a:effectLst/>
              <a:latin typeface="Arial"/>
              <a:ea typeface="Arial"/>
              <a:cs typeface="Times New Roman"/>
            </a:endParaRPr>
          </a:p>
        </p:txBody>
      </p:sp>
      <p:sp>
        <p:nvSpPr>
          <p:cNvPr id="5" name="Rectangle 4"/>
          <p:cNvSpPr/>
          <p:nvPr/>
        </p:nvSpPr>
        <p:spPr>
          <a:xfrm>
            <a:off x="232372" y="836712"/>
            <a:ext cx="8911627" cy="487506"/>
          </a:xfrm>
          <a:prstGeom prst="rect">
            <a:avLst/>
          </a:prstGeom>
        </p:spPr>
        <p:txBody>
          <a:bodyPr wrap="square">
            <a:spAutoFit/>
          </a:bodyPr>
          <a:lstStyle/>
          <a:p>
            <a:pPr>
              <a:lnSpc>
                <a:spcPct val="107000"/>
              </a:lnSpc>
              <a:spcAft>
                <a:spcPts val="800"/>
              </a:spcAft>
            </a:pPr>
            <a:r>
              <a:rPr lang="en-US" sz="2400" b="1" i="1" u="sng" dirty="0" smtClean="0">
                <a:effectLst/>
                <a:latin typeface="Times New Roman"/>
                <a:ea typeface="Arial"/>
                <a:cs typeface="Times New Roman"/>
              </a:rPr>
              <a:t>1</a:t>
            </a:r>
            <a:r>
              <a:rPr lang="en-US" sz="2400" b="1" i="1" dirty="0" smtClean="0">
                <a:effectLst/>
                <a:latin typeface="Times New Roman"/>
                <a:ea typeface="Arial"/>
                <a:cs typeface="Times New Roman"/>
              </a:rPr>
              <a:t>.  </a:t>
            </a:r>
            <a:r>
              <a:rPr lang="en-US" sz="2400" b="1" i="1" u="sng" dirty="0" smtClean="0">
                <a:effectLst/>
                <a:latin typeface="Times New Roman"/>
                <a:ea typeface="Arial"/>
                <a:cs typeface="Times New Roman"/>
              </a:rPr>
              <a:t>C</a:t>
            </a:r>
            <a:r>
              <a:rPr lang="vi-VN" sz="2400" b="1" i="1" u="sng" dirty="0" smtClean="0">
                <a:effectLst/>
                <a:latin typeface="Times New Roman"/>
                <a:ea typeface="Arial"/>
                <a:cs typeface="Times New Roman"/>
              </a:rPr>
              <a:t>ác hình thức của túi giấy</a:t>
            </a:r>
            <a:r>
              <a:rPr lang="en-US" sz="2400" b="1" i="1" dirty="0">
                <a:latin typeface="Times New Roman"/>
                <a:ea typeface="Arial"/>
                <a:cs typeface="Times New Roman"/>
              </a:rPr>
              <a:t>:</a:t>
            </a:r>
            <a:r>
              <a:rPr lang="en-US" sz="2400" b="1" i="1" dirty="0" smtClean="0">
                <a:effectLst/>
                <a:latin typeface="Times New Roman"/>
                <a:ea typeface="Arial"/>
                <a:cs typeface="Times New Roman"/>
              </a:rPr>
              <a:t>        </a:t>
            </a:r>
            <a:r>
              <a:rPr lang="en-US" sz="2400" b="1" i="1" dirty="0" smtClean="0">
                <a:solidFill>
                  <a:srgbClr val="FF0000"/>
                </a:solidFill>
                <a:effectLst/>
                <a:latin typeface="Times New Roman"/>
                <a:ea typeface="Arial"/>
                <a:cs typeface="Times New Roman"/>
              </a:rPr>
              <a:t>( Câu hỏi thảo luận ) </a:t>
            </a:r>
            <a:endParaRPr lang="en-US" sz="2400" dirty="0">
              <a:solidFill>
                <a:srgbClr val="FF0000"/>
              </a:solidFill>
              <a:effectLst/>
              <a:latin typeface="Arial"/>
              <a:ea typeface="Arial"/>
              <a:cs typeface="Times New Roman"/>
            </a:endParaRPr>
          </a:p>
        </p:txBody>
      </p:sp>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0751" y="1484784"/>
            <a:ext cx="2365705" cy="218804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7" name="Rectangle 6"/>
          <p:cNvSpPr/>
          <p:nvPr/>
        </p:nvSpPr>
        <p:spPr>
          <a:xfrm>
            <a:off x="288592" y="3861048"/>
            <a:ext cx="4306983" cy="830997"/>
          </a:xfrm>
          <a:prstGeom prst="rect">
            <a:avLst/>
          </a:prstGeom>
        </p:spPr>
        <p:txBody>
          <a:bodyPr wrap="square">
            <a:spAutoFit/>
          </a:bodyPr>
          <a:lstStyle/>
          <a:p>
            <a:r>
              <a:rPr lang="en-US" sz="2400" b="0" i="0" dirty="0" smtClean="0">
                <a:effectLst/>
                <a:latin typeface="+mj-lt"/>
              </a:rPr>
              <a:t>1.</a:t>
            </a:r>
            <a:r>
              <a:rPr lang="vi-VN" sz="2400" b="0" i="0" dirty="0" smtClean="0">
                <a:effectLst/>
                <a:latin typeface="+mj-lt"/>
              </a:rPr>
              <a:t> Túi giấy có công dụng gì trong đời sống</a:t>
            </a:r>
            <a:r>
              <a:rPr lang="en-US" sz="2400" b="0" i="0" dirty="0" smtClean="0">
                <a:effectLst/>
                <a:latin typeface="+mj-lt"/>
              </a:rPr>
              <a:t>?</a:t>
            </a:r>
            <a:endParaRPr lang="en-US" sz="2400" dirty="0">
              <a:latin typeface="+mj-lt"/>
            </a:endParaRPr>
          </a:p>
        </p:txBody>
      </p:sp>
      <p:sp>
        <p:nvSpPr>
          <p:cNvPr id="9" name="Rectangle 8"/>
          <p:cNvSpPr/>
          <p:nvPr/>
        </p:nvSpPr>
        <p:spPr>
          <a:xfrm>
            <a:off x="172811" y="4725144"/>
            <a:ext cx="4831237" cy="830997"/>
          </a:xfrm>
          <a:prstGeom prst="rect">
            <a:avLst/>
          </a:prstGeom>
        </p:spPr>
        <p:txBody>
          <a:bodyPr wrap="square">
            <a:spAutoFit/>
          </a:bodyPr>
          <a:lstStyle/>
          <a:p>
            <a:r>
              <a:rPr lang="en-US" sz="2400" b="0" i="0" dirty="0" smtClean="0">
                <a:solidFill>
                  <a:srgbClr val="FF0000"/>
                </a:solidFill>
                <a:effectLst/>
                <a:latin typeface="+mj-lt"/>
              </a:rPr>
              <a:t>2.</a:t>
            </a:r>
            <a:r>
              <a:rPr lang="vi-VN" sz="2400" b="0" i="0" dirty="0" smtClean="0">
                <a:solidFill>
                  <a:srgbClr val="FF0000"/>
                </a:solidFill>
                <a:effectLst/>
                <a:latin typeface="+mj-lt"/>
              </a:rPr>
              <a:t> Kiểu dáng và hình trang trí trên túi giấy như thế nào?</a:t>
            </a:r>
            <a:endParaRPr lang="en-US" sz="2400" dirty="0">
              <a:solidFill>
                <a:srgbClr val="FF0000"/>
              </a:solidFill>
              <a:latin typeface="+mj-lt"/>
            </a:endParaRPr>
          </a:p>
        </p:txBody>
      </p:sp>
      <p:pic>
        <p:nvPicPr>
          <p:cNvPr id="10" name="Picture 4" descr="C:\Users\Administrator\Desktop\in-tui-giay-gia-re-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1484785"/>
            <a:ext cx="2617808" cy="223224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C:\Users\Administrator\Desktop\tui-giay-dep.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4507" y="1484784"/>
            <a:ext cx="2500466" cy="220598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C:\Users\Administrator\Desktop\mau-tui-giay-noe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3861048"/>
            <a:ext cx="3844475" cy="179198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87840" y="5517232"/>
            <a:ext cx="8726404" cy="461665"/>
          </a:xfrm>
          <a:prstGeom prst="rect">
            <a:avLst/>
          </a:prstGeom>
        </p:spPr>
        <p:txBody>
          <a:bodyPr wrap="square">
            <a:spAutoFit/>
          </a:bodyPr>
          <a:lstStyle/>
          <a:p>
            <a:r>
              <a:rPr lang="en-US" sz="2400" b="0" i="0" dirty="0" smtClean="0">
                <a:solidFill>
                  <a:schemeClr val="tx2">
                    <a:lumMod val="75000"/>
                  </a:schemeClr>
                </a:solidFill>
                <a:effectLst/>
                <a:latin typeface="+mj-lt"/>
              </a:rPr>
              <a:t>3.</a:t>
            </a:r>
            <a:r>
              <a:rPr lang="en-US" sz="2400" dirty="0" smtClean="0">
                <a:solidFill>
                  <a:schemeClr val="tx2">
                    <a:lumMod val="75000"/>
                  </a:schemeClr>
                </a:solidFill>
                <a:latin typeface="+mj-lt"/>
              </a:rPr>
              <a:t>Màu sắc </a:t>
            </a:r>
            <a:r>
              <a:rPr lang="vi-VN" sz="2400" b="0" i="0" dirty="0" smtClean="0">
                <a:solidFill>
                  <a:schemeClr val="tx2">
                    <a:lumMod val="75000"/>
                  </a:schemeClr>
                </a:solidFill>
                <a:effectLst/>
                <a:latin typeface="+mj-lt"/>
              </a:rPr>
              <a:t>trang trí trên túi giấy như thế nào?</a:t>
            </a:r>
            <a:endParaRPr lang="en-US" sz="2400" dirty="0">
              <a:solidFill>
                <a:schemeClr val="tx2">
                  <a:lumMod val="75000"/>
                </a:schemeClr>
              </a:solidFill>
              <a:latin typeface="+mj-lt"/>
            </a:endParaRPr>
          </a:p>
        </p:txBody>
      </p:sp>
      <p:sp>
        <p:nvSpPr>
          <p:cNvPr id="14" name="TextBox 13"/>
          <p:cNvSpPr txBox="1"/>
          <p:nvPr/>
        </p:nvSpPr>
        <p:spPr>
          <a:xfrm>
            <a:off x="264208" y="5949280"/>
            <a:ext cx="8915400" cy="830997"/>
          </a:xfrm>
          <a:prstGeom prst="rect">
            <a:avLst/>
          </a:prstGeom>
          <a:noFill/>
        </p:spPr>
        <p:txBody>
          <a:bodyPr wrap="square" rtlCol="0">
            <a:spAutoFit/>
          </a:bodyPr>
          <a:lstStyle/>
          <a:p>
            <a:r>
              <a:rPr lang="en-US" sz="2400" dirty="0" smtClean="0">
                <a:solidFill>
                  <a:srgbClr val="FF0000"/>
                </a:solidFill>
                <a:latin typeface="Times New Roman" pitchFamily="18" charset="0"/>
                <a:cs typeface="Times New Roman" pitchFamily="18" charset="0"/>
              </a:rPr>
              <a:t>4.  So với các sản phẩm đựng bằng chất liệu khác, vì sao túi giấy là sản phẩm thân thiện với môi  trường?</a:t>
            </a:r>
            <a:endParaRPr lang="en-US"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207454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20" name="Text Box 16"/>
          <p:cNvSpPr txBox="1">
            <a:spLocks noChangeArrowheads="1"/>
          </p:cNvSpPr>
          <p:nvPr/>
        </p:nvSpPr>
        <p:spPr bwMode="auto">
          <a:xfrm>
            <a:off x="2787459" y="2852936"/>
            <a:ext cx="3124200" cy="461665"/>
          </a:xfrm>
          <a:prstGeom prst="rect">
            <a:avLst/>
          </a:prstGeom>
          <a:noFill/>
          <a:ln w="9525">
            <a:noFill/>
            <a:miter lim="800000"/>
            <a:headEnd/>
            <a:tailEnd/>
          </a:ln>
        </p:spPr>
        <p:txBody>
          <a:bodyPr>
            <a:spAutoFit/>
          </a:bodyPr>
          <a:lstStyle/>
          <a:p>
            <a:pPr algn="ctr"/>
            <a:r>
              <a:rPr lang="en-US" b="1" dirty="0">
                <a:solidFill>
                  <a:srgbClr val="FF0066"/>
                </a:solidFill>
              </a:rPr>
              <a:t> </a:t>
            </a:r>
            <a:r>
              <a:rPr lang="en-US" b="1" dirty="0" smtClean="0">
                <a:solidFill>
                  <a:srgbClr val="FF0066"/>
                </a:solidFill>
              </a:rPr>
              <a:t>*</a:t>
            </a:r>
            <a:r>
              <a:rPr lang="en-US" sz="2400" b="1" dirty="0" err="1" smtClean="0">
                <a:latin typeface="Times New Roman" pitchFamily="18" charset="0"/>
                <a:cs typeface="Times New Roman" pitchFamily="18" charset="0"/>
              </a:rPr>
              <a:t>Đựng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thực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phẩm</a:t>
            </a:r>
            <a:endParaRPr lang="en-US" sz="2400" b="1" dirty="0">
              <a:latin typeface="Times New Roman" pitchFamily="18" charset="0"/>
              <a:cs typeface="Times New Roman"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176403"/>
            <a:ext cx="1857375" cy="2466975"/>
          </a:xfrm>
          <a:prstGeom prst="rect">
            <a:avLst/>
          </a:prstGeom>
        </p:spPr>
      </p:pic>
      <p:sp>
        <p:nvSpPr>
          <p:cNvPr id="13" name="Rectangle 12"/>
          <p:cNvSpPr/>
          <p:nvPr/>
        </p:nvSpPr>
        <p:spPr>
          <a:xfrm>
            <a:off x="1108675" y="5858692"/>
            <a:ext cx="6464248" cy="523220"/>
          </a:xfrm>
          <a:prstGeom prst="rect">
            <a:avLst/>
          </a:prstGeom>
        </p:spPr>
        <p:txBody>
          <a:bodyPr wrap="square">
            <a:spAutoFit/>
          </a:bodyPr>
          <a:lstStyle/>
          <a:p>
            <a:r>
              <a:rPr lang="vi-VN" sz="2800" b="1" i="0" dirty="0" smtClean="0">
                <a:solidFill>
                  <a:srgbClr val="1A0DAB"/>
                </a:solidFill>
                <a:effectLst/>
                <a:latin typeface="+mj-lt"/>
              </a:rPr>
              <a:t>- Túi giấy có công dụng trong đời sống</a:t>
            </a:r>
            <a:endParaRPr lang="en-US" sz="2800" b="1" dirty="0">
              <a:latin typeface="+mj-lt"/>
            </a:endParaRPr>
          </a:p>
        </p:txBody>
      </p:sp>
      <p:pic>
        <p:nvPicPr>
          <p:cNvPr id="3074" name="Picture 2" descr="C:\Users\Administrator\Desktop\Tuigiaydungthucpham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365776"/>
            <a:ext cx="2088232" cy="208823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istrator\Desktop\tui_dung_do_an_(15)_156775444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176404"/>
            <a:ext cx="1844034" cy="25121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Users\Administrator\Desktop\tui-giay-dep.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4507" y="3312315"/>
            <a:ext cx="2500466" cy="22059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Users\Administrator\Desktop\mau-tui-giay-noe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9802" y="3641865"/>
            <a:ext cx="3844475" cy="179198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16"/>
          <p:cNvSpPr txBox="1">
            <a:spLocks noChangeArrowheads="1"/>
          </p:cNvSpPr>
          <p:nvPr/>
        </p:nvSpPr>
        <p:spPr bwMode="auto">
          <a:xfrm>
            <a:off x="7092280" y="3641865"/>
            <a:ext cx="1822179" cy="1938992"/>
          </a:xfrm>
          <a:prstGeom prst="rect">
            <a:avLst/>
          </a:prstGeom>
          <a:noFill/>
          <a:ln w="9525">
            <a:noFill/>
            <a:miter lim="800000"/>
            <a:headEnd/>
            <a:tailEnd/>
          </a:ln>
        </p:spPr>
        <p:txBody>
          <a:bodyPr wrap="square">
            <a:spAutoFit/>
          </a:bodyPr>
          <a:lstStyle/>
          <a:p>
            <a:pPr algn="ctr"/>
            <a:r>
              <a:rPr lang="en-US" b="1" dirty="0">
                <a:solidFill>
                  <a:srgbClr val="FF0066"/>
                </a:solidFill>
              </a:rPr>
              <a:t> </a:t>
            </a:r>
            <a:r>
              <a:rPr lang="en-US" b="1" dirty="0" smtClean="0">
                <a:solidFill>
                  <a:srgbClr val="FF0066"/>
                </a:solidFill>
              </a:rPr>
              <a:t>*</a:t>
            </a:r>
            <a:r>
              <a:rPr lang="en-US" sz="2400" b="1" dirty="0" smtClean="0">
                <a:latin typeface="Times New Roman" pitchFamily="18" charset="0"/>
                <a:cs typeface="Times New Roman" pitchFamily="18" charset="0"/>
              </a:rPr>
              <a:t>Đựng đồ vật, sản phẩm thời trang, quà tặng ...</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855975550"/>
      </p:ext>
    </p:extLst>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20"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descr="C:\Users\Administrator\Desktop\VietPacking-mua-tui-giay-dung-do-an-nhanh-gia-r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8305" y="4905446"/>
            <a:ext cx="1747791" cy="159443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Administrator\Desktop\063643077358_ba362b223d52818d6ea7b112b8a5ca7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9709" y="2780928"/>
            <a:ext cx="1453466" cy="144680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C:\Users\Administrator\Desktop\3cf27cfed2e948d6c83277f65dadd16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0192" y="4824752"/>
            <a:ext cx="1496097" cy="149609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C:\Users\Administrator\Desktop\tui-giay-tai-che-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106" y="356530"/>
            <a:ext cx="2160240" cy="1704318"/>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descr="C:\Users\Administrator\Desktop\bd0c25b41627555496cf6adb35df95f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8822" y="2803053"/>
            <a:ext cx="2435586" cy="139872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Administrator\Desktop\918eeee931f9849c771f075b771d2c9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61167" y="2522930"/>
            <a:ext cx="2667217" cy="167884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Administrator\Desktop\Tuigiaydungthucpham1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13373" y="4905446"/>
            <a:ext cx="1401251" cy="1401251"/>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C:\Users\Administrator\Desktop\day-giay-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65369" y="253782"/>
            <a:ext cx="1967071" cy="1807066"/>
          </a:xfrm>
          <a:prstGeom prst="rect">
            <a:avLst/>
          </a:prstGeom>
          <a:noFill/>
          <a:extLst>
            <a:ext uri="{909E8E84-426E-40DD-AFC4-6F175D3DCCD1}">
              <a14:hiddenFill xmlns:a14="http://schemas.microsoft.com/office/drawing/2010/main">
                <a:solidFill>
                  <a:srgbClr val="FFFFFF"/>
                </a:solidFill>
              </a14:hiddenFill>
            </a:ext>
          </a:extLst>
        </p:spPr>
      </p:pic>
      <p:pic>
        <p:nvPicPr>
          <p:cNvPr id="4111" name="Picture 15" descr="C:\Users\Administrator\Desktop\tui-giay-kraft.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08942" y="226758"/>
            <a:ext cx="2998512" cy="183409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1499152" y="2103239"/>
            <a:ext cx="5953168" cy="461665"/>
          </a:xfrm>
          <a:prstGeom prst="rect">
            <a:avLst/>
          </a:prstGeom>
        </p:spPr>
        <p:txBody>
          <a:bodyPr wrap="none">
            <a:spAutoFit/>
          </a:bodyPr>
          <a:lstStyle/>
          <a:p>
            <a:r>
              <a:rPr lang="vi-VN" sz="2400" b="0" i="0" dirty="0" smtClean="0">
                <a:solidFill>
                  <a:srgbClr val="1A0DAB"/>
                </a:solidFill>
                <a:effectLst/>
                <a:latin typeface="+mj-lt"/>
              </a:rPr>
              <a:t>- Túi giấy</a:t>
            </a:r>
            <a:r>
              <a:rPr lang="en-US" sz="2400" b="0" i="0" dirty="0" smtClean="0">
                <a:solidFill>
                  <a:srgbClr val="1A0DAB"/>
                </a:solidFill>
                <a:effectLst/>
                <a:latin typeface="+mj-lt"/>
              </a:rPr>
              <a:t> hình chữ nhật có quai làm bằng giấy</a:t>
            </a:r>
            <a:endParaRPr lang="en-US" sz="2400" dirty="0">
              <a:latin typeface="+mj-lt"/>
            </a:endParaRPr>
          </a:p>
        </p:txBody>
      </p:sp>
      <p:sp>
        <p:nvSpPr>
          <p:cNvPr id="22" name="Rectangle 21"/>
          <p:cNvSpPr/>
          <p:nvPr/>
        </p:nvSpPr>
        <p:spPr>
          <a:xfrm>
            <a:off x="1635213" y="4264949"/>
            <a:ext cx="5745099" cy="461665"/>
          </a:xfrm>
          <a:prstGeom prst="rect">
            <a:avLst/>
          </a:prstGeom>
        </p:spPr>
        <p:txBody>
          <a:bodyPr wrap="none">
            <a:spAutoFit/>
          </a:bodyPr>
          <a:lstStyle/>
          <a:p>
            <a:r>
              <a:rPr lang="vi-VN" sz="2400" b="0" i="0" dirty="0" smtClean="0">
                <a:solidFill>
                  <a:srgbClr val="1A0DAB"/>
                </a:solidFill>
                <a:effectLst/>
                <a:latin typeface="+mj-lt"/>
              </a:rPr>
              <a:t>- Túi giấy</a:t>
            </a:r>
            <a:r>
              <a:rPr lang="en-US" sz="2400" b="0" i="0" dirty="0" smtClean="0">
                <a:solidFill>
                  <a:srgbClr val="1A0DAB"/>
                </a:solidFill>
                <a:effectLst/>
                <a:latin typeface="+mj-lt"/>
              </a:rPr>
              <a:t> có quai làm bằng dây công nghiệp</a:t>
            </a:r>
            <a:endParaRPr lang="en-US" sz="2400" dirty="0">
              <a:latin typeface="+mj-lt"/>
            </a:endParaRPr>
          </a:p>
        </p:txBody>
      </p:sp>
      <p:sp>
        <p:nvSpPr>
          <p:cNvPr id="23" name="Rectangle 22"/>
          <p:cNvSpPr/>
          <p:nvPr/>
        </p:nvSpPr>
        <p:spPr>
          <a:xfrm>
            <a:off x="1763688" y="6391590"/>
            <a:ext cx="6266459" cy="461665"/>
          </a:xfrm>
          <a:prstGeom prst="rect">
            <a:avLst/>
          </a:prstGeom>
        </p:spPr>
        <p:txBody>
          <a:bodyPr wrap="none">
            <a:spAutoFit/>
          </a:bodyPr>
          <a:lstStyle/>
          <a:p>
            <a:r>
              <a:rPr lang="vi-VN" sz="2400" b="0" i="0" dirty="0" smtClean="0">
                <a:solidFill>
                  <a:srgbClr val="1A0DAB"/>
                </a:solidFill>
                <a:effectLst/>
                <a:latin typeface="+mj-lt"/>
              </a:rPr>
              <a:t>- Túi giấy</a:t>
            </a:r>
            <a:r>
              <a:rPr lang="en-US" sz="2400" b="0" i="0" dirty="0" smtClean="0">
                <a:solidFill>
                  <a:srgbClr val="1A0DAB"/>
                </a:solidFill>
                <a:effectLst/>
                <a:latin typeface="+mj-lt"/>
              </a:rPr>
              <a:t> </a:t>
            </a:r>
            <a:r>
              <a:rPr lang="en-US" sz="2400" dirty="0" smtClean="0">
                <a:solidFill>
                  <a:srgbClr val="1A0DAB"/>
                </a:solidFill>
                <a:latin typeface="+mj-lt"/>
              </a:rPr>
              <a:t>đơn giản, </a:t>
            </a:r>
            <a:r>
              <a:rPr lang="en-US" sz="2400" b="0" i="0" dirty="0" smtClean="0">
                <a:solidFill>
                  <a:srgbClr val="1A0DAB"/>
                </a:solidFill>
                <a:effectLst/>
                <a:latin typeface="+mj-lt"/>
              </a:rPr>
              <a:t>có nắp và quai gấp bằng giấy</a:t>
            </a:r>
            <a:endParaRPr lang="en-US" sz="2400" dirty="0">
              <a:latin typeface="+mj-lt"/>
            </a:endParaRPr>
          </a:p>
        </p:txBody>
      </p:sp>
      <p:sp>
        <p:nvSpPr>
          <p:cNvPr id="14" name="Rectangle 13"/>
          <p:cNvSpPr/>
          <p:nvPr/>
        </p:nvSpPr>
        <p:spPr>
          <a:xfrm>
            <a:off x="611560" y="-31702"/>
            <a:ext cx="8726404" cy="523220"/>
          </a:xfrm>
          <a:prstGeom prst="rect">
            <a:avLst/>
          </a:prstGeom>
        </p:spPr>
        <p:txBody>
          <a:bodyPr wrap="square">
            <a:spAutoFit/>
          </a:bodyPr>
          <a:lstStyle/>
          <a:p>
            <a:r>
              <a:rPr lang="vi-VN" sz="2800" b="0" i="0" dirty="0" smtClean="0">
                <a:solidFill>
                  <a:srgbClr val="1A0DAB"/>
                </a:solidFill>
                <a:effectLst/>
                <a:latin typeface="+mj-lt"/>
              </a:rPr>
              <a:t>- </a:t>
            </a:r>
            <a:r>
              <a:rPr lang="vi-VN" sz="2800" b="0" i="0" dirty="0" smtClean="0">
                <a:solidFill>
                  <a:srgbClr val="FF0000"/>
                </a:solidFill>
                <a:effectLst/>
                <a:latin typeface="+mj-lt"/>
              </a:rPr>
              <a:t>Kiểu dáng và hình trang trí trên túi giấy như thế nào</a:t>
            </a:r>
            <a:r>
              <a:rPr lang="vi-VN" sz="2800" b="0" i="0" dirty="0" smtClean="0">
                <a:solidFill>
                  <a:srgbClr val="1A0DAB"/>
                </a:solidFill>
                <a:effectLst/>
                <a:latin typeface="+mj-lt"/>
              </a:rPr>
              <a:t>?</a:t>
            </a:r>
            <a:endParaRPr lang="en-US" sz="2800" dirty="0">
              <a:latin typeface="+mj-lt"/>
            </a:endParaRPr>
          </a:p>
        </p:txBody>
      </p:sp>
    </p:spTree>
    <p:extLst>
      <p:ext uri="{BB962C8B-B14F-4D97-AF65-F5344CB8AC3E}">
        <p14:creationId xmlns:p14="http://schemas.microsoft.com/office/powerpoint/2010/main" val="350948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80">
                                          <p:stCondLst>
                                            <p:cond delay="0"/>
                                          </p:stCondLst>
                                        </p:cTn>
                                        <p:tgtEl>
                                          <p:spTgt spid="21"/>
                                        </p:tgtEl>
                                      </p:cBhvr>
                                    </p:animEffect>
                                    <p:anim calcmode="lin" valueType="num">
                                      <p:cBhvr>
                                        <p:cTn id="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3" dur="26">
                                          <p:stCondLst>
                                            <p:cond delay="650"/>
                                          </p:stCondLst>
                                        </p:cTn>
                                        <p:tgtEl>
                                          <p:spTgt spid="21"/>
                                        </p:tgtEl>
                                      </p:cBhvr>
                                      <p:to x="100000" y="60000"/>
                                    </p:animScale>
                                    <p:animScale>
                                      <p:cBhvr>
                                        <p:cTn id="14" dur="166" decel="50000">
                                          <p:stCondLst>
                                            <p:cond delay="676"/>
                                          </p:stCondLst>
                                        </p:cTn>
                                        <p:tgtEl>
                                          <p:spTgt spid="21"/>
                                        </p:tgtEl>
                                      </p:cBhvr>
                                      <p:to x="100000" y="100000"/>
                                    </p:animScale>
                                    <p:animScale>
                                      <p:cBhvr>
                                        <p:cTn id="15" dur="26">
                                          <p:stCondLst>
                                            <p:cond delay="1312"/>
                                          </p:stCondLst>
                                        </p:cTn>
                                        <p:tgtEl>
                                          <p:spTgt spid="21"/>
                                        </p:tgtEl>
                                      </p:cBhvr>
                                      <p:to x="100000" y="80000"/>
                                    </p:animScale>
                                    <p:animScale>
                                      <p:cBhvr>
                                        <p:cTn id="16" dur="166" decel="50000">
                                          <p:stCondLst>
                                            <p:cond delay="1338"/>
                                          </p:stCondLst>
                                        </p:cTn>
                                        <p:tgtEl>
                                          <p:spTgt spid="21"/>
                                        </p:tgtEl>
                                      </p:cBhvr>
                                      <p:to x="100000" y="100000"/>
                                    </p:animScale>
                                    <p:animScale>
                                      <p:cBhvr>
                                        <p:cTn id="17" dur="26">
                                          <p:stCondLst>
                                            <p:cond delay="1642"/>
                                          </p:stCondLst>
                                        </p:cTn>
                                        <p:tgtEl>
                                          <p:spTgt spid="21"/>
                                        </p:tgtEl>
                                      </p:cBhvr>
                                      <p:to x="100000" y="90000"/>
                                    </p:animScale>
                                    <p:animScale>
                                      <p:cBhvr>
                                        <p:cTn id="18" dur="166" decel="50000">
                                          <p:stCondLst>
                                            <p:cond delay="1668"/>
                                          </p:stCondLst>
                                        </p:cTn>
                                        <p:tgtEl>
                                          <p:spTgt spid="21"/>
                                        </p:tgtEl>
                                      </p:cBhvr>
                                      <p:to x="100000" y="100000"/>
                                    </p:animScale>
                                    <p:animScale>
                                      <p:cBhvr>
                                        <p:cTn id="19" dur="26">
                                          <p:stCondLst>
                                            <p:cond delay="1808"/>
                                          </p:stCondLst>
                                        </p:cTn>
                                        <p:tgtEl>
                                          <p:spTgt spid="21"/>
                                        </p:tgtEl>
                                      </p:cBhvr>
                                      <p:to x="100000" y="95000"/>
                                    </p:animScale>
                                    <p:animScale>
                                      <p:cBhvr>
                                        <p:cTn id="20" dur="166" decel="50000">
                                          <p:stCondLst>
                                            <p:cond delay="1834"/>
                                          </p:stCondLst>
                                        </p:cTn>
                                        <p:tgtEl>
                                          <p:spTgt spid="21"/>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80">
                                          <p:stCondLst>
                                            <p:cond delay="0"/>
                                          </p:stCondLst>
                                        </p:cTn>
                                        <p:tgtEl>
                                          <p:spTgt spid="22"/>
                                        </p:tgtEl>
                                      </p:cBhvr>
                                    </p:animEffect>
                                    <p:anim calcmode="lin" valueType="num">
                                      <p:cBhvr>
                                        <p:cTn id="2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1" dur="26">
                                          <p:stCondLst>
                                            <p:cond delay="650"/>
                                          </p:stCondLst>
                                        </p:cTn>
                                        <p:tgtEl>
                                          <p:spTgt spid="22"/>
                                        </p:tgtEl>
                                      </p:cBhvr>
                                      <p:to x="100000" y="60000"/>
                                    </p:animScale>
                                    <p:animScale>
                                      <p:cBhvr>
                                        <p:cTn id="32" dur="166" decel="50000">
                                          <p:stCondLst>
                                            <p:cond delay="676"/>
                                          </p:stCondLst>
                                        </p:cTn>
                                        <p:tgtEl>
                                          <p:spTgt spid="22"/>
                                        </p:tgtEl>
                                      </p:cBhvr>
                                      <p:to x="100000" y="100000"/>
                                    </p:animScale>
                                    <p:animScale>
                                      <p:cBhvr>
                                        <p:cTn id="33" dur="26">
                                          <p:stCondLst>
                                            <p:cond delay="1312"/>
                                          </p:stCondLst>
                                        </p:cTn>
                                        <p:tgtEl>
                                          <p:spTgt spid="22"/>
                                        </p:tgtEl>
                                      </p:cBhvr>
                                      <p:to x="100000" y="80000"/>
                                    </p:animScale>
                                    <p:animScale>
                                      <p:cBhvr>
                                        <p:cTn id="34" dur="166" decel="50000">
                                          <p:stCondLst>
                                            <p:cond delay="1338"/>
                                          </p:stCondLst>
                                        </p:cTn>
                                        <p:tgtEl>
                                          <p:spTgt spid="22"/>
                                        </p:tgtEl>
                                      </p:cBhvr>
                                      <p:to x="100000" y="100000"/>
                                    </p:animScale>
                                    <p:animScale>
                                      <p:cBhvr>
                                        <p:cTn id="35" dur="26">
                                          <p:stCondLst>
                                            <p:cond delay="1642"/>
                                          </p:stCondLst>
                                        </p:cTn>
                                        <p:tgtEl>
                                          <p:spTgt spid="22"/>
                                        </p:tgtEl>
                                      </p:cBhvr>
                                      <p:to x="100000" y="90000"/>
                                    </p:animScale>
                                    <p:animScale>
                                      <p:cBhvr>
                                        <p:cTn id="36" dur="166" decel="50000">
                                          <p:stCondLst>
                                            <p:cond delay="1668"/>
                                          </p:stCondLst>
                                        </p:cTn>
                                        <p:tgtEl>
                                          <p:spTgt spid="22"/>
                                        </p:tgtEl>
                                      </p:cBhvr>
                                      <p:to x="100000" y="100000"/>
                                    </p:animScale>
                                    <p:animScale>
                                      <p:cBhvr>
                                        <p:cTn id="37" dur="26">
                                          <p:stCondLst>
                                            <p:cond delay="1808"/>
                                          </p:stCondLst>
                                        </p:cTn>
                                        <p:tgtEl>
                                          <p:spTgt spid="22"/>
                                        </p:tgtEl>
                                      </p:cBhvr>
                                      <p:to x="100000" y="95000"/>
                                    </p:animScale>
                                    <p:animScale>
                                      <p:cBhvr>
                                        <p:cTn id="38" dur="166" decel="50000">
                                          <p:stCondLst>
                                            <p:cond delay="1834"/>
                                          </p:stCondLst>
                                        </p:cTn>
                                        <p:tgtEl>
                                          <p:spTgt spid="2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down)">
                                      <p:cBhvr>
                                        <p:cTn id="43" dur="580">
                                          <p:stCondLst>
                                            <p:cond delay="0"/>
                                          </p:stCondLst>
                                        </p:cTn>
                                        <p:tgtEl>
                                          <p:spTgt spid="23"/>
                                        </p:tgtEl>
                                      </p:cBhvr>
                                    </p:animEffect>
                                    <p:anim calcmode="lin" valueType="num">
                                      <p:cBhvr>
                                        <p:cTn id="44"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49" dur="26">
                                          <p:stCondLst>
                                            <p:cond delay="650"/>
                                          </p:stCondLst>
                                        </p:cTn>
                                        <p:tgtEl>
                                          <p:spTgt spid="23"/>
                                        </p:tgtEl>
                                      </p:cBhvr>
                                      <p:to x="100000" y="60000"/>
                                    </p:animScale>
                                    <p:animScale>
                                      <p:cBhvr>
                                        <p:cTn id="50" dur="166" decel="50000">
                                          <p:stCondLst>
                                            <p:cond delay="676"/>
                                          </p:stCondLst>
                                        </p:cTn>
                                        <p:tgtEl>
                                          <p:spTgt spid="23"/>
                                        </p:tgtEl>
                                      </p:cBhvr>
                                      <p:to x="100000" y="100000"/>
                                    </p:animScale>
                                    <p:animScale>
                                      <p:cBhvr>
                                        <p:cTn id="51" dur="26">
                                          <p:stCondLst>
                                            <p:cond delay="1312"/>
                                          </p:stCondLst>
                                        </p:cTn>
                                        <p:tgtEl>
                                          <p:spTgt spid="23"/>
                                        </p:tgtEl>
                                      </p:cBhvr>
                                      <p:to x="100000" y="80000"/>
                                    </p:animScale>
                                    <p:animScale>
                                      <p:cBhvr>
                                        <p:cTn id="52" dur="166" decel="50000">
                                          <p:stCondLst>
                                            <p:cond delay="1338"/>
                                          </p:stCondLst>
                                        </p:cTn>
                                        <p:tgtEl>
                                          <p:spTgt spid="23"/>
                                        </p:tgtEl>
                                      </p:cBhvr>
                                      <p:to x="100000" y="100000"/>
                                    </p:animScale>
                                    <p:animScale>
                                      <p:cBhvr>
                                        <p:cTn id="53" dur="26">
                                          <p:stCondLst>
                                            <p:cond delay="1642"/>
                                          </p:stCondLst>
                                        </p:cTn>
                                        <p:tgtEl>
                                          <p:spTgt spid="23"/>
                                        </p:tgtEl>
                                      </p:cBhvr>
                                      <p:to x="100000" y="90000"/>
                                    </p:animScale>
                                    <p:animScale>
                                      <p:cBhvr>
                                        <p:cTn id="54" dur="166" decel="50000">
                                          <p:stCondLst>
                                            <p:cond delay="1668"/>
                                          </p:stCondLst>
                                        </p:cTn>
                                        <p:tgtEl>
                                          <p:spTgt spid="23"/>
                                        </p:tgtEl>
                                      </p:cBhvr>
                                      <p:to x="100000" y="100000"/>
                                    </p:animScale>
                                    <p:animScale>
                                      <p:cBhvr>
                                        <p:cTn id="55" dur="26">
                                          <p:stCondLst>
                                            <p:cond delay="1808"/>
                                          </p:stCondLst>
                                        </p:cTn>
                                        <p:tgtEl>
                                          <p:spTgt spid="23"/>
                                        </p:tgtEl>
                                      </p:cBhvr>
                                      <p:to x="100000" y="95000"/>
                                    </p:animScale>
                                    <p:animScale>
                                      <p:cBhvr>
                                        <p:cTn id="56" dur="166" decel="50000">
                                          <p:stCondLst>
                                            <p:cond delay="1834"/>
                                          </p:stCondLst>
                                        </p:cTn>
                                        <p:tgtEl>
                                          <p:spTgt spid="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0751" y="1484784"/>
            <a:ext cx="2365705" cy="218804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6" name="Picture 4" descr="C:\Users\Administrator\Desktop\in-tui-giay-gia-re-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1840" y="1484785"/>
            <a:ext cx="2617808" cy="22322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Users\Administrator\Desktop\tui-giay-dep.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4507" y="1484784"/>
            <a:ext cx="2500466" cy="22059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sers\Administrator\Desktop\mau-tui-giay-noel.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3861048"/>
            <a:ext cx="3844475" cy="179198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20573" y="476672"/>
            <a:ext cx="8726404" cy="523220"/>
          </a:xfrm>
          <a:prstGeom prst="rect">
            <a:avLst/>
          </a:prstGeom>
        </p:spPr>
        <p:txBody>
          <a:bodyPr wrap="square">
            <a:spAutoFit/>
          </a:bodyPr>
          <a:lstStyle/>
          <a:p>
            <a:r>
              <a:rPr lang="vi-VN" sz="2800" b="0" i="0" dirty="0" smtClean="0">
                <a:solidFill>
                  <a:srgbClr val="1A0DAB"/>
                </a:solidFill>
                <a:effectLst/>
                <a:latin typeface="+mj-lt"/>
              </a:rPr>
              <a:t>- </a:t>
            </a:r>
            <a:r>
              <a:rPr lang="en-US" sz="2800" dirty="0">
                <a:solidFill>
                  <a:srgbClr val="FF0000"/>
                </a:solidFill>
                <a:latin typeface="+mj-lt"/>
              </a:rPr>
              <a:t>H</a:t>
            </a:r>
            <a:r>
              <a:rPr lang="vi-VN" sz="2800" b="0" i="0" dirty="0" smtClean="0">
                <a:solidFill>
                  <a:srgbClr val="FF0000"/>
                </a:solidFill>
                <a:effectLst/>
                <a:latin typeface="+mj-lt"/>
              </a:rPr>
              <a:t>ình trang trí trên túi giấy</a:t>
            </a:r>
            <a:r>
              <a:rPr lang="en-US" sz="2800" b="0" i="0" dirty="0" smtClean="0">
                <a:solidFill>
                  <a:srgbClr val="FF0000"/>
                </a:solidFill>
                <a:effectLst/>
                <a:latin typeface="+mj-lt"/>
              </a:rPr>
              <a:t> là gì : </a:t>
            </a:r>
            <a:r>
              <a:rPr lang="vi-VN" sz="2800" b="0" i="0" dirty="0" smtClean="0">
                <a:solidFill>
                  <a:srgbClr val="FF0000"/>
                </a:solidFill>
                <a:effectLst/>
                <a:latin typeface="+mj-lt"/>
              </a:rPr>
              <a:t>?</a:t>
            </a:r>
            <a:endParaRPr lang="en-US" sz="2800" dirty="0">
              <a:solidFill>
                <a:srgbClr val="FF0000"/>
              </a:solidFill>
              <a:latin typeface="+mj-lt"/>
            </a:endParaRPr>
          </a:p>
        </p:txBody>
      </p:sp>
      <p:sp>
        <p:nvSpPr>
          <p:cNvPr id="10" name="Rectangle 9"/>
          <p:cNvSpPr/>
          <p:nvPr/>
        </p:nvSpPr>
        <p:spPr>
          <a:xfrm>
            <a:off x="395536" y="3933056"/>
            <a:ext cx="4045208" cy="1384995"/>
          </a:xfrm>
          <a:prstGeom prst="rect">
            <a:avLst/>
          </a:prstGeom>
        </p:spPr>
        <p:txBody>
          <a:bodyPr wrap="square">
            <a:spAutoFit/>
          </a:bodyPr>
          <a:lstStyle/>
          <a:p>
            <a:r>
              <a:rPr lang="vi-VN" sz="2800" b="0" i="0" dirty="0" smtClean="0">
                <a:solidFill>
                  <a:srgbClr val="1A0DAB"/>
                </a:solidFill>
                <a:effectLst/>
                <a:latin typeface="+mj-lt"/>
              </a:rPr>
              <a:t>- </a:t>
            </a:r>
            <a:r>
              <a:rPr lang="en-US" sz="2800" dirty="0">
                <a:solidFill>
                  <a:srgbClr val="1A0DAB"/>
                </a:solidFill>
                <a:latin typeface="+mj-lt"/>
              </a:rPr>
              <a:t>H</a:t>
            </a:r>
            <a:r>
              <a:rPr lang="vi-VN" sz="2800" b="0" i="0" dirty="0" smtClean="0">
                <a:solidFill>
                  <a:srgbClr val="1A0DAB"/>
                </a:solidFill>
                <a:effectLst/>
                <a:latin typeface="+mj-lt"/>
              </a:rPr>
              <a:t>ình </a:t>
            </a:r>
            <a:r>
              <a:rPr lang="en-US" sz="2800" b="0" i="0" dirty="0" smtClean="0">
                <a:solidFill>
                  <a:srgbClr val="1A0DAB"/>
                </a:solidFill>
                <a:effectLst/>
                <a:latin typeface="+mj-lt"/>
              </a:rPr>
              <a:t>hoa,lá, cây thông,ông già noen, hình vẽ thời tiền sử...</a:t>
            </a:r>
            <a:endParaRPr lang="en-US" sz="2800" dirty="0">
              <a:latin typeface="+mj-lt"/>
            </a:endParaRPr>
          </a:p>
        </p:txBody>
      </p:sp>
      <p:sp>
        <p:nvSpPr>
          <p:cNvPr id="11" name="Rectangle 10"/>
          <p:cNvSpPr/>
          <p:nvPr/>
        </p:nvSpPr>
        <p:spPr>
          <a:xfrm>
            <a:off x="129371" y="5517232"/>
            <a:ext cx="8726404" cy="523220"/>
          </a:xfrm>
          <a:prstGeom prst="rect">
            <a:avLst/>
          </a:prstGeom>
        </p:spPr>
        <p:txBody>
          <a:bodyPr wrap="square">
            <a:spAutoFit/>
          </a:bodyPr>
          <a:lstStyle/>
          <a:p>
            <a:r>
              <a:rPr lang="vi-VN" sz="2800" b="0" i="0" dirty="0" smtClean="0">
                <a:solidFill>
                  <a:srgbClr val="1A0DAB"/>
                </a:solidFill>
                <a:effectLst/>
                <a:latin typeface="+mj-lt"/>
              </a:rPr>
              <a:t>- </a:t>
            </a:r>
            <a:r>
              <a:rPr lang="en-US" sz="2800" dirty="0" smtClean="0">
                <a:solidFill>
                  <a:srgbClr val="FF0000"/>
                </a:solidFill>
                <a:latin typeface="+mj-lt"/>
              </a:rPr>
              <a:t>Màu sắc của túi giấy</a:t>
            </a:r>
            <a:r>
              <a:rPr lang="vi-VN" sz="2800" b="0" i="0" dirty="0" smtClean="0">
                <a:solidFill>
                  <a:srgbClr val="FF0000"/>
                </a:solidFill>
                <a:effectLst/>
                <a:latin typeface="+mj-lt"/>
              </a:rPr>
              <a:t>?</a:t>
            </a:r>
            <a:endParaRPr lang="en-US" sz="2800" dirty="0">
              <a:solidFill>
                <a:srgbClr val="FF0000"/>
              </a:solidFill>
              <a:latin typeface="+mj-lt"/>
            </a:endParaRPr>
          </a:p>
        </p:txBody>
      </p:sp>
      <p:sp>
        <p:nvSpPr>
          <p:cNvPr id="12" name="Rectangle 11"/>
          <p:cNvSpPr/>
          <p:nvPr/>
        </p:nvSpPr>
        <p:spPr>
          <a:xfrm>
            <a:off x="107504" y="6165304"/>
            <a:ext cx="8726404" cy="523220"/>
          </a:xfrm>
          <a:prstGeom prst="rect">
            <a:avLst/>
          </a:prstGeom>
        </p:spPr>
        <p:txBody>
          <a:bodyPr wrap="square">
            <a:spAutoFit/>
          </a:bodyPr>
          <a:lstStyle/>
          <a:p>
            <a:r>
              <a:rPr lang="vi-VN" sz="2800" b="0" i="0" dirty="0" smtClean="0">
                <a:solidFill>
                  <a:srgbClr val="1A0DAB"/>
                </a:solidFill>
                <a:effectLst/>
                <a:latin typeface="+mj-lt"/>
              </a:rPr>
              <a:t>- </a:t>
            </a:r>
            <a:r>
              <a:rPr lang="en-US" sz="2800" dirty="0" smtClean="0">
                <a:solidFill>
                  <a:srgbClr val="1A0DAB"/>
                </a:solidFill>
                <a:latin typeface="+mj-lt"/>
              </a:rPr>
              <a:t>Màu sắc phong phú, đa dạng</a:t>
            </a:r>
            <a:endParaRPr lang="en-US" sz="2800" dirty="0">
              <a:latin typeface="+mj-lt"/>
            </a:endParaRPr>
          </a:p>
        </p:txBody>
      </p:sp>
    </p:spTree>
    <p:extLst>
      <p:ext uri="{BB962C8B-B14F-4D97-AF65-F5344CB8AC3E}">
        <p14:creationId xmlns:p14="http://schemas.microsoft.com/office/powerpoint/2010/main" val="352035542"/>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applause.wav"/>
          </p:stSnd>
        </p:sndAc>
      </p:transition>
    </mc:Choice>
    <mc:Fallback xmlns="">
      <p:transition spd="slow">
        <p:sndAc>
          <p:stSnd>
            <p:snd r:embed="rId7" name="applaus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Túi Xách Nhựa Trong Suốt Giá Rẻ, Ship Cod Tận Nhà| Sendo.vn"/>
          <p:cNvPicPr>
            <a:picLocks noChangeAspect="1" noChangeArrowheads="1"/>
          </p:cNvPicPr>
          <p:nvPr/>
        </p:nvPicPr>
        <p:blipFill>
          <a:blip r:embed="rId2"/>
          <a:srcRect/>
          <a:stretch>
            <a:fillRect/>
          </a:stretch>
        </p:blipFill>
        <p:spPr bwMode="auto">
          <a:xfrm>
            <a:off x="5292080" y="2204864"/>
            <a:ext cx="3429000" cy="3048000"/>
          </a:xfrm>
          <a:prstGeom prst="rect">
            <a:avLst/>
          </a:prstGeom>
          <a:noFill/>
        </p:spPr>
      </p:pic>
      <p:sp>
        <p:nvSpPr>
          <p:cNvPr id="11" name="5-Point Star 10"/>
          <p:cNvSpPr/>
          <p:nvPr/>
        </p:nvSpPr>
        <p:spPr>
          <a:xfrm>
            <a:off x="4191000" y="2819400"/>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7620000" y="2819400"/>
            <a:ext cx="914400" cy="914400"/>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8600" y="914400"/>
            <a:ext cx="89154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*So với các sản phẩm đựng bằng chất liệu khác, vì sao túi giấy là sản phẩm thân thiện với môi  trường?</a:t>
            </a:r>
            <a:endParaRPr lang="en-US" dirty="0">
              <a:latin typeface="Times New Roman" pitchFamily="18" charset="0"/>
              <a:cs typeface="Times New Roman" pitchFamily="18" charset="0"/>
            </a:endParaRPr>
          </a:p>
        </p:txBody>
      </p:sp>
      <p:pic>
        <p:nvPicPr>
          <p:cNvPr id="9" name="Picture 8"/>
          <p:cNvPicPr>
            <a:picLocks noChangeAspect="1"/>
          </p:cNvPicPr>
          <p:nvPr/>
        </p:nvPicPr>
        <p:blipFill>
          <a:blip r:embed="rId3"/>
          <a:stretch>
            <a:fillRect/>
          </a:stretch>
        </p:blipFill>
        <p:spPr>
          <a:xfrm>
            <a:off x="677416" y="2209800"/>
            <a:ext cx="2958480" cy="3200400"/>
          </a:xfrm>
          <a:prstGeom prst="rect">
            <a:avLst/>
          </a:prstGeom>
        </p:spPr>
      </p:pic>
      <p:sp>
        <p:nvSpPr>
          <p:cNvPr id="14" name="5-Point Star 13"/>
          <p:cNvSpPr/>
          <p:nvPr/>
        </p:nvSpPr>
        <p:spPr>
          <a:xfrm>
            <a:off x="1143000" y="2895600"/>
            <a:ext cx="914400" cy="914400"/>
          </a:xfrm>
          <a:prstGeom prst="star5">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4"/>
          <p:cNvSpPr txBox="1">
            <a:spLocks noChangeArrowheads="1"/>
          </p:cNvSpPr>
          <p:nvPr/>
        </p:nvSpPr>
        <p:spPr bwMode="auto">
          <a:xfrm>
            <a:off x="0" y="228600"/>
            <a:ext cx="8153400" cy="523220"/>
          </a:xfrm>
          <a:prstGeom prst="rect">
            <a:avLst/>
          </a:prstGeom>
          <a:noFill/>
          <a:ln w="9525">
            <a:noFill/>
            <a:miter lim="800000"/>
            <a:headEnd/>
            <a:tailEnd/>
          </a:ln>
        </p:spPr>
        <p:txBody>
          <a:bodyPr>
            <a:spAutoFit/>
          </a:bodyPr>
          <a:lstStyle/>
          <a:p>
            <a:pPr>
              <a:spcBef>
                <a:spcPct val="50000"/>
              </a:spcBef>
            </a:pPr>
            <a:r>
              <a:rPr lang="en-US" sz="2800" b="1" dirty="0" smtClean="0"/>
              <a:t>1/</a:t>
            </a:r>
            <a:r>
              <a:rPr lang="en-US" sz="2800" b="1" dirty="0" err="1" smtClean="0"/>
              <a:t>Khám</a:t>
            </a:r>
            <a:r>
              <a:rPr lang="en-US" sz="2800" b="1" dirty="0" smtClean="0"/>
              <a:t> </a:t>
            </a:r>
            <a:r>
              <a:rPr lang="en-US" sz="2800" b="1" dirty="0" err="1" smtClean="0"/>
              <a:t>phá</a:t>
            </a:r>
            <a:r>
              <a:rPr lang="en-US" sz="2800" b="1" dirty="0" smtClean="0"/>
              <a:t>  </a:t>
            </a:r>
            <a:r>
              <a:rPr lang="en-US" sz="2800" b="1" dirty="0" err="1" smtClean="0"/>
              <a:t>một</a:t>
            </a:r>
            <a:r>
              <a:rPr lang="en-US" sz="2800" b="1" dirty="0" smtClean="0"/>
              <a:t> </a:t>
            </a:r>
            <a:r>
              <a:rPr lang="en-US" sz="2800" b="1" dirty="0" err="1" smtClean="0"/>
              <a:t>số</a:t>
            </a:r>
            <a:r>
              <a:rPr lang="en-US" sz="2800" b="1" dirty="0" smtClean="0"/>
              <a:t> </a:t>
            </a:r>
            <a:r>
              <a:rPr lang="en-US" sz="2800" b="1" dirty="0" err="1" smtClean="0"/>
              <a:t>hình</a:t>
            </a:r>
            <a:r>
              <a:rPr lang="en-US" sz="2800" b="1" dirty="0" smtClean="0"/>
              <a:t> </a:t>
            </a:r>
            <a:r>
              <a:rPr lang="en-US" sz="2800" b="1" dirty="0" err="1" smtClean="0"/>
              <a:t>thức</a:t>
            </a:r>
            <a:r>
              <a:rPr lang="en-US" sz="2800" b="1" dirty="0" smtClean="0"/>
              <a:t> </a:t>
            </a:r>
            <a:r>
              <a:rPr lang="en-US" sz="2800" b="1" dirty="0" err="1" smtClean="0"/>
              <a:t>túi</a:t>
            </a:r>
            <a:r>
              <a:rPr lang="en-US" sz="2800" b="1" dirty="0" smtClean="0"/>
              <a:t> </a:t>
            </a:r>
            <a:r>
              <a:rPr lang="en-US" sz="2800" b="1" dirty="0" err="1" smtClean="0"/>
              <a:t>giấy</a:t>
            </a:r>
            <a:r>
              <a:rPr lang="en-US" sz="2800" b="1" dirty="0" smtClean="0"/>
              <a:t> </a:t>
            </a:r>
            <a:endParaRPr lang="en-US" sz="2800" b="1" dirty="0"/>
          </a:p>
        </p:txBody>
      </p:sp>
      <p:sp>
        <p:nvSpPr>
          <p:cNvPr id="2" name="Rectangle 1"/>
          <p:cNvSpPr/>
          <p:nvPr/>
        </p:nvSpPr>
        <p:spPr>
          <a:xfrm>
            <a:off x="422920" y="5589240"/>
            <a:ext cx="8325544" cy="923330"/>
          </a:xfrm>
          <a:prstGeom prst="rect">
            <a:avLst/>
          </a:prstGeom>
        </p:spPr>
        <p:txBody>
          <a:bodyPr wrap="square">
            <a:spAutoFit/>
          </a:bodyPr>
          <a:lstStyle/>
          <a:p>
            <a:r>
              <a:rPr lang="en-US" dirty="0" smtClean="0">
                <a:solidFill>
                  <a:srgbClr val="002060"/>
                </a:solidFill>
              </a:rPr>
              <a:t> ‘’ </a:t>
            </a:r>
            <a:r>
              <a:rPr lang="vi-VN" dirty="0" smtClean="0">
                <a:solidFill>
                  <a:srgbClr val="002060"/>
                </a:solidFill>
              </a:rPr>
              <a:t>Do </a:t>
            </a:r>
            <a:r>
              <a:rPr lang="vi-VN" dirty="0">
                <a:solidFill>
                  <a:srgbClr val="002060"/>
                </a:solidFill>
              </a:rPr>
              <a:t>được làm từ giấy tái chế nên dễ dàng phân hủy trong môi trường kết hợp với việc có thể tái sử dụng nhiều lần nên có thể hạn chế lượng khí thải ra môi trường, có ý nghĩa quan trọng giúp bảo vệ môi trường xanh, sạch đẹp</a:t>
            </a:r>
            <a:r>
              <a:rPr lang="vi-VN" dirty="0" smtClean="0">
                <a:solidFill>
                  <a:srgbClr val="002060"/>
                </a:solidFill>
              </a:rPr>
              <a:t>.</a:t>
            </a:r>
            <a:r>
              <a:rPr lang="en-US" smtClean="0">
                <a:solidFill>
                  <a:srgbClr val="002060"/>
                </a:solidFill>
              </a:rPr>
              <a:t>’’</a:t>
            </a:r>
            <a:endParaRPr lang="vi-VN" dirty="0">
              <a:solidFill>
                <a:srgbClr val="002060"/>
              </a:solidFill>
            </a:endParaRPr>
          </a:p>
        </p:txBody>
      </p:sp>
    </p:spTree>
    <p:extLst>
      <p:ext uri="{BB962C8B-B14F-4D97-AF65-F5344CB8AC3E}">
        <p14:creationId xmlns:p14="http://schemas.microsoft.com/office/powerpoint/2010/main" val="37068083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294</TotalTime>
  <Words>576</Words>
  <Application>Microsoft Office PowerPoint</Application>
  <PresentationFormat>On-screen Show (4:3)</PresentationFormat>
  <Paragraphs>52</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21AK22.COM</dc:creator>
  <cp:lastModifiedBy>anh tuan</cp:lastModifiedBy>
  <cp:revision>43</cp:revision>
  <dcterms:created xsi:type="dcterms:W3CDTF">2021-08-24T02:39:18Z</dcterms:created>
  <dcterms:modified xsi:type="dcterms:W3CDTF">2023-04-18T03:46:35Z</dcterms:modified>
</cp:coreProperties>
</file>