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3" r:id="rId8"/>
    <p:sldId id="264" r:id="rId9"/>
    <p:sldId id="265" r:id="rId10"/>
    <p:sldId id="269" r:id="rId11"/>
    <p:sldId id="270" r:id="rId12"/>
    <p:sldId id="271" r:id="rId13"/>
    <p:sldId id="267" r:id="rId14"/>
    <p:sldId id="272" r:id="rId15"/>
    <p:sldId id="273" r:id="rId16"/>
    <p:sldId id="274" r:id="rId17"/>
    <p:sldId id="268" r:id="rId18"/>
    <p:sldId id="348" r:id="rId19"/>
    <p:sldId id="275" r:id="rId20"/>
    <p:sldId id="276" r:id="rId21"/>
    <p:sldId id="349" r:id="rId22"/>
    <p:sldId id="35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AED7"/>
    <a:srgbClr val="F4D168"/>
    <a:srgbClr val="70AD47"/>
    <a:srgbClr val="FD70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291" autoAdjust="0"/>
  </p:normalViewPr>
  <p:slideViewPr>
    <p:cSldViewPr snapToGrid="0">
      <p:cViewPr>
        <p:scale>
          <a:sx n="70" d="100"/>
          <a:sy n="70" d="100"/>
        </p:scale>
        <p:origin x="69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84333A-A0BD-43DF-9365-ED70A6809AD8}" type="datetimeFigureOut">
              <a:rPr lang="en-US" smtClean="0"/>
              <a:t>11/30/2021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27CB72-0F6D-47E9-8F68-E60C6C8A5A75}" type="slidenum">
              <a:rPr lang="en-US" smtClean="0"/>
              <a:t>‹#›</a:t>
            </a:fld>
            <a:endParaRPr lang="en-US"/>
          </a:p>
        </p:txBody>
      </p:sp>
    </p:spTree>
    <p:extLst>
      <p:ext uri="{BB962C8B-B14F-4D97-AF65-F5344CB8AC3E}">
        <p14:creationId xmlns:p14="http://schemas.microsoft.com/office/powerpoint/2010/main" val="2402812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vi.wikipedia.org/wiki/%C4%90%E1%BB%81n_Ng%E1%BB%8Dc_S%C6%A1n" TargetMode="External"/><Relationship Id="rId3" Type="http://schemas.openxmlformats.org/officeDocument/2006/relationships/hyperlink" Target="https://vi.wikipedia.org/wiki/H%E1%BB%93_Ho%C3%A0n_Ki%E1%BA%BFm" TargetMode="External"/><Relationship Id="rId7" Type="http://schemas.openxmlformats.org/officeDocument/2006/relationships/hyperlink" Target="https://vi.wikipedia.org/wiki/C%E1%BA%A7u_Th%C3%AA_H%C3%BAc"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vi.wikipedia.org/wiki/Nguy%E1%BB%85n_V%C4%83n_Si%C3%AAu" TargetMode="External"/><Relationship Id="rId5" Type="http://schemas.openxmlformats.org/officeDocument/2006/relationships/hyperlink" Target="https://vi.wikipedia.org/w/index.php?title=N%C3%BAi_%C4%90%E1%BB%99c_T%C3%B4n&amp;action=edit&amp;redlink=1" TargetMode="External"/><Relationship Id="rId4" Type="http://schemas.openxmlformats.org/officeDocument/2006/relationships/hyperlink" Target="https://vi.wikipedia.org/wiki/1865"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C427CB72-0F6D-47E9-8F68-E60C6C8A5A75}" type="slidenum">
              <a:rPr lang="en-US" smtClean="0"/>
              <a:t>1</a:t>
            </a:fld>
            <a:endParaRPr lang="en-US"/>
          </a:p>
        </p:txBody>
      </p:sp>
    </p:spTree>
    <p:extLst>
      <p:ext uri="{BB962C8B-B14F-4D97-AF65-F5344CB8AC3E}">
        <p14:creationId xmlns:p14="http://schemas.microsoft.com/office/powerpoint/2010/main" val="3941418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16</a:t>
            </a:fld>
            <a:endParaRPr lang="en-US"/>
          </a:p>
        </p:txBody>
      </p:sp>
    </p:spTree>
    <p:extLst>
      <p:ext uri="{BB962C8B-B14F-4D97-AF65-F5344CB8AC3E}">
        <p14:creationId xmlns:p14="http://schemas.microsoft.com/office/powerpoint/2010/main" val="2041963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Nằm ở vị trí trung tâm Quảng trường Ba Đình lịch sử, nơi ngày 02/9/1945 Chủ tịch Hồ Chí Minh đã đọc bản “Tuyên ngôn Độc lập” khai sinh ra nước Việt Nam Dân chủ Cộng hòa. </a:t>
            </a:r>
          </a:p>
          <a:p>
            <a:r>
              <a:rPr lang="vi-VN" sz="1200" b="0" i="0" kern="1200" dirty="0">
                <a:solidFill>
                  <a:schemeClr val="tx1"/>
                </a:solidFill>
                <a:effectLst/>
                <a:latin typeface="+mn-lt"/>
                <a:ea typeface="+mn-ea"/>
                <a:cs typeface="+mn-cs"/>
              </a:rPr>
              <a:t>Trước khi mất, di nguyện của Bác là được hỏa táng và đặt tro tại 3 miền của tổ quốc nhưng do nguyện vọng và tình cảm của toàn dân, chính phủ đã quyết định giữ gìn thi hài của Bác còn nguyên vẹn để cho nhân dân cả nước và khách quốc tế đến viếng thăm. </a:t>
            </a:r>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17</a:t>
            </a:fld>
            <a:endParaRPr lang="en-US"/>
          </a:p>
        </p:txBody>
      </p:sp>
    </p:spTree>
    <p:extLst>
      <p:ext uri="{BB962C8B-B14F-4D97-AF65-F5344CB8AC3E}">
        <p14:creationId xmlns:p14="http://schemas.microsoft.com/office/powerpoint/2010/main" val="3949616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Nằm ở vị trí trung tâm Quảng trường Ba Đình lịch sử, nơi ngày 02/9/1945 Chủ tịch Hồ Chí Minh đã đọc bản “Tuyên ngôn Độc lập” khai sinh ra nước Việt Nam Dân chủ Cộng hòa. </a:t>
            </a:r>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18</a:t>
            </a:fld>
            <a:endParaRPr lang="en-US"/>
          </a:p>
        </p:txBody>
      </p:sp>
    </p:spTree>
    <p:extLst>
      <p:ext uri="{BB962C8B-B14F-4D97-AF65-F5344CB8AC3E}">
        <p14:creationId xmlns:p14="http://schemas.microsoft.com/office/powerpoint/2010/main" val="4050247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20</a:t>
            </a:fld>
            <a:endParaRPr lang="en-US"/>
          </a:p>
        </p:txBody>
      </p:sp>
    </p:spTree>
    <p:extLst>
      <p:ext uri="{BB962C8B-B14F-4D97-AF65-F5344CB8AC3E}">
        <p14:creationId xmlns:p14="http://schemas.microsoft.com/office/powerpoint/2010/main" val="2823954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E biết điểm chung của các hình ảnh đó là gì ko?</a:t>
            </a:r>
          </a:p>
          <a:p>
            <a:r>
              <a:rPr lang="vi-VN" dirty="0"/>
              <a:t>Đó đều là những di sản văn hóa vật thể của Hà Nội, những di tích lịch sử, danh lam thắng cảnh của Hà Nội. Vậy thì ngày hôm nay chúng ta cùng du lịch vòng quanh Hà Nội để tìm hiểu top 10 các di tích lịch sử - văn hóa tiêu biểu của Hà Nội nhé!</a:t>
            </a:r>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4</a:t>
            </a:fld>
            <a:endParaRPr lang="en-US"/>
          </a:p>
        </p:txBody>
      </p:sp>
    </p:spTree>
    <p:extLst>
      <p:ext uri="{BB962C8B-B14F-4D97-AF65-F5344CB8AC3E}">
        <p14:creationId xmlns:p14="http://schemas.microsoft.com/office/powerpoint/2010/main" val="801781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9</a:t>
            </a:fld>
            <a:endParaRPr lang="en-US"/>
          </a:p>
        </p:txBody>
      </p:sp>
    </p:spTree>
    <p:extLst>
      <p:ext uri="{BB962C8B-B14F-4D97-AF65-F5344CB8AC3E}">
        <p14:creationId xmlns:p14="http://schemas.microsoft.com/office/powerpoint/2010/main" val="675766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Tên gọi Hoàn Kiếm chính thức xuất hiện vào đầu thế kỷ 15 gắn với truyền thuyết vua Lê Thái Tổ trả gươm báu cho Rùa thần sau khi mượn gươm chiến đấu, đánh tan giặc Minh, chính thức lên làm vua và gây dựng triều đại nhà Lê thịnh vượng.</a:t>
            </a:r>
          </a:p>
          <a:p>
            <a:r>
              <a:rPr lang="vi-VN" sz="1200" b="0" i="0" kern="1200" dirty="0">
                <a:solidFill>
                  <a:schemeClr val="tx1"/>
                </a:solidFill>
                <a:effectLst/>
                <a:latin typeface="+mn-lt"/>
                <a:ea typeface="+mn-ea"/>
                <a:cs typeface="+mn-cs"/>
              </a:rPr>
              <a:t>Truyền thuyết kể lại rằng, khi Lê Lợi đứng lên lãnh đạo cuộc khởi nghĩa Lam Sơn ở Thanh Hóa chống lại quân Minh, ông tình cờ bắt được thanh gươm Thuận Thiên. Nhờ có thanh gươm báu này mà ông thắng trận liên tiếp, lên ngôi vua đầu năm 1428.</a:t>
            </a:r>
          </a:p>
          <a:p>
            <a:r>
              <a:rPr lang="vi-VN" sz="1200" b="0" i="0" kern="1200" dirty="0">
                <a:solidFill>
                  <a:schemeClr val="tx1"/>
                </a:solidFill>
                <a:effectLst/>
                <a:latin typeface="+mn-lt"/>
                <a:ea typeface="+mn-ea"/>
                <a:cs typeface="+mn-cs"/>
              </a:rPr>
              <a:t>Trong một lần cùng quần thần dạo thuyền trên hồ Lục Thủy, chợt rùa vàng nổi lên. Khi vua tuốt gươm chỉ vào, rùa liền ngậm gươm lặn xuống đáy hồ và không nổi lên nữa. Nghĩ rằng đó là ý trời cho mượn gươm đánh giặc mà nay thiên hạ thái bình nên sai rùa đến đòi gươm. Từ đó, hồ được đổi tên thành </a:t>
            </a:r>
            <a:r>
              <a:rPr lang="vi-VN" sz="1200" b="1" i="1" kern="1200" dirty="0">
                <a:solidFill>
                  <a:schemeClr val="tx1"/>
                </a:solidFill>
                <a:effectLst/>
                <a:latin typeface="+mn-lt"/>
                <a:ea typeface="+mn-ea"/>
                <a:cs typeface="+mn-cs"/>
              </a:rPr>
              <a:t>hồ Hoàn Kiếm</a:t>
            </a:r>
            <a:r>
              <a:rPr lang="vi-VN" sz="1200" b="0" i="0" kern="1200" dirty="0">
                <a:solidFill>
                  <a:schemeClr val="tx1"/>
                </a:solidFill>
                <a:effectLst/>
                <a:latin typeface="+mn-lt"/>
                <a:ea typeface="+mn-ea"/>
                <a:cs typeface="+mn-cs"/>
              </a:rPr>
              <a:t>.</a:t>
            </a:r>
          </a:p>
          <a:p>
            <a:r>
              <a:rPr lang="vi-VN" sz="1200" b="0" i="0" kern="1200" dirty="0">
                <a:solidFill>
                  <a:schemeClr val="tx1"/>
                </a:solidFill>
                <a:effectLst/>
                <a:latin typeface="+mn-lt"/>
                <a:ea typeface="+mn-ea"/>
                <a:cs typeface="+mn-cs"/>
              </a:rPr>
              <a:t>Tuy nhiên khoảng cuối thế kỉ 16, chúa Trịnh cho ngăn hồ thành hai phần tả - hữu, lấy tên là Vọng. Sau đó đến năm 1884, hồ Hữu Vọng bị thực dân Pháp lấp đầy để mở mang thủ đô, còn hồ Tả Vọng được giữ lại chính là </a:t>
            </a:r>
            <a:r>
              <a:rPr lang="vi-VN" sz="1200" b="1" i="1" kern="1200" dirty="0">
                <a:solidFill>
                  <a:schemeClr val="tx1"/>
                </a:solidFill>
                <a:effectLst/>
                <a:latin typeface="+mn-lt"/>
                <a:ea typeface="+mn-ea"/>
                <a:cs typeface="+mn-cs"/>
              </a:rPr>
              <a:t>hồ Hoàn Kiếm (hồ Gươm) ngày nay</a:t>
            </a:r>
            <a:r>
              <a:rPr lang="vi-VN"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10</a:t>
            </a:fld>
            <a:endParaRPr lang="en-US"/>
          </a:p>
        </p:txBody>
      </p:sp>
    </p:spTree>
    <p:extLst>
      <p:ext uri="{BB962C8B-B14F-4D97-AF65-F5344CB8AC3E}">
        <p14:creationId xmlns:p14="http://schemas.microsoft.com/office/powerpoint/2010/main" val="4032074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Nằm trên đảo Ngọc, đền Ngọc Sơn không chỉ là di tích lịch sử, danh lam thắng cảnh nổi tiếng của Hà Nội mà còn là nơi thờ thần Văn Xương, ngôi sao chủ về văn chương khoa cử và Đức thánh Trần Hưng Đạo. </a:t>
            </a:r>
            <a:r>
              <a:rPr lang="vi-VN" sz="1200" b="0" i="1" kern="1200" dirty="0">
                <a:solidFill>
                  <a:schemeClr val="tx1"/>
                </a:solidFill>
                <a:effectLst/>
                <a:latin typeface="+mn-lt"/>
                <a:ea typeface="+mn-ea"/>
                <a:cs typeface="+mn-cs"/>
              </a:rPr>
              <a:t>Tất cả kiến trúc, hệ thống câu đối, hoành phi, vật bài trí ở đền Ngọc Sơn đều là tổng thể dung hợp hài hòa ung hòa của Đạo giáo, Phật giáo và Nho giáo</a:t>
            </a:r>
          </a:p>
          <a:p>
            <a:r>
              <a:rPr lang="vi-VN" sz="1200" b="0" i="0" kern="1200" dirty="0">
                <a:solidFill>
                  <a:schemeClr val="tx1"/>
                </a:solidFill>
                <a:effectLst/>
                <a:latin typeface="+mn-lt"/>
                <a:ea typeface="+mn-ea"/>
                <a:cs typeface="+mn-cs"/>
              </a:rPr>
              <a:t>Cầu Thê Húc có thiết kế uốn cong hình con tôm, được làm bằng gỗ rất thô sơ và sơn màu đỏ - màu của sự sống, phồn vinh, thịnh vượng. Tương truyền cuối thế kỷ 19 cầu bị gãy và được xây mới với chân làm bằng xi măng cốt thép, sàn, lan can bằng gỗ và vẫn giữ lại màu đỏ đặc trưng.</a:t>
            </a:r>
          </a:p>
          <a:p>
            <a:r>
              <a:rPr lang="vi-VN" sz="1200" b="1" i="0" kern="1200" dirty="0">
                <a:solidFill>
                  <a:schemeClr val="tx1"/>
                </a:solidFill>
                <a:effectLst/>
                <a:latin typeface="+mn-lt"/>
                <a:ea typeface="+mn-ea"/>
                <a:cs typeface="+mn-cs"/>
              </a:rPr>
              <a:t>Tháp Bút</a:t>
            </a:r>
            <a:r>
              <a:rPr lang="vi-VN" sz="1200" b="0" i="0" kern="1200" dirty="0">
                <a:solidFill>
                  <a:schemeClr val="tx1"/>
                </a:solidFill>
                <a:effectLst/>
                <a:latin typeface="+mn-lt"/>
                <a:ea typeface="+mn-ea"/>
                <a:cs typeface="+mn-cs"/>
              </a:rPr>
              <a:t> ở </a:t>
            </a:r>
            <a:r>
              <a:rPr lang="vi-VN" sz="1200" b="0" i="0" u="none" strike="noStrike" kern="1200" dirty="0">
                <a:solidFill>
                  <a:schemeClr val="tx1"/>
                </a:solidFill>
                <a:effectLst/>
                <a:latin typeface="+mn-lt"/>
                <a:ea typeface="+mn-ea"/>
                <a:cs typeface="+mn-cs"/>
                <a:hlinkClick r:id="rId3" tooltip="Hồ Hoàn Kiếm"/>
              </a:rPr>
              <a:t>Hồ Gươm</a:t>
            </a:r>
            <a:r>
              <a:rPr lang="vi-VN" sz="1200" b="0" i="0" kern="1200" dirty="0">
                <a:solidFill>
                  <a:schemeClr val="tx1"/>
                </a:solidFill>
                <a:effectLst/>
                <a:latin typeface="+mn-lt"/>
                <a:ea typeface="+mn-ea"/>
                <a:cs typeface="+mn-cs"/>
              </a:rPr>
              <a:t> là một ngọn tháp bằng đá cao năm tầng, được xây dựng năm Tự Đức thứ 18 (</a:t>
            </a:r>
            <a:r>
              <a:rPr lang="vi-VN" sz="1200" b="0" i="0" u="none" strike="noStrike" kern="1200" dirty="0">
                <a:solidFill>
                  <a:schemeClr val="tx1"/>
                </a:solidFill>
                <a:effectLst/>
                <a:latin typeface="+mn-lt"/>
                <a:ea typeface="+mn-ea"/>
                <a:cs typeface="+mn-cs"/>
                <a:hlinkClick r:id="rId4" tooltip="1865"/>
              </a:rPr>
              <a:t>1865</a:t>
            </a:r>
            <a:r>
              <a:rPr lang="vi-VN" sz="1200" b="0" i="0" kern="1200" dirty="0">
                <a:solidFill>
                  <a:schemeClr val="tx1"/>
                </a:solidFill>
                <a:effectLst/>
                <a:latin typeface="+mn-lt"/>
                <a:ea typeface="+mn-ea"/>
                <a:cs typeface="+mn-cs"/>
              </a:rPr>
              <a:t>) trên nền </a:t>
            </a:r>
            <a:r>
              <a:rPr lang="vi-VN" sz="1200" b="0" i="0" u="none" strike="noStrike" kern="1200" dirty="0">
                <a:solidFill>
                  <a:schemeClr val="tx1"/>
                </a:solidFill>
                <a:effectLst/>
                <a:latin typeface="+mn-lt"/>
                <a:ea typeface="+mn-ea"/>
                <a:cs typeface="+mn-cs"/>
                <a:hlinkClick r:id="rId5" tooltip="Núi Độc Tôn (trang chưa được viết)"/>
              </a:rPr>
              <a:t>núi Độc Tôn</a:t>
            </a:r>
            <a:r>
              <a:rPr lang="vi-VN" sz="1200" b="0" i="0" kern="1200" dirty="0">
                <a:solidFill>
                  <a:schemeClr val="tx1"/>
                </a:solidFill>
                <a:effectLst/>
                <a:latin typeface="+mn-lt"/>
                <a:ea typeface="+mn-ea"/>
                <a:cs typeface="+mn-cs"/>
              </a:rPr>
              <a:t> cũ theo ý tưởng của nhà nho </a:t>
            </a:r>
            <a:r>
              <a:rPr lang="vi-VN" sz="1200" b="0" i="0" u="none" strike="noStrike" kern="1200" dirty="0">
                <a:solidFill>
                  <a:schemeClr val="tx1"/>
                </a:solidFill>
                <a:effectLst/>
                <a:latin typeface="+mn-lt"/>
                <a:ea typeface="+mn-ea"/>
                <a:cs typeface="+mn-cs"/>
                <a:hlinkClick r:id="rId6" tooltip="Nguyễn Văn Siêu"/>
              </a:rPr>
              <a:t>Nguyễn Văn Siêu</a:t>
            </a:r>
            <a:r>
              <a:rPr lang="vi-VN" sz="1200" b="0" i="0" kern="1200" dirty="0">
                <a:solidFill>
                  <a:schemeClr val="tx1"/>
                </a:solidFill>
                <a:effectLst/>
                <a:latin typeface="+mn-lt"/>
                <a:ea typeface="+mn-ea"/>
                <a:cs typeface="+mn-cs"/>
              </a:rPr>
              <a:t>, nằm ở phía ngoài lối vào </a:t>
            </a:r>
            <a:r>
              <a:rPr lang="vi-VN" sz="1200" b="0" i="0" u="none" strike="noStrike" kern="1200" dirty="0">
                <a:solidFill>
                  <a:schemeClr val="tx1"/>
                </a:solidFill>
                <a:effectLst/>
                <a:latin typeface="+mn-lt"/>
                <a:ea typeface="+mn-ea"/>
                <a:cs typeface="+mn-cs"/>
                <a:hlinkClick r:id="rId7" tooltip="Cầu Thê Húc"/>
              </a:rPr>
              <a:t>cầu Thê Húc</a:t>
            </a:r>
            <a:r>
              <a:rPr lang="vi-VN" sz="1200" b="0" i="0"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hlinkClick r:id="rId8" tooltip="Đền Ngọc Sơn"/>
              </a:rPr>
              <a:t>đền Ngọc Sơn</a:t>
            </a:r>
            <a:r>
              <a:rPr lang="vi-VN"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11</a:t>
            </a:fld>
            <a:endParaRPr lang="en-US"/>
          </a:p>
        </p:txBody>
      </p:sp>
    </p:spTree>
    <p:extLst>
      <p:ext uri="{BB962C8B-B14F-4D97-AF65-F5344CB8AC3E}">
        <p14:creationId xmlns:p14="http://schemas.microsoft.com/office/powerpoint/2010/main" val="429242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12</a:t>
            </a:fld>
            <a:endParaRPr lang="en-US"/>
          </a:p>
        </p:txBody>
      </p:sp>
    </p:spTree>
    <p:extLst>
      <p:ext uri="{BB962C8B-B14F-4D97-AF65-F5344CB8AC3E}">
        <p14:creationId xmlns:p14="http://schemas.microsoft.com/office/powerpoint/2010/main" val="529241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Truyền thuyết kể lại rằng, vua Lý Thái Tông một lần chiêm bao thấy Phật bà Quan. Thế Âm Bồ Tát đang tọa thiền trên một đài sen tỏa ánh hào quang giữa hồ và mời nhà vua lên cùng. Sau khi kể lại nhà vua được nhà sư Thiền Tuệ khuyên nên dựng chùa để thờ Phật bà đúng như trong giấc mơ.</a:t>
            </a:r>
          </a:p>
          <a:p>
            <a:r>
              <a:rPr lang="vi-VN" sz="1200" b="0" i="0" kern="1200" dirty="0">
                <a:solidFill>
                  <a:schemeClr val="tx1"/>
                </a:solidFill>
                <a:effectLst/>
                <a:latin typeface="+mn-lt"/>
                <a:ea typeface="+mn-ea"/>
                <a:cs typeface="+mn-cs"/>
              </a:rPr>
              <a:t>Tương truyền rằng Chùa Một Cột ban đầu được xây dựng gồm một cột đá chống đỡ ngôi lầu ngọc nhỏ phía trên. Trong ngôi lầu ngọc này thờ tụng Tượng Phật bà Quan Âm. Tổng thể ngôi chùa được đặt trong một hồ nước hình vuông thường được trồng hoa sen. Nhà vua Lý Thái Tông đặt tên chùa là Diên Hựu Tự với hàm nghĩa "phước bền dài lâu" và thường lui đến chùa để cầu nguyện và tụng kinh niệm phật.</a:t>
            </a:r>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13</a:t>
            </a:fld>
            <a:endParaRPr lang="en-US"/>
          </a:p>
        </p:txBody>
      </p:sp>
    </p:spTree>
    <p:extLst>
      <p:ext uri="{BB962C8B-B14F-4D97-AF65-F5344CB8AC3E}">
        <p14:creationId xmlns:p14="http://schemas.microsoft.com/office/powerpoint/2010/main" val="2236451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Truyền thuyết kể lại rằng, vua Lý Thái Tông một lần chiêm bao thấy Phật bà Quan. Thế Âm Bồ Tát đang tọa thiền trên một đài sen tỏa ánh hào quang giữa hồ và mời nhà vua lên cùng. Sau khi kể lại nhà vua được nhà sư Thiền Tuệ khuyên nên dựng chùa để thờ Phật bà đúng như trong giấc mơ.</a:t>
            </a:r>
          </a:p>
          <a:p>
            <a:r>
              <a:rPr lang="vi-VN" sz="1200" b="0" i="0" kern="1200" dirty="0">
                <a:solidFill>
                  <a:schemeClr val="tx1"/>
                </a:solidFill>
                <a:effectLst/>
                <a:latin typeface="+mn-lt"/>
                <a:ea typeface="+mn-ea"/>
                <a:cs typeface="+mn-cs"/>
              </a:rPr>
              <a:t>Tương truyền rằng Chùa Một Cột ban đầu được xây dựng gồm một cột đá chống đỡ ngôi lầu ngọc nhỏ phía trên. Trong ngôi lầu ngọc này thờ tụng Tượng Phật bà Quan Âm. Tổng thể ngôi chùa được đặt trong một hồ nước hình vuông thường được trồng hoa sen. Nhà vua Lý Thái Tông đặt tên chùa là Diên Hựu Tự với hàm nghĩa "phước bền dài lâu" và thường lui đến chùa để cầu nguyện và tụng kinh niệm phật.</a:t>
            </a:r>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14</a:t>
            </a:fld>
            <a:endParaRPr lang="en-US"/>
          </a:p>
        </p:txBody>
      </p:sp>
    </p:spTree>
    <p:extLst>
      <p:ext uri="{BB962C8B-B14F-4D97-AF65-F5344CB8AC3E}">
        <p14:creationId xmlns:p14="http://schemas.microsoft.com/office/powerpoint/2010/main" val="194928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Cấu</a:t>
            </a:r>
            <a:r>
              <a:rPr lang="en-US" dirty="0"/>
              <a:t> </a:t>
            </a:r>
            <a:r>
              <a:rPr lang="en-US" dirty="0" err="1"/>
              <a:t>trúc</a:t>
            </a:r>
            <a:r>
              <a:rPr lang="en-US" dirty="0"/>
              <a:t> </a:t>
            </a:r>
            <a:r>
              <a:rPr lang="en-US" dirty="0" err="1"/>
              <a:t>của</a:t>
            </a:r>
            <a:r>
              <a:rPr lang="en-US" dirty="0"/>
              <a:t> </a:t>
            </a:r>
            <a:r>
              <a:rPr lang="en-US" dirty="0" err="1"/>
              <a:t>ngôi</a:t>
            </a:r>
            <a:r>
              <a:rPr lang="en-US" dirty="0"/>
              <a:t> </a:t>
            </a:r>
            <a:r>
              <a:rPr lang="en-US" dirty="0" err="1"/>
              <a:t>chùa</a:t>
            </a:r>
            <a:r>
              <a:rPr lang="en-US" dirty="0"/>
              <a:t> </a:t>
            </a:r>
            <a:r>
              <a:rPr lang="en-US" dirty="0" err="1"/>
              <a:t>này</a:t>
            </a:r>
            <a:r>
              <a:rPr lang="en-US" dirty="0"/>
              <a:t> </a:t>
            </a:r>
            <a:r>
              <a:rPr lang="en-US" dirty="0" err="1"/>
              <a:t>gồm</a:t>
            </a:r>
            <a:r>
              <a:rPr lang="en-US" dirty="0"/>
              <a:t> 3 </a:t>
            </a:r>
            <a:r>
              <a:rPr lang="en-US" dirty="0" err="1"/>
              <a:t>phần</a:t>
            </a:r>
            <a:r>
              <a:rPr lang="en-US" dirty="0"/>
              <a:t> </a:t>
            </a:r>
            <a:r>
              <a:rPr lang="en-US" dirty="0" err="1"/>
              <a:t>chính</a:t>
            </a:r>
            <a:r>
              <a:rPr lang="en-US" dirty="0"/>
              <a:t> </a:t>
            </a:r>
            <a:r>
              <a:rPr lang="en-US" dirty="0" err="1"/>
              <a:t>là</a:t>
            </a:r>
            <a:r>
              <a:rPr lang="en-US" dirty="0"/>
              <a:t> </a:t>
            </a:r>
            <a:r>
              <a:rPr lang="en-US" dirty="0" err="1"/>
              <a:t>cột</a:t>
            </a:r>
            <a:r>
              <a:rPr lang="en-US" dirty="0"/>
              <a:t> </a:t>
            </a:r>
            <a:r>
              <a:rPr lang="en-US" dirty="0" err="1"/>
              <a:t>trụ</a:t>
            </a:r>
            <a:r>
              <a:rPr lang="en-US" dirty="0"/>
              <a:t>, </a:t>
            </a:r>
            <a:r>
              <a:rPr lang="en-US" dirty="0" err="1"/>
              <a:t>đài</a:t>
            </a:r>
            <a:r>
              <a:rPr lang="en-US" dirty="0"/>
              <a:t> </a:t>
            </a:r>
            <a:r>
              <a:rPr lang="en-US" dirty="0" err="1"/>
              <a:t>Liên</a:t>
            </a:r>
            <a:r>
              <a:rPr lang="en-US" dirty="0"/>
              <a:t> </a:t>
            </a:r>
            <a:r>
              <a:rPr lang="en-US" dirty="0" err="1"/>
              <a:t>Hoa</a:t>
            </a:r>
            <a:r>
              <a:rPr lang="en-US" dirty="0"/>
              <a:t> </a:t>
            </a:r>
            <a:r>
              <a:rPr lang="en-US" dirty="0" err="1"/>
              <a:t>và</a:t>
            </a:r>
            <a:r>
              <a:rPr lang="en-US" dirty="0"/>
              <a:t> </a:t>
            </a:r>
            <a:r>
              <a:rPr lang="en-US" dirty="0" err="1"/>
              <a:t>mái</a:t>
            </a:r>
            <a:r>
              <a:rPr lang="en-US" dirty="0"/>
              <a:t> </a:t>
            </a:r>
            <a:r>
              <a:rPr lang="en-US" dirty="0" err="1"/>
              <a:t>chùa</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Hình ảnh Chùa Một Cột được in nổi trên mặt đồng xu kim loại mệnh giá 5 nghìn đồng, quảng bá du lịch Việt Nam</a:t>
            </a:r>
            <a:endParaRPr lang="en-US" dirty="0"/>
          </a:p>
          <a:p>
            <a:endParaRPr lang="en-US" dirty="0"/>
          </a:p>
        </p:txBody>
      </p:sp>
      <p:sp>
        <p:nvSpPr>
          <p:cNvPr id="4" name="Slide Number Placeholder 3"/>
          <p:cNvSpPr>
            <a:spLocks noGrp="1"/>
          </p:cNvSpPr>
          <p:nvPr>
            <p:ph type="sldNum" sz="quarter" idx="5"/>
          </p:nvPr>
        </p:nvSpPr>
        <p:spPr/>
        <p:txBody>
          <a:bodyPr/>
          <a:lstStyle/>
          <a:p>
            <a:fld id="{C427CB72-0F6D-47E9-8F68-E60C6C8A5A75}" type="slidenum">
              <a:rPr lang="en-US" smtClean="0"/>
              <a:t>15</a:t>
            </a:fld>
            <a:endParaRPr lang="en-US"/>
          </a:p>
        </p:txBody>
      </p:sp>
    </p:spTree>
    <p:extLst>
      <p:ext uri="{BB962C8B-B14F-4D97-AF65-F5344CB8AC3E}">
        <p14:creationId xmlns:p14="http://schemas.microsoft.com/office/powerpoint/2010/main" val="447235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DC82D-1F01-47BF-A001-F59ED433DA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644C7F7-F3F0-401E-9407-A9864D72A9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2847F3-0A0A-40AA-B74F-B6A90F9450B4}"/>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5" name="Footer Placeholder 4">
            <a:extLst>
              <a:ext uri="{FF2B5EF4-FFF2-40B4-BE49-F238E27FC236}">
                <a16:creationId xmlns:a16="http://schemas.microsoft.com/office/drawing/2014/main" id="{651FC623-AD39-4BFB-A807-8EBE62D8B0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1E2981-C512-4C98-A16C-0089599CEB20}"/>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2293650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8A2FB-4655-4B44-8F81-6FE2F3CB48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AF5D97-86AD-482E-9CF5-F21F6D4812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AF9033-EA9B-49E7-A8D1-782552BAAE75}"/>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5" name="Footer Placeholder 4">
            <a:extLst>
              <a:ext uri="{FF2B5EF4-FFF2-40B4-BE49-F238E27FC236}">
                <a16:creationId xmlns:a16="http://schemas.microsoft.com/office/drawing/2014/main" id="{A05ED791-FAB7-4F51-A2C5-D7B939F90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5B307B-F799-49DB-9404-FCD9EC8635DA}"/>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970157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6794AD-F404-49AD-822C-34FEA3E7C2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D7806E-C7E5-4019-ACDF-8CCD861A4E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7D1921-CB51-46FA-800C-E7F2AB545F95}"/>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5" name="Footer Placeholder 4">
            <a:extLst>
              <a:ext uri="{FF2B5EF4-FFF2-40B4-BE49-F238E27FC236}">
                <a16:creationId xmlns:a16="http://schemas.microsoft.com/office/drawing/2014/main" id="{8AF97380-6835-4A2A-A5F7-2BFF48A993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8612E0-71FD-4DD7-8651-14E2BB8A6BEA}"/>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215872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99DF-CB6D-4CE0-85B7-2B0C78D57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55CC39-4457-4FFD-ABFF-DE01D6174A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8E6725-BF3C-4B02-AE6E-F7CCE2676FDC}"/>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5" name="Footer Placeholder 4">
            <a:extLst>
              <a:ext uri="{FF2B5EF4-FFF2-40B4-BE49-F238E27FC236}">
                <a16:creationId xmlns:a16="http://schemas.microsoft.com/office/drawing/2014/main" id="{61464A84-5736-4923-9CA5-78F3EB392E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CCF59A-38F2-49BA-B23F-E2671AFA3A0B}"/>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1367651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91083-0FED-4937-80A4-F91E377503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567530-9649-4EFD-B536-D8786ADB0C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60C71C-BE7D-4861-9F44-ADDB099E880E}"/>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5" name="Footer Placeholder 4">
            <a:extLst>
              <a:ext uri="{FF2B5EF4-FFF2-40B4-BE49-F238E27FC236}">
                <a16:creationId xmlns:a16="http://schemas.microsoft.com/office/drawing/2014/main" id="{B7766184-B245-43A8-8A21-B9C8BF3E52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6126C0-B764-4675-ABDB-F6260BFD61B4}"/>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299610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21D53-8811-4A45-80D3-032061B897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4974ED-1D01-4BC1-887F-CDC815ED30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3AA53B-66C2-4F5D-AAD4-AC0EDEAC19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A46BEE-1317-4A28-B040-663ED4056F64}"/>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6" name="Footer Placeholder 5">
            <a:extLst>
              <a:ext uri="{FF2B5EF4-FFF2-40B4-BE49-F238E27FC236}">
                <a16:creationId xmlns:a16="http://schemas.microsoft.com/office/drawing/2014/main" id="{24E2A448-4A3C-4CAC-90BC-4EE70DE1B9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3196E2-121C-4E8C-8A8C-65AD1B090BC3}"/>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2977027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8D40E-3533-4979-AF5A-3180235A92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C4BB6F-5EEA-436C-8C85-51636F5855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AAC523-6A72-488C-95F2-58B292A4AE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88DA6E0-1C27-40C3-BE45-98E5D1CF7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E97125-2350-4FC0-8B17-80D0648EA1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86D92B-8C7F-41D4-9698-B565922FF0A8}"/>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8" name="Footer Placeholder 7">
            <a:extLst>
              <a:ext uri="{FF2B5EF4-FFF2-40B4-BE49-F238E27FC236}">
                <a16:creationId xmlns:a16="http://schemas.microsoft.com/office/drawing/2014/main" id="{607F8F44-D375-4304-8323-427729C604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AF5B2EC-CA2F-4C20-8315-5A5D4EA83483}"/>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252761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28B60-2E07-4459-961E-7DE1BF60B1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DCD328-0C53-4235-AB15-0D476D21D669}"/>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4" name="Footer Placeholder 3">
            <a:extLst>
              <a:ext uri="{FF2B5EF4-FFF2-40B4-BE49-F238E27FC236}">
                <a16:creationId xmlns:a16="http://schemas.microsoft.com/office/drawing/2014/main" id="{296FA0E6-5FDE-47A1-9E26-EF669818B4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C9D1EF-88AE-4A78-98F5-8294124D6457}"/>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436335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9A024A-8D58-4B67-8A2C-AD98B37187D8}"/>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3" name="Footer Placeholder 2">
            <a:extLst>
              <a:ext uri="{FF2B5EF4-FFF2-40B4-BE49-F238E27FC236}">
                <a16:creationId xmlns:a16="http://schemas.microsoft.com/office/drawing/2014/main" id="{7B910693-D6D6-458D-BEBC-45E6117C3D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C8669E-AA5D-4E41-9D55-2E6B2EEDB74F}"/>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88864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C590A-B964-4DC8-84D6-50C3764750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97A1E8-D205-41C5-9EE8-6B5CE1A890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B6EAFB-DA13-49CE-8137-75D9D06EB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005C7D-8160-418E-9B94-BE8B473490AA}"/>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6" name="Footer Placeholder 5">
            <a:extLst>
              <a:ext uri="{FF2B5EF4-FFF2-40B4-BE49-F238E27FC236}">
                <a16:creationId xmlns:a16="http://schemas.microsoft.com/office/drawing/2014/main" id="{40D9DA90-67F3-4CD3-8607-750005C78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ABE40B-D77D-4084-AB76-BC75EA5D488C}"/>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2636351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75781-9E5E-4D66-A284-974A7033AA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2BDB0E-37DF-4AA9-AB13-13646FDB7D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B84BC9-E5CF-46B0-9CFF-BEFEA98B32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E21B10-A3A4-42DA-854B-CB612542FE07}"/>
              </a:ext>
            </a:extLst>
          </p:cNvPr>
          <p:cNvSpPr>
            <a:spLocks noGrp="1"/>
          </p:cNvSpPr>
          <p:nvPr>
            <p:ph type="dt" sz="half" idx="10"/>
          </p:nvPr>
        </p:nvSpPr>
        <p:spPr/>
        <p:txBody>
          <a:bodyPr/>
          <a:lstStyle/>
          <a:p>
            <a:fld id="{CB245075-7F5C-4817-B52F-CA0DAFC6391F}" type="datetimeFigureOut">
              <a:rPr lang="en-US" smtClean="0"/>
              <a:t>11/30/2021</a:t>
            </a:fld>
            <a:endParaRPr lang="en-US"/>
          </a:p>
        </p:txBody>
      </p:sp>
      <p:sp>
        <p:nvSpPr>
          <p:cNvPr id="6" name="Footer Placeholder 5">
            <a:extLst>
              <a:ext uri="{FF2B5EF4-FFF2-40B4-BE49-F238E27FC236}">
                <a16:creationId xmlns:a16="http://schemas.microsoft.com/office/drawing/2014/main" id="{91ADE615-33EA-4D02-B4AC-C738ECB8F5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0855BC-5EAF-4A25-823F-BF8FC57ED5FA}"/>
              </a:ext>
            </a:extLst>
          </p:cNvPr>
          <p:cNvSpPr>
            <a:spLocks noGrp="1"/>
          </p:cNvSpPr>
          <p:nvPr>
            <p:ph type="sldNum" sz="quarter" idx="12"/>
          </p:nvPr>
        </p:nvSpPr>
        <p:spPr/>
        <p:txBody>
          <a:bodyPr/>
          <a:lstStyle/>
          <a:p>
            <a:fld id="{B192CC9A-E1E7-4EAB-AA19-E6838438A869}" type="slidenum">
              <a:rPr lang="en-US" smtClean="0"/>
              <a:t>‹#›</a:t>
            </a:fld>
            <a:endParaRPr lang="en-US"/>
          </a:p>
        </p:txBody>
      </p:sp>
    </p:spTree>
    <p:extLst>
      <p:ext uri="{BB962C8B-B14F-4D97-AF65-F5344CB8AC3E}">
        <p14:creationId xmlns:p14="http://schemas.microsoft.com/office/powerpoint/2010/main" val="2200839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5CF27E-B7FB-4437-AF5D-1CF57C9127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045A0E-860F-484B-ACAF-F054F86390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CA646C-2691-4723-AE9A-91A0A45959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45075-7F5C-4817-B52F-CA0DAFC6391F}" type="datetimeFigureOut">
              <a:rPr lang="en-US" smtClean="0"/>
              <a:t>11/30/2021</a:t>
            </a:fld>
            <a:endParaRPr lang="en-US"/>
          </a:p>
        </p:txBody>
      </p:sp>
      <p:sp>
        <p:nvSpPr>
          <p:cNvPr id="5" name="Footer Placeholder 4">
            <a:extLst>
              <a:ext uri="{FF2B5EF4-FFF2-40B4-BE49-F238E27FC236}">
                <a16:creationId xmlns:a16="http://schemas.microsoft.com/office/drawing/2014/main" id="{5EA5456C-E1F3-40AE-A426-E80ABFD8E9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084533-BD2C-49D5-982E-113BBFC6C9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2CC9A-E1E7-4EAB-AA19-E6838438A869}" type="slidenum">
              <a:rPr lang="en-US" smtClean="0"/>
              <a:t>‹#›</a:t>
            </a:fld>
            <a:endParaRPr lang="en-US"/>
          </a:p>
        </p:txBody>
      </p:sp>
    </p:spTree>
    <p:extLst>
      <p:ext uri="{BB962C8B-B14F-4D97-AF65-F5344CB8AC3E}">
        <p14:creationId xmlns:p14="http://schemas.microsoft.com/office/powerpoint/2010/main" val="880658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8.png"/><Relationship Id="rId5" Type="http://schemas.openxmlformats.org/officeDocument/2006/relationships/image" Target="../media/image16.jpg"/><Relationship Id="rId4"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8.png"/><Relationship Id="rId5" Type="http://schemas.openxmlformats.org/officeDocument/2006/relationships/image" Target="../media/image16.jpg"/><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g"/></Relationships>
</file>

<file path=ppt/slides/_rels/slide2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D1ED2DB-BBE1-4B88-BFFB-5991BA1771D8}"/>
              </a:ext>
            </a:extLst>
          </p:cNvPr>
          <p:cNvSpPr txBox="1"/>
          <p:nvPr/>
        </p:nvSpPr>
        <p:spPr>
          <a:xfrm>
            <a:off x="3248168" y="397065"/>
            <a:ext cx="7915702" cy="1200329"/>
          </a:xfrm>
          <a:prstGeom prst="rect">
            <a:avLst/>
          </a:prstGeom>
          <a:noFill/>
        </p:spPr>
        <p:txBody>
          <a:bodyPr wrap="square" rtlCol="0">
            <a:spAutoFit/>
          </a:bodyPr>
          <a:lstStyle/>
          <a:p>
            <a:r>
              <a:rPr lang="en-US" sz="3600" b="1" u="sng" dirty="0" err="1">
                <a:latin typeface="Times New Roman" panose="02020603050405020304" pitchFamily="18" charset="0"/>
                <a:cs typeface="Times New Roman" panose="02020603050405020304" pitchFamily="18" charset="0"/>
              </a:rPr>
              <a:t>Chủ</a:t>
            </a:r>
            <a:r>
              <a:rPr lang="en-US" sz="3600" b="1" u="sng" dirty="0">
                <a:latin typeface="Times New Roman" panose="02020603050405020304" pitchFamily="18" charset="0"/>
                <a:cs typeface="Times New Roman" panose="02020603050405020304" pitchFamily="18" charset="0"/>
              </a:rPr>
              <a:t> </a:t>
            </a:r>
            <a:r>
              <a:rPr lang="en-US" sz="3600" b="1" u="sng" dirty="0" err="1">
                <a:latin typeface="Times New Roman" panose="02020603050405020304" pitchFamily="18" charset="0"/>
                <a:cs typeface="Times New Roman" panose="02020603050405020304" pitchFamily="18" charset="0"/>
              </a:rPr>
              <a:t>đề</a:t>
            </a:r>
            <a:r>
              <a:rPr lang="en-US" sz="3600" b="1" u="sng" dirty="0">
                <a:latin typeface="Times New Roman" panose="02020603050405020304" pitchFamily="18" charset="0"/>
                <a:cs typeface="Times New Roman" panose="02020603050405020304" pitchFamily="18" charset="0"/>
              </a:rPr>
              <a:t> 4</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Tìm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hiểu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các</a:t>
            </a:r>
            <a:r>
              <a:rPr lang="en-US" sz="3600" b="1" dirty="0">
                <a:latin typeface="Times New Roman" panose="02020603050405020304" pitchFamily="18" charset="0"/>
                <a:cs typeface="Times New Roman" panose="02020603050405020304" pitchFamily="18" charset="0"/>
              </a:rPr>
              <a:t> di </a:t>
            </a:r>
            <a:r>
              <a:rPr lang="en-US" sz="3600" b="1" dirty="0" err="1">
                <a:latin typeface="Times New Roman" panose="02020603050405020304" pitchFamily="18" charset="0"/>
                <a:cs typeface="Times New Roman" panose="02020603050405020304" pitchFamily="18" charset="0"/>
              </a:rPr>
              <a:t>sản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văn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hóa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vật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thể</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tiêu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biểu</a:t>
            </a:r>
            <a:r>
              <a:rPr lang="en-US" sz="3600" b="1" dirty="0">
                <a:latin typeface="Times New Roman" panose="02020603050405020304" pitchFamily="18" charset="0"/>
                <a:cs typeface="Times New Roman" panose="02020603050405020304" pitchFamily="18" charset="0"/>
              </a:rPr>
              <a:t> ở </a:t>
            </a:r>
            <a:r>
              <a:rPr lang="en-US" sz="3600" b="1" dirty="0" err="1">
                <a:latin typeface="Times New Roman" panose="02020603050405020304" pitchFamily="18" charset="0"/>
                <a:cs typeface="Times New Roman" panose="02020603050405020304" pitchFamily="18" charset="0"/>
              </a:rPr>
              <a:t>Hà</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Nội</a:t>
            </a:r>
            <a:r>
              <a:rPr lang="en-US" sz="3600" b="1" dirty="0">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EF479B82-FE63-48FB-9A39-F92434564EC3}"/>
              </a:ext>
            </a:extLst>
          </p:cNvPr>
          <p:cNvSpPr txBox="1"/>
          <p:nvPr/>
        </p:nvSpPr>
        <p:spPr>
          <a:xfrm>
            <a:off x="3630305" y="1597394"/>
            <a:ext cx="7219664" cy="1384995"/>
          </a:xfrm>
          <a:prstGeom prst="rect">
            <a:avLst/>
          </a:prstGeom>
          <a:noFill/>
        </p:spPr>
        <p:txBody>
          <a:bodyPr wrap="square" rtlCol="0">
            <a:spAutoFit/>
          </a:bodyPr>
          <a:lstStyle/>
          <a:p>
            <a:pPr algn="ctr"/>
            <a:r>
              <a:rPr lang="en-US" sz="2800" b="1" u="sng" dirty="0" err="1">
                <a:solidFill>
                  <a:srgbClr val="0070C0"/>
                </a:solidFill>
                <a:latin typeface="Times New Roman" panose="02020603050405020304" pitchFamily="18" charset="0"/>
                <a:cs typeface="Times New Roman" panose="02020603050405020304" pitchFamily="18" charset="0"/>
              </a:rPr>
              <a:t>Tiết</a:t>
            </a:r>
            <a:r>
              <a:rPr lang="en-US" sz="2800" b="1" u="sng" dirty="0">
                <a:solidFill>
                  <a:srgbClr val="0070C0"/>
                </a:solidFill>
                <a:latin typeface="Times New Roman" panose="02020603050405020304" pitchFamily="18" charset="0"/>
                <a:cs typeface="Times New Roman" panose="02020603050405020304" pitchFamily="18" charset="0"/>
              </a:rPr>
              <a:t> 1</a:t>
            </a:r>
            <a:r>
              <a:rPr lang="en-US" sz="2800" b="1" dirty="0">
                <a:solidFill>
                  <a:srgbClr val="0070C0"/>
                </a:solidFill>
                <a:latin typeface="Times New Roman" panose="02020603050405020304" pitchFamily="18" charset="0"/>
                <a:cs typeface="Times New Roman" panose="02020603050405020304" pitchFamily="18" charset="0"/>
              </a:rPr>
              <a:t>: </a:t>
            </a:r>
          </a:p>
          <a:p>
            <a:pPr algn="ctr"/>
            <a:r>
              <a:rPr lang="en-US" sz="2800" b="1" dirty="0" err="1">
                <a:solidFill>
                  <a:srgbClr val="0070C0"/>
                </a:solidFill>
                <a:latin typeface="Times New Roman" panose="02020603050405020304" pitchFamily="18" charset="0"/>
                <a:cs typeface="Times New Roman" panose="02020603050405020304" pitchFamily="18" charset="0"/>
              </a:rPr>
              <a:t>Khái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quát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các</a:t>
            </a:r>
            <a:r>
              <a:rPr lang="en-US" sz="2800" b="1" dirty="0">
                <a:solidFill>
                  <a:srgbClr val="0070C0"/>
                </a:solidFill>
                <a:latin typeface="Times New Roman" panose="02020603050405020304" pitchFamily="18" charset="0"/>
                <a:cs typeface="Times New Roman" panose="02020603050405020304" pitchFamily="18" charset="0"/>
              </a:rPr>
              <a:t> di </a:t>
            </a:r>
            <a:r>
              <a:rPr lang="en-US" sz="2800" b="1" dirty="0" err="1">
                <a:solidFill>
                  <a:srgbClr val="0070C0"/>
                </a:solidFill>
                <a:latin typeface="Times New Roman" panose="02020603050405020304" pitchFamily="18" charset="0"/>
                <a:cs typeface="Times New Roman" panose="02020603050405020304" pitchFamily="18" charset="0"/>
              </a:rPr>
              <a:t>sản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văn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hóa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vật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thể</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tiêu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biểu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của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Hà</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Nội</a:t>
            </a:r>
            <a:r>
              <a:rPr lang="en-US" sz="2800" b="1"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35792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190F384-5AC7-473A-8EBB-498A4F433104}"/>
              </a:ext>
            </a:extLst>
          </p:cNvPr>
          <p:cNvSpPr txBox="1"/>
          <p:nvPr/>
        </p:nvSpPr>
        <p:spPr>
          <a:xfrm>
            <a:off x="739554" y="644345"/>
            <a:ext cx="6091733" cy="954107"/>
          </a:xfrm>
          <a:prstGeom prst="rect">
            <a:avLst/>
          </a:prstGeom>
          <a:noFill/>
          <a:ln w="19050">
            <a:solidFill>
              <a:schemeClr val="accent1"/>
            </a:solidFill>
            <a:prstDash val="sysDash"/>
          </a:ln>
        </p:spPr>
        <p:txBody>
          <a:bodyPr wrap="square" rtlCol="0">
            <a:spAutoFit/>
          </a:bodyPr>
          <a:lstStyle/>
          <a:p>
            <a:r>
              <a:rPr lang="vi-VN" sz="2800" dirty="0">
                <a:latin typeface="Times New Roman" panose="02020603050405020304" pitchFamily="18" charset="0"/>
                <a:cs typeface="Times New Roman" panose="02020603050405020304" pitchFamily="18" charset="0"/>
              </a:rPr>
              <a:t>Vị trí: </a:t>
            </a:r>
            <a:r>
              <a:rPr lang="en-US" sz="2800" dirty="0" err="1">
                <a:latin typeface="Times New Roman" panose="02020603050405020304" pitchFamily="18" charset="0"/>
                <a:cs typeface="Times New Roman" panose="02020603050405020304" pitchFamily="18" charset="0"/>
              </a:rPr>
              <a:t>trung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phố</a:t>
            </a:r>
            <a:r>
              <a:rPr lang="vi-VN" sz="2800" dirty="0">
                <a:latin typeface="Times New Roman" panose="02020603050405020304" pitchFamily="18" charset="0"/>
                <a:cs typeface="Times New Roman" panose="02020603050405020304" pitchFamily="18" charset="0"/>
              </a:rPr>
              <a:t>, được ví như “trái tim” của thủ đô</a:t>
            </a:r>
            <a:endParaRPr lang="en-US"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1FD34B9-4A69-4750-88C2-68B3D20C15B1}"/>
              </a:ext>
            </a:extLst>
          </p:cNvPr>
          <p:cNvSpPr txBox="1"/>
          <p:nvPr/>
        </p:nvSpPr>
        <p:spPr>
          <a:xfrm>
            <a:off x="496118" y="1616246"/>
            <a:ext cx="2494965" cy="4708981"/>
          </a:xfrm>
          <a:prstGeom prst="rect">
            <a:avLst/>
          </a:prstGeom>
          <a:noFill/>
          <a:ln>
            <a:solidFill>
              <a:schemeClr val="accent1"/>
            </a:solidFill>
            <a:prstDash val="dash"/>
          </a:ln>
        </p:spPr>
        <p:txBody>
          <a:bodyPr wrap="square" rtlCol="0">
            <a:spAutoFit/>
          </a:bodyPr>
          <a:lstStyle/>
          <a:p>
            <a:r>
              <a:rPr lang="vi-VN" sz="2000" dirty="0">
                <a:latin typeface="+mj-lt"/>
              </a:rPr>
              <a:t>Tên gọi khác: </a:t>
            </a:r>
          </a:p>
          <a:p>
            <a:pPr marL="285750" indent="-285750">
              <a:buFontTx/>
              <a:buChar char="-"/>
            </a:pPr>
            <a:r>
              <a:rPr lang="vi-VN" sz="2000" dirty="0">
                <a:latin typeface="+mj-lt"/>
              </a:rPr>
              <a:t>Lục Thủy vì màu nước xanh)</a:t>
            </a:r>
          </a:p>
          <a:p>
            <a:pPr marL="285750" indent="-285750">
              <a:buFontTx/>
              <a:buChar char="-"/>
            </a:pPr>
            <a:r>
              <a:rPr lang="vi-VN" sz="2000" dirty="0">
                <a:latin typeface="+mj-lt"/>
              </a:rPr>
              <a:t>Thủy Quân (dùng để duyệt thủy binh thời Trần)</a:t>
            </a:r>
          </a:p>
          <a:p>
            <a:pPr marL="285750" indent="-285750">
              <a:buFontTx/>
              <a:buChar char="-"/>
            </a:pPr>
            <a:r>
              <a:rPr lang="vi-VN" sz="2000" dirty="0">
                <a:latin typeface="+mj-lt"/>
              </a:rPr>
              <a:t>Hồ Tả Vọng và Hữu Vọng (thời Lê mạt)</a:t>
            </a:r>
          </a:p>
          <a:p>
            <a:pPr marL="285750" indent="-285750">
              <a:buFontTx/>
              <a:buChar char="-"/>
            </a:pPr>
            <a:r>
              <a:rPr lang="vi-VN" sz="2000" dirty="0">
                <a:latin typeface="+mj-lt"/>
              </a:rPr>
              <a:t>Tên gọi hồ Hoàn Kiếm hay Hồ Gươm gắn liền với truyền thuyết vua Lê Lợi trả gươm cho thần Kim Quy.</a:t>
            </a:r>
          </a:p>
        </p:txBody>
      </p:sp>
      <p:pic>
        <p:nvPicPr>
          <p:cNvPr id="1026" name="Picture 2" descr="Kinh nghiệm du lịch Hồ Hoàn Kiếm - Biểu tượng của Hà Nội - BestPrice">
            <a:extLst>
              <a:ext uri="{FF2B5EF4-FFF2-40B4-BE49-F238E27FC236}">
                <a16:creationId xmlns:a16="http://schemas.microsoft.com/office/drawing/2014/main" id="{38733ABC-0648-4D17-96C9-A60FEA0CC7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5367" y="112744"/>
            <a:ext cx="4466633" cy="30070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10 bức tranh sơn dầu Hồ Gươm được yêu thích nhất - Tranh AmiA">
            <a:extLst>
              <a:ext uri="{FF2B5EF4-FFF2-40B4-BE49-F238E27FC236}">
                <a16:creationId xmlns:a16="http://schemas.microsoft.com/office/drawing/2014/main" id="{AF1ED183-1635-440B-86D9-BD5FF85A46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5143" y="3308232"/>
            <a:ext cx="4306857" cy="30070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Chuyện quanh hồ Gươm">
            <a:extLst>
              <a:ext uri="{FF2B5EF4-FFF2-40B4-BE49-F238E27FC236}">
                <a16:creationId xmlns:a16="http://schemas.microsoft.com/office/drawing/2014/main" id="{C2B1155A-110A-4C0B-BD5D-7B0846FA10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8851" y="3574169"/>
            <a:ext cx="4466633" cy="32400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2" name="Picture 8" descr="Tháp Hòa Phong – Wikipedia tiếng Việt">
            <a:extLst>
              <a:ext uri="{FF2B5EF4-FFF2-40B4-BE49-F238E27FC236}">
                <a16:creationId xmlns:a16="http://schemas.microsoft.com/office/drawing/2014/main" id="{445DBC40-0C19-4138-A4A6-CF8359F44A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88851" y="3574169"/>
            <a:ext cx="4466633" cy="32400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7421915-15D2-451C-A951-8EE6FE5EB6A7}"/>
              </a:ext>
            </a:extLst>
          </p:cNvPr>
          <p:cNvSpPr txBox="1"/>
          <p:nvPr/>
        </p:nvSpPr>
        <p:spPr>
          <a:xfrm>
            <a:off x="739553" y="206879"/>
            <a:ext cx="6275395" cy="523220"/>
          </a:xfrm>
          <a:prstGeom prst="rect">
            <a:avLst/>
          </a:prstGeom>
          <a:noFill/>
        </p:spPr>
        <p:txBody>
          <a:bodyPr wrap="square" rtlCol="0">
            <a:spAutoFit/>
          </a:bodyPr>
          <a:lstStyle/>
          <a:p>
            <a:r>
              <a:rPr lang="vi-VN" sz="2800" b="1" dirty="0">
                <a:latin typeface="+mj-lt"/>
              </a:rPr>
              <a:t>Hồ Gươm – Trái tim của thủ đô Hà Nội</a:t>
            </a:r>
            <a:endParaRPr lang="en-US" sz="2800" b="1" dirty="0">
              <a:latin typeface="+mj-lt"/>
            </a:endParaRPr>
          </a:p>
        </p:txBody>
      </p:sp>
      <p:sp>
        <p:nvSpPr>
          <p:cNvPr id="2" name="Cloud 1">
            <a:extLst>
              <a:ext uri="{FF2B5EF4-FFF2-40B4-BE49-F238E27FC236}">
                <a16:creationId xmlns:a16="http://schemas.microsoft.com/office/drawing/2014/main" id="{4C795B61-84A7-47C1-83D9-CE77BD8C7196}"/>
              </a:ext>
            </a:extLst>
          </p:cNvPr>
          <p:cNvSpPr/>
          <p:nvPr/>
        </p:nvSpPr>
        <p:spPr>
          <a:xfrm>
            <a:off x="3692919" y="1477688"/>
            <a:ext cx="3458496" cy="2096481"/>
          </a:xfrm>
          <a:prstGeom prst="clou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latin typeface="+mj-lt"/>
              </a:rPr>
              <a:t>Em có biết hồ Gươm có những tên gọi khác nào không?</a:t>
            </a:r>
            <a:endParaRPr lang="en-US" sz="2000" dirty="0">
              <a:latin typeface="+mj-lt"/>
            </a:endParaRPr>
          </a:p>
        </p:txBody>
      </p:sp>
    </p:spTree>
    <p:extLst>
      <p:ext uri="{BB962C8B-B14F-4D97-AF65-F5344CB8AC3E}">
        <p14:creationId xmlns:p14="http://schemas.microsoft.com/office/powerpoint/2010/main" val="240307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2000" fill="hold"/>
                                        <p:tgtEl>
                                          <p:spTgt spid="7"/>
                                        </p:tgtEl>
                                        <p:attrNameLst>
                                          <p:attrName>ppt_x</p:attrName>
                                        </p:attrNameLst>
                                      </p:cBhvr>
                                      <p:tavLst>
                                        <p:tav tm="0">
                                          <p:val>
                                            <p:strVal val="0-#ppt_w/2"/>
                                          </p:val>
                                        </p:tav>
                                        <p:tav tm="100000">
                                          <p:val>
                                            <p:strVal val="#ppt_x"/>
                                          </p:val>
                                        </p:tav>
                                      </p:tavLst>
                                    </p:anim>
                                    <p:anim calcmode="lin" valueType="num">
                                      <p:cBhvr additive="base">
                                        <p:cTn id="15" dur="2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28"/>
                                        </p:tgtEl>
                                        <p:attrNameLst>
                                          <p:attrName>style.visibility</p:attrName>
                                        </p:attrNameLst>
                                      </p:cBhvr>
                                      <p:to>
                                        <p:strVal val="visible"/>
                                      </p:to>
                                    </p:set>
                                    <p:animEffect transition="in" filter="fade">
                                      <p:cBhvr>
                                        <p:cTn id="29" dur="1000"/>
                                        <p:tgtEl>
                                          <p:spTgt spid="1028"/>
                                        </p:tgtEl>
                                      </p:cBhvr>
                                    </p:animEffect>
                                    <p:anim calcmode="lin" valueType="num">
                                      <p:cBhvr>
                                        <p:cTn id="30" dur="1000" fill="hold"/>
                                        <p:tgtEl>
                                          <p:spTgt spid="1028"/>
                                        </p:tgtEl>
                                        <p:attrNameLst>
                                          <p:attrName>ppt_x</p:attrName>
                                        </p:attrNameLst>
                                      </p:cBhvr>
                                      <p:tavLst>
                                        <p:tav tm="0">
                                          <p:val>
                                            <p:strVal val="#ppt_x"/>
                                          </p:val>
                                        </p:tav>
                                        <p:tav tm="100000">
                                          <p:val>
                                            <p:strVal val="#ppt_x"/>
                                          </p:val>
                                        </p:tav>
                                      </p:tavLst>
                                    </p:anim>
                                    <p:anim calcmode="lin" valueType="num">
                                      <p:cBhvr>
                                        <p:cTn id="31" dur="1000" fill="hold"/>
                                        <p:tgtEl>
                                          <p:spTgt spid="102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030"/>
                                        </p:tgtEl>
                                        <p:attrNameLst>
                                          <p:attrName>style.visibility</p:attrName>
                                        </p:attrNameLst>
                                      </p:cBhvr>
                                      <p:to>
                                        <p:strVal val="visible"/>
                                      </p:to>
                                    </p:set>
                                    <p:animEffect transition="in" filter="fade">
                                      <p:cBhvr>
                                        <p:cTn id="34" dur="1000"/>
                                        <p:tgtEl>
                                          <p:spTgt spid="1030"/>
                                        </p:tgtEl>
                                      </p:cBhvr>
                                    </p:animEffect>
                                    <p:anim calcmode="lin" valueType="num">
                                      <p:cBhvr>
                                        <p:cTn id="35" dur="1000" fill="hold"/>
                                        <p:tgtEl>
                                          <p:spTgt spid="1030"/>
                                        </p:tgtEl>
                                        <p:attrNameLst>
                                          <p:attrName>ppt_x</p:attrName>
                                        </p:attrNameLst>
                                      </p:cBhvr>
                                      <p:tavLst>
                                        <p:tav tm="0">
                                          <p:val>
                                            <p:strVal val="#ppt_x"/>
                                          </p:val>
                                        </p:tav>
                                        <p:tav tm="100000">
                                          <p:val>
                                            <p:strVal val="#ppt_x"/>
                                          </p:val>
                                        </p:tav>
                                      </p:tavLst>
                                    </p:anim>
                                    <p:anim calcmode="lin" valueType="num">
                                      <p:cBhvr>
                                        <p:cTn id="36"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1030"/>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032"/>
                                        </p:tgtEl>
                                        <p:attrNameLst>
                                          <p:attrName>style.visibility</p:attrName>
                                        </p:attrNameLst>
                                      </p:cBhvr>
                                      <p:to>
                                        <p:strVal val="visible"/>
                                      </p:to>
                                    </p:set>
                                    <p:animEffect transition="in" filter="fade">
                                      <p:cBhvr>
                                        <p:cTn id="52" dur="1000"/>
                                        <p:tgtEl>
                                          <p:spTgt spid="1032"/>
                                        </p:tgtEl>
                                      </p:cBhvr>
                                    </p:animEffect>
                                    <p:anim calcmode="lin" valueType="num">
                                      <p:cBhvr>
                                        <p:cTn id="53" dur="1000" fill="hold"/>
                                        <p:tgtEl>
                                          <p:spTgt spid="1032"/>
                                        </p:tgtEl>
                                        <p:attrNameLst>
                                          <p:attrName>ppt_x</p:attrName>
                                        </p:attrNameLst>
                                      </p:cBhvr>
                                      <p:tavLst>
                                        <p:tav tm="0">
                                          <p:val>
                                            <p:strVal val="#ppt_x"/>
                                          </p:val>
                                        </p:tav>
                                        <p:tav tm="100000">
                                          <p:val>
                                            <p:strVal val="#ppt_x"/>
                                          </p:val>
                                        </p:tav>
                                      </p:tavLst>
                                    </p:anim>
                                    <p:anim calcmode="lin" valueType="num">
                                      <p:cBhvr>
                                        <p:cTn id="5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 grpId="0" animBg="1"/>
      <p:bldP spid="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7000"/>
          </a:stretch>
        </a:blipFill>
        <a:effectLst/>
      </p:bgPr>
    </p:bg>
    <p:spTree>
      <p:nvGrpSpPr>
        <p:cNvPr id="1" name=""/>
        <p:cNvGrpSpPr/>
        <p:nvPr/>
      </p:nvGrpSpPr>
      <p:grpSpPr>
        <a:xfrm>
          <a:off x="0" y="0"/>
          <a:ext cx="0" cy="0"/>
          <a:chOff x="0" y="0"/>
          <a:chExt cx="0" cy="0"/>
        </a:xfrm>
      </p:grpSpPr>
      <p:sp>
        <p:nvSpPr>
          <p:cNvPr id="11" name="Cloud 10">
            <a:extLst>
              <a:ext uri="{FF2B5EF4-FFF2-40B4-BE49-F238E27FC236}">
                <a16:creationId xmlns:a16="http://schemas.microsoft.com/office/drawing/2014/main" id="{BCB68FA7-80C2-49AA-BCE7-9C97890A4958}"/>
              </a:ext>
            </a:extLst>
          </p:cNvPr>
          <p:cNvSpPr/>
          <p:nvPr/>
        </p:nvSpPr>
        <p:spPr>
          <a:xfrm>
            <a:off x="4322109" y="2739964"/>
            <a:ext cx="3261952" cy="2093874"/>
          </a:xfrm>
          <a:prstGeom prst="clou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rPr>
              <a:t>Quần thể kiến trúc của Hồ Gươm bao gồm những</a:t>
            </a:r>
            <a:r>
              <a:rPr lang="en-US" dirty="0">
                <a:solidFill>
                  <a:schemeClr val="tx1"/>
                </a:solidFill>
              </a:rPr>
              <a:t> </a:t>
            </a:r>
            <a:r>
              <a:rPr lang="vi-VN" dirty="0">
                <a:solidFill>
                  <a:schemeClr val="tx1"/>
                </a:solidFill>
              </a:rPr>
              <a:t>công trình gì?</a:t>
            </a:r>
            <a:endParaRPr lang="en-US" dirty="0">
              <a:solidFill>
                <a:schemeClr val="tx1"/>
              </a:solidFill>
            </a:endParaRPr>
          </a:p>
        </p:txBody>
      </p:sp>
      <p:sp>
        <p:nvSpPr>
          <p:cNvPr id="12" name="TextBox 11">
            <a:extLst>
              <a:ext uri="{FF2B5EF4-FFF2-40B4-BE49-F238E27FC236}">
                <a16:creationId xmlns:a16="http://schemas.microsoft.com/office/drawing/2014/main" id="{F09E96FD-E95F-4AD4-9307-53F2F677C65E}"/>
              </a:ext>
            </a:extLst>
          </p:cNvPr>
          <p:cNvSpPr txBox="1"/>
          <p:nvPr/>
        </p:nvSpPr>
        <p:spPr>
          <a:xfrm>
            <a:off x="4678074" y="1468360"/>
            <a:ext cx="2631906" cy="830997"/>
          </a:xfrm>
          <a:prstGeom prst="rect">
            <a:avLst/>
          </a:prstGeom>
          <a:noFill/>
        </p:spPr>
        <p:txBody>
          <a:bodyPr wrap="square" rtlCol="0">
            <a:spAutoFit/>
          </a:bodyPr>
          <a:lstStyle/>
          <a:p>
            <a:pPr algn="ctr"/>
            <a:r>
              <a:rPr lang="vi-VN" sz="2400" dirty="0">
                <a:latin typeface="Times New Roman" panose="02020603050405020304" pitchFamily="18" charset="0"/>
                <a:cs typeface="Times New Roman" panose="02020603050405020304" pitchFamily="18" charset="0"/>
              </a:rPr>
              <a:t>Quần thể kiến trúc quanh hồ Gươm: </a:t>
            </a:r>
          </a:p>
        </p:txBody>
      </p:sp>
      <p:sp>
        <p:nvSpPr>
          <p:cNvPr id="9" name="TextBox 8">
            <a:extLst>
              <a:ext uri="{FF2B5EF4-FFF2-40B4-BE49-F238E27FC236}">
                <a16:creationId xmlns:a16="http://schemas.microsoft.com/office/drawing/2014/main" id="{291DF316-FEF9-41C7-9991-448404E6B5A8}"/>
              </a:ext>
            </a:extLst>
          </p:cNvPr>
          <p:cNvSpPr txBox="1"/>
          <p:nvPr/>
        </p:nvSpPr>
        <p:spPr>
          <a:xfrm>
            <a:off x="1761482" y="356508"/>
            <a:ext cx="4334518" cy="369332"/>
          </a:xfrm>
          <a:prstGeom prst="rect">
            <a:avLst/>
          </a:prstGeom>
          <a:noFill/>
        </p:spPr>
        <p:txBody>
          <a:bodyPr wrap="square" rtlCol="0">
            <a:spAutoFit/>
          </a:bodyPr>
          <a:lstStyle/>
          <a:p>
            <a:r>
              <a:rPr lang="vi-VN" b="1" dirty="0">
                <a:latin typeface="+mj-lt"/>
              </a:rPr>
              <a:t>Hồ Gươm – Trái tim của thủ đô Hà Nội</a:t>
            </a:r>
            <a:endParaRPr lang="en-US" b="1" dirty="0">
              <a:latin typeface="+mj-lt"/>
            </a:endParaRPr>
          </a:p>
        </p:txBody>
      </p:sp>
      <p:pic>
        <p:nvPicPr>
          <p:cNvPr id="2050" name="Picture 2" descr="Tháp Rùa hồ Gươm - Văn hóa du lịch - Liên hiệp các tổ chức hữu nghị Hà Nội">
            <a:extLst>
              <a:ext uri="{FF2B5EF4-FFF2-40B4-BE49-F238E27FC236}">
                <a16:creationId xmlns:a16="http://schemas.microsoft.com/office/drawing/2014/main" id="{35C9B782-B1F0-41F1-AD2A-32EB02F8C9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103" y="766910"/>
            <a:ext cx="4194031" cy="266209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ĐỀN NGỌC SƠN, CẦU THÊ HÚC - BIỂU TƯỢNG VĂN HOÁ ĐẤT THỦ ĐÔ">
            <a:extLst>
              <a:ext uri="{FF2B5EF4-FFF2-40B4-BE49-F238E27FC236}">
                <a16:creationId xmlns:a16="http://schemas.microsoft.com/office/drawing/2014/main" id="{B0E57715-9C8B-43DA-89A5-DBD071F5CC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8384" y="3534770"/>
            <a:ext cx="4678547" cy="32782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Đền Ngọc Sơn – Wikipedia tiếng Việt">
            <a:extLst>
              <a:ext uri="{FF2B5EF4-FFF2-40B4-BE49-F238E27FC236}">
                <a16:creationId xmlns:a16="http://schemas.microsoft.com/office/drawing/2014/main" id="{003A3E33-2DA2-4528-99E9-0D42F8F142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6371" y="44971"/>
            <a:ext cx="4690560" cy="338402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tháp bút hồ gươm">
            <a:extLst>
              <a:ext uri="{FF2B5EF4-FFF2-40B4-BE49-F238E27FC236}">
                <a16:creationId xmlns:a16="http://schemas.microsoft.com/office/drawing/2014/main" id="{D5CCEE5F-3270-480E-9E8F-C912183AD7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088" y="3429000"/>
            <a:ext cx="4206548" cy="3384031"/>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Rectangle with Corners Rounded 1">
            <a:extLst>
              <a:ext uri="{FF2B5EF4-FFF2-40B4-BE49-F238E27FC236}">
                <a16:creationId xmlns:a16="http://schemas.microsoft.com/office/drawing/2014/main" id="{44F01FA9-7212-4ED6-8BA1-61ED13A3167E}"/>
              </a:ext>
            </a:extLst>
          </p:cNvPr>
          <p:cNvSpPr/>
          <p:nvPr/>
        </p:nvSpPr>
        <p:spPr>
          <a:xfrm>
            <a:off x="4694445" y="2519185"/>
            <a:ext cx="2442910" cy="551915"/>
          </a:xfrm>
          <a:prstGeom prst="wedgeRoundRectCallout">
            <a:avLst>
              <a:gd name="adj1" fmla="val -62348"/>
              <a:gd name="adj2" fmla="val 2334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mj-lt"/>
              </a:rPr>
              <a:t>Tháp Rùa</a:t>
            </a:r>
            <a:endParaRPr lang="en-US" sz="2000" dirty="0">
              <a:solidFill>
                <a:schemeClr val="tx1"/>
              </a:solidFill>
              <a:latin typeface="+mj-lt"/>
            </a:endParaRPr>
          </a:p>
        </p:txBody>
      </p:sp>
      <p:sp>
        <p:nvSpPr>
          <p:cNvPr id="20" name="Speech Bubble: Rectangle with Corners Rounded 19">
            <a:extLst>
              <a:ext uri="{FF2B5EF4-FFF2-40B4-BE49-F238E27FC236}">
                <a16:creationId xmlns:a16="http://schemas.microsoft.com/office/drawing/2014/main" id="{4F2BACAC-B300-4247-A912-F552EEA287F1}"/>
              </a:ext>
            </a:extLst>
          </p:cNvPr>
          <p:cNvSpPr/>
          <p:nvPr/>
        </p:nvSpPr>
        <p:spPr>
          <a:xfrm>
            <a:off x="4678297" y="3121617"/>
            <a:ext cx="2442910" cy="551915"/>
          </a:xfrm>
          <a:prstGeom prst="wedgeRoundRectCallout">
            <a:avLst>
              <a:gd name="adj1" fmla="val 64236"/>
              <a:gd name="adj2" fmla="val -4594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mj-lt"/>
              </a:rPr>
              <a:t>Đền Ngọc Sơn</a:t>
            </a:r>
            <a:endParaRPr lang="en-US" sz="2000" dirty="0">
              <a:solidFill>
                <a:schemeClr val="tx1"/>
              </a:solidFill>
              <a:latin typeface="+mj-lt"/>
            </a:endParaRPr>
          </a:p>
        </p:txBody>
      </p:sp>
      <p:sp>
        <p:nvSpPr>
          <p:cNvPr id="21" name="Speech Bubble: Rectangle with Corners Rounded 20">
            <a:extLst>
              <a:ext uri="{FF2B5EF4-FFF2-40B4-BE49-F238E27FC236}">
                <a16:creationId xmlns:a16="http://schemas.microsoft.com/office/drawing/2014/main" id="{52CA7C57-900D-4645-8000-A3DBBCD6DBCD}"/>
              </a:ext>
            </a:extLst>
          </p:cNvPr>
          <p:cNvSpPr/>
          <p:nvPr/>
        </p:nvSpPr>
        <p:spPr>
          <a:xfrm>
            <a:off x="4678297" y="3756489"/>
            <a:ext cx="2442910" cy="551915"/>
          </a:xfrm>
          <a:prstGeom prst="wedgeRoundRectCallout">
            <a:avLst>
              <a:gd name="adj1" fmla="val 64236"/>
              <a:gd name="adj2" fmla="val -4594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mj-lt"/>
              </a:rPr>
              <a:t>Cầu Thê Húc</a:t>
            </a:r>
            <a:endParaRPr lang="en-US" sz="2000" dirty="0">
              <a:solidFill>
                <a:schemeClr val="tx1"/>
              </a:solidFill>
              <a:latin typeface="+mj-lt"/>
            </a:endParaRPr>
          </a:p>
        </p:txBody>
      </p:sp>
      <p:sp>
        <p:nvSpPr>
          <p:cNvPr id="22" name="Speech Bubble: Rectangle with Corners Rounded 21">
            <a:extLst>
              <a:ext uri="{FF2B5EF4-FFF2-40B4-BE49-F238E27FC236}">
                <a16:creationId xmlns:a16="http://schemas.microsoft.com/office/drawing/2014/main" id="{8AD06A4D-9C24-480A-B9F7-B3B26FB2E118}"/>
              </a:ext>
            </a:extLst>
          </p:cNvPr>
          <p:cNvSpPr/>
          <p:nvPr/>
        </p:nvSpPr>
        <p:spPr>
          <a:xfrm>
            <a:off x="4678297" y="4391361"/>
            <a:ext cx="2442910" cy="551915"/>
          </a:xfrm>
          <a:prstGeom prst="wedgeRoundRectCallout">
            <a:avLst>
              <a:gd name="adj1" fmla="val -66431"/>
              <a:gd name="adj2" fmla="val -979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mj-lt"/>
              </a:rPr>
              <a:t>Tháp Bút</a:t>
            </a:r>
            <a:endParaRPr lang="en-US" sz="2000" dirty="0">
              <a:solidFill>
                <a:schemeClr val="tx1"/>
              </a:solidFill>
              <a:latin typeface="+mj-lt"/>
            </a:endParaRPr>
          </a:p>
        </p:txBody>
      </p:sp>
    </p:spTree>
    <p:extLst>
      <p:ext uri="{BB962C8B-B14F-4D97-AF65-F5344CB8AC3E}">
        <p14:creationId xmlns:p14="http://schemas.microsoft.com/office/powerpoint/2010/main" val="146115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1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fade">
                                      <p:cBhvr>
                                        <p:cTn id="23" dur="500"/>
                                        <p:tgtEl>
                                          <p:spTgt spid="2050"/>
                                        </p:tgtEl>
                                      </p:cBhvr>
                                    </p:animEffect>
                                  </p:childTnLst>
                                </p:cTn>
                              </p:par>
                            </p:childTnLst>
                          </p:cTn>
                        </p:par>
                        <p:par>
                          <p:cTn id="24" fill="hold">
                            <p:stCondLst>
                              <p:cond delay="500"/>
                            </p:stCondLst>
                            <p:childTnLst>
                              <p:par>
                                <p:cTn id="25" presetID="42" presetClass="entr" presetSubtype="0"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42" presetClass="entr" presetSubtype="0" fill="hold" grpId="0"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1000"/>
                                        <p:tgtEl>
                                          <p:spTgt spid="20"/>
                                        </p:tgtEl>
                                      </p:cBhvr>
                                    </p:animEffect>
                                    <p:anim calcmode="lin" valueType="num">
                                      <p:cBhvr>
                                        <p:cTn id="41" dur="1000" fill="hold"/>
                                        <p:tgtEl>
                                          <p:spTgt spid="20"/>
                                        </p:tgtEl>
                                        <p:attrNameLst>
                                          <p:attrName>ppt_x</p:attrName>
                                        </p:attrNameLst>
                                      </p:cBhvr>
                                      <p:tavLst>
                                        <p:tav tm="0">
                                          <p:val>
                                            <p:strVal val="#ppt_x"/>
                                          </p:val>
                                        </p:tav>
                                        <p:tav tm="100000">
                                          <p:val>
                                            <p:strVal val="#ppt_x"/>
                                          </p:val>
                                        </p:tav>
                                      </p:tavLst>
                                    </p:anim>
                                    <p:anim calcmode="lin" valueType="num">
                                      <p:cBhvr>
                                        <p:cTn id="4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42" presetClass="entr" presetSubtype="0"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1000"/>
                                        <p:tgtEl>
                                          <p:spTgt spid="21"/>
                                        </p:tgtEl>
                                      </p:cBhvr>
                                    </p:animEffect>
                                    <p:anim calcmode="lin" valueType="num">
                                      <p:cBhvr>
                                        <p:cTn id="54" dur="1000" fill="hold"/>
                                        <p:tgtEl>
                                          <p:spTgt spid="21"/>
                                        </p:tgtEl>
                                        <p:attrNameLst>
                                          <p:attrName>ppt_x</p:attrName>
                                        </p:attrNameLst>
                                      </p:cBhvr>
                                      <p:tavLst>
                                        <p:tav tm="0">
                                          <p:val>
                                            <p:strVal val="#ppt_x"/>
                                          </p:val>
                                        </p:tav>
                                        <p:tav tm="100000">
                                          <p:val>
                                            <p:strVal val="#ppt_x"/>
                                          </p:val>
                                        </p:tav>
                                      </p:tavLst>
                                    </p:anim>
                                    <p:anim calcmode="lin" valueType="num">
                                      <p:cBhvr>
                                        <p:cTn id="5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1000"/>
                                        <p:tgtEl>
                                          <p:spTgt spid="16"/>
                                        </p:tgtEl>
                                      </p:cBhvr>
                                    </p:animEffect>
                                    <p:anim calcmode="lin" valueType="num">
                                      <p:cBhvr>
                                        <p:cTn id="61" dur="1000" fill="hold"/>
                                        <p:tgtEl>
                                          <p:spTgt spid="16"/>
                                        </p:tgtEl>
                                        <p:attrNameLst>
                                          <p:attrName>ppt_x</p:attrName>
                                        </p:attrNameLst>
                                      </p:cBhvr>
                                      <p:tavLst>
                                        <p:tav tm="0">
                                          <p:val>
                                            <p:strVal val="#ppt_x"/>
                                          </p:val>
                                        </p:tav>
                                        <p:tav tm="100000">
                                          <p:val>
                                            <p:strVal val="#ppt_x"/>
                                          </p:val>
                                        </p:tav>
                                      </p:tavLst>
                                    </p:anim>
                                    <p:anim calcmode="lin" valueType="num">
                                      <p:cBhvr>
                                        <p:cTn id="62" dur="1000" fill="hold"/>
                                        <p:tgtEl>
                                          <p:spTgt spid="16"/>
                                        </p:tgtEl>
                                        <p:attrNameLst>
                                          <p:attrName>ppt_y</p:attrName>
                                        </p:attrNameLst>
                                      </p:cBhvr>
                                      <p:tavLst>
                                        <p:tav tm="0">
                                          <p:val>
                                            <p:strVal val="#ppt_y+.1"/>
                                          </p:val>
                                        </p:tav>
                                        <p:tav tm="100000">
                                          <p:val>
                                            <p:strVal val="#ppt_y"/>
                                          </p:val>
                                        </p:tav>
                                      </p:tavLst>
                                    </p:anim>
                                  </p:childTnLst>
                                </p:cTn>
                              </p:par>
                            </p:childTnLst>
                          </p:cTn>
                        </p:par>
                        <p:par>
                          <p:cTn id="63" fill="hold">
                            <p:stCondLst>
                              <p:cond delay="1000"/>
                            </p:stCondLst>
                            <p:childTnLst>
                              <p:par>
                                <p:cTn id="64" presetID="42" presetClass="entr" presetSubtype="0" fill="hold" grpId="0" nodeType="after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1000"/>
                                        <p:tgtEl>
                                          <p:spTgt spid="22"/>
                                        </p:tgtEl>
                                      </p:cBhvr>
                                    </p:animEffect>
                                    <p:anim calcmode="lin" valueType="num">
                                      <p:cBhvr>
                                        <p:cTn id="67" dur="1000" fill="hold"/>
                                        <p:tgtEl>
                                          <p:spTgt spid="22"/>
                                        </p:tgtEl>
                                        <p:attrNameLst>
                                          <p:attrName>ppt_x</p:attrName>
                                        </p:attrNameLst>
                                      </p:cBhvr>
                                      <p:tavLst>
                                        <p:tav tm="0">
                                          <p:val>
                                            <p:strVal val="#ppt_x"/>
                                          </p:val>
                                        </p:tav>
                                        <p:tav tm="100000">
                                          <p:val>
                                            <p:strVal val="#ppt_x"/>
                                          </p:val>
                                        </p:tav>
                                      </p:tavLst>
                                    </p:anim>
                                    <p:anim calcmode="lin" valueType="num">
                                      <p:cBhvr>
                                        <p:cTn id="6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p:bldP spid="2" grpId="0" animBg="1"/>
      <p:bldP spid="20" grpId="0" animBg="1"/>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7000" b="-17000"/>
          </a:stretch>
        </a:blipFill>
        <a:effectLst/>
      </p:bgPr>
    </p:bg>
    <p:spTree>
      <p:nvGrpSpPr>
        <p:cNvPr id="1" name=""/>
        <p:cNvGrpSpPr/>
        <p:nvPr/>
      </p:nvGrpSpPr>
      <p:grpSpPr>
        <a:xfrm>
          <a:off x="0" y="0"/>
          <a:ext cx="0" cy="0"/>
          <a:chOff x="0" y="0"/>
          <a:chExt cx="0" cy="0"/>
        </a:xfrm>
      </p:grpSpPr>
      <p:sp>
        <p:nvSpPr>
          <p:cNvPr id="10" name="Cloud 9">
            <a:extLst>
              <a:ext uri="{FF2B5EF4-FFF2-40B4-BE49-F238E27FC236}">
                <a16:creationId xmlns:a16="http://schemas.microsoft.com/office/drawing/2014/main" id="{669680EF-7B05-4A3F-AD9B-08D009CCD333}"/>
              </a:ext>
            </a:extLst>
          </p:cNvPr>
          <p:cNvSpPr/>
          <p:nvPr/>
        </p:nvSpPr>
        <p:spPr>
          <a:xfrm>
            <a:off x="993228" y="1481959"/>
            <a:ext cx="3111167" cy="1776381"/>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chemeClr val="tx1"/>
                </a:solidFill>
                <a:latin typeface="+mj-lt"/>
              </a:rPr>
              <a:t>Những hiểu biết của em về chùa Một Cột? </a:t>
            </a:r>
            <a:endParaRPr lang="en-US" sz="2000" dirty="0">
              <a:solidFill>
                <a:schemeClr val="tx1"/>
              </a:solidFill>
              <a:latin typeface="+mj-lt"/>
            </a:endParaRPr>
          </a:p>
        </p:txBody>
      </p:sp>
      <p:sp>
        <p:nvSpPr>
          <p:cNvPr id="13" name="TextBox 12">
            <a:extLst>
              <a:ext uri="{FF2B5EF4-FFF2-40B4-BE49-F238E27FC236}">
                <a16:creationId xmlns:a16="http://schemas.microsoft.com/office/drawing/2014/main" id="{C6B2BED4-434A-4B88-A4A9-094B351CB15B}"/>
              </a:ext>
            </a:extLst>
          </p:cNvPr>
          <p:cNvSpPr txBox="1"/>
          <p:nvPr/>
        </p:nvSpPr>
        <p:spPr>
          <a:xfrm>
            <a:off x="4405745" y="170594"/>
            <a:ext cx="7049193" cy="400110"/>
          </a:xfrm>
          <a:prstGeom prst="rect">
            <a:avLst/>
          </a:prstGeom>
          <a:noFill/>
        </p:spPr>
        <p:txBody>
          <a:bodyPr wrap="square" rtlCol="0">
            <a:spAutoFit/>
          </a:bodyPr>
          <a:lstStyle/>
          <a:p>
            <a:r>
              <a:rPr lang="vi-VN" sz="2000" b="1" dirty="0">
                <a:latin typeface="+mj-lt"/>
              </a:rPr>
              <a:t>Chùa Một Cột – Đóa hoa sen ngàn năm tuổi trong lòng Hà Nội</a:t>
            </a:r>
            <a:endParaRPr lang="en-US" sz="2000" b="1" dirty="0">
              <a:latin typeface="+mj-lt"/>
            </a:endParaRPr>
          </a:p>
        </p:txBody>
      </p:sp>
      <p:pic>
        <p:nvPicPr>
          <p:cNvPr id="9" name="Picture 8">
            <a:extLst>
              <a:ext uri="{FF2B5EF4-FFF2-40B4-BE49-F238E27FC236}">
                <a16:creationId xmlns:a16="http://schemas.microsoft.com/office/drawing/2014/main" id="{E369BAE6-EB8C-4DA8-8110-F12C6BCD041E}"/>
              </a:ext>
            </a:extLst>
          </p:cNvPr>
          <p:cNvPicPr>
            <a:picLocks noChangeAspect="1"/>
          </p:cNvPicPr>
          <p:nvPr/>
        </p:nvPicPr>
        <p:blipFill>
          <a:blip r:embed="rId6"/>
          <a:stretch>
            <a:fillRect/>
          </a:stretch>
        </p:blipFill>
        <p:spPr>
          <a:xfrm flipH="1">
            <a:off x="11971" y="4400074"/>
            <a:ext cx="3722265" cy="2351329"/>
          </a:xfrm>
          <a:prstGeom prst="rect">
            <a:avLst/>
          </a:prstGeom>
        </p:spPr>
      </p:pic>
      <p:pic>
        <p:nvPicPr>
          <p:cNvPr id="2" name="Tieng-coi-oto-www_yeualo_com">
            <a:hlinkClick r:id="" action="ppaction://media"/>
            <a:extLst>
              <a:ext uri="{FF2B5EF4-FFF2-40B4-BE49-F238E27FC236}">
                <a16:creationId xmlns:a16="http://schemas.microsoft.com/office/drawing/2014/main" id="{D0776130-8A99-414A-8245-64294A68EC6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91135" y="5575739"/>
            <a:ext cx="609600" cy="609600"/>
          </a:xfrm>
          <a:prstGeom prst="rect">
            <a:avLst/>
          </a:prstGeom>
        </p:spPr>
      </p:pic>
      <p:sp>
        <p:nvSpPr>
          <p:cNvPr id="3" name="TextBox 2">
            <a:extLst>
              <a:ext uri="{FF2B5EF4-FFF2-40B4-BE49-F238E27FC236}">
                <a16:creationId xmlns:a16="http://schemas.microsoft.com/office/drawing/2014/main" id="{A0ECDAAE-1C08-47BF-B943-D4F21EA989C3}"/>
              </a:ext>
            </a:extLst>
          </p:cNvPr>
          <p:cNvSpPr txBox="1"/>
          <p:nvPr/>
        </p:nvSpPr>
        <p:spPr>
          <a:xfrm>
            <a:off x="315310" y="5376041"/>
            <a:ext cx="2585545" cy="378373"/>
          </a:xfrm>
          <a:prstGeom prst="rect">
            <a:avLst/>
          </a:prstGeom>
          <a:noFill/>
        </p:spPr>
        <p:txBody>
          <a:bodyPr wrap="square" rtlCol="0">
            <a:spAutoFit/>
          </a:bodyPr>
          <a:lstStyle/>
          <a:p>
            <a:pPr algn="ctr"/>
            <a:r>
              <a:rPr lang="vi-VN" dirty="0"/>
              <a:t>DU LỊCH HÀ NỘI</a:t>
            </a:r>
            <a:endParaRPr lang="en-US" dirty="0"/>
          </a:p>
        </p:txBody>
      </p:sp>
      <p:pic>
        <p:nvPicPr>
          <p:cNvPr id="8" name="Picture 2" descr="Chùa Một Cột - Đóa hoa sen ngàn năm tuổi trong lòng Hà Nội">
            <a:extLst>
              <a:ext uri="{FF2B5EF4-FFF2-40B4-BE49-F238E27FC236}">
                <a16:creationId xmlns:a16="http://schemas.microsoft.com/office/drawing/2014/main" id="{5239549D-07A9-44B2-9DA8-945A85434C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90418" y="672661"/>
            <a:ext cx="5479845" cy="3082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4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76" fill="hold"/>
                                        <p:tgtEl>
                                          <p:spTgt spid="2"/>
                                        </p:tgtEl>
                                      </p:cBhvr>
                                    </p:cmd>
                                  </p:childTnLst>
                                </p:cTn>
                              </p:par>
                              <p:par>
                                <p:cTn id="7" presetID="42" presetClass="path" presetSubtype="0" accel="50000" decel="50000" fill="hold" nodeType="withEffect">
                                  <p:stCondLst>
                                    <p:cond delay="0"/>
                                  </p:stCondLst>
                                  <p:childTnLst>
                                    <p:animMotion origin="layout" path="M 4.16667E-6 -2.96296E-6 L 0.30533 -2.96296E-6 " pathEditMode="relative" rAng="0" ptsTypes="AA">
                                      <p:cBhvr>
                                        <p:cTn id="8" dur="2000" fill="hold"/>
                                        <p:tgtEl>
                                          <p:spTgt spid="9"/>
                                        </p:tgtEl>
                                        <p:attrNameLst>
                                          <p:attrName>ppt_x</p:attrName>
                                          <p:attrName>ppt_y</p:attrName>
                                        </p:attrNameLst>
                                      </p:cBhvr>
                                      <p:rCtr x="15260" y="0"/>
                                    </p:animMotion>
                                  </p:childTnLst>
                                </p:cTn>
                              </p:par>
                              <p:par>
                                <p:cTn id="9" presetID="42" presetClass="path" presetSubtype="0" accel="50000" decel="50000" fill="hold" grpId="0" nodeType="withEffect">
                                  <p:stCondLst>
                                    <p:cond delay="0"/>
                                  </p:stCondLst>
                                  <p:childTnLst>
                                    <p:animMotion origin="layout" path="M -0.00169 -2.59259E-6 L 0.32852 0.00162 " pathEditMode="relative" rAng="0" ptsTypes="AA">
                                      <p:cBhvr>
                                        <p:cTn id="10" dur="2000" fill="hold"/>
                                        <p:tgtEl>
                                          <p:spTgt spid="3"/>
                                        </p:tgtEl>
                                        <p:attrNameLst>
                                          <p:attrName>ppt_x</p:attrName>
                                          <p:attrName>ppt_y</p:attrName>
                                        </p:attrNameLst>
                                      </p:cBhvr>
                                      <p:rCtr x="16510" y="69"/>
                                    </p:animMotion>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10" grpId="0" animBg="1"/>
      <p:bldP spid="13"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54A7A2-AC4F-4F3D-BD81-3A9081C57617}"/>
              </a:ext>
            </a:extLst>
          </p:cNvPr>
          <p:cNvSpPr/>
          <p:nvPr/>
        </p:nvSpPr>
        <p:spPr>
          <a:xfrm>
            <a:off x="163772" y="450109"/>
            <a:ext cx="5786652" cy="65292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2532E60-F7C6-4D3F-83FC-38EACE1001E1}"/>
              </a:ext>
            </a:extLst>
          </p:cNvPr>
          <p:cNvSpPr txBox="1"/>
          <p:nvPr/>
        </p:nvSpPr>
        <p:spPr>
          <a:xfrm>
            <a:off x="163771" y="440698"/>
            <a:ext cx="5663823" cy="707886"/>
          </a:xfrm>
          <a:prstGeom prst="rect">
            <a:avLst/>
          </a:prstGeom>
          <a:noFill/>
        </p:spPr>
        <p:txBody>
          <a:bodyPr wrap="square" rtlCol="0">
            <a:spAutoFit/>
          </a:bodyPr>
          <a:lstStyle/>
          <a:p>
            <a:r>
              <a:rPr lang="vi-VN" sz="2000" dirty="0">
                <a:latin typeface="+mj-lt"/>
              </a:rPr>
              <a:t>- </a:t>
            </a:r>
            <a:r>
              <a:rPr lang="vi-VN" sz="2000" b="1" dirty="0">
                <a:latin typeface="+mj-lt"/>
              </a:rPr>
              <a:t>Vị trí</a:t>
            </a:r>
            <a:r>
              <a:rPr lang="vi-VN" sz="2000" dirty="0">
                <a:latin typeface="+mj-lt"/>
              </a:rPr>
              <a:t>: Nằm trong quần thể khu di tích Ba Đình lịch sử, tọa lạc bên tay phải của lăng Bác.</a:t>
            </a:r>
            <a:endParaRPr lang="en-US" sz="2000" dirty="0">
              <a:latin typeface="+mj-lt"/>
            </a:endParaRPr>
          </a:p>
        </p:txBody>
      </p:sp>
      <p:sp>
        <p:nvSpPr>
          <p:cNvPr id="6" name="TextBox 5">
            <a:extLst>
              <a:ext uri="{FF2B5EF4-FFF2-40B4-BE49-F238E27FC236}">
                <a16:creationId xmlns:a16="http://schemas.microsoft.com/office/drawing/2014/main" id="{BD4F2108-E43A-49ED-8B59-274032E034CC}"/>
              </a:ext>
            </a:extLst>
          </p:cNvPr>
          <p:cNvSpPr txBox="1"/>
          <p:nvPr/>
        </p:nvSpPr>
        <p:spPr>
          <a:xfrm>
            <a:off x="163771" y="1157894"/>
            <a:ext cx="5932227" cy="4832092"/>
          </a:xfrm>
          <a:prstGeom prst="rect">
            <a:avLst/>
          </a:prstGeom>
          <a:noFill/>
        </p:spPr>
        <p:txBody>
          <a:bodyPr wrap="square" rtlCol="0">
            <a:spAutoFit/>
          </a:bodyPr>
          <a:lstStyle/>
          <a:p>
            <a:r>
              <a:rPr lang="vi-VN" sz="2800" dirty="0">
                <a:latin typeface="+mj-lt"/>
              </a:rPr>
              <a:t>- </a:t>
            </a:r>
            <a:r>
              <a:rPr lang="vi-VN" sz="2800" b="1" dirty="0">
                <a:latin typeface="+mj-lt"/>
              </a:rPr>
              <a:t>Lịch sử hình thành</a:t>
            </a:r>
            <a:r>
              <a:rPr lang="vi-VN" sz="2800" dirty="0">
                <a:latin typeface="+mj-lt"/>
              </a:rPr>
              <a:t>:</a:t>
            </a:r>
          </a:p>
          <a:p>
            <a:r>
              <a:rPr lang="vi-VN" sz="2800" dirty="0">
                <a:latin typeface="+mj-lt"/>
              </a:rPr>
              <a:t>+ Khởi công: năm 1049.</a:t>
            </a:r>
          </a:p>
          <a:p>
            <a:r>
              <a:rPr lang="vi-VN" sz="2800" dirty="0">
                <a:latin typeface="+mj-lt"/>
              </a:rPr>
              <a:t>+ Truyền thuyết: vua Lý Thái Tông chiêm bao thấy Phật bà Quan Thế Âm Bồ Tát.</a:t>
            </a:r>
          </a:p>
          <a:p>
            <a:r>
              <a:rPr lang="vi-VN" sz="2800" dirty="0">
                <a:latin typeface="+mj-lt"/>
              </a:rPr>
              <a:t>+ Trải qua các triều đại, các cuộc chiến tranh, thực dân Pháp đặt mìn phá hoại, chùa bị hư hỏng, sụp đổ gần như hoàn toàn.</a:t>
            </a:r>
          </a:p>
          <a:p>
            <a:r>
              <a:rPr lang="vi-VN" sz="2800" dirty="0">
                <a:latin typeface="+mj-lt"/>
              </a:rPr>
              <a:t>+ 1955: được trùng tu tôn tạo theo kiến trúc cũ, cho đến ngày nay.</a:t>
            </a:r>
          </a:p>
        </p:txBody>
      </p:sp>
      <p:sp>
        <p:nvSpPr>
          <p:cNvPr id="8" name="TextBox 7">
            <a:extLst>
              <a:ext uri="{FF2B5EF4-FFF2-40B4-BE49-F238E27FC236}">
                <a16:creationId xmlns:a16="http://schemas.microsoft.com/office/drawing/2014/main" id="{B4E1030C-990A-4EBD-BC59-F2326B595FFE}"/>
              </a:ext>
            </a:extLst>
          </p:cNvPr>
          <p:cNvSpPr txBox="1"/>
          <p:nvPr/>
        </p:nvSpPr>
        <p:spPr>
          <a:xfrm>
            <a:off x="2635135" y="49998"/>
            <a:ext cx="7356145" cy="400110"/>
          </a:xfrm>
          <a:prstGeom prst="rect">
            <a:avLst/>
          </a:prstGeom>
          <a:noFill/>
        </p:spPr>
        <p:txBody>
          <a:bodyPr wrap="square" rtlCol="0">
            <a:spAutoFit/>
          </a:bodyPr>
          <a:lstStyle/>
          <a:p>
            <a:r>
              <a:rPr lang="en-US" sz="2000" b="1" dirty="0" err="1">
                <a:latin typeface="Times New Roman" panose="02020603050405020304" pitchFamily="18" charset="0"/>
                <a:cs typeface="Times New Roman" panose="02020603050405020304" pitchFamily="18" charset="0"/>
              </a:rPr>
              <a:t>Chùa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Một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Cột</a:t>
            </a:r>
            <a:r>
              <a:rPr lang="en-US" sz="2000" b="1" dirty="0">
                <a:latin typeface="Times New Roman" panose="02020603050405020304" pitchFamily="18" charset="0"/>
                <a:cs typeface="Times New Roman" panose="02020603050405020304" pitchFamily="18" charset="0"/>
              </a:rPr>
              <a:t> – </a:t>
            </a:r>
            <a:r>
              <a:rPr lang="en-US" sz="2000" b="1" dirty="0" err="1">
                <a:latin typeface="Times New Roman" panose="02020603050405020304" pitchFamily="18" charset="0"/>
                <a:cs typeface="Times New Roman" panose="02020603050405020304" pitchFamily="18" charset="0"/>
              </a:rPr>
              <a:t>Đóa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hoa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sen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ngàn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tuổi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lòng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Nội</a:t>
            </a:r>
            <a:r>
              <a:rPr lang="en-US" sz="2000" b="1" dirty="0">
                <a:latin typeface="Times New Roman" panose="02020603050405020304" pitchFamily="18" charset="0"/>
                <a:cs typeface="Times New Roman" panose="02020603050405020304" pitchFamily="18" charset="0"/>
              </a:rPr>
              <a:t>.</a:t>
            </a:r>
          </a:p>
        </p:txBody>
      </p:sp>
      <p:pic>
        <p:nvPicPr>
          <p:cNvPr id="1026" name="Picture 2" descr="3 nơi có phiên bản chùa Một Cột">
            <a:extLst>
              <a:ext uri="{FF2B5EF4-FFF2-40B4-BE49-F238E27FC236}">
                <a16:creationId xmlns:a16="http://schemas.microsoft.com/office/drawing/2014/main" id="{E7EA66A7-13C7-4169-B9D4-EA4885E1C4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504966"/>
            <a:ext cx="5932226" cy="6168789"/>
          </a:xfrm>
          <a:prstGeom prst="rect">
            <a:avLst/>
          </a:prstGeom>
          <a:noFill/>
          <a:extLst>
            <a:ext uri="{909E8E84-426E-40DD-AFC4-6F175D3DCCD1}">
              <a14:hiddenFill xmlns:a14="http://schemas.microsoft.com/office/drawing/2010/main">
                <a:solidFill>
                  <a:srgbClr val="FFFFFF"/>
                </a:solidFill>
              </a14:hiddenFill>
            </a:ext>
          </a:extLst>
        </p:spPr>
      </p:pic>
      <p:sp>
        <p:nvSpPr>
          <p:cNvPr id="3" name="Cloud 2">
            <a:extLst>
              <a:ext uri="{FF2B5EF4-FFF2-40B4-BE49-F238E27FC236}">
                <a16:creationId xmlns:a16="http://schemas.microsoft.com/office/drawing/2014/main" id="{9973F7BC-96A7-45DF-A645-75B7B4734911}"/>
              </a:ext>
            </a:extLst>
          </p:cNvPr>
          <p:cNvSpPr/>
          <p:nvPr/>
        </p:nvSpPr>
        <p:spPr>
          <a:xfrm>
            <a:off x="518613" y="1651380"/>
            <a:ext cx="4954137" cy="3301460"/>
          </a:xfrm>
          <a:prstGeom prst="cloud">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mj-lt"/>
              </a:rPr>
              <a:t>Em có biết truyền thuyết về chùa Một Côt không? Hãy chia sẻ với các bạn.</a:t>
            </a:r>
            <a:endParaRPr lang="en-US" sz="3200" dirty="0">
              <a:solidFill>
                <a:schemeClr val="tx1"/>
              </a:solidFill>
              <a:latin typeface="+mj-lt"/>
            </a:endParaRPr>
          </a:p>
        </p:txBody>
      </p:sp>
    </p:spTree>
    <p:extLst>
      <p:ext uri="{BB962C8B-B14F-4D97-AF65-F5344CB8AC3E}">
        <p14:creationId xmlns:p14="http://schemas.microsoft.com/office/powerpoint/2010/main" val="4005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par>
                                <p:cTn id="19" presetID="42"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3" grpId="0" animBg="1"/>
      <p:bldP spid="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83EA528-D7F7-433E-B890-083240A275A2}"/>
              </a:ext>
            </a:extLst>
          </p:cNvPr>
          <p:cNvSpPr txBox="1"/>
          <p:nvPr/>
        </p:nvSpPr>
        <p:spPr>
          <a:xfrm>
            <a:off x="327321" y="1390996"/>
            <a:ext cx="2161309" cy="4031873"/>
          </a:xfrm>
          <a:prstGeom prst="rect">
            <a:avLst/>
          </a:prstGeom>
          <a:noFill/>
          <a:ln w="19050">
            <a:solidFill>
              <a:srgbClr val="002060"/>
            </a:solidFill>
            <a:prstDash val="sysDash"/>
          </a:ln>
        </p:spPr>
        <p:txBody>
          <a:bodyPr wrap="square" rtlCol="0">
            <a:spAutoFit/>
          </a:bodyPr>
          <a:lstStyle/>
          <a:p>
            <a:pPr algn="ctr"/>
            <a:r>
              <a:rPr lang="vi-VN" sz="3200" b="1" dirty="0">
                <a:latin typeface="+mj-lt"/>
              </a:rPr>
              <a:t>Tên gọi: </a:t>
            </a:r>
          </a:p>
          <a:p>
            <a:pPr algn="ctr"/>
            <a:r>
              <a:rPr lang="vi-VN" sz="3200" b="1" dirty="0">
                <a:latin typeface="+mj-lt"/>
              </a:rPr>
              <a:t>Diên Hựu Tự </a:t>
            </a:r>
            <a:r>
              <a:rPr lang="vi-VN" sz="3200" dirty="0">
                <a:latin typeface="+mj-lt"/>
              </a:rPr>
              <a:t>(chùa Diên Hựu): Ý nghĩa: phước bền dài lâu</a:t>
            </a:r>
          </a:p>
          <a:p>
            <a:endParaRPr lang="en-US" sz="3200" dirty="0">
              <a:latin typeface="+mj-lt"/>
            </a:endParaRPr>
          </a:p>
        </p:txBody>
      </p:sp>
      <p:sp>
        <p:nvSpPr>
          <p:cNvPr id="10" name="TextBox 9">
            <a:extLst>
              <a:ext uri="{FF2B5EF4-FFF2-40B4-BE49-F238E27FC236}">
                <a16:creationId xmlns:a16="http://schemas.microsoft.com/office/drawing/2014/main" id="{7FFA4ED2-8252-4845-B13B-074DAC35751D}"/>
              </a:ext>
            </a:extLst>
          </p:cNvPr>
          <p:cNvSpPr txBox="1"/>
          <p:nvPr/>
        </p:nvSpPr>
        <p:spPr>
          <a:xfrm>
            <a:off x="327321" y="54930"/>
            <a:ext cx="11537357" cy="584775"/>
          </a:xfrm>
          <a:prstGeom prst="rect">
            <a:avLst/>
          </a:prstGeom>
          <a:noFill/>
        </p:spPr>
        <p:txBody>
          <a:bodyPr wrap="square" rtlCol="0">
            <a:spAutoFit/>
          </a:bodyPr>
          <a:lstStyle/>
          <a:p>
            <a:r>
              <a:rPr lang="vi-VN" sz="3200" b="1" dirty="0">
                <a:latin typeface="+mj-lt"/>
              </a:rPr>
              <a:t>Chùa Một Cột – Đóa hoa sen ngàn năm tuổi trong lòng Hà Nội</a:t>
            </a:r>
            <a:endParaRPr lang="en-US" sz="3200" b="1" dirty="0">
              <a:latin typeface="+mj-lt"/>
            </a:endParaRPr>
          </a:p>
        </p:txBody>
      </p:sp>
      <p:pic>
        <p:nvPicPr>
          <p:cNvPr id="2052" name="Picture 4" descr="Chùa Một Cột ở đâu? - Đóa hoa sen giữa lòng thủ đô">
            <a:extLst>
              <a:ext uri="{FF2B5EF4-FFF2-40B4-BE49-F238E27FC236}">
                <a16:creationId xmlns:a16="http://schemas.microsoft.com/office/drawing/2014/main" id="{6E17C3F1-2942-4BD2-8C82-184D6B1FE1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031" y="1390996"/>
            <a:ext cx="5781164" cy="3810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F22CE08-08B9-48D0-803D-5171EDBD0B34}"/>
              </a:ext>
            </a:extLst>
          </p:cNvPr>
          <p:cNvSpPr txBox="1"/>
          <p:nvPr/>
        </p:nvSpPr>
        <p:spPr>
          <a:xfrm>
            <a:off x="9643117" y="1390996"/>
            <a:ext cx="2221562" cy="3539430"/>
          </a:xfrm>
          <a:prstGeom prst="rect">
            <a:avLst/>
          </a:prstGeom>
          <a:noFill/>
          <a:ln w="19050">
            <a:solidFill>
              <a:srgbClr val="0070C0"/>
            </a:solidFill>
            <a:prstDash val="sysDash"/>
          </a:ln>
        </p:spPr>
        <p:txBody>
          <a:bodyPr wrap="square" rtlCol="0">
            <a:spAutoFit/>
          </a:bodyPr>
          <a:lstStyle/>
          <a:p>
            <a:pPr algn="ctr"/>
            <a:r>
              <a:rPr lang="vi-VN" sz="2800" b="1" dirty="0">
                <a:latin typeface="Times New Roman" panose="02020603050405020304" pitchFamily="18" charset="0"/>
                <a:cs typeface="Times New Roman" panose="02020603050405020304" pitchFamily="18" charset="0"/>
              </a:rPr>
              <a:t>Tên gọi: </a:t>
            </a:r>
          </a:p>
          <a:p>
            <a:pPr algn="ctr"/>
            <a:r>
              <a:rPr lang="vi-VN" sz="2800" b="1" dirty="0">
                <a:latin typeface="Times New Roman" panose="02020603050405020304" pitchFamily="18" charset="0"/>
                <a:cs typeface="Times New Roman" panose="02020603050405020304" pitchFamily="18" charset="0"/>
              </a:rPr>
              <a:t>Liên Hoa Đài (đài Hoa Sen)</a:t>
            </a:r>
          </a:p>
          <a:p>
            <a:pPr algn="ctr"/>
            <a:r>
              <a:rPr lang="vi-VN" sz="2800" dirty="0">
                <a:latin typeface="Times New Roman" panose="02020603050405020304" pitchFamily="18" charset="0"/>
                <a:cs typeface="Times New Roman" panose="02020603050405020304" pitchFamily="18" charset="0"/>
              </a:rPr>
              <a:t>Ý nghĩa: kiến trúc giống đài hoa sen khổng lồ)</a:t>
            </a:r>
            <a:endParaRPr lang="en-US" sz="2800" dirty="0">
              <a:latin typeface="Times New Roman" panose="02020603050405020304" pitchFamily="18" charset="0"/>
              <a:cs typeface="Times New Roman" panose="02020603050405020304" pitchFamily="18" charset="0"/>
            </a:endParaRPr>
          </a:p>
        </p:txBody>
      </p:sp>
      <p:sp>
        <p:nvSpPr>
          <p:cNvPr id="2" name="Cloud 1">
            <a:extLst>
              <a:ext uri="{FF2B5EF4-FFF2-40B4-BE49-F238E27FC236}">
                <a16:creationId xmlns:a16="http://schemas.microsoft.com/office/drawing/2014/main" id="{D135FB07-F875-4E04-B570-62EF78E75F8C}"/>
              </a:ext>
            </a:extLst>
          </p:cNvPr>
          <p:cNvSpPr/>
          <p:nvPr/>
        </p:nvSpPr>
        <p:spPr>
          <a:xfrm>
            <a:off x="4483685" y="1998378"/>
            <a:ext cx="3823855" cy="2595235"/>
          </a:xfrm>
          <a:prstGeom prst="cloud">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mj-lt"/>
              </a:rPr>
              <a:t>Chùa Một Cột còn có tên gọi nào khác?</a:t>
            </a:r>
            <a:endParaRPr lang="en-US" sz="3200" dirty="0">
              <a:solidFill>
                <a:schemeClr val="tx1"/>
              </a:solidFill>
              <a:latin typeface="+mj-lt"/>
            </a:endParaRPr>
          </a:p>
        </p:txBody>
      </p:sp>
    </p:spTree>
    <p:extLst>
      <p:ext uri="{BB962C8B-B14F-4D97-AF65-F5344CB8AC3E}">
        <p14:creationId xmlns:p14="http://schemas.microsoft.com/office/powerpoint/2010/main" val="298437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2" grpId="0" animBg="1"/>
      <p:bldP spid="2"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sp>
        <p:nvSpPr>
          <p:cNvPr id="2" name="Speech Bubble: Rectangle 1">
            <a:extLst>
              <a:ext uri="{FF2B5EF4-FFF2-40B4-BE49-F238E27FC236}">
                <a16:creationId xmlns:a16="http://schemas.microsoft.com/office/drawing/2014/main" id="{29CAE67C-ADE0-43E9-A27F-5E3AD3198DD7}"/>
              </a:ext>
            </a:extLst>
          </p:cNvPr>
          <p:cNvSpPr/>
          <p:nvPr/>
        </p:nvSpPr>
        <p:spPr>
          <a:xfrm>
            <a:off x="239535" y="1138150"/>
            <a:ext cx="6096000" cy="1272541"/>
          </a:xfrm>
          <a:prstGeom prst="wedgeRectCallout">
            <a:avLst>
              <a:gd name="adj1" fmla="val 55239"/>
              <a:gd name="adj2" fmla="val 299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530933-33C7-4A80-AE6E-0A994B31B0DA}"/>
              </a:ext>
            </a:extLst>
          </p:cNvPr>
          <p:cNvSpPr/>
          <p:nvPr/>
        </p:nvSpPr>
        <p:spPr>
          <a:xfrm>
            <a:off x="239534" y="1303747"/>
            <a:ext cx="6707175" cy="1384995"/>
          </a:xfrm>
          <a:prstGeom prst="rect">
            <a:avLst/>
          </a:prstGeom>
        </p:spPr>
        <p:txBody>
          <a:bodyPr wrap="square">
            <a:spAutoFit/>
          </a:bodyPr>
          <a:lstStyle/>
          <a:p>
            <a:r>
              <a:rPr lang="en-US" sz="2800" dirty="0">
                <a:solidFill>
                  <a:srgbClr val="1A2B49"/>
                </a:solidFill>
                <a:latin typeface="Times New Roman" panose="02020603050405020304" pitchFamily="18" charset="0"/>
                <a:cs typeface="Times New Roman" panose="02020603050405020304" pitchFamily="18" charset="0"/>
              </a:rPr>
              <a:t> </a:t>
            </a:r>
            <a:r>
              <a:rPr lang="vi-VN" sz="2800" dirty="0">
                <a:solidFill>
                  <a:srgbClr val="1A2B49"/>
                </a:solidFill>
                <a:latin typeface="Times New Roman" panose="02020603050405020304" pitchFamily="18" charset="0"/>
                <a:cs typeface="Times New Roman" panose="02020603050405020304" pitchFamily="18" charset="0"/>
              </a:rPr>
              <a:t>Kiến trúc:</a:t>
            </a:r>
          </a:p>
          <a:p>
            <a:r>
              <a:rPr lang="en-US" sz="2800" dirty="0">
                <a:solidFill>
                  <a:srgbClr val="1A2B49"/>
                </a:solidFill>
                <a:latin typeface="Times New Roman" panose="02020603050405020304" pitchFamily="18" charset="0"/>
                <a:cs typeface="Times New Roman" panose="02020603050405020304" pitchFamily="18" charset="0"/>
              </a:rPr>
              <a:t>"</a:t>
            </a:r>
            <a:r>
              <a:rPr lang="en-US" sz="2800" dirty="0" err="1">
                <a:solidFill>
                  <a:srgbClr val="1A2B49"/>
                </a:solidFill>
                <a:latin typeface="Times New Roman" panose="02020603050405020304" pitchFamily="18" charset="0"/>
                <a:cs typeface="Times New Roman" panose="02020603050405020304" pitchFamily="18" charset="0"/>
              </a:rPr>
              <a:t>Ngôi</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chùa</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có</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kiến</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trúc</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độc</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đáo</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nhất</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châu</a:t>
            </a:r>
            <a:r>
              <a:rPr lang="en-US" sz="2800" dirty="0">
                <a:solidFill>
                  <a:srgbClr val="1A2B49"/>
                </a:solidFill>
                <a:latin typeface="Times New Roman" panose="02020603050405020304" pitchFamily="18" charset="0"/>
                <a:cs typeface="Times New Roman" panose="02020603050405020304" pitchFamily="18" charset="0"/>
              </a:rPr>
              <a:t> Á" do </a:t>
            </a:r>
            <a:r>
              <a:rPr lang="en-US" sz="2800" dirty="0" err="1">
                <a:solidFill>
                  <a:srgbClr val="1A2B49"/>
                </a:solidFill>
                <a:latin typeface="Times New Roman" panose="02020603050405020304" pitchFamily="18" charset="0"/>
                <a:cs typeface="Times New Roman" panose="02020603050405020304" pitchFamily="18" charset="0"/>
              </a:rPr>
              <a:t>Tổ</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chức</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Kỷ</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lục</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Châu</a:t>
            </a:r>
            <a:r>
              <a:rPr lang="en-US" sz="2800" dirty="0">
                <a:solidFill>
                  <a:srgbClr val="1A2B49"/>
                </a:solidFill>
                <a:latin typeface="Times New Roman" panose="02020603050405020304" pitchFamily="18" charset="0"/>
                <a:cs typeface="Times New Roman" panose="02020603050405020304" pitchFamily="18" charset="0"/>
              </a:rPr>
              <a:t> Á </a:t>
            </a:r>
            <a:r>
              <a:rPr lang="en-US" sz="2800" dirty="0" err="1">
                <a:solidFill>
                  <a:srgbClr val="1A2B49"/>
                </a:solidFill>
                <a:latin typeface="Times New Roman" panose="02020603050405020304" pitchFamily="18" charset="0"/>
                <a:cs typeface="Times New Roman" panose="02020603050405020304" pitchFamily="18" charset="0"/>
              </a:rPr>
              <a:t>xác</a:t>
            </a:r>
            <a:r>
              <a:rPr lang="en-US" sz="2800" dirty="0">
                <a:solidFill>
                  <a:srgbClr val="1A2B49"/>
                </a:solidFill>
                <a:latin typeface="Times New Roman" panose="02020603050405020304" pitchFamily="18" charset="0"/>
                <a:cs typeface="Times New Roman" panose="02020603050405020304" pitchFamily="18" charset="0"/>
              </a:rPr>
              <a:t> </a:t>
            </a:r>
            <a:r>
              <a:rPr lang="en-US" sz="2800" dirty="0" err="1">
                <a:solidFill>
                  <a:srgbClr val="1A2B49"/>
                </a:solidFill>
                <a:latin typeface="Times New Roman" panose="02020603050405020304" pitchFamily="18" charset="0"/>
                <a:cs typeface="Times New Roman" panose="02020603050405020304" pitchFamily="18" charset="0"/>
              </a:rPr>
              <a:t>lập</a:t>
            </a:r>
            <a:endParaRPr lang="vi-VN" sz="2800" dirty="0">
              <a:solidFill>
                <a:srgbClr val="1A2B49"/>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FD267CA-FC08-4AEF-BC07-FC04F63FC825}"/>
              </a:ext>
            </a:extLst>
          </p:cNvPr>
          <p:cNvSpPr txBox="1"/>
          <p:nvPr/>
        </p:nvSpPr>
        <p:spPr>
          <a:xfrm>
            <a:off x="5892894" y="5285893"/>
            <a:ext cx="5171825" cy="369332"/>
          </a:xfrm>
          <a:prstGeom prst="rect">
            <a:avLst/>
          </a:prstGeom>
          <a:noFill/>
        </p:spPr>
        <p:txBody>
          <a:bodyPr wrap="square" rtlCol="0">
            <a:spAutoFit/>
          </a:bodyPr>
          <a:lstStyle/>
          <a:p>
            <a:r>
              <a:rPr lang="vi-VN" dirty="0"/>
              <a:t>Là một trong những biểu tượng của Hà Nội</a:t>
            </a:r>
          </a:p>
        </p:txBody>
      </p:sp>
      <p:sp>
        <p:nvSpPr>
          <p:cNvPr id="8" name="TextBox 7">
            <a:extLst>
              <a:ext uri="{FF2B5EF4-FFF2-40B4-BE49-F238E27FC236}">
                <a16:creationId xmlns:a16="http://schemas.microsoft.com/office/drawing/2014/main" id="{B4E1030C-990A-4EBD-BC59-F2326B595FFE}"/>
              </a:ext>
            </a:extLst>
          </p:cNvPr>
          <p:cNvSpPr txBox="1"/>
          <p:nvPr/>
        </p:nvSpPr>
        <p:spPr>
          <a:xfrm>
            <a:off x="239534" y="235974"/>
            <a:ext cx="10255593" cy="523220"/>
          </a:xfrm>
          <a:prstGeom prst="rect">
            <a:avLst/>
          </a:prstGeom>
          <a:noFill/>
        </p:spPr>
        <p:txBody>
          <a:bodyPr wrap="square" rtlCol="0">
            <a:spAutoFit/>
          </a:bodyPr>
          <a:lstStyle/>
          <a:p>
            <a:r>
              <a:rPr lang="en-US" sz="2800" i="1" dirty="0" err="1">
                <a:latin typeface="Times New Roman" panose="02020603050405020304" pitchFamily="18" charset="0"/>
                <a:cs typeface="Times New Roman" panose="02020603050405020304" pitchFamily="18" charset="0"/>
              </a:rPr>
              <a:t>Chùa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Cột</a:t>
            </a:r>
            <a:r>
              <a:rPr lang="en-US" sz="2800" i="1" dirty="0">
                <a:latin typeface="Times New Roman" panose="02020603050405020304" pitchFamily="18" charset="0"/>
                <a:cs typeface="Times New Roman" panose="02020603050405020304" pitchFamily="18" charset="0"/>
              </a:rPr>
              <a:t> – </a:t>
            </a:r>
            <a:r>
              <a:rPr lang="en-US" sz="2800" i="1" dirty="0" err="1">
                <a:latin typeface="Times New Roman" panose="02020603050405020304" pitchFamily="18" charset="0"/>
                <a:cs typeface="Times New Roman" panose="02020603050405020304" pitchFamily="18" charset="0"/>
              </a:rPr>
              <a:t>Đóa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hoa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sen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ngàn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tuổi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lòng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3074" name="Picture 2" descr="Kiến trúc độc đáo của Chùa Một Cột - VietNamNet">
            <a:extLst>
              <a:ext uri="{FF2B5EF4-FFF2-40B4-BE49-F238E27FC236}">
                <a16:creationId xmlns:a16="http://schemas.microsoft.com/office/drawing/2014/main" id="{F84E15B2-D958-42DF-BCB2-07720C1795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1125" y="809711"/>
            <a:ext cx="4815377" cy="361153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hùa Một Cột ở đâu? Thờ ai? Kiến Trúc? Lịch Sử? Giờ mở cửa">
            <a:extLst>
              <a:ext uri="{FF2B5EF4-FFF2-40B4-BE49-F238E27FC236}">
                <a16:creationId xmlns:a16="http://schemas.microsoft.com/office/drawing/2014/main" id="{9788DD62-9672-4DC3-B265-4B88EA0ED3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9343" y="3148322"/>
            <a:ext cx="3611534" cy="3611534"/>
          </a:xfrm>
          <a:prstGeom prst="rect">
            <a:avLst/>
          </a:prstGeom>
          <a:noFill/>
          <a:extLst>
            <a:ext uri="{909E8E84-426E-40DD-AFC4-6F175D3DCCD1}">
              <a14:hiddenFill xmlns:a14="http://schemas.microsoft.com/office/drawing/2010/main">
                <a:solidFill>
                  <a:srgbClr val="FFFFFF"/>
                </a:solidFill>
              </a14:hiddenFill>
            </a:ext>
          </a:extLst>
        </p:spPr>
      </p:pic>
      <p:sp>
        <p:nvSpPr>
          <p:cNvPr id="13" name="Speech Bubble: Rectangle 12">
            <a:extLst>
              <a:ext uri="{FF2B5EF4-FFF2-40B4-BE49-F238E27FC236}">
                <a16:creationId xmlns:a16="http://schemas.microsoft.com/office/drawing/2014/main" id="{60330F46-320C-41D3-A3FB-88C2924EDFE2}"/>
              </a:ext>
            </a:extLst>
          </p:cNvPr>
          <p:cNvSpPr/>
          <p:nvPr/>
        </p:nvSpPr>
        <p:spPr>
          <a:xfrm>
            <a:off x="5725440" y="4846272"/>
            <a:ext cx="5506734" cy="1202017"/>
          </a:xfrm>
          <a:prstGeom prst="wedgeRectCallout">
            <a:avLst>
              <a:gd name="adj1" fmla="val -55635"/>
              <a:gd name="adj2" fmla="val -8271"/>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8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Effect transition="in" filter="fade">
                                      <p:cBhvr>
                                        <p:cTn id="19" dur="1000"/>
                                        <p:tgtEl>
                                          <p:spTgt spid="3076"/>
                                        </p:tgtEl>
                                      </p:cBhvr>
                                    </p:animEffect>
                                    <p:anim calcmode="lin" valueType="num">
                                      <p:cBhvr>
                                        <p:cTn id="20" dur="1000" fill="hold"/>
                                        <p:tgtEl>
                                          <p:spTgt spid="3076"/>
                                        </p:tgtEl>
                                        <p:attrNameLst>
                                          <p:attrName>ppt_x</p:attrName>
                                        </p:attrNameLst>
                                      </p:cBhvr>
                                      <p:tavLst>
                                        <p:tav tm="0">
                                          <p:val>
                                            <p:strVal val="#ppt_x"/>
                                          </p:val>
                                        </p:tav>
                                        <p:tav tm="100000">
                                          <p:val>
                                            <p:strVal val="#ppt_x"/>
                                          </p:val>
                                        </p:tav>
                                      </p:tavLst>
                                    </p:anim>
                                    <p:anim calcmode="lin" valueType="num">
                                      <p:cBhvr>
                                        <p:cTn id="21"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9"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7000" b="-17000"/>
          </a:stretch>
        </a:blipFill>
        <a:effectLst/>
      </p:bgPr>
    </p:bg>
    <p:spTree>
      <p:nvGrpSpPr>
        <p:cNvPr id="1" name=""/>
        <p:cNvGrpSpPr/>
        <p:nvPr/>
      </p:nvGrpSpPr>
      <p:grpSpPr>
        <a:xfrm>
          <a:off x="0" y="0"/>
          <a:ext cx="0" cy="0"/>
          <a:chOff x="0" y="0"/>
          <a:chExt cx="0" cy="0"/>
        </a:xfrm>
      </p:grpSpPr>
      <p:sp>
        <p:nvSpPr>
          <p:cNvPr id="10" name="Cloud 9">
            <a:extLst>
              <a:ext uri="{FF2B5EF4-FFF2-40B4-BE49-F238E27FC236}">
                <a16:creationId xmlns:a16="http://schemas.microsoft.com/office/drawing/2014/main" id="{669680EF-7B05-4A3F-AD9B-08D009CCD333}"/>
              </a:ext>
            </a:extLst>
          </p:cNvPr>
          <p:cNvSpPr/>
          <p:nvPr/>
        </p:nvSpPr>
        <p:spPr>
          <a:xfrm>
            <a:off x="993228" y="1481959"/>
            <a:ext cx="3111167" cy="1776381"/>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rPr>
              <a:t>Hát một bài hát hoặc đọc một bài thơ về lăng Bác?</a:t>
            </a:r>
            <a:endParaRPr lang="en-US" dirty="0">
              <a:solidFill>
                <a:schemeClr val="tx1"/>
              </a:solidFill>
            </a:endParaRPr>
          </a:p>
        </p:txBody>
      </p:sp>
      <p:sp>
        <p:nvSpPr>
          <p:cNvPr id="13" name="TextBox 12">
            <a:extLst>
              <a:ext uri="{FF2B5EF4-FFF2-40B4-BE49-F238E27FC236}">
                <a16:creationId xmlns:a16="http://schemas.microsoft.com/office/drawing/2014/main" id="{C6B2BED4-434A-4B88-A4A9-094B351CB15B}"/>
              </a:ext>
            </a:extLst>
          </p:cNvPr>
          <p:cNvSpPr txBox="1"/>
          <p:nvPr/>
        </p:nvSpPr>
        <p:spPr>
          <a:xfrm>
            <a:off x="2294313" y="170594"/>
            <a:ext cx="9160625" cy="369332"/>
          </a:xfrm>
          <a:prstGeom prst="rect">
            <a:avLst/>
          </a:prstGeom>
          <a:noFill/>
        </p:spPr>
        <p:txBody>
          <a:bodyPr wrap="square" rtlCol="0">
            <a:spAutoFit/>
          </a:bodyPr>
          <a:lstStyle/>
          <a:p>
            <a:pPr algn="just"/>
            <a:r>
              <a:rPr lang="vi-VN" b="1" dirty="0">
                <a:solidFill>
                  <a:srgbClr val="2C2F34"/>
                </a:solidFill>
                <a:latin typeface="Roboto"/>
              </a:rPr>
              <a:t>Lăng Chủ Tịch Hồ Chí Minh – Nơi hướng về của triệu trái tim Việt</a:t>
            </a:r>
          </a:p>
        </p:txBody>
      </p:sp>
      <p:pic>
        <p:nvPicPr>
          <p:cNvPr id="9" name="Picture 8">
            <a:extLst>
              <a:ext uri="{FF2B5EF4-FFF2-40B4-BE49-F238E27FC236}">
                <a16:creationId xmlns:a16="http://schemas.microsoft.com/office/drawing/2014/main" id="{E369BAE6-EB8C-4DA8-8110-F12C6BCD041E}"/>
              </a:ext>
            </a:extLst>
          </p:cNvPr>
          <p:cNvPicPr>
            <a:picLocks noChangeAspect="1"/>
          </p:cNvPicPr>
          <p:nvPr/>
        </p:nvPicPr>
        <p:blipFill>
          <a:blip r:embed="rId6"/>
          <a:stretch>
            <a:fillRect/>
          </a:stretch>
        </p:blipFill>
        <p:spPr>
          <a:xfrm flipH="1">
            <a:off x="11971" y="4400074"/>
            <a:ext cx="3722265" cy="2351329"/>
          </a:xfrm>
          <a:prstGeom prst="rect">
            <a:avLst/>
          </a:prstGeom>
        </p:spPr>
      </p:pic>
      <p:pic>
        <p:nvPicPr>
          <p:cNvPr id="2" name="Tieng-coi-oto-www_yeualo_com">
            <a:hlinkClick r:id="" action="ppaction://media"/>
            <a:extLst>
              <a:ext uri="{FF2B5EF4-FFF2-40B4-BE49-F238E27FC236}">
                <a16:creationId xmlns:a16="http://schemas.microsoft.com/office/drawing/2014/main" id="{D0776130-8A99-414A-8245-64294A68EC6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91135" y="5575739"/>
            <a:ext cx="609600" cy="609600"/>
          </a:xfrm>
          <a:prstGeom prst="rect">
            <a:avLst/>
          </a:prstGeom>
        </p:spPr>
      </p:pic>
      <p:sp>
        <p:nvSpPr>
          <p:cNvPr id="3" name="TextBox 2">
            <a:extLst>
              <a:ext uri="{FF2B5EF4-FFF2-40B4-BE49-F238E27FC236}">
                <a16:creationId xmlns:a16="http://schemas.microsoft.com/office/drawing/2014/main" id="{A0ECDAAE-1C08-47BF-B943-D4F21EA989C3}"/>
              </a:ext>
            </a:extLst>
          </p:cNvPr>
          <p:cNvSpPr txBox="1"/>
          <p:nvPr/>
        </p:nvSpPr>
        <p:spPr>
          <a:xfrm>
            <a:off x="315310" y="5376041"/>
            <a:ext cx="2585545" cy="378373"/>
          </a:xfrm>
          <a:prstGeom prst="rect">
            <a:avLst/>
          </a:prstGeom>
          <a:noFill/>
        </p:spPr>
        <p:txBody>
          <a:bodyPr wrap="square" rtlCol="0">
            <a:spAutoFit/>
          </a:bodyPr>
          <a:lstStyle/>
          <a:p>
            <a:pPr algn="ctr"/>
            <a:r>
              <a:rPr lang="vi-VN" dirty="0"/>
              <a:t>DU LỊCH HÀ NỘI</a:t>
            </a:r>
            <a:endParaRPr lang="en-US" dirty="0"/>
          </a:p>
        </p:txBody>
      </p:sp>
      <p:pic>
        <p:nvPicPr>
          <p:cNvPr id="11" name="Picture 2" descr="Trọn vẹn hành trình du lịch Lăng Bác và những điều thú vị - halohanoi.vn">
            <a:extLst>
              <a:ext uri="{FF2B5EF4-FFF2-40B4-BE49-F238E27FC236}">
                <a16:creationId xmlns:a16="http://schemas.microsoft.com/office/drawing/2014/main" id="{2FE85AC3-0126-41F6-ABB6-DF1B36DBFA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53396" y="672661"/>
            <a:ext cx="5447339" cy="3617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38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76" fill="hold"/>
                                        <p:tgtEl>
                                          <p:spTgt spid="2"/>
                                        </p:tgtEl>
                                      </p:cBhvr>
                                    </p:cmd>
                                  </p:childTnLst>
                                </p:cTn>
                              </p:par>
                              <p:par>
                                <p:cTn id="7" presetID="42" presetClass="path" presetSubtype="0" accel="50000" decel="50000" fill="hold" nodeType="withEffect">
                                  <p:stCondLst>
                                    <p:cond delay="0"/>
                                  </p:stCondLst>
                                  <p:childTnLst>
                                    <p:animMotion origin="layout" path="M 4.16667E-6 -2.96296E-6 L 0.30533 -2.96296E-6 " pathEditMode="relative" rAng="0" ptsTypes="AA">
                                      <p:cBhvr>
                                        <p:cTn id="8" dur="2000" fill="hold"/>
                                        <p:tgtEl>
                                          <p:spTgt spid="9"/>
                                        </p:tgtEl>
                                        <p:attrNameLst>
                                          <p:attrName>ppt_x</p:attrName>
                                          <p:attrName>ppt_y</p:attrName>
                                        </p:attrNameLst>
                                      </p:cBhvr>
                                      <p:rCtr x="15260" y="0"/>
                                    </p:animMotion>
                                  </p:childTnLst>
                                </p:cTn>
                              </p:par>
                              <p:par>
                                <p:cTn id="9" presetID="42" presetClass="path" presetSubtype="0" accel="50000" decel="50000" fill="hold" grpId="0" nodeType="withEffect">
                                  <p:stCondLst>
                                    <p:cond delay="0"/>
                                  </p:stCondLst>
                                  <p:childTnLst>
                                    <p:animMotion origin="layout" path="M -0.00169 -2.59259E-6 L 0.32852 0.00162 " pathEditMode="relative" rAng="0" ptsTypes="AA">
                                      <p:cBhvr>
                                        <p:cTn id="10" dur="2000" fill="hold"/>
                                        <p:tgtEl>
                                          <p:spTgt spid="3"/>
                                        </p:tgtEl>
                                        <p:attrNameLst>
                                          <p:attrName>ppt_x</p:attrName>
                                          <p:attrName>ppt_y</p:attrName>
                                        </p:attrNameLst>
                                      </p:cBhvr>
                                      <p:rCtr x="16510" y="69"/>
                                    </p:animMotion>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2"/>
                </p:tgtEl>
              </p:cMediaNode>
            </p:audio>
          </p:childTnLst>
        </p:cTn>
      </p:par>
    </p:tnLst>
    <p:bldLst>
      <p:bldP spid="10" grpId="0" animBg="1"/>
      <p:bldP spid="13"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BBE2CC-898D-46E4-AD24-F21557DDBCED}"/>
              </a:ext>
            </a:extLst>
          </p:cNvPr>
          <p:cNvSpPr/>
          <p:nvPr/>
        </p:nvSpPr>
        <p:spPr>
          <a:xfrm>
            <a:off x="673510" y="1276498"/>
            <a:ext cx="4827370" cy="707886"/>
          </a:xfrm>
          <a:prstGeom prst="rect">
            <a:avLst/>
          </a:prstGeom>
        </p:spPr>
        <p:txBody>
          <a:bodyPr wrap="square">
            <a:spAutoFit/>
          </a:bodyPr>
          <a:lstStyle/>
          <a:p>
            <a:pPr algn="ctr"/>
            <a:r>
              <a:rPr lang="vi-VN" sz="2000" b="1" dirty="0">
                <a:solidFill>
                  <a:srgbClr val="2C2F34"/>
                </a:solidFill>
                <a:latin typeface="+mj-lt"/>
              </a:rPr>
              <a:t>Lăng Chủ Tịch Hồ Chí Minh – Nơi hướng về của triệu trái tim Việt</a:t>
            </a:r>
            <a:endParaRPr lang="vi-VN" sz="2000" b="1" i="0" dirty="0">
              <a:solidFill>
                <a:srgbClr val="2C2F34"/>
              </a:solidFill>
              <a:effectLst/>
              <a:latin typeface="+mj-lt"/>
            </a:endParaRPr>
          </a:p>
        </p:txBody>
      </p:sp>
      <p:sp>
        <p:nvSpPr>
          <p:cNvPr id="3" name="Rectangle 2">
            <a:extLst>
              <a:ext uri="{FF2B5EF4-FFF2-40B4-BE49-F238E27FC236}">
                <a16:creationId xmlns:a16="http://schemas.microsoft.com/office/drawing/2014/main" id="{B0F89194-BD07-486F-AB2F-9F4CD222877E}"/>
              </a:ext>
            </a:extLst>
          </p:cNvPr>
          <p:cNvSpPr/>
          <p:nvPr/>
        </p:nvSpPr>
        <p:spPr>
          <a:xfrm>
            <a:off x="631767" y="4738254"/>
            <a:ext cx="4869113" cy="923330"/>
          </a:xfrm>
          <a:prstGeom prst="rect">
            <a:avLst/>
          </a:prstGeom>
          <a:solidFill>
            <a:schemeClr val="accent6">
              <a:lumMod val="40000"/>
              <a:lumOff val="60000"/>
            </a:schemeClr>
          </a:solidFill>
          <a:ln w="19050">
            <a:solidFill>
              <a:schemeClr val="tx1"/>
            </a:solidFill>
            <a:prstDash val="dash"/>
          </a:ln>
        </p:spPr>
        <p:txBody>
          <a:bodyPr wrap="square">
            <a:spAutoFit/>
          </a:bodyPr>
          <a:lstStyle/>
          <a:p>
            <a:r>
              <a:rPr lang="vi-VN" dirty="0">
                <a:solidFill>
                  <a:srgbClr val="212529"/>
                </a:solidFill>
                <a:latin typeface="+mj-lt"/>
              </a:rPr>
              <a:t>Công trình Lăng là kết quả của sự hợp tác giữa các kỹ sư Việt Nam và Liên Xô (trước đây) nhằm giữ thi hài và các di vật của chủ tịch Hồ Chí Minh</a:t>
            </a:r>
            <a:endParaRPr lang="en-US" dirty="0">
              <a:latin typeface="+mj-lt"/>
            </a:endParaRPr>
          </a:p>
        </p:txBody>
      </p:sp>
      <p:sp>
        <p:nvSpPr>
          <p:cNvPr id="8" name="Rectangle 7">
            <a:extLst>
              <a:ext uri="{FF2B5EF4-FFF2-40B4-BE49-F238E27FC236}">
                <a16:creationId xmlns:a16="http://schemas.microsoft.com/office/drawing/2014/main" id="{4DACED23-7746-4B4C-A090-E56490DB4E41}"/>
              </a:ext>
            </a:extLst>
          </p:cNvPr>
          <p:cNvSpPr/>
          <p:nvPr/>
        </p:nvSpPr>
        <p:spPr>
          <a:xfrm>
            <a:off x="8778240" y="0"/>
            <a:ext cx="1895302" cy="6858000"/>
          </a:xfrm>
          <a:prstGeom prst="rect">
            <a:avLst/>
          </a:prstGeom>
          <a:solidFill>
            <a:srgbClr val="9BAE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C3FE3CD-F158-4D6D-811B-173DCE2C11EC}"/>
              </a:ext>
            </a:extLst>
          </p:cNvPr>
          <p:cNvSpPr/>
          <p:nvPr/>
        </p:nvSpPr>
        <p:spPr>
          <a:xfrm>
            <a:off x="-612371" y="2145523"/>
            <a:ext cx="13416742" cy="1878676"/>
          </a:xfrm>
          <a:prstGeom prst="rect">
            <a:avLst/>
          </a:prstGeom>
          <a:solidFill>
            <a:srgbClr val="9BAE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Trọn vẹn hành trình du lịch Lăng Bác và những điều thú vị - halohanoi.vn">
            <a:extLst>
              <a:ext uri="{FF2B5EF4-FFF2-40B4-BE49-F238E27FC236}">
                <a16:creationId xmlns:a16="http://schemas.microsoft.com/office/drawing/2014/main" id="{9028453A-CC2C-4348-9B34-31F2FD02E4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5709" y="1498260"/>
            <a:ext cx="6106291" cy="405457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B02E1F4-C87B-4349-B93B-2F56F6ABEAA4}"/>
              </a:ext>
            </a:extLst>
          </p:cNvPr>
          <p:cNvSpPr/>
          <p:nvPr/>
        </p:nvSpPr>
        <p:spPr>
          <a:xfrm>
            <a:off x="645968" y="2413606"/>
            <a:ext cx="4827370" cy="1015663"/>
          </a:xfrm>
          <a:prstGeom prst="rect">
            <a:avLst/>
          </a:prstGeom>
        </p:spPr>
        <p:txBody>
          <a:bodyPr wrap="square">
            <a:spAutoFit/>
          </a:bodyPr>
          <a:lstStyle/>
          <a:p>
            <a:r>
              <a:rPr lang="vi-VN" sz="2000" dirty="0">
                <a:solidFill>
                  <a:srgbClr val="3D3D3D"/>
                </a:solidFill>
                <a:latin typeface="+mj-lt"/>
              </a:rPr>
              <a:t>- Thời gian hình thành: khởi công ngày 02/9/1973 và khánh thành ngày 29/8/1975</a:t>
            </a:r>
          </a:p>
          <a:p>
            <a:r>
              <a:rPr lang="vi-VN" sz="2000" dirty="0">
                <a:solidFill>
                  <a:srgbClr val="3D3D3D"/>
                </a:solidFill>
                <a:latin typeface="+mj-lt"/>
              </a:rPr>
              <a:t>- Vị trí: trung tâm quảng trường Ba Đình</a:t>
            </a:r>
            <a:endParaRPr lang="en-US" sz="2000" dirty="0">
              <a:latin typeface="+mj-lt"/>
            </a:endParaRPr>
          </a:p>
        </p:txBody>
      </p:sp>
    </p:spTree>
    <p:extLst>
      <p:ext uri="{BB962C8B-B14F-4D97-AF65-F5344CB8AC3E}">
        <p14:creationId xmlns:p14="http://schemas.microsoft.com/office/powerpoint/2010/main" val="399345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 calcmode="lin" valueType="num">
                                      <p:cBhvr>
                                        <p:cTn id="9" dur="2000" fill="hold"/>
                                        <p:tgtEl>
                                          <p:spTgt spid="5122"/>
                                        </p:tgtEl>
                                        <p:attrNameLst>
                                          <p:attrName>style.rotation</p:attrName>
                                        </p:attrNameLst>
                                      </p:cBhvr>
                                      <p:tavLst>
                                        <p:tav tm="0">
                                          <p:val>
                                            <p:fltVal val="90"/>
                                          </p:val>
                                        </p:tav>
                                        <p:tav tm="100000">
                                          <p:val>
                                            <p:fltVal val="0"/>
                                          </p:val>
                                        </p:tav>
                                      </p:tavLst>
                                    </p:anim>
                                    <p:animEffect transition="in" filter="fade">
                                      <p:cBhvr>
                                        <p:cTn id="10" dur="20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7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BBE2CC-898D-46E4-AD24-F21557DDBCED}"/>
              </a:ext>
            </a:extLst>
          </p:cNvPr>
          <p:cNvSpPr/>
          <p:nvPr/>
        </p:nvSpPr>
        <p:spPr>
          <a:xfrm>
            <a:off x="714188" y="678120"/>
            <a:ext cx="4429432" cy="646331"/>
          </a:xfrm>
          <a:prstGeom prst="rect">
            <a:avLst/>
          </a:prstGeom>
        </p:spPr>
        <p:txBody>
          <a:bodyPr wrap="square">
            <a:spAutoFit/>
          </a:bodyPr>
          <a:lstStyle/>
          <a:p>
            <a:pPr algn="just"/>
            <a:r>
              <a:rPr lang="vi-VN" b="1" dirty="0">
                <a:solidFill>
                  <a:srgbClr val="2C2F34"/>
                </a:solidFill>
                <a:latin typeface="Roboto"/>
              </a:rPr>
              <a:t>Lăng Chủ Tịch Hồ Chí Minh – Nơi hướng về của triệu trái tim Việt</a:t>
            </a:r>
            <a:endParaRPr lang="vi-VN" b="1" i="0" dirty="0">
              <a:solidFill>
                <a:srgbClr val="2C2F34"/>
              </a:solidFill>
              <a:effectLst/>
              <a:latin typeface="Roboto"/>
            </a:endParaRPr>
          </a:p>
        </p:txBody>
      </p:sp>
      <p:sp>
        <p:nvSpPr>
          <p:cNvPr id="2" name="Rectangle 1">
            <a:extLst>
              <a:ext uri="{FF2B5EF4-FFF2-40B4-BE49-F238E27FC236}">
                <a16:creationId xmlns:a16="http://schemas.microsoft.com/office/drawing/2014/main" id="{4125FB76-DABC-4933-8B8F-BDB3D6A8F183}"/>
              </a:ext>
            </a:extLst>
          </p:cNvPr>
          <p:cNvSpPr/>
          <p:nvPr/>
        </p:nvSpPr>
        <p:spPr>
          <a:xfrm>
            <a:off x="642852" y="2885486"/>
            <a:ext cx="5345844" cy="923330"/>
          </a:xfrm>
          <a:prstGeom prst="rect">
            <a:avLst/>
          </a:prstGeom>
        </p:spPr>
        <p:txBody>
          <a:bodyPr wrap="square">
            <a:spAutoFit/>
          </a:bodyPr>
          <a:lstStyle/>
          <a:p>
            <a:r>
              <a:rPr lang="vi-VN" dirty="0">
                <a:solidFill>
                  <a:srgbClr val="212529"/>
                </a:solidFill>
                <a:latin typeface="Roboto"/>
              </a:rPr>
              <a:t>+ Tầng 1 là dãy khán đài xây theo hình bậc thang để tiện tổ chức các buổi lễ quan trọng tại Quảng Trường Ba Đình. </a:t>
            </a:r>
          </a:p>
        </p:txBody>
      </p:sp>
      <p:sp>
        <p:nvSpPr>
          <p:cNvPr id="8" name="TextBox 7">
            <a:extLst>
              <a:ext uri="{FF2B5EF4-FFF2-40B4-BE49-F238E27FC236}">
                <a16:creationId xmlns:a16="http://schemas.microsoft.com/office/drawing/2014/main" id="{017E486B-99F3-4BD6-9D82-5CAE3AEEC9FC}"/>
              </a:ext>
            </a:extLst>
          </p:cNvPr>
          <p:cNvSpPr txBox="1"/>
          <p:nvPr/>
        </p:nvSpPr>
        <p:spPr>
          <a:xfrm>
            <a:off x="714188" y="2286815"/>
            <a:ext cx="3362269" cy="646331"/>
          </a:xfrm>
          <a:prstGeom prst="rect">
            <a:avLst/>
          </a:prstGeom>
          <a:noFill/>
        </p:spPr>
        <p:txBody>
          <a:bodyPr wrap="square" rtlCol="0">
            <a:spAutoFit/>
          </a:bodyPr>
          <a:lstStyle/>
          <a:p>
            <a:r>
              <a:rPr lang="vi-VN" dirty="0"/>
              <a:t>Kiến trúc Lăng: </a:t>
            </a:r>
            <a:r>
              <a:rPr lang="vi-VN" dirty="0">
                <a:solidFill>
                  <a:srgbClr val="212529"/>
                </a:solidFill>
                <a:latin typeface="Roboto"/>
              </a:rPr>
              <a:t>Gồm 3 tầng:</a:t>
            </a:r>
          </a:p>
          <a:p>
            <a:endParaRPr lang="en-US" dirty="0"/>
          </a:p>
        </p:txBody>
      </p:sp>
      <p:pic>
        <p:nvPicPr>
          <p:cNvPr id="10" name="Picture 2" descr="Lang Bac 1">
            <a:extLst>
              <a:ext uri="{FF2B5EF4-FFF2-40B4-BE49-F238E27FC236}">
                <a16:creationId xmlns:a16="http://schemas.microsoft.com/office/drawing/2014/main" id="{D3448DC1-DC16-474C-ADA9-813B5A57EAC8}"/>
              </a:ext>
            </a:extLst>
          </p:cNvPr>
          <p:cNvPicPr>
            <a:picLocks noChangeAspect="1" noChangeArrowheads="1"/>
          </p:cNvPicPr>
          <p:nvPr/>
        </p:nvPicPr>
        <p:blipFill>
          <a:blip r:embed="rId4">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6203305" y="63558"/>
            <a:ext cx="5988695" cy="336544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FC539E3-037D-4B90-8498-9F62ADF83905}"/>
              </a:ext>
            </a:extLst>
          </p:cNvPr>
          <p:cNvSpPr/>
          <p:nvPr/>
        </p:nvSpPr>
        <p:spPr>
          <a:xfrm>
            <a:off x="6149652" y="5078767"/>
            <a:ext cx="6096000" cy="923330"/>
          </a:xfrm>
          <a:prstGeom prst="rect">
            <a:avLst/>
          </a:prstGeom>
        </p:spPr>
        <p:txBody>
          <a:bodyPr>
            <a:spAutoFit/>
          </a:bodyPr>
          <a:lstStyle/>
          <a:p>
            <a:r>
              <a:rPr lang="vi-VN" dirty="0">
                <a:solidFill>
                  <a:srgbClr val="212529"/>
                </a:solidFill>
                <a:latin typeface="Roboto"/>
              </a:rPr>
              <a:t>+ Tầng trên là mái lăng hình tam cấp. </a:t>
            </a:r>
          </a:p>
          <a:p>
            <a:r>
              <a:rPr lang="vi-VN" dirty="0">
                <a:solidFill>
                  <a:srgbClr val="212529"/>
                </a:solidFill>
                <a:latin typeface="Roboto"/>
              </a:rPr>
              <a:t>Trên mặt chính của Lăng có khắc dòng chữ “Chủ Tịch Hồ Chí Minh” bằng đá hồng ngọc màu mận chín.</a:t>
            </a:r>
            <a:endParaRPr lang="en-US" dirty="0"/>
          </a:p>
        </p:txBody>
      </p:sp>
      <p:sp>
        <p:nvSpPr>
          <p:cNvPr id="11" name="Rectangle 10">
            <a:extLst>
              <a:ext uri="{FF2B5EF4-FFF2-40B4-BE49-F238E27FC236}">
                <a16:creationId xmlns:a16="http://schemas.microsoft.com/office/drawing/2014/main" id="{A627995F-3E8B-4464-A1B8-6FF684A4378F}"/>
              </a:ext>
            </a:extLst>
          </p:cNvPr>
          <p:cNvSpPr/>
          <p:nvPr/>
        </p:nvSpPr>
        <p:spPr>
          <a:xfrm>
            <a:off x="2354644" y="3972514"/>
            <a:ext cx="6096000" cy="923330"/>
          </a:xfrm>
          <a:prstGeom prst="rect">
            <a:avLst/>
          </a:prstGeom>
        </p:spPr>
        <p:txBody>
          <a:bodyPr>
            <a:spAutoFit/>
          </a:bodyPr>
          <a:lstStyle/>
          <a:p>
            <a:r>
              <a:rPr lang="vi-VN" dirty="0">
                <a:solidFill>
                  <a:srgbClr val="212529"/>
                </a:solidFill>
                <a:latin typeface="Roboto"/>
              </a:rPr>
              <a:t>+ Tầng 2 là phần Trung Tâm của lăng gồm phòng thi hài, các hành lang và cầu thang lên xuống. Di hài của Chủ tịch Hồ Chí Minh được đặt trong một lồng kính. </a:t>
            </a:r>
          </a:p>
        </p:txBody>
      </p:sp>
    </p:spTree>
    <p:extLst>
      <p:ext uri="{BB962C8B-B14F-4D97-AF65-F5344CB8AC3E}">
        <p14:creationId xmlns:p14="http://schemas.microsoft.com/office/powerpoint/2010/main" val="348834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2A10B40-A722-42F7-9EE7-48DBCF712A73}"/>
              </a:ext>
            </a:extLst>
          </p:cNvPr>
          <p:cNvSpPr txBox="1"/>
          <p:nvPr/>
        </p:nvSpPr>
        <p:spPr>
          <a:xfrm>
            <a:off x="4350327" y="249382"/>
            <a:ext cx="4095404" cy="461665"/>
          </a:xfrm>
          <a:prstGeom prst="rect">
            <a:avLst/>
          </a:prstGeom>
          <a:noFill/>
        </p:spPr>
        <p:txBody>
          <a:bodyPr wrap="square" rtlCol="0">
            <a:spAutoFit/>
          </a:bodyPr>
          <a:lstStyle/>
          <a:p>
            <a:r>
              <a:rPr lang="vi-VN" sz="2400" dirty="0"/>
              <a:t>Không gian quanh lăng Bác</a:t>
            </a:r>
            <a:endParaRPr lang="en-US" sz="2400" dirty="0"/>
          </a:p>
        </p:txBody>
      </p:sp>
      <p:sp>
        <p:nvSpPr>
          <p:cNvPr id="7" name="Rectangle: Top Corners Rounded 6">
            <a:extLst>
              <a:ext uri="{FF2B5EF4-FFF2-40B4-BE49-F238E27FC236}">
                <a16:creationId xmlns:a16="http://schemas.microsoft.com/office/drawing/2014/main" id="{ED3438BF-A42C-412A-9951-9EED8CA6D81E}"/>
              </a:ext>
            </a:extLst>
          </p:cNvPr>
          <p:cNvSpPr/>
          <p:nvPr/>
        </p:nvSpPr>
        <p:spPr>
          <a:xfrm>
            <a:off x="0" y="4638502"/>
            <a:ext cx="12192000" cy="2219498"/>
          </a:xfrm>
          <a:prstGeom prst="round2SameRect">
            <a:avLst>
              <a:gd name="adj1" fmla="val 50000"/>
              <a:gd name="adj2" fmla="val 0"/>
            </a:avLst>
          </a:prstGeom>
          <a:solidFill>
            <a:srgbClr val="F4D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hoa Lang Bac">
            <a:extLst>
              <a:ext uri="{FF2B5EF4-FFF2-40B4-BE49-F238E27FC236}">
                <a16:creationId xmlns:a16="http://schemas.microsoft.com/office/drawing/2014/main" id="{F4308AA9-EB26-487F-89F4-29AD8B3FEB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026" y="926309"/>
            <a:ext cx="6203954" cy="411949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516C68E-D82B-4E7B-A888-76A703EB46BA}"/>
              </a:ext>
            </a:extLst>
          </p:cNvPr>
          <p:cNvSpPr txBox="1"/>
          <p:nvPr/>
        </p:nvSpPr>
        <p:spPr>
          <a:xfrm>
            <a:off x="1911926" y="5353396"/>
            <a:ext cx="8196349" cy="646331"/>
          </a:xfrm>
          <a:prstGeom prst="rect">
            <a:avLst/>
          </a:prstGeom>
          <a:noFill/>
        </p:spPr>
        <p:txBody>
          <a:bodyPr wrap="square" rtlCol="0">
            <a:spAutoFit/>
          </a:bodyPr>
          <a:lstStyle/>
          <a:p>
            <a:r>
              <a:rPr lang="vi-VN" dirty="0"/>
              <a:t>- Xung quanh Lăng là các khu vườn với hơn 250 loài thực vật được trồng từ khắp mọi miền của Việt Nam. </a:t>
            </a:r>
            <a:endParaRPr lang="en-US" dirty="0"/>
          </a:p>
        </p:txBody>
      </p:sp>
      <p:sp>
        <p:nvSpPr>
          <p:cNvPr id="13" name="TextBox 12">
            <a:extLst>
              <a:ext uri="{FF2B5EF4-FFF2-40B4-BE49-F238E27FC236}">
                <a16:creationId xmlns:a16="http://schemas.microsoft.com/office/drawing/2014/main" id="{E1BFDC8F-D7C2-4E44-B6C1-F754AE601DA7}"/>
              </a:ext>
            </a:extLst>
          </p:cNvPr>
          <p:cNvSpPr txBox="1"/>
          <p:nvPr/>
        </p:nvSpPr>
        <p:spPr>
          <a:xfrm>
            <a:off x="1911925" y="6097945"/>
            <a:ext cx="8196349" cy="369332"/>
          </a:xfrm>
          <a:prstGeom prst="rect">
            <a:avLst/>
          </a:prstGeom>
          <a:noFill/>
        </p:spPr>
        <p:txBody>
          <a:bodyPr wrap="square" rtlCol="0">
            <a:spAutoFit/>
          </a:bodyPr>
          <a:lstStyle/>
          <a:p>
            <a:r>
              <a:rPr lang="vi-VN" dirty="0"/>
              <a:t>- Mỗi quang cảnh đều được gửi gắm một ý nghĩa và tinh thần dân tộc sâu sắc</a:t>
            </a:r>
            <a:endParaRPr lang="en-US" dirty="0"/>
          </a:p>
        </p:txBody>
      </p:sp>
    </p:spTree>
    <p:extLst>
      <p:ext uri="{BB962C8B-B14F-4D97-AF65-F5344CB8AC3E}">
        <p14:creationId xmlns:p14="http://schemas.microsoft.com/office/powerpoint/2010/main" val="1555958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2000" fill="hold"/>
                                        <p:tgtEl>
                                          <p:spTgt spid="1028"/>
                                        </p:tgtEl>
                                        <p:attrNameLst>
                                          <p:attrName>ppt_w</p:attrName>
                                        </p:attrNameLst>
                                      </p:cBhvr>
                                      <p:tavLst>
                                        <p:tav tm="0">
                                          <p:val>
                                            <p:fltVal val="0"/>
                                          </p:val>
                                        </p:tav>
                                        <p:tav tm="100000">
                                          <p:val>
                                            <p:strVal val="#ppt_w"/>
                                          </p:val>
                                        </p:tav>
                                      </p:tavLst>
                                    </p:anim>
                                    <p:anim calcmode="lin" valueType="num">
                                      <p:cBhvr>
                                        <p:cTn id="8" dur="2000" fill="hold"/>
                                        <p:tgtEl>
                                          <p:spTgt spid="1028"/>
                                        </p:tgtEl>
                                        <p:attrNameLst>
                                          <p:attrName>ppt_h</p:attrName>
                                        </p:attrNameLst>
                                      </p:cBhvr>
                                      <p:tavLst>
                                        <p:tav tm="0">
                                          <p:val>
                                            <p:fltVal val="0"/>
                                          </p:val>
                                        </p:tav>
                                        <p:tav tm="100000">
                                          <p:val>
                                            <p:strVal val="#ppt_h"/>
                                          </p:val>
                                        </p:tav>
                                      </p:tavLst>
                                    </p:anim>
                                    <p:animEffect transition="in" filter="fade">
                                      <p:cBhvr>
                                        <p:cTn id="9" dur="2000"/>
                                        <p:tgtEl>
                                          <p:spTgt spid="102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9212B9-9E20-4ECF-A611-B2C0BBC3648F}"/>
              </a:ext>
            </a:extLst>
          </p:cNvPr>
          <p:cNvSpPr txBox="1"/>
          <p:nvPr/>
        </p:nvSpPr>
        <p:spPr>
          <a:xfrm>
            <a:off x="949268" y="45215"/>
            <a:ext cx="7669161" cy="954107"/>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Mời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endParaRPr lang="en-US" sz="2800" dirty="0">
              <a:latin typeface="Times New Roman" panose="02020603050405020304" pitchFamily="18" charset="0"/>
              <a:cs typeface="Times New Roman" panose="02020603050405020304" pitchFamily="18" charset="0"/>
            </a:endParaRPr>
          </a:p>
        </p:txBody>
      </p:sp>
      <p:grpSp>
        <p:nvGrpSpPr>
          <p:cNvPr id="13" name="Group 12">
            <a:extLst>
              <a:ext uri="{FF2B5EF4-FFF2-40B4-BE49-F238E27FC236}">
                <a16:creationId xmlns:a16="http://schemas.microsoft.com/office/drawing/2014/main" id="{2026F479-A1FF-4D69-9F04-2AAB982C6328}"/>
              </a:ext>
            </a:extLst>
          </p:cNvPr>
          <p:cNvGrpSpPr/>
          <p:nvPr/>
        </p:nvGrpSpPr>
        <p:grpSpPr>
          <a:xfrm>
            <a:off x="6594012" y="2667803"/>
            <a:ext cx="4876800" cy="3190875"/>
            <a:chOff x="6594012" y="2667803"/>
            <a:chExt cx="4876800" cy="3190875"/>
          </a:xfrm>
        </p:grpSpPr>
        <p:pic>
          <p:nvPicPr>
            <p:cNvPr id="7" name="Picture 6">
              <a:extLst>
                <a:ext uri="{FF2B5EF4-FFF2-40B4-BE49-F238E27FC236}">
                  <a16:creationId xmlns:a16="http://schemas.microsoft.com/office/drawing/2014/main" id="{3CD33974-B158-4E41-8DE2-A50AB49699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4012" y="2667803"/>
              <a:ext cx="4876800" cy="3190875"/>
            </a:xfrm>
            <a:prstGeom prst="rect">
              <a:avLst/>
            </a:prstGeom>
            <a:ln w="228600" cap="sq" cmpd="thickThin">
              <a:solidFill>
                <a:srgbClr val="000000"/>
              </a:solidFill>
              <a:prstDash val="solid"/>
              <a:miter lim="800000"/>
            </a:ln>
            <a:effectLst>
              <a:innerShdw blurRad="76200">
                <a:srgbClr val="000000"/>
              </a:innerShdw>
            </a:effectLst>
          </p:spPr>
        </p:pic>
        <p:sp>
          <p:nvSpPr>
            <p:cNvPr id="9" name="Heptagon 8">
              <a:extLst>
                <a:ext uri="{FF2B5EF4-FFF2-40B4-BE49-F238E27FC236}">
                  <a16:creationId xmlns:a16="http://schemas.microsoft.com/office/drawing/2014/main" id="{F0B3FD12-98E8-4712-9DAD-9BEC0984EF0C}"/>
                </a:ext>
              </a:extLst>
            </p:cNvPr>
            <p:cNvSpPr/>
            <p:nvPr/>
          </p:nvSpPr>
          <p:spPr>
            <a:xfrm>
              <a:off x="10924547" y="5331713"/>
              <a:ext cx="546265" cy="510639"/>
            </a:xfrm>
            <a:prstGeom prst="hept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a:t>
              </a:r>
            </a:p>
          </p:txBody>
        </p:sp>
      </p:grpSp>
      <p:pic>
        <p:nvPicPr>
          <p:cNvPr id="15" name="HaNoiMuaThu-MyLinh_4bmxu">
            <a:hlinkClick r:id="" action="ppaction://media"/>
            <a:extLst>
              <a:ext uri="{FF2B5EF4-FFF2-40B4-BE49-F238E27FC236}">
                <a16:creationId xmlns:a16="http://schemas.microsoft.com/office/drawing/2014/main" id="{CCC6B337-D8C1-4F69-A1B5-0B7E1E3B7221}"/>
              </a:ext>
            </a:extLst>
          </p:cNvPr>
          <p:cNvPicPr>
            <a:picLocks noChangeAspect="1"/>
          </p:cNvPicPr>
          <p:nvPr>
            <a:audioFile r:link="rId1"/>
            <p:extLst>
              <p:ext uri="{DAA4B4D4-6D71-4841-9C94-3DE7FCFB9230}">
                <p14:media xmlns:p14="http://schemas.microsoft.com/office/powerpoint/2010/main" r:embed="rId2">
                  <p14:trim st="30597" end="214048.3125"/>
                </p14:media>
              </p:ext>
            </p:extLst>
          </p:nvPr>
        </p:nvPicPr>
        <p:blipFill>
          <a:blip r:embed="rId6"/>
          <a:stretch>
            <a:fillRect/>
          </a:stretch>
        </p:blipFill>
        <p:spPr>
          <a:xfrm>
            <a:off x="2976167" y="5894439"/>
            <a:ext cx="609600" cy="609600"/>
          </a:xfrm>
          <a:prstGeom prst="rect">
            <a:avLst/>
          </a:prstGeom>
        </p:spPr>
      </p:pic>
      <p:pic>
        <p:nvPicPr>
          <p:cNvPr id="1026" name="Picture 2" descr="Cột Cờ Hà Nội: Biểu tượng hùng thiêng">
            <a:extLst>
              <a:ext uri="{FF2B5EF4-FFF2-40B4-BE49-F238E27FC236}">
                <a16:creationId xmlns:a16="http://schemas.microsoft.com/office/drawing/2014/main" id="{9861DDB3-717E-4515-AC02-54453C7013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945" y="1342579"/>
            <a:ext cx="5101044" cy="3551602"/>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4" name="Heptagon 13">
            <a:extLst>
              <a:ext uri="{FF2B5EF4-FFF2-40B4-BE49-F238E27FC236}">
                <a16:creationId xmlns:a16="http://schemas.microsoft.com/office/drawing/2014/main" id="{07C7E28A-C54E-499D-9785-9F5948B621C9}"/>
              </a:ext>
            </a:extLst>
          </p:cNvPr>
          <p:cNvSpPr/>
          <p:nvPr/>
        </p:nvSpPr>
        <p:spPr>
          <a:xfrm>
            <a:off x="5134238" y="4428380"/>
            <a:ext cx="463751" cy="465801"/>
          </a:xfrm>
          <a:prstGeom prst="hept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1</a:t>
            </a:r>
          </a:p>
        </p:txBody>
      </p:sp>
    </p:spTree>
    <p:extLst>
      <p:ext uri="{BB962C8B-B14F-4D97-AF65-F5344CB8AC3E}">
        <p14:creationId xmlns:p14="http://schemas.microsoft.com/office/powerpoint/2010/main" val="350250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1500"/>
                                        <p:tgtEl>
                                          <p:spTgt spid="1026"/>
                                        </p:tgtEl>
                                      </p:cBhvr>
                                    </p:animEffect>
                                    <p:anim calcmode="lin" valueType="num">
                                      <p:cBhvr>
                                        <p:cTn id="12" dur="1500" fill="hold"/>
                                        <p:tgtEl>
                                          <p:spTgt spid="1026"/>
                                        </p:tgtEl>
                                        <p:attrNameLst>
                                          <p:attrName>ppt_x</p:attrName>
                                        </p:attrNameLst>
                                      </p:cBhvr>
                                      <p:tavLst>
                                        <p:tav tm="0">
                                          <p:val>
                                            <p:strVal val="#ppt_x"/>
                                          </p:val>
                                        </p:tav>
                                        <p:tav tm="100000">
                                          <p:val>
                                            <p:strVal val="#ppt_x"/>
                                          </p:val>
                                        </p:tav>
                                      </p:tavLst>
                                    </p:anim>
                                    <p:anim calcmode="lin" valueType="num">
                                      <p:cBhvr>
                                        <p:cTn id="13" dur="1500" fill="hold"/>
                                        <p:tgtEl>
                                          <p:spTgt spid="1026"/>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500"/>
                                        <p:tgtEl>
                                          <p:spTgt spid="14"/>
                                        </p:tgtEl>
                                      </p:cBhvr>
                                    </p:animEffect>
                                    <p:anim calcmode="lin" valueType="num">
                                      <p:cBhvr>
                                        <p:cTn id="17" dur="1500" fill="hold"/>
                                        <p:tgtEl>
                                          <p:spTgt spid="14"/>
                                        </p:tgtEl>
                                        <p:attrNameLst>
                                          <p:attrName>ppt_x</p:attrName>
                                        </p:attrNameLst>
                                      </p:cBhvr>
                                      <p:tavLst>
                                        <p:tav tm="0">
                                          <p:val>
                                            <p:strVal val="#ppt_x"/>
                                          </p:val>
                                        </p:tav>
                                        <p:tav tm="100000">
                                          <p:val>
                                            <p:strVal val="#ppt_x"/>
                                          </p:val>
                                        </p:tav>
                                      </p:tavLst>
                                    </p:anim>
                                    <p:anim calcmode="lin" valueType="num">
                                      <p:cBhvr>
                                        <p:cTn id="18" dur="1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3">
                <p:cTn id="26" fill="hold" display="0">
                  <p:stCondLst>
                    <p:cond delay="indefinite"/>
                  </p:stCondLst>
                  <p:endCondLst>
                    <p:cond evt="onStopAudio" delay="0">
                      <p:tgtEl>
                        <p:sldTgt/>
                      </p:tgtEl>
                    </p:cond>
                  </p:endCondLst>
                </p:cTn>
                <p:tgtEl>
                  <p:spTgt spid="15"/>
                </p:tgtEl>
              </p:cMediaNode>
            </p:audio>
          </p:childTnLst>
        </p:cTn>
      </p:par>
    </p:tnLst>
    <p:bldLst>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1E1D43C-C5C9-42FF-A62A-196ED7964A2F}"/>
              </a:ext>
            </a:extLst>
          </p:cNvPr>
          <p:cNvSpPr/>
          <p:nvPr/>
        </p:nvSpPr>
        <p:spPr>
          <a:xfrm>
            <a:off x="0" y="4442341"/>
            <a:ext cx="12718473" cy="380712"/>
          </a:xfrm>
          <a:prstGeom prst="rect">
            <a:avLst/>
          </a:prstGeom>
          <a:solidFill>
            <a:srgbClr val="9BAE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8085FF-FF18-4016-984D-2EB78A39878B}"/>
              </a:ext>
            </a:extLst>
          </p:cNvPr>
          <p:cNvSpPr/>
          <p:nvPr/>
        </p:nvSpPr>
        <p:spPr>
          <a:xfrm>
            <a:off x="0" y="2096481"/>
            <a:ext cx="12718473" cy="380712"/>
          </a:xfrm>
          <a:prstGeom prst="rect">
            <a:avLst/>
          </a:prstGeom>
          <a:solidFill>
            <a:srgbClr val="9BAE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EFC386-0BDD-43C5-A2FC-CA1633112D26}"/>
              </a:ext>
            </a:extLst>
          </p:cNvPr>
          <p:cNvSpPr/>
          <p:nvPr/>
        </p:nvSpPr>
        <p:spPr>
          <a:xfrm>
            <a:off x="1862051" y="-149629"/>
            <a:ext cx="1046278" cy="7007629"/>
          </a:xfrm>
          <a:prstGeom prst="rect">
            <a:avLst/>
          </a:prstGeom>
          <a:solidFill>
            <a:srgbClr val="9BAE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nha san Lang Bac">
            <a:extLst>
              <a:ext uri="{FF2B5EF4-FFF2-40B4-BE49-F238E27FC236}">
                <a16:creationId xmlns:a16="http://schemas.microsoft.com/office/drawing/2014/main" id="{68EE52A6-04B8-4E12-B3AF-B6E89956DF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067" y="3437312"/>
            <a:ext cx="5111172" cy="29052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100" name="Picture 4" descr="Bao tang Ho Chi Minh">
            <a:extLst>
              <a:ext uri="{FF2B5EF4-FFF2-40B4-BE49-F238E27FC236}">
                <a16:creationId xmlns:a16="http://schemas.microsoft.com/office/drawing/2014/main" id="{3E2CA110-3B5D-40A4-A8C5-30049079C5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1" y="610986"/>
            <a:ext cx="4405745" cy="55071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102" name="Picture 6" descr="Lang Bac 5">
            <a:extLst>
              <a:ext uri="{FF2B5EF4-FFF2-40B4-BE49-F238E27FC236}">
                <a16:creationId xmlns:a16="http://schemas.microsoft.com/office/drawing/2014/main" id="{AC036B67-F744-4D79-9CBD-2178DE1CB8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8529" y="610986"/>
            <a:ext cx="3765142" cy="23458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D6B7CC7-1517-4E10-BB46-D4B3AB68700B}"/>
              </a:ext>
            </a:extLst>
          </p:cNvPr>
          <p:cNvSpPr txBox="1"/>
          <p:nvPr/>
        </p:nvSpPr>
        <p:spPr>
          <a:xfrm>
            <a:off x="3192087" y="110942"/>
            <a:ext cx="7680960" cy="400110"/>
          </a:xfrm>
          <a:prstGeom prst="rect">
            <a:avLst/>
          </a:prstGeom>
          <a:noFill/>
        </p:spPr>
        <p:txBody>
          <a:bodyPr wrap="square" rtlCol="0">
            <a:spAutoFit/>
          </a:bodyPr>
          <a:lstStyle/>
          <a:p>
            <a:r>
              <a:rPr lang="vi-VN" sz="2000" dirty="0"/>
              <a:t>MỘT SỐ CÔNG TRÌNH, CẢNH QUAN QUANH LĂNG BÁC</a:t>
            </a:r>
            <a:endParaRPr lang="en-US" sz="2000" dirty="0"/>
          </a:p>
        </p:txBody>
      </p:sp>
      <p:sp>
        <p:nvSpPr>
          <p:cNvPr id="5" name="TextBox 4">
            <a:extLst>
              <a:ext uri="{FF2B5EF4-FFF2-40B4-BE49-F238E27FC236}">
                <a16:creationId xmlns:a16="http://schemas.microsoft.com/office/drawing/2014/main" id="{A7BB7D51-75C6-4DF1-B3D0-CAE93A13F020}"/>
              </a:ext>
            </a:extLst>
          </p:cNvPr>
          <p:cNvSpPr txBox="1"/>
          <p:nvPr/>
        </p:nvSpPr>
        <p:spPr>
          <a:xfrm>
            <a:off x="1097280" y="6295296"/>
            <a:ext cx="4189615" cy="380712"/>
          </a:xfrm>
          <a:prstGeom prst="rect">
            <a:avLst/>
          </a:prstGeom>
          <a:noFill/>
        </p:spPr>
        <p:txBody>
          <a:bodyPr wrap="square" rtlCol="0">
            <a:spAutoFit/>
          </a:bodyPr>
          <a:lstStyle/>
          <a:p>
            <a:r>
              <a:rPr lang="vi-VN" dirty="0"/>
              <a:t>Bảo tàng Hồ Chí Minh</a:t>
            </a:r>
            <a:endParaRPr lang="en-US" dirty="0"/>
          </a:p>
        </p:txBody>
      </p:sp>
      <p:sp>
        <p:nvSpPr>
          <p:cNvPr id="6" name="TextBox 5">
            <a:extLst>
              <a:ext uri="{FF2B5EF4-FFF2-40B4-BE49-F238E27FC236}">
                <a16:creationId xmlns:a16="http://schemas.microsoft.com/office/drawing/2014/main" id="{8D72AFE4-E295-4209-9F13-CBBA755C6B56}"/>
              </a:ext>
            </a:extLst>
          </p:cNvPr>
          <p:cNvSpPr txBox="1"/>
          <p:nvPr/>
        </p:nvSpPr>
        <p:spPr>
          <a:xfrm>
            <a:off x="6409113" y="3032864"/>
            <a:ext cx="2133599" cy="369332"/>
          </a:xfrm>
          <a:prstGeom prst="rect">
            <a:avLst/>
          </a:prstGeom>
          <a:noFill/>
        </p:spPr>
        <p:txBody>
          <a:bodyPr wrap="square" rtlCol="0">
            <a:spAutoFit/>
          </a:bodyPr>
          <a:lstStyle/>
          <a:p>
            <a:r>
              <a:rPr lang="vi-VN" dirty="0"/>
              <a:t>Ao cá Bác Hồ</a:t>
            </a:r>
            <a:endParaRPr lang="en-US" dirty="0"/>
          </a:p>
        </p:txBody>
      </p:sp>
      <p:sp>
        <p:nvSpPr>
          <p:cNvPr id="10" name="TextBox 9">
            <a:extLst>
              <a:ext uri="{FF2B5EF4-FFF2-40B4-BE49-F238E27FC236}">
                <a16:creationId xmlns:a16="http://schemas.microsoft.com/office/drawing/2014/main" id="{F736463C-1D37-4362-90BC-9BEDD223377C}"/>
              </a:ext>
            </a:extLst>
          </p:cNvPr>
          <p:cNvSpPr txBox="1"/>
          <p:nvPr/>
        </p:nvSpPr>
        <p:spPr>
          <a:xfrm>
            <a:off x="8584277" y="6377726"/>
            <a:ext cx="2133599" cy="369332"/>
          </a:xfrm>
          <a:prstGeom prst="rect">
            <a:avLst/>
          </a:prstGeom>
          <a:noFill/>
        </p:spPr>
        <p:txBody>
          <a:bodyPr wrap="square" rtlCol="0">
            <a:spAutoFit/>
          </a:bodyPr>
          <a:lstStyle/>
          <a:p>
            <a:r>
              <a:rPr lang="vi-VN" dirty="0"/>
              <a:t>Nhà sàn Bác Hồ</a:t>
            </a:r>
            <a:endParaRPr lang="en-US" dirty="0"/>
          </a:p>
        </p:txBody>
      </p:sp>
    </p:spTree>
    <p:extLst>
      <p:ext uri="{BB962C8B-B14F-4D97-AF65-F5344CB8AC3E}">
        <p14:creationId xmlns:p14="http://schemas.microsoft.com/office/powerpoint/2010/main" val="165437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circle(in)">
                                      <p:cBhvr>
                                        <p:cTn id="7" dur="2000"/>
                                        <p:tgtEl>
                                          <p:spTgt spid="410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circle(in)">
                                      <p:cBhvr>
                                        <p:cTn id="12" dur="2000"/>
                                        <p:tgtEl>
                                          <p:spTgt spid="4098"/>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100"/>
                                        </p:tgtEl>
                                        <p:attrNameLst>
                                          <p:attrName>style.visibility</p:attrName>
                                        </p:attrNameLst>
                                      </p:cBhvr>
                                      <p:to>
                                        <p:strVal val="visible"/>
                                      </p:to>
                                    </p:set>
                                    <p:animEffect transition="in" filter="fade">
                                      <p:cBhvr>
                                        <p:cTn id="23" dur="500"/>
                                        <p:tgtEl>
                                          <p:spTgt spid="410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6153CA1-D286-44D0-A2DA-003AFC76FDB1}"/>
              </a:ext>
            </a:extLst>
          </p:cNvPr>
          <p:cNvSpPr/>
          <p:nvPr/>
        </p:nvSpPr>
        <p:spPr>
          <a:xfrm>
            <a:off x="6556375" y="5205212"/>
            <a:ext cx="4422371" cy="1200329"/>
          </a:xfrm>
          <a:prstGeom prst="rect">
            <a:avLst/>
          </a:prstGeom>
          <a:ln w="19050">
            <a:solidFill>
              <a:schemeClr val="tx1"/>
            </a:solidFill>
            <a:prstDash val="dash"/>
          </a:ln>
        </p:spPr>
        <p:txBody>
          <a:bodyPr wrap="square">
            <a:spAutoFit/>
          </a:bodyPr>
          <a:lstStyle/>
          <a:p>
            <a:r>
              <a:rPr lang="vi-VN" dirty="0">
                <a:solidFill>
                  <a:srgbClr val="0645AD"/>
                </a:solidFill>
              </a:rPr>
              <a:t>Lễ thượng cờ: </a:t>
            </a:r>
          </a:p>
          <a:p>
            <a:pPr marL="285750" indent="-285750">
              <a:buFontTx/>
              <a:buChar char="-"/>
            </a:pPr>
            <a:r>
              <a:rPr lang="vi-VN" dirty="0">
                <a:solidFill>
                  <a:srgbClr val="202122"/>
                </a:solidFill>
              </a:rPr>
              <a:t>6 giờ sáng (mùa nóng)</a:t>
            </a:r>
          </a:p>
          <a:p>
            <a:pPr marL="285750" indent="-285750">
              <a:buFontTx/>
              <a:buChar char="-"/>
            </a:pPr>
            <a:r>
              <a:rPr lang="vi-VN" dirty="0">
                <a:solidFill>
                  <a:srgbClr val="202122"/>
                </a:solidFill>
              </a:rPr>
              <a:t>6 giờ 30 phút sáng (mùa lạnh) </a:t>
            </a:r>
          </a:p>
          <a:p>
            <a:r>
              <a:rPr lang="vi-VN" dirty="0">
                <a:solidFill>
                  <a:srgbClr val="202122"/>
                </a:solidFill>
              </a:rPr>
              <a:t>Lễ hạ cờ: diễn ra lúc 9 giờ tối hàng ngày</a:t>
            </a:r>
            <a:endParaRPr lang="en-US" dirty="0"/>
          </a:p>
        </p:txBody>
      </p:sp>
      <p:sp>
        <p:nvSpPr>
          <p:cNvPr id="5" name="AutoShape 2" descr="le thuong co">
            <a:extLst>
              <a:ext uri="{FF2B5EF4-FFF2-40B4-BE49-F238E27FC236}">
                <a16:creationId xmlns:a16="http://schemas.microsoft.com/office/drawing/2014/main" id="{3303E505-4405-480E-BD09-19CBDFF5E90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4" name="Picture 4" descr="le thuong co">
            <a:extLst>
              <a:ext uri="{FF2B5EF4-FFF2-40B4-BE49-F238E27FC236}">
                <a16:creationId xmlns:a16="http://schemas.microsoft.com/office/drawing/2014/main" id="{C5EBABA5-8683-436B-B528-5A45BAF557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246" y="2177686"/>
            <a:ext cx="4454093" cy="280742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C6CCA412-1C80-484F-A4D6-9B80518B9694}"/>
              </a:ext>
            </a:extLst>
          </p:cNvPr>
          <p:cNvSpPr/>
          <p:nvPr/>
        </p:nvSpPr>
        <p:spPr>
          <a:xfrm>
            <a:off x="1362883" y="5235232"/>
            <a:ext cx="2708818" cy="369332"/>
          </a:xfrm>
          <a:prstGeom prst="rect">
            <a:avLst/>
          </a:prstGeom>
        </p:spPr>
        <p:txBody>
          <a:bodyPr wrap="none">
            <a:spAutoFit/>
          </a:bodyPr>
          <a:lstStyle/>
          <a:p>
            <a:r>
              <a:rPr lang="vi-VN" dirty="0">
                <a:solidFill>
                  <a:srgbClr val="202122"/>
                </a:solidFill>
              </a:rPr>
              <a:t>Trước mặt lăng là cột cờ</a:t>
            </a:r>
            <a:endParaRPr lang="en-US" dirty="0"/>
          </a:p>
        </p:txBody>
      </p:sp>
      <p:pic>
        <p:nvPicPr>
          <p:cNvPr id="7" name="Nghi lễ thượng cờ và hạ cờ tại quảng trường ba Đình">
            <a:hlinkClick r:id="" action="ppaction://media"/>
            <a:extLst>
              <a:ext uri="{FF2B5EF4-FFF2-40B4-BE49-F238E27FC236}">
                <a16:creationId xmlns:a16="http://schemas.microsoft.com/office/drawing/2014/main" id="{E7379DB8-A22B-49B0-A3A3-C5430FDEE0BB}"/>
              </a:ext>
            </a:extLst>
          </p:cNvPr>
          <p:cNvPicPr>
            <a:picLocks noChangeAspect="1"/>
          </p:cNvPicPr>
          <p:nvPr>
            <a:videoFile r:link="rId1"/>
            <p:extLst>
              <p:ext uri="{DAA4B4D4-6D71-4841-9C94-3DE7FCFB9230}">
                <p14:media xmlns:p14="http://schemas.microsoft.com/office/powerpoint/2010/main" r:embed="rId2">
                  <p14:trim st="4460" end="3891.2666"/>
                </p14:media>
              </p:ext>
            </p:extLst>
          </p:nvPr>
        </p:nvPicPr>
        <p:blipFill>
          <a:blip r:embed="rId6"/>
          <a:stretch>
            <a:fillRect/>
          </a:stretch>
        </p:blipFill>
        <p:spPr>
          <a:xfrm>
            <a:off x="5306173" y="512726"/>
            <a:ext cx="6714029" cy="3776641"/>
          </a:xfrm>
          <a:prstGeom prst="snip2DiagRect">
            <a:avLst>
              <a:gd name="adj1" fmla="val 0"/>
              <a:gd name="adj2" fmla="val 6620"/>
            </a:avLst>
          </a:prstGeom>
          <a:ln w="31750" cap="flat">
            <a:gradFill>
              <a:gsLst>
                <a:gs pos="0">
                  <a:srgbClr val="7F7F7F"/>
                </a:gs>
                <a:gs pos="100000">
                  <a:srgbClr val="F2F2F2"/>
                </a:gs>
              </a:gsLst>
              <a:lin ang="2700000" scaled="1"/>
            </a:gradFill>
          </a:ln>
          <a:effectLst>
            <a:glow rad="101600">
              <a:srgbClr val="969696">
                <a:alpha val="40000"/>
              </a:srgbClr>
            </a:glow>
          </a:effectLst>
          <a:scene3d>
            <a:camera prst="orthographicFront"/>
            <a:lightRig rig="twoPt" dir="t"/>
          </a:scene3d>
          <a:sp3d contourW="25400">
            <a:contourClr>
              <a:srgbClr val="262626"/>
            </a:contourClr>
          </a:sp3d>
        </p:spPr>
      </p:pic>
      <p:sp>
        <p:nvSpPr>
          <p:cNvPr id="14" name="TextBox 13">
            <a:extLst>
              <a:ext uri="{FF2B5EF4-FFF2-40B4-BE49-F238E27FC236}">
                <a16:creationId xmlns:a16="http://schemas.microsoft.com/office/drawing/2014/main" id="{58FC58E6-ED1C-40A6-B2B3-82B863C20EE5}"/>
              </a:ext>
            </a:extLst>
          </p:cNvPr>
          <p:cNvSpPr txBox="1"/>
          <p:nvPr/>
        </p:nvSpPr>
        <p:spPr>
          <a:xfrm>
            <a:off x="6467302" y="1749829"/>
            <a:ext cx="4422371" cy="369332"/>
          </a:xfrm>
          <a:prstGeom prst="rect">
            <a:avLst/>
          </a:prstGeom>
          <a:solidFill>
            <a:schemeClr val="accent4"/>
          </a:solidFill>
        </p:spPr>
        <p:txBody>
          <a:bodyPr wrap="square" rtlCol="0">
            <a:spAutoFit/>
          </a:bodyPr>
          <a:lstStyle/>
          <a:p>
            <a:pPr algn="ctr"/>
            <a:r>
              <a:rPr lang="vi-VN" dirty="0"/>
              <a:t>LỄ THƯỢNG CỜ - LỄ HẠ CỜ</a:t>
            </a:r>
            <a:endParaRPr lang="en-US" dirty="0"/>
          </a:p>
        </p:txBody>
      </p:sp>
    </p:spTree>
    <p:extLst>
      <p:ext uri="{BB962C8B-B14F-4D97-AF65-F5344CB8AC3E}">
        <p14:creationId xmlns:p14="http://schemas.microsoft.com/office/powerpoint/2010/main" val="238360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1000"/>
                                        <p:tgtEl>
                                          <p:spTgt spid="5124"/>
                                        </p:tgtEl>
                                      </p:cBhvr>
                                    </p:animEffect>
                                    <p:anim calcmode="lin" valueType="num">
                                      <p:cBhvr>
                                        <p:cTn id="8" dur="1000" fill="hold"/>
                                        <p:tgtEl>
                                          <p:spTgt spid="5124"/>
                                        </p:tgtEl>
                                        <p:attrNameLst>
                                          <p:attrName>ppt_x</p:attrName>
                                        </p:attrNameLst>
                                      </p:cBhvr>
                                      <p:tavLst>
                                        <p:tav tm="0">
                                          <p:val>
                                            <p:strVal val="#ppt_x"/>
                                          </p:val>
                                        </p:tav>
                                        <p:tav tm="100000">
                                          <p:val>
                                            <p:strVal val="#ppt_x"/>
                                          </p:val>
                                        </p:tav>
                                      </p:tavLst>
                                    </p:anim>
                                    <p:anim calcmode="lin" valueType="num">
                                      <p:cBhvr>
                                        <p:cTn id="9" dur="1000" fill="hold"/>
                                        <p:tgtEl>
                                          <p:spTgt spid="51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7"/>
                </p:tgtEl>
              </p:cMediaNode>
            </p:video>
          </p:childTnLst>
        </p:cTn>
      </p:par>
    </p:tnLst>
    <p:bldLst>
      <p:bldP spid="4" grpId="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4000"/>
          </a:stretch>
        </a:blipFill>
        <a:effectLst/>
      </p:bgPr>
    </p:bg>
    <p:spTree>
      <p:nvGrpSpPr>
        <p:cNvPr id="1" name=""/>
        <p:cNvGrpSpPr/>
        <p:nvPr/>
      </p:nvGrpSpPr>
      <p:grpSpPr>
        <a:xfrm>
          <a:off x="0" y="0"/>
          <a:ext cx="0" cy="0"/>
          <a:chOff x="0" y="0"/>
          <a:chExt cx="0" cy="0"/>
        </a:xfrm>
      </p:grpSpPr>
      <p:sp>
        <p:nvSpPr>
          <p:cNvPr id="4" name="Double Wave 3">
            <a:extLst>
              <a:ext uri="{FF2B5EF4-FFF2-40B4-BE49-F238E27FC236}">
                <a16:creationId xmlns:a16="http://schemas.microsoft.com/office/drawing/2014/main" id="{8133B9A7-A3E7-480A-B40F-7A88946C3E81}"/>
              </a:ext>
            </a:extLst>
          </p:cNvPr>
          <p:cNvSpPr/>
          <p:nvPr/>
        </p:nvSpPr>
        <p:spPr>
          <a:xfrm>
            <a:off x="3125586" y="2431472"/>
            <a:ext cx="6384174" cy="1995055"/>
          </a:xfrm>
          <a:prstGeom prst="doubleWav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latin typeface="#9Slide03 AllRoundGothic" panose="020B0703020202020104" pitchFamily="34" charset="0"/>
              </a:rPr>
              <a:t>Trò chơi: Trạm xe buýt yêu thương</a:t>
            </a:r>
            <a:endParaRPr lang="en-US" sz="2800" dirty="0">
              <a:solidFill>
                <a:schemeClr val="tx1"/>
              </a:solidFill>
              <a:latin typeface="#9Slide03 AllRoundGothic" panose="020B0703020202020104" pitchFamily="34" charset="0"/>
            </a:endParaRPr>
          </a:p>
        </p:txBody>
      </p:sp>
    </p:spTree>
    <p:extLst>
      <p:ext uri="{BB962C8B-B14F-4D97-AF65-F5344CB8AC3E}">
        <p14:creationId xmlns:p14="http://schemas.microsoft.com/office/powerpoint/2010/main" val="3683207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599AD66-B3C4-4BDB-89D2-58F77FC03739}"/>
              </a:ext>
            </a:extLst>
          </p:cNvPr>
          <p:cNvGrpSpPr/>
          <p:nvPr/>
        </p:nvGrpSpPr>
        <p:grpSpPr>
          <a:xfrm>
            <a:off x="693470" y="823866"/>
            <a:ext cx="5042312" cy="3355939"/>
            <a:chOff x="693470" y="823866"/>
            <a:chExt cx="5042312" cy="3355939"/>
          </a:xfrm>
        </p:grpSpPr>
        <p:pic>
          <p:nvPicPr>
            <p:cNvPr id="2050" name="Picture 2" descr="Ban Quản lý Di tích Nhà tù Hỏa Lò hưởng ứng chương trình kích cầu du lịch  nội địa | Tạp chí Tuyên giáo">
              <a:extLst>
                <a:ext uri="{FF2B5EF4-FFF2-40B4-BE49-F238E27FC236}">
                  <a16:creationId xmlns:a16="http://schemas.microsoft.com/office/drawing/2014/main" id="{E9FA05C0-F665-4C60-B176-B1F0244E06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70" y="823866"/>
              <a:ext cx="5042312" cy="335593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Heptagon 9">
              <a:extLst>
                <a:ext uri="{FF2B5EF4-FFF2-40B4-BE49-F238E27FC236}">
                  <a16:creationId xmlns:a16="http://schemas.microsoft.com/office/drawing/2014/main" id="{26834410-6CCA-469A-89A6-1E50852DAFB9}"/>
                </a:ext>
              </a:extLst>
            </p:cNvPr>
            <p:cNvSpPr/>
            <p:nvPr/>
          </p:nvSpPr>
          <p:spPr>
            <a:xfrm>
              <a:off x="693470" y="823866"/>
              <a:ext cx="578188" cy="552527"/>
            </a:xfrm>
            <a:prstGeom prst="hept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3</a:t>
              </a:r>
            </a:p>
          </p:txBody>
        </p:sp>
      </p:grpSp>
      <p:grpSp>
        <p:nvGrpSpPr>
          <p:cNvPr id="3" name="Group 2">
            <a:extLst>
              <a:ext uri="{FF2B5EF4-FFF2-40B4-BE49-F238E27FC236}">
                <a16:creationId xmlns:a16="http://schemas.microsoft.com/office/drawing/2014/main" id="{73CC049D-BC62-45F9-8BE0-C0618EF0C0DA}"/>
              </a:ext>
            </a:extLst>
          </p:cNvPr>
          <p:cNvGrpSpPr/>
          <p:nvPr/>
        </p:nvGrpSpPr>
        <p:grpSpPr>
          <a:xfrm>
            <a:off x="6456220" y="2867891"/>
            <a:ext cx="5279983" cy="3509158"/>
            <a:chOff x="6456220" y="2867891"/>
            <a:chExt cx="5279983" cy="3509158"/>
          </a:xfrm>
        </p:grpSpPr>
        <p:pic>
          <p:nvPicPr>
            <p:cNvPr id="2052" name="Picture 4" descr="Cổ kính chùa Trấn Quốc">
              <a:extLst>
                <a:ext uri="{FF2B5EF4-FFF2-40B4-BE49-F238E27FC236}">
                  <a16:creationId xmlns:a16="http://schemas.microsoft.com/office/drawing/2014/main" id="{22613F7A-AF6D-425F-9F6C-7CC6AB728F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220" y="2867891"/>
              <a:ext cx="5279983" cy="350915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 name="Heptagon 10">
              <a:extLst>
                <a:ext uri="{FF2B5EF4-FFF2-40B4-BE49-F238E27FC236}">
                  <a16:creationId xmlns:a16="http://schemas.microsoft.com/office/drawing/2014/main" id="{47943502-1F6C-4A93-B4FC-06B8A8B29089}"/>
                </a:ext>
              </a:extLst>
            </p:cNvPr>
            <p:cNvSpPr/>
            <p:nvPr/>
          </p:nvSpPr>
          <p:spPr>
            <a:xfrm>
              <a:off x="6456220" y="2882868"/>
              <a:ext cx="573479" cy="546132"/>
            </a:xfrm>
            <a:prstGeom prst="hept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4</a:t>
              </a:r>
            </a:p>
          </p:txBody>
        </p:sp>
      </p:grpSp>
    </p:spTree>
    <p:extLst>
      <p:ext uri="{BB962C8B-B14F-4D97-AF65-F5344CB8AC3E}">
        <p14:creationId xmlns:p14="http://schemas.microsoft.com/office/powerpoint/2010/main" val="141311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500"/>
                                        <p:tgtEl>
                                          <p:spTgt spid="3"/>
                                        </p:tgtEl>
                                      </p:cBhvr>
                                    </p:animEffect>
                                    <p:anim calcmode="lin" valueType="num">
                                      <p:cBhvr>
                                        <p:cTn id="15" dur="1500" fill="hold"/>
                                        <p:tgtEl>
                                          <p:spTgt spid="3"/>
                                        </p:tgtEl>
                                        <p:attrNameLst>
                                          <p:attrName>ppt_x</p:attrName>
                                        </p:attrNameLst>
                                      </p:cBhvr>
                                      <p:tavLst>
                                        <p:tav tm="0">
                                          <p:val>
                                            <p:strVal val="#ppt_x"/>
                                          </p:val>
                                        </p:tav>
                                        <p:tav tm="100000">
                                          <p:val>
                                            <p:strVal val="#ppt_x"/>
                                          </p:val>
                                        </p:tav>
                                      </p:tavLst>
                                    </p:anim>
                                    <p:anim calcmode="lin" valueType="num">
                                      <p:cBhvr>
                                        <p:cTn id="16" dur="1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5C9208A-0DC1-4660-95D8-F208ADB1B040}"/>
              </a:ext>
            </a:extLst>
          </p:cNvPr>
          <p:cNvGrpSpPr/>
          <p:nvPr/>
        </p:nvGrpSpPr>
        <p:grpSpPr>
          <a:xfrm>
            <a:off x="820720" y="965083"/>
            <a:ext cx="5008742" cy="3453154"/>
            <a:chOff x="820720" y="965083"/>
            <a:chExt cx="5008742" cy="3453154"/>
          </a:xfrm>
        </p:grpSpPr>
        <p:pic>
          <p:nvPicPr>
            <p:cNvPr id="13" name="Picture 12">
              <a:extLst>
                <a:ext uri="{FF2B5EF4-FFF2-40B4-BE49-F238E27FC236}">
                  <a16:creationId xmlns:a16="http://schemas.microsoft.com/office/drawing/2014/main" id="{65F349CE-E10D-4D07-9255-1F7C3792A5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720" y="965083"/>
              <a:ext cx="5008742" cy="33308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Heptagon 13">
              <a:extLst>
                <a:ext uri="{FF2B5EF4-FFF2-40B4-BE49-F238E27FC236}">
                  <a16:creationId xmlns:a16="http://schemas.microsoft.com/office/drawing/2014/main" id="{6CC58AAC-4623-471A-A16F-1F187148358D}"/>
                </a:ext>
              </a:extLst>
            </p:cNvPr>
            <p:cNvSpPr/>
            <p:nvPr/>
          </p:nvSpPr>
          <p:spPr>
            <a:xfrm>
              <a:off x="3325091" y="3907598"/>
              <a:ext cx="546265" cy="510639"/>
            </a:xfrm>
            <a:prstGeom prst="hept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5</a:t>
              </a:r>
            </a:p>
          </p:txBody>
        </p:sp>
      </p:grpSp>
      <p:grpSp>
        <p:nvGrpSpPr>
          <p:cNvPr id="8" name="Group 7">
            <a:extLst>
              <a:ext uri="{FF2B5EF4-FFF2-40B4-BE49-F238E27FC236}">
                <a16:creationId xmlns:a16="http://schemas.microsoft.com/office/drawing/2014/main" id="{7B150EB6-D4EF-4D83-B9A6-EA4789F70E59}"/>
              </a:ext>
            </a:extLst>
          </p:cNvPr>
          <p:cNvGrpSpPr/>
          <p:nvPr/>
        </p:nvGrpSpPr>
        <p:grpSpPr>
          <a:xfrm>
            <a:off x="6480721" y="2427541"/>
            <a:ext cx="5311476" cy="3437692"/>
            <a:chOff x="721188" y="1395363"/>
            <a:chExt cx="5119559" cy="3293263"/>
          </a:xfrm>
        </p:grpSpPr>
        <p:pic>
          <p:nvPicPr>
            <p:cNvPr id="9" name="Picture 8">
              <a:extLst>
                <a:ext uri="{FF2B5EF4-FFF2-40B4-BE49-F238E27FC236}">
                  <a16:creationId xmlns:a16="http://schemas.microsoft.com/office/drawing/2014/main" id="{035BB9BD-60BC-462F-9DED-78D6423353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188" y="1395363"/>
              <a:ext cx="5119559" cy="319087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0" name="Heptagon 9">
              <a:extLst>
                <a:ext uri="{FF2B5EF4-FFF2-40B4-BE49-F238E27FC236}">
                  <a16:creationId xmlns:a16="http://schemas.microsoft.com/office/drawing/2014/main" id="{1F12EBFD-6D2D-41C4-9A6E-674765092F77}"/>
                </a:ext>
              </a:extLst>
            </p:cNvPr>
            <p:cNvSpPr/>
            <p:nvPr/>
          </p:nvSpPr>
          <p:spPr>
            <a:xfrm>
              <a:off x="3049092" y="4222825"/>
              <a:ext cx="463751" cy="465801"/>
            </a:xfrm>
            <a:prstGeom prst="hept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chemeClr val="tx1"/>
                  </a:solidFill>
                </a:rPr>
                <a:t>6</a:t>
              </a:r>
              <a:endParaRPr lang="en-US" sz="2400" b="1" dirty="0">
                <a:solidFill>
                  <a:schemeClr val="tx1"/>
                </a:solidFill>
              </a:endParaRPr>
            </a:p>
          </p:txBody>
        </p:sp>
      </p:grpSp>
    </p:spTree>
    <p:extLst>
      <p:ext uri="{BB962C8B-B14F-4D97-AF65-F5344CB8AC3E}">
        <p14:creationId xmlns:p14="http://schemas.microsoft.com/office/powerpoint/2010/main" val="50505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fltVal val="0"/>
                                          </p:val>
                                        </p:tav>
                                        <p:tav tm="100000">
                                          <p:val>
                                            <p:strVal val="#ppt_w"/>
                                          </p:val>
                                        </p:tav>
                                      </p:tavLst>
                                    </p:anim>
                                    <p:anim calcmode="lin" valueType="num">
                                      <p:cBhvr>
                                        <p:cTn id="8" dur="3000" fill="hold"/>
                                        <p:tgtEl>
                                          <p:spTgt spid="2"/>
                                        </p:tgtEl>
                                        <p:attrNameLst>
                                          <p:attrName>ppt_h</p:attrName>
                                        </p:attrNameLst>
                                      </p:cBhvr>
                                      <p:tavLst>
                                        <p:tav tm="0">
                                          <p:val>
                                            <p:fltVal val="0"/>
                                          </p:val>
                                        </p:tav>
                                        <p:tav tm="100000">
                                          <p:val>
                                            <p:strVal val="#ppt_h"/>
                                          </p:val>
                                        </p:tav>
                                      </p:tavLst>
                                    </p:anim>
                                    <p:anim calcmode="lin" valueType="num">
                                      <p:cBhvr>
                                        <p:cTn id="9" dur="3000" fill="hold"/>
                                        <p:tgtEl>
                                          <p:spTgt spid="2"/>
                                        </p:tgtEl>
                                        <p:attrNameLst>
                                          <p:attrName>style.rotation</p:attrName>
                                        </p:attrNameLst>
                                      </p:cBhvr>
                                      <p:tavLst>
                                        <p:tav tm="0">
                                          <p:val>
                                            <p:fltVal val="90"/>
                                          </p:val>
                                        </p:tav>
                                        <p:tav tm="100000">
                                          <p:val>
                                            <p:fltVal val="0"/>
                                          </p:val>
                                        </p:tav>
                                      </p:tavLst>
                                    </p:anim>
                                    <p:animEffect transition="in" filter="fade">
                                      <p:cBhvr>
                                        <p:cTn id="10" dur="3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0" fill="hold"/>
                                        <p:tgtEl>
                                          <p:spTgt spid="8"/>
                                        </p:tgtEl>
                                        <p:attrNameLst>
                                          <p:attrName>ppt_w</p:attrName>
                                        </p:attrNameLst>
                                      </p:cBhvr>
                                      <p:tavLst>
                                        <p:tav tm="0">
                                          <p:val>
                                            <p:fltVal val="0"/>
                                          </p:val>
                                        </p:tav>
                                        <p:tav tm="100000">
                                          <p:val>
                                            <p:strVal val="#ppt_w"/>
                                          </p:val>
                                        </p:tav>
                                      </p:tavLst>
                                    </p:anim>
                                    <p:anim calcmode="lin" valueType="num">
                                      <p:cBhvr>
                                        <p:cTn id="16" dur="3000" fill="hold"/>
                                        <p:tgtEl>
                                          <p:spTgt spid="8"/>
                                        </p:tgtEl>
                                        <p:attrNameLst>
                                          <p:attrName>ppt_h</p:attrName>
                                        </p:attrNameLst>
                                      </p:cBhvr>
                                      <p:tavLst>
                                        <p:tav tm="0">
                                          <p:val>
                                            <p:fltVal val="0"/>
                                          </p:val>
                                        </p:tav>
                                        <p:tav tm="100000">
                                          <p:val>
                                            <p:strVal val="#ppt_h"/>
                                          </p:val>
                                        </p:tav>
                                      </p:tavLst>
                                    </p:anim>
                                    <p:anim calcmode="lin" valueType="num">
                                      <p:cBhvr>
                                        <p:cTn id="17" dur="3000" fill="hold"/>
                                        <p:tgtEl>
                                          <p:spTgt spid="8"/>
                                        </p:tgtEl>
                                        <p:attrNameLst>
                                          <p:attrName>style.rotation</p:attrName>
                                        </p:attrNameLst>
                                      </p:cBhvr>
                                      <p:tavLst>
                                        <p:tav tm="0">
                                          <p:val>
                                            <p:fltVal val="90"/>
                                          </p:val>
                                        </p:tav>
                                        <p:tav tm="100000">
                                          <p:val>
                                            <p:fltVal val="0"/>
                                          </p:val>
                                        </p:tav>
                                      </p:tavLst>
                                    </p:anim>
                                    <p:animEffect transition="in" filter="fade">
                                      <p:cBhvr>
                                        <p:cTn id="18"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0E0DF5-14EE-43B2-8D41-C89817388F89}"/>
              </a:ext>
            </a:extLst>
          </p:cNvPr>
          <p:cNvSpPr txBox="1"/>
          <p:nvPr/>
        </p:nvSpPr>
        <p:spPr>
          <a:xfrm>
            <a:off x="1957862" y="1268626"/>
            <a:ext cx="6946490" cy="646331"/>
          </a:xfrm>
          <a:prstGeom prst="rect">
            <a:avLst/>
          </a:prstGeom>
          <a:noFill/>
        </p:spPr>
        <p:txBody>
          <a:bodyPr wrap="square" rtlCol="0">
            <a:spAutoFit/>
          </a:bodyPr>
          <a:lstStyle/>
          <a:p>
            <a:r>
              <a:rPr lang="en-US" sz="3600" dirty="0">
                <a:latin typeface="Times New Roman" panose="02020603050405020304" pitchFamily="18" charset="0"/>
                <a:ea typeface="Tahoma" panose="020B0604030504040204" pitchFamily="34" charset="0"/>
                <a:cs typeface="Times New Roman" panose="02020603050405020304" pitchFamily="18" charset="0"/>
              </a:rPr>
              <a:t>1. Di </a:t>
            </a:r>
            <a:r>
              <a:rPr lang="en-US" sz="3600" dirty="0" err="1">
                <a:latin typeface="Times New Roman" panose="02020603050405020304" pitchFamily="18" charset="0"/>
                <a:ea typeface="Tahoma" panose="020B0604030504040204" pitchFamily="34" charset="0"/>
                <a:cs typeface="Times New Roman" panose="02020603050405020304" pitchFamily="18" charset="0"/>
              </a:rPr>
              <a:t>sản</a:t>
            </a:r>
            <a:r>
              <a:rPr lang="en-US" sz="3600" dirty="0">
                <a:latin typeface="Times New Roman" panose="02020603050405020304" pitchFamily="18" charset="0"/>
                <a:ea typeface="Tahoma" panose="020B0604030504040204" pitchFamily="34" charset="0"/>
                <a:cs typeface="Times New Roman" panose="02020603050405020304" pitchFamily="18" charset="0"/>
              </a:rPr>
              <a:t> </a:t>
            </a:r>
            <a:r>
              <a:rPr lang="en-US" sz="3600" dirty="0" err="1">
                <a:latin typeface="Times New Roman" panose="02020603050405020304" pitchFamily="18" charset="0"/>
                <a:ea typeface="Tahoma" panose="020B0604030504040204" pitchFamily="34" charset="0"/>
                <a:cs typeface="Times New Roman" panose="02020603050405020304" pitchFamily="18" charset="0"/>
              </a:rPr>
              <a:t>văn</a:t>
            </a:r>
            <a:r>
              <a:rPr lang="en-US" sz="3600" dirty="0">
                <a:latin typeface="Times New Roman" panose="02020603050405020304" pitchFamily="18" charset="0"/>
                <a:ea typeface="Tahoma" panose="020B0604030504040204" pitchFamily="34" charset="0"/>
                <a:cs typeface="Times New Roman" panose="02020603050405020304" pitchFamily="18" charset="0"/>
              </a:rPr>
              <a:t> </a:t>
            </a:r>
            <a:r>
              <a:rPr lang="en-US" sz="3600" dirty="0" err="1">
                <a:latin typeface="Times New Roman" panose="02020603050405020304" pitchFamily="18" charset="0"/>
                <a:ea typeface="Tahoma" panose="020B0604030504040204" pitchFamily="34" charset="0"/>
                <a:cs typeface="Times New Roman" panose="02020603050405020304" pitchFamily="18" charset="0"/>
              </a:rPr>
              <a:t>hóa</a:t>
            </a:r>
            <a:r>
              <a:rPr lang="en-US" sz="3600" dirty="0">
                <a:latin typeface="Times New Roman" panose="02020603050405020304" pitchFamily="18" charset="0"/>
                <a:ea typeface="Tahoma" panose="020B0604030504040204" pitchFamily="34" charset="0"/>
                <a:cs typeface="Times New Roman" panose="02020603050405020304" pitchFamily="18" charset="0"/>
              </a:rPr>
              <a:t> </a:t>
            </a:r>
            <a:r>
              <a:rPr lang="en-US" sz="3600" dirty="0" err="1">
                <a:latin typeface="Times New Roman" panose="02020603050405020304" pitchFamily="18" charset="0"/>
                <a:ea typeface="Tahoma" panose="020B0604030504040204" pitchFamily="34" charset="0"/>
                <a:cs typeface="Times New Roman" panose="02020603050405020304" pitchFamily="18" charset="0"/>
              </a:rPr>
              <a:t>vật</a:t>
            </a:r>
            <a:r>
              <a:rPr lang="en-US" sz="3600" dirty="0">
                <a:latin typeface="Times New Roman" panose="02020603050405020304" pitchFamily="18" charset="0"/>
                <a:ea typeface="Tahoma" panose="020B0604030504040204" pitchFamily="34" charset="0"/>
                <a:cs typeface="Times New Roman" panose="02020603050405020304" pitchFamily="18" charset="0"/>
              </a:rPr>
              <a:t> </a:t>
            </a:r>
            <a:r>
              <a:rPr lang="en-US" sz="3600" dirty="0" err="1">
                <a:latin typeface="Times New Roman" panose="02020603050405020304" pitchFamily="18" charset="0"/>
                <a:ea typeface="Tahoma" panose="020B0604030504040204" pitchFamily="34" charset="0"/>
                <a:cs typeface="Times New Roman" panose="02020603050405020304" pitchFamily="18" charset="0"/>
              </a:rPr>
              <a:t>thể</a:t>
            </a:r>
            <a:r>
              <a:rPr lang="en-US" sz="3600" dirty="0">
                <a:latin typeface="Times New Roman" panose="02020603050405020304" pitchFamily="18" charset="0"/>
                <a:ea typeface="Tahoma" panose="020B0604030504040204" pitchFamily="34" charset="0"/>
                <a:cs typeface="Times New Roman" panose="02020603050405020304" pitchFamily="18" charset="0"/>
              </a:rPr>
              <a:t> </a:t>
            </a:r>
            <a:r>
              <a:rPr lang="en-US" sz="3600" dirty="0" err="1">
                <a:latin typeface="Times New Roman" panose="02020603050405020304" pitchFamily="18" charset="0"/>
                <a:ea typeface="Tahoma" panose="020B0604030504040204" pitchFamily="34" charset="0"/>
                <a:cs typeface="Times New Roman" panose="02020603050405020304" pitchFamily="18" charset="0"/>
              </a:rPr>
              <a:t>là</a:t>
            </a:r>
            <a:r>
              <a:rPr lang="en-US" sz="3600" dirty="0">
                <a:latin typeface="Times New Roman" panose="02020603050405020304" pitchFamily="18" charset="0"/>
                <a:ea typeface="Tahoma" panose="020B0604030504040204" pitchFamily="34" charset="0"/>
                <a:cs typeface="Times New Roman" panose="02020603050405020304" pitchFamily="18" charset="0"/>
              </a:rPr>
              <a:t> </a:t>
            </a:r>
            <a:r>
              <a:rPr lang="en-US" sz="3600" dirty="0" err="1">
                <a:latin typeface="Times New Roman" panose="02020603050405020304" pitchFamily="18" charset="0"/>
                <a:ea typeface="Tahoma" panose="020B0604030504040204" pitchFamily="34" charset="0"/>
                <a:cs typeface="Times New Roman" panose="02020603050405020304" pitchFamily="18" charset="0"/>
              </a:rPr>
              <a:t>gì</a:t>
            </a:r>
            <a:r>
              <a:rPr lang="en-US" sz="3600" dirty="0">
                <a:latin typeface="Times New Roman" panose="02020603050405020304" pitchFamily="18" charset="0"/>
                <a:ea typeface="Tahoma" panose="020B0604030504040204" pitchFamily="34" charset="0"/>
                <a:cs typeface="Times New Roman" panose="02020603050405020304" pitchFamily="18" charset="0"/>
              </a:rPr>
              <a:t>?</a:t>
            </a:r>
          </a:p>
        </p:txBody>
      </p:sp>
      <p:sp>
        <p:nvSpPr>
          <p:cNvPr id="5" name="TextBox 4">
            <a:extLst>
              <a:ext uri="{FF2B5EF4-FFF2-40B4-BE49-F238E27FC236}">
                <a16:creationId xmlns:a16="http://schemas.microsoft.com/office/drawing/2014/main" id="{968C42B5-5A6C-4BA1-BBC4-781234ED6C3B}"/>
              </a:ext>
            </a:extLst>
          </p:cNvPr>
          <p:cNvSpPr txBox="1"/>
          <p:nvPr/>
        </p:nvSpPr>
        <p:spPr>
          <a:xfrm>
            <a:off x="958645" y="2035277"/>
            <a:ext cx="7759686" cy="830997"/>
          </a:xfrm>
          <a:prstGeom prst="rect">
            <a:avLst/>
          </a:prstGeom>
          <a:noFill/>
        </p:spPr>
        <p:txBody>
          <a:bodyPr wrap="square" rtlCol="0">
            <a:spAutoFit/>
          </a:bodyPr>
          <a:lstStyle/>
          <a:p>
            <a:pPr marL="285750" indent="-285750">
              <a:buFontTx/>
              <a:buChar char="-"/>
            </a:pPr>
            <a:r>
              <a:rPr lang="en-US" sz="2400" dirty="0">
                <a:latin typeface="Times New Roman" panose="02020603050405020304" pitchFamily="18" charset="0"/>
                <a:cs typeface="Times New Roman" panose="02020603050405020304" pitchFamily="18" charset="0"/>
              </a:rPr>
              <a:t>Di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hoá</a:t>
            </a:r>
            <a:r>
              <a:rPr lang="en-US" sz="2400" dirty="0">
                <a:latin typeface="Times New Roman" panose="02020603050405020304" pitchFamily="18" charset="0"/>
                <a:cs typeface="Times New Roman" panose="02020603050405020304" pitchFamily="18" charset="0"/>
              </a:rPr>
              <a:t>, khoa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54CF460C-B4B8-4DD3-946A-3D72941D0B07}"/>
              </a:ext>
            </a:extLst>
          </p:cNvPr>
          <p:cNvSpPr txBox="1"/>
          <p:nvPr/>
        </p:nvSpPr>
        <p:spPr>
          <a:xfrm>
            <a:off x="958645" y="3022231"/>
            <a:ext cx="6946490" cy="1938992"/>
          </a:xfrm>
          <a:prstGeom prst="rect">
            <a:avLst/>
          </a:prstGeom>
          <a:noFill/>
        </p:spPr>
        <p:txBody>
          <a:bodyPr wrap="square" rtlCol="0">
            <a:spAutoFit/>
          </a:bodyPr>
          <a:lstStyle/>
          <a:p>
            <a:pPr marL="285750" indent="-285750">
              <a:buFontTx/>
              <a:buChar char="-"/>
            </a:pPr>
            <a:r>
              <a:rPr lang="en-US" sz="2400" dirty="0">
                <a:latin typeface="Times New Roman" panose="02020603050405020304" pitchFamily="18" charset="0"/>
                <a:cs typeface="Times New Roman" panose="02020603050405020304" pitchFamily="18" charset="0"/>
              </a:rPr>
              <a:t>Di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bao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Di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hoá</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Danh</a:t>
            </a:r>
            <a:r>
              <a:rPr lang="en-US" sz="2400" dirty="0">
                <a:latin typeface="Times New Roman" panose="02020603050405020304" pitchFamily="18" charset="0"/>
                <a:cs typeface="Times New Roman" panose="02020603050405020304" pitchFamily="18" charset="0"/>
              </a:rPr>
              <a:t> lam </a:t>
            </a:r>
            <a:r>
              <a:rPr lang="en-US" sz="2400" dirty="0" err="1">
                <a:latin typeface="Times New Roman" panose="02020603050405020304" pitchFamily="18" charset="0"/>
                <a:cs typeface="Times New Roman" panose="02020603050405020304" pitchFamily="18" charset="0"/>
              </a:rPr>
              <a:t>thắng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Di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445C73D9-260C-42AC-9B7D-C4C8EEC3B485}"/>
              </a:ext>
            </a:extLst>
          </p:cNvPr>
          <p:cNvGrpSpPr/>
          <p:nvPr/>
        </p:nvGrpSpPr>
        <p:grpSpPr>
          <a:xfrm rot="8287840">
            <a:off x="169921" y="-232840"/>
            <a:ext cx="1339568" cy="2439664"/>
            <a:chOff x="903019" y="3403687"/>
            <a:chExt cx="1584175" cy="3061053"/>
          </a:xfrm>
          <a:solidFill>
            <a:schemeClr val="accent6"/>
          </a:solidFill>
        </p:grpSpPr>
        <p:sp>
          <p:nvSpPr>
            <p:cNvPr id="9" name="Trapezoid 8">
              <a:extLst>
                <a:ext uri="{FF2B5EF4-FFF2-40B4-BE49-F238E27FC236}">
                  <a16:creationId xmlns:a16="http://schemas.microsoft.com/office/drawing/2014/main" id="{9E5C38F2-D495-4705-A4CD-7BE82B94B077}"/>
                </a:ext>
              </a:extLst>
            </p:cNvPr>
            <p:cNvSpPr/>
            <p:nvPr/>
          </p:nvSpPr>
          <p:spPr>
            <a:xfrm>
              <a:off x="1605955" y="5636740"/>
              <a:ext cx="178306" cy="828000"/>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ko-KR" altLang="en-US"/>
            </a:p>
          </p:txBody>
        </p:sp>
        <p:grpSp>
          <p:nvGrpSpPr>
            <p:cNvPr id="10" name="Group 9">
              <a:extLst>
                <a:ext uri="{FF2B5EF4-FFF2-40B4-BE49-F238E27FC236}">
                  <a16:creationId xmlns:a16="http://schemas.microsoft.com/office/drawing/2014/main" id="{FB7AE21F-DB35-4F13-A68F-D49F5A507777}"/>
                </a:ext>
              </a:extLst>
            </p:cNvPr>
            <p:cNvGrpSpPr/>
            <p:nvPr/>
          </p:nvGrpSpPr>
          <p:grpSpPr>
            <a:xfrm>
              <a:off x="903019" y="3403687"/>
              <a:ext cx="1584175" cy="2282988"/>
              <a:chOff x="967240" y="3289369"/>
              <a:chExt cx="1100200" cy="1585520"/>
            </a:xfrm>
            <a:grpFill/>
          </p:grpSpPr>
          <p:sp>
            <p:nvSpPr>
              <p:cNvPr id="11" name="Freeform 3">
                <a:extLst>
                  <a:ext uri="{FF2B5EF4-FFF2-40B4-BE49-F238E27FC236}">
                    <a16:creationId xmlns:a16="http://schemas.microsoft.com/office/drawing/2014/main" id="{FBED79DF-D3DD-4F15-A599-84C6085138C6}"/>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ko-KR" altLang="en-US"/>
              </a:p>
            </p:txBody>
          </p:sp>
          <p:sp>
            <p:nvSpPr>
              <p:cNvPr id="12" name="Freeform 18">
                <a:extLst>
                  <a:ext uri="{FF2B5EF4-FFF2-40B4-BE49-F238E27FC236}">
                    <a16:creationId xmlns:a16="http://schemas.microsoft.com/office/drawing/2014/main" id="{0DB5941D-798D-4114-B7A6-EA08AF2F47F1}"/>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ko-KR" altLang="en-US"/>
              </a:p>
            </p:txBody>
          </p:sp>
        </p:grpSp>
      </p:grpSp>
      <p:sp>
        <p:nvSpPr>
          <p:cNvPr id="8" name="Rectangle 16">
            <a:extLst>
              <a:ext uri="{FF2B5EF4-FFF2-40B4-BE49-F238E27FC236}">
                <a16:creationId xmlns:a16="http://schemas.microsoft.com/office/drawing/2014/main" id="{061FDF6F-F4B0-4FEF-BE73-4C281DE4D67A}"/>
              </a:ext>
            </a:extLst>
          </p:cNvPr>
          <p:cNvSpPr/>
          <p:nvPr/>
        </p:nvSpPr>
        <p:spPr>
          <a:xfrm rot="8287840">
            <a:off x="747816" y="948606"/>
            <a:ext cx="421657" cy="305074"/>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384243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190FA6-900C-46F5-8414-40A641CD8A08}"/>
              </a:ext>
            </a:extLst>
          </p:cNvPr>
          <p:cNvSpPr/>
          <p:nvPr/>
        </p:nvSpPr>
        <p:spPr>
          <a:xfrm>
            <a:off x="3862315" y="63630"/>
            <a:ext cx="4466340" cy="748145"/>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Di </a:t>
            </a:r>
            <a:r>
              <a:rPr lang="en-US" sz="2800" dirty="0" err="1">
                <a:solidFill>
                  <a:schemeClr val="tx1"/>
                </a:solidFill>
                <a:latin typeface="Times New Roman" panose="02020603050405020304" pitchFamily="18" charset="0"/>
                <a:cs typeface="Times New Roman" panose="02020603050405020304" pitchFamily="18" charset="0"/>
              </a:rPr>
              <a:t>sản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hóa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vật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thể</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80CDD5D7-2447-4116-B380-73E7AC078185}"/>
              </a:ext>
            </a:extLst>
          </p:cNvPr>
          <p:cNvSpPr/>
          <p:nvPr/>
        </p:nvSpPr>
        <p:spPr>
          <a:xfrm>
            <a:off x="292176" y="1363684"/>
            <a:ext cx="3697899" cy="748145"/>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Di </a:t>
            </a:r>
            <a:r>
              <a:rPr lang="en-US" sz="2800" dirty="0" err="1">
                <a:solidFill>
                  <a:schemeClr val="tx1"/>
                </a:solidFill>
                <a:latin typeface="Times New Roman" panose="02020603050405020304" pitchFamily="18" charset="0"/>
                <a:cs typeface="Times New Roman" panose="02020603050405020304" pitchFamily="18" charset="0"/>
              </a:rPr>
              <a:t>tích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lịch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sử</a:t>
            </a:r>
            <a:r>
              <a:rPr lang="en-US" sz="2800" dirty="0">
                <a:solidFill>
                  <a:schemeClr val="tx1"/>
                </a:solidFill>
                <a:latin typeface="Times New Roman" panose="02020603050405020304" pitchFamily="18" charset="0"/>
                <a:cs typeface="Times New Roman" panose="02020603050405020304" pitchFamily="18" charset="0"/>
              </a:rPr>
              <a:t> - </a:t>
            </a:r>
            <a:r>
              <a:rPr lang="en-US" sz="2800"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hoá</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0B24D8FC-B21A-4E88-BD46-DB17E7523013}"/>
              </a:ext>
            </a:extLst>
          </p:cNvPr>
          <p:cNvSpPr/>
          <p:nvPr/>
        </p:nvSpPr>
        <p:spPr>
          <a:xfrm>
            <a:off x="4203510" y="1363681"/>
            <a:ext cx="3822812" cy="748145"/>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chemeClr val="tx1"/>
                </a:solidFill>
                <a:latin typeface="Times New Roman" panose="02020603050405020304" pitchFamily="18" charset="0"/>
                <a:cs typeface="Times New Roman" panose="02020603050405020304" pitchFamily="18" charset="0"/>
              </a:rPr>
              <a:t>Danh</a:t>
            </a:r>
            <a:r>
              <a:rPr lang="en-US" sz="2800" dirty="0">
                <a:solidFill>
                  <a:schemeClr val="tx1"/>
                </a:solidFill>
                <a:latin typeface="Times New Roman" panose="02020603050405020304" pitchFamily="18" charset="0"/>
                <a:cs typeface="Times New Roman" panose="02020603050405020304" pitchFamily="18" charset="0"/>
              </a:rPr>
              <a:t> lam </a:t>
            </a:r>
            <a:r>
              <a:rPr lang="en-US" sz="2800" dirty="0" err="1">
                <a:solidFill>
                  <a:schemeClr val="tx1"/>
                </a:solidFill>
                <a:latin typeface="Times New Roman" panose="02020603050405020304" pitchFamily="18" charset="0"/>
                <a:cs typeface="Times New Roman" panose="02020603050405020304" pitchFamily="18" charset="0"/>
              </a:rPr>
              <a:t>thắng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cảnh</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CB5BE12B-74BC-4B94-8219-4EA79BBFFFAA}"/>
              </a:ext>
            </a:extLst>
          </p:cNvPr>
          <p:cNvSpPr/>
          <p:nvPr/>
        </p:nvSpPr>
        <p:spPr>
          <a:xfrm>
            <a:off x="8200969" y="1363681"/>
            <a:ext cx="3822812" cy="748145"/>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Di </a:t>
            </a:r>
            <a:r>
              <a:rPr lang="en-US" sz="2800" dirty="0" err="1">
                <a:solidFill>
                  <a:schemeClr val="tx1"/>
                </a:solidFill>
                <a:latin typeface="Times New Roman" panose="02020603050405020304" pitchFamily="18" charset="0"/>
                <a:cs typeface="Times New Roman" panose="02020603050405020304" pitchFamily="18" charset="0"/>
              </a:rPr>
              <a:t>vật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cổ</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vật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bảo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vật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quốc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gia</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0D7A461-47C7-41AC-88BA-BCF93062D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232" y="2589469"/>
            <a:ext cx="3792935" cy="3470136"/>
          </a:xfrm>
          <a:prstGeom prst="rect">
            <a:avLst/>
          </a:prstGeom>
        </p:spPr>
      </p:pic>
      <p:pic>
        <p:nvPicPr>
          <p:cNvPr id="12" name="Picture 11">
            <a:extLst>
              <a:ext uri="{FF2B5EF4-FFF2-40B4-BE49-F238E27FC236}">
                <a16:creationId xmlns:a16="http://schemas.microsoft.com/office/drawing/2014/main" id="{3AD2C4E1-0B27-4BA1-8D78-DC4808113D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9937" y="2589469"/>
            <a:ext cx="3822813" cy="3470136"/>
          </a:xfrm>
          <a:prstGeom prst="rect">
            <a:avLst/>
          </a:prstGeom>
        </p:spPr>
      </p:pic>
      <p:pic>
        <p:nvPicPr>
          <p:cNvPr id="14" name="Picture 13">
            <a:extLst>
              <a:ext uri="{FF2B5EF4-FFF2-40B4-BE49-F238E27FC236}">
                <a16:creationId xmlns:a16="http://schemas.microsoft.com/office/drawing/2014/main" id="{860F90E3-879C-4C41-9D27-135C6E07DE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8520" y="2589468"/>
            <a:ext cx="3822811" cy="3470137"/>
          </a:xfrm>
          <a:prstGeom prst="rect">
            <a:avLst/>
          </a:prstGeom>
        </p:spPr>
      </p:pic>
      <p:sp>
        <p:nvSpPr>
          <p:cNvPr id="15" name="Arrow: Down 14">
            <a:extLst>
              <a:ext uri="{FF2B5EF4-FFF2-40B4-BE49-F238E27FC236}">
                <a16:creationId xmlns:a16="http://schemas.microsoft.com/office/drawing/2014/main" id="{1F4A4508-2C53-4566-9602-FD3A2B504D09}"/>
              </a:ext>
            </a:extLst>
          </p:cNvPr>
          <p:cNvSpPr/>
          <p:nvPr/>
        </p:nvSpPr>
        <p:spPr>
          <a:xfrm>
            <a:off x="2122427" y="2166257"/>
            <a:ext cx="190005" cy="3687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4F1A885B-F8FD-48CF-A774-0B1D12ECB9F6}"/>
              </a:ext>
            </a:extLst>
          </p:cNvPr>
          <p:cNvSpPr/>
          <p:nvPr/>
        </p:nvSpPr>
        <p:spPr>
          <a:xfrm>
            <a:off x="6090764" y="2166256"/>
            <a:ext cx="190005" cy="3687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Down 16">
            <a:extLst>
              <a:ext uri="{FF2B5EF4-FFF2-40B4-BE49-F238E27FC236}">
                <a16:creationId xmlns:a16="http://schemas.microsoft.com/office/drawing/2014/main" id="{90D9022E-99AD-4580-BA4C-6CD92FB8A02F}"/>
              </a:ext>
            </a:extLst>
          </p:cNvPr>
          <p:cNvSpPr/>
          <p:nvPr/>
        </p:nvSpPr>
        <p:spPr>
          <a:xfrm>
            <a:off x="10084240" y="2166257"/>
            <a:ext cx="190005" cy="3687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DB135051-AE9E-48A0-B156-C54F049ECD58}"/>
              </a:ext>
            </a:extLst>
          </p:cNvPr>
          <p:cNvCxnSpPr>
            <a:cxnSpLocks/>
            <a:stCxn id="2" idx="2"/>
            <a:endCxn id="7" idx="0"/>
          </p:cNvCxnSpPr>
          <p:nvPr/>
        </p:nvCxnSpPr>
        <p:spPr>
          <a:xfrm flipH="1">
            <a:off x="2141126" y="811775"/>
            <a:ext cx="3954359" cy="5519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8D843D4-8086-43EB-B7BD-A9F349B78E62}"/>
              </a:ext>
            </a:extLst>
          </p:cNvPr>
          <p:cNvCxnSpPr>
            <a:cxnSpLocks/>
            <a:stCxn id="2" idx="2"/>
            <a:endCxn id="9" idx="0"/>
          </p:cNvCxnSpPr>
          <p:nvPr/>
        </p:nvCxnSpPr>
        <p:spPr>
          <a:xfrm>
            <a:off x="6095485" y="811775"/>
            <a:ext cx="4016890" cy="551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3FB4361-1BFA-46FB-992C-BE0C6C5EDAEA}"/>
              </a:ext>
            </a:extLst>
          </p:cNvPr>
          <p:cNvCxnSpPr>
            <a:cxnSpLocks/>
            <a:stCxn id="2" idx="2"/>
            <a:endCxn id="8" idx="0"/>
          </p:cNvCxnSpPr>
          <p:nvPr/>
        </p:nvCxnSpPr>
        <p:spPr>
          <a:xfrm>
            <a:off x="6095485" y="811775"/>
            <a:ext cx="19431" cy="551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41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childTnLst>
                                </p:cTn>
                              </p:par>
                            </p:childTnLst>
                          </p:cTn>
                        </p:par>
                        <p:par>
                          <p:cTn id="18" fill="hold">
                            <p:stCondLst>
                              <p:cond delay="3000"/>
                            </p:stCondLst>
                            <p:childTnLst>
                              <p:par>
                                <p:cTn id="19" presetID="10" presetClass="entr" presetSubtype="0"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1000"/>
                                        <p:tgtEl>
                                          <p:spTgt spid="12"/>
                                        </p:tgtEl>
                                      </p:cBhvr>
                                    </p:animEffect>
                                    <p:anim calcmode="lin" valueType="num">
                                      <p:cBhvr>
                                        <p:cTn id="58" dur="1000" fill="hold"/>
                                        <p:tgtEl>
                                          <p:spTgt spid="12"/>
                                        </p:tgtEl>
                                        <p:attrNameLst>
                                          <p:attrName>ppt_x</p:attrName>
                                        </p:attrNameLst>
                                      </p:cBhvr>
                                      <p:tavLst>
                                        <p:tav tm="0">
                                          <p:val>
                                            <p:strVal val="#ppt_x"/>
                                          </p:val>
                                        </p:tav>
                                        <p:tav tm="100000">
                                          <p:val>
                                            <p:strVal val="#ppt_x"/>
                                          </p:val>
                                        </p:tav>
                                      </p:tavLst>
                                    </p:anim>
                                    <p:anim calcmode="lin" valueType="num">
                                      <p:cBhvr>
                                        <p:cTn id="5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1000"/>
                                        <p:tgtEl>
                                          <p:spTgt spid="9"/>
                                        </p:tgtEl>
                                      </p:cBhvr>
                                    </p:animEffect>
                                    <p:anim calcmode="lin" valueType="num">
                                      <p:cBhvr>
                                        <p:cTn id="65" dur="1000" fill="hold"/>
                                        <p:tgtEl>
                                          <p:spTgt spid="9"/>
                                        </p:tgtEl>
                                        <p:attrNameLst>
                                          <p:attrName>ppt_x</p:attrName>
                                        </p:attrNameLst>
                                      </p:cBhvr>
                                      <p:tavLst>
                                        <p:tav tm="0">
                                          <p:val>
                                            <p:strVal val="#ppt_x"/>
                                          </p:val>
                                        </p:tav>
                                        <p:tav tm="100000">
                                          <p:val>
                                            <p:strVal val="#ppt_x"/>
                                          </p:val>
                                        </p:tav>
                                      </p:tavLst>
                                    </p:anim>
                                    <p:anim calcmode="lin" valueType="num">
                                      <p:cBhvr>
                                        <p:cTn id="6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1000"/>
                                        <p:tgtEl>
                                          <p:spTgt spid="14"/>
                                        </p:tgtEl>
                                      </p:cBhvr>
                                    </p:animEffect>
                                    <p:anim calcmode="lin" valueType="num">
                                      <p:cBhvr>
                                        <p:cTn id="77" dur="1000" fill="hold"/>
                                        <p:tgtEl>
                                          <p:spTgt spid="14"/>
                                        </p:tgtEl>
                                        <p:attrNameLst>
                                          <p:attrName>ppt_x</p:attrName>
                                        </p:attrNameLst>
                                      </p:cBhvr>
                                      <p:tavLst>
                                        <p:tav tm="0">
                                          <p:val>
                                            <p:strVal val="#ppt_x"/>
                                          </p:val>
                                        </p:tav>
                                        <p:tav tm="100000">
                                          <p:val>
                                            <p:strVal val="#ppt_x"/>
                                          </p:val>
                                        </p:tav>
                                      </p:tavLst>
                                    </p:anim>
                                    <p:anim calcmode="lin" valueType="num">
                                      <p:cBhvr>
                                        <p:cTn id="7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D3F1EC-6382-4A55-B01C-5ED8D500C6C5}"/>
              </a:ext>
            </a:extLst>
          </p:cNvPr>
          <p:cNvSpPr txBox="1"/>
          <p:nvPr/>
        </p:nvSpPr>
        <p:spPr>
          <a:xfrm>
            <a:off x="3763630" y="4158748"/>
            <a:ext cx="5585079" cy="1077218"/>
          </a:xfrm>
          <a:prstGeom prst="rect">
            <a:avLst/>
          </a:prstGeom>
          <a:noFill/>
        </p:spPr>
        <p:txBody>
          <a:bodyPr wrap="square" rtlCol="0">
            <a:spAutoFit/>
          </a:bodyPr>
          <a:lstStyle/>
          <a:p>
            <a:pPr algn="ctr"/>
            <a:r>
              <a:rPr lang="vi-VN" sz="3200" dirty="0"/>
              <a:t>Tìm hiểu thủ đô qua 10 di tích lịch sử nổi tiếng </a:t>
            </a:r>
            <a:endParaRPr lang="en-US" sz="3200" dirty="0"/>
          </a:p>
        </p:txBody>
      </p:sp>
      <p:grpSp>
        <p:nvGrpSpPr>
          <p:cNvPr id="6" name="Group 5">
            <a:extLst>
              <a:ext uri="{FF2B5EF4-FFF2-40B4-BE49-F238E27FC236}">
                <a16:creationId xmlns:a16="http://schemas.microsoft.com/office/drawing/2014/main" id="{E0583B30-703C-4796-A46D-49F40ED0ACFC}"/>
              </a:ext>
            </a:extLst>
          </p:cNvPr>
          <p:cNvGrpSpPr/>
          <p:nvPr/>
        </p:nvGrpSpPr>
        <p:grpSpPr>
          <a:xfrm rot="7532127">
            <a:off x="4210809" y="2227359"/>
            <a:ext cx="1200128" cy="1960828"/>
            <a:chOff x="903019" y="3403687"/>
            <a:chExt cx="1584175" cy="3061053"/>
          </a:xfrm>
        </p:grpSpPr>
        <p:sp>
          <p:nvSpPr>
            <p:cNvPr id="7" name="Trapezoid 6">
              <a:extLst>
                <a:ext uri="{FF2B5EF4-FFF2-40B4-BE49-F238E27FC236}">
                  <a16:creationId xmlns:a16="http://schemas.microsoft.com/office/drawing/2014/main" id="{D7285F22-E84F-4EB6-A9E4-0AD296E6479B}"/>
                </a:ext>
              </a:extLst>
            </p:cNvPr>
            <p:cNvSpPr/>
            <p:nvPr/>
          </p:nvSpPr>
          <p:spPr>
            <a:xfrm>
              <a:off x="1605955" y="5636740"/>
              <a:ext cx="178306" cy="828000"/>
            </a:xfrm>
            <a:prstGeom prst="trapezoi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ko-KR" altLang="en-US"/>
            </a:p>
          </p:txBody>
        </p:sp>
        <p:grpSp>
          <p:nvGrpSpPr>
            <p:cNvPr id="8" name="Group 7">
              <a:extLst>
                <a:ext uri="{FF2B5EF4-FFF2-40B4-BE49-F238E27FC236}">
                  <a16:creationId xmlns:a16="http://schemas.microsoft.com/office/drawing/2014/main" id="{DE397A47-7980-4615-8348-FD703F0BC67A}"/>
                </a:ext>
              </a:extLst>
            </p:cNvPr>
            <p:cNvGrpSpPr/>
            <p:nvPr/>
          </p:nvGrpSpPr>
          <p:grpSpPr>
            <a:xfrm>
              <a:off x="903019" y="3403687"/>
              <a:ext cx="1584175" cy="2282988"/>
              <a:chOff x="967240" y="3289369"/>
              <a:chExt cx="1100200" cy="1585520"/>
            </a:xfrm>
          </p:grpSpPr>
          <p:sp>
            <p:nvSpPr>
              <p:cNvPr id="9" name="Freeform 3">
                <a:extLst>
                  <a:ext uri="{FF2B5EF4-FFF2-40B4-BE49-F238E27FC236}">
                    <a16:creationId xmlns:a16="http://schemas.microsoft.com/office/drawing/2014/main" id="{5D368F0E-2710-4C24-89B3-0EE8DF1450B8}"/>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ko-KR" altLang="en-US"/>
              </a:p>
            </p:txBody>
          </p:sp>
          <p:sp>
            <p:nvSpPr>
              <p:cNvPr id="10" name="Freeform 18">
                <a:extLst>
                  <a:ext uri="{FF2B5EF4-FFF2-40B4-BE49-F238E27FC236}">
                    <a16:creationId xmlns:a16="http://schemas.microsoft.com/office/drawing/2014/main" id="{4056C31E-1823-4B3D-BABA-2AFBBE8EF80C}"/>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endParaRPr lang="ko-KR" altLang="en-US"/>
              </a:p>
            </p:txBody>
          </p:sp>
        </p:grpSp>
      </p:grpSp>
      <p:sp>
        <p:nvSpPr>
          <p:cNvPr id="12" name="Heptagon 11">
            <a:extLst>
              <a:ext uri="{FF2B5EF4-FFF2-40B4-BE49-F238E27FC236}">
                <a16:creationId xmlns:a16="http://schemas.microsoft.com/office/drawing/2014/main" id="{C9C7A0D1-7411-42E0-9320-1B4C45E3B0A3}"/>
              </a:ext>
            </a:extLst>
          </p:cNvPr>
          <p:cNvSpPr/>
          <p:nvPr/>
        </p:nvSpPr>
        <p:spPr>
          <a:xfrm>
            <a:off x="5810184" y="3318387"/>
            <a:ext cx="989038" cy="840361"/>
          </a:xfrm>
          <a:prstGeom prst="heptagon">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latin typeface="#9Slide03 Ample" panose="02000000000000000000" pitchFamily="2" charset="0"/>
              </a:rPr>
              <a:t>2</a:t>
            </a:r>
            <a:endParaRPr lang="en-US" sz="4000" dirty="0">
              <a:latin typeface="#9Slide03 Ample" panose="02000000000000000000" pitchFamily="2" charset="0"/>
            </a:endParaRPr>
          </a:p>
        </p:txBody>
      </p:sp>
    </p:spTree>
    <p:extLst>
      <p:ext uri="{BB962C8B-B14F-4D97-AF65-F5344CB8AC3E}">
        <p14:creationId xmlns:p14="http://schemas.microsoft.com/office/powerpoint/2010/main" val="1975788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5FB463-EB90-4FD3-AEA1-A2AFFB37CA6F}"/>
              </a:ext>
            </a:extLst>
          </p:cNvPr>
          <p:cNvSpPr txBox="1"/>
          <p:nvPr/>
        </p:nvSpPr>
        <p:spPr>
          <a:xfrm>
            <a:off x="1591066" y="1193079"/>
            <a:ext cx="6607276" cy="3416320"/>
          </a:xfrm>
          <a:prstGeom prst="rect">
            <a:avLst/>
          </a:prstGeom>
          <a:noFill/>
          <a:ln w="19050">
            <a:solidFill>
              <a:schemeClr val="tx1"/>
            </a:solidFill>
            <a:prstDash val="dash"/>
          </a:ln>
        </p:spPr>
        <p:txBody>
          <a:bodyPr wrap="square" rtlCol="0">
            <a:spAutoFit/>
          </a:bodyPr>
          <a:lstStyle/>
          <a:p>
            <a:r>
              <a:rPr lang="vi-VN" sz="3600" u="sng" dirty="0">
                <a:latin typeface="Times New Roman" panose="02020603050405020304" pitchFamily="18" charset="0"/>
                <a:cs typeface="Times New Roman" panose="02020603050405020304" pitchFamily="18" charset="0"/>
              </a:rPr>
              <a:t>Nhiệm vụ: </a:t>
            </a:r>
            <a:endParaRPr lang="en-US" sz="3600" u="sng" dirty="0">
              <a:latin typeface="Times New Roman" panose="02020603050405020304" pitchFamily="18" charset="0"/>
              <a:cs typeface="Times New Roman" panose="02020603050405020304" pitchFamily="18" charset="0"/>
            </a:endParaRPr>
          </a:p>
          <a:p>
            <a:r>
              <a:rPr lang="vi-VN" sz="3600" dirty="0">
                <a:latin typeface="Times New Roman" panose="02020603050405020304" pitchFamily="18" charset="0"/>
                <a:cs typeface="Times New Roman" panose="02020603050405020304" pitchFamily="18" charset="0"/>
              </a:rPr>
              <a:t>Hoạt động cặp đôi hoặc nhóm. </a:t>
            </a:r>
            <a:endParaRPr lang="en-US" sz="3600" dirty="0">
              <a:latin typeface="Times New Roman" panose="02020603050405020304" pitchFamily="18" charset="0"/>
              <a:cs typeface="Times New Roman" panose="02020603050405020304" pitchFamily="18" charset="0"/>
            </a:endParaRPr>
          </a:p>
          <a:p>
            <a:r>
              <a:rPr lang="vi-VN" sz="3600" dirty="0">
                <a:latin typeface="Times New Roman" panose="02020603050405020304" pitchFamily="18" charset="0"/>
                <a:cs typeface="Times New Roman" panose="02020603050405020304" pitchFamily="18" charset="0"/>
              </a:rPr>
              <a:t>Trò chơi: Đọc tên theo chủ đề.</a:t>
            </a:r>
          </a:p>
          <a:p>
            <a:r>
              <a:rPr lang="vi-VN" sz="3600" dirty="0">
                <a:latin typeface="Times New Roman" panose="02020603050405020304" pitchFamily="18" charset="0"/>
                <a:cs typeface="Times New Roman" panose="02020603050405020304" pitchFamily="18" charset="0"/>
              </a:rPr>
              <a:t>Em hãy đọc tên các di tích lịch sử hoặc danh lam thắng cảnh của thủ đô Hà Nội.</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9665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7000" b="-17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4E6898-730D-49F2-B64F-44FD4259E9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8255" y="754548"/>
            <a:ext cx="6474394" cy="48211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loud 9">
            <a:extLst>
              <a:ext uri="{FF2B5EF4-FFF2-40B4-BE49-F238E27FC236}">
                <a16:creationId xmlns:a16="http://schemas.microsoft.com/office/drawing/2014/main" id="{669680EF-7B05-4A3F-AD9B-08D009CCD333}"/>
              </a:ext>
            </a:extLst>
          </p:cNvPr>
          <p:cNvSpPr/>
          <p:nvPr/>
        </p:nvSpPr>
        <p:spPr>
          <a:xfrm>
            <a:off x="559558" y="907013"/>
            <a:ext cx="3544837" cy="2351328"/>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Times New Roman" panose="02020603050405020304" pitchFamily="18" charset="0"/>
                <a:cs typeface="Times New Roman" panose="02020603050405020304" pitchFamily="18" charset="0"/>
              </a:rPr>
              <a:t>Em ấn tượng với điều gì về Hồ Gươm? </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C6B2BED4-434A-4B88-A4A9-094B351CB15B}"/>
              </a:ext>
            </a:extLst>
          </p:cNvPr>
          <p:cNvSpPr txBox="1"/>
          <p:nvPr/>
        </p:nvSpPr>
        <p:spPr>
          <a:xfrm>
            <a:off x="4326340" y="170594"/>
            <a:ext cx="6474395" cy="523220"/>
          </a:xfrm>
          <a:prstGeom prst="rect">
            <a:avLst/>
          </a:prstGeom>
          <a:noFill/>
        </p:spPr>
        <p:txBody>
          <a:bodyPr wrap="square" rtlCol="0">
            <a:spAutoFit/>
          </a:bodyPr>
          <a:lstStyle/>
          <a:p>
            <a:r>
              <a:rPr lang="vi-VN" sz="2800" b="1" dirty="0">
                <a:latin typeface="Times New Roman" panose="02020603050405020304" pitchFamily="18" charset="0"/>
                <a:cs typeface="Times New Roman" panose="02020603050405020304" pitchFamily="18" charset="0"/>
              </a:rPr>
              <a:t>Hồ Gươm – Trái tim của thủ đô Hà Nội</a:t>
            </a:r>
            <a:endParaRPr lang="en-US" sz="2800" b="1"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369BAE6-EB8C-4DA8-8110-F12C6BCD041E}"/>
              </a:ext>
            </a:extLst>
          </p:cNvPr>
          <p:cNvPicPr>
            <a:picLocks noChangeAspect="1"/>
          </p:cNvPicPr>
          <p:nvPr/>
        </p:nvPicPr>
        <p:blipFill>
          <a:blip r:embed="rId7"/>
          <a:stretch>
            <a:fillRect/>
          </a:stretch>
        </p:blipFill>
        <p:spPr>
          <a:xfrm flipH="1">
            <a:off x="339523" y="4400074"/>
            <a:ext cx="3722265" cy="2351329"/>
          </a:xfrm>
          <a:prstGeom prst="rect">
            <a:avLst/>
          </a:prstGeom>
        </p:spPr>
      </p:pic>
      <p:pic>
        <p:nvPicPr>
          <p:cNvPr id="2" name="Tieng-coi-oto-www_yeualo_com">
            <a:hlinkClick r:id="" action="ppaction://media"/>
            <a:extLst>
              <a:ext uri="{FF2B5EF4-FFF2-40B4-BE49-F238E27FC236}">
                <a16:creationId xmlns:a16="http://schemas.microsoft.com/office/drawing/2014/main" id="{D0776130-8A99-414A-8245-64294A68EC6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91135" y="5575739"/>
            <a:ext cx="609600" cy="609600"/>
          </a:xfrm>
          <a:prstGeom prst="rect">
            <a:avLst/>
          </a:prstGeom>
        </p:spPr>
      </p:pic>
      <p:sp>
        <p:nvSpPr>
          <p:cNvPr id="3" name="TextBox 2">
            <a:extLst>
              <a:ext uri="{FF2B5EF4-FFF2-40B4-BE49-F238E27FC236}">
                <a16:creationId xmlns:a16="http://schemas.microsoft.com/office/drawing/2014/main" id="{A0ECDAAE-1C08-47BF-B943-D4F21EA989C3}"/>
              </a:ext>
            </a:extLst>
          </p:cNvPr>
          <p:cNvSpPr txBox="1"/>
          <p:nvPr/>
        </p:nvSpPr>
        <p:spPr>
          <a:xfrm>
            <a:off x="574622" y="5376041"/>
            <a:ext cx="2585545" cy="378373"/>
          </a:xfrm>
          <a:prstGeom prst="rect">
            <a:avLst/>
          </a:prstGeom>
          <a:noFill/>
        </p:spPr>
        <p:txBody>
          <a:bodyPr wrap="square" rtlCol="0">
            <a:spAutoFit/>
          </a:bodyPr>
          <a:lstStyle/>
          <a:p>
            <a:pPr algn="ctr"/>
            <a:r>
              <a:rPr lang="vi-VN" dirty="0"/>
              <a:t>DU LỊCH HÀ NỘI</a:t>
            </a:r>
            <a:endParaRPr lang="en-US" dirty="0"/>
          </a:p>
        </p:txBody>
      </p:sp>
    </p:spTree>
    <p:extLst>
      <p:ext uri="{BB962C8B-B14F-4D97-AF65-F5344CB8AC3E}">
        <p14:creationId xmlns:p14="http://schemas.microsoft.com/office/powerpoint/2010/main" val="184511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76" fill="hold"/>
                                        <p:tgtEl>
                                          <p:spTgt spid="2"/>
                                        </p:tgtEl>
                                      </p:cBhvr>
                                    </p:cmd>
                                  </p:childTnLst>
                                </p:cTn>
                              </p:par>
                              <p:par>
                                <p:cTn id="7" presetID="42" presetClass="path" presetSubtype="0" accel="50000" decel="50000" fill="hold" nodeType="withEffect">
                                  <p:stCondLst>
                                    <p:cond delay="0"/>
                                  </p:stCondLst>
                                  <p:childTnLst>
                                    <p:animMotion origin="layout" path="M 4.16667E-6 -2.96296E-6 L 0.30533 -2.96296E-6 " pathEditMode="relative" rAng="0" ptsTypes="AA">
                                      <p:cBhvr>
                                        <p:cTn id="8" dur="2000" fill="hold"/>
                                        <p:tgtEl>
                                          <p:spTgt spid="9"/>
                                        </p:tgtEl>
                                        <p:attrNameLst>
                                          <p:attrName>ppt_x</p:attrName>
                                          <p:attrName>ppt_y</p:attrName>
                                        </p:attrNameLst>
                                      </p:cBhvr>
                                      <p:rCtr x="15260" y="0"/>
                                    </p:animMotion>
                                  </p:childTnLst>
                                </p:cTn>
                              </p:par>
                              <p:par>
                                <p:cTn id="9" presetID="42" presetClass="path" presetSubtype="0" accel="50000" decel="50000" fill="hold" grpId="0" nodeType="withEffect">
                                  <p:stCondLst>
                                    <p:cond delay="0"/>
                                  </p:stCondLst>
                                  <p:childTnLst>
                                    <p:animMotion origin="layout" path="M -0.00169 -2.59259E-6 L 0.32852 0.00162 " pathEditMode="relative" rAng="0" ptsTypes="AA">
                                      <p:cBhvr>
                                        <p:cTn id="10" dur="2000" fill="hold"/>
                                        <p:tgtEl>
                                          <p:spTgt spid="3"/>
                                        </p:tgtEl>
                                        <p:attrNameLst>
                                          <p:attrName>ppt_x</p:attrName>
                                          <p:attrName>ppt_y</p:attrName>
                                        </p:attrNameLst>
                                      </p:cBhvr>
                                      <p:rCtr x="16510" y="69"/>
                                    </p:animMotion>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10" grpId="0" animBg="1"/>
      <p:bldP spid="13"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TotalTime>
  <Words>2069</Words>
  <Application>Microsoft Office PowerPoint</Application>
  <PresentationFormat>Widescreen</PresentationFormat>
  <Paragraphs>124</Paragraphs>
  <Slides>22</Slides>
  <Notes>13</Notes>
  <HiddenSlides>0</HiddenSlides>
  <MMClips>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#9Slide03 AllRoundGothic</vt:lpstr>
      <vt:lpstr>#9Slide03 Ample</vt:lpstr>
      <vt:lpstr>Arial</vt:lpstr>
      <vt:lpstr>Calibri</vt:lpstr>
      <vt:lpstr>Calibri Light</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Honghai Vo</cp:lastModifiedBy>
  <cp:revision>12</cp:revision>
  <dcterms:created xsi:type="dcterms:W3CDTF">2021-09-03T16:56:15Z</dcterms:created>
  <dcterms:modified xsi:type="dcterms:W3CDTF">2021-11-30T04:28:36Z</dcterms:modified>
</cp:coreProperties>
</file>