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00" r:id="rId2"/>
    <p:sldId id="304" r:id="rId3"/>
    <p:sldId id="302" r:id="rId4"/>
    <p:sldId id="292" r:id="rId5"/>
    <p:sldId id="301" r:id="rId6"/>
    <p:sldId id="350" r:id="rId7"/>
    <p:sldId id="351" r:id="rId8"/>
    <p:sldId id="352" r:id="rId9"/>
    <p:sldId id="364" r:id="rId10"/>
    <p:sldId id="365" r:id="rId11"/>
    <p:sldId id="366" r:id="rId12"/>
    <p:sldId id="353" r:id="rId13"/>
    <p:sldId id="354" r:id="rId14"/>
    <p:sldId id="362" r:id="rId15"/>
    <p:sldId id="356" r:id="rId16"/>
    <p:sldId id="355" r:id="rId17"/>
    <p:sldId id="357" r:id="rId18"/>
    <p:sldId id="358" r:id="rId19"/>
    <p:sldId id="363" r:id="rId20"/>
    <p:sldId id="359" r:id="rId21"/>
    <p:sldId id="360" r:id="rId22"/>
    <p:sldId id="315" r:id="rId23"/>
    <p:sldId id="368" r:id="rId24"/>
    <p:sldId id="331" r:id="rId25"/>
    <p:sldId id="328" r:id="rId26"/>
    <p:sldId id="329" r:id="rId27"/>
    <p:sldId id="33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25"/>
    <p:restoredTop sz="94657"/>
  </p:normalViewPr>
  <p:slideViewPr>
    <p:cSldViewPr snapToGrid="0">
      <p:cViewPr varScale="1">
        <p:scale>
          <a:sx n="82" d="100"/>
          <a:sy n="82" d="100"/>
        </p:scale>
        <p:origin x="979"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6/23/2022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4EA44A-927D-4D59-858E-589BCB488996}" type="slidenum">
              <a:rPr lang="en-US" smtClean="0"/>
              <a:t>27</a:t>
            </a:fld>
            <a:endParaRPr lang="en-US"/>
          </a:p>
        </p:txBody>
      </p:sp>
    </p:spTree>
    <p:extLst>
      <p:ext uri="{BB962C8B-B14F-4D97-AF65-F5344CB8AC3E}">
        <p14:creationId xmlns:p14="http://schemas.microsoft.com/office/powerpoint/2010/main" val="1846963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803827"/>
      </p:ext>
    </p:extLst>
  </p:cSld>
  <p:clrMapOvr>
    <a:masterClrMapping/>
  </p:clrMapOvr>
  <p:transition spd="med">
    <p:split orient="vert"/>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5782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8</a:t>
            </a: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FF7F6AF1-48D1-A442-8D9A-9DCAA189DECF}"/>
              </a:ext>
            </a:extLst>
          </p:cNvPr>
          <p:cNvSpPr txBox="1"/>
          <p:nvPr userDrawn="1"/>
        </p:nvSpPr>
        <p:spPr>
          <a:xfrm>
            <a:off x="11207546" y="-17814"/>
            <a:ext cx="965982"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pPr algn="l"/>
            <a:r>
              <a:rPr lang="en-US" dirty="0"/>
              <a:t>Review  </a:t>
            </a:r>
          </a:p>
        </p:txBody>
      </p:sp>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emf"/></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2.xml"/><Relationship Id="rId7" Type="http://schemas.openxmlformats.org/officeDocument/2006/relationships/audio" Target="../media/audio2.wav"/><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1.wav"/><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audio" Target="../media/audio2.wav"/></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2431435"/>
          </a:xfrm>
          <a:prstGeom prst="rect">
            <a:avLst/>
          </a:prstGeom>
          <a:noFill/>
        </p:spPr>
        <p:txBody>
          <a:bodyPr wrap="square" rtlCol="0">
            <a:spAutoFit/>
          </a:bodyPr>
          <a:lstStyle/>
          <a:p>
            <a:pPr algn="ctr"/>
            <a:r>
              <a:rPr lang="en-US" sz="4400" b="1" dirty="0">
                <a:solidFill>
                  <a:srgbClr val="0070C0"/>
                </a:solidFill>
              </a:rPr>
              <a:t>Unit 8: Festivals around the World</a:t>
            </a:r>
            <a:r>
              <a:rPr lang="en-US" sz="3200" b="1" dirty="0">
                <a:solidFill>
                  <a:srgbClr val="0070C0"/>
                </a:solidFill>
              </a:rPr>
              <a:t> </a:t>
            </a:r>
          </a:p>
          <a:p>
            <a:pPr algn="ctr"/>
            <a:r>
              <a:rPr lang="en-US" sz="3200" b="1" dirty="0">
                <a:solidFill>
                  <a:srgbClr val="00B050"/>
                </a:solidFill>
              </a:rPr>
              <a:t>Review</a:t>
            </a:r>
          </a:p>
          <a:p>
            <a:pPr algn="ctr"/>
            <a:r>
              <a:rPr lang="en-US" sz="3200" dirty="0">
                <a:solidFill>
                  <a:srgbClr val="FF0000"/>
                </a:solidFill>
              </a:rPr>
              <a:t>Pages</a:t>
            </a:r>
            <a:r>
              <a:rPr lang="en-US" sz="3200" dirty="0"/>
              <a:t> </a:t>
            </a:r>
            <a:r>
              <a:rPr lang="en-US" sz="3200" dirty="0">
                <a:solidFill>
                  <a:srgbClr val="FF0000"/>
                </a:solidFill>
              </a:rPr>
              <a:t>104 &amp; 105</a:t>
            </a:r>
          </a:p>
        </p:txBody>
      </p:sp>
    </p:spTree>
    <p:extLst>
      <p:ext uri="{BB962C8B-B14F-4D97-AF65-F5344CB8AC3E}">
        <p14:creationId xmlns:p14="http://schemas.microsoft.com/office/powerpoint/2010/main" val="408333204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187CAF-B6A3-4203-9A74-1B72930494CC}"/>
              </a:ext>
            </a:extLst>
          </p:cNvPr>
          <p:cNvSpPr/>
          <p:nvPr/>
        </p:nvSpPr>
        <p:spPr>
          <a:xfrm>
            <a:off x="113016" y="531546"/>
            <a:ext cx="6277512" cy="5693866"/>
          </a:xfrm>
          <a:prstGeom prst="rect">
            <a:avLst/>
          </a:prstGeom>
          <a:solidFill>
            <a:schemeClr val="bg1"/>
          </a:solidFill>
          <a:ln w="6350">
            <a:solidFill>
              <a:srgbClr val="FF0000"/>
            </a:solidFill>
          </a:ln>
        </p:spPr>
        <p:txBody>
          <a:bodyPr wrap="square">
            <a:spAutoFit/>
          </a:bodyPr>
          <a:lstStyle/>
          <a:p>
            <a:r>
              <a:rPr lang="en-US" sz="2600" b="0" i="1" dirty="0">
                <a:solidFill>
                  <a:srgbClr val="0070C0"/>
                </a:solidFill>
                <a:effectLst/>
              </a:rPr>
              <a:t>2. Narrator: You will hear a boy, Harry, </a:t>
            </a:r>
            <a:br>
              <a:rPr lang="en-US" sz="2600" b="0" i="1" dirty="0">
                <a:solidFill>
                  <a:srgbClr val="0070C0"/>
                </a:solidFill>
                <a:effectLst/>
              </a:rPr>
            </a:br>
            <a:r>
              <a:rPr lang="en-US" sz="2600" b="0" i="1" dirty="0">
                <a:solidFill>
                  <a:srgbClr val="0070C0"/>
                </a:solidFill>
                <a:effectLst/>
              </a:rPr>
              <a:t>talking about Halloween in the US. What was the most different from Halloween in the UK?</a:t>
            </a:r>
            <a:br>
              <a:rPr lang="en-US" sz="2600" b="0" i="1" dirty="0">
                <a:solidFill>
                  <a:srgbClr val="0070C0"/>
                </a:solidFill>
                <a:effectLst/>
              </a:rPr>
            </a:br>
            <a:r>
              <a:rPr lang="en-US" sz="2600" b="0" i="1" dirty="0">
                <a:solidFill>
                  <a:srgbClr val="0070C0"/>
                </a:solidFill>
                <a:effectLst/>
              </a:rPr>
              <a:t>Hannah: Did you get lots of candies?</a:t>
            </a:r>
            <a:r>
              <a:rPr lang="en-US" sz="2600" dirty="0">
                <a:solidFill>
                  <a:srgbClr val="0070C0"/>
                </a:solidFill>
              </a:rPr>
              <a:t> </a:t>
            </a:r>
            <a:br>
              <a:rPr lang="en-US" sz="2600" dirty="0">
                <a:solidFill>
                  <a:srgbClr val="0070C0"/>
                </a:solidFill>
              </a:rPr>
            </a:br>
            <a:r>
              <a:rPr lang="en-US" sz="2600" b="0" i="1" dirty="0">
                <a:solidFill>
                  <a:srgbClr val="0070C0"/>
                </a:solidFill>
                <a:effectLst/>
              </a:rPr>
              <a:t>Harry: Yes, I did! It was more fun than in </a:t>
            </a:r>
            <a:br>
              <a:rPr lang="en-US" sz="2600" b="0" i="1" dirty="0">
                <a:solidFill>
                  <a:srgbClr val="0070C0"/>
                </a:solidFill>
                <a:effectLst/>
              </a:rPr>
            </a:br>
            <a:r>
              <a:rPr lang="en-US" sz="2600" b="0" i="1" dirty="0">
                <a:solidFill>
                  <a:srgbClr val="0070C0"/>
                </a:solidFill>
                <a:effectLst/>
              </a:rPr>
              <a:t>the UK.</a:t>
            </a:r>
            <a:br>
              <a:rPr lang="en-US" sz="2600" b="0" i="1" dirty="0">
                <a:solidFill>
                  <a:srgbClr val="0070C0"/>
                </a:solidFill>
                <a:effectLst/>
              </a:rPr>
            </a:br>
            <a:r>
              <a:rPr lang="en-US" sz="2600" b="0" i="1" dirty="0">
                <a:solidFill>
                  <a:srgbClr val="0070C0"/>
                </a:solidFill>
                <a:effectLst/>
              </a:rPr>
              <a:t>Hannah: Really?</a:t>
            </a:r>
            <a:br>
              <a:rPr lang="en-US" sz="2600" b="0" i="1" dirty="0">
                <a:solidFill>
                  <a:srgbClr val="0070C0"/>
                </a:solidFill>
                <a:effectLst/>
              </a:rPr>
            </a:br>
            <a:r>
              <a:rPr lang="en-US" sz="2600" b="0" i="1" dirty="0">
                <a:solidFill>
                  <a:srgbClr val="0070C0"/>
                </a:solidFill>
                <a:effectLst/>
              </a:rPr>
              <a:t>Harry: Yeah, trick-or-treating isn't as popular. And the decorations! It was like another Christmas. All the houses in my neighborhood put up very big and scary displays. You won't see that in the UK.</a:t>
            </a:r>
            <a:br>
              <a:rPr lang="en-US" sz="2600" b="0" i="1" dirty="0">
                <a:solidFill>
                  <a:srgbClr val="0070C0"/>
                </a:solidFill>
                <a:effectLst/>
              </a:rPr>
            </a:br>
            <a:r>
              <a:rPr lang="en-US" sz="2600" b="0" i="1" dirty="0">
                <a:solidFill>
                  <a:srgbClr val="0070C0"/>
                </a:solidFill>
                <a:effectLst/>
              </a:rPr>
              <a:t>Hannah: Interesting!</a:t>
            </a:r>
            <a:br>
              <a:rPr lang="en-US" sz="2600" b="0" i="1" dirty="0">
                <a:solidFill>
                  <a:srgbClr val="0070C0"/>
                </a:solidFill>
                <a:effectLst/>
              </a:rPr>
            </a:br>
            <a:r>
              <a:rPr lang="en-US" sz="2600" b="0" i="1" dirty="0">
                <a:solidFill>
                  <a:srgbClr val="0070C0"/>
                </a:solidFill>
                <a:effectLst/>
              </a:rPr>
              <a:t>Narrator: Now, listen again.</a:t>
            </a:r>
            <a:r>
              <a:rPr lang="en-US" sz="2600" dirty="0">
                <a:solidFill>
                  <a:srgbClr val="0070C0"/>
                </a:solidFill>
              </a:rPr>
              <a:t> </a:t>
            </a:r>
            <a:endParaRPr lang="en-US" sz="2600" b="1" spc="-100" dirty="0">
              <a:solidFill>
                <a:srgbClr val="0070C0"/>
              </a:solidFill>
            </a:endParaRPr>
          </a:p>
        </p:txBody>
      </p:sp>
      <p:sp>
        <p:nvSpPr>
          <p:cNvPr id="3" name="Rectangle 2">
            <a:extLst>
              <a:ext uri="{FF2B5EF4-FFF2-40B4-BE49-F238E27FC236}">
                <a16:creationId xmlns:a16="http://schemas.microsoft.com/office/drawing/2014/main" id="{E24C9371-4C8C-4771-896D-BD98D79D907A}"/>
              </a:ext>
            </a:extLst>
          </p:cNvPr>
          <p:cNvSpPr/>
          <p:nvPr/>
        </p:nvSpPr>
        <p:spPr>
          <a:xfrm>
            <a:off x="6380252" y="274699"/>
            <a:ext cx="5914489" cy="6494085"/>
          </a:xfrm>
          <a:prstGeom prst="rect">
            <a:avLst/>
          </a:prstGeom>
          <a:ln w="6350">
            <a:solidFill>
              <a:srgbClr val="FF0000"/>
            </a:solidFill>
          </a:ln>
        </p:spPr>
        <p:txBody>
          <a:bodyPr wrap="square">
            <a:spAutoFit/>
          </a:bodyPr>
          <a:lstStyle/>
          <a:p>
            <a:r>
              <a:rPr lang="en-US" sz="2600" b="0" i="1" dirty="0">
                <a:solidFill>
                  <a:srgbClr val="002060"/>
                </a:solidFill>
                <a:effectLst/>
              </a:rPr>
              <a:t>3. Narrator: You will hear a boy, Bob, talking to his friend. What holiday is coming?</a:t>
            </a:r>
            <a:br>
              <a:rPr lang="en-US" sz="2600" b="0" i="1" dirty="0">
                <a:solidFill>
                  <a:srgbClr val="002060"/>
                </a:solidFill>
                <a:effectLst/>
              </a:rPr>
            </a:br>
            <a:r>
              <a:rPr lang="en-US" sz="2600" b="0" i="1" dirty="0">
                <a:solidFill>
                  <a:srgbClr val="002060"/>
                </a:solidFill>
                <a:effectLst/>
              </a:rPr>
              <a:t>Mandy: What did you do last night, Bob?</a:t>
            </a:r>
            <a:br>
              <a:rPr lang="en-US" sz="2600" b="0" i="1" dirty="0">
                <a:solidFill>
                  <a:srgbClr val="002060"/>
                </a:solidFill>
                <a:effectLst/>
              </a:rPr>
            </a:br>
            <a:r>
              <a:rPr lang="en-US" sz="2600" b="0" i="1" dirty="0">
                <a:solidFill>
                  <a:srgbClr val="002060"/>
                </a:solidFill>
                <a:effectLst/>
              </a:rPr>
              <a:t>Bob: I went to the market. Lots of people also went out to celebrate and did last-minute shopping for the holiday.</a:t>
            </a:r>
            <a:br>
              <a:rPr lang="en-US" sz="2600" b="0" i="1" dirty="0">
                <a:solidFill>
                  <a:srgbClr val="002060"/>
                </a:solidFill>
                <a:effectLst/>
              </a:rPr>
            </a:br>
            <a:r>
              <a:rPr lang="en-US" sz="2600" b="0" i="1" dirty="0">
                <a:solidFill>
                  <a:srgbClr val="002060"/>
                </a:solidFill>
                <a:effectLst/>
              </a:rPr>
              <a:t>Mandy: What did you buy?</a:t>
            </a:r>
            <a:br>
              <a:rPr lang="en-US" sz="2600" b="0" i="1" dirty="0">
                <a:solidFill>
                  <a:srgbClr val="002060"/>
                </a:solidFill>
                <a:effectLst/>
              </a:rPr>
            </a:br>
            <a:r>
              <a:rPr lang="en-US" sz="2600" b="0" i="1" dirty="0">
                <a:solidFill>
                  <a:srgbClr val="002060"/>
                </a:solidFill>
                <a:effectLst/>
              </a:rPr>
              <a:t>Bob: I bought a gift for my sister and some</a:t>
            </a:r>
            <a:br>
              <a:rPr lang="en-US" sz="2600" b="0" i="1" dirty="0">
                <a:solidFill>
                  <a:srgbClr val="002060"/>
                </a:solidFill>
                <a:effectLst/>
              </a:rPr>
            </a:br>
            <a:r>
              <a:rPr lang="en-US" sz="2600" b="0" i="1" dirty="0">
                <a:solidFill>
                  <a:srgbClr val="002060"/>
                </a:solidFill>
                <a:effectLst/>
              </a:rPr>
              <a:t>decorations. We already decorated our tree in the first week of December, but I want to put up some decorations in my room, like what I did on Halloween.</a:t>
            </a:r>
            <a:br>
              <a:rPr lang="en-US" sz="2600" b="0" i="1" dirty="0">
                <a:solidFill>
                  <a:srgbClr val="002060"/>
                </a:solidFill>
                <a:effectLst/>
              </a:rPr>
            </a:br>
            <a:r>
              <a:rPr lang="en-US" sz="2600" b="0" i="1" dirty="0">
                <a:solidFill>
                  <a:srgbClr val="002060"/>
                </a:solidFill>
                <a:effectLst/>
              </a:rPr>
              <a:t>Mandy: Cool.</a:t>
            </a:r>
            <a:br>
              <a:rPr lang="en-US" sz="2600" b="0" i="1" dirty="0">
                <a:solidFill>
                  <a:srgbClr val="002060"/>
                </a:solidFill>
                <a:effectLst/>
              </a:rPr>
            </a:br>
            <a:r>
              <a:rPr lang="en-US" sz="2600" b="0" i="1" dirty="0">
                <a:solidFill>
                  <a:srgbClr val="002060"/>
                </a:solidFill>
                <a:effectLst/>
              </a:rPr>
              <a:t>Narrator: Now, listen again.</a:t>
            </a:r>
            <a:r>
              <a:rPr lang="en-US" sz="2600" dirty="0">
                <a:solidFill>
                  <a:srgbClr val="002060"/>
                </a:solidFill>
              </a:rPr>
              <a:t> </a:t>
            </a:r>
            <a:br>
              <a:rPr lang="en-US" sz="2600" dirty="0">
                <a:solidFill>
                  <a:srgbClr val="002060"/>
                </a:solidFill>
              </a:rPr>
            </a:br>
            <a:endParaRPr lang="en-US" sz="2600" b="1" spc="-100" dirty="0">
              <a:solidFill>
                <a:srgbClr val="002060"/>
              </a:solidFill>
            </a:endParaRPr>
          </a:p>
        </p:txBody>
      </p:sp>
    </p:spTree>
    <p:extLst>
      <p:ext uri="{BB962C8B-B14F-4D97-AF65-F5344CB8AC3E}">
        <p14:creationId xmlns:p14="http://schemas.microsoft.com/office/powerpoint/2010/main" val="42014694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187CAF-B6A3-4203-9A74-1B72930494CC}"/>
              </a:ext>
            </a:extLst>
          </p:cNvPr>
          <p:cNvSpPr/>
          <p:nvPr/>
        </p:nvSpPr>
        <p:spPr>
          <a:xfrm>
            <a:off x="113016" y="1404848"/>
            <a:ext cx="6277512" cy="4093428"/>
          </a:xfrm>
          <a:prstGeom prst="rect">
            <a:avLst/>
          </a:prstGeom>
          <a:solidFill>
            <a:schemeClr val="bg1"/>
          </a:solidFill>
          <a:ln w="6350">
            <a:solidFill>
              <a:srgbClr val="FF0000"/>
            </a:solidFill>
          </a:ln>
        </p:spPr>
        <p:txBody>
          <a:bodyPr wrap="square">
            <a:spAutoFit/>
          </a:bodyPr>
          <a:lstStyle/>
          <a:p>
            <a:r>
              <a:rPr lang="en-US" sz="2600" b="0" i="1" dirty="0">
                <a:solidFill>
                  <a:srgbClr val="002060"/>
                </a:solidFill>
                <a:effectLst/>
              </a:rPr>
              <a:t>4. Narrator: You will hear a teacher talking about a festival. What do people do there?</a:t>
            </a:r>
            <a:br>
              <a:rPr lang="en-US" sz="2600" b="0" i="1" dirty="0">
                <a:solidFill>
                  <a:srgbClr val="002060"/>
                </a:solidFill>
                <a:effectLst/>
              </a:rPr>
            </a:br>
            <a:r>
              <a:rPr lang="en-US" sz="2600" b="0" i="1" dirty="0">
                <a:solidFill>
                  <a:srgbClr val="002060"/>
                </a:solidFill>
                <a:effectLst/>
              </a:rPr>
              <a:t>Mrs. Clare: Some festivals have really fun activities like food or paint fights! During </a:t>
            </a:r>
            <a:r>
              <a:rPr lang="en-US" sz="2600" b="0" i="0" dirty="0">
                <a:solidFill>
                  <a:srgbClr val="002060"/>
                </a:solidFill>
                <a:effectLst/>
              </a:rPr>
              <a:t>Songkran</a:t>
            </a:r>
            <a:r>
              <a:rPr lang="en-US" sz="2600" b="0" i="1" dirty="0">
                <a:solidFill>
                  <a:srgbClr val="002060"/>
                </a:solidFill>
                <a:effectLst/>
              </a:rPr>
              <a:t>, an important festival in Thailand, people throw water at each other in the street. They believe it will wash away bad luck.</a:t>
            </a:r>
            <a:br>
              <a:rPr lang="en-US" sz="2600" b="0" i="1" dirty="0">
                <a:solidFill>
                  <a:srgbClr val="002060"/>
                </a:solidFill>
                <a:effectLst/>
              </a:rPr>
            </a:br>
            <a:r>
              <a:rPr lang="en-US" sz="2600" b="0" i="1" dirty="0">
                <a:solidFill>
                  <a:srgbClr val="002060"/>
                </a:solidFill>
                <a:effectLst/>
              </a:rPr>
              <a:t>Narrator: Now, listen again.</a:t>
            </a:r>
            <a:r>
              <a:rPr lang="en-US" sz="2600" dirty="0">
                <a:solidFill>
                  <a:srgbClr val="002060"/>
                </a:solidFill>
              </a:rPr>
              <a:t> </a:t>
            </a:r>
            <a:br>
              <a:rPr lang="en-US" sz="2600" dirty="0">
                <a:solidFill>
                  <a:srgbClr val="002060"/>
                </a:solidFill>
              </a:rPr>
            </a:br>
            <a:endParaRPr lang="en-US" sz="2600" b="1" spc="-100" dirty="0">
              <a:solidFill>
                <a:srgbClr val="002060"/>
              </a:solidFill>
            </a:endParaRPr>
          </a:p>
        </p:txBody>
      </p:sp>
      <p:sp>
        <p:nvSpPr>
          <p:cNvPr id="3" name="Rectangle 2">
            <a:extLst>
              <a:ext uri="{FF2B5EF4-FFF2-40B4-BE49-F238E27FC236}">
                <a16:creationId xmlns:a16="http://schemas.microsoft.com/office/drawing/2014/main" id="{E24C9371-4C8C-4771-896D-BD98D79D907A}"/>
              </a:ext>
            </a:extLst>
          </p:cNvPr>
          <p:cNvSpPr/>
          <p:nvPr/>
        </p:nvSpPr>
        <p:spPr>
          <a:xfrm>
            <a:off x="6380252" y="562373"/>
            <a:ext cx="5914489" cy="6093976"/>
          </a:xfrm>
          <a:prstGeom prst="rect">
            <a:avLst/>
          </a:prstGeom>
          <a:ln w="6350">
            <a:solidFill>
              <a:srgbClr val="FF0000"/>
            </a:solidFill>
          </a:ln>
        </p:spPr>
        <p:txBody>
          <a:bodyPr wrap="square">
            <a:spAutoFit/>
          </a:bodyPr>
          <a:lstStyle/>
          <a:p>
            <a:r>
              <a:rPr lang="en-US" sz="2600" b="0" i="1" dirty="0">
                <a:solidFill>
                  <a:srgbClr val="0070C0"/>
                </a:solidFill>
                <a:effectLst/>
              </a:rPr>
              <a:t>5. Narrator: You will hear a girl, Alice, talking about Water Fire Festival. What does she want to do most?</a:t>
            </a:r>
            <a:br>
              <a:rPr lang="en-US" sz="2600" b="0" i="1" dirty="0">
                <a:solidFill>
                  <a:srgbClr val="0070C0"/>
                </a:solidFill>
                <a:effectLst/>
              </a:rPr>
            </a:br>
            <a:r>
              <a:rPr lang="en-US" sz="2600" b="0" i="1" dirty="0">
                <a:solidFill>
                  <a:srgbClr val="0070C0"/>
                </a:solidFill>
                <a:effectLst/>
              </a:rPr>
              <a:t>Alice: Mom, let's go to Water Fire next Saturday!</a:t>
            </a:r>
            <a:br>
              <a:rPr lang="en-US" sz="2600" b="0" i="1" dirty="0">
                <a:solidFill>
                  <a:srgbClr val="0070C0"/>
                </a:solidFill>
                <a:effectLst/>
              </a:rPr>
            </a:br>
            <a:r>
              <a:rPr lang="en-US" sz="2600" b="0" i="1" dirty="0">
                <a:solidFill>
                  <a:srgbClr val="0070C0"/>
                </a:solidFill>
                <a:effectLst/>
              </a:rPr>
              <a:t>Mom: What can you do there?</a:t>
            </a:r>
            <a:br>
              <a:rPr lang="en-US" sz="2600" b="0" i="1" dirty="0">
                <a:solidFill>
                  <a:srgbClr val="0070C0"/>
                </a:solidFill>
                <a:effectLst/>
              </a:rPr>
            </a:br>
            <a:r>
              <a:rPr lang="en-US" sz="2600" b="0" i="1" dirty="0">
                <a:solidFill>
                  <a:srgbClr val="0070C0"/>
                </a:solidFill>
                <a:effectLst/>
              </a:rPr>
              <a:t>Alice: There'll be music, food, and all </a:t>
            </a:r>
            <a:br>
              <a:rPr lang="en-US" sz="2600" b="0" i="1" dirty="0">
                <a:solidFill>
                  <a:srgbClr val="0070C0"/>
                </a:solidFill>
                <a:effectLst/>
              </a:rPr>
            </a:br>
            <a:r>
              <a:rPr lang="en-US" sz="2600" b="0" i="1" dirty="0">
                <a:solidFill>
                  <a:srgbClr val="0070C0"/>
                </a:solidFill>
                <a:effectLst/>
              </a:rPr>
              <a:t>kinds of art. But the most interesting </a:t>
            </a:r>
            <a:br>
              <a:rPr lang="en-US" sz="2600" b="0" i="1" dirty="0">
                <a:solidFill>
                  <a:srgbClr val="0070C0"/>
                </a:solidFill>
                <a:effectLst/>
              </a:rPr>
            </a:br>
            <a:r>
              <a:rPr lang="en-US" sz="2600" b="0" i="1" dirty="0">
                <a:solidFill>
                  <a:srgbClr val="0070C0"/>
                </a:solidFill>
                <a:effectLst/>
              </a:rPr>
              <a:t>thing is the bonfires. There'll be more </a:t>
            </a:r>
            <a:br>
              <a:rPr lang="en-US" sz="2600" b="0" i="1" dirty="0">
                <a:solidFill>
                  <a:srgbClr val="0070C0"/>
                </a:solidFill>
                <a:effectLst/>
              </a:rPr>
            </a:br>
            <a:r>
              <a:rPr lang="en-US" sz="2600" b="0" i="1" dirty="0">
                <a:solidFill>
                  <a:srgbClr val="0070C0"/>
                </a:solidFill>
                <a:effectLst/>
              </a:rPr>
              <a:t>than one hundred bonfires</a:t>
            </a:r>
            <a:r>
              <a:rPr lang="en-US" sz="2600" i="1" dirty="0">
                <a:solidFill>
                  <a:srgbClr val="0070C0"/>
                </a:solidFill>
              </a:rPr>
              <a:t> </a:t>
            </a:r>
            <a:r>
              <a:rPr lang="en-US" sz="2600" b="0" i="1" dirty="0">
                <a:solidFill>
                  <a:srgbClr val="0070C0"/>
                </a:solidFill>
                <a:effectLst/>
              </a:rPr>
              <a:t>along the </a:t>
            </a:r>
            <a:br>
              <a:rPr lang="en-US" sz="2600" b="0" i="1" dirty="0">
                <a:solidFill>
                  <a:srgbClr val="0070C0"/>
                </a:solidFill>
                <a:effectLst/>
              </a:rPr>
            </a:br>
            <a:r>
              <a:rPr lang="en-US" sz="2600" b="0" i="1" dirty="0">
                <a:solidFill>
                  <a:srgbClr val="0070C0"/>
                </a:solidFill>
                <a:effectLst/>
              </a:rPr>
              <a:t>three rivers in the city. Can we go, </a:t>
            </a:r>
            <a:br>
              <a:rPr lang="en-US" sz="2600" b="0" i="1" dirty="0">
                <a:solidFill>
                  <a:srgbClr val="0070C0"/>
                </a:solidFill>
                <a:effectLst/>
              </a:rPr>
            </a:br>
            <a:r>
              <a:rPr lang="en-US" sz="2600" b="0" i="1" dirty="0">
                <a:solidFill>
                  <a:srgbClr val="0070C0"/>
                </a:solidFill>
                <a:effectLst/>
              </a:rPr>
              <a:t>please? I'll even buy us dinner.</a:t>
            </a:r>
            <a:br>
              <a:rPr lang="en-US" sz="2600" b="0" i="1" dirty="0">
                <a:solidFill>
                  <a:srgbClr val="0070C0"/>
                </a:solidFill>
                <a:effectLst/>
              </a:rPr>
            </a:br>
            <a:r>
              <a:rPr lang="en-US" sz="2600" b="0" i="1" dirty="0">
                <a:solidFill>
                  <a:srgbClr val="0070C0"/>
                </a:solidFill>
                <a:effectLst/>
              </a:rPr>
              <a:t>Mom: OK.</a:t>
            </a:r>
            <a:br>
              <a:rPr lang="en-US" sz="2600" b="0" i="1" dirty="0">
                <a:solidFill>
                  <a:srgbClr val="0070C0"/>
                </a:solidFill>
                <a:effectLst/>
              </a:rPr>
            </a:br>
            <a:r>
              <a:rPr lang="en-US" sz="2600" b="0" i="1" dirty="0">
                <a:solidFill>
                  <a:srgbClr val="0070C0"/>
                </a:solidFill>
                <a:effectLst/>
              </a:rPr>
              <a:t>Narrator: Now, listen again</a:t>
            </a:r>
            <a:r>
              <a:rPr lang="en-US" sz="2600" dirty="0">
                <a:solidFill>
                  <a:srgbClr val="0070C0"/>
                </a:solidFill>
              </a:rPr>
              <a:t> </a:t>
            </a:r>
            <a:br>
              <a:rPr lang="en-US" sz="2600" dirty="0">
                <a:solidFill>
                  <a:srgbClr val="0070C0"/>
                </a:solidFill>
              </a:rPr>
            </a:br>
            <a:endParaRPr lang="en-US" sz="2600" b="1" spc="-100" dirty="0">
              <a:solidFill>
                <a:srgbClr val="0070C0"/>
              </a:solidFill>
            </a:endParaRPr>
          </a:p>
        </p:txBody>
      </p:sp>
    </p:spTree>
    <p:extLst>
      <p:ext uri="{BB962C8B-B14F-4D97-AF65-F5344CB8AC3E}">
        <p14:creationId xmlns:p14="http://schemas.microsoft.com/office/powerpoint/2010/main" val="177444155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350F0F-1FC1-4082-98D8-E34B9298CFD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7049" y="354280"/>
            <a:ext cx="8850979" cy="6051119"/>
          </a:xfrm>
          <a:prstGeom prst="rect">
            <a:avLst/>
          </a:prstGeom>
        </p:spPr>
      </p:pic>
      <p:sp>
        <p:nvSpPr>
          <p:cNvPr id="4" name="Rectangle 3">
            <a:extLst>
              <a:ext uri="{FF2B5EF4-FFF2-40B4-BE49-F238E27FC236}">
                <a16:creationId xmlns:a16="http://schemas.microsoft.com/office/drawing/2014/main" id="{B2378E2D-4865-450F-9AE1-302A95A2EDE6}"/>
              </a:ext>
            </a:extLst>
          </p:cNvPr>
          <p:cNvSpPr/>
          <p:nvPr/>
        </p:nvSpPr>
        <p:spPr>
          <a:xfrm>
            <a:off x="8908028" y="355494"/>
            <a:ext cx="3273130"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READING</a:t>
            </a:r>
          </a:p>
        </p:txBody>
      </p:sp>
    </p:spTree>
    <p:extLst>
      <p:ext uri="{BB962C8B-B14F-4D97-AF65-F5344CB8AC3E}">
        <p14:creationId xmlns:p14="http://schemas.microsoft.com/office/powerpoint/2010/main" val="422233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C162F3-74FB-4FD3-B771-6E3B251837EF}"/>
              </a:ext>
            </a:extLst>
          </p:cNvPr>
          <p:cNvSpPr/>
          <p:nvPr/>
        </p:nvSpPr>
        <p:spPr>
          <a:xfrm>
            <a:off x="295329" y="1139442"/>
            <a:ext cx="11632970" cy="5170646"/>
          </a:xfrm>
          <a:prstGeom prst="rect">
            <a:avLst/>
          </a:prstGeom>
          <a:ln w="6350">
            <a:solidFill>
              <a:srgbClr val="FF0000"/>
            </a:solidFill>
          </a:ln>
        </p:spPr>
        <p:txBody>
          <a:bodyPr wrap="square">
            <a:spAutoFit/>
          </a:bodyPr>
          <a:lstStyle/>
          <a:p>
            <a:r>
              <a:rPr lang="en-US" sz="3000" b="1" i="0" spc="-100" dirty="0">
                <a:solidFill>
                  <a:srgbClr val="0070C0"/>
                </a:solidFill>
                <a:effectLst/>
              </a:rPr>
              <a:t>The Laughing Festival</a:t>
            </a:r>
            <a:br>
              <a:rPr lang="en-US" sz="3000" b="1" i="0" spc="-100" dirty="0">
                <a:solidFill>
                  <a:srgbClr val="0070C0"/>
                </a:solidFill>
                <a:effectLst/>
              </a:rPr>
            </a:br>
            <a:r>
              <a:rPr lang="en-US" sz="3000" b="0" i="0" spc="-100" dirty="0">
                <a:solidFill>
                  <a:srgbClr val="0070C0"/>
                </a:solidFill>
                <a:effectLst/>
              </a:rPr>
              <a:t>You should come and join us (0) __________ the Laughing Festival. </a:t>
            </a:r>
            <a:br>
              <a:rPr lang="en-US" sz="3000" b="0" i="0" spc="-100" dirty="0">
                <a:solidFill>
                  <a:srgbClr val="0070C0"/>
                </a:solidFill>
                <a:effectLst/>
              </a:rPr>
            </a:br>
            <a:r>
              <a:rPr lang="en-US" sz="3000" b="0" i="0" spc="-100" dirty="0">
                <a:solidFill>
                  <a:srgbClr val="0070C0"/>
                </a:solidFill>
                <a:effectLst/>
              </a:rPr>
              <a:t>It (1) __________ take place on the second Sunday of October, in </a:t>
            </a:r>
            <a:r>
              <a:rPr lang="en-US" sz="3000" b="0" i="0" spc="-100" dirty="0" err="1">
                <a:solidFill>
                  <a:srgbClr val="0070C0"/>
                </a:solidFill>
                <a:effectLst/>
              </a:rPr>
              <a:t>Hidakagawa</a:t>
            </a:r>
            <a:r>
              <a:rPr lang="en-US" sz="3000" b="0" i="0" spc="-100" dirty="0">
                <a:solidFill>
                  <a:srgbClr val="0070C0"/>
                </a:solidFill>
                <a:effectLst/>
              </a:rPr>
              <a:t>, Japan. We will laugh (2) __________ have a great day. It started many years ago. People say that (3) __________ goddess was very sad and wouldn’t leave the </a:t>
            </a:r>
            <a:br>
              <a:rPr lang="en-US" sz="3000" b="0" i="0" spc="-100" dirty="0">
                <a:solidFill>
                  <a:srgbClr val="0070C0"/>
                </a:solidFill>
                <a:effectLst/>
              </a:rPr>
            </a:br>
            <a:r>
              <a:rPr lang="en-US" sz="3000" b="0" i="0" spc="-100" dirty="0" err="1">
                <a:solidFill>
                  <a:srgbClr val="0070C0"/>
                </a:solidFill>
                <a:effectLst/>
              </a:rPr>
              <a:t>Nyu</a:t>
            </a:r>
            <a:r>
              <a:rPr lang="en-US" sz="3000" b="0" i="0" spc="-100" dirty="0">
                <a:solidFill>
                  <a:srgbClr val="0070C0"/>
                </a:solidFill>
                <a:effectLst/>
              </a:rPr>
              <a:t> Shrine. The people of the nearby village wanted to make her happy, so </a:t>
            </a:r>
            <a:br>
              <a:rPr lang="en-US" sz="3000" b="0" i="0" spc="-100" dirty="0">
                <a:solidFill>
                  <a:srgbClr val="0070C0"/>
                </a:solidFill>
                <a:effectLst/>
              </a:rPr>
            </a:br>
            <a:r>
              <a:rPr lang="en-US" sz="3000" b="0" i="0" spc="-100" dirty="0">
                <a:solidFill>
                  <a:srgbClr val="0070C0"/>
                </a:solidFill>
                <a:effectLst/>
              </a:rPr>
              <a:t>they laughed all together. Their laughter made her feel better and she came </a:t>
            </a:r>
            <a:br>
              <a:rPr lang="en-US" sz="3000" b="0" i="0" spc="-100" dirty="0">
                <a:solidFill>
                  <a:srgbClr val="0070C0"/>
                </a:solidFill>
                <a:effectLst/>
              </a:rPr>
            </a:br>
            <a:r>
              <a:rPr lang="en-US" sz="3000" b="0" i="0" spc="-100" dirty="0">
                <a:solidFill>
                  <a:srgbClr val="0070C0"/>
                </a:solidFill>
                <a:effectLst/>
              </a:rPr>
              <a:t>(4) __________ of the shrine. We will have a parade (5) __________ the town to </a:t>
            </a:r>
            <a:br>
              <a:rPr lang="en-US" sz="3000" b="0" i="0" spc="-100" dirty="0">
                <a:solidFill>
                  <a:srgbClr val="0070C0"/>
                </a:solidFill>
                <a:effectLst/>
              </a:rPr>
            </a:br>
            <a:r>
              <a:rPr lang="en-US" sz="3000" b="0" i="0" spc="-100" dirty="0">
                <a:solidFill>
                  <a:srgbClr val="0070C0"/>
                </a:solidFill>
                <a:effectLst/>
              </a:rPr>
              <a:t>the shrine. At the shrine we will all laugh as loud as we can. It will cheer up the goddess and bring us good luck! Please come and join us. The louder we laugh, </a:t>
            </a:r>
            <a:br>
              <a:rPr lang="en-US" sz="3000" b="0" i="0" spc="-100" dirty="0">
                <a:solidFill>
                  <a:srgbClr val="0070C0"/>
                </a:solidFill>
                <a:effectLst/>
              </a:rPr>
            </a:br>
            <a:r>
              <a:rPr lang="en-US" sz="3000" b="0" i="0" spc="-100" dirty="0">
                <a:solidFill>
                  <a:srgbClr val="0070C0"/>
                </a:solidFill>
                <a:effectLst/>
              </a:rPr>
              <a:t>the more luck we will get!</a:t>
            </a:r>
            <a:r>
              <a:rPr lang="en-US" sz="3000" spc="-100" dirty="0">
                <a:solidFill>
                  <a:srgbClr val="0070C0"/>
                </a:solidFill>
              </a:rPr>
              <a:t> </a:t>
            </a:r>
            <a:endParaRPr lang="en-US" sz="3000" b="1" spc="-100" dirty="0">
              <a:solidFill>
                <a:srgbClr val="0070C0"/>
              </a:solidFill>
            </a:endParaRPr>
          </a:p>
        </p:txBody>
      </p:sp>
      <p:sp>
        <p:nvSpPr>
          <p:cNvPr id="2" name="TextBox 1">
            <a:extLst>
              <a:ext uri="{FF2B5EF4-FFF2-40B4-BE49-F238E27FC236}">
                <a16:creationId xmlns:a16="http://schemas.microsoft.com/office/drawing/2014/main" id="{8E00689F-98B2-413F-9E7A-246DC3D2F803}"/>
              </a:ext>
            </a:extLst>
          </p:cNvPr>
          <p:cNvSpPr txBox="1"/>
          <p:nvPr/>
        </p:nvSpPr>
        <p:spPr>
          <a:xfrm>
            <a:off x="5574890" y="1543665"/>
            <a:ext cx="1170039" cy="646331"/>
          </a:xfrm>
          <a:prstGeom prst="rect">
            <a:avLst/>
          </a:prstGeom>
          <a:noFill/>
        </p:spPr>
        <p:txBody>
          <a:bodyPr wrap="square" rtlCol="0">
            <a:spAutoFit/>
          </a:bodyPr>
          <a:lstStyle/>
          <a:p>
            <a:r>
              <a:rPr lang="en-US" sz="3600" i="1" dirty="0">
                <a:solidFill>
                  <a:srgbClr val="FF0000"/>
                </a:solidFill>
              </a:rPr>
              <a:t>at</a:t>
            </a:r>
          </a:p>
        </p:txBody>
      </p:sp>
      <p:sp>
        <p:nvSpPr>
          <p:cNvPr id="5" name="TextBox 4">
            <a:extLst>
              <a:ext uri="{FF2B5EF4-FFF2-40B4-BE49-F238E27FC236}">
                <a16:creationId xmlns:a16="http://schemas.microsoft.com/office/drawing/2014/main" id="{ACBD7BCD-8652-4725-97AC-5909433B1A0D}"/>
              </a:ext>
            </a:extLst>
          </p:cNvPr>
          <p:cNvSpPr txBox="1"/>
          <p:nvPr/>
        </p:nvSpPr>
        <p:spPr>
          <a:xfrm>
            <a:off x="1479740" y="1961535"/>
            <a:ext cx="1214298" cy="646331"/>
          </a:xfrm>
          <a:prstGeom prst="rect">
            <a:avLst/>
          </a:prstGeom>
          <a:noFill/>
        </p:spPr>
        <p:txBody>
          <a:bodyPr wrap="square" rtlCol="0">
            <a:spAutoFit/>
          </a:bodyPr>
          <a:lstStyle/>
          <a:p>
            <a:r>
              <a:rPr lang="en-US" sz="3600" i="1" dirty="0">
                <a:solidFill>
                  <a:srgbClr val="FF0000"/>
                </a:solidFill>
              </a:rPr>
              <a:t>will</a:t>
            </a:r>
          </a:p>
        </p:txBody>
      </p:sp>
      <p:sp>
        <p:nvSpPr>
          <p:cNvPr id="6" name="TextBox 5">
            <a:extLst>
              <a:ext uri="{FF2B5EF4-FFF2-40B4-BE49-F238E27FC236}">
                <a16:creationId xmlns:a16="http://schemas.microsoft.com/office/drawing/2014/main" id="{4F148438-3534-4855-A62A-2AE67741D70F}"/>
              </a:ext>
            </a:extLst>
          </p:cNvPr>
          <p:cNvSpPr txBox="1"/>
          <p:nvPr/>
        </p:nvSpPr>
        <p:spPr>
          <a:xfrm>
            <a:off x="4257357" y="2438398"/>
            <a:ext cx="1248708" cy="646331"/>
          </a:xfrm>
          <a:prstGeom prst="rect">
            <a:avLst/>
          </a:prstGeom>
          <a:noFill/>
        </p:spPr>
        <p:txBody>
          <a:bodyPr wrap="square" rtlCol="0">
            <a:spAutoFit/>
          </a:bodyPr>
          <a:lstStyle/>
          <a:p>
            <a:r>
              <a:rPr lang="en-US" sz="3600" i="1" dirty="0">
                <a:solidFill>
                  <a:srgbClr val="FF0000"/>
                </a:solidFill>
              </a:rPr>
              <a:t>and</a:t>
            </a:r>
          </a:p>
        </p:txBody>
      </p:sp>
      <p:sp>
        <p:nvSpPr>
          <p:cNvPr id="7" name="Rectangle 6">
            <a:extLst>
              <a:ext uri="{FF2B5EF4-FFF2-40B4-BE49-F238E27FC236}">
                <a16:creationId xmlns:a16="http://schemas.microsoft.com/office/drawing/2014/main" id="{774AE0AC-FCD9-4780-97B9-2516FF5A7339}"/>
              </a:ext>
            </a:extLst>
          </p:cNvPr>
          <p:cNvSpPr/>
          <p:nvPr/>
        </p:nvSpPr>
        <p:spPr>
          <a:xfrm>
            <a:off x="210255" y="297828"/>
            <a:ext cx="11296524" cy="584775"/>
          </a:xfrm>
          <a:prstGeom prst="rect">
            <a:avLst/>
          </a:prstGeom>
        </p:spPr>
        <p:txBody>
          <a:bodyPr wrap="square">
            <a:spAutoFit/>
          </a:bodyPr>
          <a:lstStyle/>
          <a:p>
            <a:r>
              <a:rPr lang="en-US" sz="3200" b="1" i="0" dirty="0">
                <a:solidFill>
                  <a:srgbClr val="002060"/>
                </a:solidFill>
                <a:effectLst/>
              </a:rPr>
              <a:t>a. Read about the festival. Write </a:t>
            </a:r>
            <a:r>
              <a:rPr lang="en-US" sz="3200" b="1" i="0" dirty="0">
                <a:solidFill>
                  <a:srgbClr val="FF0000"/>
                </a:solidFill>
                <a:effectLst/>
              </a:rPr>
              <a:t>ONE WORD </a:t>
            </a:r>
            <a:r>
              <a:rPr lang="en-US" sz="3200" b="1" i="0" dirty="0">
                <a:solidFill>
                  <a:srgbClr val="002060"/>
                </a:solidFill>
                <a:effectLst/>
              </a:rPr>
              <a:t>for each blank.</a:t>
            </a:r>
            <a:r>
              <a:rPr lang="en-US" sz="3200" b="1" dirty="0">
                <a:solidFill>
                  <a:srgbClr val="002060"/>
                </a:solidFill>
              </a:rPr>
              <a:t> </a:t>
            </a:r>
          </a:p>
        </p:txBody>
      </p:sp>
      <p:sp>
        <p:nvSpPr>
          <p:cNvPr id="8" name="TextBox 7">
            <a:extLst>
              <a:ext uri="{FF2B5EF4-FFF2-40B4-BE49-F238E27FC236}">
                <a16:creationId xmlns:a16="http://schemas.microsoft.com/office/drawing/2014/main" id="{98E10449-348E-42BF-91B6-EC9B23A35A64}"/>
              </a:ext>
            </a:extLst>
          </p:cNvPr>
          <p:cNvSpPr txBox="1"/>
          <p:nvPr/>
        </p:nvSpPr>
        <p:spPr>
          <a:xfrm>
            <a:off x="3633007" y="2885766"/>
            <a:ext cx="1248708" cy="646331"/>
          </a:xfrm>
          <a:prstGeom prst="rect">
            <a:avLst/>
          </a:prstGeom>
          <a:noFill/>
        </p:spPr>
        <p:txBody>
          <a:bodyPr wrap="square" rtlCol="0">
            <a:spAutoFit/>
          </a:bodyPr>
          <a:lstStyle/>
          <a:p>
            <a:r>
              <a:rPr lang="en-US" sz="3600" i="1" dirty="0">
                <a:solidFill>
                  <a:srgbClr val="FF0000"/>
                </a:solidFill>
              </a:rPr>
              <a:t>a</a:t>
            </a:r>
          </a:p>
        </p:txBody>
      </p:sp>
      <p:sp>
        <p:nvSpPr>
          <p:cNvPr id="9" name="TextBox 8">
            <a:extLst>
              <a:ext uri="{FF2B5EF4-FFF2-40B4-BE49-F238E27FC236}">
                <a16:creationId xmlns:a16="http://schemas.microsoft.com/office/drawing/2014/main" id="{668A5BFD-B790-47F4-85E0-85610A417181}"/>
              </a:ext>
            </a:extLst>
          </p:cNvPr>
          <p:cNvSpPr txBox="1"/>
          <p:nvPr/>
        </p:nvSpPr>
        <p:spPr>
          <a:xfrm>
            <a:off x="1165102" y="4252450"/>
            <a:ext cx="1248708" cy="646331"/>
          </a:xfrm>
          <a:prstGeom prst="rect">
            <a:avLst/>
          </a:prstGeom>
          <a:noFill/>
        </p:spPr>
        <p:txBody>
          <a:bodyPr wrap="square" rtlCol="0">
            <a:spAutoFit/>
          </a:bodyPr>
          <a:lstStyle/>
          <a:p>
            <a:r>
              <a:rPr lang="en-US" sz="3600" i="1" dirty="0">
                <a:solidFill>
                  <a:srgbClr val="FF0000"/>
                </a:solidFill>
              </a:rPr>
              <a:t>out</a:t>
            </a:r>
          </a:p>
        </p:txBody>
      </p:sp>
      <p:sp>
        <p:nvSpPr>
          <p:cNvPr id="10" name="TextBox 9">
            <a:extLst>
              <a:ext uri="{FF2B5EF4-FFF2-40B4-BE49-F238E27FC236}">
                <a16:creationId xmlns:a16="http://schemas.microsoft.com/office/drawing/2014/main" id="{D0D36A57-6B7D-4B0D-A858-A68EAD298CA8}"/>
              </a:ext>
            </a:extLst>
          </p:cNvPr>
          <p:cNvSpPr txBox="1"/>
          <p:nvPr/>
        </p:nvSpPr>
        <p:spPr>
          <a:xfrm>
            <a:off x="8583562" y="4227867"/>
            <a:ext cx="1307707" cy="646331"/>
          </a:xfrm>
          <a:prstGeom prst="rect">
            <a:avLst/>
          </a:prstGeom>
          <a:noFill/>
        </p:spPr>
        <p:txBody>
          <a:bodyPr wrap="square" rtlCol="0">
            <a:spAutoFit/>
          </a:bodyPr>
          <a:lstStyle/>
          <a:p>
            <a:r>
              <a:rPr lang="en-US" sz="3600" i="1" dirty="0">
                <a:solidFill>
                  <a:srgbClr val="FF0000"/>
                </a:solidFill>
              </a:rPr>
              <a:t>from</a:t>
            </a:r>
          </a:p>
        </p:txBody>
      </p:sp>
      <p:pic>
        <p:nvPicPr>
          <p:cNvPr id="11" name="Picture 13" descr="checkanswer4">
            <a:hlinkClick r:id="" action="ppaction://noaction" highlightClick="1">
              <a:snd r:embed="rId2" name="ARROW 001.wav"/>
            </a:hlinkClick>
            <a:extLst>
              <a:ext uri="{FF2B5EF4-FFF2-40B4-BE49-F238E27FC236}">
                <a16:creationId xmlns:a16="http://schemas.microsoft.com/office/drawing/2014/main" id="{130FF9BF-F5D2-4A9D-A413-D79CE9F9F1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7365" y="6402153"/>
            <a:ext cx="1844040" cy="447857"/>
          </a:xfrm>
          <a:prstGeom prst="rect">
            <a:avLst/>
          </a:prstGeom>
          <a:noFill/>
          <a:ln>
            <a:noFill/>
          </a:ln>
        </p:spPr>
      </p:pic>
    </p:spTree>
    <p:extLst>
      <p:ext uri="{BB962C8B-B14F-4D97-AF65-F5344CB8AC3E}">
        <p14:creationId xmlns:p14="http://schemas.microsoft.com/office/powerpoint/2010/main" val="27533100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heckerboard(across)">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heckerboard(across)">
                                      <p:cBhvr>
                                        <p:cTn id="27" dur="500"/>
                                        <p:tgtEl>
                                          <p:spTgt spid="10"/>
                                        </p:tgtEl>
                                      </p:cBhvr>
                                    </p:animEffect>
                                  </p:childTnLst>
                                </p:cTn>
                              </p:par>
                            </p:childTnLst>
                          </p:cTn>
                        </p:par>
                      </p:childTnLst>
                    </p:cTn>
                  </p:par>
                </p:childTnLst>
              </p:cTn>
              <p:nextCondLst>
                <p:cond evt="onClick" delay="0">
                  <p:tgtEl>
                    <p:spTgt spid="11"/>
                  </p:tgtEl>
                </p:cond>
              </p:nextCondLst>
            </p:seq>
          </p:childTnLst>
        </p:cTn>
      </p:par>
    </p:tnLst>
    <p:bldLst>
      <p:bldP spid="5" grpId="0"/>
      <p:bldP spid="6"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EB0213-D89C-41E0-A3F1-92F72D5C6688}"/>
              </a:ext>
            </a:extLst>
          </p:cNvPr>
          <p:cNvSpPr/>
          <p:nvPr/>
        </p:nvSpPr>
        <p:spPr>
          <a:xfrm>
            <a:off x="9834" y="28392"/>
            <a:ext cx="12152670" cy="6924973"/>
          </a:xfrm>
          <a:prstGeom prst="rect">
            <a:avLst/>
          </a:prstGeom>
          <a:solidFill>
            <a:schemeClr val="bg1"/>
          </a:solidFill>
          <a:ln w="6350">
            <a:noFill/>
          </a:ln>
        </p:spPr>
        <p:txBody>
          <a:bodyPr wrap="square">
            <a:spAutoFit/>
          </a:bodyPr>
          <a:lstStyle/>
          <a:p>
            <a:pPr marL="117475"/>
            <a:r>
              <a:rPr lang="en-US" sz="2400" b="1" i="0" dirty="0">
                <a:solidFill>
                  <a:srgbClr val="002060"/>
                </a:solidFill>
                <a:effectLst/>
              </a:rPr>
              <a:t> Read the article and choose the best word (A, B, or C) for each space.</a:t>
            </a:r>
            <a:r>
              <a:rPr lang="en-US" sz="2400" b="1" dirty="0"/>
              <a:t> </a:t>
            </a:r>
            <a:r>
              <a:rPr lang="en-US" sz="2400" b="1" dirty="0">
                <a:solidFill>
                  <a:srgbClr val="FF0000"/>
                </a:solidFill>
              </a:rPr>
              <a:t> </a:t>
            </a:r>
            <a:endParaRPr lang="en-US" sz="2400" b="1" i="1" dirty="0">
              <a:solidFill>
                <a:srgbClr val="FF0000"/>
              </a:solidFill>
              <a:effectLst/>
            </a:endParaRPr>
          </a:p>
          <a:p>
            <a:pPr marL="117475"/>
            <a:r>
              <a:rPr lang="en-US" sz="2400" b="0" i="1" dirty="0">
                <a:solidFill>
                  <a:srgbClr val="002060"/>
                </a:solidFill>
                <a:effectLst/>
              </a:rPr>
              <a:t> Robert Jones, March 12		</a:t>
            </a:r>
            <a:r>
              <a:rPr lang="en-US" sz="2400" b="1" i="0" dirty="0">
                <a:solidFill>
                  <a:srgbClr val="FF0000"/>
                </a:solidFill>
                <a:effectLst/>
              </a:rPr>
              <a:t> </a:t>
            </a:r>
            <a:r>
              <a:rPr lang="en-US" sz="2800" b="1" i="0" dirty="0">
                <a:solidFill>
                  <a:srgbClr val="FF0000"/>
                </a:solidFill>
                <a:effectLst/>
              </a:rPr>
              <a:t>DAY OF THE DEAD</a:t>
            </a:r>
            <a:r>
              <a:rPr lang="en-US" sz="2800" b="0" i="1" dirty="0">
                <a:solidFill>
                  <a:srgbClr val="242021"/>
                </a:solidFill>
                <a:effectLst/>
              </a:rPr>
              <a:t/>
            </a:r>
            <a:br>
              <a:rPr lang="en-US" sz="2800" b="0" i="1" dirty="0">
                <a:solidFill>
                  <a:srgbClr val="242021"/>
                </a:solidFill>
                <a:effectLst/>
              </a:rPr>
            </a:br>
            <a:r>
              <a:rPr lang="en-US" sz="2800" b="0" i="1" dirty="0">
                <a:solidFill>
                  <a:srgbClr val="242021"/>
                </a:solidFill>
                <a:effectLst/>
              </a:rPr>
              <a:t> </a:t>
            </a:r>
            <a:r>
              <a:rPr lang="en-US" sz="2600" b="0" i="0" dirty="0">
                <a:solidFill>
                  <a:srgbClr val="00B0F0"/>
                </a:solidFill>
                <a:effectLst/>
              </a:rPr>
              <a:t>Day of the Dead is a special festival in Mexico and other (0) ________  in Latin America. </a:t>
            </a:r>
            <a:br>
              <a:rPr lang="en-US" sz="2600" b="0" i="0" dirty="0">
                <a:solidFill>
                  <a:srgbClr val="00B0F0"/>
                </a:solidFill>
                <a:effectLst/>
              </a:rPr>
            </a:br>
            <a:r>
              <a:rPr lang="en-US" sz="2600" b="0" i="0" dirty="0">
                <a:solidFill>
                  <a:srgbClr val="00B0F0"/>
                </a:solidFill>
                <a:effectLst/>
              </a:rPr>
              <a:t> It lasts two (1) ________ from November 1st to November 2nd. Although you may think      that it is similar to Halloween, the two (2) ________ are very different. On Halloween,   people wear costumes to scare ghosts away. On the Day of the Dead, people welcome </a:t>
            </a:r>
            <a:br>
              <a:rPr lang="en-US" sz="2600" b="0" i="0" dirty="0">
                <a:solidFill>
                  <a:srgbClr val="00B0F0"/>
                </a:solidFill>
                <a:effectLst/>
              </a:rPr>
            </a:br>
            <a:r>
              <a:rPr lang="en-US" sz="2600" b="0" i="0" dirty="0">
                <a:solidFill>
                  <a:srgbClr val="00B0F0"/>
                </a:solidFill>
                <a:effectLst/>
              </a:rPr>
              <a:t> the ghosts of their dead family members home. One of the (3) ________ of this festival is making </a:t>
            </a:r>
            <a:r>
              <a:rPr lang="en-US" sz="2600" b="0" i="1" dirty="0" err="1">
                <a:solidFill>
                  <a:srgbClr val="00B0F0"/>
                </a:solidFill>
                <a:effectLst/>
              </a:rPr>
              <a:t>offrendas</a:t>
            </a:r>
            <a:r>
              <a:rPr lang="en-US" sz="2600" b="0" i="1" dirty="0">
                <a:solidFill>
                  <a:srgbClr val="00B0F0"/>
                </a:solidFill>
                <a:effectLst/>
              </a:rPr>
              <a:t> </a:t>
            </a:r>
            <a:r>
              <a:rPr lang="en-US" sz="2600" b="0" i="0" dirty="0">
                <a:solidFill>
                  <a:srgbClr val="00B0F0"/>
                </a:solidFill>
                <a:effectLst/>
              </a:rPr>
              <a:t>for the dead. An </a:t>
            </a:r>
            <a:r>
              <a:rPr lang="en-US" sz="2600" b="0" i="1" dirty="0" err="1">
                <a:solidFill>
                  <a:srgbClr val="00B0F0"/>
                </a:solidFill>
                <a:effectLst/>
              </a:rPr>
              <a:t>offrenda</a:t>
            </a:r>
            <a:r>
              <a:rPr lang="en-US" sz="2600" b="0" i="1" dirty="0">
                <a:solidFill>
                  <a:srgbClr val="00B0F0"/>
                </a:solidFill>
                <a:effectLst/>
              </a:rPr>
              <a:t> </a:t>
            </a:r>
            <a:r>
              <a:rPr lang="en-US" sz="2600" b="0" i="0" dirty="0">
                <a:solidFill>
                  <a:srgbClr val="00B0F0"/>
                </a:solidFill>
                <a:effectLst/>
              </a:rPr>
              <a:t>is like a collection of (4) ________ for the dead. It includes flowers, candies, foods, and drinks. People add photos and beautiful paper cut-outs to their </a:t>
            </a:r>
            <a:r>
              <a:rPr lang="en-US" sz="2600" b="0" i="1" dirty="0" err="1">
                <a:solidFill>
                  <a:srgbClr val="00B0F0"/>
                </a:solidFill>
                <a:effectLst/>
              </a:rPr>
              <a:t>offrendas</a:t>
            </a:r>
            <a:r>
              <a:rPr lang="en-US" sz="2600" b="0" i="0" dirty="0">
                <a:solidFill>
                  <a:srgbClr val="00B0F0"/>
                </a:solidFill>
                <a:effectLst/>
              </a:rPr>
              <a:t>. These cut-outs are called </a:t>
            </a:r>
            <a:r>
              <a:rPr lang="en-US" sz="2600" b="0" i="1" dirty="0" err="1">
                <a:solidFill>
                  <a:srgbClr val="00B0F0"/>
                </a:solidFill>
                <a:effectLst/>
              </a:rPr>
              <a:t>papel</a:t>
            </a:r>
            <a:r>
              <a:rPr lang="en-US" sz="2600" b="0" i="1" dirty="0">
                <a:solidFill>
                  <a:srgbClr val="00B0F0"/>
                </a:solidFill>
                <a:effectLst/>
              </a:rPr>
              <a:t> picado</a:t>
            </a:r>
            <a:r>
              <a:rPr lang="en-US" sz="2600" b="0" i="0" dirty="0">
                <a:solidFill>
                  <a:srgbClr val="00B0F0"/>
                </a:solidFill>
                <a:effectLst/>
              </a:rPr>
              <a:t>. People believe the </a:t>
            </a:r>
            <a:r>
              <a:rPr lang="en-US" sz="2600" b="0" i="1" dirty="0" err="1">
                <a:solidFill>
                  <a:srgbClr val="00B0F0"/>
                </a:solidFill>
                <a:effectLst/>
              </a:rPr>
              <a:t>offrendas</a:t>
            </a:r>
            <a:r>
              <a:rPr lang="en-US" sz="2600" b="0" i="1" dirty="0">
                <a:solidFill>
                  <a:srgbClr val="00B0F0"/>
                </a:solidFill>
                <a:effectLst/>
              </a:rPr>
              <a:t> </a:t>
            </a:r>
            <a:r>
              <a:rPr lang="en-US" sz="2600" b="0" i="0" dirty="0">
                <a:solidFill>
                  <a:srgbClr val="00B0F0"/>
                </a:solidFill>
                <a:effectLst/>
              </a:rPr>
              <a:t>will (5) ________ the dead the way home. Day of the Dead is a day of joy </a:t>
            </a:r>
            <a:br>
              <a:rPr lang="en-US" sz="2600" b="0" i="0" dirty="0">
                <a:solidFill>
                  <a:srgbClr val="00B0F0"/>
                </a:solidFill>
                <a:effectLst/>
              </a:rPr>
            </a:br>
            <a:r>
              <a:rPr lang="en-US" sz="2600" b="0" i="0" dirty="0">
                <a:solidFill>
                  <a:srgbClr val="00B0F0"/>
                </a:solidFill>
                <a:effectLst/>
              </a:rPr>
              <a:t>and love.</a:t>
            </a:r>
            <a:r>
              <a:rPr lang="en-US" sz="2600" dirty="0">
                <a:solidFill>
                  <a:srgbClr val="00B0F0"/>
                </a:solidFill>
              </a:rPr>
              <a:t> </a:t>
            </a:r>
          </a:p>
          <a:p>
            <a:pPr marL="117475"/>
            <a:endParaRPr lang="en-US" sz="2600" dirty="0">
              <a:solidFill>
                <a:srgbClr val="00B0F0"/>
              </a:solidFill>
            </a:endParaRPr>
          </a:p>
          <a:p>
            <a:pPr marL="117475"/>
            <a:endParaRPr lang="en-US" sz="2600" dirty="0">
              <a:solidFill>
                <a:srgbClr val="00B0F0"/>
              </a:solidFill>
            </a:endParaRPr>
          </a:p>
          <a:p>
            <a:pPr marL="117475"/>
            <a:endParaRPr lang="en-US" sz="2600" dirty="0">
              <a:solidFill>
                <a:srgbClr val="00B0F0"/>
              </a:solidFill>
            </a:endParaRPr>
          </a:p>
          <a:p>
            <a:pPr marL="117475"/>
            <a:endParaRPr lang="en-US" sz="2600" dirty="0">
              <a:solidFill>
                <a:srgbClr val="00B0F0"/>
              </a:solidFill>
            </a:endParaRPr>
          </a:p>
          <a:p>
            <a:pPr marL="117475"/>
            <a:endParaRPr lang="en-US" sz="2600" dirty="0">
              <a:solidFill>
                <a:srgbClr val="00B0F0"/>
              </a:solidFill>
            </a:endParaRPr>
          </a:p>
        </p:txBody>
      </p:sp>
      <p:sp>
        <p:nvSpPr>
          <p:cNvPr id="3" name="Rectangle 2">
            <a:extLst>
              <a:ext uri="{FF2B5EF4-FFF2-40B4-BE49-F238E27FC236}">
                <a16:creationId xmlns:a16="http://schemas.microsoft.com/office/drawing/2014/main" id="{1E6625C6-496A-4B12-A443-A48EEC9774FE}"/>
              </a:ext>
            </a:extLst>
          </p:cNvPr>
          <p:cNvSpPr/>
          <p:nvPr/>
        </p:nvSpPr>
        <p:spPr>
          <a:xfrm>
            <a:off x="1691151" y="4442750"/>
            <a:ext cx="10245207" cy="2548390"/>
          </a:xfrm>
          <a:prstGeom prst="rect">
            <a:avLst/>
          </a:prstGeom>
          <a:solidFill>
            <a:schemeClr val="bg1"/>
          </a:solidFill>
        </p:spPr>
        <p:txBody>
          <a:bodyPr wrap="square">
            <a:spAutoFit/>
          </a:bodyPr>
          <a:lstStyle/>
          <a:p>
            <a:pPr>
              <a:lnSpc>
                <a:spcPct val="95000"/>
              </a:lnSpc>
            </a:pPr>
            <a:r>
              <a:rPr lang="en-US" sz="2800" b="0" i="0" dirty="0">
                <a:solidFill>
                  <a:srgbClr val="002060"/>
                </a:solidFill>
                <a:effectLst/>
              </a:rPr>
              <a:t>0. 	A. cities 		B. groups 		C. countries</a:t>
            </a:r>
            <a:r>
              <a:rPr lang="en-US" sz="2800" dirty="0">
                <a:solidFill>
                  <a:srgbClr val="002060"/>
                </a:solidFill>
              </a:rPr>
              <a:t> </a:t>
            </a:r>
            <a:br>
              <a:rPr lang="en-US" sz="2800" dirty="0">
                <a:solidFill>
                  <a:srgbClr val="002060"/>
                </a:solidFill>
              </a:rPr>
            </a:br>
            <a:r>
              <a:rPr lang="en-US" sz="2800" b="0" i="0" dirty="0">
                <a:solidFill>
                  <a:srgbClr val="002060"/>
                </a:solidFill>
                <a:effectLst/>
              </a:rPr>
              <a:t>1.	A. days 		B. weeks 		C. months</a:t>
            </a:r>
            <a:br>
              <a:rPr lang="en-US" sz="2800" b="0" i="0" dirty="0">
                <a:solidFill>
                  <a:srgbClr val="002060"/>
                </a:solidFill>
                <a:effectLst/>
              </a:rPr>
            </a:br>
            <a:r>
              <a:rPr lang="en-US" sz="2800" b="0" i="0" dirty="0">
                <a:solidFill>
                  <a:srgbClr val="002060"/>
                </a:solidFill>
                <a:effectLst/>
              </a:rPr>
              <a:t>2. 	A. festivals 		B. places 		C. vacations</a:t>
            </a:r>
            <a:br>
              <a:rPr lang="en-US" sz="2800" b="0" i="0" dirty="0">
                <a:solidFill>
                  <a:srgbClr val="002060"/>
                </a:solidFill>
                <a:effectLst/>
              </a:rPr>
            </a:br>
            <a:r>
              <a:rPr lang="en-US" sz="2800" b="0" i="0" dirty="0">
                <a:solidFill>
                  <a:srgbClr val="002060"/>
                </a:solidFill>
                <a:effectLst/>
              </a:rPr>
              <a:t>3. 	A. harvests 		B. traditions 	C. parties</a:t>
            </a:r>
            <a:br>
              <a:rPr lang="en-US" sz="2800" b="0" i="0" dirty="0">
                <a:solidFill>
                  <a:srgbClr val="002060"/>
                </a:solidFill>
                <a:effectLst/>
              </a:rPr>
            </a:br>
            <a:r>
              <a:rPr lang="en-US" sz="2800" b="0" i="0" dirty="0">
                <a:solidFill>
                  <a:srgbClr val="002060"/>
                </a:solidFill>
                <a:effectLst/>
              </a:rPr>
              <a:t>4. 	A. shopping 		B. gifts 		C. donations</a:t>
            </a:r>
            <a:br>
              <a:rPr lang="en-US" sz="2800" b="0" i="0" dirty="0">
                <a:solidFill>
                  <a:srgbClr val="002060"/>
                </a:solidFill>
                <a:effectLst/>
              </a:rPr>
            </a:br>
            <a:r>
              <a:rPr lang="en-US" sz="2800" b="0" i="0" dirty="0">
                <a:solidFill>
                  <a:srgbClr val="002060"/>
                </a:solidFill>
                <a:effectLst/>
              </a:rPr>
              <a:t>5. 	A. look 		B. listen 		C. show</a:t>
            </a:r>
            <a:r>
              <a:rPr lang="en-US" sz="2800" dirty="0">
                <a:solidFill>
                  <a:srgbClr val="002060"/>
                </a:solidFill>
              </a:rPr>
              <a:t> </a:t>
            </a:r>
            <a:endParaRPr lang="en-US" sz="2800" b="1" spc="-100" dirty="0">
              <a:solidFill>
                <a:srgbClr val="002060"/>
              </a:solidFill>
            </a:endParaRPr>
          </a:p>
        </p:txBody>
      </p:sp>
      <p:sp>
        <p:nvSpPr>
          <p:cNvPr id="4" name="TextBox 3">
            <a:extLst>
              <a:ext uri="{FF2B5EF4-FFF2-40B4-BE49-F238E27FC236}">
                <a16:creationId xmlns:a16="http://schemas.microsoft.com/office/drawing/2014/main" id="{756BE968-1020-40E5-9144-DA405213B955}"/>
              </a:ext>
            </a:extLst>
          </p:cNvPr>
          <p:cNvSpPr txBox="1"/>
          <p:nvPr/>
        </p:nvSpPr>
        <p:spPr>
          <a:xfrm>
            <a:off x="10642617" y="38224"/>
            <a:ext cx="1539551"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Extra Practice</a:t>
            </a:r>
          </a:p>
          <a:p>
            <a:r>
              <a:rPr lang="en-US" dirty="0">
                <a:solidFill>
                  <a:schemeClr val="bg1"/>
                </a:solidFill>
              </a:rPr>
              <a:t>WB, page 69</a:t>
            </a:r>
          </a:p>
        </p:txBody>
      </p:sp>
      <p:sp>
        <p:nvSpPr>
          <p:cNvPr id="5" name="TextBox 4">
            <a:extLst>
              <a:ext uri="{FF2B5EF4-FFF2-40B4-BE49-F238E27FC236}">
                <a16:creationId xmlns:a16="http://schemas.microsoft.com/office/drawing/2014/main" id="{1AC70B2D-BFE3-480E-863B-2698A1A35FCB}"/>
              </a:ext>
            </a:extLst>
          </p:cNvPr>
          <p:cNvSpPr txBox="1"/>
          <p:nvPr/>
        </p:nvSpPr>
        <p:spPr>
          <a:xfrm>
            <a:off x="2529988" y="1194610"/>
            <a:ext cx="1286735" cy="553998"/>
          </a:xfrm>
          <a:prstGeom prst="rect">
            <a:avLst/>
          </a:prstGeom>
          <a:noFill/>
        </p:spPr>
        <p:txBody>
          <a:bodyPr wrap="square" rtlCol="0">
            <a:spAutoFit/>
          </a:bodyPr>
          <a:lstStyle/>
          <a:p>
            <a:r>
              <a:rPr lang="en-US" sz="3000" i="1" dirty="0">
                <a:solidFill>
                  <a:srgbClr val="FF0000"/>
                </a:solidFill>
              </a:rPr>
              <a:t>days</a:t>
            </a:r>
          </a:p>
        </p:txBody>
      </p:sp>
      <p:sp>
        <p:nvSpPr>
          <p:cNvPr id="6" name="TextBox 5">
            <a:extLst>
              <a:ext uri="{FF2B5EF4-FFF2-40B4-BE49-F238E27FC236}">
                <a16:creationId xmlns:a16="http://schemas.microsoft.com/office/drawing/2014/main" id="{71417657-1E74-4D8E-BF32-9875F0CF3110}"/>
              </a:ext>
            </a:extLst>
          </p:cNvPr>
          <p:cNvSpPr txBox="1"/>
          <p:nvPr/>
        </p:nvSpPr>
        <p:spPr>
          <a:xfrm>
            <a:off x="8150940" y="786575"/>
            <a:ext cx="1671496" cy="553998"/>
          </a:xfrm>
          <a:prstGeom prst="rect">
            <a:avLst/>
          </a:prstGeom>
          <a:noFill/>
        </p:spPr>
        <p:txBody>
          <a:bodyPr wrap="square" rtlCol="0">
            <a:spAutoFit/>
          </a:bodyPr>
          <a:lstStyle/>
          <a:p>
            <a:r>
              <a:rPr lang="en-US" sz="3000" i="1" dirty="0">
                <a:solidFill>
                  <a:srgbClr val="FF0000"/>
                </a:solidFill>
              </a:rPr>
              <a:t>countries</a:t>
            </a:r>
          </a:p>
        </p:txBody>
      </p:sp>
      <p:sp>
        <p:nvSpPr>
          <p:cNvPr id="7" name="Oval 6">
            <a:extLst>
              <a:ext uri="{FF2B5EF4-FFF2-40B4-BE49-F238E27FC236}">
                <a16:creationId xmlns:a16="http://schemas.microsoft.com/office/drawing/2014/main" id="{052C9E4C-05CA-46E0-9386-2884CF7F5768}"/>
              </a:ext>
            </a:extLst>
          </p:cNvPr>
          <p:cNvSpPr/>
          <p:nvPr/>
        </p:nvSpPr>
        <p:spPr>
          <a:xfrm>
            <a:off x="8069528" y="4457274"/>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45BF0F1-68CE-4784-848F-58A82623BC59}"/>
              </a:ext>
            </a:extLst>
          </p:cNvPr>
          <p:cNvSpPr/>
          <p:nvPr/>
        </p:nvSpPr>
        <p:spPr>
          <a:xfrm>
            <a:off x="2617521" y="4845649"/>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3" descr="checkanswer4">
            <a:hlinkClick r:id="" action="ppaction://noaction" highlightClick="1">
              <a:snd r:embed="rId2" name="ARROW 001.wav"/>
            </a:hlinkClick>
            <a:extLst>
              <a:ext uri="{FF2B5EF4-FFF2-40B4-BE49-F238E27FC236}">
                <a16:creationId xmlns:a16="http://schemas.microsoft.com/office/drawing/2014/main" id="{7C740B83-5B80-4D59-A4B8-C40D13B4E7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5429" y="6502022"/>
            <a:ext cx="1844040" cy="447857"/>
          </a:xfrm>
          <a:prstGeom prst="rect">
            <a:avLst/>
          </a:prstGeom>
          <a:noFill/>
          <a:ln>
            <a:noFill/>
          </a:ln>
        </p:spPr>
      </p:pic>
      <p:sp>
        <p:nvSpPr>
          <p:cNvPr id="10" name="TextBox 9">
            <a:extLst>
              <a:ext uri="{FF2B5EF4-FFF2-40B4-BE49-F238E27FC236}">
                <a16:creationId xmlns:a16="http://schemas.microsoft.com/office/drawing/2014/main" id="{D7AA8995-A69F-4BF1-9F31-921248FE9E06}"/>
              </a:ext>
            </a:extLst>
          </p:cNvPr>
          <p:cNvSpPr txBox="1"/>
          <p:nvPr/>
        </p:nvSpPr>
        <p:spPr>
          <a:xfrm>
            <a:off x="5742039" y="1563320"/>
            <a:ext cx="1560229" cy="553998"/>
          </a:xfrm>
          <a:prstGeom prst="rect">
            <a:avLst/>
          </a:prstGeom>
          <a:noFill/>
        </p:spPr>
        <p:txBody>
          <a:bodyPr wrap="square" rtlCol="0">
            <a:spAutoFit/>
          </a:bodyPr>
          <a:lstStyle/>
          <a:p>
            <a:r>
              <a:rPr lang="en-US" sz="3000" i="1" dirty="0">
                <a:solidFill>
                  <a:srgbClr val="FF0000"/>
                </a:solidFill>
              </a:rPr>
              <a:t>festivals</a:t>
            </a:r>
          </a:p>
        </p:txBody>
      </p:sp>
      <p:sp>
        <p:nvSpPr>
          <p:cNvPr id="11" name="Oval 10">
            <a:extLst>
              <a:ext uri="{FF2B5EF4-FFF2-40B4-BE49-F238E27FC236}">
                <a16:creationId xmlns:a16="http://schemas.microsoft.com/office/drawing/2014/main" id="{B15846BA-F3C9-4129-83DB-7BCAAB955ADD}"/>
              </a:ext>
            </a:extLst>
          </p:cNvPr>
          <p:cNvSpPr/>
          <p:nvPr/>
        </p:nvSpPr>
        <p:spPr>
          <a:xfrm>
            <a:off x="2583107" y="5302847"/>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F05C9DE-2481-4F38-A7A4-9581F4A0491F}"/>
              </a:ext>
            </a:extLst>
          </p:cNvPr>
          <p:cNvSpPr txBox="1"/>
          <p:nvPr/>
        </p:nvSpPr>
        <p:spPr>
          <a:xfrm>
            <a:off x="8480331" y="2384313"/>
            <a:ext cx="1863204" cy="553998"/>
          </a:xfrm>
          <a:prstGeom prst="rect">
            <a:avLst/>
          </a:prstGeom>
          <a:noFill/>
        </p:spPr>
        <p:txBody>
          <a:bodyPr wrap="square" rtlCol="0">
            <a:spAutoFit/>
          </a:bodyPr>
          <a:lstStyle/>
          <a:p>
            <a:r>
              <a:rPr lang="en-US" sz="3000" i="1" dirty="0">
                <a:solidFill>
                  <a:srgbClr val="FF0000"/>
                </a:solidFill>
              </a:rPr>
              <a:t>traditions</a:t>
            </a:r>
          </a:p>
        </p:txBody>
      </p:sp>
      <p:sp>
        <p:nvSpPr>
          <p:cNvPr id="13" name="Oval 12">
            <a:extLst>
              <a:ext uri="{FF2B5EF4-FFF2-40B4-BE49-F238E27FC236}">
                <a16:creationId xmlns:a16="http://schemas.microsoft.com/office/drawing/2014/main" id="{0AC89E16-2DA5-4F1E-8915-D024292A0500}"/>
              </a:ext>
            </a:extLst>
          </p:cNvPr>
          <p:cNvSpPr/>
          <p:nvPr/>
        </p:nvSpPr>
        <p:spPr>
          <a:xfrm>
            <a:off x="5341061" y="5661726"/>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2F3C77F-0B16-45FF-802B-AF9E9B077CB2}"/>
              </a:ext>
            </a:extLst>
          </p:cNvPr>
          <p:cNvSpPr txBox="1"/>
          <p:nvPr/>
        </p:nvSpPr>
        <p:spPr>
          <a:xfrm>
            <a:off x="9812604" y="2802185"/>
            <a:ext cx="1863204" cy="553998"/>
          </a:xfrm>
          <a:prstGeom prst="rect">
            <a:avLst/>
          </a:prstGeom>
          <a:noFill/>
        </p:spPr>
        <p:txBody>
          <a:bodyPr wrap="square" rtlCol="0">
            <a:spAutoFit/>
          </a:bodyPr>
          <a:lstStyle/>
          <a:p>
            <a:r>
              <a:rPr lang="en-US" sz="3000" i="1" dirty="0">
                <a:solidFill>
                  <a:srgbClr val="FF0000"/>
                </a:solidFill>
              </a:rPr>
              <a:t>gifts</a:t>
            </a:r>
          </a:p>
        </p:txBody>
      </p:sp>
      <p:sp>
        <p:nvSpPr>
          <p:cNvPr id="15" name="Oval 14">
            <a:extLst>
              <a:ext uri="{FF2B5EF4-FFF2-40B4-BE49-F238E27FC236}">
                <a16:creationId xmlns:a16="http://schemas.microsoft.com/office/drawing/2014/main" id="{886B27C8-0018-4DFA-80D3-5C63DC0A323E}"/>
              </a:ext>
            </a:extLst>
          </p:cNvPr>
          <p:cNvSpPr/>
          <p:nvPr/>
        </p:nvSpPr>
        <p:spPr>
          <a:xfrm>
            <a:off x="5336144" y="6109093"/>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6ABED17-E23B-4DCB-A5BD-FA33D8E623C4}"/>
              </a:ext>
            </a:extLst>
          </p:cNvPr>
          <p:cNvSpPr txBox="1"/>
          <p:nvPr/>
        </p:nvSpPr>
        <p:spPr>
          <a:xfrm>
            <a:off x="3347870" y="3947645"/>
            <a:ext cx="1863204" cy="553998"/>
          </a:xfrm>
          <a:prstGeom prst="rect">
            <a:avLst/>
          </a:prstGeom>
          <a:noFill/>
        </p:spPr>
        <p:txBody>
          <a:bodyPr wrap="square" rtlCol="0">
            <a:spAutoFit/>
          </a:bodyPr>
          <a:lstStyle/>
          <a:p>
            <a:r>
              <a:rPr lang="en-US" sz="3000" i="1" dirty="0">
                <a:solidFill>
                  <a:srgbClr val="FF0000"/>
                </a:solidFill>
              </a:rPr>
              <a:t>show</a:t>
            </a:r>
          </a:p>
        </p:txBody>
      </p:sp>
      <p:sp>
        <p:nvSpPr>
          <p:cNvPr id="17" name="Oval 16">
            <a:extLst>
              <a:ext uri="{FF2B5EF4-FFF2-40B4-BE49-F238E27FC236}">
                <a16:creationId xmlns:a16="http://schemas.microsoft.com/office/drawing/2014/main" id="{D7359273-35E5-4BA5-BA5A-9D1F8C5386A7}"/>
              </a:ext>
            </a:extLst>
          </p:cNvPr>
          <p:cNvSpPr/>
          <p:nvPr/>
        </p:nvSpPr>
        <p:spPr>
          <a:xfrm>
            <a:off x="8103931" y="6517133"/>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793574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heckerboard(across)">
                                      <p:cBhvr>
                                        <p:cTn id="15" dur="500"/>
                                        <p:tgtEl>
                                          <p:spTgt spid="10"/>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heel(1)">
                                      <p:cBhvr>
                                        <p:cTn id="18" dur="2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heckerboard(across)">
                                      <p:cBhvr>
                                        <p:cTn id="23" dur="500"/>
                                        <p:tgtEl>
                                          <p:spTgt spid="12"/>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heel(1)">
                                      <p:cBhvr>
                                        <p:cTn id="26" dur="20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heel(1)">
                                      <p:cBhvr>
                                        <p:cTn id="34" dur="20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checkerboard(across)">
                                      <p:cBhvr>
                                        <p:cTn id="39" dur="500"/>
                                        <p:tgtEl>
                                          <p:spTgt spid="16"/>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heel(1)">
                                      <p:cBhvr>
                                        <p:cTn id="42" dur="2000"/>
                                        <p:tgtEl>
                                          <p:spTgt spid="17"/>
                                        </p:tgtEl>
                                      </p:cBhvr>
                                    </p:animEffect>
                                  </p:childTnLst>
                                </p:cTn>
                              </p:par>
                            </p:childTnLst>
                          </p:cTn>
                        </p:par>
                      </p:childTnLst>
                    </p:cTn>
                  </p:par>
                </p:childTnLst>
              </p:cTn>
              <p:nextCondLst>
                <p:cond evt="onClick" delay="0">
                  <p:tgtEl>
                    <p:spTgt spid="9"/>
                  </p:tgtEl>
                </p:cond>
              </p:nextCondLst>
            </p:seq>
          </p:childTnLst>
        </p:cTn>
      </p:par>
    </p:tnLst>
    <p:bldLst>
      <p:bldP spid="5" grpId="0"/>
      <p:bldP spid="8" grpId="0" animBg="1"/>
      <p:bldP spid="10" grpId="0"/>
      <p:bldP spid="11" grpId="0" animBg="1"/>
      <p:bldP spid="12" grpId="0"/>
      <p:bldP spid="13" grpId="0" animBg="1"/>
      <p:bldP spid="14" grpId="0"/>
      <p:bldP spid="15" grpId="0" animBg="1"/>
      <p:bldP spid="16" grpId="0"/>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350F0F-1FC1-4082-98D8-E34B9298CFD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303" r="5375"/>
          <a:stretch/>
        </p:blipFill>
        <p:spPr>
          <a:xfrm>
            <a:off x="41100" y="365768"/>
            <a:ext cx="8044662" cy="6065853"/>
          </a:xfrm>
          <a:prstGeom prst="rect">
            <a:avLst/>
          </a:prstGeom>
        </p:spPr>
      </p:pic>
      <p:sp>
        <p:nvSpPr>
          <p:cNvPr id="4" name="Rectangle 3">
            <a:extLst>
              <a:ext uri="{FF2B5EF4-FFF2-40B4-BE49-F238E27FC236}">
                <a16:creationId xmlns:a16="http://schemas.microsoft.com/office/drawing/2014/main" id="{B2378E2D-4865-450F-9AE1-302A95A2EDE6}"/>
              </a:ext>
            </a:extLst>
          </p:cNvPr>
          <p:cNvSpPr/>
          <p:nvPr/>
        </p:nvSpPr>
        <p:spPr>
          <a:xfrm>
            <a:off x="8085762" y="355494"/>
            <a:ext cx="4095396"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VOCABULARY</a:t>
            </a:r>
          </a:p>
        </p:txBody>
      </p:sp>
    </p:spTree>
    <p:extLst>
      <p:ext uri="{BB962C8B-B14F-4D97-AF65-F5344CB8AC3E}">
        <p14:creationId xmlns:p14="http://schemas.microsoft.com/office/powerpoint/2010/main" val="2701520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6FC696-C1EB-4BCB-91EB-5993FA1068A2}"/>
              </a:ext>
            </a:extLst>
          </p:cNvPr>
          <p:cNvPicPr>
            <a:picLocks noChangeAspect="1"/>
          </p:cNvPicPr>
          <p:nvPr/>
        </p:nvPicPr>
        <p:blipFill rotWithShape="1">
          <a:blip r:embed="rId2"/>
          <a:srcRect t="14779"/>
          <a:stretch/>
        </p:blipFill>
        <p:spPr>
          <a:xfrm>
            <a:off x="19278" y="359598"/>
            <a:ext cx="9153403" cy="714696"/>
          </a:xfrm>
          <a:prstGeom prst="rect">
            <a:avLst/>
          </a:prstGeom>
        </p:spPr>
      </p:pic>
      <p:sp>
        <p:nvSpPr>
          <p:cNvPr id="7" name="TextBox 6">
            <a:extLst>
              <a:ext uri="{FF2B5EF4-FFF2-40B4-BE49-F238E27FC236}">
                <a16:creationId xmlns:a16="http://schemas.microsoft.com/office/drawing/2014/main" id="{5340AD02-F3E7-4552-99F8-6E0F4F69884D}"/>
              </a:ext>
            </a:extLst>
          </p:cNvPr>
          <p:cNvSpPr txBox="1"/>
          <p:nvPr/>
        </p:nvSpPr>
        <p:spPr>
          <a:xfrm>
            <a:off x="133567" y="1273996"/>
            <a:ext cx="3226085" cy="4780411"/>
          </a:xfrm>
          <a:prstGeom prst="rect">
            <a:avLst/>
          </a:prstGeom>
          <a:noFill/>
        </p:spPr>
        <p:txBody>
          <a:bodyPr wrap="square">
            <a:spAutoFit/>
          </a:bodyPr>
          <a:lstStyle/>
          <a:p>
            <a:pPr>
              <a:lnSpc>
                <a:spcPct val="120000"/>
              </a:lnSpc>
            </a:pPr>
            <a:r>
              <a:rPr lang="en-US" sz="3200" b="0" i="0" spc="-100" dirty="0">
                <a:solidFill>
                  <a:srgbClr val="0070C0"/>
                </a:solidFill>
                <a:effectLst/>
              </a:rPr>
              <a:t>1. lantern</a:t>
            </a:r>
            <a:br>
              <a:rPr lang="en-US" sz="3200" b="0" i="0" spc="-100" dirty="0">
                <a:solidFill>
                  <a:srgbClr val="0070C0"/>
                </a:solidFill>
                <a:effectLst/>
              </a:rPr>
            </a:br>
            <a:r>
              <a:rPr lang="en-US" sz="3200" b="0" i="0" spc="-100" dirty="0">
                <a:solidFill>
                  <a:srgbClr val="0070C0"/>
                </a:solidFill>
                <a:effectLst/>
              </a:rPr>
              <a:t>2. midnight</a:t>
            </a:r>
            <a:br>
              <a:rPr lang="en-US" sz="3200" b="0" i="0" spc="-100" dirty="0">
                <a:solidFill>
                  <a:srgbClr val="0070C0"/>
                </a:solidFill>
                <a:effectLst/>
              </a:rPr>
            </a:br>
            <a:r>
              <a:rPr lang="en-US" sz="3200" b="0" i="0" spc="-100" dirty="0">
                <a:solidFill>
                  <a:srgbClr val="0070C0"/>
                </a:solidFill>
                <a:effectLst/>
              </a:rPr>
              <a:t>3. competition</a:t>
            </a:r>
            <a:br>
              <a:rPr lang="en-US" sz="3200" b="0" i="0" spc="-100" dirty="0">
                <a:solidFill>
                  <a:srgbClr val="0070C0"/>
                </a:solidFill>
                <a:effectLst/>
              </a:rPr>
            </a:br>
            <a:r>
              <a:rPr lang="en-US" sz="3200" b="0" i="0" spc="-100" dirty="0">
                <a:solidFill>
                  <a:srgbClr val="0070C0"/>
                </a:solidFill>
                <a:effectLst/>
              </a:rPr>
              <a:t>4. exchange</a:t>
            </a:r>
            <a:br>
              <a:rPr lang="en-US" sz="3200" b="0" i="0" spc="-100" dirty="0">
                <a:solidFill>
                  <a:srgbClr val="0070C0"/>
                </a:solidFill>
                <a:effectLst/>
              </a:rPr>
            </a:br>
            <a:r>
              <a:rPr lang="en-US" sz="3200" b="0" i="0" spc="-100" dirty="0">
                <a:solidFill>
                  <a:srgbClr val="0070C0"/>
                </a:solidFill>
                <a:effectLst/>
              </a:rPr>
              <a:t>5. sculpture</a:t>
            </a:r>
            <a:br>
              <a:rPr lang="en-US" sz="3200" b="0" i="0" spc="-100" dirty="0">
                <a:solidFill>
                  <a:srgbClr val="0070C0"/>
                </a:solidFill>
                <a:effectLst/>
              </a:rPr>
            </a:br>
            <a:r>
              <a:rPr lang="en-US" sz="3200" b="0" i="0" spc="-100" dirty="0">
                <a:solidFill>
                  <a:srgbClr val="0070C0"/>
                </a:solidFill>
                <a:effectLst/>
              </a:rPr>
              <a:t>6. bonfire</a:t>
            </a:r>
            <a:br>
              <a:rPr lang="en-US" sz="3200" b="0" i="0" spc="-100" dirty="0">
                <a:solidFill>
                  <a:srgbClr val="0070C0"/>
                </a:solidFill>
                <a:effectLst/>
              </a:rPr>
            </a:br>
            <a:r>
              <a:rPr lang="en-US" sz="3200" b="0" i="0" spc="-100" dirty="0">
                <a:solidFill>
                  <a:srgbClr val="0070C0"/>
                </a:solidFill>
                <a:effectLst/>
              </a:rPr>
              <a:t>7. tradition</a:t>
            </a:r>
            <a:br>
              <a:rPr lang="en-US" sz="3200" b="0" i="0" spc="-100" dirty="0">
                <a:solidFill>
                  <a:srgbClr val="0070C0"/>
                </a:solidFill>
                <a:effectLst/>
              </a:rPr>
            </a:br>
            <a:r>
              <a:rPr lang="en-US" sz="3200" b="0" i="0" spc="-100" dirty="0">
                <a:solidFill>
                  <a:srgbClr val="0070C0"/>
                </a:solidFill>
                <a:effectLst/>
              </a:rPr>
              <a:t>8. wish</a:t>
            </a:r>
            <a:r>
              <a:rPr lang="en-US" sz="3200" spc="-100" dirty="0">
                <a:solidFill>
                  <a:srgbClr val="0070C0"/>
                </a:solidFill>
              </a:rPr>
              <a:t> </a:t>
            </a:r>
          </a:p>
        </p:txBody>
      </p:sp>
      <p:sp>
        <p:nvSpPr>
          <p:cNvPr id="8" name="TextBox 7">
            <a:extLst>
              <a:ext uri="{FF2B5EF4-FFF2-40B4-BE49-F238E27FC236}">
                <a16:creationId xmlns:a16="http://schemas.microsoft.com/office/drawing/2014/main" id="{54605191-379C-4CCD-BD93-13B2112D7C58}"/>
              </a:ext>
            </a:extLst>
          </p:cNvPr>
          <p:cNvSpPr txBox="1"/>
          <p:nvPr/>
        </p:nvSpPr>
        <p:spPr>
          <a:xfrm>
            <a:off x="3008672" y="1120877"/>
            <a:ext cx="9214150" cy="5028400"/>
          </a:xfrm>
          <a:prstGeom prst="rect">
            <a:avLst/>
          </a:prstGeom>
          <a:noFill/>
        </p:spPr>
        <p:txBody>
          <a:bodyPr wrap="square">
            <a:spAutoFit/>
          </a:bodyPr>
          <a:lstStyle/>
          <a:p>
            <a:pPr>
              <a:lnSpc>
                <a:spcPct val="120000"/>
              </a:lnSpc>
            </a:pPr>
            <a:r>
              <a:rPr lang="en-US" sz="3000" b="0" i="0" spc="-100" dirty="0">
                <a:solidFill>
                  <a:srgbClr val="002060"/>
                </a:solidFill>
                <a:effectLst/>
              </a:rPr>
              <a:t>a. say that you hope somebody will be happy, lucky, etc.</a:t>
            </a:r>
            <a:br>
              <a:rPr lang="en-US" sz="3000" b="0" i="0" spc="-100" dirty="0">
                <a:solidFill>
                  <a:srgbClr val="002060"/>
                </a:solidFill>
                <a:effectLst/>
              </a:rPr>
            </a:br>
            <a:r>
              <a:rPr lang="en-US" sz="3000" b="0" i="0" spc="-100" dirty="0">
                <a:solidFill>
                  <a:srgbClr val="002060"/>
                </a:solidFill>
                <a:effectLst/>
              </a:rPr>
              <a:t>b. a way of doing something that a group of people usually do</a:t>
            </a:r>
            <a:br>
              <a:rPr lang="en-US" sz="3000" b="0" i="0" spc="-100" dirty="0">
                <a:solidFill>
                  <a:srgbClr val="002060"/>
                </a:solidFill>
                <a:effectLst/>
              </a:rPr>
            </a:br>
            <a:r>
              <a:rPr lang="en-US" sz="3000" b="0" i="0" spc="-100" dirty="0">
                <a:solidFill>
                  <a:srgbClr val="002060"/>
                </a:solidFill>
                <a:effectLst/>
              </a:rPr>
              <a:t>c. give something and receive something in return</a:t>
            </a:r>
            <a:br>
              <a:rPr lang="en-US" sz="3000" b="0" i="0" spc="-100" dirty="0">
                <a:solidFill>
                  <a:srgbClr val="002060"/>
                </a:solidFill>
                <a:effectLst/>
              </a:rPr>
            </a:br>
            <a:r>
              <a:rPr lang="en-US" sz="3000" b="0" i="0" spc="-100" dirty="0">
                <a:solidFill>
                  <a:srgbClr val="002060"/>
                </a:solidFill>
                <a:effectLst/>
              </a:rPr>
              <a:t>d. a small box made of thin paper with a candle inside</a:t>
            </a:r>
            <a:br>
              <a:rPr lang="en-US" sz="3000" b="0" i="0" spc="-100" dirty="0">
                <a:solidFill>
                  <a:srgbClr val="002060"/>
                </a:solidFill>
                <a:effectLst/>
              </a:rPr>
            </a:br>
            <a:r>
              <a:rPr lang="en-US" sz="3000" b="0" i="0" spc="-100" dirty="0">
                <a:solidFill>
                  <a:srgbClr val="002060"/>
                </a:solidFill>
                <a:effectLst/>
              </a:rPr>
              <a:t>e. People take part in this event and try to win by being better, 						faster, etc., than others.</a:t>
            </a:r>
            <a:br>
              <a:rPr lang="en-US" sz="3000" b="0" i="0" spc="-100" dirty="0">
                <a:solidFill>
                  <a:srgbClr val="002060"/>
                </a:solidFill>
                <a:effectLst/>
              </a:rPr>
            </a:br>
            <a:r>
              <a:rPr lang="en-US" sz="3000" b="0" i="0" spc="-100" dirty="0">
                <a:solidFill>
                  <a:srgbClr val="002060"/>
                </a:solidFill>
                <a:effectLst/>
              </a:rPr>
              <a:t>f. 12 o'clock at night</a:t>
            </a:r>
            <a:br>
              <a:rPr lang="en-US" sz="3000" b="0" i="0" spc="-100" dirty="0">
                <a:solidFill>
                  <a:srgbClr val="002060"/>
                </a:solidFill>
                <a:effectLst/>
              </a:rPr>
            </a:br>
            <a:r>
              <a:rPr lang="en-US" sz="3000" b="0" i="0" spc="-100" dirty="0">
                <a:solidFill>
                  <a:srgbClr val="002060"/>
                </a:solidFill>
                <a:effectLst/>
              </a:rPr>
              <a:t>g. a piece of art made by shaping clay, stone, metal, etc.</a:t>
            </a:r>
            <a:br>
              <a:rPr lang="en-US" sz="3000" b="0" i="0" spc="-100" dirty="0">
                <a:solidFill>
                  <a:srgbClr val="002060"/>
                </a:solidFill>
                <a:effectLst/>
              </a:rPr>
            </a:br>
            <a:r>
              <a:rPr lang="en-US" sz="3000" b="0" i="0" spc="-100" dirty="0">
                <a:solidFill>
                  <a:srgbClr val="002060"/>
                </a:solidFill>
                <a:effectLst/>
              </a:rPr>
              <a:t>h. a large outdoor fire</a:t>
            </a:r>
            <a:r>
              <a:rPr lang="en-US" sz="3000" spc="-100" dirty="0">
                <a:solidFill>
                  <a:srgbClr val="002060"/>
                </a:solidFill>
              </a:rPr>
              <a:t> </a:t>
            </a:r>
          </a:p>
        </p:txBody>
      </p:sp>
      <p:pic>
        <p:nvPicPr>
          <p:cNvPr id="5" name="Picture 13" descr="checkanswer4">
            <a:hlinkClick r:id="" action="ppaction://noaction" highlightClick="1">
              <a:snd r:embed="rId3" name="ARROW 001.wav"/>
            </a:hlinkClick>
            <a:extLst>
              <a:ext uri="{FF2B5EF4-FFF2-40B4-BE49-F238E27FC236}">
                <a16:creationId xmlns:a16="http://schemas.microsoft.com/office/drawing/2014/main" id="{7E8F8624-7A1E-44CE-AD4C-E04E0D49D4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55977" y="6419827"/>
            <a:ext cx="1844040" cy="447857"/>
          </a:xfrm>
          <a:prstGeom prst="rect">
            <a:avLst/>
          </a:prstGeom>
          <a:noFill/>
          <a:ln>
            <a:noFill/>
          </a:ln>
        </p:spPr>
      </p:pic>
      <p:cxnSp>
        <p:nvCxnSpPr>
          <p:cNvPr id="4" name="Straight Connector 3">
            <a:extLst>
              <a:ext uri="{FF2B5EF4-FFF2-40B4-BE49-F238E27FC236}">
                <a16:creationId xmlns:a16="http://schemas.microsoft.com/office/drawing/2014/main" id="{9CABEBC8-D723-4471-8622-DA70B0603AFD}"/>
              </a:ext>
            </a:extLst>
          </p:cNvPr>
          <p:cNvCxnSpPr/>
          <p:nvPr/>
        </p:nvCxnSpPr>
        <p:spPr>
          <a:xfrm>
            <a:off x="1746607" y="1705510"/>
            <a:ext cx="1356189" cy="14794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B3496D-0A3F-4901-8868-8A9C4F636258}"/>
              </a:ext>
            </a:extLst>
          </p:cNvPr>
          <p:cNvCxnSpPr>
            <a:cxnSpLocks/>
          </p:cNvCxnSpPr>
          <p:nvPr/>
        </p:nvCxnSpPr>
        <p:spPr>
          <a:xfrm>
            <a:off x="1621602" y="2227777"/>
            <a:ext cx="1758593" cy="24880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69E377B-BF42-4683-B3FE-FFD6B3036FD8}"/>
              </a:ext>
            </a:extLst>
          </p:cNvPr>
          <p:cNvCxnSpPr>
            <a:cxnSpLocks/>
          </p:cNvCxnSpPr>
          <p:nvPr/>
        </p:nvCxnSpPr>
        <p:spPr>
          <a:xfrm>
            <a:off x="2422986" y="2772307"/>
            <a:ext cx="688426" cy="9141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467B04B-F290-4F4D-9A0D-099CEE48342F}"/>
              </a:ext>
            </a:extLst>
          </p:cNvPr>
          <p:cNvCxnSpPr>
            <a:cxnSpLocks/>
          </p:cNvCxnSpPr>
          <p:nvPr/>
        </p:nvCxnSpPr>
        <p:spPr>
          <a:xfrm flipV="1">
            <a:off x="1919555" y="2619519"/>
            <a:ext cx="1388723" cy="88225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1407BFB-2C89-48F3-A11C-C41DB094C46B}"/>
              </a:ext>
            </a:extLst>
          </p:cNvPr>
          <p:cNvCxnSpPr>
            <a:cxnSpLocks/>
          </p:cNvCxnSpPr>
          <p:nvPr/>
        </p:nvCxnSpPr>
        <p:spPr>
          <a:xfrm>
            <a:off x="2000033" y="4044583"/>
            <a:ext cx="1029187" cy="13390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BF9204D-0D89-4AF7-99DD-D0A68023A160}"/>
              </a:ext>
            </a:extLst>
          </p:cNvPr>
          <p:cNvCxnSpPr>
            <a:cxnSpLocks/>
          </p:cNvCxnSpPr>
          <p:nvPr/>
        </p:nvCxnSpPr>
        <p:spPr>
          <a:xfrm flipH="1">
            <a:off x="1775713" y="2139368"/>
            <a:ext cx="1419551" cy="3037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B71EE0B-E0C1-4AAE-A3F6-F76F6A3FF926}"/>
              </a:ext>
            </a:extLst>
          </p:cNvPr>
          <p:cNvCxnSpPr>
            <a:cxnSpLocks/>
          </p:cNvCxnSpPr>
          <p:nvPr/>
        </p:nvCxnSpPr>
        <p:spPr>
          <a:xfrm>
            <a:off x="1772288" y="4618220"/>
            <a:ext cx="1256932" cy="129929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DD257B4-76BE-49E5-8F56-229811FAB9E6}"/>
              </a:ext>
            </a:extLst>
          </p:cNvPr>
          <p:cNvCxnSpPr>
            <a:cxnSpLocks/>
          </p:cNvCxnSpPr>
          <p:nvPr/>
        </p:nvCxnSpPr>
        <p:spPr>
          <a:xfrm flipH="1">
            <a:off x="1325367" y="1561672"/>
            <a:ext cx="1890445" cy="41754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64139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1000" fill="hold"/>
                                        <p:tgtEl>
                                          <p:spTgt spid="14"/>
                                        </p:tgtEl>
                                        <p:attrNameLst>
                                          <p:attrName>ppt_w</p:attrName>
                                        </p:attrNameLst>
                                      </p:cBhvr>
                                      <p:tavLst>
                                        <p:tav tm="0">
                                          <p:val>
                                            <p:fltVal val="0"/>
                                          </p:val>
                                        </p:tav>
                                        <p:tav tm="100000">
                                          <p:val>
                                            <p:strVal val="#ppt_w"/>
                                          </p:val>
                                        </p:tav>
                                      </p:tavLst>
                                    </p:anim>
                                    <p:anim calcmode="lin" valueType="num">
                                      <p:cBhvr>
                                        <p:cTn id="40" dur="1000" fill="hold"/>
                                        <p:tgtEl>
                                          <p:spTgt spid="14"/>
                                        </p:tgtEl>
                                        <p:attrNameLst>
                                          <p:attrName>ppt_h</p:attrName>
                                        </p:attrNameLst>
                                      </p:cBhvr>
                                      <p:tavLst>
                                        <p:tav tm="0">
                                          <p:val>
                                            <p:fltVal val="0"/>
                                          </p:val>
                                        </p:tav>
                                        <p:tav tm="100000">
                                          <p:val>
                                            <p:strVal val="#ppt_h"/>
                                          </p:val>
                                        </p:tav>
                                      </p:tavLst>
                                    </p:anim>
                                    <p:anim calcmode="lin" valueType="num">
                                      <p:cBhvr>
                                        <p:cTn id="41" dur="1000" fill="hold"/>
                                        <p:tgtEl>
                                          <p:spTgt spid="14"/>
                                        </p:tgtEl>
                                        <p:attrNameLst>
                                          <p:attrName>style.rotation</p:attrName>
                                        </p:attrNameLst>
                                      </p:cBhvr>
                                      <p:tavLst>
                                        <p:tav tm="0">
                                          <p:val>
                                            <p:fltVal val="90"/>
                                          </p:val>
                                        </p:tav>
                                        <p:tav tm="100000">
                                          <p:val>
                                            <p:fltVal val="0"/>
                                          </p:val>
                                        </p:tav>
                                      </p:tavLst>
                                    </p:anim>
                                    <p:animEffect transition="in" filter="fade">
                                      <p:cBhvr>
                                        <p:cTn id="42" dur="10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1000" fill="hold"/>
                                        <p:tgtEl>
                                          <p:spTgt spid="21"/>
                                        </p:tgtEl>
                                        <p:attrNameLst>
                                          <p:attrName>ppt_w</p:attrName>
                                        </p:attrNameLst>
                                      </p:cBhvr>
                                      <p:tavLst>
                                        <p:tav tm="0">
                                          <p:val>
                                            <p:fltVal val="0"/>
                                          </p:val>
                                        </p:tav>
                                        <p:tav tm="100000">
                                          <p:val>
                                            <p:strVal val="#ppt_w"/>
                                          </p:val>
                                        </p:tav>
                                      </p:tavLst>
                                    </p:anim>
                                    <p:anim calcmode="lin" valueType="num">
                                      <p:cBhvr>
                                        <p:cTn id="48" dur="1000" fill="hold"/>
                                        <p:tgtEl>
                                          <p:spTgt spid="21"/>
                                        </p:tgtEl>
                                        <p:attrNameLst>
                                          <p:attrName>ppt_h</p:attrName>
                                        </p:attrNameLst>
                                      </p:cBhvr>
                                      <p:tavLst>
                                        <p:tav tm="0">
                                          <p:val>
                                            <p:fltVal val="0"/>
                                          </p:val>
                                        </p:tav>
                                        <p:tav tm="100000">
                                          <p:val>
                                            <p:strVal val="#ppt_h"/>
                                          </p:val>
                                        </p:tav>
                                      </p:tavLst>
                                    </p:anim>
                                    <p:anim calcmode="lin" valueType="num">
                                      <p:cBhvr>
                                        <p:cTn id="49" dur="1000" fill="hold"/>
                                        <p:tgtEl>
                                          <p:spTgt spid="21"/>
                                        </p:tgtEl>
                                        <p:attrNameLst>
                                          <p:attrName>style.rotation</p:attrName>
                                        </p:attrNameLst>
                                      </p:cBhvr>
                                      <p:tavLst>
                                        <p:tav tm="0">
                                          <p:val>
                                            <p:fltVal val="90"/>
                                          </p:val>
                                        </p:tav>
                                        <p:tav tm="100000">
                                          <p:val>
                                            <p:fltVal val="0"/>
                                          </p:val>
                                        </p:tav>
                                      </p:tavLst>
                                    </p:anim>
                                    <p:animEffect transition="in" filter="fade">
                                      <p:cBhvr>
                                        <p:cTn id="50" dur="1000"/>
                                        <p:tgtEl>
                                          <p:spTgt spid="21"/>
                                        </p:tgtEl>
                                      </p:cBhvr>
                                    </p:animEffec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1000" fill="hold"/>
                                        <p:tgtEl>
                                          <p:spTgt spid="18"/>
                                        </p:tgtEl>
                                        <p:attrNameLst>
                                          <p:attrName>ppt_w</p:attrName>
                                        </p:attrNameLst>
                                      </p:cBhvr>
                                      <p:tavLst>
                                        <p:tav tm="0">
                                          <p:val>
                                            <p:fltVal val="0"/>
                                          </p:val>
                                        </p:tav>
                                        <p:tav tm="100000">
                                          <p:val>
                                            <p:strVal val="#ppt_w"/>
                                          </p:val>
                                        </p:tav>
                                      </p:tavLst>
                                    </p:anim>
                                    <p:anim calcmode="lin" valueType="num">
                                      <p:cBhvr>
                                        <p:cTn id="56" dur="1000" fill="hold"/>
                                        <p:tgtEl>
                                          <p:spTgt spid="18"/>
                                        </p:tgtEl>
                                        <p:attrNameLst>
                                          <p:attrName>ppt_h</p:attrName>
                                        </p:attrNameLst>
                                      </p:cBhvr>
                                      <p:tavLst>
                                        <p:tav tm="0">
                                          <p:val>
                                            <p:fltVal val="0"/>
                                          </p:val>
                                        </p:tav>
                                        <p:tav tm="100000">
                                          <p:val>
                                            <p:strVal val="#ppt_h"/>
                                          </p:val>
                                        </p:tav>
                                      </p:tavLst>
                                    </p:anim>
                                    <p:anim calcmode="lin" valueType="num">
                                      <p:cBhvr>
                                        <p:cTn id="57" dur="1000" fill="hold"/>
                                        <p:tgtEl>
                                          <p:spTgt spid="18"/>
                                        </p:tgtEl>
                                        <p:attrNameLst>
                                          <p:attrName>style.rotation</p:attrName>
                                        </p:attrNameLst>
                                      </p:cBhvr>
                                      <p:tavLst>
                                        <p:tav tm="0">
                                          <p:val>
                                            <p:fltVal val="90"/>
                                          </p:val>
                                        </p:tav>
                                        <p:tav tm="100000">
                                          <p:val>
                                            <p:fltVal val="0"/>
                                          </p:val>
                                        </p:tav>
                                      </p:tavLst>
                                    </p:anim>
                                    <p:animEffect transition="in" filter="fade">
                                      <p:cBhvr>
                                        <p:cTn id="58" dur="10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p:cTn id="63" dur="1000" fill="hold"/>
                                        <p:tgtEl>
                                          <p:spTgt spid="23"/>
                                        </p:tgtEl>
                                        <p:attrNameLst>
                                          <p:attrName>ppt_w</p:attrName>
                                        </p:attrNameLst>
                                      </p:cBhvr>
                                      <p:tavLst>
                                        <p:tav tm="0">
                                          <p:val>
                                            <p:fltVal val="0"/>
                                          </p:val>
                                        </p:tav>
                                        <p:tav tm="100000">
                                          <p:val>
                                            <p:strVal val="#ppt_w"/>
                                          </p:val>
                                        </p:tav>
                                      </p:tavLst>
                                    </p:anim>
                                    <p:anim calcmode="lin" valueType="num">
                                      <p:cBhvr>
                                        <p:cTn id="64" dur="1000" fill="hold"/>
                                        <p:tgtEl>
                                          <p:spTgt spid="23"/>
                                        </p:tgtEl>
                                        <p:attrNameLst>
                                          <p:attrName>ppt_h</p:attrName>
                                        </p:attrNameLst>
                                      </p:cBhvr>
                                      <p:tavLst>
                                        <p:tav tm="0">
                                          <p:val>
                                            <p:fltVal val="0"/>
                                          </p:val>
                                        </p:tav>
                                        <p:tav tm="100000">
                                          <p:val>
                                            <p:strVal val="#ppt_h"/>
                                          </p:val>
                                        </p:tav>
                                      </p:tavLst>
                                    </p:anim>
                                    <p:anim calcmode="lin" valueType="num">
                                      <p:cBhvr>
                                        <p:cTn id="65" dur="1000" fill="hold"/>
                                        <p:tgtEl>
                                          <p:spTgt spid="23"/>
                                        </p:tgtEl>
                                        <p:attrNameLst>
                                          <p:attrName>style.rotation</p:attrName>
                                        </p:attrNameLst>
                                      </p:cBhvr>
                                      <p:tavLst>
                                        <p:tav tm="0">
                                          <p:val>
                                            <p:fltVal val="90"/>
                                          </p:val>
                                        </p:tav>
                                        <p:tav tm="100000">
                                          <p:val>
                                            <p:fltVal val="0"/>
                                          </p:val>
                                        </p:tav>
                                      </p:tavLst>
                                    </p:anim>
                                    <p:animEffect transition="in" filter="fade">
                                      <p:cBhvr>
                                        <p:cTn id="66" dur="1000"/>
                                        <p:tgtEl>
                                          <p:spTgt spid="23"/>
                                        </p:tgtEl>
                                      </p:cBhvr>
                                    </p:animEffect>
                                  </p:childTnLst>
                                  <p:subTnLst>
                                    <p:set>
                                      <p:cBhvr override="childStyle">
                                        <p:cTn dur="1" fill="hold" display="0" masterRel="nextClick" afterEffect="1"/>
                                        <p:tgtEl>
                                          <p:spTgt spid="23"/>
                                        </p:tgtEl>
                                        <p:attrNameLst>
                                          <p:attrName>style.visibility</p:attrName>
                                        </p:attrNameLst>
                                      </p:cBhvr>
                                      <p:to>
                                        <p:strVal val="hidden"/>
                                      </p:to>
                                    </p:set>
                                  </p:sub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350F0F-1FC1-4082-98D8-E34B9298CFD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9991" y="307267"/>
            <a:ext cx="8588115" cy="6086150"/>
          </a:xfrm>
          <a:prstGeom prst="rect">
            <a:avLst/>
          </a:prstGeom>
        </p:spPr>
      </p:pic>
      <p:sp>
        <p:nvSpPr>
          <p:cNvPr id="4" name="Rectangle 3">
            <a:extLst>
              <a:ext uri="{FF2B5EF4-FFF2-40B4-BE49-F238E27FC236}">
                <a16:creationId xmlns:a16="http://schemas.microsoft.com/office/drawing/2014/main" id="{B2378E2D-4865-450F-9AE1-302A95A2EDE6}"/>
              </a:ext>
            </a:extLst>
          </p:cNvPr>
          <p:cNvSpPr/>
          <p:nvPr/>
        </p:nvSpPr>
        <p:spPr>
          <a:xfrm>
            <a:off x="8731045" y="355494"/>
            <a:ext cx="3450113"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GRAMMAR</a:t>
            </a:r>
          </a:p>
        </p:txBody>
      </p:sp>
    </p:spTree>
    <p:extLst>
      <p:ext uri="{BB962C8B-B14F-4D97-AF65-F5344CB8AC3E}">
        <p14:creationId xmlns:p14="http://schemas.microsoft.com/office/powerpoint/2010/main" val="3385971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1B003C-49BC-4CB0-8DD6-0157219DBADE}"/>
              </a:ext>
            </a:extLst>
          </p:cNvPr>
          <p:cNvSpPr txBox="1"/>
          <p:nvPr/>
        </p:nvSpPr>
        <p:spPr>
          <a:xfrm>
            <a:off x="1337189" y="1150373"/>
            <a:ext cx="9969910" cy="5145255"/>
          </a:xfrm>
          <a:prstGeom prst="rect">
            <a:avLst/>
          </a:prstGeom>
          <a:noFill/>
        </p:spPr>
        <p:txBody>
          <a:bodyPr wrap="square">
            <a:spAutoFit/>
          </a:bodyPr>
          <a:lstStyle/>
          <a:p>
            <a:pPr>
              <a:lnSpc>
                <a:spcPct val="110000"/>
              </a:lnSpc>
            </a:pPr>
            <a:r>
              <a:rPr lang="en-US" sz="3000" b="0" i="0" dirty="0">
                <a:solidFill>
                  <a:srgbClr val="0070C0"/>
                </a:solidFill>
                <a:effectLst/>
              </a:rPr>
              <a:t>1. next Lantern Festival/begin/November 19th. _______________________________________________</a:t>
            </a:r>
            <a:br>
              <a:rPr lang="en-US" sz="3000" b="0" i="0" dirty="0">
                <a:solidFill>
                  <a:srgbClr val="0070C0"/>
                </a:solidFill>
                <a:effectLst/>
              </a:rPr>
            </a:br>
            <a:r>
              <a:rPr lang="en-US" sz="3000" b="0" i="0" dirty="0">
                <a:solidFill>
                  <a:srgbClr val="0070C0"/>
                </a:solidFill>
                <a:effectLst/>
              </a:rPr>
              <a:t>2. there/be/party/after/festival/8 p.m. _______________________________________________</a:t>
            </a:r>
            <a:br>
              <a:rPr lang="en-US" sz="3000" b="0" i="0" dirty="0">
                <a:solidFill>
                  <a:srgbClr val="0070C0"/>
                </a:solidFill>
                <a:effectLst/>
              </a:rPr>
            </a:br>
            <a:r>
              <a:rPr lang="en-US" sz="3000" b="0" i="0" dirty="0">
                <a:solidFill>
                  <a:srgbClr val="0070C0"/>
                </a:solidFill>
                <a:effectLst/>
              </a:rPr>
              <a:t>3. Groovy </a:t>
            </a:r>
            <a:r>
              <a:rPr lang="en-US" sz="3000" b="0" i="0" dirty="0" err="1">
                <a:solidFill>
                  <a:srgbClr val="0070C0"/>
                </a:solidFill>
                <a:effectLst/>
              </a:rPr>
              <a:t>Groo</a:t>
            </a:r>
            <a:r>
              <a:rPr lang="en-US" sz="3000" b="0" i="0" dirty="0">
                <a:solidFill>
                  <a:srgbClr val="0070C0"/>
                </a:solidFill>
                <a:effectLst/>
              </a:rPr>
              <a:t>/not participate/festival/this year. _______________________________________________</a:t>
            </a:r>
            <a:br>
              <a:rPr lang="en-US" sz="3000" b="0" i="0" dirty="0">
                <a:solidFill>
                  <a:srgbClr val="0070C0"/>
                </a:solidFill>
                <a:effectLst/>
              </a:rPr>
            </a:br>
            <a:r>
              <a:rPr lang="en-US" sz="3000" b="0" i="0" dirty="0">
                <a:solidFill>
                  <a:srgbClr val="0070C0"/>
                </a:solidFill>
                <a:effectLst/>
              </a:rPr>
              <a:t>4. You/not be/disappointed with/Festival of Lights. _______________________________________________</a:t>
            </a:r>
            <a:br>
              <a:rPr lang="en-US" sz="3000" b="0" i="0" dirty="0">
                <a:solidFill>
                  <a:srgbClr val="0070C0"/>
                </a:solidFill>
                <a:effectLst/>
              </a:rPr>
            </a:br>
            <a:r>
              <a:rPr lang="en-US" sz="3000" b="0" i="0" dirty="0">
                <a:solidFill>
                  <a:srgbClr val="0070C0"/>
                </a:solidFill>
                <a:effectLst/>
              </a:rPr>
              <a:t>5. G Start/perform/the opening night? _______________________________________________</a:t>
            </a:r>
            <a:r>
              <a:rPr lang="en-US" sz="3000" dirty="0">
                <a:solidFill>
                  <a:srgbClr val="0070C0"/>
                </a:solidFill>
              </a:rPr>
              <a:t> </a:t>
            </a:r>
            <a:endParaRPr lang="en-US" sz="3000" spc="-100" dirty="0">
              <a:solidFill>
                <a:srgbClr val="0070C0"/>
              </a:solidFill>
            </a:endParaRPr>
          </a:p>
        </p:txBody>
      </p:sp>
      <p:pic>
        <p:nvPicPr>
          <p:cNvPr id="7" name="Picture 6">
            <a:extLst>
              <a:ext uri="{FF2B5EF4-FFF2-40B4-BE49-F238E27FC236}">
                <a16:creationId xmlns:a16="http://schemas.microsoft.com/office/drawing/2014/main" id="{D60E840D-3527-46D5-BD2E-FCE892F2004F}"/>
              </a:ext>
            </a:extLst>
          </p:cNvPr>
          <p:cNvPicPr>
            <a:picLocks noChangeAspect="1"/>
          </p:cNvPicPr>
          <p:nvPr/>
        </p:nvPicPr>
        <p:blipFill>
          <a:blip r:embed="rId2"/>
          <a:stretch>
            <a:fillRect/>
          </a:stretch>
        </p:blipFill>
        <p:spPr>
          <a:xfrm>
            <a:off x="189435" y="346488"/>
            <a:ext cx="10062989" cy="737602"/>
          </a:xfrm>
          <a:prstGeom prst="rect">
            <a:avLst/>
          </a:prstGeom>
        </p:spPr>
      </p:pic>
      <p:sp>
        <p:nvSpPr>
          <p:cNvPr id="8" name="TextBox 7">
            <a:extLst>
              <a:ext uri="{FF2B5EF4-FFF2-40B4-BE49-F238E27FC236}">
                <a16:creationId xmlns:a16="http://schemas.microsoft.com/office/drawing/2014/main" id="{14D4F84A-0179-4AFA-8CFE-13DE7C06FA6D}"/>
              </a:ext>
            </a:extLst>
          </p:cNvPr>
          <p:cNvSpPr txBox="1"/>
          <p:nvPr/>
        </p:nvSpPr>
        <p:spPr>
          <a:xfrm>
            <a:off x="1445341" y="1622321"/>
            <a:ext cx="9409469" cy="584775"/>
          </a:xfrm>
          <a:prstGeom prst="rect">
            <a:avLst/>
          </a:prstGeom>
          <a:noFill/>
        </p:spPr>
        <p:txBody>
          <a:bodyPr wrap="square" rtlCol="0">
            <a:spAutoFit/>
          </a:bodyPr>
          <a:lstStyle/>
          <a:p>
            <a:r>
              <a:rPr lang="en-US" sz="3200" b="0" i="1" dirty="0">
                <a:solidFill>
                  <a:srgbClr val="FF0000"/>
                </a:solidFill>
                <a:effectLst/>
              </a:rPr>
              <a:t>The next Lantern Festival will begin on November 19th.</a:t>
            </a:r>
            <a:r>
              <a:rPr lang="en-US" sz="3200" i="1" dirty="0">
                <a:solidFill>
                  <a:srgbClr val="FF0000"/>
                </a:solidFill>
              </a:rPr>
              <a:t> </a:t>
            </a:r>
          </a:p>
        </p:txBody>
      </p:sp>
      <p:sp>
        <p:nvSpPr>
          <p:cNvPr id="6" name="TextBox 5">
            <a:extLst>
              <a:ext uri="{FF2B5EF4-FFF2-40B4-BE49-F238E27FC236}">
                <a16:creationId xmlns:a16="http://schemas.microsoft.com/office/drawing/2014/main" id="{AAD3FC49-D15F-48A4-8202-CC3C8D1F7A2B}"/>
              </a:ext>
            </a:extLst>
          </p:cNvPr>
          <p:cNvSpPr txBox="1"/>
          <p:nvPr/>
        </p:nvSpPr>
        <p:spPr>
          <a:xfrm>
            <a:off x="1430593" y="2453147"/>
            <a:ext cx="9409469" cy="830997"/>
          </a:xfrm>
          <a:prstGeom prst="rect">
            <a:avLst/>
          </a:prstGeom>
          <a:noFill/>
        </p:spPr>
        <p:txBody>
          <a:bodyPr wrap="square" rtlCol="0">
            <a:spAutoFit/>
          </a:bodyPr>
          <a:lstStyle/>
          <a:p>
            <a:r>
              <a:rPr lang="en-US" sz="3200" i="1" dirty="0">
                <a:solidFill>
                  <a:srgbClr val="FF0000"/>
                </a:solidFill>
              </a:rPr>
              <a:t>There will be a party after the festival at 8 p.m.</a:t>
            </a:r>
            <a:r>
              <a:rPr lang="en-US" sz="4800" i="1" dirty="0">
                <a:solidFill>
                  <a:srgbClr val="FF0000"/>
                </a:solidFill>
              </a:rPr>
              <a:t> </a:t>
            </a:r>
          </a:p>
        </p:txBody>
      </p:sp>
      <p:sp>
        <p:nvSpPr>
          <p:cNvPr id="9" name="TextBox 8">
            <a:extLst>
              <a:ext uri="{FF2B5EF4-FFF2-40B4-BE49-F238E27FC236}">
                <a16:creationId xmlns:a16="http://schemas.microsoft.com/office/drawing/2014/main" id="{A941DFFB-9B06-4383-A40D-EF10141361BF}"/>
              </a:ext>
            </a:extLst>
          </p:cNvPr>
          <p:cNvSpPr txBox="1"/>
          <p:nvPr/>
        </p:nvSpPr>
        <p:spPr>
          <a:xfrm>
            <a:off x="1386347" y="3647764"/>
            <a:ext cx="11434918" cy="584775"/>
          </a:xfrm>
          <a:prstGeom prst="rect">
            <a:avLst/>
          </a:prstGeom>
          <a:noFill/>
        </p:spPr>
        <p:txBody>
          <a:bodyPr wrap="square" rtlCol="0">
            <a:spAutoFit/>
          </a:bodyPr>
          <a:lstStyle/>
          <a:p>
            <a:r>
              <a:rPr lang="en-US" sz="3200" i="1" dirty="0">
                <a:solidFill>
                  <a:srgbClr val="FF0000"/>
                </a:solidFill>
              </a:rPr>
              <a:t>Groovy </a:t>
            </a:r>
            <a:r>
              <a:rPr lang="en-US" sz="3200" i="1" dirty="0" err="1">
                <a:solidFill>
                  <a:srgbClr val="FF0000"/>
                </a:solidFill>
              </a:rPr>
              <a:t>Groo</a:t>
            </a:r>
            <a:r>
              <a:rPr lang="en-US" sz="3200" i="1" dirty="0">
                <a:solidFill>
                  <a:srgbClr val="FF0000"/>
                </a:solidFill>
              </a:rPr>
              <a:t> won't /will not participate in the festival this year. </a:t>
            </a:r>
          </a:p>
        </p:txBody>
      </p:sp>
      <p:sp>
        <p:nvSpPr>
          <p:cNvPr id="10" name="TextBox 9">
            <a:extLst>
              <a:ext uri="{FF2B5EF4-FFF2-40B4-BE49-F238E27FC236}">
                <a16:creationId xmlns:a16="http://schemas.microsoft.com/office/drawing/2014/main" id="{9139C33D-4C44-4660-8785-2A795688D772}"/>
              </a:ext>
            </a:extLst>
          </p:cNvPr>
          <p:cNvSpPr txBox="1"/>
          <p:nvPr/>
        </p:nvSpPr>
        <p:spPr>
          <a:xfrm>
            <a:off x="1381430" y="4645738"/>
            <a:ext cx="10810570" cy="584775"/>
          </a:xfrm>
          <a:prstGeom prst="rect">
            <a:avLst/>
          </a:prstGeom>
          <a:noFill/>
        </p:spPr>
        <p:txBody>
          <a:bodyPr wrap="square" rtlCol="0">
            <a:spAutoFit/>
          </a:bodyPr>
          <a:lstStyle/>
          <a:p>
            <a:r>
              <a:rPr lang="en-US" sz="3200" i="1" dirty="0">
                <a:solidFill>
                  <a:srgbClr val="FF0000"/>
                </a:solidFill>
              </a:rPr>
              <a:t>You won't/will not be disappointed with the Festival of Lights. </a:t>
            </a:r>
          </a:p>
        </p:txBody>
      </p:sp>
      <p:sp>
        <p:nvSpPr>
          <p:cNvPr id="11" name="TextBox 10">
            <a:extLst>
              <a:ext uri="{FF2B5EF4-FFF2-40B4-BE49-F238E27FC236}">
                <a16:creationId xmlns:a16="http://schemas.microsoft.com/office/drawing/2014/main" id="{3E830EDD-264C-4C15-95B6-9F68BF72B3A6}"/>
              </a:ext>
            </a:extLst>
          </p:cNvPr>
          <p:cNvSpPr txBox="1"/>
          <p:nvPr/>
        </p:nvSpPr>
        <p:spPr>
          <a:xfrm>
            <a:off x="1347016" y="5683044"/>
            <a:ext cx="9409469" cy="584775"/>
          </a:xfrm>
          <a:prstGeom prst="rect">
            <a:avLst/>
          </a:prstGeom>
          <a:noFill/>
        </p:spPr>
        <p:txBody>
          <a:bodyPr wrap="square" rtlCol="0">
            <a:spAutoFit/>
          </a:bodyPr>
          <a:lstStyle/>
          <a:p>
            <a:r>
              <a:rPr lang="en-US" sz="3200" i="1" dirty="0">
                <a:solidFill>
                  <a:srgbClr val="FF0000"/>
                </a:solidFill>
              </a:rPr>
              <a:t>Will G Start perform on the opening night? </a:t>
            </a:r>
          </a:p>
        </p:txBody>
      </p:sp>
    </p:spTree>
    <p:extLst>
      <p:ext uri="{BB962C8B-B14F-4D97-AF65-F5344CB8AC3E}">
        <p14:creationId xmlns:p14="http://schemas.microsoft.com/office/powerpoint/2010/main" val="355932469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strips(upRigh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iterate type="wd">
                                    <p:tmPct val="10000"/>
                                  </p:iterate>
                                  <p:childTnLst>
                                    <p:set>
                                      <p:cBhvr>
                                        <p:cTn id="11" dur="1" fill="hold">
                                          <p:stCondLst>
                                            <p:cond delay="0"/>
                                          </p:stCondLst>
                                        </p:cTn>
                                        <p:tgtEl>
                                          <p:spTgt spid="6"/>
                                        </p:tgtEl>
                                        <p:attrNameLst>
                                          <p:attrName>style.visibility</p:attrName>
                                        </p:attrNameLst>
                                      </p:cBhvr>
                                      <p:to>
                                        <p:strVal val="visible"/>
                                      </p:to>
                                    </p:set>
                                    <p:animEffect transition="in" filter="strips(up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iterate type="wd">
                                    <p:tmPct val="10000"/>
                                  </p:iterate>
                                  <p:childTnLst>
                                    <p:set>
                                      <p:cBhvr>
                                        <p:cTn id="16" dur="1" fill="hold">
                                          <p:stCondLst>
                                            <p:cond delay="0"/>
                                          </p:stCondLst>
                                        </p:cTn>
                                        <p:tgtEl>
                                          <p:spTgt spid="9"/>
                                        </p:tgtEl>
                                        <p:attrNameLst>
                                          <p:attrName>style.visibility</p:attrName>
                                        </p:attrNameLst>
                                      </p:cBhvr>
                                      <p:to>
                                        <p:strVal val="visible"/>
                                      </p:to>
                                    </p:set>
                                    <p:animEffect transition="in" filter="strips(upRigh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iterate type="wd">
                                    <p:tmPct val="10000"/>
                                  </p:iterate>
                                  <p:childTnLst>
                                    <p:set>
                                      <p:cBhvr>
                                        <p:cTn id="21" dur="1" fill="hold">
                                          <p:stCondLst>
                                            <p:cond delay="0"/>
                                          </p:stCondLst>
                                        </p:cTn>
                                        <p:tgtEl>
                                          <p:spTgt spid="10"/>
                                        </p:tgtEl>
                                        <p:attrNameLst>
                                          <p:attrName>style.visibility</p:attrName>
                                        </p:attrNameLst>
                                      </p:cBhvr>
                                      <p:to>
                                        <p:strVal val="visible"/>
                                      </p:to>
                                    </p:set>
                                    <p:animEffect transition="in" filter="strips(upRigh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grpId="0" nodeType="clickEffect">
                                  <p:stCondLst>
                                    <p:cond delay="0"/>
                                  </p:stCondLst>
                                  <p:iterate type="wd">
                                    <p:tmPct val="10000"/>
                                  </p:iterate>
                                  <p:childTnLst>
                                    <p:set>
                                      <p:cBhvr>
                                        <p:cTn id="26" dur="1" fill="hold">
                                          <p:stCondLst>
                                            <p:cond delay="0"/>
                                          </p:stCondLst>
                                        </p:cTn>
                                        <p:tgtEl>
                                          <p:spTgt spid="11"/>
                                        </p:tgtEl>
                                        <p:attrNameLst>
                                          <p:attrName>style.visibility</p:attrName>
                                        </p:attrNameLst>
                                      </p:cBhvr>
                                      <p:to>
                                        <p:strVal val="visible"/>
                                      </p:to>
                                    </p:set>
                                    <p:animEffect transition="in" filter="strips(upRight)">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9"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434F87-9C4F-4821-A9D3-D230996367BD}"/>
              </a:ext>
            </a:extLst>
          </p:cNvPr>
          <p:cNvPicPr>
            <a:picLocks noChangeAspect="1"/>
          </p:cNvPicPr>
          <p:nvPr/>
        </p:nvPicPr>
        <p:blipFill>
          <a:blip r:embed="rId2"/>
          <a:stretch>
            <a:fillRect/>
          </a:stretch>
        </p:blipFill>
        <p:spPr>
          <a:xfrm>
            <a:off x="6738230" y="1681034"/>
            <a:ext cx="5424274" cy="4341509"/>
          </a:xfrm>
          <a:prstGeom prst="rect">
            <a:avLst/>
          </a:prstGeom>
        </p:spPr>
      </p:pic>
      <p:sp>
        <p:nvSpPr>
          <p:cNvPr id="2" name="TextBox 1">
            <a:extLst>
              <a:ext uri="{FF2B5EF4-FFF2-40B4-BE49-F238E27FC236}">
                <a16:creationId xmlns:a16="http://schemas.microsoft.com/office/drawing/2014/main" id="{CF9A574A-0D7B-45C1-B0D7-A3B832C2A68F}"/>
              </a:ext>
            </a:extLst>
          </p:cNvPr>
          <p:cNvSpPr txBox="1"/>
          <p:nvPr/>
        </p:nvSpPr>
        <p:spPr>
          <a:xfrm>
            <a:off x="-167149" y="1307691"/>
            <a:ext cx="7559640" cy="5016758"/>
          </a:xfrm>
          <a:prstGeom prst="rect">
            <a:avLst/>
          </a:prstGeom>
          <a:noFill/>
        </p:spPr>
        <p:txBody>
          <a:bodyPr wrap="square">
            <a:spAutoFit/>
          </a:bodyPr>
          <a:lstStyle/>
          <a:p>
            <a:pPr marL="514350" indent="-288925">
              <a:buAutoNum type="arabicPeriod"/>
            </a:pPr>
            <a:r>
              <a:rPr lang="en-US" sz="3200" b="0" i="0" dirty="0">
                <a:solidFill>
                  <a:srgbClr val="0070C0"/>
                </a:solidFill>
                <a:effectLst/>
              </a:rPr>
              <a:t>The lucky color in Spain</a:t>
            </a:r>
            <a:r>
              <a:rPr lang="en-US" sz="3200" dirty="0">
                <a:solidFill>
                  <a:srgbClr val="0070C0"/>
                </a:solidFill>
              </a:rPr>
              <a:t> </a:t>
            </a:r>
            <a:r>
              <a:rPr lang="en-US" sz="3200" i="1" u="sng" dirty="0">
                <a:solidFill>
                  <a:srgbClr val="FF0000"/>
                </a:solidFill>
              </a:rPr>
              <a:t>is different from that in Argentina</a:t>
            </a:r>
            <a:r>
              <a:rPr lang="en-US" sz="3200" b="0" i="1" u="sng" dirty="0">
                <a:solidFill>
                  <a:srgbClr val="FF0000"/>
                </a:solidFill>
                <a:effectLst/>
              </a:rPr>
              <a:t>.</a:t>
            </a:r>
          </a:p>
          <a:p>
            <a:pPr marL="514350" indent="-288925">
              <a:buAutoNum type="arabicPeriod"/>
            </a:pPr>
            <a:r>
              <a:rPr lang="en-US" sz="3200" b="0" i="0" dirty="0">
                <a:solidFill>
                  <a:srgbClr val="0070C0"/>
                </a:solidFill>
                <a:effectLst/>
              </a:rPr>
              <a:t>________________________ grapes.</a:t>
            </a:r>
            <a:br>
              <a:rPr lang="en-US" sz="3200" b="0" i="0" dirty="0">
                <a:solidFill>
                  <a:srgbClr val="0070C0"/>
                </a:solidFill>
                <a:effectLst/>
              </a:rPr>
            </a:br>
            <a:r>
              <a:rPr lang="en-US" sz="3200" b="0" i="0" dirty="0">
                <a:solidFill>
                  <a:srgbClr val="0070C0"/>
                </a:solidFill>
                <a:effectLst/>
              </a:rPr>
              <a:t>That’s _________________________.</a:t>
            </a:r>
            <a:endParaRPr lang="en-US" sz="3200" dirty="0">
              <a:solidFill>
                <a:srgbClr val="0070C0"/>
              </a:solidFill>
            </a:endParaRPr>
          </a:p>
          <a:p>
            <a:pPr marL="514350" indent="-288925">
              <a:buAutoNum type="arabicPeriod"/>
            </a:pPr>
            <a:r>
              <a:rPr lang="en-US" sz="3200" b="0" i="0" dirty="0">
                <a:solidFill>
                  <a:srgbClr val="0070C0"/>
                </a:solidFill>
                <a:effectLst/>
              </a:rPr>
              <a:t>Spanish people eat ______________ </a:t>
            </a:r>
            <a:br>
              <a:rPr lang="en-US" sz="3200" b="0" i="0" dirty="0">
                <a:solidFill>
                  <a:srgbClr val="0070C0"/>
                </a:solidFill>
                <a:effectLst/>
              </a:rPr>
            </a:br>
            <a:r>
              <a:rPr lang="en-US" sz="3200" b="0" i="0" dirty="0">
                <a:solidFill>
                  <a:srgbClr val="0070C0"/>
                </a:solidFill>
                <a:effectLst/>
              </a:rPr>
              <a:t>_________________ for</a:t>
            </a:r>
            <a:r>
              <a:rPr lang="en-US" sz="3200" dirty="0">
                <a:solidFill>
                  <a:srgbClr val="0070C0"/>
                </a:solidFill>
              </a:rPr>
              <a:t> </a:t>
            </a:r>
            <a:r>
              <a:rPr lang="en-US" sz="3200" b="0" i="0" dirty="0">
                <a:solidFill>
                  <a:srgbClr val="0070C0"/>
                </a:solidFill>
                <a:effectLst/>
              </a:rPr>
              <a:t>good luck. That’s _________________________.</a:t>
            </a:r>
            <a:endParaRPr lang="en-US" sz="3200" dirty="0">
              <a:solidFill>
                <a:srgbClr val="0070C0"/>
              </a:solidFill>
            </a:endParaRPr>
          </a:p>
          <a:p>
            <a:pPr marL="514350" indent="-288925">
              <a:buAutoNum type="arabicPeriod"/>
            </a:pPr>
            <a:r>
              <a:rPr lang="en-US" sz="3200" b="0" i="0" dirty="0">
                <a:solidFill>
                  <a:srgbClr val="0070C0"/>
                </a:solidFill>
                <a:effectLst/>
              </a:rPr>
              <a:t>People in Argentina start __________</a:t>
            </a:r>
            <a:br>
              <a:rPr lang="en-US" sz="3200" b="0" i="0" dirty="0">
                <a:solidFill>
                  <a:srgbClr val="0070C0"/>
                </a:solidFill>
                <a:effectLst/>
              </a:rPr>
            </a:br>
            <a:r>
              <a:rPr lang="en-US" sz="3200" b="0" i="0" dirty="0">
                <a:solidFill>
                  <a:srgbClr val="0070C0"/>
                </a:solidFill>
                <a:effectLst/>
              </a:rPr>
              <a:t>_______________________ Spanish people, for good luck.</a:t>
            </a:r>
            <a:r>
              <a:rPr lang="en-US" sz="3200" dirty="0">
                <a:solidFill>
                  <a:srgbClr val="0070C0"/>
                </a:solidFill>
              </a:rPr>
              <a:t> </a:t>
            </a:r>
            <a:endParaRPr lang="en-US" sz="3200" spc="-100" dirty="0">
              <a:solidFill>
                <a:srgbClr val="0070C0"/>
              </a:solidFill>
            </a:endParaRPr>
          </a:p>
        </p:txBody>
      </p:sp>
      <p:pic>
        <p:nvPicPr>
          <p:cNvPr id="5" name="Picture 4">
            <a:extLst>
              <a:ext uri="{FF2B5EF4-FFF2-40B4-BE49-F238E27FC236}">
                <a16:creationId xmlns:a16="http://schemas.microsoft.com/office/drawing/2014/main" id="{EE495795-C0D1-4C68-89A3-37BD3B8370FB}"/>
              </a:ext>
            </a:extLst>
          </p:cNvPr>
          <p:cNvPicPr>
            <a:picLocks noChangeAspect="1"/>
          </p:cNvPicPr>
          <p:nvPr/>
        </p:nvPicPr>
        <p:blipFill rotWithShape="1">
          <a:blip r:embed="rId3"/>
          <a:srcRect t="29282"/>
          <a:stretch/>
        </p:blipFill>
        <p:spPr>
          <a:xfrm>
            <a:off x="77816" y="434212"/>
            <a:ext cx="11112136" cy="497578"/>
          </a:xfrm>
          <a:prstGeom prst="rect">
            <a:avLst/>
          </a:prstGeom>
        </p:spPr>
      </p:pic>
      <p:sp>
        <p:nvSpPr>
          <p:cNvPr id="6" name="TextBox 5">
            <a:extLst>
              <a:ext uri="{FF2B5EF4-FFF2-40B4-BE49-F238E27FC236}">
                <a16:creationId xmlns:a16="http://schemas.microsoft.com/office/drawing/2014/main" id="{C23F58D1-4D4D-46C6-B41F-20C059723D43}"/>
              </a:ext>
            </a:extLst>
          </p:cNvPr>
          <p:cNvSpPr txBox="1"/>
          <p:nvPr/>
        </p:nvSpPr>
        <p:spPr>
          <a:xfrm>
            <a:off x="442448" y="2261417"/>
            <a:ext cx="9399636" cy="1077218"/>
          </a:xfrm>
          <a:prstGeom prst="rect">
            <a:avLst/>
          </a:prstGeom>
          <a:noFill/>
        </p:spPr>
        <p:txBody>
          <a:bodyPr wrap="square" rtlCol="0">
            <a:spAutoFit/>
          </a:bodyPr>
          <a:lstStyle/>
          <a:p>
            <a:r>
              <a:rPr lang="en-US" sz="3200" b="0" i="1" dirty="0">
                <a:solidFill>
                  <a:srgbClr val="FF0000"/>
                </a:solidFill>
                <a:effectLst/>
              </a:rPr>
              <a:t> The lucky food in Spain is</a:t>
            </a:r>
          </a:p>
          <a:p>
            <a:r>
              <a:rPr lang="en-US" sz="3200" i="1" dirty="0">
                <a:solidFill>
                  <a:srgbClr val="FF0000"/>
                </a:solidFill>
              </a:rPr>
              <a:t>	   different from Argentina.</a:t>
            </a:r>
          </a:p>
        </p:txBody>
      </p:sp>
      <p:sp>
        <p:nvSpPr>
          <p:cNvPr id="7" name="TextBox 6">
            <a:extLst>
              <a:ext uri="{FF2B5EF4-FFF2-40B4-BE49-F238E27FC236}">
                <a16:creationId xmlns:a16="http://schemas.microsoft.com/office/drawing/2014/main" id="{06C3CC87-68CB-427B-AD68-5AEAD509FE2E}"/>
              </a:ext>
            </a:extLst>
          </p:cNvPr>
          <p:cNvSpPr txBox="1"/>
          <p:nvPr/>
        </p:nvSpPr>
        <p:spPr>
          <a:xfrm>
            <a:off x="442452" y="3288886"/>
            <a:ext cx="12501716" cy="1569660"/>
          </a:xfrm>
          <a:prstGeom prst="rect">
            <a:avLst/>
          </a:prstGeom>
          <a:noFill/>
        </p:spPr>
        <p:txBody>
          <a:bodyPr wrap="square" rtlCol="0">
            <a:spAutoFit/>
          </a:bodyPr>
          <a:lstStyle/>
          <a:p>
            <a:r>
              <a:rPr lang="en-US" sz="3200" b="0" i="1" dirty="0">
                <a:solidFill>
                  <a:srgbClr val="FF0000"/>
                </a:solidFill>
                <a:effectLst/>
              </a:rPr>
              <a:t>				12 grapes </a:t>
            </a:r>
            <a:br>
              <a:rPr lang="en-US" sz="3200" b="0" i="1" dirty="0">
                <a:solidFill>
                  <a:srgbClr val="FF0000"/>
                </a:solidFill>
                <a:effectLst/>
              </a:rPr>
            </a:br>
            <a:r>
              <a:rPr lang="en-US" sz="3200" b="0" i="1" dirty="0">
                <a:solidFill>
                  <a:srgbClr val="FF0000"/>
                </a:solidFill>
                <a:effectLst/>
              </a:rPr>
              <a:t>      at midnight</a:t>
            </a:r>
          </a:p>
          <a:p>
            <a:r>
              <a:rPr lang="en-US" sz="3200" i="1" dirty="0">
                <a:solidFill>
                  <a:srgbClr val="FF0000"/>
                </a:solidFill>
              </a:rPr>
              <a:t> 	     different from Argentina.</a:t>
            </a:r>
          </a:p>
        </p:txBody>
      </p:sp>
      <p:sp>
        <p:nvSpPr>
          <p:cNvPr id="8" name="TextBox 7">
            <a:extLst>
              <a:ext uri="{FF2B5EF4-FFF2-40B4-BE49-F238E27FC236}">
                <a16:creationId xmlns:a16="http://schemas.microsoft.com/office/drawing/2014/main" id="{355039B8-953E-47E8-8236-16398E3FD8AC}"/>
              </a:ext>
            </a:extLst>
          </p:cNvPr>
          <p:cNvSpPr txBox="1"/>
          <p:nvPr/>
        </p:nvSpPr>
        <p:spPr>
          <a:xfrm>
            <a:off x="88491" y="4699818"/>
            <a:ext cx="12486966" cy="1077218"/>
          </a:xfrm>
          <a:prstGeom prst="rect">
            <a:avLst/>
          </a:prstGeom>
          <a:noFill/>
        </p:spPr>
        <p:txBody>
          <a:bodyPr wrap="square" rtlCol="0">
            <a:spAutoFit/>
          </a:bodyPr>
          <a:lstStyle/>
          <a:p>
            <a:r>
              <a:rPr lang="en-US" sz="3200" b="0" i="1" dirty="0">
                <a:solidFill>
                  <a:srgbClr val="FF0000"/>
                </a:solidFill>
                <a:effectLst/>
              </a:rPr>
              <a:t>				             the new </a:t>
            </a:r>
            <a:br>
              <a:rPr lang="en-US" sz="3200" b="0" i="1" dirty="0">
                <a:solidFill>
                  <a:srgbClr val="FF0000"/>
                </a:solidFill>
                <a:effectLst/>
              </a:rPr>
            </a:br>
            <a:r>
              <a:rPr lang="en-US" sz="3200" b="0" i="1" dirty="0">
                <a:solidFill>
                  <a:srgbClr val="FF0000"/>
                </a:solidFill>
                <a:effectLst/>
              </a:rPr>
              <a:t>year with their right foot, like </a:t>
            </a:r>
            <a:endParaRPr lang="en-US" sz="3200" i="1" dirty="0">
              <a:solidFill>
                <a:srgbClr val="FF0000"/>
              </a:solidFill>
            </a:endParaRPr>
          </a:p>
        </p:txBody>
      </p:sp>
    </p:spTree>
    <p:extLst>
      <p:ext uri="{BB962C8B-B14F-4D97-AF65-F5344CB8AC3E}">
        <p14:creationId xmlns:p14="http://schemas.microsoft.com/office/powerpoint/2010/main" val="176670023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strips(up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iterate type="wd">
                                    <p:tmPct val="10000"/>
                                  </p:iterate>
                                  <p:childTnLst>
                                    <p:set>
                                      <p:cBhvr>
                                        <p:cTn id="11" dur="1" fill="hold">
                                          <p:stCondLst>
                                            <p:cond delay="0"/>
                                          </p:stCondLst>
                                        </p:cTn>
                                        <p:tgtEl>
                                          <p:spTgt spid="7"/>
                                        </p:tgtEl>
                                        <p:attrNameLst>
                                          <p:attrName>style.visibility</p:attrName>
                                        </p:attrNameLst>
                                      </p:cBhvr>
                                      <p:to>
                                        <p:strVal val="visible"/>
                                      </p:to>
                                    </p:set>
                                    <p:animEffect transition="in" filter="strips(upRigh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iterate type="wd">
                                    <p:tmPct val="10000"/>
                                  </p:iterate>
                                  <p:childTnLst>
                                    <p:set>
                                      <p:cBhvr>
                                        <p:cTn id="16" dur="1" fill="hold">
                                          <p:stCondLst>
                                            <p:cond delay="0"/>
                                          </p:stCondLst>
                                        </p:cTn>
                                        <p:tgtEl>
                                          <p:spTgt spid="8"/>
                                        </p:tgtEl>
                                        <p:attrNameLst>
                                          <p:attrName>style.visibility</p:attrName>
                                        </p:attrNameLst>
                                      </p:cBhvr>
                                      <p:to>
                                        <p:strVal val="visible"/>
                                      </p:to>
                                    </p:set>
                                    <p:animEffect transition="in" filter="strips(upRigh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7456" y="567463"/>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a:solidFill>
                  <a:schemeClr val="bg1"/>
                </a:solidFill>
              </a:rPr>
              <a:t>LESSON OUTLINE</a:t>
            </a:r>
          </a:p>
        </p:txBody>
      </p:sp>
      <p:pic>
        <p:nvPicPr>
          <p:cNvPr id="6" name="Picture 5"/>
          <p:cNvPicPr>
            <a:picLocks noChangeAspect="1"/>
          </p:cNvPicPr>
          <p:nvPr/>
        </p:nvPicPr>
        <p:blipFill>
          <a:blip r:embed="rId2"/>
          <a:stretch>
            <a:fillRect/>
          </a:stretch>
        </p:blipFill>
        <p:spPr>
          <a:xfrm>
            <a:off x="576852" y="1433257"/>
            <a:ext cx="1920785" cy="570039"/>
          </a:xfrm>
          <a:prstGeom prst="rect">
            <a:avLst/>
          </a:prstGeom>
        </p:spPr>
      </p:pic>
      <p:sp>
        <p:nvSpPr>
          <p:cNvPr id="11" name="Round Diagonal Corner Rectangle 10"/>
          <p:cNvSpPr/>
          <p:nvPr/>
        </p:nvSpPr>
        <p:spPr>
          <a:xfrm>
            <a:off x="655432" y="5145343"/>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t>Consolidation</a:t>
            </a:r>
          </a:p>
        </p:txBody>
      </p:sp>
      <p:pic>
        <p:nvPicPr>
          <p:cNvPr id="36" name="Picture 35">
            <a:extLst>
              <a:ext uri="{FF2B5EF4-FFF2-40B4-BE49-F238E27FC236}">
                <a16:creationId xmlns:a16="http://schemas.microsoft.com/office/drawing/2014/main" id="{E16836D3-91E1-41CB-B0CF-78FE299F75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994" y="2069715"/>
            <a:ext cx="2890020" cy="589500"/>
          </a:xfrm>
          <a:prstGeom prst="rect">
            <a:avLst/>
          </a:prstGeom>
        </p:spPr>
      </p:pic>
      <p:pic>
        <p:nvPicPr>
          <p:cNvPr id="38" name="Picture 37">
            <a:extLst>
              <a:ext uri="{FF2B5EF4-FFF2-40B4-BE49-F238E27FC236}">
                <a16:creationId xmlns:a16="http://schemas.microsoft.com/office/drawing/2014/main" id="{1BDFC3EF-295E-4CA7-B45B-BE5AFCE34E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5371" y="2659215"/>
            <a:ext cx="2891243" cy="589500"/>
          </a:xfrm>
          <a:prstGeom prst="rect">
            <a:avLst/>
          </a:prstGeom>
        </p:spPr>
      </p:pic>
      <p:pic>
        <p:nvPicPr>
          <p:cNvPr id="40" name="Picture 39">
            <a:extLst>
              <a:ext uri="{FF2B5EF4-FFF2-40B4-BE49-F238E27FC236}">
                <a16:creationId xmlns:a16="http://schemas.microsoft.com/office/drawing/2014/main" id="{0967C2C6-CC93-44EA-9C68-8DD3142554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9739" y="3221253"/>
            <a:ext cx="2890020" cy="589500"/>
          </a:xfrm>
          <a:prstGeom prst="rect">
            <a:avLst/>
          </a:prstGeom>
        </p:spPr>
      </p:pic>
      <p:pic>
        <p:nvPicPr>
          <p:cNvPr id="42" name="Picture 41">
            <a:extLst>
              <a:ext uri="{FF2B5EF4-FFF2-40B4-BE49-F238E27FC236}">
                <a16:creationId xmlns:a16="http://schemas.microsoft.com/office/drawing/2014/main" id="{6A1366E3-F23C-4EDC-81BC-1A9D8B9CA3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8423" y="3808122"/>
            <a:ext cx="3178756" cy="648397"/>
          </a:xfrm>
          <a:prstGeom prst="rect">
            <a:avLst/>
          </a:prstGeom>
        </p:spPr>
      </p:pic>
      <p:pic>
        <p:nvPicPr>
          <p:cNvPr id="44" name="Picture 43">
            <a:extLst>
              <a:ext uri="{FF2B5EF4-FFF2-40B4-BE49-F238E27FC236}">
                <a16:creationId xmlns:a16="http://schemas.microsoft.com/office/drawing/2014/main" id="{D8261C07-B8E3-4DD1-91C5-65B79CF2BD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9839" y="4420502"/>
            <a:ext cx="2948109" cy="601349"/>
          </a:xfrm>
          <a:prstGeom prst="rect">
            <a:avLst/>
          </a:prstGeom>
        </p:spPr>
      </p:pic>
      <p:pic>
        <p:nvPicPr>
          <p:cNvPr id="2" name="Picture 1"/>
          <p:cNvPicPr>
            <a:picLocks noChangeAspect="1"/>
          </p:cNvPicPr>
          <p:nvPr/>
        </p:nvPicPr>
        <p:blipFill>
          <a:blip r:embed="rId8"/>
          <a:stretch>
            <a:fillRect/>
          </a:stretch>
        </p:blipFill>
        <p:spPr>
          <a:xfrm>
            <a:off x="3651180" y="468907"/>
            <a:ext cx="4180845" cy="5847920"/>
          </a:xfrm>
          <a:prstGeom prst="rect">
            <a:avLst/>
          </a:prstGeom>
        </p:spPr>
      </p:pic>
      <p:pic>
        <p:nvPicPr>
          <p:cNvPr id="3" name="Picture 2"/>
          <p:cNvPicPr>
            <a:picLocks noChangeAspect="1"/>
          </p:cNvPicPr>
          <p:nvPr/>
        </p:nvPicPr>
        <p:blipFill>
          <a:blip r:embed="rId9"/>
          <a:stretch>
            <a:fillRect/>
          </a:stretch>
        </p:blipFill>
        <p:spPr>
          <a:xfrm>
            <a:off x="7843738" y="472014"/>
            <a:ext cx="4180845" cy="5847920"/>
          </a:xfrm>
          <a:prstGeom prst="rect">
            <a:avLst/>
          </a:prstGeom>
        </p:spPr>
      </p:pic>
    </p:spTree>
    <p:extLst>
      <p:ext uri="{BB962C8B-B14F-4D97-AF65-F5344CB8AC3E}">
        <p14:creationId xmlns:p14="http://schemas.microsoft.com/office/powerpoint/2010/main" val="2586320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350F0F-1FC1-4082-98D8-E34B9298CFD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3680" y="430097"/>
            <a:ext cx="8760736" cy="5840491"/>
          </a:xfrm>
          <a:prstGeom prst="rect">
            <a:avLst/>
          </a:prstGeom>
        </p:spPr>
      </p:pic>
      <p:sp>
        <p:nvSpPr>
          <p:cNvPr id="4" name="Rectangle 3">
            <a:extLst>
              <a:ext uri="{FF2B5EF4-FFF2-40B4-BE49-F238E27FC236}">
                <a16:creationId xmlns:a16="http://schemas.microsoft.com/office/drawing/2014/main" id="{B2378E2D-4865-450F-9AE1-302A95A2EDE6}"/>
              </a:ext>
            </a:extLst>
          </p:cNvPr>
          <p:cNvSpPr/>
          <p:nvPr/>
        </p:nvSpPr>
        <p:spPr>
          <a:xfrm>
            <a:off x="7079227" y="286668"/>
            <a:ext cx="5101932"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PRONUNCIATION</a:t>
            </a:r>
          </a:p>
        </p:txBody>
      </p:sp>
    </p:spTree>
    <p:extLst>
      <p:ext uri="{BB962C8B-B14F-4D97-AF65-F5344CB8AC3E}">
        <p14:creationId xmlns:p14="http://schemas.microsoft.com/office/powerpoint/2010/main" val="21334495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9AE35D-8E14-4916-B21F-192F4686B413}"/>
              </a:ext>
            </a:extLst>
          </p:cNvPr>
          <p:cNvSpPr txBox="1"/>
          <p:nvPr/>
        </p:nvSpPr>
        <p:spPr>
          <a:xfrm>
            <a:off x="277429" y="1526751"/>
            <a:ext cx="11775671" cy="1569660"/>
          </a:xfrm>
          <a:prstGeom prst="rect">
            <a:avLst/>
          </a:prstGeom>
          <a:noFill/>
        </p:spPr>
        <p:txBody>
          <a:bodyPr wrap="square">
            <a:spAutoFit/>
          </a:bodyPr>
          <a:lstStyle/>
          <a:p>
            <a:r>
              <a:rPr lang="en-US" sz="3200" b="0" i="0" dirty="0">
                <a:solidFill>
                  <a:srgbClr val="0070C0"/>
                </a:solidFill>
                <a:effectLst/>
              </a:rPr>
              <a:t>1. A. f</a:t>
            </a:r>
            <a:r>
              <a:rPr lang="en-US" sz="3200" b="0" i="0" u="sng" dirty="0">
                <a:solidFill>
                  <a:srgbClr val="0070C0"/>
                </a:solidFill>
                <a:effectLst/>
              </a:rPr>
              <a:t>i</a:t>
            </a:r>
            <a:r>
              <a:rPr lang="en-US" sz="3200" b="0" i="0" dirty="0">
                <a:solidFill>
                  <a:srgbClr val="0070C0"/>
                </a:solidFill>
                <a:effectLst/>
              </a:rPr>
              <a:t>ght 			B. w</a:t>
            </a:r>
            <a:r>
              <a:rPr lang="en-US" sz="3200" b="0" i="0" u="sng" dirty="0">
                <a:solidFill>
                  <a:srgbClr val="0070C0"/>
                </a:solidFill>
                <a:effectLst/>
              </a:rPr>
              <a:t>i</a:t>
            </a:r>
            <a:r>
              <a:rPr lang="en-US" sz="3200" b="0" i="0" dirty="0">
                <a:solidFill>
                  <a:srgbClr val="0070C0"/>
                </a:solidFill>
                <a:effectLst/>
              </a:rPr>
              <a:t>sh 		C. midn</a:t>
            </a:r>
            <a:r>
              <a:rPr lang="en-US" sz="3200" u="sng" dirty="0">
                <a:solidFill>
                  <a:srgbClr val="0070C0"/>
                </a:solidFill>
              </a:rPr>
              <a:t>i</a:t>
            </a:r>
            <a:r>
              <a:rPr lang="en-US" sz="3200" b="0" i="0" dirty="0">
                <a:solidFill>
                  <a:srgbClr val="0070C0"/>
                </a:solidFill>
                <a:effectLst/>
              </a:rPr>
              <a:t>ght 	D. bonf</a:t>
            </a:r>
            <a:r>
              <a:rPr lang="en-US" sz="3200" u="sng" dirty="0">
                <a:solidFill>
                  <a:srgbClr val="0070C0"/>
                </a:solidFill>
              </a:rPr>
              <a:t>i</a:t>
            </a:r>
            <a:r>
              <a:rPr lang="en-US" sz="3200" b="0" i="0" dirty="0">
                <a:solidFill>
                  <a:srgbClr val="0070C0"/>
                </a:solidFill>
                <a:effectLst/>
              </a:rPr>
              <a:t>re</a:t>
            </a:r>
            <a:br>
              <a:rPr lang="en-US" sz="3200" b="0" i="0" dirty="0">
                <a:solidFill>
                  <a:srgbClr val="0070C0"/>
                </a:solidFill>
                <a:effectLst/>
              </a:rPr>
            </a:br>
            <a:r>
              <a:rPr lang="en-US" sz="3200" b="0" i="0" dirty="0">
                <a:solidFill>
                  <a:srgbClr val="0070C0"/>
                </a:solidFill>
                <a:effectLst/>
              </a:rPr>
              <a:t>2. A. l</a:t>
            </a:r>
            <a:r>
              <a:rPr lang="en-US" sz="3200" b="0" i="0" u="sng" dirty="0">
                <a:solidFill>
                  <a:srgbClr val="0070C0"/>
                </a:solidFill>
                <a:effectLst/>
              </a:rPr>
              <a:t>a</a:t>
            </a:r>
            <a:r>
              <a:rPr lang="en-US" sz="3200" b="0" i="0" dirty="0">
                <a:solidFill>
                  <a:srgbClr val="0070C0"/>
                </a:solidFill>
                <a:effectLst/>
              </a:rPr>
              <a:t>ntern 		B. r</a:t>
            </a:r>
            <a:r>
              <a:rPr lang="en-US" sz="3200" u="sng" dirty="0">
                <a:solidFill>
                  <a:srgbClr val="0070C0"/>
                </a:solidFill>
              </a:rPr>
              <a:t>a</a:t>
            </a:r>
            <a:r>
              <a:rPr lang="en-US" sz="3200" b="0" i="0" dirty="0">
                <a:solidFill>
                  <a:srgbClr val="0070C0"/>
                </a:solidFill>
                <a:effectLst/>
              </a:rPr>
              <a:t>ce 		C. exch</a:t>
            </a:r>
            <a:r>
              <a:rPr lang="en-US" sz="3200" u="sng" dirty="0">
                <a:solidFill>
                  <a:srgbClr val="0070C0"/>
                </a:solidFill>
              </a:rPr>
              <a:t>a</a:t>
            </a:r>
            <a:r>
              <a:rPr lang="en-US" sz="3200" b="0" i="0" dirty="0">
                <a:solidFill>
                  <a:srgbClr val="0070C0"/>
                </a:solidFill>
                <a:effectLst/>
              </a:rPr>
              <a:t>nge 	D. celebr</a:t>
            </a:r>
            <a:r>
              <a:rPr lang="en-US" sz="3200" u="sng" dirty="0">
                <a:solidFill>
                  <a:srgbClr val="0070C0"/>
                </a:solidFill>
              </a:rPr>
              <a:t>a</a:t>
            </a:r>
            <a:r>
              <a:rPr lang="en-US" sz="3200" b="0" i="0" dirty="0">
                <a:solidFill>
                  <a:srgbClr val="0070C0"/>
                </a:solidFill>
                <a:effectLst/>
              </a:rPr>
              <a:t>te</a:t>
            </a:r>
            <a:br>
              <a:rPr lang="en-US" sz="3200" b="0" i="0" dirty="0">
                <a:solidFill>
                  <a:srgbClr val="0070C0"/>
                </a:solidFill>
                <a:effectLst/>
              </a:rPr>
            </a:br>
            <a:r>
              <a:rPr lang="en-US" sz="3200" b="0" i="0" dirty="0">
                <a:solidFill>
                  <a:srgbClr val="0070C0"/>
                </a:solidFill>
                <a:effectLst/>
              </a:rPr>
              <a:t>3. A. trad</a:t>
            </a:r>
            <a:r>
              <a:rPr lang="en-US" sz="3200" b="0" i="0" u="sng" dirty="0">
                <a:solidFill>
                  <a:srgbClr val="0070C0"/>
                </a:solidFill>
                <a:effectLst/>
              </a:rPr>
              <a:t>i</a:t>
            </a:r>
            <a:r>
              <a:rPr lang="en-US" sz="3200" b="0" i="0" dirty="0">
                <a:solidFill>
                  <a:srgbClr val="0070C0"/>
                </a:solidFill>
                <a:effectLst/>
              </a:rPr>
              <a:t>tion 		B. fest</a:t>
            </a:r>
            <a:r>
              <a:rPr lang="en-US" sz="3200" u="sng" dirty="0">
                <a:solidFill>
                  <a:srgbClr val="0070C0"/>
                </a:solidFill>
              </a:rPr>
              <a:t>i</a:t>
            </a:r>
            <a:r>
              <a:rPr lang="en-US" sz="3200" b="0" i="0" dirty="0">
                <a:solidFill>
                  <a:srgbClr val="0070C0"/>
                </a:solidFill>
                <a:effectLst/>
              </a:rPr>
              <a:t>val 		C. gr</a:t>
            </a:r>
            <a:r>
              <a:rPr lang="en-US" sz="3200" b="0" i="0" u="sng" dirty="0">
                <a:solidFill>
                  <a:srgbClr val="0070C0"/>
                </a:solidFill>
                <a:effectLst/>
              </a:rPr>
              <a:t>ee</a:t>
            </a:r>
            <a:r>
              <a:rPr lang="en-US" sz="3200" b="0" i="0" dirty="0">
                <a:solidFill>
                  <a:srgbClr val="0070C0"/>
                </a:solidFill>
                <a:effectLst/>
              </a:rPr>
              <a:t>ting 	D. compet</a:t>
            </a:r>
            <a:r>
              <a:rPr lang="en-US" sz="3200" u="sng" dirty="0">
                <a:solidFill>
                  <a:srgbClr val="0070C0"/>
                </a:solidFill>
              </a:rPr>
              <a:t>i</a:t>
            </a:r>
            <a:r>
              <a:rPr lang="en-US" sz="3200" b="0" i="0" dirty="0">
                <a:solidFill>
                  <a:srgbClr val="0070C0"/>
                </a:solidFill>
                <a:effectLst/>
              </a:rPr>
              <a:t>tion</a:t>
            </a:r>
            <a:r>
              <a:rPr lang="en-US" sz="3200" dirty="0">
                <a:solidFill>
                  <a:srgbClr val="0070C0"/>
                </a:solidFill>
              </a:rPr>
              <a:t> </a:t>
            </a:r>
          </a:p>
        </p:txBody>
      </p:sp>
      <p:sp>
        <p:nvSpPr>
          <p:cNvPr id="8" name="Rectangle 7">
            <a:extLst>
              <a:ext uri="{FF2B5EF4-FFF2-40B4-BE49-F238E27FC236}">
                <a16:creationId xmlns:a16="http://schemas.microsoft.com/office/drawing/2014/main" id="{9D351205-BB15-4CFE-A2EC-D842ECE5EAD5}"/>
              </a:ext>
            </a:extLst>
          </p:cNvPr>
          <p:cNvSpPr/>
          <p:nvPr/>
        </p:nvSpPr>
        <p:spPr>
          <a:xfrm>
            <a:off x="564221" y="356819"/>
            <a:ext cx="11296524" cy="1077218"/>
          </a:xfrm>
          <a:prstGeom prst="rect">
            <a:avLst/>
          </a:prstGeom>
        </p:spPr>
        <p:txBody>
          <a:bodyPr wrap="square">
            <a:spAutoFit/>
          </a:bodyPr>
          <a:lstStyle/>
          <a:p>
            <a:r>
              <a:rPr lang="en-US" sz="3200" b="1" i="0" dirty="0">
                <a:solidFill>
                  <a:srgbClr val="002060"/>
                </a:solidFill>
                <a:effectLst/>
              </a:rPr>
              <a:t>a. Circle the word that has the underlined part pronounced differently from the others.</a:t>
            </a:r>
            <a:r>
              <a:rPr lang="en-US" sz="3200" b="1" dirty="0">
                <a:solidFill>
                  <a:srgbClr val="002060"/>
                </a:solidFill>
              </a:rPr>
              <a:t> </a:t>
            </a:r>
          </a:p>
        </p:txBody>
      </p:sp>
      <p:sp>
        <p:nvSpPr>
          <p:cNvPr id="9" name="Rectangle 8">
            <a:extLst>
              <a:ext uri="{FF2B5EF4-FFF2-40B4-BE49-F238E27FC236}">
                <a16:creationId xmlns:a16="http://schemas.microsoft.com/office/drawing/2014/main" id="{68C6C9C9-99C0-4CD6-9917-24DA6C0F7BDA}"/>
              </a:ext>
            </a:extLst>
          </p:cNvPr>
          <p:cNvSpPr/>
          <p:nvPr/>
        </p:nvSpPr>
        <p:spPr>
          <a:xfrm>
            <a:off x="534721" y="3306500"/>
            <a:ext cx="11296524" cy="1077218"/>
          </a:xfrm>
          <a:prstGeom prst="rect">
            <a:avLst/>
          </a:prstGeom>
        </p:spPr>
        <p:txBody>
          <a:bodyPr wrap="square">
            <a:spAutoFit/>
          </a:bodyPr>
          <a:lstStyle/>
          <a:p>
            <a:r>
              <a:rPr lang="en-US" sz="3200" b="1" i="0" dirty="0">
                <a:solidFill>
                  <a:srgbClr val="002060"/>
                </a:solidFill>
                <a:effectLst/>
              </a:rPr>
              <a:t>b. Circle the word that differs from the other three in the position of primary stress in each of the following questions.</a:t>
            </a:r>
            <a:r>
              <a:rPr lang="en-US" sz="3200" b="1" dirty="0">
                <a:solidFill>
                  <a:srgbClr val="002060"/>
                </a:solidFill>
              </a:rPr>
              <a:t> </a:t>
            </a:r>
          </a:p>
        </p:txBody>
      </p:sp>
      <p:sp>
        <p:nvSpPr>
          <p:cNvPr id="10" name="TextBox 9">
            <a:extLst>
              <a:ext uri="{FF2B5EF4-FFF2-40B4-BE49-F238E27FC236}">
                <a16:creationId xmlns:a16="http://schemas.microsoft.com/office/drawing/2014/main" id="{045F7965-D473-40D9-9572-E51EB05CDC35}"/>
              </a:ext>
            </a:extLst>
          </p:cNvPr>
          <p:cNvSpPr txBox="1"/>
          <p:nvPr/>
        </p:nvSpPr>
        <p:spPr>
          <a:xfrm>
            <a:off x="294968" y="4438024"/>
            <a:ext cx="11749547" cy="2062103"/>
          </a:xfrm>
          <a:prstGeom prst="rect">
            <a:avLst/>
          </a:prstGeom>
          <a:noFill/>
        </p:spPr>
        <p:txBody>
          <a:bodyPr wrap="square">
            <a:spAutoFit/>
          </a:bodyPr>
          <a:lstStyle/>
          <a:p>
            <a:r>
              <a:rPr lang="en-US" sz="3200" b="0" i="0" dirty="0">
                <a:solidFill>
                  <a:srgbClr val="0070C0"/>
                </a:solidFill>
                <a:effectLst/>
              </a:rPr>
              <a:t>4. A. Cambodian 	B. European 	C. Australian 	D. Canadian</a:t>
            </a:r>
            <a:br>
              <a:rPr lang="en-US" sz="3200" b="0" i="0" dirty="0">
                <a:solidFill>
                  <a:srgbClr val="0070C0"/>
                </a:solidFill>
                <a:effectLst/>
              </a:rPr>
            </a:br>
            <a:r>
              <a:rPr lang="en-US" sz="3200" b="0" i="0" dirty="0">
                <a:solidFill>
                  <a:srgbClr val="0070C0"/>
                </a:solidFill>
                <a:effectLst/>
              </a:rPr>
              <a:t>5. A. festival 		B. opening 	C. tradition 	D. celebrate</a:t>
            </a:r>
            <a:br>
              <a:rPr lang="en-US" sz="3200" b="0" i="0" dirty="0">
                <a:solidFill>
                  <a:srgbClr val="0070C0"/>
                </a:solidFill>
                <a:effectLst/>
              </a:rPr>
            </a:br>
            <a:r>
              <a:rPr lang="en-US" sz="3200" b="0" i="0" dirty="0">
                <a:solidFill>
                  <a:srgbClr val="0070C0"/>
                </a:solidFill>
                <a:effectLst/>
              </a:rPr>
              <a:t>6. A. concert 		B. exchange 	C. ticket 		D. music</a:t>
            </a:r>
            <a:r>
              <a:rPr lang="en-US" sz="3200" dirty="0">
                <a:solidFill>
                  <a:srgbClr val="0070C0"/>
                </a:solidFill>
              </a:rPr>
              <a:t> </a:t>
            </a:r>
            <a:br>
              <a:rPr lang="en-US" sz="3200" dirty="0">
                <a:solidFill>
                  <a:srgbClr val="0070C0"/>
                </a:solidFill>
              </a:rPr>
            </a:br>
            <a:endParaRPr lang="en-US" sz="3200" dirty="0">
              <a:solidFill>
                <a:srgbClr val="0070C0"/>
              </a:solidFill>
            </a:endParaRPr>
          </a:p>
        </p:txBody>
      </p:sp>
      <p:sp>
        <p:nvSpPr>
          <p:cNvPr id="6" name="Oval 5">
            <a:extLst>
              <a:ext uri="{FF2B5EF4-FFF2-40B4-BE49-F238E27FC236}">
                <a16:creationId xmlns:a16="http://schemas.microsoft.com/office/drawing/2014/main" id="{2855157A-862B-42F1-98BF-41EA21E16478}"/>
              </a:ext>
            </a:extLst>
          </p:cNvPr>
          <p:cNvSpPr/>
          <p:nvPr/>
        </p:nvSpPr>
        <p:spPr>
          <a:xfrm>
            <a:off x="3944877" y="1610820"/>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29C60E1-FE47-4780-BE1D-4DE41048C235}"/>
              </a:ext>
            </a:extLst>
          </p:cNvPr>
          <p:cNvSpPr/>
          <p:nvPr/>
        </p:nvSpPr>
        <p:spPr>
          <a:xfrm>
            <a:off x="685477" y="2117183"/>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3" descr="checkanswer4">
            <a:hlinkClick r:id="" action="ppaction://noaction" highlightClick="1">
              <a:snd r:embed="rId2" name="ARROW 001.wav"/>
            </a:hlinkClick>
            <a:extLst>
              <a:ext uri="{FF2B5EF4-FFF2-40B4-BE49-F238E27FC236}">
                <a16:creationId xmlns:a16="http://schemas.microsoft.com/office/drawing/2014/main" id="{7DDF6A90-A140-4943-A9D7-73F80AD7F9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5429" y="6411103"/>
            <a:ext cx="1844040" cy="447857"/>
          </a:xfrm>
          <a:prstGeom prst="rect">
            <a:avLst/>
          </a:prstGeom>
          <a:noFill/>
          <a:ln>
            <a:noFill/>
          </a:ln>
        </p:spPr>
      </p:pic>
      <p:sp>
        <p:nvSpPr>
          <p:cNvPr id="14" name="Oval 13">
            <a:extLst>
              <a:ext uri="{FF2B5EF4-FFF2-40B4-BE49-F238E27FC236}">
                <a16:creationId xmlns:a16="http://schemas.microsoft.com/office/drawing/2014/main" id="{E0D6004C-52D8-4BAC-92EA-5D6328B9CC87}"/>
              </a:ext>
            </a:extLst>
          </p:cNvPr>
          <p:cNvSpPr/>
          <p:nvPr/>
        </p:nvSpPr>
        <p:spPr>
          <a:xfrm>
            <a:off x="6707754" y="2594049"/>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B135EAD-0AD5-470B-A7C8-83624691D968}"/>
              </a:ext>
            </a:extLst>
          </p:cNvPr>
          <p:cNvSpPr/>
          <p:nvPr/>
        </p:nvSpPr>
        <p:spPr>
          <a:xfrm>
            <a:off x="3925213" y="4511341"/>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091426E-E308-4B1F-83B7-658DA0CD2CFD}"/>
              </a:ext>
            </a:extLst>
          </p:cNvPr>
          <p:cNvSpPr/>
          <p:nvPr/>
        </p:nvSpPr>
        <p:spPr>
          <a:xfrm>
            <a:off x="6717587" y="5002956"/>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7E51B51-6A68-46E0-B3A2-289FD0990733}"/>
              </a:ext>
            </a:extLst>
          </p:cNvPr>
          <p:cNvSpPr/>
          <p:nvPr/>
        </p:nvSpPr>
        <p:spPr>
          <a:xfrm>
            <a:off x="3969463" y="5519148"/>
            <a:ext cx="412244" cy="4204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9396770"/>
      </p:ext>
    </p:extLst>
  </p:cSld>
  <p:clrMapOvr>
    <a:masterClrMapping/>
  </p:clrMapOvr>
  <p:transition spd="slow">
    <p:comb/>
  </p:transition>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heel(1)">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heel(1)">
                                      <p:cBhvr>
                                        <p:cTn id="27" dur="2000"/>
                                        <p:tgtEl>
                                          <p:spTgt spid="17"/>
                                        </p:tgtEl>
                                      </p:cBhvr>
                                    </p:animEffect>
                                  </p:childTnLst>
                                </p:cTn>
                              </p:par>
                            </p:childTnLst>
                          </p:cTn>
                        </p:par>
                      </p:childTnLst>
                    </p:cTn>
                  </p:par>
                </p:childTnLst>
              </p:cTn>
              <p:nextCondLst>
                <p:cond evt="onClick" delay="0">
                  <p:tgtEl>
                    <p:spTgt spid="13"/>
                  </p:tgtEl>
                </p:cond>
              </p:nextCondLst>
            </p:seq>
          </p:childTnLst>
        </p:cTn>
      </p:par>
    </p:tnLst>
    <p:bldLst>
      <p:bldP spid="11" grpId="0" animBg="1"/>
      <p:bldP spid="14" grpId="0" animBg="1"/>
      <p:bldP spid="15" grpId="0" animBg="1"/>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58003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C162F3-74FB-4FD3-B771-6E3B251837EF}"/>
              </a:ext>
            </a:extLst>
          </p:cNvPr>
          <p:cNvSpPr/>
          <p:nvPr/>
        </p:nvSpPr>
        <p:spPr>
          <a:xfrm>
            <a:off x="285134" y="2320419"/>
            <a:ext cx="11682493" cy="4031873"/>
          </a:xfrm>
          <a:prstGeom prst="rect">
            <a:avLst/>
          </a:prstGeom>
          <a:ln w="6350">
            <a:solidFill>
              <a:srgbClr val="FF0000"/>
            </a:solidFill>
          </a:ln>
        </p:spPr>
        <p:txBody>
          <a:bodyPr wrap="square">
            <a:spAutoFit/>
          </a:bodyPr>
          <a:lstStyle/>
          <a:p>
            <a:r>
              <a:rPr lang="en-US" sz="3200" b="0" i="0" dirty="0">
                <a:solidFill>
                  <a:srgbClr val="0070C0"/>
                </a:solidFill>
                <a:effectLst/>
              </a:rPr>
              <a:t>The </a:t>
            </a:r>
            <a:r>
              <a:rPr lang="en-US" sz="3200" b="0" i="0" dirty="0" err="1">
                <a:solidFill>
                  <a:srgbClr val="0070C0"/>
                </a:solidFill>
                <a:effectLst/>
              </a:rPr>
              <a:t>Hùng</a:t>
            </a:r>
            <a:r>
              <a:rPr lang="en-US" sz="3200" b="0" i="0" dirty="0">
                <a:solidFill>
                  <a:srgbClr val="0070C0"/>
                </a:solidFill>
                <a:effectLst/>
              </a:rPr>
              <a:t> Kings Festival</a:t>
            </a:r>
            <a:br>
              <a:rPr lang="en-US" sz="3200" b="0" i="0" dirty="0">
                <a:solidFill>
                  <a:srgbClr val="0070C0"/>
                </a:solidFill>
                <a:effectLst/>
              </a:rPr>
            </a:br>
            <a:r>
              <a:rPr lang="en-US" sz="3200" b="0" i="0" dirty="0">
                <a:solidFill>
                  <a:srgbClr val="0070C0"/>
                </a:solidFill>
                <a:effectLst/>
              </a:rPr>
              <a:t>The </a:t>
            </a:r>
            <a:r>
              <a:rPr lang="en-US" sz="3200" b="0" i="0" dirty="0" err="1">
                <a:solidFill>
                  <a:srgbClr val="0070C0"/>
                </a:solidFill>
                <a:effectLst/>
              </a:rPr>
              <a:t>Hùng</a:t>
            </a:r>
            <a:r>
              <a:rPr lang="en-US" sz="3200" b="0" i="0" dirty="0">
                <a:solidFill>
                  <a:srgbClr val="0070C0"/>
                </a:solidFill>
                <a:effectLst/>
              </a:rPr>
              <a:t> Kings Festival takes place all over Vietnam. It _________   in the spring and _________ a few weeks. On these days, people remember the </a:t>
            </a:r>
            <a:r>
              <a:rPr lang="en-US" sz="3200" b="0" i="0" dirty="0" err="1">
                <a:solidFill>
                  <a:srgbClr val="0070C0"/>
                </a:solidFill>
                <a:effectLst/>
              </a:rPr>
              <a:t>Hùng</a:t>
            </a:r>
            <a:r>
              <a:rPr lang="en-US" sz="3200" b="0" i="0" dirty="0">
                <a:solidFill>
                  <a:srgbClr val="0070C0"/>
                </a:solidFill>
                <a:effectLst/>
              </a:rPr>
              <a:t> Kings. The </a:t>
            </a:r>
            <a:r>
              <a:rPr lang="en-US" sz="3200" b="0" i="0" dirty="0" err="1">
                <a:solidFill>
                  <a:srgbClr val="0070C0"/>
                </a:solidFill>
                <a:effectLst/>
              </a:rPr>
              <a:t>Hùng</a:t>
            </a:r>
            <a:r>
              <a:rPr lang="en-US" sz="3200" b="0" i="0" dirty="0">
                <a:solidFill>
                  <a:srgbClr val="0070C0"/>
                </a:solidFill>
                <a:effectLst/>
              </a:rPr>
              <a:t> Kings are the _________ kings of the nation. During the festival, people _________ colorful, traditional clothes  and _________ at temples.</a:t>
            </a:r>
            <a:br>
              <a:rPr lang="en-US" sz="3200" b="0" i="0" dirty="0">
                <a:solidFill>
                  <a:srgbClr val="0070C0"/>
                </a:solidFill>
                <a:effectLst/>
              </a:rPr>
            </a:br>
            <a:r>
              <a:rPr lang="en-US" sz="3200" b="0" i="0" dirty="0">
                <a:solidFill>
                  <a:srgbClr val="0070C0"/>
                </a:solidFill>
                <a:effectLst/>
              </a:rPr>
              <a:t>It is a fun and relaxing time for families.</a:t>
            </a:r>
            <a:r>
              <a:rPr lang="en-US" sz="3200" dirty="0">
                <a:solidFill>
                  <a:srgbClr val="0070C0"/>
                </a:solidFill>
              </a:rPr>
              <a:t> </a:t>
            </a:r>
            <a:br>
              <a:rPr lang="en-US" sz="3200" dirty="0">
                <a:solidFill>
                  <a:srgbClr val="0070C0"/>
                </a:solidFill>
              </a:rPr>
            </a:br>
            <a:endParaRPr lang="en-US" sz="3200" dirty="0">
              <a:solidFill>
                <a:srgbClr val="0070C0"/>
              </a:solidFill>
            </a:endParaRPr>
          </a:p>
        </p:txBody>
      </p:sp>
      <p:sp>
        <p:nvSpPr>
          <p:cNvPr id="5" name="TextBox 4">
            <a:extLst>
              <a:ext uri="{FF2B5EF4-FFF2-40B4-BE49-F238E27FC236}">
                <a16:creationId xmlns:a16="http://schemas.microsoft.com/office/drawing/2014/main" id="{ACBD7BCD-8652-4725-97AC-5909433B1A0D}"/>
              </a:ext>
            </a:extLst>
          </p:cNvPr>
          <p:cNvSpPr txBox="1"/>
          <p:nvPr/>
        </p:nvSpPr>
        <p:spPr>
          <a:xfrm>
            <a:off x="9512723" y="2738287"/>
            <a:ext cx="1833731" cy="646331"/>
          </a:xfrm>
          <a:prstGeom prst="rect">
            <a:avLst/>
          </a:prstGeom>
          <a:noFill/>
        </p:spPr>
        <p:txBody>
          <a:bodyPr wrap="square" rtlCol="0">
            <a:spAutoFit/>
          </a:bodyPr>
          <a:lstStyle/>
          <a:p>
            <a:r>
              <a:rPr lang="en-US" sz="3600" i="1" dirty="0">
                <a:solidFill>
                  <a:srgbClr val="FF0000"/>
                </a:solidFill>
              </a:rPr>
              <a:t>happens</a:t>
            </a:r>
          </a:p>
        </p:txBody>
      </p:sp>
      <p:sp>
        <p:nvSpPr>
          <p:cNvPr id="6" name="TextBox 5">
            <a:extLst>
              <a:ext uri="{FF2B5EF4-FFF2-40B4-BE49-F238E27FC236}">
                <a16:creationId xmlns:a16="http://schemas.microsoft.com/office/drawing/2014/main" id="{4F148438-3534-4855-A62A-2AE67741D70F}"/>
              </a:ext>
            </a:extLst>
          </p:cNvPr>
          <p:cNvSpPr txBox="1"/>
          <p:nvPr/>
        </p:nvSpPr>
        <p:spPr>
          <a:xfrm>
            <a:off x="3726427" y="3215151"/>
            <a:ext cx="1297857" cy="646331"/>
          </a:xfrm>
          <a:prstGeom prst="rect">
            <a:avLst/>
          </a:prstGeom>
          <a:noFill/>
        </p:spPr>
        <p:txBody>
          <a:bodyPr wrap="square" rtlCol="0">
            <a:spAutoFit/>
          </a:bodyPr>
          <a:lstStyle/>
          <a:p>
            <a:r>
              <a:rPr lang="en-US" sz="3600" i="1" dirty="0">
                <a:solidFill>
                  <a:srgbClr val="FF0000"/>
                </a:solidFill>
              </a:rPr>
              <a:t>lasts</a:t>
            </a:r>
          </a:p>
        </p:txBody>
      </p:sp>
      <p:sp>
        <p:nvSpPr>
          <p:cNvPr id="7" name="Rectangle 6">
            <a:extLst>
              <a:ext uri="{FF2B5EF4-FFF2-40B4-BE49-F238E27FC236}">
                <a16:creationId xmlns:a16="http://schemas.microsoft.com/office/drawing/2014/main" id="{774AE0AC-FCD9-4780-97B9-2516FF5A7339}"/>
              </a:ext>
            </a:extLst>
          </p:cNvPr>
          <p:cNvSpPr/>
          <p:nvPr/>
        </p:nvSpPr>
        <p:spPr>
          <a:xfrm>
            <a:off x="210255" y="1163072"/>
            <a:ext cx="11296524" cy="584775"/>
          </a:xfrm>
          <a:prstGeom prst="rect">
            <a:avLst/>
          </a:prstGeom>
        </p:spPr>
        <p:txBody>
          <a:bodyPr wrap="square">
            <a:spAutoFit/>
          </a:bodyPr>
          <a:lstStyle/>
          <a:p>
            <a:r>
              <a:rPr lang="en-US" sz="3200" b="1" i="0" dirty="0">
                <a:solidFill>
                  <a:srgbClr val="002060"/>
                </a:solidFill>
                <a:effectLst/>
              </a:rPr>
              <a:t>Read about the festival. Write </a:t>
            </a:r>
            <a:r>
              <a:rPr lang="en-US" sz="3200" b="1" i="0" dirty="0">
                <a:solidFill>
                  <a:srgbClr val="FF0000"/>
                </a:solidFill>
                <a:effectLst/>
              </a:rPr>
              <a:t>ONE WORD </a:t>
            </a:r>
            <a:r>
              <a:rPr lang="en-US" sz="3200" b="1" i="0" dirty="0">
                <a:solidFill>
                  <a:srgbClr val="002060"/>
                </a:solidFill>
                <a:effectLst/>
              </a:rPr>
              <a:t>for each blank.</a:t>
            </a:r>
            <a:r>
              <a:rPr lang="en-US" sz="3200" b="1" dirty="0">
                <a:solidFill>
                  <a:srgbClr val="002060"/>
                </a:solidFill>
              </a:rPr>
              <a:t> </a:t>
            </a:r>
          </a:p>
        </p:txBody>
      </p:sp>
      <p:sp>
        <p:nvSpPr>
          <p:cNvPr id="8" name="TextBox 7">
            <a:extLst>
              <a:ext uri="{FF2B5EF4-FFF2-40B4-BE49-F238E27FC236}">
                <a16:creationId xmlns:a16="http://schemas.microsoft.com/office/drawing/2014/main" id="{98E10449-348E-42BF-91B6-EC9B23A35A64}"/>
              </a:ext>
            </a:extLst>
          </p:cNvPr>
          <p:cNvSpPr txBox="1"/>
          <p:nvPr/>
        </p:nvSpPr>
        <p:spPr>
          <a:xfrm>
            <a:off x="9227580" y="3672352"/>
            <a:ext cx="1248708" cy="646331"/>
          </a:xfrm>
          <a:prstGeom prst="rect">
            <a:avLst/>
          </a:prstGeom>
          <a:noFill/>
        </p:spPr>
        <p:txBody>
          <a:bodyPr wrap="square" rtlCol="0">
            <a:spAutoFit/>
          </a:bodyPr>
          <a:lstStyle/>
          <a:p>
            <a:r>
              <a:rPr lang="en-US" sz="3600" i="1" dirty="0">
                <a:solidFill>
                  <a:srgbClr val="FF0000"/>
                </a:solidFill>
              </a:rPr>
              <a:t>first</a:t>
            </a:r>
          </a:p>
        </p:txBody>
      </p:sp>
      <p:sp>
        <p:nvSpPr>
          <p:cNvPr id="9" name="TextBox 8">
            <a:extLst>
              <a:ext uri="{FF2B5EF4-FFF2-40B4-BE49-F238E27FC236}">
                <a16:creationId xmlns:a16="http://schemas.microsoft.com/office/drawing/2014/main" id="{668A5BFD-B790-47F4-85E0-85610A417181}"/>
              </a:ext>
            </a:extLst>
          </p:cNvPr>
          <p:cNvSpPr txBox="1"/>
          <p:nvPr/>
        </p:nvSpPr>
        <p:spPr>
          <a:xfrm>
            <a:off x="7497093" y="4213125"/>
            <a:ext cx="1248708" cy="646331"/>
          </a:xfrm>
          <a:prstGeom prst="rect">
            <a:avLst/>
          </a:prstGeom>
          <a:noFill/>
        </p:spPr>
        <p:txBody>
          <a:bodyPr wrap="square" rtlCol="0">
            <a:spAutoFit/>
          </a:bodyPr>
          <a:lstStyle/>
          <a:p>
            <a:r>
              <a:rPr lang="en-US" sz="3600" i="1" dirty="0">
                <a:solidFill>
                  <a:srgbClr val="FF0000"/>
                </a:solidFill>
              </a:rPr>
              <a:t>wear</a:t>
            </a:r>
          </a:p>
        </p:txBody>
      </p:sp>
      <p:sp>
        <p:nvSpPr>
          <p:cNvPr id="10" name="TextBox 9">
            <a:extLst>
              <a:ext uri="{FF2B5EF4-FFF2-40B4-BE49-F238E27FC236}">
                <a16:creationId xmlns:a16="http://schemas.microsoft.com/office/drawing/2014/main" id="{D0D36A57-6B7D-4B0D-A858-A68EAD298CA8}"/>
              </a:ext>
            </a:extLst>
          </p:cNvPr>
          <p:cNvSpPr txBox="1"/>
          <p:nvPr/>
        </p:nvSpPr>
        <p:spPr>
          <a:xfrm>
            <a:off x="4699812" y="4680156"/>
            <a:ext cx="1307707" cy="646331"/>
          </a:xfrm>
          <a:prstGeom prst="rect">
            <a:avLst/>
          </a:prstGeom>
          <a:noFill/>
        </p:spPr>
        <p:txBody>
          <a:bodyPr wrap="square" rtlCol="0">
            <a:spAutoFit/>
          </a:bodyPr>
          <a:lstStyle/>
          <a:p>
            <a:r>
              <a:rPr lang="en-US" sz="3600" i="1" dirty="0">
                <a:solidFill>
                  <a:srgbClr val="FF0000"/>
                </a:solidFill>
              </a:rPr>
              <a:t>pray</a:t>
            </a:r>
          </a:p>
        </p:txBody>
      </p:sp>
      <p:pic>
        <p:nvPicPr>
          <p:cNvPr id="11" name="Picture 13" descr="checkanswer4">
            <a:hlinkClick r:id="" action="ppaction://noaction" highlightClick="1">
              <a:snd r:embed="rId2" name="ARROW 001.wav"/>
            </a:hlinkClick>
            <a:extLst>
              <a:ext uri="{FF2B5EF4-FFF2-40B4-BE49-F238E27FC236}">
                <a16:creationId xmlns:a16="http://schemas.microsoft.com/office/drawing/2014/main" id="{130FF9BF-F5D2-4A9D-A413-D79CE9F9F1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7365" y="5979370"/>
            <a:ext cx="1844040" cy="447857"/>
          </a:xfrm>
          <a:prstGeom prst="rect">
            <a:avLst/>
          </a:prstGeom>
          <a:noFill/>
          <a:ln>
            <a:noFill/>
          </a:ln>
        </p:spPr>
      </p:pic>
      <p:sp>
        <p:nvSpPr>
          <p:cNvPr id="12" name="Rectangle 11">
            <a:extLst>
              <a:ext uri="{FF2B5EF4-FFF2-40B4-BE49-F238E27FC236}">
                <a16:creationId xmlns:a16="http://schemas.microsoft.com/office/drawing/2014/main" id="{BAB51186-935C-40A5-9114-7B74B6E049C8}"/>
              </a:ext>
            </a:extLst>
          </p:cNvPr>
          <p:cNvSpPr/>
          <p:nvPr/>
        </p:nvSpPr>
        <p:spPr>
          <a:xfrm>
            <a:off x="362655" y="371574"/>
            <a:ext cx="11296524" cy="646331"/>
          </a:xfrm>
          <a:prstGeom prst="rect">
            <a:avLst/>
          </a:prstGeom>
        </p:spPr>
        <p:txBody>
          <a:bodyPr wrap="square">
            <a:spAutoFit/>
          </a:bodyPr>
          <a:lstStyle/>
          <a:p>
            <a:pPr algn="ctr"/>
            <a:r>
              <a:rPr lang="en-US" sz="3600" b="1" i="0" dirty="0">
                <a:solidFill>
                  <a:srgbClr val="0070C0"/>
                </a:solidFill>
                <a:effectLst/>
              </a:rPr>
              <a:t>What can you remember about the </a:t>
            </a:r>
            <a:r>
              <a:rPr lang="en-US" sz="3600" b="1" i="0" dirty="0" err="1">
                <a:solidFill>
                  <a:srgbClr val="0070C0"/>
                </a:solidFill>
                <a:effectLst/>
              </a:rPr>
              <a:t>Hùng</a:t>
            </a:r>
            <a:r>
              <a:rPr lang="en-US" sz="3600" b="1" i="0" dirty="0">
                <a:solidFill>
                  <a:srgbClr val="0070C0"/>
                </a:solidFill>
                <a:effectLst/>
              </a:rPr>
              <a:t> King festival?</a:t>
            </a:r>
            <a:endParaRPr lang="en-US" sz="3600" b="1" dirty="0">
              <a:solidFill>
                <a:srgbClr val="0070C0"/>
              </a:solidFill>
            </a:endParaRPr>
          </a:p>
        </p:txBody>
      </p:sp>
    </p:spTree>
    <p:extLst>
      <p:ext uri="{BB962C8B-B14F-4D97-AF65-F5344CB8AC3E}">
        <p14:creationId xmlns:p14="http://schemas.microsoft.com/office/powerpoint/2010/main" val="25592944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heckerboard(across)">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heckerboard(across)">
                                      <p:cBhvr>
                                        <p:cTn id="27" dur="500"/>
                                        <p:tgtEl>
                                          <p:spTgt spid="10"/>
                                        </p:tgtEl>
                                      </p:cBhvr>
                                    </p:animEffect>
                                  </p:childTnLst>
                                </p:cTn>
                              </p:par>
                            </p:childTnLst>
                          </p:cTn>
                        </p:par>
                      </p:childTnLst>
                    </p:cTn>
                  </p:par>
                </p:childTnLst>
              </p:cTn>
              <p:nextCondLst>
                <p:cond evt="onClick" delay="0">
                  <p:tgtEl>
                    <p:spTgt spid="11"/>
                  </p:tgtEl>
                </p:cond>
              </p:nextCondLst>
            </p:seq>
          </p:childTnLst>
        </p:cTn>
      </p:par>
    </p:tnLst>
    <p:bldLst>
      <p:bldP spid="5" grpId="0"/>
      <p:bldP spid="6" grpId="0"/>
      <p:bldP spid="8"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1160317" y="1772863"/>
            <a:ext cx="9715501" cy="2308324"/>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Reviewing the vocabulary and grammar points in Unit 8.</a:t>
            </a:r>
          </a:p>
          <a:p>
            <a:pPr marL="571500" indent="-571500">
              <a:buFontTx/>
              <a:buChar char="-"/>
            </a:pPr>
            <a:r>
              <a:rPr lang="en-US" sz="3600" i="1" dirty="0">
                <a:solidFill>
                  <a:srgbClr val="0070C0"/>
                </a:solidFill>
              </a:rPr>
              <a:t>Practicing Listening, Speaking and Reading skills. </a:t>
            </a:r>
          </a:p>
        </p:txBody>
      </p:sp>
    </p:spTree>
    <p:extLst>
      <p:ext uri="{BB962C8B-B14F-4D97-AF65-F5344CB8AC3E}">
        <p14:creationId xmlns:p14="http://schemas.microsoft.com/office/powerpoint/2010/main" val="28296872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789709" y="2327045"/>
            <a:ext cx="10986655"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smtClean="0">
                <a:solidFill>
                  <a:srgbClr val="0070C0"/>
                </a:solidFill>
              </a:rPr>
              <a:t>Review all the vocabularies and grammar points in the unit.</a:t>
            </a:r>
          </a:p>
          <a:p>
            <a:pPr marL="571500" indent="-571500">
              <a:buFontTx/>
              <a:buChar char="-"/>
            </a:pPr>
            <a:r>
              <a:rPr lang="en-US" sz="3600" i="1" dirty="0" smtClean="0">
                <a:solidFill>
                  <a:srgbClr val="0070C0"/>
                </a:solidFill>
              </a:rPr>
              <a:t>Finish </a:t>
            </a:r>
            <a:r>
              <a:rPr lang="en-US" sz="3600" i="1" dirty="0">
                <a:solidFill>
                  <a:srgbClr val="0070C0"/>
                </a:solidFill>
              </a:rPr>
              <a:t>the Listening exercise in the WB, page 69.</a:t>
            </a:r>
          </a:p>
          <a:p>
            <a:pPr marL="571500" indent="-571500">
              <a:buFontTx/>
              <a:buChar char="-"/>
            </a:pPr>
            <a:r>
              <a:rPr lang="en-US" sz="3600" i="1" dirty="0" smtClean="0">
                <a:solidFill>
                  <a:srgbClr val="0070C0"/>
                </a:solidFill>
              </a:rPr>
              <a:t>Play the consolidation games in </a:t>
            </a:r>
            <a:r>
              <a:rPr lang="en-US" sz="3600" b="1" i="1" dirty="0" err="1" smtClean="0">
                <a:solidFill>
                  <a:srgbClr val="0070C0"/>
                </a:solidFill>
              </a:rPr>
              <a:t>Tiếng</a:t>
            </a:r>
            <a:r>
              <a:rPr lang="en-US" sz="3600" b="1" i="1" dirty="0" smtClean="0">
                <a:solidFill>
                  <a:srgbClr val="0070C0"/>
                </a:solidFill>
              </a:rPr>
              <a:t> Anh 7 </a:t>
            </a:r>
            <a:r>
              <a:rPr lang="en-US" sz="3600" b="1" i="1" dirty="0" err="1" smtClean="0">
                <a:solidFill>
                  <a:srgbClr val="0070C0"/>
                </a:solidFill>
              </a:rPr>
              <a:t>i</a:t>
            </a:r>
            <a:r>
              <a:rPr lang="en-US" sz="3600" b="1" i="1" dirty="0" smtClean="0">
                <a:solidFill>
                  <a:srgbClr val="0070C0"/>
                </a:solidFill>
              </a:rPr>
              <a:t>-Learn Smart World DHA App </a:t>
            </a:r>
            <a:r>
              <a:rPr lang="en-US" sz="3600" i="1" dirty="0" smtClean="0">
                <a:solidFill>
                  <a:srgbClr val="0070C0"/>
                </a:solidFill>
              </a:rPr>
              <a:t>on</a:t>
            </a:r>
            <a:r>
              <a:rPr lang="en-US" sz="3600" b="1" i="1" dirty="0" smtClean="0">
                <a:solidFill>
                  <a:srgbClr val="0070C0"/>
                </a:solidFill>
              </a:rPr>
              <a:t> </a:t>
            </a:r>
            <a:r>
              <a:rPr lang="en-US" sz="3600" b="1" i="1" dirty="0" smtClean="0">
                <a:solidFill>
                  <a:srgbClr val="0070C0"/>
                </a:solidFill>
                <a:hlinkClick r:id="rId2"/>
              </a:rPr>
              <a:t>www.eduhome.com.vn</a:t>
            </a:r>
            <a:r>
              <a:rPr lang="en-US" sz="3600" b="1" i="1" dirty="0" smtClean="0">
                <a:solidFill>
                  <a:srgbClr val="0070C0"/>
                </a:solidFill>
              </a:rPr>
              <a:t> </a:t>
            </a:r>
            <a:endParaRPr lang="en-US" sz="3600" i="1" dirty="0">
              <a:solidFill>
                <a:srgbClr val="0070C0"/>
              </a:solidFill>
            </a:endParaRPr>
          </a:p>
          <a:p>
            <a:pPr marL="571500" indent="-571500">
              <a:buFontTx/>
              <a:buChar char="-"/>
            </a:pPr>
            <a:r>
              <a:rPr lang="en-US" sz="3600" i="1" dirty="0">
                <a:solidFill>
                  <a:srgbClr val="0070C0"/>
                </a:solidFill>
              </a:rPr>
              <a:t>Prepare Unit 9 (page 68, SB).</a:t>
            </a:r>
          </a:p>
        </p:txBody>
      </p:sp>
    </p:spTree>
    <p:extLst>
      <p:ext uri="{BB962C8B-B14F-4D97-AF65-F5344CB8AC3E}">
        <p14:creationId xmlns:p14="http://schemas.microsoft.com/office/powerpoint/2010/main" val="17590976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heel(1)">
                                      <p:cBhvr>
                                        <p:cTn id="7" dur="20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heel(1)">
                                      <p:cBhvr>
                                        <p:cTn id="12"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211076" y="411086"/>
            <a:ext cx="5980924" cy="5832366"/>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3600" dirty="0">
              <a:solidFill>
                <a:srgbClr val="FF0000"/>
              </a:solidFill>
              <a:ea typeface="Times New Roman" panose="02020603050405020304" pitchFamily="18" charset="0"/>
            </a:endParaRPr>
          </a:p>
          <a:p>
            <a:endParaRPr lang="en-US" sz="3600" dirty="0">
              <a:solidFill>
                <a:srgbClr val="FF0000"/>
              </a:solidFill>
              <a:ea typeface="Times New Roman" panose="02020603050405020304" pitchFamily="18" charset="0"/>
            </a:endParaRPr>
          </a:p>
          <a:p>
            <a:r>
              <a:rPr lang="en-US" sz="3500" dirty="0">
                <a:solidFill>
                  <a:srgbClr val="0070C0"/>
                </a:solidFill>
              </a:rPr>
              <a:t>- review vocabularies and grammar points in Unit 8.</a:t>
            </a:r>
          </a:p>
          <a:p>
            <a:r>
              <a:rPr lang="en-US" sz="3500" dirty="0">
                <a:solidFill>
                  <a:srgbClr val="0070C0"/>
                </a:solidFill>
              </a:rPr>
              <a:t>- practice listening, reading and speaking.</a:t>
            </a:r>
          </a:p>
          <a:p>
            <a:r>
              <a:rPr lang="en-US" sz="3500" dirty="0">
                <a:solidFill>
                  <a:srgbClr val="0070C0"/>
                </a:solidFill>
              </a:rPr>
              <a:t> </a:t>
            </a:r>
          </a:p>
          <a:p>
            <a:r>
              <a:rPr lang="en-US" sz="3600" dirty="0"/>
              <a:t/>
            </a:r>
            <a:br>
              <a:rPr lang="en-US" sz="3600" dirty="0"/>
            </a:br>
            <a:endParaRPr lang="en-US"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19088612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89" y="300213"/>
            <a:ext cx="9179809" cy="6119248"/>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429AF3C-DC19-4A36-80DE-2CD03E4C6F75}"/>
              </a:ext>
            </a:extLst>
          </p:cNvPr>
          <p:cNvSpPr/>
          <p:nvPr/>
        </p:nvSpPr>
        <p:spPr>
          <a:xfrm>
            <a:off x="4677133" y="401072"/>
            <a:ext cx="2234957" cy="707886"/>
          </a:xfrm>
          <a:prstGeom prst="rect">
            <a:avLst/>
          </a:prstGeom>
        </p:spPr>
        <p:txBody>
          <a:bodyPr wrap="square">
            <a:spAutoFit/>
          </a:bodyPr>
          <a:lstStyle/>
          <a:p>
            <a:r>
              <a:rPr lang="en-US" sz="4000" b="1" u="sng" dirty="0">
                <a:solidFill>
                  <a:srgbClr val="0070C0"/>
                </a:solidFill>
              </a:rPr>
              <a:t>Pair work</a:t>
            </a:r>
          </a:p>
        </p:txBody>
      </p:sp>
      <p:sp>
        <p:nvSpPr>
          <p:cNvPr id="32" name="Rectangle 31">
            <a:extLst>
              <a:ext uri="{FF2B5EF4-FFF2-40B4-BE49-F238E27FC236}">
                <a16:creationId xmlns:a16="http://schemas.microsoft.com/office/drawing/2014/main" id="{98323C71-CE8A-4D4F-A267-9E572681CBF7}"/>
              </a:ext>
            </a:extLst>
          </p:cNvPr>
          <p:cNvSpPr/>
          <p:nvPr/>
        </p:nvSpPr>
        <p:spPr>
          <a:xfrm>
            <a:off x="780528" y="2382275"/>
            <a:ext cx="11296524" cy="1323439"/>
          </a:xfrm>
          <a:prstGeom prst="rect">
            <a:avLst/>
          </a:prstGeom>
        </p:spPr>
        <p:txBody>
          <a:bodyPr wrap="square">
            <a:spAutoFit/>
          </a:bodyPr>
          <a:lstStyle/>
          <a:p>
            <a:r>
              <a:rPr lang="en-US" sz="4000" b="1" dirty="0">
                <a:solidFill>
                  <a:srgbClr val="0070C0"/>
                </a:solidFill>
              </a:rPr>
              <a:t>What do people in your country do to prepare for the Lunar New Year?</a:t>
            </a:r>
          </a:p>
        </p:txBody>
      </p:sp>
    </p:spTree>
    <p:extLst>
      <p:ext uri="{BB962C8B-B14F-4D97-AF65-F5344CB8AC3E}">
        <p14:creationId xmlns:p14="http://schemas.microsoft.com/office/powerpoint/2010/main" val="19274781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350F0F-1FC1-4082-98D8-E34B9298CF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49" y="323990"/>
            <a:ext cx="8850979" cy="6111700"/>
          </a:xfrm>
          <a:prstGeom prst="rect">
            <a:avLst/>
          </a:prstGeom>
        </p:spPr>
      </p:pic>
      <p:sp>
        <p:nvSpPr>
          <p:cNvPr id="4" name="Rectangle 3">
            <a:extLst>
              <a:ext uri="{FF2B5EF4-FFF2-40B4-BE49-F238E27FC236}">
                <a16:creationId xmlns:a16="http://schemas.microsoft.com/office/drawing/2014/main" id="{B2378E2D-4865-450F-9AE1-302A95A2EDE6}"/>
              </a:ext>
            </a:extLst>
          </p:cNvPr>
          <p:cNvSpPr/>
          <p:nvPr/>
        </p:nvSpPr>
        <p:spPr>
          <a:xfrm>
            <a:off x="8908028" y="355494"/>
            <a:ext cx="3273130"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LISTENING</a:t>
            </a:r>
          </a:p>
        </p:txBody>
      </p:sp>
    </p:spTree>
    <p:extLst>
      <p:ext uri="{BB962C8B-B14F-4D97-AF65-F5344CB8AC3E}">
        <p14:creationId xmlns:p14="http://schemas.microsoft.com/office/powerpoint/2010/main" val="2382343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1132F4-10AE-444A-852A-AE839076A49A}"/>
              </a:ext>
            </a:extLst>
          </p:cNvPr>
          <p:cNvPicPr>
            <a:picLocks noChangeAspect="1"/>
          </p:cNvPicPr>
          <p:nvPr/>
        </p:nvPicPr>
        <p:blipFill>
          <a:blip r:embed="rId4"/>
          <a:stretch>
            <a:fillRect/>
          </a:stretch>
        </p:blipFill>
        <p:spPr>
          <a:xfrm>
            <a:off x="115148" y="865197"/>
            <a:ext cx="11982263" cy="939050"/>
          </a:xfrm>
          <a:prstGeom prst="rect">
            <a:avLst/>
          </a:prstGeom>
        </p:spPr>
      </p:pic>
      <p:pic>
        <p:nvPicPr>
          <p:cNvPr id="5" name="Picture 4">
            <a:extLst>
              <a:ext uri="{FF2B5EF4-FFF2-40B4-BE49-F238E27FC236}">
                <a16:creationId xmlns:a16="http://schemas.microsoft.com/office/drawing/2014/main" id="{2EEEAEC0-6470-4570-87A9-2EA42BD3DC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725" y="294426"/>
            <a:ext cx="2776852" cy="566418"/>
          </a:xfrm>
          <a:prstGeom prst="rect">
            <a:avLst/>
          </a:prstGeom>
        </p:spPr>
      </p:pic>
      <p:sp>
        <p:nvSpPr>
          <p:cNvPr id="9" name="Rectangle 8">
            <a:extLst>
              <a:ext uri="{FF2B5EF4-FFF2-40B4-BE49-F238E27FC236}">
                <a16:creationId xmlns:a16="http://schemas.microsoft.com/office/drawing/2014/main" id="{30FAEEDA-1007-4361-89DF-8B7A957EDA2D}"/>
              </a:ext>
            </a:extLst>
          </p:cNvPr>
          <p:cNvSpPr/>
          <p:nvPr/>
        </p:nvSpPr>
        <p:spPr>
          <a:xfrm>
            <a:off x="134365" y="2053506"/>
            <a:ext cx="6163694" cy="3416320"/>
          </a:xfrm>
          <a:prstGeom prst="rect">
            <a:avLst/>
          </a:prstGeom>
        </p:spPr>
        <p:txBody>
          <a:bodyPr wrap="square">
            <a:spAutoFit/>
          </a:bodyPr>
          <a:lstStyle/>
          <a:p>
            <a:r>
              <a:rPr lang="en-US" sz="3600" b="1" i="0" dirty="0">
                <a:solidFill>
                  <a:srgbClr val="0070C0"/>
                </a:solidFill>
                <a:effectLst/>
              </a:rPr>
              <a:t>Example:</a:t>
            </a:r>
            <a:r>
              <a:rPr lang="en-US" sz="3600" b="1" dirty="0">
                <a:solidFill>
                  <a:srgbClr val="0070C0"/>
                </a:solidFill>
              </a:rPr>
              <a:t> </a:t>
            </a:r>
            <a:r>
              <a:rPr lang="en-US" sz="3200" dirty="0"/>
              <a:t/>
            </a:r>
            <a:br>
              <a:rPr lang="en-US" sz="3200" dirty="0"/>
            </a:br>
            <a:r>
              <a:rPr lang="en-US" sz="3000" b="0" i="0" spc="-100" dirty="0">
                <a:solidFill>
                  <a:srgbClr val="002060"/>
                </a:solidFill>
                <a:effectLst/>
              </a:rPr>
              <a:t>0. You will hear two friends talking about</a:t>
            </a:r>
            <a:br>
              <a:rPr lang="en-US" sz="3000" b="0" i="0" spc="-100" dirty="0">
                <a:solidFill>
                  <a:srgbClr val="002060"/>
                </a:solidFill>
                <a:effectLst/>
              </a:rPr>
            </a:br>
            <a:r>
              <a:rPr lang="en-US" sz="3000" b="0" i="0" spc="-100" dirty="0">
                <a:solidFill>
                  <a:srgbClr val="002060"/>
                </a:solidFill>
                <a:effectLst/>
              </a:rPr>
              <a:t> their day. Which festival did they go to?</a:t>
            </a:r>
            <a:r>
              <a:rPr lang="en-US" sz="3000" spc="-100" dirty="0">
                <a:solidFill>
                  <a:srgbClr val="002060"/>
                </a:solidFill>
              </a:rPr>
              <a:t> </a:t>
            </a:r>
            <a:br>
              <a:rPr lang="en-US" sz="3000" spc="-100" dirty="0">
                <a:solidFill>
                  <a:srgbClr val="002060"/>
                </a:solidFill>
              </a:rPr>
            </a:br>
            <a:endParaRPr lang="en-US" sz="3000" spc="-100" dirty="0">
              <a:solidFill>
                <a:srgbClr val="002060"/>
              </a:solidFill>
            </a:endParaRPr>
          </a:p>
          <a:p>
            <a:r>
              <a:rPr lang="en-US" sz="3000" b="0" i="0" spc="-100" dirty="0">
                <a:solidFill>
                  <a:srgbClr val="0070C0"/>
                </a:solidFill>
                <a:effectLst/>
              </a:rPr>
              <a:t>  A. a food festival</a:t>
            </a:r>
            <a:br>
              <a:rPr lang="en-US" sz="3000" b="0" i="0" spc="-100" dirty="0">
                <a:solidFill>
                  <a:srgbClr val="0070C0"/>
                </a:solidFill>
                <a:effectLst/>
              </a:rPr>
            </a:br>
            <a:r>
              <a:rPr lang="en-US" sz="3000" b="0" i="0" spc="-100" dirty="0">
                <a:solidFill>
                  <a:srgbClr val="0070C0"/>
                </a:solidFill>
                <a:effectLst/>
              </a:rPr>
              <a:t>  B. a music festival</a:t>
            </a:r>
            <a:br>
              <a:rPr lang="en-US" sz="3000" b="0" i="0" spc="-100" dirty="0">
                <a:solidFill>
                  <a:srgbClr val="0070C0"/>
                </a:solidFill>
                <a:effectLst/>
              </a:rPr>
            </a:br>
            <a:r>
              <a:rPr lang="en-US" sz="3000" b="0" i="0" spc="-100" dirty="0">
                <a:solidFill>
                  <a:srgbClr val="0070C0"/>
                </a:solidFill>
                <a:effectLst/>
              </a:rPr>
              <a:t>  C. a sports festival</a:t>
            </a:r>
            <a:r>
              <a:rPr lang="en-US" sz="3000" spc="-100" dirty="0">
                <a:solidFill>
                  <a:srgbClr val="0070C0"/>
                </a:solidFill>
              </a:rPr>
              <a:t> </a:t>
            </a:r>
            <a:endParaRPr lang="en-US" sz="3000" b="1" spc="-100" dirty="0">
              <a:solidFill>
                <a:srgbClr val="0070C0"/>
              </a:solidFill>
            </a:endParaRPr>
          </a:p>
        </p:txBody>
      </p:sp>
      <p:sp>
        <p:nvSpPr>
          <p:cNvPr id="10" name="Rectangle 9">
            <a:extLst>
              <a:ext uri="{FF2B5EF4-FFF2-40B4-BE49-F238E27FC236}">
                <a16:creationId xmlns:a16="http://schemas.microsoft.com/office/drawing/2014/main" id="{5AFAD8AF-A5DC-41DF-906B-2FBAFAECAC38}"/>
              </a:ext>
            </a:extLst>
          </p:cNvPr>
          <p:cNvSpPr/>
          <p:nvPr/>
        </p:nvSpPr>
        <p:spPr>
          <a:xfrm>
            <a:off x="6184141" y="2575775"/>
            <a:ext cx="6163694" cy="2862322"/>
          </a:xfrm>
          <a:prstGeom prst="rect">
            <a:avLst/>
          </a:prstGeom>
        </p:spPr>
        <p:txBody>
          <a:bodyPr wrap="square">
            <a:spAutoFit/>
          </a:bodyPr>
          <a:lstStyle/>
          <a:p>
            <a:r>
              <a:rPr lang="en-US" sz="3000" b="0" i="0" spc="-100" dirty="0">
                <a:solidFill>
                  <a:srgbClr val="002060"/>
                </a:solidFill>
                <a:effectLst/>
              </a:rPr>
              <a:t>1. You will hear a girl, Mary, talking about a festival. What does she want to do?</a:t>
            </a:r>
            <a:r>
              <a:rPr lang="en-US" sz="3000" spc="-100" dirty="0">
                <a:solidFill>
                  <a:srgbClr val="002060"/>
                </a:solidFill>
              </a:rPr>
              <a:t> </a:t>
            </a:r>
          </a:p>
          <a:p>
            <a:endParaRPr lang="en-US" sz="3000" b="0" i="0" spc="-100" dirty="0">
              <a:solidFill>
                <a:srgbClr val="0070C0"/>
              </a:solidFill>
              <a:effectLst/>
            </a:endParaRPr>
          </a:p>
          <a:p>
            <a:r>
              <a:rPr lang="en-US" sz="3000" b="0" i="0" spc="-100" dirty="0">
                <a:solidFill>
                  <a:srgbClr val="0070C0"/>
                </a:solidFill>
                <a:effectLst/>
              </a:rPr>
              <a:t> A. see a concert</a:t>
            </a:r>
            <a:br>
              <a:rPr lang="en-US" sz="3000" b="0" i="0" spc="-100" dirty="0">
                <a:solidFill>
                  <a:srgbClr val="0070C0"/>
                </a:solidFill>
                <a:effectLst/>
              </a:rPr>
            </a:br>
            <a:r>
              <a:rPr lang="en-US" sz="3000" b="0" i="0" spc="-100" dirty="0">
                <a:solidFill>
                  <a:srgbClr val="0070C0"/>
                </a:solidFill>
                <a:effectLst/>
              </a:rPr>
              <a:t> B. take part in everything</a:t>
            </a:r>
            <a:br>
              <a:rPr lang="en-US" sz="3000" b="0" i="0" spc="-100" dirty="0">
                <a:solidFill>
                  <a:srgbClr val="0070C0"/>
                </a:solidFill>
                <a:effectLst/>
              </a:rPr>
            </a:br>
            <a:r>
              <a:rPr lang="en-US" sz="3000" b="0" i="0" spc="-100" dirty="0">
                <a:solidFill>
                  <a:srgbClr val="0070C0"/>
                </a:solidFill>
                <a:effectLst/>
              </a:rPr>
              <a:t> C. do arts and crafts</a:t>
            </a:r>
            <a:r>
              <a:rPr lang="en-US" sz="3000" spc="-100" dirty="0">
                <a:solidFill>
                  <a:srgbClr val="0070C0"/>
                </a:solidFill>
              </a:rPr>
              <a:t> </a:t>
            </a:r>
            <a:endParaRPr lang="en-US" sz="3000" b="1" spc="-100" dirty="0">
              <a:solidFill>
                <a:srgbClr val="0070C0"/>
              </a:solidFill>
            </a:endParaRPr>
          </a:p>
        </p:txBody>
      </p:sp>
      <p:sp>
        <p:nvSpPr>
          <p:cNvPr id="6" name="Oval 5">
            <a:extLst>
              <a:ext uri="{FF2B5EF4-FFF2-40B4-BE49-F238E27FC236}">
                <a16:creationId xmlns:a16="http://schemas.microsoft.com/office/drawing/2014/main" id="{2E0447E1-1324-4D4B-AB0D-4863DE0E740F}"/>
              </a:ext>
            </a:extLst>
          </p:cNvPr>
          <p:cNvSpPr/>
          <p:nvPr/>
        </p:nvSpPr>
        <p:spPr>
          <a:xfrm>
            <a:off x="167147" y="3969817"/>
            <a:ext cx="554183" cy="5596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209DE01-0377-4FEC-A580-CB971122815E}"/>
              </a:ext>
            </a:extLst>
          </p:cNvPr>
          <p:cNvSpPr/>
          <p:nvPr/>
        </p:nvSpPr>
        <p:spPr>
          <a:xfrm>
            <a:off x="6159925" y="4898966"/>
            <a:ext cx="554183" cy="5596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6">
            <a:hlinkClick r:id="" action="ppaction://noaction">
              <a:snd r:embed="rId6" name="CD2-TRACK 42.wav"/>
            </a:hlinkClick>
            <a:extLst>
              <a:ext uri="{FF2B5EF4-FFF2-40B4-BE49-F238E27FC236}">
                <a16:creationId xmlns:a16="http://schemas.microsoft.com/office/drawing/2014/main" id="{0461EAB1-8C4B-44CB-B720-7F5C9374DA29}"/>
              </a:ext>
            </a:extLst>
          </p:cNvPr>
          <p:cNvSpPr>
            <a:spLocks noChangeArrowheads="1"/>
          </p:cNvSpPr>
          <p:nvPr/>
        </p:nvSpPr>
        <p:spPr bwMode="auto">
          <a:xfrm>
            <a:off x="11297266" y="671901"/>
            <a:ext cx="1897634" cy="1938992"/>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en-US" sz="6000" dirty="0">
              <a:solidFill>
                <a:srgbClr val="FF0000"/>
              </a:solidFill>
              <a:sym typeface="Webdings"/>
            </a:endParaRPr>
          </a:p>
          <a:p>
            <a:r>
              <a:rPr lang="vi-VN" sz="6000" dirty="0">
                <a:solidFill>
                  <a:srgbClr val="FF0000"/>
                </a:solidFill>
                <a:sym typeface="Webdings"/>
              </a:rPr>
              <a:t></a:t>
            </a:r>
            <a:endParaRPr lang="vi-VN" sz="6000" dirty="0">
              <a:solidFill>
                <a:srgbClr val="FF0000"/>
              </a:solidFill>
            </a:endParaRPr>
          </a:p>
        </p:txBody>
      </p:sp>
      <p:pic>
        <p:nvPicPr>
          <p:cNvPr id="12" name="Picture 13" descr="checkanswer4">
            <a:hlinkClick r:id="" action="ppaction://noaction" highlightClick="1">
              <a:snd r:embed="rId7" name="ARROW 001.wav"/>
            </a:hlinkClick>
            <a:extLst>
              <a:ext uri="{FF2B5EF4-FFF2-40B4-BE49-F238E27FC236}">
                <a16:creationId xmlns:a16="http://schemas.microsoft.com/office/drawing/2014/main" id="{808236D8-0C88-43E4-A010-F1573FC1AA6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42163" y="6432976"/>
            <a:ext cx="1844040" cy="44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CD2-TRACK 42">
            <a:hlinkClick r:id="" action="ppaction://media"/>
            <a:extLst>
              <a:ext uri="{FF2B5EF4-FFF2-40B4-BE49-F238E27FC236}">
                <a16:creationId xmlns:a16="http://schemas.microsoft.com/office/drawing/2014/main" id="{8AAEF6F5-7BAF-4EFA-BBDB-B3C9DABB866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78476" y="5290907"/>
            <a:ext cx="406400" cy="406400"/>
          </a:xfrm>
          <a:prstGeom prst="rect">
            <a:avLst/>
          </a:prstGeom>
        </p:spPr>
      </p:pic>
    </p:spTree>
    <p:extLst>
      <p:ext uri="{BB962C8B-B14F-4D97-AF65-F5344CB8AC3E}">
        <p14:creationId xmlns:p14="http://schemas.microsoft.com/office/powerpoint/2010/main" val="518252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nextCondLst>
                <p:cond evt="onClick" delay="0">
                  <p:tgtEl>
                    <p:spTgt spid="12"/>
                  </p:tgtEl>
                </p:cond>
              </p:nextCondLst>
            </p:seq>
            <p:audio>
              <p:cMediaNode vol="80000">
                <p:cTn id="8" fill="hold" display="0">
                  <p:stCondLst>
                    <p:cond delay="indefinite"/>
                  </p:stCondLst>
                  <p:endCondLst>
                    <p:cond evt="onStopAudio" delay="0">
                      <p:tgtEl>
                        <p:sldTgt/>
                      </p:tgtEl>
                    </p:cond>
                  </p:endCondLst>
                </p:cTn>
                <p:tgtEl>
                  <p:spTgt spid="2"/>
                </p:tgtEl>
              </p:cMediaNode>
            </p:audio>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FAEEDA-1007-4361-89DF-8B7A957EDA2D}"/>
              </a:ext>
            </a:extLst>
          </p:cNvPr>
          <p:cNvSpPr/>
          <p:nvPr/>
        </p:nvSpPr>
        <p:spPr>
          <a:xfrm>
            <a:off x="113817" y="358276"/>
            <a:ext cx="6163694" cy="6093976"/>
          </a:xfrm>
          <a:prstGeom prst="rect">
            <a:avLst/>
          </a:prstGeom>
          <a:ln w="6350">
            <a:solidFill>
              <a:srgbClr val="FF0000"/>
            </a:solidFill>
          </a:ln>
        </p:spPr>
        <p:txBody>
          <a:bodyPr wrap="square">
            <a:spAutoFit/>
          </a:bodyPr>
          <a:lstStyle/>
          <a:p>
            <a:r>
              <a:rPr lang="en-US" sz="3000" b="0" i="0" spc="-100" dirty="0">
                <a:solidFill>
                  <a:srgbClr val="002060"/>
                </a:solidFill>
                <a:effectLst/>
              </a:rPr>
              <a:t>2. You will hear a boy, Harry, talking about Halloween in the US. What was the most different from Halloween in the UK?</a:t>
            </a:r>
            <a:r>
              <a:rPr lang="en-US" sz="3000" spc="-100" dirty="0">
                <a:solidFill>
                  <a:srgbClr val="002060"/>
                </a:solidFill>
              </a:rPr>
              <a:t> </a:t>
            </a:r>
            <a:br>
              <a:rPr lang="en-US" sz="3000" spc="-100" dirty="0">
                <a:solidFill>
                  <a:srgbClr val="002060"/>
                </a:solidFill>
              </a:rPr>
            </a:br>
            <a:r>
              <a:rPr lang="en-US" sz="3000" b="0" i="0" spc="-100" dirty="0">
                <a:solidFill>
                  <a:srgbClr val="0070C0"/>
                </a:solidFill>
                <a:effectLst/>
              </a:rPr>
              <a:t>A. the candies</a:t>
            </a:r>
            <a:br>
              <a:rPr lang="en-US" sz="3000" b="0" i="0" spc="-100" dirty="0">
                <a:solidFill>
                  <a:srgbClr val="0070C0"/>
                </a:solidFill>
                <a:effectLst/>
              </a:rPr>
            </a:br>
            <a:r>
              <a:rPr lang="en-US" sz="3000" b="0" i="0" spc="-100" dirty="0">
                <a:solidFill>
                  <a:srgbClr val="0070C0"/>
                </a:solidFill>
                <a:effectLst/>
              </a:rPr>
              <a:t>B. trick-or-treating</a:t>
            </a:r>
            <a:br>
              <a:rPr lang="en-US" sz="3000" b="0" i="0" spc="-100" dirty="0">
                <a:solidFill>
                  <a:srgbClr val="0070C0"/>
                </a:solidFill>
                <a:effectLst/>
              </a:rPr>
            </a:br>
            <a:r>
              <a:rPr lang="en-US" sz="3000" b="0" i="0" spc="-100" dirty="0">
                <a:solidFill>
                  <a:srgbClr val="0070C0"/>
                </a:solidFill>
                <a:effectLst/>
              </a:rPr>
              <a:t>C. the decorations</a:t>
            </a:r>
            <a:r>
              <a:rPr lang="en-US" sz="3000" spc="-100" dirty="0">
                <a:solidFill>
                  <a:srgbClr val="0070C0"/>
                </a:solidFill>
              </a:rPr>
              <a:t> </a:t>
            </a:r>
            <a:br>
              <a:rPr lang="en-US" sz="3000" spc="-100" dirty="0">
                <a:solidFill>
                  <a:srgbClr val="0070C0"/>
                </a:solidFill>
              </a:rPr>
            </a:br>
            <a:endParaRPr lang="en-US" sz="3000" spc="-100" dirty="0">
              <a:solidFill>
                <a:srgbClr val="0070C0"/>
              </a:solidFill>
            </a:endParaRPr>
          </a:p>
          <a:p>
            <a:r>
              <a:rPr lang="en-US" sz="3000" b="0" i="0" spc="-100" dirty="0">
                <a:solidFill>
                  <a:srgbClr val="002060"/>
                </a:solidFill>
                <a:effectLst/>
              </a:rPr>
              <a:t>3. You will hear a boy, Bob, talking to his friend. What holiday is coming?</a:t>
            </a:r>
            <a:r>
              <a:rPr lang="en-US" sz="3000" spc="-100" dirty="0">
                <a:solidFill>
                  <a:srgbClr val="002060"/>
                </a:solidFill>
              </a:rPr>
              <a:t> </a:t>
            </a:r>
            <a:br>
              <a:rPr lang="en-US" sz="3000" spc="-100" dirty="0">
                <a:solidFill>
                  <a:srgbClr val="002060"/>
                </a:solidFill>
              </a:rPr>
            </a:br>
            <a:endParaRPr lang="en-US" sz="3000" spc="-100" dirty="0">
              <a:solidFill>
                <a:srgbClr val="002060"/>
              </a:solidFill>
            </a:endParaRPr>
          </a:p>
          <a:p>
            <a:r>
              <a:rPr lang="en-US" sz="3000" b="0" i="0" spc="-100" dirty="0">
                <a:solidFill>
                  <a:srgbClr val="0070C0"/>
                </a:solidFill>
                <a:effectLst/>
              </a:rPr>
              <a:t>A. New Year's Eve</a:t>
            </a:r>
            <a:br>
              <a:rPr lang="en-US" sz="3000" b="0" i="0" spc="-100" dirty="0">
                <a:solidFill>
                  <a:srgbClr val="0070C0"/>
                </a:solidFill>
                <a:effectLst/>
              </a:rPr>
            </a:br>
            <a:r>
              <a:rPr lang="en-US" sz="3000" b="0" i="0" spc="-100" dirty="0">
                <a:solidFill>
                  <a:srgbClr val="0070C0"/>
                </a:solidFill>
                <a:effectLst/>
              </a:rPr>
              <a:t>B. Christmas</a:t>
            </a:r>
            <a:br>
              <a:rPr lang="en-US" sz="3000" b="0" i="0" spc="-100" dirty="0">
                <a:solidFill>
                  <a:srgbClr val="0070C0"/>
                </a:solidFill>
                <a:effectLst/>
              </a:rPr>
            </a:br>
            <a:r>
              <a:rPr lang="en-US" sz="3000" b="0" i="0" spc="-100" dirty="0">
                <a:solidFill>
                  <a:srgbClr val="0070C0"/>
                </a:solidFill>
                <a:effectLst/>
              </a:rPr>
              <a:t>C. Halloween</a:t>
            </a:r>
            <a:r>
              <a:rPr lang="en-US" sz="3000" spc="-100" dirty="0">
                <a:solidFill>
                  <a:srgbClr val="0070C0"/>
                </a:solidFill>
              </a:rPr>
              <a:t> </a:t>
            </a:r>
            <a:endParaRPr lang="en-US" sz="3000" b="1" spc="-100" dirty="0">
              <a:solidFill>
                <a:srgbClr val="0070C0"/>
              </a:solidFill>
            </a:endParaRPr>
          </a:p>
        </p:txBody>
      </p:sp>
      <p:sp>
        <p:nvSpPr>
          <p:cNvPr id="10" name="Rectangle 9">
            <a:extLst>
              <a:ext uri="{FF2B5EF4-FFF2-40B4-BE49-F238E27FC236}">
                <a16:creationId xmlns:a16="http://schemas.microsoft.com/office/drawing/2014/main" id="{5AFAD8AF-A5DC-41DF-906B-2FBAFAECAC38}"/>
              </a:ext>
            </a:extLst>
          </p:cNvPr>
          <p:cNvSpPr/>
          <p:nvPr/>
        </p:nvSpPr>
        <p:spPr>
          <a:xfrm>
            <a:off x="6277509" y="356565"/>
            <a:ext cx="5810948" cy="6093976"/>
          </a:xfrm>
          <a:prstGeom prst="rect">
            <a:avLst/>
          </a:prstGeom>
          <a:ln w="12700">
            <a:solidFill>
              <a:srgbClr val="FF0000"/>
            </a:solidFill>
          </a:ln>
        </p:spPr>
        <p:txBody>
          <a:bodyPr wrap="square">
            <a:spAutoFit/>
          </a:bodyPr>
          <a:lstStyle/>
          <a:p>
            <a:r>
              <a:rPr lang="en-US" sz="3000" b="0" i="0" spc="-100" dirty="0">
                <a:solidFill>
                  <a:srgbClr val="002060"/>
                </a:solidFill>
                <a:effectLst/>
              </a:rPr>
              <a:t>4. You will hear a teacher talking about a festival. What do people do there?</a:t>
            </a:r>
            <a:r>
              <a:rPr lang="en-US" sz="3000" spc="-100" dirty="0">
                <a:solidFill>
                  <a:srgbClr val="002060"/>
                </a:solidFill>
              </a:rPr>
              <a:t> </a:t>
            </a:r>
            <a:br>
              <a:rPr lang="en-US" sz="3000" spc="-100" dirty="0">
                <a:solidFill>
                  <a:srgbClr val="002060"/>
                </a:solidFill>
              </a:rPr>
            </a:br>
            <a:endParaRPr lang="en-US" sz="3000" spc="-100" dirty="0">
              <a:solidFill>
                <a:srgbClr val="002060"/>
              </a:solidFill>
            </a:endParaRPr>
          </a:p>
          <a:p>
            <a:r>
              <a:rPr lang="en-US" sz="3000" b="0" i="0" spc="-100" dirty="0">
                <a:solidFill>
                  <a:srgbClr val="0070C0"/>
                </a:solidFill>
                <a:effectLst/>
              </a:rPr>
              <a:t>A. throw paint at each other</a:t>
            </a:r>
            <a:br>
              <a:rPr lang="en-US" sz="3000" b="0" i="0" spc="-100" dirty="0">
                <a:solidFill>
                  <a:srgbClr val="0070C0"/>
                </a:solidFill>
                <a:effectLst/>
              </a:rPr>
            </a:br>
            <a:r>
              <a:rPr lang="en-US" sz="3000" b="0" i="0" spc="-100" dirty="0">
                <a:solidFill>
                  <a:srgbClr val="0070C0"/>
                </a:solidFill>
                <a:effectLst/>
              </a:rPr>
              <a:t>B. have water fights</a:t>
            </a:r>
            <a:br>
              <a:rPr lang="en-US" sz="3000" b="0" i="0" spc="-100" dirty="0">
                <a:solidFill>
                  <a:srgbClr val="0070C0"/>
                </a:solidFill>
                <a:effectLst/>
              </a:rPr>
            </a:br>
            <a:r>
              <a:rPr lang="en-US" sz="3000" b="0" i="0" spc="-100" dirty="0">
                <a:solidFill>
                  <a:srgbClr val="0070C0"/>
                </a:solidFill>
                <a:effectLst/>
              </a:rPr>
              <a:t>C. have food fights</a:t>
            </a:r>
            <a:r>
              <a:rPr lang="en-US" sz="3000" spc="-100" dirty="0">
                <a:solidFill>
                  <a:srgbClr val="0070C0"/>
                </a:solidFill>
              </a:rPr>
              <a:t> </a:t>
            </a:r>
            <a:br>
              <a:rPr lang="en-US" sz="3000" spc="-100" dirty="0">
                <a:solidFill>
                  <a:srgbClr val="0070C0"/>
                </a:solidFill>
              </a:rPr>
            </a:br>
            <a:endParaRPr lang="en-US" sz="3000" spc="-100" dirty="0">
              <a:solidFill>
                <a:srgbClr val="0070C0"/>
              </a:solidFill>
            </a:endParaRPr>
          </a:p>
          <a:p>
            <a:r>
              <a:rPr lang="en-US" sz="3000" b="0" i="0" spc="-100" dirty="0">
                <a:solidFill>
                  <a:srgbClr val="002060"/>
                </a:solidFill>
                <a:effectLst/>
              </a:rPr>
              <a:t>5. You will hear a girl, Alice, talking about Water Fire. What does she want to do most?</a:t>
            </a:r>
            <a:r>
              <a:rPr lang="en-US" sz="3000" spc="-100" dirty="0">
                <a:solidFill>
                  <a:srgbClr val="002060"/>
                </a:solidFill>
              </a:rPr>
              <a:t> </a:t>
            </a:r>
            <a:br>
              <a:rPr lang="en-US" sz="3000" spc="-100" dirty="0">
                <a:solidFill>
                  <a:srgbClr val="002060"/>
                </a:solidFill>
              </a:rPr>
            </a:br>
            <a:r>
              <a:rPr lang="en-US" sz="3000" b="0" i="0" spc="-100" dirty="0">
                <a:solidFill>
                  <a:srgbClr val="0070C0"/>
                </a:solidFill>
                <a:effectLst/>
              </a:rPr>
              <a:t>A. see the bonfires</a:t>
            </a:r>
            <a:br>
              <a:rPr lang="en-US" sz="3000" b="0" i="0" spc="-100" dirty="0">
                <a:solidFill>
                  <a:srgbClr val="0070C0"/>
                </a:solidFill>
                <a:effectLst/>
              </a:rPr>
            </a:br>
            <a:r>
              <a:rPr lang="en-US" sz="3000" b="0" i="0" spc="-100" dirty="0">
                <a:solidFill>
                  <a:srgbClr val="0070C0"/>
                </a:solidFill>
                <a:effectLst/>
              </a:rPr>
              <a:t>B. have dinner with her mom</a:t>
            </a:r>
            <a:br>
              <a:rPr lang="en-US" sz="3000" b="0" i="0" spc="-100" dirty="0">
                <a:solidFill>
                  <a:srgbClr val="0070C0"/>
                </a:solidFill>
                <a:effectLst/>
              </a:rPr>
            </a:br>
            <a:r>
              <a:rPr lang="en-US" sz="3000" b="0" i="0" spc="-100" dirty="0">
                <a:solidFill>
                  <a:srgbClr val="0070C0"/>
                </a:solidFill>
                <a:effectLst/>
              </a:rPr>
              <a:t>C. see the water show</a:t>
            </a:r>
            <a:r>
              <a:rPr lang="en-US" sz="3000" spc="-100" dirty="0">
                <a:solidFill>
                  <a:srgbClr val="0070C0"/>
                </a:solidFill>
              </a:rPr>
              <a:t> </a:t>
            </a:r>
            <a:endParaRPr lang="en-US" sz="3000" b="1" spc="-100" dirty="0">
              <a:solidFill>
                <a:srgbClr val="0070C0"/>
              </a:solidFill>
            </a:endParaRPr>
          </a:p>
        </p:txBody>
      </p:sp>
      <p:sp>
        <p:nvSpPr>
          <p:cNvPr id="4" name="Oval 3">
            <a:extLst>
              <a:ext uri="{FF2B5EF4-FFF2-40B4-BE49-F238E27FC236}">
                <a16:creationId xmlns:a16="http://schemas.microsoft.com/office/drawing/2014/main" id="{D770E275-0700-490F-8448-3CE8515C4956}"/>
              </a:ext>
            </a:extLst>
          </p:cNvPr>
          <p:cNvSpPr/>
          <p:nvPr/>
        </p:nvSpPr>
        <p:spPr>
          <a:xfrm>
            <a:off x="34407" y="1752635"/>
            <a:ext cx="554183" cy="5596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5031369-943F-4B5C-B4A2-5E6725BEAAAE}"/>
              </a:ext>
            </a:extLst>
          </p:cNvPr>
          <p:cNvSpPr/>
          <p:nvPr/>
        </p:nvSpPr>
        <p:spPr>
          <a:xfrm>
            <a:off x="-8" y="5395496"/>
            <a:ext cx="554183" cy="5596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B8CFD5F-987E-4605-BCE4-7FA7CC1276E3}"/>
              </a:ext>
            </a:extLst>
          </p:cNvPr>
          <p:cNvSpPr/>
          <p:nvPr/>
        </p:nvSpPr>
        <p:spPr>
          <a:xfrm>
            <a:off x="6145175" y="2209836"/>
            <a:ext cx="554183" cy="5596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E758752-1545-44C2-9100-2F5191568F61}"/>
              </a:ext>
            </a:extLst>
          </p:cNvPr>
          <p:cNvSpPr/>
          <p:nvPr/>
        </p:nvSpPr>
        <p:spPr>
          <a:xfrm>
            <a:off x="6189420" y="4908796"/>
            <a:ext cx="554183" cy="5596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3" descr="checkanswer4">
            <a:hlinkClick r:id="" action="ppaction://noaction" highlightClick="1">
              <a:snd r:embed="rId4" name="ARROW 001.wav"/>
            </a:hlinkClick>
            <a:extLst>
              <a:ext uri="{FF2B5EF4-FFF2-40B4-BE49-F238E27FC236}">
                <a16:creationId xmlns:a16="http://schemas.microsoft.com/office/drawing/2014/main" id="{52904139-3BDC-4A67-B68F-877DBAD8FA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31005" y="6383155"/>
            <a:ext cx="1844040" cy="44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D2-TRACK 42">
            <a:hlinkClick r:id="" action="ppaction://media"/>
            <a:extLst>
              <a:ext uri="{FF2B5EF4-FFF2-40B4-BE49-F238E27FC236}">
                <a16:creationId xmlns:a16="http://schemas.microsoft.com/office/drawing/2014/main" id="{276BE538-CD1E-471F-B38E-C04002302DE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54409" y="5742969"/>
            <a:ext cx="406400" cy="406400"/>
          </a:xfrm>
          <a:prstGeom prst="rect">
            <a:avLst/>
          </a:prstGeom>
        </p:spPr>
      </p:pic>
    </p:spTree>
    <p:extLst>
      <p:ext uri="{BB962C8B-B14F-4D97-AF65-F5344CB8AC3E}">
        <p14:creationId xmlns:p14="http://schemas.microsoft.com/office/powerpoint/2010/main" val="120829860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childTnLst>
              </p:cTn>
              <p:nextCondLst>
                <p:cond evt="onClick" delay="0">
                  <p:tgtEl>
                    <p:spTgt spid="8"/>
                  </p:tgtEl>
                </p:cond>
              </p:nextCondLst>
            </p:seq>
            <p:audio>
              <p:cMediaNode vol="80000">
                <p:cTn id="23" fill="hold" display="0">
                  <p:stCondLst>
                    <p:cond delay="indefinite"/>
                  </p:stCondLst>
                  <p:endCondLst>
                    <p:cond evt="onStopAudio" delay="0">
                      <p:tgtEl>
                        <p:sldTgt/>
                      </p:tgtEl>
                    </p:cond>
                  </p:endCondLst>
                </p:cTn>
                <p:tgtEl>
                  <p:spTgt spid="11"/>
                </p:tgtEl>
              </p:cMediaNode>
            </p:audio>
          </p:childTnLst>
        </p:cTn>
      </p:par>
    </p:tnLst>
    <p:bldLst>
      <p:bldP spid="4" grpId="0" animBg="1"/>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187CAF-B6A3-4203-9A74-1B72930494CC}"/>
              </a:ext>
            </a:extLst>
          </p:cNvPr>
          <p:cNvSpPr/>
          <p:nvPr/>
        </p:nvSpPr>
        <p:spPr>
          <a:xfrm>
            <a:off x="20548" y="470211"/>
            <a:ext cx="6534361" cy="6370975"/>
          </a:xfrm>
          <a:prstGeom prst="rect">
            <a:avLst/>
          </a:prstGeom>
          <a:solidFill>
            <a:schemeClr val="bg1"/>
          </a:solidFill>
          <a:ln w="6350">
            <a:solidFill>
              <a:srgbClr val="FF0000"/>
            </a:solidFill>
          </a:ln>
        </p:spPr>
        <p:txBody>
          <a:bodyPr wrap="square">
            <a:spAutoFit/>
          </a:bodyPr>
          <a:lstStyle/>
          <a:p>
            <a:pPr marL="61913"/>
            <a:r>
              <a:rPr lang="en-US" sz="2400" b="0" i="1" dirty="0">
                <a:solidFill>
                  <a:srgbClr val="002060"/>
                </a:solidFill>
                <a:effectLst/>
              </a:rPr>
              <a:t>Narrator: You will hear five short conversations. You will hear each conversations twice. There is</a:t>
            </a:r>
            <a:br>
              <a:rPr lang="en-US" sz="2400" b="0" i="1" dirty="0">
                <a:solidFill>
                  <a:srgbClr val="002060"/>
                </a:solidFill>
                <a:effectLst/>
              </a:rPr>
            </a:br>
            <a:r>
              <a:rPr lang="en-US" sz="2400" b="0" i="1" dirty="0">
                <a:solidFill>
                  <a:srgbClr val="002060"/>
                </a:solidFill>
                <a:effectLst/>
              </a:rPr>
              <a:t>one question for each conversation. For each</a:t>
            </a:r>
            <a:br>
              <a:rPr lang="en-US" sz="2400" b="0" i="1" dirty="0">
                <a:solidFill>
                  <a:srgbClr val="002060"/>
                </a:solidFill>
                <a:effectLst/>
              </a:rPr>
            </a:br>
            <a:r>
              <a:rPr lang="en-US" sz="2400" b="0" i="1" dirty="0">
                <a:solidFill>
                  <a:srgbClr val="002060"/>
                </a:solidFill>
                <a:effectLst/>
              </a:rPr>
              <a:t>question, choose the correct answer (A, B, or C).</a:t>
            </a:r>
            <a:br>
              <a:rPr lang="en-US" sz="2400" b="0" i="1" dirty="0">
                <a:solidFill>
                  <a:srgbClr val="002060"/>
                </a:solidFill>
                <a:effectLst/>
              </a:rPr>
            </a:br>
            <a:r>
              <a:rPr lang="en-US" sz="2400" b="0" i="1" dirty="0">
                <a:solidFill>
                  <a:srgbClr val="002060"/>
                </a:solidFill>
                <a:effectLst/>
              </a:rPr>
              <a:t>You will hear two friends talking about their day. Which festival did they go to?</a:t>
            </a:r>
            <a:br>
              <a:rPr lang="en-US" sz="2400" b="0" i="1" dirty="0">
                <a:solidFill>
                  <a:srgbClr val="002060"/>
                </a:solidFill>
                <a:effectLst/>
              </a:rPr>
            </a:br>
            <a:r>
              <a:rPr lang="en-US" sz="2400" b="0" i="1" dirty="0">
                <a:solidFill>
                  <a:srgbClr val="002060"/>
                </a:solidFill>
                <a:effectLst/>
              </a:rPr>
              <a:t>Fred: That was fun, wasn't it?</a:t>
            </a:r>
            <a:br>
              <a:rPr lang="en-US" sz="2400" b="0" i="1" dirty="0">
                <a:solidFill>
                  <a:srgbClr val="002060"/>
                </a:solidFill>
                <a:effectLst/>
              </a:rPr>
            </a:br>
            <a:r>
              <a:rPr lang="en-US" sz="2400" b="0" i="1" dirty="0">
                <a:solidFill>
                  <a:srgbClr val="002060"/>
                </a:solidFill>
                <a:effectLst/>
              </a:rPr>
              <a:t>Max: Yes. I tried so many new things and they were all very good. The music was great, too.</a:t>
            </a:r>
            <a:br>
              <a:rPr lang="en-US" sz="2400" b="0" i="1" dirty="0">
                <a:solidFill>
                  <a:srgbClr val="002060"/>
                </a:solidFill>
                <a:effectLst/>
              </a:rPr>
            </a:br>
            <a:r>
              <a:rPr lang="en-US" sz="2400" b="0" i="1" dirty="0">
                <a:solidFill>
                  <a:srgbClr val="002060"/>
                </a:solidFill>
                <a:effectLst/>
              </a:rPr>
              <a:t>Fred: Yeah. The competition looks interesting. I think we should take part next year!</a:t>
            </a:r>
            <a:br>
              <a:rPr lang="en-US" sz="2400" b="0" i="1" dirty="0">
                <a:solidFill>
                  <a:srgbClr val="002060"/>
                </a:solidFill>
                <a:effectLst/>
              </a:rPr>
            </a:br>
            <a:r>
              <a:rPr lang="en-US" sz="2400" b="0" i="1" dirty="0">
                <a:solidFill>
                  <a:srgbClr val="002060"/>
                </a:solidFill>
                <a:effectLst/>
              </a:rPr>
              <a:t>Max: Well, we should start practicing eating more now if you want to do that.</a:t>
            </a:r>
            <a:br>
              <a:rPr lang="en-US" sz="2400" b="0" i="1" dirty="0">
                <a:solidFill>
                  <a:srgbClr val="002060"/>
                </a:solidFill>
                <a:effectLst/>
              </a:rPr>
            </a:br>
            <a:r>
              <a:rPr lang="en-US" sz="2400" b="0" i="1" dirty="0">
                <a:solidFill>
                  <a:srgbClr val="002060"/>
                </a:solidFill>
                <a:effectLst/>
              </a:rPr>
              <a:t>Fred: Right.</a:t>
            </a:r>
            <a:br>
              <a:rPr lang="en-US" sz="2400" b="0" i="1" dirty="0">
                <a:solidFill>
                  <a:srgbClr val="002060"/>
                </a:solidFill>
                <a:effectLst/>
              </a:rPr>
            </a:br>
            <a:r>
              <a:rPr lang="en-US" sz="2400" b="0" i="1" dirty="0">
                <a:solidFill>
                  <a:srgbClr val="002060"/>
                </a:solidFill>
                <a:effectLst/>
              </a:rPr>
              <a:t>Narrator: The answer is "a food festival," so there is a tick in Box A. Now, we are ready to start. Look at question one.</a:t>
            </a:r>
            <a:endParaRPr lang="en-US" sz="2400" b="1" spc="-100" dirty="0">
              <a:solidFill>
                <a:srgbClr val="002060"/>
              </a:solidFill>
            </a:endParaRPr>
          </a:p>
        </p:txBody>
      </p:sp>
      <p:sp>
        <p:nvSpPr>
          <p:cNvPr id="3" name="Rectangle 2">
            <a:extLst>
              <a:ext uri="{FF2B5EF4-FFF2-40B4-BE49-F238E27FC236}">
                <a16:creationId xmlns:a16="http://schemas.microsoft.com/office/drawing/2014/main" id="{E24C9371-4C8C-4771-896D-BD98D79D907A}"/>
              </a:ext>
            </a:extLst>
          </p:cNvPr>
          <p:cNvSpPr/>
          <p:nvPr/>
        </p:nvSpPr>
        <p:spPr>
          <a:xfrm>
            <a:off x="6554911" y="28123"/>
            <a:ext cx="5739829" cy="6494085"/>
          </a:xfrm>
          <a:prstGeom prst="rect">
            <a:avLst/>
          </a:prstGeom>
          <a:ln w="6350">
            <a:solidFill>
              <a:srgbClr val="FF0000"/>
            </a:solidFill>
          </a:ln>
        </p:spPr>
        <p:txBody>
          <a:bodyPr wrap="square">
            <a:spAutoFit/>
          </a:bodyPr>
          <a:lstStyle/>
          <a:p>
            <a:r>
              <a:rPr lang="en-US" sz="2600" b="0" i="1" dirty="0">
                <a:solidFill>
                  <a:srgbClr val="0070C0"/>
                </a:solidFill>
                <a:effectLst/>
              </a:rPr>
              <a:t/>
            </a:r>
            <a:br>
              <a:rPr lang="en-US" sz="2600" b="0" i="1" dirty="0">
                <a:solidFill>
                  <a:srgbClr val="0070C0"/>
                </a:solidFill>
                <a:effectLst/>
              </a:rPr>
            </a:br>
            <a:r>
              <a:rPr lang="en-US" sz="2600" b="0" i="1" dirty="0">
                <a:solidFill>
                  <a:srgbClr val="0070C0"/>
                </a:solidFill>
                <a:effectLst/>
              </a:rPr>
              <a:t>1. Narrator: You will hear a girl, Mary, talking about a festival. What does she want to do?</a:t>
            </a:r>
            <a:br>
              <a:rPr lang="en-US" sz="2600" b="0" i="1" dirty="0">
                <a:solidFill>
                  <a:srgbClr val="0070C0"/>
                </a:solidFill>
                <a:effectLst/>
              </a:rPr>
            </a:br>
            <a:r>
              <a:rPr lang="en-US" sz="2600" b="0" i="1" dirty="0">
                <a:solidFill>
                  <a:srgbClr val="0070C0"/>
                </a:solidFill>
                <a:effectLst/>
              </a:rPr>
              <a:t>John: What are you reading, Mary?</a:t>
            </a:r>
            <a:br>
              <a:rPr lang="en-US" sz="2600" b="0" i="1" dirty="0">
                <a:solidFill>
                  <a:srgbClr val="0070C0"/>
                </a:solidFill>
                <a:effectLst/>
              </a:rPr>
            </a:br>
            <a:r>
              <a:rPr lang="en-US" sz="2600" b="0" i="1" dirty="0">
                <a:solidFill>
                  <a:srgbClr val="0070C0"/>
                </a:solidFill>
                <a:effectLst/>
              </a:rPr>
              <a:t>Mary: The Deer Shed Festival program. There are so many things to do.</a:t>
            </a:r>
            <a:br>
              <a:rPr lang="en-US" sz="2600" b="0" i="1" dirty="0">
                <a:solidFill>
                  <a:srgbClr val="0070C0"/>
                </a:solidFill>
                <a:effectLst/>
              </a:rPr>
            </a:br>
            <a:r>
              <a:rPr lang="en-US" sz="2600" b="0" i="1" dirty="0">
                <a:solidFill>
                  <a:srgbClr val="0070C0"/>
                </a:solidFill>
                <a:effectLst/>
              </a:rPr>
              <a:t>John: Like what?</a:t>
            </a:r>
            <a:br>
              <a:rPr lang="en-US" sz="2600" b="0" i="1" dirty="0">
                <a:solidFill>
                  <a:srgbClr val="0070C0"/>
                </a:solidFill>
                <a:effectLst/>
              </a:rPr>
            </a:br>
            <a:r>
              <a:rPr lang="en-US" sz="2600" b="0" i="1" dirty="0">
                <a:solidFill>
                  <a:srgbClr val="0070C0"/>
                </a:solidFill>
                <a:effectLst/>
              </a:rPr>
              <a:t>Mary: Well, you can see a concert, make your own </a:t>
            </a:r>
            <a:r>
              <a:rPr lang="en-US" sz="2600" b="0" i="1" dirty="0" err="1">
                <a:solidFill>
                  <a:srgbClr val="0070C0"/>
                </a:solidFill>
                <a:effectLst/>
              </a:rPr>
              <a:t>jewellery</a:t>
            </a:r>
            <a:r>
              <a:rPr lang="en-US" sz="2600" b="0" i="1" dirty="0">
                <a:solidFill>
                  <a:srgbClr val="0070C0"/>
                </a:solidFill>
                <a:effectLst/>
              </a:rPr>
              <a:t> and puppets, and go on rides.</a:t>
            </a:r>
            <a:br>
              <a:rPr lang="en-US" sz="2600" b="0" i="1" dirty="0">
                <a:solidFill>
                  <a:srgbClr val="0070C0"/>
                </a:solidFill>
                <a:effectLst/>
              </a:rPr>
            </a:br>
            <a:r>
              <a:rPr lang="en-US" sz="2600" b="0" i="1" dirty="0">
                <a:solidFill>
                  <a:srgbClr val="0070C0"/>
                </a:solidFill>
                <a:effectLst/>
              </a:rPr>
              <a:t>John: That sounds fun. I love concerts.</a:t>
            </a:r>
            <a:br>
              <a:rPr lang="en-US" sz="2600" b="0" i="1" dirty="0">
                <a:solidFill>
                  <a:srgbClr val="0070C0"/>
                </a:solidFill>
                <a:effectLst/>
              </a:rPr>
            </a:br>
            <a:r>
              <a:rPr lang="en-US" sz="2600" b="0" i="1" dirty="0">
                <a:solidFill>
                  <a:srgbClr val="0070C0"/>
                </a:solidFill>
                <a:effectLst/>
              </a:rPr>
              <a:t>Mary: I prefer making things. I'm going to make a necklace for my mom.</a:t>
            </a:r>
            <a:br>
              <a:rPr lang="en-US" sz="2600" b="0" i="1" dirty="0">
                <a:solidFill>
                  <a:srgbClr val="0070C0"/>
                </a:solidFill>
                <a:effectLst/>
              </a:rPr>
            </a:br>
            <a:r>
              <a:rPr lang="en-US" sz="2600" b="0" i="1" dirty="0">
                <a:solidFill>
                  <a:srgbClr val="0070C0"/>
                </a:solidFill>
                <a:effectLst/>
              </a:rPr>
              <a:t>Narrator: Now, listen again.</a:t>
            </a:r>
            <a:r>
              <a:rPr lang="en-US" sz="2600" dirty="0">
                <a:solidFill>
                  <a:srgbClr val="0070C0"/>
                </a:solidFill>
              </a:rPr>
              <a:t> </a:t>
            </a:r>
            <a:br>
              <a:rPr lang="en-US" sz="2600" dirty="0">
                <a:solidFill>
                  <a:srgbClr val="0070C0"/>
                </a:solidFill>
              </a:rPr>
            </a:br>
            <a:endParaRPr lang="en-US" sz="2600" b="1" spc="-100" dirty="0">
              <a:solidFill>
                <a:srgbClr val="0070C0"/>
              </a:solidFill>
            </a:endParaRPr>
          </a:p>
        </p:txBody>
      </p:sp>
      <p:sp>
        <p:nvSpPr>
          <p:cNvPr id="5" name="TextBox 4">
            <a:extLst>
              <a:ext uri="{FF2B5EF4-FFF2-40B4-BE49-F238E27FC236}">
                <a16:creationId xmlns:a16="http://schemas.microsoft.com/office/drawing/2014/main" id="{DC3B80BF-61DD-4F8A-B532-21A6FF74FCE5}"/>
              </a:ext>
            </a:extLst>
          </p:cNvPr>
          <p:cNvSpPr txBox="1"/>
          <p:nvPr/>
        </p:nvSpPr>
        <p:spPr>
          <a:xfrm>
            <a:off x="49161" y="43747"/>
            <a:ext cx="1464906" cy="369332"/>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Audio Scripts</a:t>
            </a:r>
          </a:p>
        </p:txBody>
      </p:sp>
    </p:spTree>
    <p:extLst>
      <p:ext uri="{BB962C8B-B14F-4D97-AF65-F5344CB8AC3E}">
        <p14:creationId xmlns:p14="http://schemas.microsoft.com/office/powerpoint/2010/main" val="1430404955"/>
      </p:ext>
    </p:extLst>
  </p:cSld>
  <p:clrMapOvr>
    <a:masterClrMapping/>
  </p:clrMapOvr>
  <p:transition spd="slow">
    <p:wheel spokes="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5318</TotalTime>
  <Words>576</Words>
  <Application>Microsoft Office PowerPoint</Application>
  <PresentationFormat>Widescreen</PresentationFormat>
  <Paragraphs>104</Paragraphs>
  <Slides>27</Slides>
  <Notes>1</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Times New Roman</vt:lpstr>
      <vt:lpstr>Webdings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275</cp:revision>
  <dcterms:created xsi:type="dcterms:W3CDTF">2020-12-08T03:17:05Z</dcterms:created>
  <dcterms:modified xsi:type="dcterms:W3CDTF">2022-06-23T15:57:36Z</dcterms:modified>
</cp:coreProperties>
</file>