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88" r:id="rId3"/>
    <p:sldId id="257" r:id="rId4"/>
    <p:sldId id="283" r:id="rId5"/>
    <p:sldId id="284" r:id="rId6"/>
    <p:sldId id="285" r:id="rId7"/>
    <p:sldId id="281" r:id="rId8"/>
    <p:sldId id="258" r:id="rId9"/>
    <p:sldId id="279" r:id="rId10"/>
    <p:sldId id="282" r:id="rId11"/>
    <p:sldId id="286" r:id="rId12"/>
    <p:sldId id="270" r:id="rId13"/>
    <p:sldId id="262" r:id="rId14"/>
    <p:sldId id="287" r:id="rId15"/>
    <p:sldId id="266" r:id="rId16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8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16649"/>
    <a:srgbClr val="AFDDFF"/>
    <a:srgbClr val="FFE07D"/>
    <a:srgbClr val="FFC000"/>
    <a:srgbClr val="F4836C"/>
    <a:srgbClr val="F7A797"/>
    <a:srgbClr val="C0E6EA"/>
    <a:srgbClr val="62C8CE"/>
    <a:srgbClr val="1D9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8" autoAdjust="0"/>
    <p:restoredTop sz="94660"/>
  </p:normalViewPr>
  <p:slideViewPr>
    <p:cSldViewPr snapToGrid="0" showGuides="1">
      <p:cViewPr varScale="1">
        <p:scale>
          <a:sx n="46" d="100"/>
          <a:sy n="46" d="100"/>
        </p:scale>
        <p:origin x="1182" y="48"/>
      </p:cViewPr>
      <p:guideLst>
        <p:guide orient="horz" pos="1488"/>
        <p:guide pos="29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orms.google.com/" TargetMode="External"/><Relationship Id="rId4" Type="http://schemas.openxmlformats.org/officeDocument/2006/relationships/hyperlink" Target="https://padlet.com/dashboard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0982"/>
            <a:ext cx="7252855" cy="40521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53992" cy="232723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78618" y="3827850"/>
            <a:ext cx="7424661" cy="175432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>
              <a:defRPr/>
            </a:pPr>
            <a:r>
              <a:rPr lang="vi-VN" sz="54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Lesson 2: A closer look 1</a:t>
            </a:r>
          </a:p>
          <a:p>
            <a:pPr algn="ctr">
              <a:defRPr/>
            </a:pPr>
            <a:r>
              <a:rPr lang="vi-VN" sz="54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(1,2,3,4)</a:t>
            </a:r>
            <a:endParaRPr lang="en-US" sz="5400" b="1" dirty="0">
              <a:ln w="3155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5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91845E6C-1208-4733-9AC8-A583DC549B8A}"/>
              </a:ext>
            </a:extLst>
          </p:cNvPr>
          <p:cNvCxnSpPr/>
          <p:nvPr/>
        </p:nvCxnSpPr>
        <p:spPr>
          <a:xfrm>
            <a:off x="3470798" y="6308202"/>
            <a:ext cx="22860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EC667F89-FB79-40A4-9E0D-D19F3199E4C6}"/>
              </a:ext>
            </a:extLst>
          </p:cNvPr>
          <p:cNvCxnSpPr/>
          <p:nvPr/>
        </p:nvCxnSpPr>
        <p:spPr>
          <a:xfrm>
            <a:off x="3485223" y="5555847"/>
            <a:ext cx="22860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9D39CA25-255F-4566-AED7-D6C9DF8A4326}"/>
              </a:ext>
            </a:extLst>
          </p:cNvPr>
          <p:cNvCxnSpPr/>
          <p:nvPr/>
        </p:nvCxnSpPr>
        <p:spPr>
          <a:xfrm>
            <a:off x="3455019" y="4768770"/>
            <a:ext cx="22860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3692B2ED-1D67-499C-9B46-EBB7799A12B9}"/>
              </a:ext>
            </a:extLst>
          </p:cNvPr>
          <p:cNvCxnSpPr/>
          <p:nvPr/>
        </p:nvCxnSpPr>
        <p:spPr>
          <a:xfrm>
            <a:off x="3469444" y="4016415"/>
            <a:ext cx="22860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F132449-5DC7-47E2-80E2-2399B260FBE5}"/>
              </a:ext>
            </a:extLst>
          </p:cNvPr>
          <p:cNvCxnSpPr/>
          <p:nvPr/>
        </p:nvCxnSpPr>
        <p:spPr>
          <a:xfrm>
            <a:off x="3457869" y="3240911"/>
            <a:ext cx="22860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B8ED80-31A6-4216-AC37-5F52D61E7F90}"/>
              </a:ext>
            </a:extLst>
          </p:cNvPr>
          <p:cNvCxnSpPr>
            <a:cxnSpLocks/>
          </p:cNvCxnSpPr>
          <p:nvPr/>
        </p:nvCxnSpPr>
        <p:spPr>
          <a:xfrm>
            <a:off x="3485223" y="2453833"/>
            <a:ext cx="22860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A3ECE21-1465-413D-B33F-C3C257584D23}"/>
              </a:ext>
            </a:extLst>
          </p:cNvPr>
          <p:cNvGrpSpPr/>
          <p:nvPr/>
        </p:nvGrpSpPr>
        <p:grpSpPr>
          <a:xfrm rot="21600000">
            <a:off x="5687879" y="4494466"/>
            <a:ext cx="2431474" cy="592281"/>
            <a:chOff x="1091044" y="2556164"/>
            <a:chExt cx="2431474" cy="592281"/>
          </a:xfrm>
          <a:solidFill>
            <a:srgbClr val="FFC000"/>
          </a:solidFill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E00F9E3-AD54-4E07-B59B-2B8109AD9328}"/>
                </a:ext>
              </a:extLst>
            </p:cNvPr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FE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6789C86-F28C-4D70-A86B-69EDC9A859AE}"/>
                </a:ext>
              </a:extLst>
            </p:cNvPr>
            <p:cNvSpPr txBox="1"/>
            <p:nvPr/>
          </p:nvSpPr>
          <p:spPr>
            <a:xfrm>
              <a:off x="1091044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a. </a:t>
              </a:r>
              <a:r>
                <a:rPr lang="en-US" sz="2800" dirty="0"/>
                <a:t>a wish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0511105-E71A-412A-A5DF-3BF88D01B856}"/>
              </a:ext>
            </a:extLst>
          </p:cNvPr>
          <p:cNvGrpSpPr/>
          <p:nvPr/>
        </p:nvGrpSpPr>
        <p:grpSpPr>
          <a:xfrm>
            <a:off x="5715821" y="5982002"/>
            <a:ext cx="2389909" cy="592281"/>
            <a:chOff x="1132609" y="2556164"/>
            <a:chExt cx="2389909" cy="592281"/>
          </a:xfrm>
          <a:solidFill>
            <a:srgbClr val="FFC000"/>
          </a:solidFill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B1227A7B-F7BF-4986-AC80-0B520523A5D8}"/>
                </a:ext>
              </a:extLst>
            </p:cNvPr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77BB76F-7CD2-4800-88B2-582D8C1E0DA9}"/>
                </a:ext>
              </a:extLst>
            </p:cNvPr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b. </a:t>
              </a:r>
              <a:r>
                <a:rPr lang="en-US" sz="2800"/>
                <a:t>fireworks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87284B2-5054-48B4-BA3E-0A2C0B43E158}"/>
              </a:ext>
            </a:extLst>
          </p:cNvPr>
          <p:cNvGrpSpPr/>
          <p:nvPr/>
        </p:nvGrpSpPr>
        <p:grpSpPr>
          <a:xfrm rot="21600000">
            <a:off x="5679452" y="5251454"/>
            <a:ext cx="2466109" cy="592281"/>
            <a:chOff x="1091044" y="2556164"/>
            <a:chExt cx="2466109" cy="592281"/>
          </a:xfrm>
          <a:solidFill>
            <a:srgbClr val="FFC000"/>
          </a:solidFill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825588C-ACF7-4FD3-9764-D1BC4B6F7B48}"/>
                </a:ext>
              </a:extLst>
            </p:cNvPr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FE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C8E0CAF-1A00-40BC-99B1-6EBA310FAD2D}"/>
                </a:ext>
              </a:extLst>
            </p:cNvPr>
            <p:cNvSpPr txBox="1"/>
            <p:nvPr/>
          </p:nvSpPr>
          <p:spPr>
            <a:xfrm>
              <a:off x="1091044" y="2621761"/>
              <a:ext cx="24661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c. </a:t>
              </a:r>
              <a:r>
                <a:rPr lang="en-US" sz="2800" dirty="0"/>
                <a:t>the furniture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86F0916-1855-4084-8951-BAEC9E77F0A7}"/>
              </a:ext>
            </a:extLst>
          </p:cNvPr>
          <p:cNvGrpSpPr/>
          <p:nvPr/>
        </p:nvGrpSpPr>
        <p:grpSpPr>
          <a:xfrm>
            <a:off x="5596323" y="3719950"/>
            <a:ext cx="2642755" cy="592281"/>
            <a:chOff x="1000990" y="2556164"/>
            <a:chExt cx="2642755" cy="592281"/>
          </a:xfrm>
          <a:solidFill>
            <a:srgbClr val="FFC000"/>
          </a:solidFill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89A1618-7ED3-4564-B277-42DF9BD78C7E}"/>
                </a:ext>
              </a:extLst>
            </p:cNvPr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EC95C7C-C7B4-424B-95D5-1865622C1985}"/>
                </a:ext>
              </a:extLst>
            </p:cNvPr>
            <p:cNvSpPr txBox="1"/>
            <p:nvPr/>
          </p:nvSpPr>
          <p:spPr>
            <a:xfrm>
              <a:off x="1000990" y="2597304"/>
              <a:ext cx="26427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d. </a:t>
              </a:r>
              <a:r>
                <a:rPr lang="en-US" sz="2800" dirty="0"/>
                <a:t>lucky money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D37EEAD-D689-43AA-92E2-17D3E22A5495}"/>
              </a:ext>
            </a:extLst>
          </p:cNvPr>
          <p:cNvGrpSpPr/>
          <p:nvPr/>
        </p:nvGrpSpPr>
        <p:grpSpPr>
          <a:xfrm rot="21600000">
            <a:off x="5715820" y="2954828"/>
            <a:ext cx="2389909" cy="592281"/>
            <a:chOff x="1132609" y="2556164"/>
            <a:chExt cx="2389909" cy="592281"/>
          </a:xfrm>
          <a:solidFill>
            <a:srgbClr val="FFC000"/>
          </a:solidFill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09F36B64-F07A-4D97-8BE1-3A7600CA414E}"/>
                </a:ext>
              </a:extLst>
            </p:cNvPr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FE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A824A51-9D99-49F1-A9ED-41D52365AC2D}"/>
                </a:ext>
              </a:extLst>
            </p:cNvPr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e. </a:t>
              </a:r>
              <a:r>
                <a:rPr lang="en-US" sz="2800"/>
                <a:t>relatives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8D3F031-E3D8-41EF-B4BF-17F4C2F31FF6}"/>
              </a:ext>
            </a:extLst>
          </p:cNvPr>
          <p:cNvGrpSpPr/>
          <p:nvPr/>
        </p:nvGrpSpPr>
        <p:grpSpPr>
          <a:xfrm>
            <a:off x="5715819" y="2156277"/>
            <a:ext cx="2389909" cy="592281"/>
            <a:chOff x="1132609" y="2556164"/>
            <a:chExt cx="2389909" cy="592281"/>
          </a:xfrm>
          <a:solidFill>
            <a:srgbClr val="FFC000"/>
          </a:solidFill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9EBDCF3-1332-4D8F-B08C-05AA1E6F23CB}"/>
                </a:ext>
              </a:extLst>
            </p:cNvPr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2575902-9C62-4806-BB68-B131EC04302F}"/>
                </a:ext>
              </a:extLst>
            </p:cNvPr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f. </a:t>
              </a:r>
              <a:r>
                <a:rPr lang="en-US" sz="2800"/>
                <a:t>fun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546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312" y="184913"/>
            <a:ext cx="79010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-8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verbs with the nouns.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39436" y="1392382"/>
          <a:ext cx="3920836" cy="5340927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92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3667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chemeClr val="bg1"/>
                          </a:solidFill>
                        </a:rPr>
                        <a:t>Verbs</a:t>
                      </a:r>
                    </a:p>
                  </a:txBody>
                  <a:tcPr anchor="ctr">
                    <a:solidFill>
                      <a:srgbClr val="F166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726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4907972" y="1399309"/>
          <a:ext cx="3920836" cy="534092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92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3667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chemeClr val="bg1"/>
                          </a:solidFill>
                        </a:rPr>
                        <a:t>Nouns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726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141614" y="2171832"/>
            <a:ext cx="2389909" cy="592281"/>
            <a:chOff x="1132609" y="2556164"/>
            <a:chExt cx="2389909" cy="592281"/>
          </a:xfrm>
        </p:grpSpPr>
        <p:sp>
          <p:nvSpPr>
            <p:cNvPr id="3" name="Rectangle 2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7A7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1. </a:t>
              </a:r>
              <a:r>
                <a:rPr lang="en-US" sz="2800"/>
                <a:t>have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124736" y="2959826"/>
            <a:ext cx="2389909" cy="592281"/>
            <a:chOff x="1132609" y="2556164"/>
            <a:chExt cx="2389909" cy="592281"/>
          </a:xfrm>
        </p:grpSpPr>
        <p:sp>
          <p:nvSpPr>
            <p:cNvPr id="31" name="Rectangle 30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483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2. </a:t>
              </a:r>
              <a:r>
                <a:rPr lang="en-US" sz="2800"/>
                <a:t>visit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124736" y="3742925"/>
            <a:ext cx="2389909" cy="592281"/>
            <a:chOff x="1132609" y="2556164"/>
            <a:chExt cx="2389909" cy="592281"/>
          </a:xfrm>
        </p:grpSpPr>
        <p:sp>
          <p:nvSpPr>
            <p:cNvPr id="34" name="Rectangle 33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7A7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3. </a:t>
              </a:r>
              <a:r>
                <a:rPr lang="en-US" sz="2800"/>
                <a:t>give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124736" y="4484329"/>
            <a:ext cx="2370072" cy="592281"/>
            <a:chOff x="1152446" y="2556164"/>
            <a:chExt cx="2370072" cy="592281"/>
          </a:xfrm>
        </p:grpSpPr>
        <p:sp>
          <p:nvSpPr>
            <p:cNvPr id="37" name="Rectangle 36"/>
            <p:cNvSpPr/>
            <p:nvPr/>
          </p:nvSpPr>
          <p:spPr>
            <a:xfrm>
              <a:off x="1152446" y="2556164"/>
              <a:ext cx="2370072" cy="592281"/>
            </a:xfrm>
            <a:prstGeom prst="rect">
              <a:avLst/>
            </a:prstGeom>
            <a:solidFill>
              <a:srgbClr val="F483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4. </a:t>
              </a:r>
              <a:r>
                <a:rPr lang="en-US" sz="2800"/>
                <a:t>make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106669" y="5252172"/>
            <a:ext cx="2389909" cy="592281"/>
            <a:chOff x="1132609" y="2556164"/>
            <a:chExt cx="2389909" cy="592281"/>
          </a:xfrm>
        </p:grpSpPr>
        <p:sp>
          <p:nvSpPr>
            <p:cNvPr id="40" name="Rectangle 39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7A7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288472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5. </a:t>
              </a:r>
              <a:r>
                <a:rPr lang="en-US" sz="2800"/>
                <a:t>clean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106669" y="5982938"/>
            <a:ext cx="2389909" cy="592281"/>
            <a:chOff x="1132609" y="2556164"/>
            <a:chExt cx="2389909" cy="592281"/>
          </a:xfrm>
        </p:grpSpPr>
        <p:sp>
          <p:nvSpPr>
            <p:cNvPr id="43" name="Rectangle 42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483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6. </a:t>
              </a:r>
              <a:r>
                <a:rPr lang="en-US" sz="2800"/>
                <a:t>watch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 rot="21600000">
            <a:off x="5667097" y="2154725"/>
            <a:ext cx="2431474" cy="592281"/>
            <a:chOff x="1091044" y="2556164"/>
            <a:chExt cx="2431474" cy="592281"/>
          </a:xfrm>
          <a:solidFill>
            <a:srgbClr val="FFC000"/>
          </a:solidFill>
        </p:grpSpPr>
        <p:sp>
          <p:nvSpPr>
            <p:cNvPr id="46" name="Rectangle 45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FE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091044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a. </a:t>
              </a:r>
              <a:r>
                <a:rPr lang="en-US" sz="2800" dirty="0"/>
                <a:t>a wish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722748" y="2959565"/>
            <a:ext cx="2389909" cy="592281"/>
            <a:chOff x="1132609" y="2556164"/>
            <a:chExt cx="2389909" cy="592281"/>
          </a:xfrm>
          <a:solidFill>
            <a:srgbClr val="FFC000"/>
          </a:solidFill>
        </p:grpSpPr>
        <p:sp>
          <p:nvSpPr>
            <p:cNvPr id="49" name="Rectangle 48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b. </a:t>
              </a:r>
              <a:r>
                <a:rPr lang="en-US" sz="2800"/>
                <a:t>fireworks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 rot="21600000">
            <a:off x="5679452" y="3719951"/>
            <a:ext cx="2466109" cy="592281"/>
            <a:chOff x="1091044" y="2556164"/>
            <a:chExt cx="2466109" cy="592281"/>
          </a:xfrm>
          <a:solidFill>
            <a:srgbClr val="FFC000"/>
          </a:solidFill>
        </p:grpSpPr>
        <p:sp>
          <p:nvSpPr>
            <p:cNvPr id="52" name="Rectangle 51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FE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091044" y="2621761"/>
              <a:ext cx="24661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c. </a:t>
              </a:r>
              <a:r>
                <a:rPr lang="en-US" sz="2800" dirty="0"/>
                <a:t>the furniture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591128" y="4494467"/>
            <a:ext cx="2642755" cy="592281"/>
            <a:chOff x="1000990" y="2556164"/>
            <a:chExt cx="2642755" cy="592281"/>
          </a:xfrm>
          <a:solidFill>
            <a:srgbClr val="FFC000"/>
          </a:solidFill>
        </p:grpSpPr>
        <p:sp>
          <p:nvSpPr>
            <p:cNvPr id="55" name="Rectangle 54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000990" y="2597304"/>
              <a:ext cx="26427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d. </a:t>
              </a:r>
              <a:r>
                <a:rPr lang="en-US" sz="2800" dirty="0"/>
                <a:t>lucky money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 rot="21600000">
            <a:off x="5721017" y="5243322"/>
            <a:ext cx="2389909" cy="592281"/>
            <a:chOff x="1132609" y="2556164"/>
            <a:chExt cx="2389909" cy="592281"/>
          </a:xfrm>
          <a:solidFill>
            <a:srgbClr val="FFC000"/>
          </a:solidFill>
        </p:grpSpPr>
        <p:sp>
          <p:nvSpPr>
            <p:cNvPr id="58" name="Rectangle 57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FE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e. </a:t>
              </a:r>
              <a:r>
                <a:rPr lang="en-US" sz="2800" dirty="0"/>
                <a:t>relatives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721017" y="5979369"/>
            <a:ext cx="2389909" cy="592281"/>
            <a:chOff x="1132609" y="2556164"/>
            <a:chExt cx="2389909" cy="592281"/>
          </a:xfrm>
          <a:solidFill>
            <a:srgbClr val="FFC000"/>
          </a:solidFill>
        </p:grpSpPr>
        <p:sp>
          <p:nvSpPr>
            <p:cNvPr id="61" name="Rectangle 60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f. </a:t>
              </a:r>
              <a:r>
                <a:rPr lang="en-US" sz="2800"/>
                <a:t>fun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792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3.7037E-6 L -0.00017 -0.557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278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11111E-6 L 0.00017 -0.33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666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7 L -4.44444E-6 -0.112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564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0.00035 0.2222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1113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96296E-6 L -0.00018 0.440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2199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07407E-6 L 0.0033 0.341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4" y="1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/>
          <p:cNvSpPr/>
          <p:nvPr/>
        </p:nvSpPr>
        <p:spPr>
          <a:xfrm>
            <a:off x="116374" y="5333999"/>
            <a:ext cx="422031" cy="37513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847851" y="4560277"/>
            <a:ext cx="422031" cy="37513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5614497" y="3658069"/>
            <a:ext cx="422031" cy="37513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847851" y="2825262"/>
            <a:ext cx="422031" cy="37513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116374" y="2016369"/>
            <a:ext cx="422031" cy="37513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1033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9656" y="726407"/>
            <a:ext cx="93437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Circle the best option A, B or C to complete the sentences.</a:t>
            </a:r>
            <a:endParaRPr lang="en-US" sz="25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6374" y="1457467"/>
            <a:ext cx="90276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 smtClean="0">
                <a:solidFill>
                  <a:srgbClr val="0000FF"/>
                </a:solidFill>
              </a:rPr>
              <a:t>In </a:t>
            </a:r>
            <a:r>
              <a:rPr lang="en-US" sz="2800" dirty="0">
                <a:solidFill>
                  <a:srgbClr val="0000FF"/>
                </a:solidFill>
              </a:rPr>
              <a:t>Viet Nam, we</a:t>
            </a:r>
            <a:r>
              <a:rPr lang="en-US" sz="2800" dirty="0" smtClean="0">
                <a:solidFill>
                  <a:srgbClr val="0000FF"/>
                </a:solidFill>
              </a:rPr>
              <a:t>__________ </a:t>
            </a:r>
            <a:r>
              <a:rPr lang="en-US" sz="2800" dirty="0" err="1" smtClean="0">
                <a:solidFill>
                  <a:srgbClr val="0000FF"/>
                </a:solidFill>
              </a:rPr>
              <a:t>Tet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>
                <a:solidFill>
                  <a:srgbClr val="0000FF"/>
                </a:solidFill>
              </a:rPr>
              <a:t>in January or February</a:t>
            </a:r>
            <a:r>
              <a:rPr lang="en-US" sz="2800" dirty="0" smtClean="0">
                <a:solidFill>
                  <a:srgbClr val="0000FF"/>
                </a:solidFill>
              </a:rPr>
              <a:t>.</a:t>
            </a:r>
          </a:p>
          <a:p>
            <a:r>
              <a:rPr lang="en-US" sz="2800" dirty="0" smtClean="0"/>
              <a:t>A. celebrate		B. make		C. join</a:t>
            </a:r>
            <a:endParaRPr lang="en-US" sz="2800" dirty="0"/>
          </a:p>
          <a:p>
            <a:r>
              <a:rPr lang="en-US" sz="2800" dirty="0">
                <a:solidFill>
                  <a:srgbClr val="0000FF"/>
                </a:solidFill>
              </a:rPr>
              <a:t>2. At </a:t>
            </a:r>
            <a:r>
              <a:rPr lang="en-US" sz="2800" dirty="0" err="1">
                <a:solidFill>
                  <a:srgbClr val="0000FF"/>
                </a:solidFill>
              </a:rPr>
              <a:t>Tet</a:t>
            </a:r>
            <a:r>
              <a:rPr lang="en-US" sz="2800" dirty="0">
                <a:solidFill>
                  <a:srgbClr val="0000FF"/>
                </a:solidFill>
              </a:rPr>
              <a:t>, we decorate our houses </a:t>
            </a:r>
            <a:r>
              <a:rPr lang="en-US" sz="2800" dirty="0" smtClean="0">
                <a:solidFill>
                  <a:srgbClr val="0000FF"/>
                </a:solidFill>
              </a:rPr>
              <a:t>with __________ flowers.</a:t>
            </a:r>
          </a:p>
          <a:p>
            <a:r>
              <a:rPr lang="en-US" sz="2800" dirty="0" smtClean="0"/>
              <a:t>A. rose		B. peach		C. lotus</a:t>
            </a:r>
            <a:endParaRPr lang="en-US" sz="2800" dirty="0"/>
          </a:p>
          <a:p>
            <a:r>
              <a:rPr lang="en-US" sz="2800" dirty="0">
                <a:solidFill>
                  <a:srgbClr val="0000FF"/>
                </a:solidFill>
              </a:rPr>
              <a:t>3. Children should help their parents to</a:t>
            </a:r>
            <a:r>
              <a:rPr lang="en-US" sz="2800" dirty="0" smtClean="0">
                <a:solidFill>
                  <a:srgbClr val="0000FF"/>
                </a:solidFill>
              </a:rPr>
              <a:t>______</a:t>
            </a:r>
            <a:r>
              <a:rPr lang="en-US" sz="2800" dirty="0">
                <a:solidFill>
                  <a:srgbClr val="0000FF"/>
                </a:solidFill>
              </a:rPr>
              <a:t> their houses</a:t>
            </a:r>
            <a:r>
              <a:rPr lang="en-US" sz="2800" dirty="0" smtClean="0">
                <a:solidFill>
                  <a:srgbClr val="0000FF"/>
                </a:solidFill>
              </a:rPr>
              <a:t>.</a:t>
            </a:r>
          </a:p>
          <a:p>
            <a:r>
              <a:rPr lang="en-US" sz="2800" dirty="0" smtClean="0"/>
              <a:t>A. move		B. make		C. clean</a:t>
            </a:r>
            <a:endParaRPr lang="en-US" sz="2800" dirty="0"/>
          </a:p>
          <a:p>
            <a:r>
              <a:rPr lang="en-US" sz="2800" dirty="0">
                <a:solidFill>
                  <a:srgbClr val="0000FF"/>
                </a:solidFill>
              </a:rPr>
              <a:t>4. People do a lot of __________before </a:t>
            </a:r>
            <a:r>
              <a:rPr lang="en-US" sz="2800" dirty="0" err="1">
                <a:solidFill>
                  <a:srgbClr val="0000FF"/>
                </a:solidFill>
              </a:rPr>
              <a:t>Tet</a:t>
            </a:r>
            <a:r>
              <a:rPr lang="en-US" sz="2800" dirty="0" smtClean="0">
                <a:solidFill>
                  <a:srgbClr val="0000FF"/>
                </a:solidFill>
              </a:rPr>
              <a:t>.</a:t>
            </a:r>
          </a:p>
          <a:p>
            <a:r>
              <a:rPr lang="en-US" sz="2800" dirty="0" smtClean="0"/>
              <a:t>A. shop		B. shopping		C. shops</a:t>
            </a:r>
            <a:endParaRPr lang="en-US" sz="2800" dirty="0"/>
          </a:p>
          <a:p>
            <a:r>
              <a:rPr lang="en-US" sz="2800" dirty="0">
                <a:solidFill>
                  <a:srgbClr val="0000FF"/>
                </a:solidFill>
              </a:rPr>
              <a:t>5. My mother usually cooks </a:t>
            </a:r>
            <a:r>
              <a:rPr lang="en-US" sz="2800" dirty="0" smtClean="0">
                <a:solidFill>
                  <a:srgbClr val="0000FF"/>
                </a:solidFill>
              </a:rPr>
              <a:t>special __________ during </a:t>
            </a:r>
            <a:r>
              <a:rPr lang="en-US" sz="2800" dirty="0" err="1" smtClean="0">
                <a:solidFill>
                  <a:srgbClr val="0000FF"/>
                </a:solidFill>
              </a:rPr>
              <a:t>Tet</a:t>
            </a:r>
            <a:r>
              <a:rPr lang="en-US" sz="2800" dirty="0" smtClean="0">
                <a:solidFill>
                  <a:srgbClr val="0000FF"/>
                </a:solidFill>
              </a:rPr>
              <a:t>.</a:t>
            </a:r>
          </a:p>
          <a:p>
            <a:r>
              <a:rPr lang="en-US" sz="2800" dirty="0" smtClean="0"/>
              <a:t>A. food		B. meat		C. cake</a:t>
            </a:r>
            <a:endParaRPr lang="en-US" sz="2800" dirty="0"/>
          </a:p>
        </p:txBody>
      </p:sp>
      <p:sp>
        <p:nvSpPr>
          <p:cNvPr id="58" name="Rectangle 57"/>
          <p:cNvSpPr/>
          <p:nvPr/>
        </p:nvSpPr>
        <p:spPr>
          <a:xfrm>
            <a:off x="219994" y="5521568"/>
            <a:ext cx="8836512" cy="10772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685800" indent="-685800" algn="ctr">
              <a:buFontTx/>
              <a:buChar char="-"/>
              <a:defRPr/>
            </a:pP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Thiết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kế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trò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chơi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trên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Kahoot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hay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cái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khác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lang="en-US" sz="3200" b="1" kern="10" dirty="0">
              <a:ln w="3155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685800" indent="-685800" algn="ctr">
              <a:buFontTx/>
              <a:buChar char="-"/>
              <a:defRPr/>
            </a:pP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Tạo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đường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link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đó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6732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370438" y="2215065"/>
            <a:ext cx="4403125" cy="2458647"/>
            <a:chOff x="2315573" y="1811975"/>
            <a:chExt cx="4403125" cy="2458647"/>
          </a:xfrm>
        </p:grpSpPr>
        <p:grpSp>
          <p:nvGrpSpPr>
            <p:cNvPr id="12" name="Group 11"/>
            <p:cNvGrpSpPr/>
            <p:nvPr/>
          </p:nvGrpSpPr>
          <p:grpSpPr>
            <a:xfrm>
              <a:off x="2315573" y="1811975"/>
              <a:ext cx="4403125" cy="820491"/>
              <a:chOff x="2321677" y="1811975"/>
              <a:chExt cx="4403125" cy="82049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9822" y="1811975"/>
                <a:ext cx="351498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1677" y="1854855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084B1"/>
                  </a:solidFill>
                </a:rPr>
                <a:t>Pronunciation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74482" y="3685847"/>
              <a:ext cx="40853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/s/ and /ʃ/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174581" y="416435"/>
            <a:ext cx="8836512" cy="15696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685800" indent="-685800" algn="ctr">
              <a:buFontTx/>
              <a:buChar char="-"/>
              <a:defRPr/>
            </a:pP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Chèn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Video clip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về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cachs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phát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âm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                    .</a:t>
            </a:r>
            <a:endParaRPr lang="en-US" sz="3200" b="1" kern="10" dirty="0">
              <a:ln w="3155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685800" indent="-685800" algn="ctr">
              <a:buFontTx/>
              <a:buChar char="-"/>
              <a:defRPr/>
            </a:pP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Tạo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đường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link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đó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89567" y="994677"/>
            <a:ext cx="4085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/s/ and /ʃ/</a:t>
            </a:r>
          </a:p>
        </p:txBody>
      </p:sp>
    </p:spTree>
    <p:extLst>
      <p:ext uri="{BB962C8B-B14F-4D97-AF65-F5344CB8AC3E}">
        <p14:creationId xmlns:p14="http://schemas.microsoft.com/office/powerpoint/2010/main" val="236000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178042"/>
            <a:ext cx="81538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 the words.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45573" y="2362201"/>
            <a:ext cx="7252854" cy="2209800"/>
            <a:chOff x="1070264" y="2362201"/>
            <a:chExt cx="7252854" cy="2209800"/>
          </a:xfrm>
        </p:grpSpPr>
        <p:sp>
          <p:nvSpPr>
            <p:cNvPr id="2" name="Rounded Rectangle 1"/>
            <p:cNvSpPr/>
            <p:nvPr/>
          </p:nvSpPr>
          <p:spPr>
            <a:xfrm>
              <a:off x="1070264" y="2362201"/>
              <a:ext cx="7252854" cy="2209800"/>
            </a:xfrm>
            <a:prstGeom prst="roundRect">
              <a:avLst/>
            </a:prstGeom>
            <a:solidFill>
              <a:srgbClr val="AFD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475507" y="2732809"/>
              <a:ext cx="17248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shopping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75507" y="3626638"/>
              <a:ext cx="17248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spring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86198" y="2732809"/>
              <a:ext cx="17248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special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886198" y="3626638"/>
              <a:ext cx="17248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wish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296889" y="2732809"/>
              <a:ext cx="17248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rice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96889" y="3626638"/>
              <a:ext cx="17248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/>
                <a:t>celebrate</a:t>
              </a:r>
            </a:p>
          </p:txBody>
        </p:sp>
      </p:grpSp>
      <p:pic>
        <p:nvPicPr>
          <p:cNvPr id="5" name="Bản sao của B1_39">
            <a:hlinkClick r:id="" action="ppaction://media"/>
            <a:extLst>
              <a:ext uri="{FF2B5EF4-FFF2-40B4-BE49-F238E27FC236}">
                <a16:creationId xmlns:a16="http://schemas.microsoft.com/office/drawing/2014/main" id="{27D3ABE0-BC78-473F-AC8B-C7FBE49B36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86398" y="1831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178042"/>
            <a:ext cx="81538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9184" y="1180214"/>
            <a:ext cx="86420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Learn by heart new words pronoun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Copy the answer into their notebook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Prepare next lesson: Unit 6: A Closer Look 2, Exercise 1,2,4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Focus more on Should/ Shouldn’t and some/ any for amount.  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5589403" y="1142628"/>
            <a:ext cx="2523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/s/ and /ʃ/</a:t>
            </a:r>
          </a:p>
        </p:txBody>
      </p:sp>
    </p:spTree>
    <p:extLst>
      <p:ext uri="{BB962C8B-B14F-4D97-AF65-F5344CB8AC3E}">
        <p14:creationId xmlns:p14="http://schemas.microsoft.com/office/powerpoint/2010/main" val="107766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50248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4581" y="416435"/>
            <a:ext cx="7732180" cy="175432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685800" indent="-685800" algn="ctr">
              <a:buFontTx/>
              <a:buChar char="-"/>
              <a:defRPr/>
            </a:pPr>
            <a:r>
              <a:rPr lang="en-US" sz="54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Chèn</a:t>
            </a:r>
            <a:r>
              <a:rPr lang="en-US" sz="54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Video clip </a:t>
            </a:r>
            <a:r>
              <a:rPr lang="en-US" sz="54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về</a:t>
            </a:r>
            <a:r>
              <a:rPr lang="en-US" sz="54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54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Têt</a:t>
            </a:r>
            <a:r>
              <a:rPr lang="en-US" sz="54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lang="en-US" sz="5400" b="1" kern="10" dirty="0">
              <a:ln w="3155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685800" indent="-685800" algn="ctr">
              <a:buFontTx/>
              <a:buChar char="-"/>
              <a:defRPr/>
            </a:pPr>
            <a:r>
              <a:rPr lang="en-US" sz="54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Tạo</a:t>
            </a:r>
            <a:r>
              <a:rPr lang="en-US" sz="54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54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đường</a:t>
            </a:r>
            <a:r>
              <a:rPr lang="en-US" sz="54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link </a:t>
            </a:r>
            <a:r>
              <a:rPr lang="en-US" sz="54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đó</a:t>
            </a:r>
            <a:r>
              <a:rPr lang="en-US" sz="54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98049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454902"/>
            <a:ext cx="4176100" cy="9135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25" y="4071381"/>
            <a:ext cx="379594" cy="412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24" y="4897813"/>
            <a:ext cx="408794" cy="405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25" y="5543759"/>
            <a:ext cx="375944" cy="3978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790" y="4400215"/>
            <a:ext cx="379595" cy="3905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9569" y="4096900"/>
            <a:ext cx="3990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Write the words / phrases in the box under the pictures.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7342" y="4930817"/>
            <a:ext cx="3876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Match the verbs with the nouns.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43465" y="4372873"/>
            <a:ext cx="3606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and repeat the words.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5396" y="3333417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Vocabulary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00327" y="3333417"/>
            <a:ext cx="2358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Pronunciation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111357" y="3786491"/>
            <a:ext cx="141301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/>
              <a:t>/s/ and /ʃ/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9567" y="5508517"/>
            <a:ext cx="3876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Complete the sentences with the words in the box.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53992" cy="232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76" y="867512"/>
            <a:ext cx="961782" cy="77761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8853992" cy="110196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31634" y="1031636"/>
            <a:ext cx="2914719" cy="6564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I. Objectives:</a:t>
            </a:r>
            <a:endParaRPr lang="en-U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8C2061-0C48-490A-8CE2-765311500D4E}"/>
              </a:ext>
            </a:extLst>
          </p:cNvPr>
          <p:cNvSpPr txBox="1"/>
          <p:nvPr/>
        </p:nvSpPr>
        <p:spPr>
          <a:xfrm>
            <a:off x="827797" y="1852250"/>
            <a:ext cx="8022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By the end of the lesson student can:</a:t>
            </a:r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8C2061-0C48-490A-8CE2-765311500D4E}"/>
              </a:ext>
            </a:extLst>
          </p:cNvPr>
          <p:cNvSpPr txBox="1"/>
          <p:nvPr/>
        </p:nvSpPr>
        <p:spPr>
          <a:xfrm>
            <a:off x="68337" y="2356341"/>
            <a:ext cx="947424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800" dirty="0" smtClean="0">
                <a:solidFill>
                  <a:srgbClr val="00B050"/>
                </a:solidFill>
              </a:rPr>
              <a:t>Extend and practice vocabulary related to “</a:t>
            </a:r>
            <a:r>
              <a:rPr lang="en-US" sz="2800" dirty="0" err="1" smtClean="0">
                <a:solidFill>
                  <a:srgbClr val="00B050"/>
                </a:solidFill>
              </a:rPr>
              <a:t>Tet</a:t>
            </a:r>
            <a:r>
              <a:rPr lang="en-US" sz="2800" dirty="0" smtClean="0">
                <a:solidFill>
                  <a:srgbClr val="00B050"/>
                </a:solidFill>
              </a:rPr>
              <a:t>”: things, activities, practices.</a:t>
            </a:r>
          </a:p>
          <a:p>
            <a:pPr marL="342900" indent="-342900">
              <a:buFontTx/>
              <a:buChar char="-"/>
            </a:pPr>
            <a:r>
              <a:rPr lang="en-US" sz="2800" dirty="0"/>
              <a:t>To introduce topic of the lesson </a:t>
            </a:r>
            <a:r>
              <a:rPr lang="en-US" sz="2800" i="1" dirty="0"/>
              <a:t>Our </a:t>
            </a:r>
            <a:r>
              <a:rPr lang="en-US" sz="2800" i="1" dirty="0" err="1"/>
              <a:t>Tet</a:t>
            </a:r>
            <a:r>
              <a:rPr lang="en-US" sz="2800" i="1" dirty="0"/>
              <a:t> holiday</a:t>
            </a:r>
            <a:r>
              <a:rPr lang="en-US" sz="2800" dirty="0" smtClean="0">
                <a:solidFill>
                  <a:srgbClr val="00B050"/>
                </a:solidFill>
              </a:rPr>
              <a:t>”</a:t>
            </a:r>
          </a:p>
          <a:p>
            <a:pPr marL="342900" indent="-342900">
              <a:buFontTx/>
              <a:buChar char="-"/>
            </a:pPr>
            <a:r>
              <a:rPr lang="en-US" sz="2800" dirty="0"/>
              <a:t>To teach/ introduce how to combine a verb with a noun</a:t>
            </a:r>
            <a:r>
              <a:rPr lang="en-US" sz="2800" dirty="0" smtClean="0"/>
              <a:t>.</a:t>
            </a:r>
          </a:p>
          <a:p>
            <a:pPr marL="342900" indent="-342900">
              <a:buFontTx/>
              <a:buChar char="-"/>
            </a:pPr>
            <a:r>
              <a:rPr lang="en-US" sz="2800" dirty="0" smtClean="0"/>
              <a:t> </a:t>
            </a:r>
            <a:r>
              <a:rPr lang="en-US" sz="2800" dirty="0" err="1"/>
              <a:t>Ss</a:t>
            </a:r>
            <a:r>
              <a:rPr lang="en-US" sz="2800" dirty="0"/>
              <a:t> also learn how to  pronounce the sounds </a:t>
            </a:r>
            <a:r>
              <a:rPr lang="en-US" sz="2800" b="1" dirty="0"/>
              <a:t>/s/</a:t>
            </a:r>
            <a:r>
              <a:rPr lang="en-US" sz="2800" dirty="0"/>
              <a:t> and /∫/</a:t>
            </a:r>
            <a:r>
              <a:rPr lang="en-US" sz="2800" i="1" dirty="0"/>
              <a:t> </a:t>
            </a:r>
            <a:r>
              <a:rPr lang="en-US" sz="2800" dirty="0"/>
              <a:t>correctly</a:t>
            </a:r>
            <a:r>
              <a:rPr lang="en-US" sz="2800" dirty="0" smtClean="0"/>
              <a:t>.</a:t>
            </a:r>
            <a:endParaRPr lang="en-US" sz="2800" dirty="0" smtClean="0">
              <a:solidFill>
                <a:srgbClr val="00B050"/>
              </a:solidFill>
            </a:endParaRPr>
          </a:p>
          <a:p>
            <a:r>
              <a:rPr lang="en-US" sz="2800" dirty="0" smtClean="0"/>
              <a:t>+ </a:t>
            </a:r>
            <a:r>
              <a:rPr lang="en-US" sz="2800" dirty="0"/>
              <a:t>Vocabulary: </a:t>
            </a:r>
            <a:endParaRPr lang="en-US" sz="2800" dirty="0" smtClean="0"/>
          </a:p>
          <a:p>
            <a:r>
              <a:rPr lang="en-US" sz="2800" dirty="0" smtClean="0"/>
              <a:t>- To use </a:t>
            </a:r>
            <a:r>
              <a:rPr lang="en-US" sz="2800" dirty="0"/>
              <a:t>the words related to the topic </a:t>
            </a:r>
            <a:r>
              <a:rPr lang="en-US" sz="2800" i="1" dirty="0" err="1"/>
              <a:t>Tet</a:t>
            </a:r>
            <a:r>
              <a:rPr lang="en-US" sz="2800" i="1" dirty="0"/>
              <a:t> holiday in Viet Nam.</a:t>
            </a:r>
            <a:endParaRPr lang="en-US" sz="2800" dirty="0"/>
          </a:p>
          <a:p>
            <a:r>
              <a:rPr lang="en-US" sz="2800" dirty="0" smtClean="0"/>
              <a:t>- To </a:t>
            </a:r>
            <a:r>
              <a:rPr lang="en-US" sz="2800" dirty="0"/>
              <a:t>pronounce </a:t>
            </a:r>
            <a:r>
              <a:rPr lang="en-US" sz="2800" i="1" dirty="0"/>
              <a:t>the sounds </a:t>
            </a:r>
            <a:r>
              <a:rPr lang="en-US" sz="2800" b="1" i="1" dirty="0"/>
              <a:t>/s/</a:t>
            </a:r>
            <a:r>
              <a:rPr lang="en-US" sz="2800" i="1" dirty="0"/>
              <a:t> and /∫/ </a:t>
            </a:r>
            <a:r>
              <a:rPr lang="en-US" sz="2800" dirty="0" smtClean="0"/>
              <a:t>correctly.</a:t>
            </a:r>
          </a:p>
          <a:p>
            <a:r>
              <a:rPr lang="en-US" sz="2800" dirty="0"/>
              <a:t>+ Grammar: </a:t>
            </a:r>
            <a:r>
              <a:rPr lang="en-US" sz="2800" dirty="0" smtClean="0"/>
              <a:t>Simple present tense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4149820" y="1019913"/>
            <a:ext cx="2914719" cy="6564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1. Cognitions: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0861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76" y="1066803"/>
            <a:ext cx="961782" cy="77761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53992" cy="123092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31634" y="1242650"/>
            <a:ext cx="2914719" cy="6564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2. Skills:</a:t>
            </a:r>
            <a:endParaRPr lang="en-US" sz="3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8C2061-0C48-490A-8CE2-765311500D4E}"/>
              </a:ext>
            </a:extLst>
          </p:cNvPr>
          <p:cNvSpPr txBox="1"/>
          <p:nvPr/>
        </p:nvSpPr>
        <p:spPr>
          <a:xfrm>
            <a:off x="138676" y="2145327"/>
            <a:ext cx="8022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800" b="1" dirty="0" smtClean="0"/>
              <a:t> Listening + Reading and Speaking 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1100458" y="2668537"/>
            <a:ext cx="2914719" cy="6564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3. Attitude:</a:t>
            </a:r>
            <a:endParaRPr 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8C2061-0C48-490A-8CE2-765311500D4E}"/>
              </a:ext>
            </a:extLst>
          </p:cNvPr>
          <p:cNvSpPr txBox="1"/>
          <p:nvPr/>
        </p:nvSpPr>
        <p:spPr>
          <a:xfrm>
            <a:off x="91784" y="3434853"/>
            <a:ext cx="905221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- To </a:t>
            </a:r>
            <a:r>
              <a:rPr lang="en-US" sz="2800" dirty="0"/>
              <a:t>educate the love and preservation of traditional customs and </a:t>
            </a:r>
            <a:r>
              <a:rPr lang="en-US" sz="2800" dirty="0" smtClean="0"/>
              <a:t>traditions. Having </a:t>
            </a:r>
            <a:r>
              <a:rPr lang="en-US" sz="2800" dirty="0"/>
              <a:t>a good behavior toward the adult and the elderly people on </a:t>
            </a:r>
            <a:r>
              <a:rPr lang="en-US" sz="2800" dirty="0" err="1"/>
              <a:t>Tet</a:t>
            </a:r>
            <a:r>
              <a:rPr lang="en-US" sz="2800" dirty="0"/>
              <a:t> holiday.</a:t>
            </a:r>
          </a:p>
          <a:p>
            <a:pPr lvl="0"/>
            <a:r>
              <a:rPr lang="en-US" sz="2800" dirty="0" smtClean="0"/>
              <a:t>- To collaborate </a:t>
            </a:r>
            <a:r>
              <a:rPr lang="en-US" sz="2800" dirty="0"/>
              <a:t>and build enthusiasm and effectiveness in pair work and teamwork.</a:t>
            </a:r>
          </a:p>
          <a:p>
            <a:r>
              <a:rPr lang="en-US" sz="2800" dirty="0"/>
              <a:t>Extend Ss’ serious learning attitudes; love learning English, energetically and actively participate in learning </a:t>
            </a:r>
            <a:r>
              <a:rPr lang="en-US" sz="2800" dirty="0" smtClean="0"/>
              <a:t>activities.</a:t>
            </a:r>
            <a:endParaRPr lang="en-US" sz="2800" dirty="0"/>
          </a:p>
          <a:p>
            <a:pPr marL="342900" indent="-342900">
              <a:buFontTx/>
              <a:buChar char="-"/>
            </a:pPr>
            <a:endParaRPr lang="en-US" sz="280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84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76" y="1066803"/>
            <a:ext cx="961782" cy="77761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53992" cy="123092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31634" y="1242650"/>
            <a:ext cx="5849812" cy="6564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II.   Teaching </a:t>
            </a:r>
            <a:r>
              <a:rPr lang="en-US" sz="3200" b="1" dirty="0" smtClean="0"/>
              <a:t>aids/materials</a:t>
            </a:r>
            <a:endParaRPr 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8C2061-0C48-490A-8CE2-765311500D4E}"/>
              </a:ext>
            </a:extLst>
          </p:cNvPr>
          <p:cNvSpPr txBox="1"/>
          <p:nvPr/>
        </p:nvSpPr>
        <p:spPr>
          <a:xfrm>
            <a:off x="138676" y="2321161"/>
            <a:ext cx="905221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1. Google meet/ </a:t>
            </a:r>
            <a:r>
              <a:rPr lang="en-US" sz="2800" dirty="0" err="1"/>
              <a:t>zalo</a:t>
            </a:r>
            <a:r>
              <a:rPr lang="en-US" sz="2800" dirty="0"/>
              <a:t> group (Discussion)</a:t>
            </a:r>
          </a:p>
          <a:p>
            <a:r>
              <a:rPr lang="en-US" sz="2800" dirty="0"/>
              <a:t>2. </a:t>
            </a:r>
            <a:r>
              <a:rPr lang="en-US" sz="2800" dirty="0" err="1"/>
              <a:t>Quizizz</a:t>
            </a:r>
            <a:r>
              <a:rPr lang="en-US" sz="2800" dirty="0"/>
              <a:t>/  </a:t>
            </a:r>
            <a:r>
              <a:rPr lang="en-US" sz="2800" dirty="0" err="1"/>
              <a:t>Zalo</a:t>
            </a:r>
            <a:r>
              <a:rPr lang="en-US" sz="2800" dirty="0"/>
              <a:t>, Meet (Contents/ products creation  tools)</a:t>
            </a:r>
          </a:p>
          <a:p>
            <a:r>
              <a:rPr lang="en-US" sz="2800" dirty="0"/>
              <a:t>3.  </a:t>
            </a:r>
            <a:r>
              <a:rPr lang="en-US" sz="2800" u="sng" dirty="0">
                <a:hlinkClick r:id="rId4"/>
              </a:rPr>
              <a:t>https://padlet.com/dashboard/</a:t>
            </a:r>
            <a:r>
              <a:rPr lang="en-US" sz="2800" dirty="0"/>
              <a:t> - </a:t>
            </a:r>
            <a:r>
              <a:rPr lang="en-US" sz="2800" dirty="0" err="1"/>
              <a:t>Zalo</a:t>
            </a:r>
            <a:r>
              <a:rPr lang="en-US" sz="2800" dirty="0"/>
              <a:t> group (Assignment and submission tools)</a:t>
            </a:r>
          </a:p>
          <a:p>
            <a:r>
              <a:rPr lang="en-US" sz="2800" dirty="0"/>
              <a:t>4.  </a:t>
            </a:r>
            <a:r>
              <a:rPr lang="en-US" sz="2800" u="sng" dirty="0">
                <a:hlinkClick r:id="rId5"/>
              </a:rPr>
              <a:t>https://forms.google.com</a:t>
            </a:r>
            <a:r>
              <a:rPr lang="en-US" sz="2800" dirty="0"/>
              <a:t> / </a:t>
            </a:r>
            <a:r>
              <a:rPr lang="en-US" sz="2800" b="1" dirty="0"/>
              <a:t>Azota.vn / </a:t>
            </a:r>
            <a:r>
              <a:rPr lang="en-US" sz="2800" b="1" dirty="0" err="1"/>
              <a:t>Quizizz</a:t>
            </a:r>
            <a:r>
              <a:rPr lang="en-US" sz="2800" b="1" dirty="0"/>
              <a:t> </a:t>
            </a:r>
            <a:r>
              <a:rPr lang="en-US" sz="2800" dirty="0"/>
              <a:t>(Startup activity creation/ assessment tools)</a:t>
            </a:r>
          </a:p>
          <a:p>
            <a:r>
              <a:rPr lang="en-US" sz="2800" dirty="0"/>
              <a:t>5. Zoom/ Google meet (Virtual classroom)</a:t>
            </a:r>
          </a:p>
          <a:p>
            <a:r>
              <a:rPr lang="en-US" sz="2800" dirty="0"/>
              <a:t>6. Textbook : Global success</a:t>
            </a:r>
          </a:p>
          <a:p>
            <a:pPr marL="342900" indent="-342900">
              <a:buFontTx/>
              <a:buChar char="-"/>
            </a:pPr>
            <a:endParaRPr lang="en-US" sz="280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9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285" y="543384"/>
            <a:ext cx="93540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 smtClean="0">
                <a:solidFill>
                  <a:srgbClr val="C00000"/>
                </a:solidFill>
                <a:latin typeface="+mj-lt"/>
              </a:rPr>
              <a:t>*Vocabulary:</a:t>
            </a:r>
          </a:p>
          <a:p>
            <a:r>
              <a:rPr lang="vi-VN" sz="4800" dirty="0" smtClean="0">
                <a:latin typeface="+mj-lt"/>
              </a:rPr>
              <a:t>-to wish: </a:t>
            </a:r>
            <a:r>
              <a:rPr lang="vi-VN" sz="4800" dirty="0" smtClean="0">
                <a:solidFill>
                  <a:srgbClr val="C00000"/>
                </a:solidFill>
                <a:latin typeface="+mj-lt"/>
              </a:rPr>
              <a:t>mong ước</a:t>
            </a:r>
          </a:p>
          <a:p>
            <a:r>
              <a:rPr lang="vi-VN" sz="4800" dirty="0" smtClean="0">
                <a:latin typeface="+mj-lt"/>
                <a:sym typeface="Wingdings" panose="05000000000000000000" pitchFamily="2" charset="2"/>
              </a:rPr>
              <a:t>-have fun (adj): </a:t>
            </a:r>
            <a:r>
              <a:rPr lang="vi-VN" sz="4800" dirty="0" smtClean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vui</a:t>
            </a:r>
          </a:p>
          <a:p>
            <a:r>
              <a:rPr lang="vi-VN" sz="4800" dirty="0" smtClean="0">
                <a:latin typeface="+mj-lt"/>
                <a:sym typeface="Wingdings" panose="05000000000000000000" pitchFamily="2" charset="2"/>
              </a:rPr>
              <a:t>-furniture: </a:t>
            </a:r>
            <a:r>
              <a:rPr lang="vi-VN" sz="4800" dirty="0" smtClean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nội thất, đồ đạc</a:t>
            </a:r>
          </a:p>
          <a:p>
            <a:r>
              <a:rPr lang="vi-VN" sz="4800" dirty="0" smtClean="0">
                <a:latin typeface="+mj-lt"/>
                <a:sym typeface="Wingdings" panose="05000000000000000000" pitchFamily="2" charset="2"/>
              </a:rPr>
              <a:t>-special food: </a:t>
            </a:r>
            <a:r>
              <a:rPr lang="vi-VN" sz="4800" dirty="0" smtClean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thức ăn ngon</a:t>
            </a:r>
          </a:p>
          <a:p>
            <a:r>
              <a:rPr lang="vi-VN" sz="4800" dirty="0" smtClean="0">
                <a:latin typeface="+mj-lt"/>
                <a:sym typeface="Wingdings" panose="05000000000000000000" pitchFamily="2" charset="2"/>
              </a:rPr>
              <a:t>-relative: </a:t>
            </a:r>
            <a:r>
              <a:rPr lang="vi-VN" sz="4800" dirty="0" smtClean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họ hàng</a:t>
            </a:r>
          </a:p>
          <a:p>
            <a:r>
              <a:rPr lang="vi-VN" sz="4800" dirty="0" smtClean="0">
                <a:latin typeface="+mj-lt"/>
                <a:sym typeface="Wingdings" panose="05000000000000000000" pitchFamily="2" charset="2"/>
              </a:rPr>
              <a:t>-spring: </a:t>
            </a:r>
            <a:r>
              <a:rPr lang="vi-VN" sz="4800" dirty="0" smtClean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mùa xuân</a:t>
            </a:r>
            <a:endParaRPr lang="vi-VN" sz="4800" dirty="0">
              <a:solidFill>
                <a:srgbClr val="C00000"/>
              </a:solidFill>
              <a:latin typeface="+mj-lt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182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270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56978" y="14645"/>
            <a:ext cx="788568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the words / phrases in the box under the pictures.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27" y="2047234"/>
            <a:ext cx="2253300" cy="18108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042" y="2341222"/>
            <a:ext cx="2056900" cy="14463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157" y="2140044"/>
            <a:ext cx="2387872" cy="1593832"/>
          </a:xfrm>
          <a:prstGeom prst="rect">
            <a:avLst/>
          </a:prstGeom>
        </p:spPr>
      </p:pic>
      <p:grpSp>
        <p:nvGrpSpPr>
          <p:cNvPr id="71" name="Group 70"/>
          <p:cNvGrpSpPr/>
          <p:nvPr/>
        </p:nvGrpSpPr>
        <p:grpSpPr>
          <a:xfrm>
            <a:off x="541931" y="3877161"/>
            <a:ext cx="1493887" cy="461665"/>
            <a:chOff x="1685581" y="5618602"/>
            <a:chExt cx="1493887" cy="461665"/>
          </a:xfrm>
        </p:grpSpPr>
        <p:sp>
          <p:nvSpPr>
            <p:cNvPr id="72" name="TextBox 71"/>
            <p:cNvSpPr txBox="1"/>
            <p:nvPr/>
          </p:nvSpPr>
          <p:spPr>
            <a:xfrm>
              <a:off x="1685581" y="5618602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cxnSp>
          <p:nvCxnSpPr>
            <p:cNvPr id="73" name="Straight Connector 72"/>
            <p:cNvCxnSpPr/>
            <p:nvPr/>
          </p:nvCxnSpPr>
          <p:spPr>
            <a:xfrm flipV="1">
              <a:off x="2082188" y="6004193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3638504" y="3877159"/>
            <a:ext cx="1493887" cy="461665"/>
            <a:chOff x="1685581" y="5618602"/>
            <a:chExt cx="1493887" cy="461665"/>
          </a:xfrm>
        </p:grpSpPr>
        <p:sp>
          <p:nvSpPr>
            <p:cNvPr id="75" name="TextBox 74"/>
            <p:cNvSpPr txBox="1"/>
            <p:nvPr/>
          </p:nvSpPr>
          <p:spPr>
            <a:xfrm>
              <a:off x="1685581" y="5618602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cxnSp>
          <p:nvCxnSpPr>
            <p:cNvPr id="76" name="Straight Connector 75"/>
            <p:cNvCxnSpPr/>
            <p:nvPr/>
          </p:nvCxnSpPr>
          <p:spPr>
            <a:xfrm flipV="1">
              <a:off x="2082188" y="6004193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/>
          <p:cNvGrpSpPr/>
          <p:nvPr/>
        </p:nvGrpSpPr>
        <p:grpSpPr>
          <a:xfrm>
            <a:off x="6735077" y="3877158"/>
            <a:ext cx="1493887" cy="461665"/>
            <a:chOff x="1685581" y="5618602"/>
            <a:chExt cx="1493887" cy="461665"/>
          </a:xfrm>
        </p:grpSpPr>
        <p:sp>
          <p:nvSpPr>
            <p:cNvPr id="78" name="TextBox 77"/>
            <p:cNvSpPr txBox="1"/>
            <p:nvPr/>
          </p:nvSpPr>
          <p:spPr>
            <a:xfrm>
              <a:off x="1685581" y="5618602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cxnSp>
          <p:nvCxnSpPr>
            <p:cNvPr id="79" name="Straight Connector 78"/>
            <p:cNvCxnSpPr/>
            <p:nvPr/>
          </p:nvCxnSpPr>
          <p:spPr>
            <a:xfrm flipV="1">
              <a:off x="2082188" y="6004193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0" name="Picture 7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75771" y="4628764"/>
            <a:ext cx="2511020" cy="1661856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002" y="4519698"/>
            <a:ext cx="2577322" cy="1711802"/>
          </a:xfrm>
          <a:prstGeom prst="rect">
            <a:avLst/>
          </a:prstGeom>
        </p:spPr>
      </p:pic>
      <p:grpSp>
        <p:nvGrpSpPr>
          <p:cNvPr id="83" name="Group 82"/>
          <p:cNvGrpSpPr/>
          <p:nvPr/>
        </p:nvGrpSpPr>
        <p:grpSpPr>
          <a:xfrm>
            <a:off x="2067517" y="6285231"/>
            <a:ext cx="1493887" cy="461665"/>
            <a:chOff x="1685581" y="5618602"/>
            <a:chExt cx="1493887" cy="461665"/>
          </a:xfrm>
        </p:grpSpPr>
        <p:sp>
          <p:nvSpPr>
            <p:cNvPr id="84" name="TextBox 83"/>
            <p:cNvSpPr txBox="1"/>
            <p:nvPr/>
          </p:nvSpPr>
          <p:spPr>
            <a:xfrm>
              <a:off x="1685581" y="5618602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cxnSp>
          <p:nvCxnSpPr>
            <p:cNvPr id="85" name="Straight Connector 84"/>
            <p:cNvCxnSpPr/>
            <p:nvPr/>
          </p:nvCxnSpPr>
          <p:spPr>
            <a:xfrm flipV="1">
              <a:off x="2082188" y="6004193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5778735" y="6285231"/>
            <a:ext cx="1493887" cy="461665"/>
            <a:chOff x="1685581" y="5618602"/>
            <a:chExt cx="1493887" cy="461665"/>
          </a:xfrm>
        </p:grpSpPr>
        <p:sp>
          <p:nvSpPr>
            <p:cNvPr id="90" name="TextBox 89"/>
            <p:cNvSpPr txBox="1"/>
            <p:nvPr/>
          </p:nvSpPr>
          <p:spPr>
            <a:xfrm>
              <a:off x="1685581" y="5618602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cxnSp>
          <p:nvCxnSpPr>
            <p:cNvPr id="91" name="Straight Connector 90"/>
            <p:cNvCxnSpPr/>
            <p:nvPr/>
          </p:nvCxnSpPr>
          <p:spPr>
            <a:xfrm flipV="1">
              <a:off x="2082188" y="6004193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ounded Rectangle 65"/>
          <p:cNvSpPr/>
          <p:nvPr/>
        </p:nvSpPr>
        <p:spPr>
          <a:xfrm>
            <a:off x="250710" y="1205345"/>
            <a:ext cx="8642580" cy="6442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582919" y="1281801"/>
            <a:ext cx="1092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wish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912269" y="1298863"/>
            <a:ext cx="884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fun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159188" y="1292788"/>
            <a:ext cx="1577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fireworks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161479" y="1285256"/>
            <a:ext cx="177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special food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272622" y="1292788"/>
            <a:ext cx="1321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furniture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DB7B50-C756-4AE1-AE5D-96466BBBE0C7}"/>
              </a:ext>
            </a:extLst>
          </p:cNvPr>
          <p:cNvSpPr txBox="1"/>
          <p:nvPr/>
        </p:nvSpPr>
        <p:spPr>
          <a:xfrm>
            <a:off x="541931" y="3877158"/>
            <a:ext cx="1649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1.</a:t>
            </a:r>
            <a:r>
              <a:rPr lang="en-US" sz="2400" dirty="0">
                <a:solidFill>
                  <a:srgbClr val="C00000"/>
                </a:solidFill>
              </a:rPr>
              <a:t> fireworks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0EE344A-9CD6-4D3E-8E14-310995D5A9C3}"/>
              </a:ext>
            </a:extLst>
          </p:cNvPr>
          <p:cNvSpPr txBox="1"/>
          <p:nvPr/>
        </p:nvSpPr>
        <p:spPr>
          <a:xfrm>
            <a:off x="3529527" y="3877158"/>
            <a:ext cx="1987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2.</a:t>
            </a:r>
            <a:r>
              <a:rPr lang="en-US" sz="2400" dirty="0">
                <a:solidFill>
                  <a:srgbClr val="C00000"/>
                </a:solidFill>
              </a:rPr>
              <a:t> special food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299FC79-D2B1-4672-BEC6-2835D173E377}"/>
              </a:ext>
            </a:extLst>
          </p:cNvPr>
          <p:cNvSpPr txBox="1"/>
          <p:nvPr/>
        </p:nvSpPr>
        <p:spPr>
          <a:xfrm>
            <a:off x="6885320" y="3877157"/>
            <a:ext cx="909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3.</a:t>
            </a:r>
            <a:r>
              <a:rPr lang="en-US" sz="2400" dirty="0">
                <a:solidFill>
                  <a:srgbClr val="C00000"/>
                </a:solidFill>
              </a:rPr>
              <a:t> fun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5FB2073-463F-47EF-8DD1-63C9EB34A2D3}"/>
              </a:ext>
            </a:extLst>
          </p:cNvPr>
          <p:cNvSpPr txBox="1"/>
          <p:nvPr/>
        </p:nvSpPr>
        <p:spPr>
          <a:xfrm>
            <a:off x="2372631" y="6284725"/>
            <a:ext cx="1063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4.</a:t>
            </a:r>
            <a:r>
              <a:rPr lang="en-US" sz="2400" dirty="0">
                <a:solidFill>
                  <a:srgbClr val="C00000"/>
                </a:solidFill>
              </a:rPr>
              <a:t> wish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42E8D36-6046-409D-90E2-82BA75A46156}"/>
              </a:ext>
            </a:extLst>
          </p:cNvPr>
          <p:cNvSpPr txBox="1"/>
          <p:nvPr/>
        </p:nvSpPr>
        <p:spPr>
          <a:xfrm>
            <a:off x="5587212" y="6284724"/>
            <a:ext cx="1608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5.</a:t>
            </a:r>
            <a:r>
              <a:rPr lang="en-US" sz="2400" dirty="0">
                <a:solidFill>
                  <a:srgbClr val="C00000"/>
                </a:solidFill>
              </a:rPr>
              <a:t> furniture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50710" y="642801"/>
            <a:ext cx="8836512" cy="10772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685800" indent="-685800" algn="ctr">
              <a:buFontTx/>
              <a:buChar char="-"/>
              <a:defRPr/>
            </a:pP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Thiết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kế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trò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chơi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trên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Kahoot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hay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cái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khác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lang="en-US" sz="3200" b="1" kern="10" dirty="0">
              <a:ln w="3155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685800" indent="-685800" algn="ctr">
              <a:buFontTx/>
              <a:buChar char="-"/>
              <a:defRPr/>
            </a:pP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Tạo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đường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link </a:t>
            </a:r>
            <a:r>
              <a:rPr lang="en-US" sz="3200" b="1" kern="10" dirty="0" err="1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đó</a:t>
            </a:r>
            <a:r>
              <a:rPr lang="en-US" sz="3200" b="1" kern="1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" dur="indefinite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8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7" dur="indefinite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  <p:bldP spid="70" grpId="0"/>
      <p:bldP spid="65" grpId="0"/>
      <p:bldP spid="92" grpId="0"/>
      <p:bldP spid="6" grpId="0"/>
      <p:bldP spid="37" grpId="0"/>
      <p:bldP spid="38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6A3ECE21-1465-413D-B33F-C3C257584D23}"/>
              </a:ext>
            </a:extLst>
          </p:cNvPr>
          <p:cNvGrpSpPr/>
          <p:nvPr/>
        </p:nvGrpSpPr>
        <p:grpSpPr>
          <a:xfrm rot="21600000">
            <a:off x="5687879" y="4494466"/>
            <a:ext cx="2431474" cy="592281"/>
            <a:chOff x="1091044" y="2556164"/>
            <a:chExt cx="2431474" cy="592281"/>
          </a:xfrm>
          <a:solidFill>
            <a:srgbClr val="FFC000"/>
          </a:solidFill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E00F9E3-AD54-4E07-B59B-2B8109AD9328}"/>
                </a:ext>
              </a:extLst>
            </p:cNvPr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FE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6789C86-F28C-4D70-A86B-69EDC9A859AE}"/>
                </a:ext>
              </a:extLst>
            </p:cNvPr>
            <p:cNvSpPr txBox="1"/>
            <p:nvPr/>
          </p:nvSpPr>
          <p:spPr>
            <a:xfrm>
              <a:off x="1091044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a. </a:t>
              </a:r>
              <a:r>
                <a:rPr lang="en-US" sz="2800" dirty="0"/>
                <a:t>a wish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0511105-E71A-412A-A5DF-3BF88D01B856}"/>
              </a:ext>
            </a:extLst>
          </p:cNvPr>
          <p:cNvGrpSpPr/>
          <p:nvPr/>
        </p:nvGrpSpPr>
        <p:grpSpPr>
          <a:xfrm>
            <a:off x="5715821" y="5982002"/>
            <a:ext cx="2389909" cy="592281"/>
            <a:chOff x="1132609" y="2556164"/>
            <a:chExt cx="2389909" cy="592281"/>
          </a:xfrm>
          <a:solidFill>
            <a:srgbClr val="FFC000"/>
          </a:solidFill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B1227A7B-F7BF-4986-AC80-0B520523A5D8}"/>
                </a:ext>
              </a:extLst>
            </p:cNvPr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77BB76F-7CD2-4800-88B2-582D8C1E0DA9}"/>
                </a:ext>
              </a:extLst>
            </p:cNvPr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b. </a:t>
              </a:r>
              <a:r>
                <a:rPr lang="en-US" sz="2800"/>
                <a:t>fireworks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87284B2-5054-48B4-BA3E-0A2C0B43E158}"/>
              </a:ext>
            </a:extLst>
          </p:cNvPr>
          <p:cNvGrpSpPr/>
          <p:nvPr/>
        </p:nvGrpSpPr>
        <p:grpSpPr>
          <a:xfrm rot="21600000">
            <a:off x="5679452" y="5251454"/>
            <a:ext cx="2466109" cy="592281"/>
            <a:chOff x="1091044" y="2556164"/>
            <a:chExt cx="2466109" cy="592281"/>
          </a:xfrm>
          <a:solidFill>
            <a:srgbClr val="FFC000"/>
          </a:solidFill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825588C-ACF7-4FD3-9764-D1BC4B6F7B48}"/>
                </a:ext>
              </a:extLst>
            </p:cNvPr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FE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C8E0CAF-1A00-40BC-99B1-6EBA310FAD2D}"/>
                </a:ext>
              </a:extLst>
            </p:cNvPr>
            <p:cNvSpPr txBox="1"/>
            <p:nvPr/>
          </p:nvSpPr>
          <p:spPr>
            <a:xfrm>
              <a:off x="1091044" y="2621761"/>
              <a:ext cx="24661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c. </a:t>
              </a:r>
              <a:r>
                <a:rPr lang="en-US" sz="2800" dirty="0"/>
                <a:t>the furniture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86F0916-1855-4084-8951-BAEC9E77F0A7}"/>
              </a:ext>
            </a:extLst>
          </p:cNvPr>
          <p:cNvGrpSpPr/>
          <p:nvPr/>
        </p:nvGrpSpPr>
        <p:grpSpPr>
          <a:xfrm>
            <a:off x="5596323" y="3719950"/>
            <a:ext cx="2642755" cy="592281"/>
            <a:chOff x="1000990" y="2556164"/>
            <a:chExt cx="2642755" cy="592281"/>
          </a:xfrm>
          <a:solidFill>
            <a:srgbClr val="FFC000"/>
          </a:solidFill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89A1618-7ED3-4564-B277-42DF9BD78C7E}"/>
                </a:ext>
              </a:extLst>
            </p:cNvPr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EC95C7C-C7B4-424B-95D5-1865622C1985}"/>
                </a:ext>
              </a:extLst>
            </p:cNvPr>
            <p:cNvSpPr txBox="1"/>
            <p:nvPr/>
          </p:nvSpPr>
          <p:spPr>
            <a:xfrm>
              <a:off x="1000990" y="2597304"/>
              <a:ext cx="26427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d. </a:t>
              </a:r>
              <a:r>
                <a:rPr lang="en-US" sz="2800" dirty="0"/>
                <a:t>lucky money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D37EEAD-D689-43AA-92E2-17D3E22A5495}"/>
              </a:ext>
            </a:extLst>
          </p:cNvPr>
          <p:cNvGrpSpPr/>
          <p:nvPr/>
        </p:nvGrpSpPr>
        <p:grpSpPr>
          <a:xfrm rot="21600000">
            <a:off x="5715820" y="2954828"/>
            <a:ext cx="2389909" cy="592281"/>
            <a:chOff x="1132609" y="2556164"/>
            <a:chExt cx="2389909" cy="592281"/>
          </a:xfrm>
          <a:solidFill>
            <a:srgbClr val="FFC000"/>
          </a:solidFill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09F36B64-F07A-4D97-8BE1-3A7600CA414E}"/>
                </a:ext>
              </a:extLst>
            </p:cNvPr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FE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A824A51-9D99-49F1-A9ED-41D52365AC2D}"/>
                </a:ext>
              </a:extLst>
            </p:cNvPr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e. </a:t>
              </a:r>
              <a:r>
                <a:rPr lang="en-US" sz="2800"/>
                <a:t>relatives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8D3F031-E3D8-41EF-B4BF-17F4C2F31FF6}"/>
              </a:ext>
            </a:extLst>
          </p:cNvPr>
          <p:cNvGrpSpPr/>
          <p:nvPr/>
        </p:nvGrpSpPr>
        <p:grpSpPr>
          <a:xfrm>
            <a:off x="5715819" y="2156277"/>
            <a:ext cx="2389909" cy="592281"/>
            <a:chOff x="1132609" y="2556164"/>
            <a:chExt cx="2389909" cy="592281"/>
          </a:xfrm>
          <a:solidFill>
            <a:srgbClr val="FFC000"/>
          </a:solidFill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9EBDCF3-1332-4D8F-B08C-05AA1E6F23CB}"/>
                </a:ext>
              </a:extLst>
            </p:cNvPr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2575902-9C62-4806-BB68-B131EC04302F}"/>
                </a:ext>
              </a:extLst>
            </p:cNvPr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f. </a:t>
              </a:r>
              <a:r>
                <a:rPr lang="en-US" sz="2800"/>
                <a:t>fun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546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312" y="184913"/>
            <a:ext cx="79010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-8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verbs with the nouns.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39436" y="1392382"/>
          <a:ext cx="3920836" cy="5340927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92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366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Verbs</a:t>
                      </a:r>
                    </a:p>
                  </a:txBody>
                  <a:tcPr anchor="ctr">
                    <a:solidFill>
                      <a:srgbClr val="F166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726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4907972" y="1399309"/>
          <a:ext cx="3920836" cy="534092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92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366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Nouns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726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141614" y="2171832"/>
            <a:ext cx="2389909" cy="592281"/>
            <a:chOff x="1132609" y="2556164"/>
            <a:chExt cx="2389909" cy="592281"/>
          </a:xfrm>
        </p:grpSpPr>
        <p:sp>
          <p:nvSpPr>
            <p:cNvPr id="3" name="Rectangle 2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7A7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1. </a:t>
              </a:r>
              <a:r>
                <a:rPr lang="en-US" sz="2800"/>
                <a:t>have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124736" y="2959826"/>
            <a:ext cx="2389909" cy="592281"/>
            <a:chOff x="1132609" y="2556164"/>
            <a:chExt cx="2389909" cy="592281"/>
          </a:xfrm>
        </p:grpSpPr>
        <p:sp>
          <p:nvSpPr>
            <p:cNvPr id="31" name="Rectangle 30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483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2. </a:t>
              </a:r>
              <a:r>
                <a:rPr lang="en-US" sz="2800"/>
                <a:t>visit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124736" y="3742925"/>
            <a:ext cx="2389909" cy="592281"/>
            <a:chOff x="1132609" y="2556164"/>
            <a:chExt cx="2389909" cy="592281"/>
          </a:xfrm>
        </p:grpSpPr>
        <p:sp>
          <p:nvSpPr>
            <p:cNvPr id="34" name="Rectangle 33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7A7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3. </a:t>
              </a:r>
              <a:r>
                <a:rPr lang="en-US" sz="2800"/>
                <a:t>give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124736" y="4484329"/>
            <a:ext cx="2370072" cy="592281"/>
            <a:chOff x="1152446" y="2556164"/>
            <a:chExt cx="2370072" cy="592281"/>
          </a:xfrm>
        </p:grpSpPr>
        <p:sp>
          <p:nvSpPr>
            <p:cNvPr id="37" name="Rectangle 36"/>
            <p:cNvSpPr/>
            <p:nvPr/>
          </p:nvSpPr>
          <p:spPr>
            <a:xfrm>
              <a:off x="1152446" y="2556164"/>
              <a:ext cx="2370072" cy="592281"/>
            </a:xfrm>
            <a:prstGeom prst="rect">
              <a:avLst/>
            </a:prstGeom>
            <a:solidFill>
              <a:srgbClr val="F483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4. </a:t>
              </a:r>
              <a:r>
                <a:rPr lang="en-US" sz="2800"/>
                <a:t>make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106669" y="5252172"/>
            <a:ext cx="2389909" cy="592281"/>
            <a:chOff x="1132609" y="2556164"/>
            <a:chExt cx="2389909" cy="592281"/>
          </a:xfrm>
        </p:grpSpPr>
        <p:sp>
          <p:nvSpPr>
            <p:cNvPr id="40" name="Rectangle 39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7A7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288472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5. </a:t>
              </a:r>
              <a:r>
                <a:rPr lang="en-US" sz="2800"/>
                <a:t>clean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106669" y="5982938"/>
            <a:ext cx="2389909" cy="592281"/>
            <a:chOff x="1132609" y="2556164"/>
            <a:chExt cx="2389909" cy="592281"/>
          </a:xfrm>
        </p:grpSpPr>
        <p:sp>
          <p:nvSpPr>
            <p:cNvPr id="43" name="Rectangle 42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483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6. </a:t>
              </a:r>
              <a:r>
                <a:rPr lang="en-US" sz="2800"/>
                <a:t>watch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 rot="21600000">
            <a:off x="5667097" y="2154725"/>
            <a:ext cx="2431474" cy="592281"/>
            <a:chOff x="1091044" y="2556164"/>
            <a:chExt cx="2431474" cy="592281"/>
          </a:xfrm>
          <a:solidFill>
            <a:srgbClr val="FFC000"/>
          </a:solidFill>
        </p:grpSpPr>
        <p:sp>
          <p:nvSpPr>
            <p:cNvPr id="46" name="Rectangle 45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FE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091044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a. </a:t>
              </a:r>
              <a:r>
                <a:rPr lang="en-US" sz="2800" dirty="0"/>
                <a:t>a wish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722748" y="2959565"/>
            <a:ext cx="2389909" cy="592281"/>
            <a:chOff x="1132609" y="2556164"/>
            <a:chExt cx="2389909" cy="592281"/>
          </a:xfrm>
          <a:solidFill>
            <a:srgbClr val="FFC000"/>
          </a:solidFill>
        </p:grpSpPr>
        <p:sp>
          <p:nvSpPr>
            <p:cNvPr id="49" name="Rectangle 48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b. </a:t>
              </a:r>
              <a:r>
                <a:rPr lang="en-US" sz="2800"/>
                <a:t>fireworks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 rot="21600000">
            <a:off x="5679452" y="3719951"/>
            <a:ext cx="2466109" cy="592281"/>
            <a:chOff x="1091044" y="2556164"/>
            <a:chExt cx="2466109" cy="592281"/>
          </a:xfrm>
          <a:solidFill>
            <a:srgbClr val="FFC000"/>
          </a:solidFill>
        </p:grpSpPr>
        <p:sp>
          <p:nvSpPr>
            <p:cNvPr id="52" name="Rectangle 51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FE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091044" y="2621761"/>
              <a:ext cx="24661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c. </a:t>
              </a:r>
              <a:r>
                <a:rPr lang="en-US" sz="2800" dirty="0"/>
                <a:t>the furniture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591128" y="4494467"/>
            <a:ext cx="2642755" cy="592281"/>
            <a:chOff x="1000990" y="2556164"/>
            <a:chExt cx="2642755" cy="592281"/>
          </a:xfrm>
          <a:solidFill>
            <a:srgbClr val="FFC000"/>
          </a:solidFill>
        </p:grpSpPr>
        <p:sp>
          <p:nvSpPr>
            <p:cNvPr id="55" name="Rectangle 54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000990" y="2597304"/>
              <a:ext cx="26427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d. </a:t>
              </a:r>
              <a:r>
                <a:rPr lang="en-US" sz="2800" dirty="0"/>
                <a:t>lucky money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 rot="21600000">
            <a:off x="5721017" y="5243322"/>
            <a:ext cx="2389909" cy="592281"/>
            <a:chOff x="1132609" y="2556164"/>
            <a:chExt cx="2389909" cy="592281"/>
          </a:xfrm>
          <a:solidFill>
            <a:srgbClr val="FFC000"/>
          </a:solidFill>
        </p:grpSpPr>
        <p:sp>
          <p:nvSpPr>
            <p:cNvPr id="58" name="Rectangle 57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solidFill>
              <a:srgbClr val="FFE0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e. </a:t>
              </a:r>
              <a:r>
                <a:rPr lang="en-US" sz="2800" dirty="0"/>
                <a:t>relatives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721017" y="5979369"/>
            <a:ext cx="2389909" cy="592281"/>
            <a:chOff x="1132609" y="2556164"/>
            <a:chExt cx="2389909" cy="592281"/>
          </a:xfrm>
          <a:solidFill>
            <a:srgbClr val="FFC000"/>
          </a:solidFill>
        </p:grpSpPr>
        <p:sp>
          <p:nvSpPr>
            <p:cNvPr id="61" name="Rectangle 60"/>
            <p:cNvSpPr/>
            <p:nvPr/>
          </p:nvSpPr>
          <p:spPr>
            <a:xfrm>
              <a:off x="1132609" y="2556164"/>
              <a:ext cx="2389909" cy="5922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88473" y="2608118"/>
              <a:ext cx="20677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f. </a:t>
              </a:r>
              <a:r>
                <a:rPr lang="en-US" sz="2800"/>
                <a:t>fun</a:t>
              </a:r>
            </a:p>
          </p:txBody>
        </p:sp>
      </p:grpSp>
      <p:cxnSp>
        <p:nvCxnSpPr>
          <p:cNvPr id="10" name="Straight Arrow Connector 9"/>
          <p:cNvCxnSpPr>
            <a:endCxn id="61" idx="1"/>
          </p:cNvCxnSpPr>
          <p:nvPr/>
        </p:nvCxnSpPr>
        <p:spPr>
          <a:xfrm>
            <a:off x="3531523" y="2485396"/>
            <a:ext cx="2189494" cy="379011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3466209" y="3144665"/>
            <a:ext cx="2231409" cy="24715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3406829" y="4016090"/>
            <a:ext cx="2281050" cy="6379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V="1">
            <a:off x="3466209" y="2538832"/>
            <a:ext cx="2260268" cy="225838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 flipV="1">
            <a:off x="3494808" y="4143589"/>
            <a:ext cx="2315919" cy="147096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flipV="1">
            <a:off x="3414040" y="3434862"/>
            <a:ext cx="2315919" cy="29219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434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0.0&quot;&gt;&lt;object type=&quot;1&quot; unique_id=&quot;10001&quot;&gt;&lt;object type=&quot;2&quot; unique_id=&quot;11515&quot;&gt;&lt;object type=&quot;3&quot; unique_id=&quot;11518&quot;&gt;&lt;property id=&quot;20148&quot; value=&quot;5&quot;/&gt;&lt;property id=&quot;20300&quot; value=&quot;Slide 2&quot;/&gt;&lt;property id=&quot;20307&quot; value=&quot;257&quot;/&gt;&lt;/object&gt;&lt;object type=&quot;3&quot; unique_id=&quot;11520&quot;&gt;&lt;property id=&quot;20148&quot; value=&quot;5&quot;/&gt;&lt;property id=&quot;20300&quot; value=&quot;Slide 4&quot;/&gt;&lt;property id=&quot;20307&quot; value=&quot;258&quot;/&gt;&lt;/object&gt;&lt;object type=&quot;3&quot; unique_id=&quot;11521&quot;&gt;&lt;property id=&quot;20148&quot; value=&quot;5&quot;/&gt;&lt;property id=&quot;20300&quot; value=&quot;Slide 5&quot;/&gt;&lt;property id=&quot;20307&quot; value=&quot;279&quot;/&gt;&lt;/object&gt;&lt;object type=&quot;3&quot; unique_id=&quot;11522&quot;&gt;&lt;property id=&quot;20148&quot; value=&quot;5&quot;/&gt;&lt;property id=&quot;20300&quot; value=&quot;Slide 6&quot;/&gt;&lt;property id=&quot;20307&quot; value=&quot;261&quot;/&gt;&lt;/object&gt;&lt;object type=&quot;3&quot; unique_id=&quot;11523&quot;&gt;&lt;property id=&quot;20148&quot; value=&quot;5&quot;/&gt;&lt;property id=&quot;20300&quot; value=&quot;Slide 7&quot;/&gt;&lt;property id=&quot;20307&quot; value=&quot;270&quot;/&gt;&lt;/object&gt;&lt;object type=&quot;3&quot; unique_id=&quot;11524&quot;&gt;&lt;property id=&quot;20148&quot; value=&quot;5&quot;/&gt;&lt;property id=&quot;20300&quot; value=&quot;Slide 8&quot;/&gt;&lt;property id=&quot;20307&quot; value=&quot;262&quot;/&gt;&lt;/object&gt;&lt;object type=&quot;3&quot; unique_id=&quot;11526&quot;&gt;&lt;property id=&quot;20148&quot; value=&quot;5&quot;/&gt;&lt;property id=&quot;20300&quot; value=&quot;Slide 9&quot;/&gt;&lt;property id=&quot;20307&quot; value=&quot;266&quot;/&gt;&lt;/object&gt;&lt;object type=&quot;3&quot; unique_id=&quot;11553&quot;&gt;&lt;property id=&quot;20148&quot; value=&quot;5&quot;/&gt;&lt;property id=&quot;20300&quot; value=&quot;Slide 1&quot;/&gt;&lt;property id=&quot;20307&quot; value=&quot;280&quot;/&gt;&lt;/object&gt;&lt;object type=&quot;3&quot; unique_id=&quot;11636&quot;&gt;&lt;property id=&quot;20148&quot; value=&quot;5&quot;/&gt;&lt;property id=&quot;20300&quot; value=&quot;Slide 3&quot;/&gt;&lt;property id=&quot;20307&quot; value=&quot;281&quot;/&gt;&lt;/object&gt;&lt;/object&gt;&lt;object type=&quot;8&quot; unique_id=&quot;11539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1126</TotalTime>
  <Words>697</Words>
  <Application>Microsoft Office PowerPoint</Application>
  <PresentationFormat>On-screen Show (4:3)</PresentationFormat>
  <Paragraphs>133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Admin</cp:lastModifiedBy>
  <cp:revision>96</cp:revision>
  <dcterms:created xsi:type="dcterms:W3CDTF">2020-12-09T02:04:09Z</dcterms:created>
  <dcterms:modified xsi:type="dcterms:W3CDTF">2023-04-17T02:32:14Z</dcterms:modified>
</cp:coreProperties>
</file>