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0" r:id="rId2"/>
    <p:sldId id="304" r:id="rId3"/>
    <p:sldId id="302" r:id="rId4"/>
    <p:sldId id="292" r:id="rId5"/>
    <p:sldId id="368" r:id="rId6"/>
    <p:sldId id="369" r:id="rId7"/>
    <p:sldId id="301" r:id="rId8"/>
    <p:sldId id="357" r:id="rId9"/>
    <p:sldId id="306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43" r:id="rId18"/>
    <p:sldId id="365" r:id="rId19"/>
    <p:sldId id="315" r:id="rId20"/>
    <p:sldId id="332" r:id="rId21"/>
    <p:sldId id="366" r:id="rId22"/>
    <p:sldId id="367" r:id="rId23"/>
    <p:sldId id="331" r:id="rId24"/>
    <p:sldId id="328" r:id="rId25"/>
    <p:sldId id="329" r:id="rId26"/>
    <p:sldId id="33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21" autoAdjust="0"/>
    <p:restoredTop sz="94657"/>
  </p:normalViewPr>
  <p:slideViewPr>
    <p:cSldViewPr snapToGrid="0">
      <p:cViewPr varScale="1">
        <p:scale>
          <a:sx n="80" d="100"/>
          <a:sy n="80" d="100"/>
        </p:scale>
        <p:origin x="15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19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66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50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28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10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35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tmp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17.tmp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eduhome.com.vn/DHALesson?idGrade=10&amp;idSubject=1&amp;idSeries=118&amp;idTheme=1067&amp;IdLevel=3&amp;idThemeServer=77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</a:t>
            </a:r>
            <a:r>
              <a:rPr lang="en-US" sz="4400" b="1" smtClean="0">
                <a:solidFill>
                  <a:srgbClr val="0070C0"/>
                </a:solidFill>
              </a:rPr>
              <a:t>1: Free time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1.3: Pronunciation &amp; Speaking</a:t>
            </a:r>
          </a:p>
          <a:p>
            <a:pPr algn="ctr"/>
            <a:r>
              <a:rPr lang="en-US" sz="3200">
                <a:solidFill>
                  <a:srgbClr val="FF0000"/>
                </a:solidFill>
              </a:rPr>
              <a:t>Page</a:t>
            </a:r>
            <a:r>
              <a:rPr lang="en-US" sz="3200"/>
              <a:t> </a:t>
            </a:r>
            <a:r>
              <a:rPr lang="en-US" sz="3200" smtClean="0">
                <a:solidFill>
                  <a:srgbClr val="FF0000"/>
                </a:solidFill>
              </a:rPr>
              <a:t>6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8" name="Picture 7" descr="iSW MOET 7 SB Unit 1.pdf - Foxit Read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8" t="37019" r="59318" b="39129"/>
          <a:stretch/>
        </p:blipFill>
        <p:spPr>
          <a:xfrm>
            <a:off x="298739" y="736664"/>
            <a:ext cx="5581648" cy="2095436"/>
          </a:xfrm>
          <a:prstGeom prst="rect">
            <a:avLst/>
          </a:prstGeom>
        </p:spPr>
      </p:pic>
      <p:pic>
        <p:nvPicPr>
          <p:cNvPr id="9" name="Picture 8" descr="iSW MOET 7 SB Unit 1.pdf - Foxit Read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3" t="49261" r="7386" b="38074"/>
          <a:stretch/>
        </p:blipFill>
        <p:spPr>
          <a:xfrm>
            <a:off x="447949" y="3468680"/>
            <a:ext cx="9034894" cy="1201982"/>
          </a:xfrm>
          <a:prstGeom prst="rect">
            <a:avLst/>
          </a:prstGeom>
        </p:spPr>
      </p:pic>
      <p:pic>
        <p:nvPicPr>
          <p:cNvPr id="12" name="CD1-TRACK 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88879" y="2527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8972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10" name="Picture 9" descr="iSW MOET 7 SB Unit 1.pdf - Foxit Read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4" t="61504" r="32159" b="27731"/>
          <a:stretch/>
        </p:blipFill>
        <p:spPr>
          <a:xfrm>
            <a:off x="152403" y="1363758"/>
            <a:ext cx="10915647" cy="1056354"/>
          </a:xfrm>
          <a:prstGeom prst="rect">
            <a:avLst/>
          </a:prstGeom>
        </p:spPr>
      </p:pic>
      <p:pic>
        <p:nvPicPr>
          <p:cNvPr id="11" name="Picture 10" descr="iSW MOET 7 SB Unit 1.pdf - Foxit Read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1" t="72692" r="39658" b="18865"/>
          <a:stretch/>
        </p:blipFill>
        <p:spPr>
          <a:xfrm>
            <a:off x="0" y="3210749"/>
            <a:ext cx="9957715" cy="856576"/>
          </a:xfrm>
          <a:prstGeom prst="rect">
            <a:avLst/>
          </a:prstGeom>
        </p:spPr>
      </p:pic>
      <p:pic>
        <p:nvPicPr>
          <p:cNvPr id="13" name="CD1-TRACK 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58994" y="1383625"/>
            <a:ext cx="609600" cy="609600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3745477" y="2442625"/>
            <a:ext cx="454033" cy="17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319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2" name="Picture 1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9" t="41874" r="16719" b="9947"/>
          <a:stretch/>
        </p:blipFill>
        <p:spPr>
          <a:xfrm>
            <a:off x="1164833" y="987591"/>
            <a:ext cx="10153648" cy="51861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91391" y="3349843"/>
            <a:ext cx="1742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make vlogs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76984" y="3349843"/>
            <a:ext cx="1742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bake cakes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62600" y="3264015"/>
            <a:ext cx="2669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play online games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24741" y="5942927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read comics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76984" y="5942927"/>
            <a:ext cx="1915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build models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07484" y="5942927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collect soccer stickers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34176" y="402814"/>
            <a:ext cx="5238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smtClean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Look and name the pictures</a:t>
            </a:r>
            <a:endParaRPr lang="en-US" sz="3200">
              <a:solidFill>
                <a:srgbClr val="00B0F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59496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966" y="1749809"/>
            <a:ext cx="121530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A: </a:t>
            </a: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do you 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do…………….….…</a:t>
            </a:r>
            <a:endParaRPr lang="en-US" sz="3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B: I ………………….</a:t>
            </a:r>
          </a:p>
          <a:p>
            <a:pPr>
              <a:spcAft>
                <a:spcPts val="0"/>
              </a:spcAft>
            </a:pP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……………do </a:t>
            </a: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arrange flowers?</a:t>
            </a:r>
          </a:p>
          <a:p>
            <a:pPr>
              <a:spcAft>
                <a:spcPts val="0"/>
              </a:spcAft>
            </a:pP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I </a:t>
            </a: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arrange flowers 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………………..</a:t>
            </a:r>
            <a:endParaRPr lang="en-US" sz="32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552300"/>
            <a:ext cx="549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sample conversation</a:t>
            </a:r>
            <a:endParaRPr lang="en-US" sz="4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5416" y="1707712"/>
            <a:ext cx="3594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your free </a:t>
            </a:r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time?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3260" y="2161984"/>
            <a:ext cx="3121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arrange </a:t>
            </a:r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flowers.</a:t>
            </a:r>
            <a:endParaRPr lang="en-US" sz="32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2" y="2656608"/>
            <a:ext cx="2143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often 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94627" y="3127383"/>
            <a:ext cx="27126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once a week. 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125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5" name="Picture 4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4" t="26200" r="16718" b="8786"/>
          <a:stretch/>
        </p:blipFill>
        <p:spPr>
          <a:xfrm>
            <a:off x="-3463" y="594149"/>
            <a:ext cx="12192001" cy="60037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56196" y="2019300"/>
            <a:ext cx="14592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52403" y="4619852"/>
            <a:ext cx="2057397" cy="4474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32747" y="2019300"/>
            <a:ext cx="14592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25138" y="3847872"/>
            <a:ext cx="1298861" cy="552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840570" y="4335743"/>
            <a:ext cx="14592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35263" y="3825176"/>
            <a:ext cx="1298861" cy="552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989545" y="4305300"/>
            <a:ext cx="14592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52403" y="4305299"/>
            <a:ext cx="2343147" cy="3814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905130" y="4504822"/>
            <a:ext cx="14592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-3463" y="3443629"/>
            <a:ext cx="1927513" cy="5754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7829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 animBg="1"/>
      <p:bldP spid="8" grpId="1" animBg="1"/>
      <p:bldP spid="11" grpId="0"/>
      <p:bldP spid="11" grpId="1"/>
      <p:bldP spid="12" grpId="0" animBg="1"/>
      <p:bldP spid="12" grpId="1" animBg="1"/>
      <p:bldP spid="13" grpId="0"/>
      <p:bldP spid="13" grpId="1"/>
      <p:bldP spid="14" grpId="0" animBg="1"/>
      <p:bldP spid="14" grpId="1" animBg="1"/>
      <p:bldP spid="15" grpId="0"/>
      <p:bldP spid="15" grpId="1"/>
      <p:bldP spid="16" grpId="0" animBg="1"/>
      <p:bldP spid="16" grpId="1" animBg="1"/>
      <p:bldP spid="17" grpId="0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966" y="1749809"/>
            <a:ext cx="121530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A: </a:t>
            </a: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do you 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do…………….….…</a:t>
            </a:r>
            <a:endParaRPr lang="en-US" sz="3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B: I …………………..</a:t>
            </a:r>
          </a:p>
          <a:p>
            <a:pPr>
              <a:spcAft>
                <a:spcPts val="0"/>
              </a:spcAft>
            </a:pP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……………do </a:t>
            </a: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arrange flowers?</a:t>
            </a:r>
          </a:p>
          <a:p>
            <a:pPr>
              <a:spcAft>
                <a:spcPts val="0"/>
              </a:spcAft>
            </a:pP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I </a:t>
            </a: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arrange flowers 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………………..…or…………………………….. such </a:t>
            </a:r>
            <a:r>
              <a:rPr lang="en-US" sz="3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 my family members’ birthday, Tet holiday or Christmas</a:t>
            </a:r>
            <a:r>
              <a:rPr lang="en-US" sz="3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3860" y="997272"/>
            <a:ext cx="937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Suggested conversation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515416" y="1707712"/>
            <a:ext cx="3594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your free </a:t>
            </a:r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time?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3260" y="2161984"/>
            <a:ext cx="33605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arrange flowers</a:t>
            </a:r>
            <a:endParaRPr lang="en-US" sz="32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2" y="2656608"/>
            <a:ext cx="2143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often 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15047" y="3151231"/>
            <a:ext cx="3395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 the </a:t>
            </a:r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weekends 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59976" y="3151231"/>
            <a:ext cx="51956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 some special </a:t>
            </a:r>
            <a:r>
              <a:rPr lang="en-US" sz="32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occasions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11" name="Picture 10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76993" r="56875" b="16332"/>
          <a:stretch/>
        </p:blipFill>
        <p:spPr>
          <a:xfrm>
            <a:off x="152403" y="360144"/>
            <a:ext cx="5314948" cy="78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0852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5" name="Picture 4" descr="iSW MOET 7 SB Unit 1.pdf - Foxit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7" t="28812" r="16562" b="24749"/>
          <a:stretch/>
        </p:blipFill>
        <p:spPr>
          <a:xfrm>
            <a:off x="-1" y="330138"/>
            <a:ext cx="12192001" cy="60897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01191" y="3144158"/>
            <a:ext cx="1742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make vlogs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56052" y="3144159"/>
            <a:ext cx="1914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once a week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43279" y="3144160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collect soccer stickers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10591" y="3792275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82733" y="379227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5111" y="456545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3440" y="455117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35111" y="382250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181868" y="382250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08528" y="455117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3440" y="538216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35111" y="539645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209689" y="528702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119725" y="455117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79963" y="528702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341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3237C1C3-5F6B-4655-8FA5-8620FC379B26}"/>
              </a:ext>
            </a:extLst>
          </p:cNvPr>
          <p:cNvSpPr/>
          <p:nvPr/>
        </p:nvSpPr>
        <p:spPr>
          <a:xfrm>
            <a:off x="638302" y="1138741"/>
            <a:ext cx="5153844" cy="1079632"/>
          </a:xfrm>
          <a:prstGeom prst="wedgeRoundRectCallout">
            <a:avLst>
              <a:gd name="adj1" fmla="val -42820"/>
              <a:gd name="adj2" fmla="val 8615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i="0" smtClean="0">
                <a:solidFill>
                  <a:srgbClr val="242021"/>
                </a:solidFill>
                <a:effectLst/>
              </a:rPr>
              <a:t>What</a:t>
            </a:r>
            <a:r>
              <a:rPr lang="en-US" sz="2600" b="0" i="0" smtClean="0">
                <a:solidFill>
                  <a:srgbClr val="242021"/>
                </a:solidFill>
                <a:effectLst/>
              </a:rPr>
              <a:t> do you do in your free time?</a:t>
            </a:r>
            <a:endParaRPr lang="en-US" sz="2600" dirty="0"/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5B13F7E0-FA70-485F-B476-87CB56A802F6}"/>
              </a:ext>
            </a:extLst>
          </p:cNvPr>
          <p:cNvSpPr/>
          <p:nvPr/>
        </p:nvSpPr>
        <p:spPr>
          <a:xfrm>
            <a:off x="6454011" y="1148753"/>
            <a:ext cx="4986233" cy="1166499"/>
          </a:xfrm>
          <a:prstGeom prst="wedgeRoundRectCallout">
            <a:avLst>
              <a:gd name="adj1" fmla="val 44097"/>
              <a:gd name="adj2" fmla="val 68677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0" i="0" smtClean="0">
                <a:solidFill>
                  <a:srgbClr val="242021"/>
                </a:solidFill>
                <a:effectLst/>
              </a:rPr>
              <a:t>I </a:t>
            </a:r>
            <a:r>
              <a:rPr lang="en-US" sz="2600" b="1" i="0" smtClean="0">
                <a:solidFill>
                  <a:srgbClr val="242021"/>
                </a:solidFill>
                <a:effectLst/>
              </a:rPr>
              <a:t>make vlogs.</a:t>
            </a:r>
            <a:endParaRPr lang="en-US" sz="2600" b="1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97E5772-6F80-4039-86EA-A881F72DDDB5}"/>
              </a:ext>
            </a:extLst>
          </p:cNvPr>
          <p:cNvSpPr/>
          <p:nvPr/>
        </p:nvSpPr>
        <p:spPr>
          <a:xfrm rot="1173519">
            <a:off x="5811124" y="1608500"/>
            <a:ext cx="579824" cy="213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F5D26724-3ECF-49E6-8D1C-5E34BE8712EC}"/>
              </a:ext>
            </a:extLst>
          </p:cNvPr>
          <p:cNvSpPr/>
          <p:nvPr/>
        </p:nvSpPr>
        <p:spPr>
          <a:xfrm>
            <a:off x="613532" y="2720284"/>
            <a:ext cx="5178614" cy="993904"/>
          </a:xfrm>
          <a:prstGeom prst="wedgeRoundRectCallout">
            <a:avLst>
              <a:gd name="adj1" fmla="val -44450"/>
              <a:gd name="adj2" fmla="val 8259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i="0" smtClean="0">
                <a:solidFill>
                  <a:srgbClr val="242021"/>
                </a:solidFill>
                <a:effectLst/>
              </a:rPr>
              <a:t>How often </a:t>
            </a:r>
            <a:r>
              <a:rPr lang="en-US" sz="2600" b="0" i="0" smtClean="0">
                <a:solidFill>
                  <a:srgbClr val="242021"/>
                </a:solidFill>
                <a:effectLst/>
              </a:rPr>
              <a:t>do you make vlogs?</a:t>
            </a:r>
            <a:r>
              <a:rPr lang="en-US" sz="2600" smtClean="0"/>
              <a:t> </a:t>
            </a:r>
            <a:endParaRPr lang="en-US" sz="2600" dirty="0"/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1047FA5-5148-4C98-98A1-072F90B31F21}"/>
              </a:ext>
            </a:extLst>
          </p:cNvPr>
          <p:cNvSpPr/>
          <p:nvPr/>
        </p:nvSpPr>
        <p:spPr>
          <a:xfrm>
            <a:off x="6396736" y="2759147"/>
            <a:ext cx="5043509" cy="957060"/>
          </a:xfrm>
          <a:prstGeom prst="wedgeRoundRectCallout">
            <a:avLst>
              <a:gd name="adj1" fmla="val 44097"/>
              <a:gd name="adj2" fmla="val 68677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>
                <a:solidFill>
                  <a:srgbClr val="242021"/>
                </a:solidFill>
              </a:rPr>
              <a:t>I make vlogs </a:t>
            </a:r>
            <a:r>
              <a:rPr lang="en-US" sz="2600" b="1">
                <a:solidFill>
                  <a:srgbClr val="242021"/>
                </a:solidFill>
              </a:rPr>
              <a:t>once a week.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26AAFC27-3977-4792-B8AA-4C167D853AD5}"/>
              </a:ext>
            </a:extLst>
          </p:cNvPr>
          <p:cNvSpPr/>
          <p:nvPr/>
        </p:nvSpPr>
        <p:spPr>
          <a:xfrm rot="1173519">
            <a:off x="5811125" y="3029866"/>
            <a:ext cx="579824" cy="213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A603A40D-2D53-4049-8513-60D0649A3CE4}"/>
              </a:ext>
            </a:extLst>
          </p:cNvPr>
          <p:cNvSpPr/>
          <p:nvPr/>
        </p:nvSpPr>
        <p:spPr>
          <a:xfrm>
            <a:off x="663094" y="4314996"/>
            <a:ext cx="5115863" cy="985499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i="0" smtClean="0">
                <a:solidFill>
                  <a:srgbClr val="242021"/>
                </a:solidFill>
                <a:effectLst/>
              </a:rPr>
              <a:t>What else </a:t>
            </a:r>
            <a:r>
              <a:rPr lang="en-US" sz="2600" b="0" i="0" smtClean="0">
                <a:solidFill>
                  <a:srgbClr val="242021"/>
                </a:solidFill>
                <a:effectLst/>
              </a:rPr>
              <a:t>do you like doing?</a:t>
            </a:r>
            <a:endParaRPr lang="en-US" sz="2600" dirty="0"/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146C7FFC-31D9-4A54-A788-2B326C6D1ABC}"/>
              </a:ext>
            </a:extLst>
          </p:cNvPr>
          <p:cNvSpPr/>
          <p:nvPr/>
        </p:nvSpPr>
        <p:spPr>
          <a:xfrm>
            <a:off x="6454014" y="4188083"/>
            <a:ext cx="4993637" cy="1040006"/>
          </a:xfrm>
          <a:prstGeom prst="wedgeRoundRectCallout">
            <a:avLst>
              <a:gd name="adj1" fmla="val 44097"/>
              <a:gd name="adj2" fmla="val 68677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0" i="0" smtClean="0">
                <a:solidFill>
                  <a:srgbClr val="242021"/>
                </a:solidFill>
                <a:effectLst/>
              </a:rPr>
              <a:t>I also like </a:t>
            </a:r>
            <a:r>
              <a:rPr lang="en-US" sz="2600" b="1" i="0" smtClean="0">
                <a:solidFill>
                  <a:srgbClr val="242021"/>
                </a:solidFill>
                <a:effectLst/>
              </a:rPr>
              <a:t>collecting soccer stickers.</a:t>
            </a:r>
            <a:endParaRPr lang="en-US" sz="2600" b="1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F0937D2C-BEB2-4F8F-9588-7AA19BF3F32C}"/>
              </a:ext>
            </a:extLst>
          </p:cNvPr>
          <p:cNvSpPr/>
          <p:nvPr/>
        </p:nvSpPr>
        <p:spPr>
          <a:xfrm rot="1173519">
            <a:off x="5835916" y="4630140"/>
            <a:ext cx="579824" cy="213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5EF07B-2EF8-4B69-93B3-71C40A8F34FE}"/>
              </a:ext>
            </a:extLst>
          </p:cNvPr>
          <p:cNvSpPr txBox="1"/>
          <p:nvPr/>
        </p:nvSpPr>
        <p:spPr>
          <a:xfrm>
            <a:off x="2214303" y="308903"/>
            <a:ext cx="2120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STUDENT 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198F9B-A981-4526-ADFD-2E9DEE2C19B6}"/>
              </a:ext>
            </a:extLst>
          </p:cNvPr>
          <p:cNvSpPr txBox="1"/>
          <p:nvPr/>
        </p:nvSpPr>
        <p:spPr>
          <a:xfrm>
            <a:off x="7867178" y="308902"/>
            <a:ext cx="2102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STUDENT B</a:t>
            </a:r>
          </a:p>
        </p:txBody>
      </p:sp>
    </p:spTree>
    <p:extLst>
      <p:ext uri="{BB962C8B-B14F-4D97-AF65-F5344CB8AC3E}">
        <p14:creationId xmlns:p14="http://schemas.microsoft.com/office/powerpoint/2010/main" val="188259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39145"/>
            <a:ext cx="11441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i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What is the most popular hobby in your group?</a:t>
            </a:r>
            <a:endParaRPr lang="en-US" sz="3600" i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855534" y="3226281"/>
            <a:ext cx="9730596" cy="1190445"/>
          </a:xfrm>
          <a:prstGeom prst="wedgeRoundRectCallout">
            <a:avLst>
              <a:gd name="adj1" fmla="val -40364"/>
              <a:gd name="adj2" fmla="val 10452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</a:rPr>
              <a:t>In our group, the most popular hobby is….</a:t>
            </a:r>
          </a:p>
        </p:txBody>
      </p:sp>
      <p:sp>
        <p:nvSpPr>
          <p:cNvPr id="6" name="Rectangle 5"/>
          <p:cNvSpPr/>
          <p:nvPr/>
        </p:nvSpPr>
        <p:spPr>
          <a:xfrm>
            <a:off x="402063" y="456969"/>
            <a:ext cx="422346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5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5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groups</a:t>
            </a:r>
            <a:endParaRPr lang="en-US" sz="50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361" y="393197"/>
            <a:ext cx="1970715" cy="125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7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189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631288" y="563325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1082" y="2624114"/>
            <a:ext cx="3914181" cy="7984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1B4F24-C482-4251-9D8A-BC8ED20654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86" y="4007138"/>
            <a:ext cx="4057836" cy="8277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7107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9696" y="545695"/>
            <a:ext cx="11137847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Write a </a:t>
            </a:r>
            <a:r>
              <a:rPr lang="en-US" sz="3600" i="1">
                <a:solidFill>
                  <a:srgbClr val="00B0F0"/>
                </a:solidFill>
              </a:rPr>
              <a:t>paragraph </a:t>
            </a:r>
            <a:r>
              <a:rPr lang="en-US" sz="3600" i="1" smtClean="0">
                <a:solidFill>
                  <a:srgbClr val="00B0F0"/>
                </a:solidFill>
              </a:rPr>
              <a:t>about your hobby. You can begin with.  </a:t>
            </a:r>
            <a:endParaRPr lang="en-US" sz="3600" i="1" dirty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9696" y="23117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My hobby is/ hobbies are…..</a:t>
            </a:r>
            <a:endParaRPr lang="en-US" sz="36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9697" y="545695"/>
            <a:ext cx="4708018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smtClean="0">
                <a:solidFill>
                  <a:srgbClr val="00B0F0"/>
                </a:solidFill>
              </a:rPr>
              <a:t>Suggested paragraph</a:t>
            </a:r>
            <a:endParaRPr lang="en-US" sz="3600" i="1" dirty="0">
              <a:solidFill>
                <a:srgbClr val="00B0F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9696" y="1828648"/>
            <a:ext cx="110904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dirty="0" smtClean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My hobby is baking cakes. I bake cakes when I have free time. I often spend one or two hours baking cakes. My mother is a good baker so she helps me a lot.  In addition, I like making vlogs. I make vlog every week and it helps me make new friends. 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What about you? What do you do in your free time?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004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9B6C3DF-49AD-6EE1-E289-45E8B9175D82}"/>
              </a:ext>
            </a:extLst>
          </p:cNvPr>
          <p:cNvSpPr/>
          <p:nvPr/>
        </p:nvSpPr>
        <p:spPr>
          <a:xfrm>
            <a:off x="4062915" y="409036"/>
            <a:ext cx="3705858" cy="662474"/>
          </a:xfrm>
          <a:prstGeom prst="roundRect">
            <a:avLst/>
          </a:prstGeom>
          <a:solidFill>
            <a:srgbClr val="FFA60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cs typeface="APPLE CHANCERY" panose="03020702040506060504" pitchFamily="66" charset="-79"/>
              </a:rPr>
              <a:t>Let’s play!</a:t>
            </a:r>
            <a:endParaRPr lang="en-VN" sz="3600" b="1" dirty="0">
              <a:solidFill>
                <a:schemeClr val="bg1"/>
              </a:solidFill>
              <a:cs typeface="APPLE CHANCERY" panose="03020702040506060504" pitchFamily="66" charset="-79"/>
            </a:endParaRP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8574833" y="886408"/>
            <a:ext cx="3032449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</a:t>
            </a:r>
            <a:r>
              <a:rPr lang="en-US" i="1" dirty="0" smtClean="0"/>
              <a:t>here to play the game</a:t>
            </a:r>
            <a:endParaRPr lang="en-US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C5364D-9A63-C65B-4647-665BD3734DA5}"/>
              </a:ext>
            </a:extLst>
          </p:cNvPr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417" y="1710813"/>
            <a:ext cx="9425323" cy="418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02222" y="2694615"/>
            <a:ext cx="11124657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t</a:t>
            </a:r>
            <a:r>
              <a:rPr lang="en-US" sz="3600" dirty="0" smtClean="0">
                <a:solidFill>
                  <a:srgbClr val="0070C0"/>
                </a:solidFill>
              </a:rPr>
              <a:t>alk about your hobby.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</a:t>
            </a:r>
            <a:r>
              <a:rPr lang="en-US" sz="3600" dirty="0" smtClean="0">
                <a:solidFill>
                  <a:srgbClr val="0070C0"/>
                </a:solidFill>
              </a:rPr>
              <a:t>practice </a:t>
            </a:r>
            <a:r>
              <a:rPr lang="en-US" sz="3600" dirty="0">
                <a:solidFill>
                  <a:srgbClr val="0070C0"/>
                </a:solidFill>
              </a:rPr>
              <a:t>pronouncing </a:t>
            </a:r>
            <a:r>
              <a:rPr lang="en-US" sz="3600" dirty="0" smtClean="0">
                <a:solidFill>
                  <a:srgbClr val="0070C0"/>
                </a:solidFill>
              </a:rPr>
              <a:t>sound /</a:t>
            </a:r>
            <a:r>
              <a:rPr lang="en-US" sz="3600" dirty="0" err="1" smtClean="0">
                <a:solidFill>
                  <a:srgbClr val="FF0000"/>
                </a:solidFill>
              </a:rPr>
              <a:t>ei</a:t>
            </a:r>
            <a:r>
              <a:rPr lang="en-US" sz="3600" dirty="0" smtClean="0">
                <a:solidFill>
                  <a:srgbClr val="0070C0"/>
                </a:solidFill>
              </a:rPr>
              <a:t>/.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61257" y="1871045"/>
            <a:ext cx="11653935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Make </a:t>
            </a:r>
            <a:r>
              <a:rPr lang="en-US" sz="3600" i="1" dirty="0">
                <a:solidFill>
                  <a:srgbClr val="0070C0"/>
                </a:solidFill>
              </a:rPr>
              <a:t>2 sentences containing some words with the sound /</a:t>
            </a:r>
            <a:r>
              <a:rPr lang="en-US" sz="3600" i="1" dirty="0" err="1">
                <a:solidFill>
                  <a:srgbClr val="FF0000"/>
                </a:solidFill>
              </a:rPr>
              <a:t>eɪ</a:t>
            </a:r>
            <a:r>
              <a:rPr lang="en-US" sz="3600" i="1" dirty="0">
                <a:solidFill>
                  <a:srgbClr val="0070C0"/>
                </a:solidFill>
              </a:rPr>
              <a:t>/, then practice </a:t>
            </a:r>
            <a:r>
              <a:rPr lang="en-US" sz="3600" i="1" dirty="0" smtClean="0">
                <a:solidFill>
                  <a:srgbClr val="0070C0"/>
                </a:solidFill>
              </a:rPr>
              <a:t>saying them.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Redo </a:t>
            </a:r>
            <a:r>
              <a:rPr lang="en-US" sz="3600" i="1" dirty="0">
                <a:solidFill>
                  <a:srgbClr val="0070C0"/>
                </a:solidFill>
              </a:rPr>
              <a:t>the writing exercise on page </a:t>
            </a:r>
            <a:r>
              <a:rPr lang="en-US" sz="3600" i="1" dirty="0" smtClean="0">
                <a:solidFill>
                  <a:srgbClr val="0070C0"/>
                </a:solidFill>
              </a:rPr>
              <a:t>3 </a:t>
            </a:r>
            <a:r>
              <a:rPr lang="en-US" sz="3600" i="1" dirty="0">
                <a:solidFill>
                  <a:srgbClr val="0070C0"/>
                </a:solidFill>
              </a:rPr>
              <a:t>WB (Writing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Prepare </a:t>
            </a:r>
            <a:r>
              <a:rPr lang="en-US" sz="3600" i="1" dirty="0">
                <a:solidFill>
                  <a:srgbClr val="0070C0"/>
                </a:solidFill>
              </a:rPr>
              <a:t>Lesson 2 – New words and Listening (page 7 </a:t>
            </a:r>
            <a:r>
              <a:rPr lang="en-US" sz="3600" i="1" dirty="0" smtClean="0">
                <a:solidFill>
                  <a:srgbClr val="0070C0"/>
                </a:solidFill>
              </a:rPr>
              <a:t>SB).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 smtClean="0">
                <a:solidFill>
                  <a:srgbClr val="0070C0"/>
                </a:solidFill>
              </a:rPr>
              <a:t> 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0840" y="279593"/>
            <a:ext cx="59809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pronounce the sound /</a:t>
            </a:r>
            <a:r>
              <a:rPr lang="en-US" sz="3600" dirty="0" err="1">
                <a:solidFill>
                  <a:srgbClr val="FF0000"/>
                </a:solidFill>
              </a:rPr>
              <a:t>eɪ</a:t>
            </a:r>
            <a:r>
              <a:rPr lang="en-US" sz="3600" dirty="0">
                <a:solidFill>
                  <a:srgbClr val="0070C0"/>
                </a:solidFill>
              </a:rPr>
              <a:t>/ correctly.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ask and answer about free time activities, using time expressions of the Simple Present. 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conduct a survey about hobbies</a:t>
            </a:r>
            <a:r>
              <a:rPr lang="en-US" sz="3600" dirty="0" smtClean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mystery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balcony 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adventure 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fantasy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dinner		B. kitchen 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laundry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garage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dangerous		 B. exciting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mountainous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beautiful</a:t>
            </a:r>
          </a:p>
          <a:p>
            <a:pPr>
              <a:lnSpc>
                <a:spcPct val="20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8228" y="218902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main stress is placed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differently from </a:t>
            </a:r>
            <a:r>
              <a:rPr lang="en-US" sz="3200">
                <a:solidFill>
                  <a:srgbClr val="0070C0"/>
                </a:solidFill>
              </a:rPr>
              <a:t>the </a:t>
            </a:r>
            <a:r>
              <a:rPr lang="en-US" sz="3200" smtClean="0">
                <a:solidFill>
                  <a:srgbClr val="0070C0"/>
                </a:solidFill>
              </a:rPr>
              <a:t>others. </a:t>
            </a:r>
            <a:r>
              <a:rPr lang="en-US" sz="3200">
                <a:solidFill>
                  <a:srgbClr val="0070C0"/>
                </a:solidFill>
              </a:rPr>
              <a:t/>
            </a:r>
            <a:br>
              <a:rPr lang="en-US" sz="320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512428" y="13314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59026" y="32568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69110" y="515151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15069" y="1606302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/ˈmɪstəri/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69110" y="1625627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ˈbælkəni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47802" y="162036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/ədˈventʃər/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fæntəsi/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83434" y="552450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/ɪkˈ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saɪtɪŋ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12428" y="5523096"/>
            <a:ext cx="27465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maʊntənəs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/ɡəˈrɑːʒ/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2962" y="358565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/ˈdɪnər/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797529" y="36408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/ˈkɪtʃən/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bjuːtəfl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82611" y="35419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/ˈlɔːndri/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deɪndʒərəs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24563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u="sng" smtClean="0">
                <a:latin typeface="+mj-lt"/>
              </a:rPr>
              <a:t>c</a:t>
            </a:r>
            <a:r>
              <a:rPr lang="en-US" sz="3200" smtClean="0">
                <a:latin typeface="+mj-lt"/>
              </a:rPr>
              <a:t>enter		B</a:t>
            </a:r>
            <a:r>
              <a:rPr lang="en-US" sz="3200">
                <a:latin typeface="+mj-lt"/>
              </a:rPr>
              <a:t>. </a:t>
            </a:r>
            <a:r>
              <a:rPr lang="en-US" sz="3200" u="sng" smtClean="0">
                <a:latin typeface="+mj-lt"/>
              </a:rPr>
              <a:t>c</a:t>
            </a:r>
            <a:r>
              <a:rPr lang="en-US" sz="3200" smtClean="0">
                <a:latin typeface="+mj-lt"/>
              </a:rPr>
              <a:t>ity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soc</a:t>
            </a:r>
            <a:r>
              <a:rPr lang="en-US" sz="3200" u="sng" smtClean="0">
                <a:latin typeface="+mj-lt"/>
              </a:rPr>
              <a:t>c</a:t>
            </a:r>
            <a:r>
              <a:rPr lang="en-US" sz="3200" smtClean="0">
                <a:latin typeface="+mj-lt"/>
              </a:rPr>
              <a:t>er 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i</a:t>
            </a:r>
            <a:r>
              <a:rPr lang="en-US" sz="3200" u="sng" smtClean="0">
                <a:latin typeface="+mj-lt"/>
              </a:rPr>
              <a:t>c</a:t>
            </a:r>
            <a:r>
              <a:rPr lang="en-US" sz="3200" smtClean="0">
                <a:latin typeface="+mj-lt"/>
              </a:rPr>
              <a:t>ing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bowl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ng		B. t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ming 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ton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ght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Fr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day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dram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		B. g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rage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vill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w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ter</a:t>
            </a:r>
          </a:p>
          <a:p>
            <a:pPr>
              <a:lnSpc>
                <a:spcPct val="15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06897" y="135517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55983" y="3328118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9316855" y="5303032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/ˈsentər/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/ˈsɪti/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459295" y="18737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sɑːk</a:t>
            </a:r>
            <a:r>
              <a:rPr lang="en-US" sz="320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164224" y="187373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aɪsɪŋ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boʊlɪŋ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768434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taɪmɪŋ/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506459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/təˈnaɪt/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164224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fraɪdeɪ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/ˈdrɑːmə/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926214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/ɡəˈrɑːʒ/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746946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vɪlə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49229" y="562161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ˈwɑːt</a:t>
            </a:r>
            <a:r>
              <a:rPr lang="en-US" sz="3200" smtClean="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365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409257"/>
            <a:ext cx="370563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0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939" y="409257"/>
            <a:ext cx="1970715" cy="125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950098" y="1763185"/>
            <a:ext cx="8472299" cy="47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t="21457" r="8120"/>
          <a:stretch/>
        </p:blipFill>
        <p:spPr>
          <a:xfrm>
            <a:off x="2268994" y="969313"/>
            <a:ext cx="7567733" cy="353656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41271" y="131840"/>
            <a:ext cx="8714510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smtClean="0">
                <a:solidFill>
                  <a:srgbClr val="FF0000"/>
                </a:solidFill>
              </a:rPr>
              <a:t>Key answer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837709" y="1806786"/>
            <a:ext cx="2064327" cy="23570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837708" y="2148823"/>
            <a:ext cx="2064328" cy="12316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837707" y="2540491"/>
            <a:ext cx="2064329" cy="11785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988533" y="2148823"/>
            <a:ext cx="1913503" cy="7951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685309" y="1753630"/>
            <a:ext cx="2216727" cy="16084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685309" y="2595410"/>
            <a:ext cx="2216727" cy="11767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4281054" y="2998868"/>
            <a:ext cx="1620982" cy="12318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80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210AC6-E19C-4238-952D-A6BB022F38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70" y="473996"/>
            <a:ext cx="5914114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5201</TotalTime>
  <Words>612</Words>
  <Application>Microsoft Office PowerPoint</Application>
  <PresentationFormat>Widescreen</PresentationFormat>
  <Paragraphs>148</Paragraphs>
  <Slides>26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APPLE CHANCERY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235</cp:revision>
  <dcterms:created xsi:type="dcterms:W3CDTF">2020-12-08T03:17:05Z</dcterms:created>
  <dcterms:modified xsi:type="dcterms:W3CDTF">2022-07-13T01:11:57Z</dcterms:modified>
</cp:coreProperties>
</file>