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16" r:id="rId2"/>
    <p:sldId id="264" r:id="rId3"/>
    <p:sldId id="297" r:id="rId4"/>
    <p:sldId id="260" r:id="rId5"/>
    <p:sldId id="261" r:id="rId6"/>
    <p:sldId id="315" r:id="rId7"/>
    <p:sldId id="262" r:id="rId8"/>
    <p:sldId id="313" r:id="rId9"/>
    <p:sldId id="295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7FC"/>
    <a:srgbClr val="DEEBF7"/>
    <a:srgbClr val="B48900"/>
    <a:srgbClr val="EEB500"/>
    <a:srgbClr val="F16649"/>
    <a:srgbClr val="00A1DA"/>
    <a:srgbClr val="61D6FF"/>
    <a:srgbClr val="62C8CE"/>
    <a:srgbClr val="C0E6EA"/>
    <a:srgbClr val="CB2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356" y="72"/>
      </p:cViewPr>
      <p:guideLst>
        <p:guide orient="horz" pos="21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0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67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7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9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7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02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34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76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7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9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91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0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5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0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3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2" r:id="rId3"/>
    <p:sldLayoutId id="2147483681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  <p:sldLayoutId id="214748367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80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Kết quả hình ảnh cho welc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06" y="1535114"/>
            <a:ext cx="8838188" cy="34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2"/>
          <p:cNvSpPr txBox="1">
            <a:spLocks noChangeArrowheads="1"/>
          </p:cNvSpPr>
          <p:nvPr/>
        </p:nvSpPr>
        <p:spPr bwMode="auto">
          <a:xfrm>
            <a:off x="655093" y="457201"/>
            <a:ext cx="81886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UNIT 10: OUR HOUSES IN THE FUTURE</a:t>
            </a:r>
          </a:p>
          <a:p>
            <a:pPr algn="ctr" eaLnBrk="1" hangingPunct="1"/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41645342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40856" y="-5484"/>
            <a:ext cx="60422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I. Future simple: </a:t>
            </a:r>
            <a:r>
              <a:rPr lang="en-US" sz="3200" b="1" dirty="0" err="1"/>
              <a:t>Thì</a:t>
            </a:r>
            <a:r>
              <a:rPr lang="en-US" sz="3200" b="1" dirty="0"/>
              <a:t> </a:t>
            </a:r>
            <a:r>
              <a:rPr lang="en-US" sz="3200" b="1" dirty="0" err="1"/>
              <a:t>tương</a:t>
            </a:r>
            <a:r>
              <a:rPr lang="en-US" sz="3200" b="1" dirty="0"/>
              <a:t> </a:t>
            </a:r>
            <a:r>
              <a:rPr lang="en-US" sz="3200" b="1" dirty="0" err="1"/>
              <a:t>lai</a:t>
            </a:r>
            <a:r>
              <a:rPr lang="en-US" sz="3200" b="1" dirty="0"/>
              <a:t> </a:t>
            </a:r>
            <a:r>
              <a:rPr lang="en-US" sz="3200" b="1" dirty="0" err="1"/>
              <a:t>đơn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175582" y="3182778"/>
            <a:ext cx="99334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Form: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6804" y="670959"/>
            <a:ext cx="8851614" cy="2721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( + )     We</a:t>
            </a:r>
            <a:r>
              <a:rPr lang="en-US" sz="2400" b="1" dirty="0"/>
              <a:t> will live </a:t>
            </a:r>
            <a:r>
              <a:rPr lang="en-US" sz="2400" dirty="0"/>
              <a:t>in that cottage next year.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</a:t>
            </a:r>
            <a:r>
              <a:rPr lang="en-US" sz="2400" dirty="0" err="1"/>
              <a:t>Chúng</a:t>
            </a:r>
            <a:r>
              <a:rPr lang="en-US" sz="2400" dirty="0"/>
              <a:t> </a:t>
            </a:r>
            <a:r>
              <a:rPr lang="en-US" sz="2400" dirty="0" err="1"/>
              <a:t>tôi</a:t>
            </a:r>
            <a:r>
              <a:rPr lang="en-US" sz="2400" dirty="0"/>
              <a:t> </a:t>
            </a:r>
            <a:r>
              <a:rPr lang="en-US" sz="2400" b="1" dirty="0" err="1"/>
              <a:t>sẽ</a:t>
            </a:r>
            <a:r>
              <a:rPr lang="en-US" sz="2400" b="1" dirty="0"/>
              <a:t> </a:t>
            </a:r>
            <a:r>
              <a:rPr lang="en-US" sz="2400" b="1" dirty="0" err="1"/>
              <a:t>sống</a:t>
            </a:r>
            <a:r>
              <a:rPr lang="en-US" sz="2400" b="1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tranh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tới</a:t>
            </a:r>
            <a:r>
              <a:rPr lang="en-US" sz="24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(-)    We </a:t>
            </a:r>
            <a:r>
              <a:rPr lang="en-US" sz="2400" b="1" dirty="0"/>
              <a:t>won’t live </a:t>
            </a:r>
            <a:r>
              <a:rPr lang="en-US" sz="2400" dirty="0"/>
              <a:t>in that cottage anytime soon.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</a:t>
            </a:r>
            <a:r>
              <a:rPr lang="en-US" sz="2400" dirty="0" err="1"/>
              <a:t>Chúng</a:t>
            </a:r>
            <a:r>
              <a:rPr lang="en-US" sz="2400" dirty="0"/>
              <a:t> </a:t>
            </a:r>
            <a:r>
              <a:rPr lang="en-US" sz="2400" dirty="0" err="1"/>
              <a:t>tôi</a:t>
            </a:r>
            <a:r>
              <a:rPr lang="en-US" sz="2400" dirty="0"/>
              <a:t> </a:t>
            </a:r>
            <a:r>
              <a:rPr lang="en-US" sz="2400" b="1" dirty="0" err="1"/>
              <a:t>sẽ</a:t>
            </a:r>
            <a:r>
              <a:rPr lang="en-US" sz="2400" b="1" dirty="0"/>
              <a:t> </a:t>
            </a:r>
            <a:r>
              <a:rPr lang="en-US" sz="2400" b="1" dirty="0" err="1"/>
              <a:t>không</a:t>
            </a:r>
            <a:r>
              <a:rPr lang="en-US" sz="2400" b="1" dirty="0"/>
              <a:t> </a:t>
            </a:r>
            <a:r>
              <a:rPr lang="en-US" sz="2400" b="1" dirty="0" err="1"/>
              <a:t>sống</a:t>
            </a:r>
            <a:r>
              <a:rPr lang="en-US" sz="2400" b="1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tranh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nữa</a:t>
            </a:r>
            <a:r>
              <a:rPr lang="en-US" sz="24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400" b="1" dirty="0"/>
              <a:t>(?) Will</a:t>
            </a:r>
            <a:r>
              <a:rPr lang="en-US" sz="2400" dirty="0"/>
              <a:t> they </a:t>
            </a:r>
            <a:r>
              <a:rPr lang="en-US" sz="2400" b="1" dirty="0"/>
              <a:t>live</a:t>
            </a:r>
            <a:r>
              <a:rPr lang="en-US" sz="2400" dirty="0"/>
              <a:t> on the Moon?             -Yes, they </a:t>
            </a:r>
            <a:r>
              <a:rPr lang="en-US" sz="2400" b="1" dirty="0"/>
              <a:t>will</a:t>
            </a:r>
            <a:r>
              <a:rPr lang="en-US" sz="2400" dirty="0"/>
              <a:t>./ No, they </a:t>
            </a:r>
            <a:r>
              <a:rPr lang="en-US" sz="2400" b="1" dirty="0"/>
              <a:t>won’t</a:t>
            </a:r>
            <a:r>
              <a:rPr lang="en-US" sz="24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          </a:t>
            </a:r>
            <a:r>
              <a:rPr lang="en-US" sz="2400" dirty="0" err="1"/>
              <a:t>Họ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mặt</a:t>
            </a:r>
            <a:r>
              <a:rPr lang="en-US" sz="2400" dirty="0"/>
              <a:t> </a:t>
            </a:r>
            <a:r>
              <a:rPr lang="en-US" sz="2400" dirty="0" err="1"/>
              <a:t>trăng</a:t>
            </a:r>
            <a:r>
              <a:rPr lang="en-US" sz="2400" dirty="0"/>
              <a:t> </a:t>
            </a:r>
            <a:r>
              <a:rPr lang="en-US" sz="2400" dirty="0" err="1"/>
              <a:t>chứ</a:t>
            </a:r>
            <a:r>
              <a:rPr lang="en-US" sz="2400" dirty="0"/>
              <a:t>? </a:t>
            </a:r>
            <a:r>
              <a:rPr lang="en-US" sz="2400" dirty="0" err="1"/>
              <a:t>Đúng</a:t>
            </a:r>
            <a:r>
              <a:rPr lang="en-US" sz="2400" dirty="0"/>
              <a:t> </a:t>
            </a:r>
            <a:r>
              <a:rPr lang="en-US" sz="2400" dirty="0" err="1"/>
              <a:t>vậy</a:t>
            </a:r>
            <a:r>
              <a:rPr lang="en-US" sz="2400" dirty="0"/>
              <a:t>.     /</a:t>
            </a:r>
            <a:r>
              <a:rPr lang="en-US" sz="2400" dirty="0" err="1"/>
              <a:t>Không</a:t>
            </a:r>
            <a:r>
              <a:rPr lang="en-US" sz="24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809" y="4916806"/>
            <a:ext cx="85941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>
                <a:solidFill>
                  <a:srgbClr val="0070C0"/>
                </a:solidFill>
              </a:rPr>
              <a:t>Signature: </a:t>
            </a:r>
            <a:r>
              <a:rPr lang="en-US" sz="2600" b="1" dirty="0" err="1">
                <a:solidFill>
                  <a:srgbClr val="0070C0"/>
                </a:solidFill>
              </a:rPr>
              <a:t>Dấu</a:t>
            </a:r>
            <a:r>
              <a:rPr lang="en-US" sz="2600" b="1" dirty="0">
                <a:solidFill>
                  <a:srgbClr val="0070C0"/>
                </a:solidFill>
              </a:rPr>
              <a:t> </a:t>
            </a:r>
            <a:r>
              <a:rPr lang="en-US" sz="2600" b="1" dirty="0" err="1">
                <a:solidFill>
                  <a:srgbClr val="0070C0"/>
                </a:solidFill>
              </a:rPr>
              <a:t>hiệu</a:t>
            </a:r>
            <a:r>
              <a:rPr lang="en-US" sz="2600" b="1" dirty="0">
                <a:solidFill>
                  <a:srgbClr val="0070C0"/>
                </a:solidFill>
              </a:rPr>
              <a:t> </a:t>
            </a:r>
            <a:r>
              <a:rPr lang="en-US" sz="2600" b="1" dirty="0" err="1">
                <a:solidFill>
                  <a:srgbClr val="0070C0"/>
                </a:solidFill>
              </a:rPr>
              <a:t>nhận</a:t>
            </a:r>
            <a:r>
              <a:rPr lang="en-US" sz="2600" b="1" dirty="0">
                <a:solidFill>
                  <a:srgbClr val="0070C0"/>
                </a:solidFill>
              </a:rPr>
              <a:t> </a:t>
            </a:r>
            <a:r>
              <a:rPr lang="en-US" sz="2600" b="1" dirty="0" err="1">
                <a:solidFill>
                  <a:srgbClr val="0070C0"/>
                </a:solidFill>
              </a:rPr>
              <a:t>biết</a:t>
            </a:r>
            <a:endParaRPr lang="en-US" sz="2600" b="1" dirty="0">
              <a:solidFill>
                <a:srgbClr val="0070C0"/>
              </a:solidFill>
            </a:endParaRPr>
          </a:p>
          <a:p>
            <a:pPr lvl="0"/>
            <a:r>
              <a:rPr lang="en-US" sz="2400" dirty="0">
                <a:solidFill>
                  <a:srgbClr val="0070C0"/>
                </a:solidFill>
              </a:rPr>
              <a:t>tomorrow : </a:t>
            </a:r>
            <a:r>
              <a:rPr lang="en-US" sz="2400" dirty="0" err="1">
                <a:solidFill>
                  <a:srgbClr val="0070C0"/>
                </a:solidFill>
              </a:rPr>
              <a:t>ngày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mai</a:t>
            </a:r>
            <a:r>
              <a:rPr lang="en-US" sz="2400" dirty="0">
                <a:solidFill>
                  <a:srgbClr val="0070C0"/>
                </a:solidFill>
              </a:rPr>
              <a:t>/ next (week/month/year): </a:t>
            </a:r>
            <a:r>
              <a:rPr lang="en-US" sz="2400" dirty="0" err="1">
                <a:solidFill>
                  <a:srgbClr val="0070C0"/>
                </a:solidFill>
              </a:rPr>
              <a:t>tuần</a:t>
            </a:r>
            <a:r>
              <a:rPr lang="en-US" sz="2400" dirty="0">
                <a:solidFill>
                  <a:srgbClr val="0070C0"/>
                </a:solidFill>
              </a:rPr>
              <a:t>(</a:t>
            </a:r>
            <a:r>
              <a:rPr lang="en-US" sz="2400" dirty="0" err="1">
                <a:solidFill>
                  <a:srgbClr val="0070C0"/>
                </a:solidFill>
              </a:rPr>
              <a:t>tháng</a:t>
            </a:r>
            <a:r>
              <a:rPr lang="en-US" sz="2400" dirty="0">
                <a:solidFill>
                  <a:srgbClr val="0070C0"/>
                </a:solidFill>
              </a:rPr>
              <a:t>/</a:t>
            </a:r>
            <a:r>
              <a:rPr lang="en-US" sz="2400" dirty="0" err="1">
                <a:solidFill>
                  <a:srgbClr val="0070C0"/>
                </a:solidFill>
              </a:rPr>
              <a:t>năm</a:t>
            </a:r>
            <a:r>
              <a:rPr lang="en-US" sz="2400" dirty="0">
                <a:solidFill>
                  <a:srgbClr val="0070C0"/>
                </a:solidFill>
              </a:rPr>
              <a:t>) </a:t>
            </a:r>
            <a:r>
              <a:rPr lang="en-US" sz="2400" dirty="0" err="1">
                <a:solidFill>
                  <a:srgbClr val="0070C0"/>
                </a:solidFill>
              </a:rPr>
              <a:t>sau</a:t>
            </a:r>
            <a:r>
              <a:rPr lang="en-US" sz="2400" dirty="0">
                <a:solidFill>
                  <a:srgbClr val="0070C0"/>
                </a:solidFill>
              </a:rPr>
              <a:t>/ in the </a:t>
            </a:r>
            <a:r>
              <a:rPr lang="en-US" sz="2400" dirty="0" err="1">
                <a:solidFill>
                  <a:srgbClr val="0070C0"/>
                </a:solidFill>
              </a:rPr>
              <a:t>future:Trong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tương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lai</a:t>
            </a:r>
            <a:r>
              <a:rPr lang="en-US" sz="2400" dirty="0">
                <a:solidFill>
                  <a:srgbClr val="0070C0"/>
                </a:solidFill>
              </a:rPr>
              <a:t>/ in </a:t>
            </a:r>
            <a:r>
              <a:rPr lang="en-US" sz="2400" dirty="0" err="1">
                <a:solidFill>
                  <a:srgbClr val="0070C0"/>
                </a:solidFill>
              </a:rPr>
              <a:t>year:năm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nao</a:t>
            </a:r>
            <a:r>
              <a:rPr lang="en-US" sz="2400" dirty="0">
                <a:solidFill>
                  <a:srgbClr val="0070C0"/>
                </a:solidFill>
              </a:rPr>
              <a:t>/soon: </a:t>
            </a:r>
            <a:r>
              <a:rPr lang="en-US" sz="2400" dirty="0" err="1">
                <a:solidFill>
                  <a:srgbClr val="0070C0"/>
                </a:solidFill>
              </a:rPr>
              <a:t>chẳng</a:t>
            </a:r>
            <a:r>
              <a:rPr lang="en-US" sz="2400" dirty="0">
                <a:solidFill>
                  <a:srgbClr val="0070C0"/>
                </a:solidFill>
              </a:rPr>
              <a:t> bao </a:t>
            </a:r>
            <a:r>
              <a:rPr lang="en-US" sz="2400" dirty="0" err="1">
                <a:solidFill>
                  <a:srgbClr val="0070C0"/>
                </a:solidFill>
              </a:rPr>
              <a:t>lâu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nữa</a:t>
            </a:r>
            <a:r>
              <a:rPr lang="en-US" sz="2400" dirty="0">
                <a:solidFill>
                  <a:srgbClr val="0070C0"/>
                </a:solidFill>
              </a:rPr>
              <a:t>/ later: </a:t>
            </a:r>
            <a:r>
              <a:rPr lang="en-US" sz="2400" dirty="0" err="1">
                <a:solidFill>
                  <a:srgbClr val="0070C0"/>
                </a:solidFill>
              </a:rPr>
              <a:t>sau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này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37848" y="3265538"/>
            <a:ext cx="8086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(+): S + will  + </a:t>
            </a:r>
            <a:r>
              <a:rPr lang="en-US" sz="2400" dirty="0" err="1"/>
              <a:t>Vinf</a:t>
            </a:r>
            <a:r>
              <a:rPr lang="en-US" sz="2400" dirty="0"/>
              <a:t> + ……. (</a:t>
            </a:r>
            <a:r>
              <a:rPr lang="en-US" sz="2400" dirty="0" err="1"/>
              <a:t>S+will</a:t>
            </a:r>
            <a:r>
              <a:rPr lang="en-US" sz="2400" dirty="0"/>
              <a:t>= </a:t>
            </a:r>
            <a:r>
              <a:rPr lang="en-US" sz="2400" dirty="0" err="1"/>
              <a:t>S’ll</a:t>
            </a:r>
            <a:r>
              <a:rPr lang="en-US" sz="2400" dirty="0"/>
              <a:t>) </a:t>
            </a:r>
          </a:p>
          <a:p>
            <a:r>
              <a:rPr lang="en-US" sz="2400" dirty="0"/>
              <a:t>(-): S + will not/ won’t + </a:t>
            </a:r>
            <a:r>
              <a:rPr lang="en-US" sz="2400" dirty="0" err="1"/>
              <a:t>Vinf</a:t>
            </a:r>
            <a:r>
              <a:rPr lang="en-US" sz="2400" dirty="0"/>
              <a:t> + …….    (</a:t>
            </a:r>
            <a:r>
              <a:rPr lang="en-US" sz="2400" dirty="0" err="1"/>
              <a:t>willnot</a:t>
            </a:r>
            <a:r>
              <a:rPr lang="en-US" sz="2400" dirty="0"/>
              <a:t>=won’t)</a:t>
            </a:r>
          </a:p>
          <a:p>
            <a:r>
              <a:rPr lang="en-US" sz="2400" dirty="0"/>
              <a:t>(?): Will + S + </a:t>
            </a:r>
            <a:r>
              <a:rPr lang="en-US" sz="2400" dirty="0" err="1"/>
              <a:t>Vinf</a:t>
            </a:r>
            <a:r>
              <a:rPr lang="en-US" sz="2400" dirty="0"/>
              <a:t> + …….?Yes, S + will/ No, S + won’t.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4210072"/>
            <a:ext cx="83997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>
                <a:solidFill>
                  <a:srgbClr val="0070C0"/>
                </a:solidFill>
              </a:rPr>
              <a:t>Use</a:t>
            </a:r>
            <a:r>
              <a:rPr lang="en-US" sz="2400" dirty="0"/>
              <a:t>: </a:t>
            </a:r>
            <a:r>
              <a:rPr lang="en-US" sz="2400" dirty="0" err="1">
                <a:solidFill>
                  <a:srgbClr val="FF0000"/>
                </a:solidFill>
              </a:rPr>
              <a:t>Cách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dùng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err="1">
                <a:solidFill>
                  <a:srgbClr val="FF0000"/>
                </a:solidFill>
              </a:rPr>
              <a:t>Chúng</a:t>
            </a:r>
            <a:r>
              <a:rPr lang="en-US" sz="2400" dirty="0">
                <a:solidFill>
                  <a:srgbClr val="FF0000"/>
                </a:solidFill>
              </a:rPr>
              <a:t> ta </a:t>
            </a:r>
            <a:r>
              <a:rPr lang="en-US" sz="2400" dirty="0" err="1">
                <a:solidFill>
                  <a:srgbClr val="FF0000"/>
                </a:solidFill>
              </a:rPr>
              <a:t>sử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dụng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thì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tương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lai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giản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nói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về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hành</a:t>
            </a:r>
            <a:r>
              <a:rPr lang="en-US" sz="2400" dirty="0">
                <a:solidFill>
                  <a:srgbClr val="FF0000"/>
                </a:solidFill>
              </a:rPr>
              <a:t> động </a:t>
            </a:r>
            <a:r>
              <a:rPr lang="en-US" sz="2400" dirty="0" err="1">
                <a:solidFill>
                  <a:srgbClr val="FF0000"/>
                </a:solidFill>
              </a:rPr>
              <a:t>sẽ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xảy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trong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tương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lai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F4E3E2-8806-49BD-821A-B900464C69AF}"/>
              </a:ext>
            </a:extLst>
          </p:cNvPr>
          <p:cNvSpPr/>
          <p:nvPr/>
        </p:nvSpPr>
        <p:spPr>
          <a:xfrm>
            <a:off x="226244" y="366233"/>
            <a:ext cx="14522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397424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8" grpId="0"/>
      <p:bldP spid="1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34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8191" y="89085"/>
            <a:ext cx="7935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Task </a:t>
            </a:r>
            <a:r>
              <a:rPr lang="en-US" sz="26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1:Fill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 blanks with </a:t>
            </a:r>
            <a:r>
              <a:rPr lang="en-US" sz="2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make the sentences true for you.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8451" y="1352548"/>
            <a:ext cx="1619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6096" y="1905918"/>
            <a:ext cx="7370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think I</a:t>
            </a:r>
            <a:r>
              <a:rPr lang="en-US" sz="2400" b="1">
                <a:solidFill>
                  <a:srgbClr val="F16649"/>
                </a:solidFill>
              </a:rPr>
              <a:t>’ll</a:t>
            </a:r>
            <a:r>
              <a:rPr lang="en-US" sz="2400"/>
              <a:t> listen to music in the afternoon.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46687" y="262477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21517" y="2616012"/>
            <a:ext cx="5970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think </a:t>
            </a:r>
            <a:r>
              <a:rPr lang="en-US" sz="2400"/>
              <a:t>I ____________ </a:t>
            </a:r>
            <a:r>
              <a:rPr lang="en-US" sz="2400" dirty="0"/>
              <a:t>stay at home tonight.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46687" y="341468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46687" y="418233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121517" y="4173679"/>
            <a:ext cx="7431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mum _____________ make a cake today.</a:t>
            </a:r>
            <a:endParaRPr lang="en-US" sz="2400" dirty="0"/>
          </a:p>
        </p:txBody>
      </p:sp>
      <p:sp>
        <p:nvSpPr>
          <p:cNvPr id="97" name="TextBox 96"/>
          <p:cNvSpPr txBox="1"/>
          <p:nvPr/>
        </p:nvSpPr>
        <p:spPr>
          <a:xfrm>
            <a:off x="646687" y="504081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121517" y="5032163"/>
            <a:ext cx="7005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_____________ have an English test tomorrow.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46687" y="584278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121517" y="5842784"/>
            <a:ext cx="7608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Our family ___________move to the new house next week.</a:t>
            </a:r>
            <a:endParaRPr lang="en-US" sz="2400" dirty="0"/>
          </a:p>
        </p:txBody>
      </p:sp>
      <p:sp>
        <p:nvSpPr>
          <p:cNvPr id="101" name="TextBox 100"/>
          <p:cNvSpPr txBox="1"/>
          <p:nvPr/>
        </p:nvSpPr>
        <p:spPr>
          <a:xfrm>
            <a:off x="1121517" y="3393663"/>
            <a:ext cx="7528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friends ____________ go to the library this afternoon.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05897" y="5785894"/>
            <a:ext cx="1195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/Won’t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43030" y="5758598"/>
            <a:ext cx="90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will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76038" y="5023878"/>
            <a:ext cx="90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will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775129" y="5064822"/>
            <a:ext cx="1195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/Won’t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88518" y="4125382"/>
            <a:ext cx="90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will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05977" y="4152678"/>
            <a:ext cx="1195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/Won’t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78681" y="3374742"/>
            <a:ext cx="1195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/Won’t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18086" y="3349718"/>
            <a:ext cx="90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will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142678" y="2628646"/>
            <a:ext cx="90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will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48681" y="2626374"/>
            <a:ext cx="1195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/Won’t</a:t>
            </a:r>
          </a:p>
        </p:txBody>
      </p:sp>
    </p:spTree>
    <p:extLst>
      <p:ext uri="{BB962C8B-B14F-4D97-AF65-F5344CB8AC3E}">
        <p14:creationId xmlns:p14="http://schemas.microsoft.com/office/powerpoint/2010/main" val="108807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9730" cy="11848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5098" y="67133"/>
            <a:ext cx="86915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Task </a:t>
            </a:r>
            <a:r>
              <a:rPr lang="en-US" sz="26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2:Complete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 conversation with </a:t>
            </a:r>
            <a:r>
              <a:rPr lang="en-US" sz="2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won’t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327538" y="1525249"/>
            <a:ext cx="8488924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/>
              <a:t>A: </a:t>
            </a:r>
            <a:r>
              <a:rPr lang="en-US" sz="2400" dirty="0"/>
              <a:t>Oh, no. The dog ran away again!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 </a:t>
            </a:r>
            <a:r>
              <a:rPr lang="en-US" sz="2400" dirty="0"/>
              <a:t>Don’t worry – he (1) 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A:  </a:t>
            </a:r>
            <a:r>
              <a:rPr lang="en-US" sz="2400" dirty="0"/>
              <a:t>Are you sure he (2)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 </a:t>
            </a:r>
            <a:r>
              <a:rPr lang="en-US" sz="2400" dirty="0"/>
              <a:t>OK, he might not come back today. But I’m sure he (3)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come back tomorrow.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A:  </a:t>
            </a:r>
            <a:r>
              <a:rPr lang="en-US" sz="2400" dirty="0"/>
              <a:t>I don’t believe you! He (4)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never see him again. I’m sure.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B:  </a:t>
            </a:r>
            <a:r>
              <a:rPr lang="en-US" sz="2400" dirty="0"/>
              <a:t>Oh, look ... Here he is!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6CE3C0-AD1B-42D5-8BC9-F973C071DE52}"/>
              </a:ext>
            </a:extLst>
          </p:cNvPr>
          <p:cNvSpPr txBox="1"/>
          <p:nvPr/>
        </p:nvSpPr>
        <p:spPr>
          <a:xfrm>
            <a:off x="3271193" y="2078145"/>
            <a:ext cx="3057832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_______ come back.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977110-1A01-451F-8065-CC2BCF005263}"/>
              </a:ext>
            </a:extLst>
          </p:cNvPr>
          <p:cNvSpPr txBox="1"/>
          <p:nvPr/>
        </p:nvSpPr>
        <p:spPr>
          <a:xfrm>
            <a:off x="3271193" y="2078145"/>
            <a:ext cx="3057832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B050"/>
                </a:solidFill>
              </a:rPr>
              <a:t>will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>
                <a:solidFill>
                  <a:srgbClr val="00B050"/>
                </a:solidFill>
              </a:rPr>
              <a:t> ‘ll</a:t>
            </a:r>
            <a:r>
              <a:rPr lang="en-US" sz="2400" dirty="0"/>
              <a:t> come back.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2AAEC-B0DB-4A70-99EC-807CFB036EDD}"/>
              </a:ext>
            </a:extLst>
          </p:cNvPr>
          <p:cNvSpPr txBox="1"/>
          <p:nvPr/>
        </p:nvSpPr>
        <p:spPr>
          <a:xfrm>
            <a:off x="3116826" y="2758448"/>
            <a:ext cx="1455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09F54B-94F1-4CBD-A278-9CB08373062C}"/>
              </a:ext>
            </a:extLst>
          </p:cNvPr>
          <p:cNvSpPr txBox="1"/>
          <p:nvPr/>
        </p:nvSpPr>
        <p:spPr>
          <a:xfrm>
            <a:off x="3116826" y="2758447"/>
            <a:ext cx="1455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D3366-2ECF-4D32-A4A0-A3B44A4ABC62}"/>
              </a:ext>
            </a:extLst>
          </p:cNvPr>
          <p:cNvSpPr txBox="1"/>
          <p:nvPr/>
        </p:nvSpPr>
        <p:spPr>
          <a:xfrm>
            <a:off x="7443020" y="3297112"/>
            <a:ext cx="1268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BC89EC-8BE9-4782-A1AB-4A859FCD4E35}"/>
              </a:ext>
            </a:extLst>
          </p:cNvPr>
          <p:cNvSpPr txBox="1"/>
          <p:nvPr/>
        </p:nvSpPr>
        <p:spPr>
          <a:xfrm>
            <a:off x="7443020" y="3297112"/>
            <a:ext cx="1268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024BA3-CDA9-4D59-8F0D-264BE0160243}"/>
              </a:ext>
            </a:extLst>
          </p:cNvPr>
          <p:cNvSpPr txBox="1"/>
          <p:nvPr/>
        </p:nvSpPr>
        <p:spPr>
          <a:xfrm>
            <a:off x="4001730" y="4413876"/>
            <a:ext cx="53684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come back. We (5) _______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4ECF3-AAE6-4616-BD8F-9DC7CB4E4C7B}"/>
              </a:ext>
            </a:extLst>
          </p:cNvPr>
          <p:cNvSpPr txBox="1"/>
          <p:nvPr/>
        </p:nvSpPr>
        <p:spPr>
          <a:xfrm>
            <a:off x="4001730" y="4413875"/>
            <a:ext cx="3355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won’t</a:t>
            </a:r>
            <a:r>
              <a:rPr lang="en-US" sz="2400" dirty="0"/>
              <a:t> come back. We (5)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93714-E644-447A-A114-F048C1C18ECC}"/>
              </a:ext>
            </a:extLst>
          </p:cNvPr>
          <p:cNvSpPr txBox="1"/>
          <p:nvPr/>
        </p:nvSpPr>
        <p:spPr>
          <a:xfrm>
            <a:off x="7122242" y="4415570"/>
            <a:ext cx="1454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1FC3BC-2F7A-41CF-8658-9F399D8325B8}"/>
              </a:ext>
            </a:extLst>
          </p:cNvPr>
          <p:cNvSpPr txBox="1"/>
          <p:nvPr/>
        </p:nvSpPr>
        <p:spPr>
          <a:xfrm>
            <a:off x="7122242" y="4419726"/>
            <a:ext cx="1268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‘ll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5" grpId="0"/>
      <p:bldP spid="16" grpId="0"/>
      <p:bldP spid="18" grpId="0"/>
      <p:bldP spid="19" grpId="0"/>
      <p:bldP spid="21" grpId="0"/>
      <p:bldP spid="21" grpId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3074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2525" y="51388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Task 3: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sentences, using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will ('ll) 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500" b="1" i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won't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the words given.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-28757" y="1242949"/>
            <a:ext cx="9022673" cy="5330901"/>
            <a:chOff x="193701" y="1590291"/>
            <a:chExt cx="8653859" cy="5137079"/>
          </a:xfrm>
        </p:grpSpPr>
        <p:sp>
          <p:nvSpPr>
            <p:cNvPr id="10" name="Rounded Rectangle 9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73894" y="1687647"/>
            <a:ext cx="6264833" cy="470318"/>
            <a:chOff x="363373" y="1262747"/>
            <a:chExt cx="6264833" cy="470318"/>
          </a:xfrm>
        </p:grpSpPr>
        <p:sp>
          <p:nvSpPr>
            <p:cNvPr id="14" name="TextBox 13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computer / do / housework</a:t>
              </a:r>
              <a:endParaRPr lang="en-US" sz="2400" i="1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73894" y="2684666"/>
            <a:ext cx="6471767" cy="461665"/>
            <a:chOff x="369902" y="2142097"/>
            <a:chExt cx="6471767" cy="461665"/>
          </a:xfrm>
        </p:grpSpPr>
        <p:sp>
          <p:nvSpPr>
            <p:cNvPr id="17" name="TextBox 16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44733" y="2142097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robot / water / ﬂowers</a:t>
              </a:r>
              <a:endParaRPr lang="en-US" sz="2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73894" y="3673032"/>
            <a:ext cx="5727623" cy="470318"/>
            <a:chOff x="363373" y="4026312"/>
            <a:chExt cx="5727623" cy="470318"/>
          </a:xfrm>
        </p:grpSpPr>
        <p:sp>
          <p:nvSpPr>
            <p:cNvPr id="20" name="TextBox 19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8204" y="4026312"/>
              <a:ext cx="5252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smart TV / cook / meal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73894" y="4661398"/>
            <a:ext cx="6471767" cy="470318"/>
            <a:chOff x="363373" y="3312302"/>
            <a:chExt cx="6471767" cy="470318"/>
          </a:xfrm>
        </p:grpSpPr>
        <p:sp>
          <p:nvSpPr>
            <p:cNvPr id="23" name="TextBox 22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washing machine / iron / clothes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73894" y="5667070"/>
            <a:ext cx="6471767" cy="470318"/>
            <a:chOff x="363373" y="5669935"/>
            <a:chExt cx="6471767" cy="470318"/>
          </a:xfrm>
        </p:grpSpPr>
        <p:sp>
          <p:nvSpPr>
            <p:cNvPr id="26" name="TextBox 25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38204" y="5669935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smartphone / take care / children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>
          <a:xfrm flipV="1">
            <a:off x="1430417" y="25258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430417" y="35926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434542" y="460027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434542" y="5586685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434542" y="657385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85324" y="239126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885324" y="349235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885324" y="444104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885324" y="5461745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27968" y="625051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72C75F8-E698-4501-BBBD-42F373C90126}"/>
              </a:ext>
            </a:extLst>
          </p:cNvPr>
          <p:cNvSpPr txBox="1"/>
          <p:nvPr/>
        </p:nvSpPr>
        <p:spPr>
          <a:xfrm>
            <a:off x="1348724" y="2154541"/>
            <a:ext cx="622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A computer won’t </a:t>
            </a:r>
            <a:r>
              <a:rPr lang="en-US" sz="2400" dirty="0">
                <a:solidFill>
                  <a:srgbClr val="00B050"/>
                </a:solidFill>
              </a:rPr>
              <a:t>help me to do my housework.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3F3E8E-A642-4AF3-889B-BF9BD5F0892B}"/>
              </a:ext>
            </a:extLst>
          </p:cNvPr>
          <p:cNvSpPr txBox="1"/>
          <p:nvPr/>
        </p:nvSpPr>
        <p:spPr>
          <a:xfrm>
            <a:off x="1348724" y="3219441"/>
            <a:ext cx="538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robot will help me to water the flowers.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388747-CAA1-4D3E-BDBB-B6EBB8CB0426}"/>
              </a:ext>
            </a:extLst>
          </p:cNvPr>
          <p:cNvSpPr txBox="1"/>
          <p:nvPr/>
        </p:nvSpPr>
        <p:spPr>
          <a:xfrm>
            <a:off x="1368488" y="4237493"/>
            <a:ext cx="5296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smart TV won’t help me to cook meals.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E452CD-D0F5-4C44-81B3-1282AC78A9B1}"/>
              </a:ext>
            </a:extLst>
          </p:cNvPr>
          <p:cNvSpPr txBox="1"/>
          <p:nvPr/>
        </p:nvSpPr>
        <p:spPr>
          <a:xfrm>
            <a:off x="1350322" y="5203353"/>
            <a:ext cx="6498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60" dirty="0">
                <a:solidFill>
                  <a:srgbClr val="00B050"/>
                </a:solidFill>
              </a:rPr>
              <a:t>A washing </a:t>
            </a:r>
            <a:r>
              <a:rPr lang="en-US" sz="2400" spc="-60">
                <a:solidFill>
                  <a:srgbClr val="00B050"/>
                </a:solidFill>
              </a:rPr>
              <a:t>machine won’t </a:t>
            </a:r>
            <a:r>
              <a:rPr lang="en-US" sz="2400" spc="-60" dirty="0">
                <a:solidFill>
                  <a:srgbClr val="00B050"/>
                </a:solidFill>
              </a:rPr>
              <a:t>help me to iron the clothes.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799BF-5D86-4D2B-8583-C2728907723A}"/>
              </a:ext>
            </a:extLst>
          </p:cNvPr>
          <p:cNvSpPr txBox="1"/>
          <p:nvPr/>
        </p:nvSpPr>
        <p:spPr>
          <a:xfrm>
            <a:off x="1148471" y="6019678"/>
            <a:ext cx="6901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pc="-60" dirty="0">
                <a:solidFill>
                  <a:srgbClr val="00B050"/>
                </a:solidFill>
              </a:rPr>
              <a:t>A smartphone won’t help me to take care of the children.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95060" y="-72374"/>
            <a:ext cx="51954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/>
              <a:t>II.Might</a:t>
            </a:r>
            <a:r>
              <a:rPr lang="en-US" sz="3200" b="1" dirty="0"/>
              <a:t> for future possibility: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2276" y="2884447"/>
            <a:ext cx="76457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/>
              <a:t>(+): S + might + </a:t>
            </a:r>
            <a:r>
              <a:rPr lang="en-US" sz="2600" dirty="0" err="1"/>
              <a:t>Vinf</a:t>
            </a:r>
            <a:r>
              <a:rPr lang="en-US" sz="2600" dirty="0"/>
              <a:t>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377" y="330975"/>
            <a:ext cx="23777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5377" y="716299"/>
            <a:ext cx="8893246" cy="2630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(+)We </a:t>
            </a:r>
            <a:r>
              <a:rPr lang="en-US" sz="2600" b="1" dirty="0">
                <a:solidFill>
                  <a:srgbClr val="FF0000"/>
                </a:solidFill>
              </a:rPr>
              <a:t>might live </a:t>
            </a:r>
            <a:r>
              <a:rPr lang="en-US" sz="2600" dirty="0"/>
              <a:t>in a UFO.  </a:t>
            </a:r>
            <a:r>
              <a:rPr lang="en-US" sz="2600" dirty="0" err="1"/>
              <a:t>Chúng</a:t>
            </a:r>
            <a:r>
              <a:rPr lang="en-US" sz="2600" dirty="0"/>
              <a:t> ta </a:t>
            </a:r>
            <a:r>
              <a:rPr lang="en-US" sz="2600" b="1" dirty="0" err="1">
                <a:solidFill>
                  <a:srgbClr val="FF0000"/>
                </a:solidFill>
              </a:rPr>
              <a:t>có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thể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sống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dirty="0" err="1"/>
              <a:t>trong</a:t>
            </a:r>
            <a:r>
              <a:rPr lang="en-US" sz="2600" dirty="0"/>
              <a:t> </a:t>
            </a:r>
            <a:r>
              <a:rPr lang="en-US" sz="2600" dirty="0" err="1"/>
              <a:t>vật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r>
              <a:rPr lang="en-US" sz="2600" dirty="0"/>
              <a:t> bay </a:t>
            </a:r>
            <a:r>
              <a:rPr lang="en-US" sz="2600" dirty="0" err="1"/>
              <a:t>không</a:t>
            </a:r>
            <a:r>
              <a:rPr lang="en-US" sz="2600" dirty="0"/>
              <a:t> </a:t>
            </a:r>
            <a:r>
              <a:rPr lang="en-US" sz="2600" dirty="0" err="1"/>
              <a:t>xác</a:t>
            </a:r>
            <a:r>
              <a:rPr lang="en-US" sz="2600" dirty="0"/>
              <a:t> </a:t>
            </a:r>
            <a:r>
              <a:rPr lang="en-US" sz="2600" dirty="0" err="1"/>
              <a:t>định</a:t>
            </a:r>
            <a:r>
              <a:rPr lang="en-US" sz="2600" dirty="0"/>
              <a:t>.</a:t>
            </a:r>
          </a:p>
          <a:p>
            <a:r>
              <a:rPr lang="en-US" sz="2600" dirty="0"/>
              <a:t>(-) We </a:t>
            </a:r>
            <a:r>
              <a:rPr lang="en-US" sz="2600" b="1" dirty="0">
                <a:solidFill>
                  <a:srgbClr val="FF0000"/>
                </a:solidFill>
              </a:rPr>
              <a:t>might not live </a:t>
            </a:r>
            <a:r>
              <a:rPr lang="en-US" sz="2600" dirty="0"/>
              <a:t>in a UFO. </a:t>
            </a:r>
            <a:r>
              <a:rPr lang="en-US" sz="2600" dirty="0" err="1"/>
              <a:t>Chúng</a:t>
            </a:r>
            <a:r>
              <a:rPr lang="en-US" sz="2600" dirty="0"/>
              <a:t> ta </a:t>
            </a:r>
            <a:r>
              <a:rPr lang="en-US" sz="2600" b="1" dirty="0" err="1">
                <a:solidFill>
                  <a:srgbClr val="FF0000"/>
                </a:solidFill>
              </a:rPr>
              <a:t>không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thể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sống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dirty="0" err="1"/>
              <a:t>trong</a:t>
            </a:r>
            <a:r>
              <a:rPr lang="en-US" sz="2600" dirty="0"/>
              <a:t>….</a:t>
            </a:r>
          </a:p>
          <a:p>
            <a:r>
              <a:rPr lang="en-US" sz="2600" dirty="0"/>
              <a:t>(?) </a:t>
            </a:r>
            <a:r>
              <a:rPr lang="en-US" sz="2600" b="1" dirty="0">
                <a:solidFill>
                  <a:srgbClr val="FF0000"/>
                </a:solidFill>
              </a:rPr>
              <a:t>Might</a:t>
            </a:r>
            <a:r>
              <a:rPr lang="en-US" sz="2600" dirty="0"/>
              <a:t> we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b="1" dirty="0">
                <a:solidFill>
                  <a:srgbClr val="FF0000"/>
                </a:solidFill>
              </a:rPr>
              <a:t>live </a:t>
            </a:r>
            <a:r>
              <a:rPr lang="en-US" sz="2600" dirty="0"/>
              <a:t>in a UFO? Yes, we might/ No, we might not.</a:t>
            </a:r>
          </a:p>
          <a:p>
            <a:r>
              <a:rPr lang="en-US" sz="2600" dirty="0" err="1"/>
              <a:t>Chúng</a:t>
            </a:r>
            <a:r>
              <a:rPr lang="en-US" sz="2600" dirty="0"/>
              <a:t> ta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r>
              <a:rPr lang="en-US" sz="2600" dirty="0"/>
              <a:t> </a:t>
            </a:r>
            <a:r>
              <a:rPr lang="en-US" sz="2600" dirty="0" err="1"/>
              <a:t>sống</a:t>
            </a:r>
            <a:r>
              <a:rPr lang="en-US" sz="2600" dirty="0"/>
              <a:t> </a:t>
            </a:r>
            <a:r>
              <a:rPr lang="en-US" sz="2600" dirty="0" err="1"/>
              <a:t>trong</a:t>
            </a:r>
            <a:r>
              <a:rPr lang="en-US" sz="2600" dirty="0"/>
              <a:t> </a:t>
            </a:r>
            <a:r>
              <a:rPr lang="en-US" sz="2600" dirty="0" err="1"/>
              <a:t>vật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r>
              <a:rPr lang="en-US" sz="2600" dirty="0"/>
              <a:t> bay </a:t>
            </a:r>
            <a:r>
              <a:rPr lang="en-US" sz="2600" dirty="0" err="1"/>
              <a:t>không</a:t>
            </a:r>
            <a:r>
              <a:rPr lang="en-US" sz="2600" dirty="0"/>
              <a:t> </a:t>
            </a:r>
            <a:r>
              <a:rPr lang="en-US" sz="2600" dirty="0" err="1"/>
              <a:t>xác</a:t>
            </a:r>
            <a:r>
              <a:rPr lang="en-US" sz="2600" dirty="0"/>
              <a:t> </a:t>
            </a:r>
            <a:r>
              <a:rPr lang="en-US" sz="2600" dirty="0" err="1"/>
              <a:t>địnhkhông</a:t>
            </a:r>
            <a:r>
              <a:rPr lang="en-US" sz="2600" dirty="0"/>
              <a:t>? </a:t>
            </a:r>
          </a:p>
          <a:p>
            <a:pPr>
              <a:lnSpc>
                <a:spcPct val="150000"/>
              </a:lnSpc>
            </a:pPr>
            <a:endParaRPr lang="en-US" sz="2600" dirty="0"/>
          </a:p>
        </p:txBody>
      </p:sp>
      <p:sp>
        <p:nvSpPr>
          <p:cNvPr id="2" name="Rectangle 1"/>
          <p:cNvSpPr/>
          <p:nvPr/>
        </p:nvSpPr>
        <p:spPr>
          <a:xfrm>
            <a:off x="293278" y="4758079"/>
            <a:ext cx="83312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Use:</a:t>
            </a:r>
            <a:r>
              <a:rPr lang="vi-VN" sz="2400" dirty="0"/>
              <a:t>Chúng t</a:t>
            </a:r>
            <a:r>
              <a:rPr lang="en-US" sz="2400" dirty="0"/>
              <a:t>a</a:t>
            </a:r>
            <a:r>
              <a:rPr lang="vi-VN" sz="2400" dirty="0"/>
              <a:t> sử dụng </a:t>
            </a:r>
            <a:r>
              <a:rPr lang="vi-VN" sz="2400" b="1" dirty="0">
                <a:solidFill>
                  <a:srgbClr val="FF0000"/>
                </a:solidFill>
              </a:rPr>
              <a:t>might + V</a:t>
            </a:r>
            <a:r>
              <a:rPr lang="en-US" sz="2400" b="1" dirty="0">
                <a:solidFill>
                  <a:srgbClr val="FF0000"/>
                </a:solidFill>
              </a:rPr>
              <a:t>inf</a:t>
            </a:r>
            <a:r>
              <a:rPr lang="vi-VN" sz="2400" b="1" dirty="0">
                <a:solidFill>
                  <a:srgbClr val="FF0000"/>
                </a:solidFill>
              </a:rPr>
              <a:t> </a:t>
            </a:r>
            <a:r>
              <a:rPr lang="vi-VN" sz="2400" dirty="0"/>
              <a:t>để nói về những hành động có thể xảy ra trong tương lai (Chúng t</a:t>
            </a:r>
            <a:r>
              <a:rPr lang="en-US" sz="2400" dirty="0"/>
              <a:t>a</a:t>
            </a:r>
            <a:r>
              <a:rPr lang="vi-VN" sz="2400" dirty="0"/>
              <a:t> không chắc liệu chúng có xảy ra hay không).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9AEF19-5174-4B93-9817-093F1B18D832}"/>
              </a:ext>
            </a:extLst>
          </p:cNvPr>
          <p:cNvSpPr txBox="1"/>
          <p:nvPr/>
        </p:nvSpPr>
        <p:spPr>
          <a:xfrm>
            <a:off x="295060" y="2860357"/>
            <a:ext cx="23777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</a:rPr>
              <a:t>Form: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A0F1D4-AA17-457C-8E3C-A23009BC36B0}"/>
              </a:ext>
            </a:extLst>
          </p:cNvPr>
          <p:cNvSpPr txBox="1"/>
          <p:nvPr/>
        </p:nvSpPr>
        <p:spPr>
          <a:xfrm>
            <a:off x="2342276" y="3363974"/>
            <a:ext cx="50999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(-): S + might not +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Vinf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0A51AD-B618-468C-8B46-FC60923188A0}"/>
              </a:ext>
            </a:extLst>
          </p:cNvPr>
          <p:cNvSpPr txBox="1"/>
          <p:nvPr/>
        </p:nvSpPr>
        <p:spPr>
          <a:xfrm>
            <a:off x="2309282" y="3855646"/>
            <a:ext cx="51328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(?): Might + S +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Vinf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568473-C669-4877-985A-C66315FEA8E1}"/>
              </a:ext>
            </a:extLst>
          </p:cNvPr>
          <p:cNvSpPr txBox="1"/>
          <p:nvPr/>
        </p:nvSpPr>
        <p:spPr>
          <a:xfrm>
            <a:off x="2353484" y="4243414"/>
            <a:ext cx="21053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Yes, S + might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C83D43-B801-4019-9D90-536C47BA8D42}"/>
              </a:ext>
            </a:extLst>
          </p:cNvPr>
          <p:cNvSpPr txBox="1"/>
          <p:nvPr/>
        </p:nvSpPr>
        <p:spPr>
          <a:xfrm>
            <a:off x="4458878" y="4221192"/>
            <a:ext cx="51328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 No, S + might not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2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" grpId="0"/>
      <p:bldP spid="9" grpId="0"/>
      <p:bldP spid="13" grpId="0"/>
      <p:bldP spid="17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2986" y="3659822"/>
            <a:ext cx="4850237" cy="32950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67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30761" y="14036"/>
            <a:ext cx="9599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Task 4: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two poems. Tick (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2" y="1193495"/>
            <a:ext cx="2982578" cy="26214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78" y="2991002"/>
            <a:ext cx="3385533" cy="38669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0877" y="4045126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In the future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68" y="4603467"/>
            <a:ext cx="4836747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/>
              <a:t>We might go on holiday to the Moon. 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stay there for a long time. 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have a great time.</a:t>
            </a:r>
          </a:p>
          <a:p>
            <a:pPr>
              <a:lnSpc>
                <a:spcPct val="120000"/>
              </a:lnSpc>
            </a:pPr>
            <a:r>
              <a:rPr lang="en-US" sz="2200"/>
              <a:t>We might come home soon.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91518"/>
            <a:ext cx="4660135" cy="32552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27624" y="1373993"/>
            <a:ext cx="30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In the future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6404" y="1962197"/>
            <a:ext cx="4042848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/>
              <a:t>We might live with robots.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clean our houses.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wash our clothes. </a:t>
            </a:r>
          </a:p>
          <a:p>
            <a:pPr>
              <a:lnSpc>
                <a:spcPct val="120000"/>
              </a:lnSpc>
            </a:pPr>
            <a:r>
              <a:rPr lang="en-US" sz="2200"/>
              <a:t>They might not talk to us.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0070" y="6293802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Henry, aged 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31906" y="3614239"/>
            <a:ext cx="20104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/>
              <a:t>Jenny, aged 12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498810"/>
              </p:ext>
            </p:extLst>
          </p:nvPr>
        </p:nvGraphicFramePr>
        <p:xfrm>
          <a:off x="115677" y="289192"/>
          <a:ext cx="8912646" cy="62796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9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7088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0070C0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rgbClr val="0070C0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Jenny thinks we might live with robots.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 </a:t>
                      </a:r>
                      <a:r>
                        <a:rPr lang="en-US" sz="2400"/>
                        <a:t>Henry thinks we might travel to the Moon.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</a:t>
                      </a:r>
                      <a:r>
                        <a:rPr lang="en-US" sz="2400"/>
                        <a:t> Jenny thinks robots might not clean our houses.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</a:t>
                      </a:r>
                      <a:r>
                        <a:rPr lang="en-US" sz="2400"/>
                        <a:t> Henry thinks we will stay on the Moon for a short time.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5.</a:t>
                      </a:r>
                      <a:r>
                        <a:rPr lang="en-US" sz="2400"/>
                        <a:t> Jenny thinks robots might help us to do the housework.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708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6. </a:t>
                      </a:r>
                      <a:r>
                        <a:rPr lang="en-US" sz="2400"/>
                        <a:t>Henry thinks we might not have a great time on the Moon.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8D819F-F104-4554-9544-9796366895C1}"/>
              </a:ext>
            </a:extLst>
          </p:cNvPr>
          <p:cNvSpPr txBox="1"/>
          <p:nvPr/>
        </p:nvSpPr>
        <p:spPr>
          <a:xfrm>
            <a:off x="7216877" y="1356852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545A87-0179-4E38-A263-933931051931}"/>
              </a:ext>
            </a:extLst>
          </p:cNvPr>
          <p:cNvSpPr txBox="1"/>
          <p:nvPr/>
        </p:nvSpPr>
        <p:spPr>
          <a:xfrm>
            <a:off x="7216877" y="2261420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CEBE90-C41C-4E6C-9314-1995120F94E1}"/>
              </a:ext>
            </a:extLst>
          </p:cNvPr>
          <p:cNvSpPr txBox="1"/>
          <p:nvPr/>
        </p:nvSpPr>
        <p:spPr>
          <a:xfrm>
            <a:off x="8239432" y="310583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251B50-1E24-44E5-BE07-952D43CD56B1}"/>
              </a:ext>
            </a:extLst>
          </p:cNvPr>
          <p:cNvSpPr txBox="1"/>
          <p:nvPr/>
        </p:nvSpPr>
        <p:spPr>
          <a:xfrm>
            <a:off x="8239432" y="402023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74863-96AB-4004-938B-7337B96810B7}"/>
              </a:ext>
            </a:extLst>
          </p:cNvPr>
          <p:cNvSpPr txBox="1"/>
          <p:nvPr/>
        </p:nvSpPr>
        <p:spPr>
          <a:xfrm>
            <a:off x="7216877" y="4924802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E617AF-A138-40E6-B532-95FB089FE8A4}"/>
              </a:ext>
            </a:extLst>
          </p:cNvPr>
          <p:cNvSpPr txBox="1"/>
          <p:nvPr/>
        </p:nvSpPr>
        <p:spPr>
          <a:xfrm>
            <a:off x="8239432" y="5733346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9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516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38671"/>
            <a:ext cx="8052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Task 5: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Think about what you might do or have in the future. Share your ideas with your classmates. (Game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Give me 5)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995" y="2533880"/>
            <a:ext cx="21152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9653" y="3223914"/>
            <a:ext cx="66541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I might have a smartphone to surf the internet.</a:t>
            </a:r>
          </a:p>
        </p:txBody>
      </p:sp>
    </p:spTree>
    <p:extLst>
      <p:ext uri="{BB962C8B-B14F-4D97-AF65-F5344CB8AC3E}">
        <p14:creationId xmlns:p14="http://schemas.microsoft.com/office/powerpoint/2010/main" val="22745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0569701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2253</TotalTime>
  <Words>940</Words>
  <Application>Microsoft Office PowerPoint</Application>
  <PresentationFormat>On-screen Show (4:3)</PresentationFormat>
  <Paragraphs>123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146</cp:revision>
  <dcterms:created xsi:type="dcterms:W3CDTF">2020-12-09T02:04:09Z</dcterms:created>
  <dcterms:modified xsi:type="dcterms:W3CDTF">2023-04-13T14:21:10Z</dcterms:modified>
</cp:coreProperties>
</file>