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05" r:id="rId9"/>
    <p:sldId id="310" r:id="rId10"/>
    <p:sldId id="307" r:id="rId11"/>
    <p:sldId id="338" r:id="rId12"/>
    <p:sldId id="335" r:id="rId13"/>
    <p:sldId id="339" r:id="rId14"/>
    <p:sldId id="312" r:id="rId15"/>
    <p:sldId id="314" r:id="rId16"/>
    <p:sldId id="320" r:id="rId17"/>
    <p:sldId id="337" r:id="rId18"/>
    <p:sldId id="316" r:id="rId19"/>
    <p:sldId id="322" r:id="rId20"/>
    <p:sldId id="323" r:id="rId21"/>
    <p:sldId id="321" r:id="rId22"/>
    <p:sldId id="324" r:id="rId23"/>
    <p:sldId id="325" r:id="rId24"/>
    <p:sldId id="319" r:id="rId25"/>
    <p:sldId id="326" r:id="rId26"/>
    <p:sldId id="333" r:id="rId27"/>
    <p:sldId id="327" r:id="rId28"/>
    <p:sldId id="315" r:id="rId29"/>
    <p:sldId id="336" r:id="rId30"/>
    <p:sldId id="331" r:id="rId31"/>
    <p:sldId id="295" r:id="rId32"/>
    <p:sldId id="328" r:id="rId33"/>
    <p:sldId id="329" r:id="rId34"/>
    <p:sldId id="33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18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84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</a:t>
            </a:r>
            <a:r>
              <a:rPr lang="en-US" baseline="0"/>
              <a:t> information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3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9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4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i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798338" y="-14816"/>
            <a:ext cx="162466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18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 </a:t>
            </a:r>
            <a:r>
              <a:rPr lang="vi-VN" sz="1800" b="1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</a:t>
            </a:r>
            <a:endParaRPr lang="en-US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duhome.com.vn/DHALesson?idGrade=10&amp;idSubject=1&amp;idSeries=118&amp;idTheme=1067&amp;IdLevel=3&amp;idThemeServer=7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3: Music and Arts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1.1: Vocabulary &amp; Reading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226" y="633061"/>
            <a:ext cx="1110031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Listen and repeat</a:t>
            </a:r>
            <a:r>
              <a:rPr lang="en-US" sz="3200" b="1" i="1" dirty="0">
                <a:solidFill>
                  <a:srgbClr val="0070C0"/>
                </a:solidFill>
              </a:rPr>
              <a:t>. </a:t>
            </a:r>
            <a:r>
              <a:rPr lang="en-US" sz="2800" b="1" i="1" dirty="0">
                <a:solidFill>
                  <a:srgbClr val="0070C0"/>
                </a:solidFill>
              </a:rPr>
              <a:t>(Click each </a:t>
            </a:r>
            <a:r>
              <a:rPr lang="en-US" sz="2800" b="1" i="1" dirty="0" smtClean="0">
                <a:solidFill>
                  <a:srgbClr val="0070C0"/>
                </a:solidFill>
              </a:rPr>
              <a:t>word/phrase </a:t>
            </a:r>
            <a:r>
              <a:rPr lang="en-US" sz="2800" b="1" i="1" dirty="0">
                <a:solidFill>
                  <a:srgbClr val="0070C0"/>
                </a:solidFill>
              </a:rPr>
              <a:t>to hear the sound</a:t>
            </a:r>
            <a:r>
              <a:rPr lang="en-US" sz="2800" b="1" i="1" dirty="0" smtClean="0">
                <a:solidFill>
                  <a:srgbClr val="0070C0"/>
                </a:solidFill>
              </a:rPr>
              <a:t>)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714" y="5040584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country (music) </a:t>
            </a:r>
            <a:r>
              <a:rPr lang="vi-VN" sz="3600" dirty="0"/>
              <a:t>(</a:t>
            </a:r>
            <a:r>
              <a:rPr lang="en-US" sz="3600" dirty="0"/>
              <a:t>n</a:t>
            </a:r>
            <a:r>
              <a:rPr lang="vi-VN" sz="3600" dirty="0"/>
              <a:t> phr)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>
                <a:solidFill>
                  <a:srgbClr val="FF0000"/>
                </a:solidFill>
              </a:rPr>
              <a:t>kʌntri</a:t>
            </a:r>
            <a:r>
              <a:rPr lang="en-US" sz="3600" dirty="0">
                <a:solidFill>
                  <a:srgbClr val="FF0000"/>
                </a:solidFill>
              </a:rPr>
              <a:t> ˌ</a:t>
            </a:r>
            <a:r>
              <a:rPr lang="en-US" sz="3600" dirty="0" err="1">
                <a:solidFill>
                  <a:srgbClr val="FF0000"/>
                </a:solidFill>
              </a:rPr>
              <a:t>mjuːzɪk</a:t>
            </a:r>
            <a:r>
              <a:rPr lang="vi-VN" sz="3600" dirty="0"/>
              <a:t>/</a:t>
            </a:r>
            <a:r>
              <a:rPr lang="en-US" sz="3600" dirty="0"/>
              <a:t> </a:t>
            </a:r>
            <a:r>
              <a:rPr lang="en-US" sz="3600" dirty="0" err="1"/>
              <a:t>nhạc</a:t>
            </a:r>
            <a:r>
              <a:rPr lang="en-US" sz="3600" dirty="0"/>
              <a:t>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quê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439" y="4244358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>
                <a:solidFill>
                  <a:srgbClr val="0070C0"/>
                </a:solidFill>
              </a:rPr>
              <a:t>rock </a:t>
            </a:r>
            <a:r>
              <a:rPr lang="vi-VN" sz="3600"/>
              <a:t>(</a:t>
            </a:r>
            <a:r>
              <a:rPr lang="en-US" sz="3600"/>
              <a:t>n</a:t>
            </a:r>
            <a:r>
              <a:rPr lang="vi-VN" sz="3600"/>
              <a:t>) /</a:t>
            </a:r>
            <a:r>
              <a:rPr lang="en-US" sz="3600">
                <a:solidFill>
                  <a:srgbClr val="FF0000"/>
                </a:solidFill>
              </a:rPr>
              <a:t>rɒk</a:t>
            </a:r>
            <a:r>
              <a:rPr lang="vi-VN" sz="3600"/>
              <a:t>/</a:t>
            </a:r>
            <a:r>
              <a:rPr lang="en-US" sz="3600"/>
              <a:t> nhạc rốc</a:t>
            </a:r>
            <a:endParaRPr lang="en-US" sz="36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440" y="3448132"/>
            <a:ext cx="11371226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classical music </a:t>
            </a:r>
            <a:r>
              <a:rPr lang="en-US" sz="3600" dirty="0"/>
              <a:t>(n</a:t>
            </a:r>
            <a:r>
              <a:rPr lang="en-US" sz="3600"/>
              <a:t>) </a:t>
            </a:r>
            <a:r>
              <a:rPr lang="en-US" sz="3600" smtClean="0"/>
              <a:t>/</a:t>
            </a:r>
            <a:r>
              <a:rPr lang="en-US" sz="3600" smtClean="0">
                <a:solidFill>
                  <a:srgbClr val="FF0000"/>
                </a:solidFill>
              </a:rPr>
              <a:t>ˌ</a:t>
            </a:r>
            <a:r>
              <a:rPr lang="en-US" sz="3600" dirty="0" err="1">
                <a:solidFill>
                  <a:srgbClr val="FF0000"/>
                </a:solidFill>
              </a:rPr>
              <a:t>klæsɪkəl</a:t>
            </a:r>
            <a:r>
              <a:rPr lang="en-US" sz="3600" dirty="0">
                <a:solidFill>
                  <a:srgbClr val="FF0000"/>
                </a:solidFill>
              </a:rPr>
              <a:t> ˈ</a:t>
            </a:r>
            <a:r>
              <a:rPr lang="en-US" sz="3600" dirty="0" err="1">
                <a:solidFill>
                  <a:srgbClr val="FF0000"/>
                </a:solidFill>
              </a:rPr>
              <a:t>mjuːzɪk</a:t>
            </a:r>
            <a:r>
              <a:rPr lang="en-US" sz="3600" dirty="0"/>
              <a:t>/ </a:t>
            </a:r>
            <a:r>
              <a:rPr lang="en-US" sz="3600" dirty="0" err="1"/>
              <a:t>nhạc</a:t>
            </a:r>
            <a:r>
              <a:rPr lang="en-US" sz="3600" dirty="0"/>
              <a:t> </a:t>
            </a:r>
            <a:r>
              <a:rPr lang="en-US" sz="3600" dirty="0" err="1"/>
              <a:t>cổ</a:t>
            </a:r>
            <a:r>
              <a:rPr lang="en-US" sz="3600" dirty="0"/>
              <a:t> </a:t>
            </a:r>
            <a:r>
              <a:rPr lang="en-US" sz="3600" dirty="0" err="1"/>
              <a:t>điển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163" y="2496794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hip hop </a:t>
            </a:r>
            <a:r>
              <a:rPr lang="en-US" sz="3600" dirty="0"/>
              <a:t>(n </a:t>
            </a:r>
            <a:r>
              <a:rPr lang="vi-VN" sz="3600" dirty="0"/>
              <a:t>phr</a:t>
            </a:r>
            <a:r>
              <a:rPr lang="en-US" sz="3600" dirty="0"/>
              <a:t>)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>
                <a:solidFill>
                  <a:srgbClr val="FF0000"/>
                </a:solidFill>
              </a:rPr>
              <a:t>hɪphɒp</a:t>
            </a:r>
            <a:r>
              <a:rPr lang="en-US" sz="3600" dirty="0"/>
              <a:t>/ </a:t>
            </a:r>
            <a:r>
              <a:rPr lang="en-US" sz="3600" dirty="0" err="1"/>
              <a:t>nhạc</a:t>
            </a:r>
            <a:r>
              <a:rPr lang="en-US" sz="3600" dirty="0"/>
              <a:t> </a:t>
            </a:r>
            <a:r>
              <a:rPr lang="en-US" sz="3600" dirty="0" err="1"/>
              <a:t>híp-hóp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64" y="1545456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jazz </a:t>
            </a:r>
            <a:r>
              <a:rPr lang="en-US" sz="3600" dirty="0"/>
              <a:t>(n) </a:t>
            </a:r>
            <a:r>
              <a:rPr lang="vi-VN" sz="3600" dirty="0"/>
              <a:t>/</a:t>
            </a:r>
            <a:r>
              <a:rPr lang="en-US" sz="3600" dirty="0" err="1">
                <a:solidFill>
                  <a:srgbClr val="FF0000"/>
                </a:solidFill>
              </a:rPr>
              <a:t>dʒæz</a:t>
            </a:r>
            <a:r>
              <a:rPr lang="vi-VN" sz="3600" dirty="0"/>
              <a:t>/</a:t>
            </a:r>
            <a:r>
              <a:rPr lang="en-US" sz="3600" dirty="0"/>
              <a:t> </a:t>
            </a:r>
            <a:r>
              <a:rPr lang="en-US" sz="3600" dirty="0" err="1"/>
              <a:t>nhạc</a:t>
            </a:r>
            <a:r>
              <a:rPr lang="en-US" sz="3600" dirty="0"/>
              <a:t> jazz 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571966" y="426873"/>
            <a:ext cx="521573" cy="905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608345" y="319966"/>
            <a:ext cx="406400" cy="406400"/>
          </a:xfrm>
          <a:prstGeom prst="rect">
            <a:avLst/>
          </a:prstGeom>
        </p:spPr>
      </p:pic>
      <p:pic>
        <p:nvPicPr>
          <p:cNvPr id="24" name="hiphop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621001" y="304329"/>
            <a:ext cx="406400" cy="406400"/>
          </a:xfrm>
          <a:prstGeom prst="rect">
            <a:avLst/>
          </a:prstGeom>
        </p:spPr>
      </p:pic>
      <p:pic>
        <p:nvPicPr>
          <p:cNvPr id="25" name="classical music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25550" y="263574"/>
            <a:ext cx="406400" cy="406400"/>
          </a:xfrm>
          <a:prstGeom prst="rect">
            <a:avLst/>
          </a:prstGeom>
        </p:spPr>
      </p:pic>
      <p:pic>
        <p:nvPicPr>
          <p:cNvPr id="26" name="rock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35991" y="296806"/>
            <a:ext cx="406400" cy="406400"/>
          </a:xfrm>
          <a:prstGeom prst="rect">
            <a:avLst/>
          </a:prstGeom>
        </p:spPr>
      </p:pic>
      <p:pic>
        <p:nvPicPr>
          <p:cNvPr id="28" name="country music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23266" y="312443"/>
            <a:ext cx="406400" cy="4064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1510541" y="296216"/>
            <a:ext cx="635548" cy="583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75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4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4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53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23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45" y="1547071"/>
            <a:ext cx="9428606" cy="4623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9290" y="503847"/>
            <a:ext cx="1595534" cy="68113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Extra Practice </a:t>
            </a:r>
          </a:p>
          <a:p>
            <a:pPr algn="ctr"/>
            <a:r>
              <a:rPr lang="en-US" dirty="0" smtClean="0"/>
              <a:t>DHA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0645" y="404537"/>
            <a:ext cx="927157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Play the games in DHA App.</a:t>
            </a:r>
            <a:r>
              <a:rPr lang="en-US" sz="2400" i="1" dirty="0" smtClean="0">
                <a:solidFill>
                  <a:srgbClr val="0070C0"/>
                </a:solidFill>
              </a:rPr>
              <a:t> Click the picture below.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661" y="1527719"/>
            <a:ext cx="8621483" cy="47200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49729" y="330915"/>
            <a:ext cx="54309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3600" b="1">
                <a:solidFill>
                  <a:srgbClr val="FF0000"/>
                </a:solidFill>
                <a:ea typeface="Times New Roman" panose="02020603050405020304" pitchFamily="18" charset="0"/>
              </a:rPr>
              <a:t>in pairs</a:t>
            </a:r>
          </a:p>
          <a:p>
            <a:r>
              <a:rPr lang="en-US" sz="3600" b="1"/>
              <a:t>Unscramble the words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0582" y="42671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86400" y="2196211"/>
            <a:ext cx="42461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 O U  N  T  R  Y</a:t>
            </a:r>
            <a:endParaRPr lang="en-US" sz="3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17935" y="2654370"/>
            <a:ext cx="2680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U  S   I   C</a:t>
            </a:r>
            <a:endParaRPr lang="en-US" sz="3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3218951"/>
            <a:ext cx="48308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 L  A  S  S   I   C  A  L</a:t>
            </a:r>
            <a:endParaRPr lang="en-US" sz="3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6911" y="3687620"/>
            <a:ext cx="2680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U  S   I  C</a:t>
            </a:r>
            <a:endParaRPr lang="en-US" sz="3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4226582"/>
            <a:ext cx="2680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 O  P</a:t>
            </a:r>
            <a:endParaRPr lang="en-US" sz="38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7063" y="4797700"/>
            <a:ext cx="2680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  O  C  K</a:t>
            </a:r>
            <a:endParaRPr lang="en-US" sz="38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7419" y="5389225"/>
            <a:ext cx="407801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  I   P      H O  P</a:t>
            </a:r>
            <a:endParaRPr lang="en-US" sz="38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57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984" y="463803"/>
            <a:ext cx="11663373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b. Talk about which types of music you like and </a:t>
            </a:r>
            <a:r>
              <a:rPr lang="en-US" sz="3600" i="1" dirty="0" smtClean="0">
                <a:solidFill>
                  <a:srgbClr val="0070C0"/>
                </a:solidFill>
              </a:rPr>
              <a:t>dislike, </a:t>
            </a:r>
            <a:r>
              <a:rPr lang="en-US" sz="3600" i="1" dirty="0">
                <a:solidFill>
                  <a:srgbClr val="0070C0"/>
                </a:solidFill>
              </a:rPr>
              <a:t>using the adjectives below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3600" i="1" dirty="0">
                <a:solidFill>
                  <a:srgbClr val="FF0000"/>
                </a:solidFill>
              </a:rPr>
              <a:t>b</a:t>
            </a:r>
            <a:r>
              <a:rPr lang="en-US" sz="3600" i="1" dirty="0" smtClean="0">
                <a:solidFill>
                  <a:srgbClr val="FF0000"/>
                </a:solidFill>
              </a:rPr>
              <a:t>oring 	interesting 	fun 	terrible 	exciting 	beautiful</a:t>
            </a:r>
            <a:endParaRPr lang="en-US" sz="3600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6" y="4935262"/>
            <a:ext cx="1927860" cy="122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615" y="3258203"/>
            <a:ext cx="6972075" cy="183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Underline the key words. What are we going to do</a:t>
            </a:r>
            <a:r>
              <a:rPr lang="en-US" sz="3600" i="1">
                <a:solidFill>
                  <a:srgbClr val="0070C0"/>
                </a:solidFill>
              </a:rPr>
              <a:t>? 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840828" y="3627832"/>
            <a:ext cx="861848" cy="8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640309" y="3635912"/>
            <a:ext cx="1931692" cy="8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40828" y="1835380"/>
            <a:ext cx="66881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i="1">
              <a:solidFill>
                <a:srgbClr val="0070C0"/>
              </a:solidFill>
            </a:endParaRPr>
          </a:p>
          <a:p>
            <a:r>
              <a:rPr lang="en-US" sz="3600" i="1">
                <a:solidFill>
                  <a:srgbClr val="FF0000"/>
                </a:solidFill>
              </a:rPr>
              <a:t>Read and answer the question.</a:t>
            </a:r>
          </a:p>
          <a:p>
            <a:endParaRPr lang="en-US" sz="3600"/>
          </a:p>
        </p:txBody>
      </p:sp>
      <p:sp>
        <p:nvSpPr>
          <p:cNvPr id="4" name="TextBox 3"/>
          <p:cNvSpPr txBox="1"/>
          <p:nvPr/>
        </p:nvSpPr>
        <p:spPr>
          <a:xfrm>
            <a:off x="257824" y="3063800"/>
            <a:ext cx="1210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/>
              <a:t>a. Read the blog posts. Do Bình and Linh both like rock music? </a:t>
            </a:r>
            <a:br>
              <a:rPr lang="en-US" sz="3600" b="1"/>
            </a:br>
            <a:endParaRPr lang="en-US" sz="3600" b="1"/>
          </a:p>
        </p:txBody>
      </p:sp>
      <p:cxnSp>
        <p:nvCxnSpPr>
          <p:cNvPr id="12" name="Straight Connector 11"/>
          <p:cNvCxnSpPr/>
          <p:nvPr/>
        </p:nvCxnSpPr>
        <p:spPr>
          <a:xfrm>
            <a:off x="9107245" y="3652882"/>
            <a:ext cx="6568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947322" y="3660548"/>
            <a:ext cx="1918857" cy="111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34759" y="3643992"/>
            <a:ext cx="4099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07420" y="3622443"/>
            <a:ext cx="2385849" cy="53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430" y="302792"/>
            <a:ext cx="11973471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Look at </a:t>
            </a:r>
            <a:r>
              <a:rPr lang="en-US" sz="3400" i="1">
                <a:solidFill>
                  <a:srgbClr val="0070C0"/>
                </a:solidFill>
              </a:rPr>
              <a:t>the blog posts. Skim the text and underline the information related to the question. </a:t>
            </a:r>
            <a:endParaRPr lang="en-US" sz="3400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962" y="2139127"/>
            <a:ext cx="119419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WHAT'S YOUR FAVORITE KIND OF </a:t>
            </a:r>
            <a:r>
              <a:rPr lang="en-US" sz="3200" b="1" smtClean="0">
                <a:solidFill>
                  <a:srgbClr val="0070C0"/>
                </a:solidFill>
              </a:rPr>
              <a:t>MUSIC</a:t>
            </a:r>
            <a:r>
              <a:rPr lang="en-US" sz="3200" b="1">
                <a:solidFill>
                  <a:srgbClr val="0070C0"/>
                </a:solidFill>
              </a:rPr>
              <a:t/>
            </a:r>
            <a:br>
              <a:rPr lang="en-US" sz="3200" b="1">
                <a:solidFill>
                  <a:srgbClr val="0070C0"/>
                </a:solidFill>
              </a:rPr>
            </a:br>
            <a:r>
              <a:rPr lang="en-US" sz="3200" b="1" i="1" smtClean="0"/>
              <a:t>December </a:t>
            </a:r>
            <a:r>
              <a:rPr lang="en-US" sz="3200" b="1" i="1"/>
              <a:t>4</a:t>
            </a:r>
            <a:r>
              <a:rPr lang="en-US" sz="3200" i="1"/>
              <a:t/>
            </a:r>
            <a:br>
              <a:rPr lang="en-US" sz="3200" i="1"/>
            </a:br>
            <a:r>
              <a:rPr lang="en-US" sz="3200" smtClean="0"/>
              <a:t>I </a:t>
            </a:r>
            <a:r>
              <a:rPr lang="en-US" sz="3200"/>
              <a:t>like listening to all kinds of music, but my favorites are rock and hip </a:t>
            </a:r>
            <a:r>
              <a:rPr lang="en-US" sz="3200" smtClean="0"/>
              <a:t>hop. Rock </a:t>
            </a:r>
            <a:r>
              <a:rPr lang="en-US" sz="3200"/>
              <a:t>is great to listen to when I feel sad because it's so exciting. I </a:t>
            </a:r>
            <a:r>
              <a:rPr lang="en-US" sz="3200" smtClean="0"/>
              <a:t>always feel </a:t>
            </a:r>
            <a:r>
              <a:rPr lang="en-US" sz="3200"/>
              <a:t>much better after I listen to my favorite rock songs. I think I like hip </a:t>
            </a:r>
            <a:r>
              <a:rPr lang="en-US" sz="3200" smtClean="0"/>
              <a:t>hop most</a:t>
            </a:r>
            <a:r>
              <a:rPr lang="en-US" sz="3200"/>
              <a:t>. I like to listen to music on the weekends and in the evenings </a:t>
            </a:r>
            <a:r>
              <a:rPr lang="en-US" sz="3200" smtClean="0"/>
              <a:t>after school</a:t>
            </a:r>
            <a:r>
              <a:rPr lang="en-US" sz="3200"/>
              <a:t>. I can sing and dance to it all day long</a:t>
            </a:r>
            <a:r>
              <a:rPr lang="en-US" sz="3200" smtClean="0"/>
              <a:t>.</a:t>
            </a:r>
          </a:p>
          <a:p>
            <a:endParaRPr lang="en-US" sz="3200" b="1" i="1" smtClean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802821" y="3615559"/>
            <a:ext cx="3287110" cy="7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6982" y="1506130"/>
            <a:ext cx="113920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/>
              <a:t>a. Read the blog posts. Do Bình and Linh both like rock music? </a:t>
            </a:r>
            <a:br>
              <a:rPr lang="en-US" sz="3400" b="1"/>
            </a:br>
            <a:endParaRPr lang="en-US" sz="3400" b="1"/>
          </a:p>
        </p:txBody>
      </p:sp>
    </p:spTree>
    <p:extLst>
      <p:ext uri="{BB962C8B-B14F-4D97-AF65-F5344CB8AC3E}">
        <p14:creationId xmlns:p14="http://schemas.microsoft.com/office/powerpoint/2010/main" val="145920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0018" y="641132"/>
            <a:ext cx="111304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/>
              <a:t>February 10</a:t>
            </a:r>
            <a:endParaRPr lang="en-US" sz="3600" b="1"/>
          </a:p>
          <a:p>
            <a:r>
              <a:rPr lang="en-US" sz="3600"/>
              <a:t>I love listening to pop music. It's my favorite. I think the songs are so beautiful. My favorite pop singer is Taylor Swift. I usually listen to her songs in my free time. I don't like listening to rock. It's terrible! </a:t>
            </a:r>
            <a:br>
              <a:rPr lang="en-US" sz="3600"/>
            </a:br>
            <a:endParaRPr lang="en-US" sz="3600"/>
          </a:p>
          <a:p>
            <a:endParaRPr lang="en-US" sz="3600"/>
          </a:p>
        </p:txBody>
      </p:sp>
      <p:cxnSp>
        <p:nvCxnSpPr>
          <p:cNvPr id="4" name="Straight Connector 3"/>
          <p:cNvCxnSpPr/>
          <p:nvPr/>
        </p:nvCxnSpPr>
        <p:spPr>
          <a:xfrm>
            <a:off x="714702" y="1765738"/>
            <a:ext cx="8082457" cy="210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74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0767" y="315329"/>
            <a:ext cx="10251233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0070C0"/>
                </a:solidFill>
              </a:rPr>
              <a:t>Scan the underlined sentences. Answer the questions.</a:t>
            </a:r>
          </a:p>
          <a:p>
            <a:r>
              <a:rPr lang="en-US" sz="2800" i="1">
                <a:solidFill>
                  <a:srgbClr val="00B050"/>
                </a:solidFill>
              </a:rPr>
              <a:t>What’s Bình’s favorite kind of music? What’s Linh’s favorite kind of music? </a:t>
            </a:r>
          </a:p>
          <a:p>
            <a:r>
              <a:rPr lang="en-US" sz="2800" i="1">
                <a:solidFill>
                  <a:srgbClr val="00B050"/>
                </a:solidFill>
              </a:rPr>
              <a:t>Do they both like rock music?</a:t>
            </a:r>
            <a:endParaRPr lang="en-US" sz="2800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40963" y="1670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7683"/>
          <a:stretch/>
        </p:blipFill>
        <p:spPr>
          <a:xfrm>
            <a:off x="1545022" y="2259724"/>
            <a:ext cx="9218774" cy="4097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Straight Connector 12"/>
          <p:cNvCxnSpPr/>
          <p:nvPr/>
        </p:nvCxnSpPr>
        <p:spPr>
          <a:xfrm>
            <a:off x="1805978" y="3436994"/>
            <a:ext cx="7737415" cy="301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05978" y="5344671"/>
            <a:ext cx="4941663" cy="50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25998" y="1480356"/>
            <a:ext cx="4197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</a:rPr>
              <a:t>No, they don’t.</a:t>
            </a:r>
          </a:p>
        </p:txBody>
      </p:sp>
    </p:spTree>
    <p:extLst>
      <p:ext uri="{BB962C8B-B14F-4D97-AF65-F5344CB8AC3E}">
        <p14:creationId xmlns:p14="http://schemas.microsoft.com/office/powerpoint/2010/main" val="41604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 What are we going to do? </a:t>
            </a:r>
          </a:p>
          <a:p>
            <a:r>
              <a:rPr lang="en-US" sz="3600" i="1" dirty="0">
                <a:solidFill>
                  <a:srgbClr val="FF0000"/>
                </a:solidFill>
              </a:rPr>
              <a:t>Read and circle the correct answer.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58" y="3018908"/>
            <a:ext cx="8182949" cy="63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3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26791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97" y="3568376"/>
            <a:ext cx="3095342" cy="631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7107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274" y="489899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912776" y="342759"/>
            <a:ext cx="8649477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Read </a:t>
            </a:r>
            <a:r>
              <a:rPr lang="en-US" sz="3400" i="1">
                <a:solidFill>
                  <a:srgbClr val="0070C0"/>
                </a:solidFill>
              </a:rPr>
              <a:t>the statements</a:t>
            </a:r>
            <a:r>
              <a:rPr lang="en-US" sz="3400" i="1" dirty="0">
                <a:solidFill>
                  <a:srgbClr val="0070C0"/>
                </a:solidFill>
              </a:rPr>
              <a:t>. Underline the key words.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361" y="1061545"/>
            <a:ext cx="1159800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smtClean="0"/>
              <a:t>1. Bình's </a:t>
            </a:r>
            <a:r>
              <a:rPr lang="en-US" sz="3400"/>
              <a:t>favorite music is... </a:t>
            </a:r>
            <a:endParaRPr lang="en-US" sz="3400" smtClean="0"/>
          </a:p>
          <a:p>
            <a:r>
              <a:rPr lang="en-US" sz="3400"/>
              <a:t>	</a:t>
            </a:r>
            <a:r>
              <a:rPr lang="en-US" sz="3400" smtClean="0"/>
              <a:t>a) jazz.	 	b</a:t>
            </a:r>
            <a:r>
              <a:rPr lang="en-US" sz="3400"/>
              <a:t>) hip hop</a:t>
            </a:r>
            <a:r>
              <a:rPr lang="en-US" sz="3400" smtClean="0"/>
              <a:t>.		c</a:t>
            </a:r>
            <a:r>
              <a:rPr lang="en-US" sz="3400"/>
              <a:t>) pop</a:t>
            </a:r>
            <a:r>
              <a:rPr lang="en-US" sz="3400" smtClean="0"/>
              <a:t>.</a:t>
            </a:r>
            <a:r>
              <a:rPr lang="en-US" sz="3400"/>
              <a:t/>
            </a:r>
            <a:br>
              <a:rPr lang="en-US" sz="3400"/>
            </a:br>
            <a:r>
              <a:rPr lang="en-US" sz="3400"/>
              <a:t>2. Listening to rock makes Bình feel... </a:t>
            </a:r>
            <a:endParaRPr lang="en-US" sz="3400" smtClean="0"/>
          </a:p>
          <a:p>
            <a:r>
              <a:rPr lang="en-US" sz="3400" smtClean="0"/>
              <a:t>	a) better</a:t>
            </a:r>
            <a:r>
              <a:rPr lang="en-US" sz="3400"/>
              <a:t>. </a:t>
            </a:r>
            <a:r>
              <a:rPr lang="en-US" sz="3400" smtClean="0"/>
              <a:t>		b</a:t>
            </a:r>
            <a:r>
              <a:rPr lang="en-US" sz="3400"/>
              <a:t>) bored. </a:t>
            </a:r>
            <a:r>
              <a:rPr lang="en-US" sz="3400" smtClean="0"/>
              <a:t>			c</a:t>
            </a:r>
            <a:r>
              <a:rPr lang="en-US" sz="3400"/>
              <a:t>) excited.</a:t>
            </a:r>
            <a:br>
              <a:rPr lang="en-US" sz="3400"/>
            </a:br>
            <a:r>
              <a:rPr lang="en-US" sz="3400"/>
              <a:t>3. Linh thinks pop music is... </a:t>
            </a:r>
            <a:endParaRPr lang="en-US" sz="3400" smtClean="0"/>
          </a:p>
          <a:p>
            <a:r>
              <a:rPr lang="en-US" sz="3400" smtClean="0"/>
              <a:t>	a) terrible	.	b</a:t>
            </a:r>
            <a:r>
              <a:rPr lang="en-US" sz="3400"/>
              <a:t>) beautiful. </a:t>
            </a:r>
            <a:r>
              <a:rPr lang="en-US" sz="3400" smtClean="0"/>
              <a:t>		c</a:t>
            </a:r>
            <a:r>
              <a:rPr lang="en-US" sz="3400"/>
              <a:t>) sad.</a:t>
            </a:r>
            <a:br>
              <a:rPr lang="en-US" sz="3400"/>
            </a:br>
            <a:r>
              <a:rPr lang="en-US" sz="3400"/>
              <a:t>4. Linh listens to Taylor Swift... </a:t>
            </a:r>
            <a:endParaRPr lang="en-US" sz="3400" smtClean="0"/>
          </a:p>
          <a:p>
            <a:r>
              <a:rPr lang="en-US" sz="3400" smtClean="0"/>
              <a:t>	a) at </a:t>
            </a:r>
            <a:r>
              <a:rPr lang="en-US" sz="3400"/>
              <a:t>school. </a:t>
            </a:r>
            <a:r>
              <a:rPr lang="en-US" sz="3400" smtClean="0"/>
              <a:t>	b</a:t>
            </a:r>
            <a:r>
              <a:rPr lang="en-US" sz="3400"/>
              <a:t>) in the evenings. </a:t>
            </a:r>
            <a:r>
              <a:rPr lang="en-US" sz="3400" smtClean="0"/>
              <a:t>	c</a:t>
            </a:r>
            <a:r>
              <a:rPr lang="en-US" sz="3400"/>
              <a:t>) in her free time.</a:t>
            </a:r>
            <a:br>
              <a:rPr lang="en-US" sz="3400"/>
            </a:br>
            <a:r>
              <a:rPr lang="en-US" sz="3400"/>
              <a:t>5. Linh doesn't like... </a:t>
            </a:r>
            <a:endParaRPr lang="en-US" sz="3400" smtClean="0"/>
          </a:p>
          <a:p>
            <a:r>
              <a:rPr lang="en-US" sz="3400" smtClean="0"/>
              <a:t>	a</a:t>
            </a:r>
            <a:r>
              <a:rPr lang="en-US" sz="3400"/>
              <a:t>) hip hop. </a:t>
            </a:r>
            <a:r>
              <a:rPr lang="en-US" sz="3400" smtClean="0"/>
              <a:t>	b</a:t>
            </a:r>
            <a:r>
              <a:rPr lang="en-US" sz="3400"/>
              <a:t>) rock. </a:t>
            </a:r>
            <a:r>
              <a:rPr lang="en-US" sz="3400" smtClean="0"/>
              <a:t>			c</a:t>
            </a:r>
            <a:r>
              <a:rPr lang="en-US" sz="3400"/>
              <a:t>) pop. </a:t>
            </a:r>
            <a:br>
              <a:rPr lang="en-US" sz="3400"/>
            </a:br>
            <a:endParaRPr lang="en-US" sz="3400"/>
          </a:p>
        </p:txBody>
      </p:sp>
    </p:spTree>
    <p:extLst>
      <p:ext uri="{BB962C8B-B14F-4D97-AF65-F5344CB8AC3E}">
        <p14:creationId xmlns:p14="http://schemas.microsoft.com/office/powerpoint/2010/main" val="40392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042392"/>
            <a:ext cx="1137219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>
                <a:solidFill>
                  <a:srgbClr val="211D1E"/>
                </a:solidFill>
              </a:rPr>
              <a:t>1 </a:t>
            </a:r>
            <a:r>
              <a:rPr lang="en-US" sz="3400"/>
              <a:t>Bình’s favorite music</a:t>
            </a:r>
            <a:r>
              <a:rPr lang="en-US" sz="3400">
                <a:solidFill>
                  <a:srgbClr val="211D1E"/>
                </a:solidFill>
              </a:rPr>
              <a:t> is…  	          </a:t>
            </a:r>
            <a:endParaRPr lang="en-US" sz="3400" smtClean="0">
              <a:solidFill>
                <a:srgbClr val="211D1E"/>
              </a:solidFill>
            </a:endParaRPr>
          </a:p>
          <a:p>
            <a:r>
              <a:rPr lang="en-US" sz="3400">
                <a:solidFill>
                  <a:srgbClr val="211D1E"/>
                </a:solidFill>
              </a:rPr>
              <a:t> </a:t>
            </a:r>
            <a:r>
              <a:rPr lang="en-US" sz="3400" smtClean="0">
                <a:solidFill>
                  <a:srgbClr val="211D1E"/>
                </a:solidFill>
              </a:rPr>
              <a:t>   a</a:t>
            </a:r>
            <a:r>
              <a:rPr lang="en-US" sz="3400">
                <a:solidFill>
                  <a:srgbClr val="211D1E"/>
                </a:solidFill>
              </a:rPr>
              <a:t>) jazz.       	</a:t>
            </a:r>
            <a:r>
              <a:rPr lang="en-US" sz="3400" smtClean="0">
                <a:solidFill>
                  <a:srgbClr val="211D1E"/>
                </a:solidFill>
              </a:rPr>
              <a:t>	b</a:t>
            </a:r>
            <a:r>
              <a:rPr lang="en-US" sz="3400">
                <a:solidFill>
                  <a:srgbClr val="211D1E"/>
                </a:solidFill>
              </a:rPr>
              <a:t>) hip hop.    </a:t>
            </a:r>
            <a:r>
              <a:rPr lang="en-US" sz="3400" smtClean="0">
                <a:solidFill>
                  <a:srgbClr val="211D1E"/>
                </a:solidFill>
              </a:rPr>
              <a:t>	</a:t>
            </a:r>
            <a:r>
              <a:rPr lang="en-US" sz="3400">
                <a:solidFill>
                  <a:srgbClr val="211D1E"/>
                </a:solidFill>
              </a:rPr>
              <a:t>	c) pop.</a:t>
            </a:r>
          </a:p>
          <a:p>
            <a:r>
              <a:rPr lang="en-US" sz="3400"/>
              <a:t>2 Listening to rock makes Bình feel…  </a:t>
            </a:r>
            <a:endParaRPr lang="en-US" sz="3400" smtClean="0"/>
          </a:p>
          <a:p>
            <a:r>
              <a:rPr lang="en-US" sz="3400"/>
              <a:t> </a:t>
            </a:r>
            <a:r>
              <a:rPr lang="en-US" sz="3400" smtClean="0"/>
              <a:t>   a</a:t>
            </a:r>
            <a:r>
              <a:rPr lang="en-US" sz="3400"/>
              <a:t>) better.  	</a:t>
            </a:r>
            <a:r>
              <a:rPr lang="en-US" sz="3400" smtClean="0"/>
              <a:t>	b</a:t>
            </a:r>
            <a:r>
              <a:rPr lang="en-US" sz="3400"/>
              <a:t>) bored. 		</a:t>
            </a:r>
            <a:r>
              <a:rPr lang="en-US" sz="3400" smtClean="0"/>
              <a:t>	c</a:t>
            </a:r>
            <a:r>
              <a:rPr lang="en-US" sz="3400"/>
              <a:t>) excited.</a:t>
            </a:r>
          </a:p>
          <a:p>
            <a:r>
              <a:rPr lang="en-US" sz="3400"/>
              <a:t>3 Linh thinks pop music is…                  </a:t>
            </a:r>
            <a:endParaRPr lang="en-US" sz="3400" smtClean="0"/>
          </a:p>
          <a:p>
            <a:pPr>
              <a:tabLst>
                <a:tab pos="346075" algn="l"/>
              </a:tabLst>
            </a:pPr>
            <a:r>
              <a:rPr lang="en-US" sz="3400" smtClean="0"/>
              <a:t>	a</a:t>
            </a:r>
            <a:r>
              <a:rPr lang="en-US" sz="3400"/>
              <a:t>) terrible.	</a:t>
            </a:r>
            <a:r>
              <a:rPr lang="en-US" sz="3400" smtClean="0"/>
              <a:t>	b</a:t>
            </a:r>
            <a:r>
              <a:rPr lang="en-US" sz="3400"/>
              <a:t>) beautiful. 	</a:t>
            </a:r>
            <a:r>
              <a:rPr lang="en-US" sz="3400" smtClean="0"/>
              <a:t>	c</a:t>
            </a:r>
            <a:r>
              <a:rPr lang="en-US" sz="3400"/>
              <a:t>) sad. </a:t>
            </a:r>
          </a:p>
          <a:p>
            <a:r>
              <a:rPr lang="en-US" sz="3400"/>
              <a:t>4 Linh listens to Taylor Swift… </a:t>
            </a:r>
            <a:endParaRPr lang="en-US" sz="3400" smtClean="0"/>
          </a:p>
          <a:p>
            <a:r>
              <a:rPr lang="en-US" sz="3400"/>
              <a:t> </a:t>
            </a:r>
            <a:r>
              <a:rPr lang="en-US" sz="3400" smtClean="0"/>
              <a:t>   a</a:t>
            </a:r>
            <a:r>
              <a:rPr lang="en-US" sz="3400"/>
              <a:t>) at school.   </a:t>
            </a:r>
            <a:r>
              <a:rPr lang="en-US" sz="3400" smtClean="0"/>
              <a:t>	b</a:t>
            </a:r>
            <a:r>
              <a:rPr lang="en-US" sz="3400"/>
              <a:t>) in the evenings.  </a:t>
            </a:r>
            <a:r>
              <a:rPr lang="en-US" sz="3400" smtClean="0"/>
              <a:t>	c</a:t>
            </a:r>
            <a:r>
              <a:rPr lang="en-US" sz="3400"/>
              <a:t>) in her free time. </a:t>
            </a:r>
          </a:p>
          <a:p>
            <a:r>
              <a:rPr lang="en-US" sz="3400"/>
              <a:t>5 Linh doesn’t like…  </a:t>
            </a:r>
            <a:endParaRPr lang="en-US" sz="3400" smtClean="0"/>
          </a:p>
          <a:p>
            <a:r>
              <a:rPr lang="en-US" sz="3400" smtClean="0">
                <a:solidFill>
                  <a:srgbClr val="211D1E"/>
                </a:solidFill>
              </a:rPr>
              <a:t>   a</a:t>
            </a:r>
            <a:r>
              <a:rPr lang="en-US" sz="3400">
                <a:solidFill>
                  <a:srgbClr val="211D1E"/>
                </a:solidFill>
              </a:rPr>
              <a:t>) hip hop.    </a:t>
            </a:r>
            <a:r>
              <a:rPr lang="en-US" sz="3400" smtClean="0">
                <a:solidFill>
                  <a:srgbClr val="211D1E"/>
                </a:solidFill>
              </a:rPr>
              <a:t>		 </a:t>
            </a:r>
            <a:r>
              <a:rPr lang="en-US" sz="3400">
                <a:solidFill>
                  <a:srgbClr val="211D1E"/>
                </a:solidFill>
              </a:rPr>
              <a:t>b) rock.   		</a:t>
            </a:r>
            <a:r>
              <a:rPr lang="en-US" sz="3400" smtClean="0">
                <a:solidFill>
                  <a:srgbClr val="211D1E"/>
                </a:solidFill>
              </a:rPr>
              <a:t>	c</a:t>
            </a:r>
            <a:r>
              <a:rPr lang="en-US" sz="3400">
                <a:solidFill>
                  <a:srgbClr val="211D1E"/>
                </a:solidFill>
              </a:rPr>
              <a:t>) pop.	</a:t>
            </a:r>
            <a:endParaRPr lang="en-US" sz="3400" dirty="0"/>
          </a:p>
        </p:txBody>
      </p:sp>
      <p:sp>
        <p:nvSpPr>
          <p:cNvPr id="3" name="TextBox 2"/>
          <p:cNvSpPr txBox="1"/>
          <p:nvPr/>
        </p:nvSpPr>
        <p:spPr>
          <a:xfrm>
            <a:off x="205274" y="489899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912776" y="342758"/>
            <a:ext cx="10219315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Read </a:t>
            </a:r>
            <a:r>
              <a:rPr lang="en-US" sz="3400" i="1">
                <a:solidFill>
                  <a:srgbClr val="0070C0"/>
                </a:solidFill>
              </a:rPr>
              <a:t>the statements. </a:t>
            </a:r>
            <a:r>
              <a:rPr lang="en-US" sz="3400" i="1" smtClean="0">
                <a:solidFill>
                  <a:srgbClr val="0070C0"/>
                </a:solidFill>
              </a:rPr>
              <a:t>Underline the </a:t>
            </a:r>
            <a:r>
              <a:rPr lang="en-US" sz="3400" i="1" dirty="0">
                <a:solidFill>
                  <a:srgbClr val="0070C0"/>
                </a:solidFill>
              </a:rPr>
              <a:t>key words. 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107090" y="1574800"/>
            <a:ext cx="3401410" cy="152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89890" y="2641600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323490" y="2612770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107090" y="3701229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012090" y="3692271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107090" y="4711700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9645" y="4711700"/>
            <a:ext cx="180865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007706" y="5714458"/>
            <a:ext cx="2776894" cy="7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6136290" y="2638170"/>
            <a:ext cx="594710" cy="2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107090" y="2638170"/>
            <a:ext cx="1445610" cy="59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957990" y="4711700"/>
            <a:ext cx="8498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36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85339" y="321542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31844" y="991279"/>
            <a:ext cx="112807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>
                <a:solidFill>
                  <a:srgbClr val="211D1E"/>
                </a:solidFill>
              </a:rPr>
              <a:t>1. </a:t>
            </a:r>
            <a:r>
              <a:rPr lang="en-US" sz="3000">
                <a:solidFill>
                  <a:srgbClr val="FF0000"/>
                </a:solidFill>
              </a:rPr>
              <a:t>Bình’s favorite </a:t>
            </a:r>
            <a:r>
              <a:rPr lang="en-US" sz="3000"/>
              <a:t>music</a:t>
            </a:r>
            <a:r>
              <a:rPr lang="en-US" sz="3000">
                <a:solidFill>
                  <a:srgbClr val="211D1E"/>
                </a:solidFill>
              </a:rPr>
              <a:t> is…  a) jazz.       b) hip hop.    	 c) pop.</a:t>
            </a:r>
          </a:p>
        </p:txBody>
      </p:sp>
      <p:sp>
        <p:nvSpPr>
          <p:cNvPr id="11" name="Oval 10"/>
          <p:cNvSpPr/>
          <p:nvPr/>
        </p:nvSpPr>
        <p:spPr>
          <a:xfrm>
            <a:off x="6450137" y="1028782"/>
            <a:ext cx="536027" cy="48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7144" y="1544489"/>
            <a:ext cx="119502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WHAT'S YOUR FAVORITE KIND OF </a:t>
            </a:r>
            <a:r>
              <a:rPr lang="en-US" sz="2800" b="1" smtClean="0"/>
              <a:t>MUSIC?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 i="1" smtClean="0"/>
              <a:t>Bình, December </a:t>
            </a:r>
            <a:r>
              <a:rPr lang="en-US" sz="2800" b="1" i="1"/>
              <a:t>4</a:t>
            </a:r>
            <a:r>
              <a:rPr lang="en-US" sz="2800" i="1"/>
              <a:t/>
            </a:r>
            <a:br>
              <a:rPr lang="en-US" sz="2800" i="1"/>
            </a:br>
            <a:r>
              <a:rPr lang="en-US" sz="2800" smtClean="0"/>
              <a:t>I </a:t>
            </a:r>
            <a:r>
              <a:rPr lang="en-US" sz="2800"/>
              <a:t>like listening to all kinds of music, but my favorites are rock and hip </a:t>
            </a:r>
            <a:r>
              <a:rPr lang="en-US" sz="2800" smtClean="0"/>
              <a:t>hop. Rock </a:t>
            </a:r>
            <a:r>
              <a:rPr lang="en-US" sz="2800"/>
              <a:t>is great to listen to when I feel sad because it's so exciting. I </a:t>
            </a:r>
            <a:r>
              <a:rPr lang="en-US" sz="2800" smtClean="0"/>
              <a:t>always feel </a:t>
            </a:r>
            <a:r>
              <a:rPr lang="en-US" sz="2800"/>
              <a:t>much better after I listen to my favorite rock songs. I think I like hip </a:t>
            </a:r>
            <a:r>
              <a:rPr lang="en-US" sz="2800" smtClean="0"/>
              <a:t>hop most</a:t>
            </a:r>
            <a:r>
              <a:rPr lang="en-US" sz="2800"/>
              <a:t>. I like to listen to music on the weekends and in the evenings </a:t>
            </a:r>
            <a:r>
              <a:rPr lang="en-US" sz="2800" smtClean="0"/>
              <a:t>after school</a:t>
            </a:r>
            <a:r>
              <a:rPr lang="en-US" sz="2800"/>
              <a:t>. I can sing and dance to it all day long.</a:t>
            </a:r>
            <a:br>
              <a:rPr lang="en-US" sz="2800"/>
            </a:br>
            <a:r>
              <a:rPr lang="en-US" sz="2800" b="1" i="1" smtClean="0"/>
              <a:t>Linh. February </a:t>
            </a:r>
            <a:r>
              <a:rPr lang="en-US" sz="2800" b="1" i="1"/>
              <a:t>10</a:t>
            </a:r>
            <a:endParaRPr lang="en-US" sz="2800" b="1" smtClean="0"/>
          </a:p>
          <a:p>
            <a:r>
              <a:rPr lang="en-US" sz="2800" smtClean="0"/>
              <a:t>I </a:t>
            </a:r>
            <a:r>
              <a:rPr lang="en-US" sz="2800"/>
              <a:t>love listening to pop music. It's my favorite. I think the songs are </a:t>
            </a:r>
            <a:r>
              <a:rPr lang="en-US" sz="2800" smtClean="0"/>
              <a:t>so beautiful</a:t>
            </a:r>
            <a:r>
              <a:rPr lang="en-US" sz="2800"/>
              <a:t>. My favorite pop singer is Taylor Swift. I usually listen to </a:t>
            </a:r>
            <a:r>
              <a:rPr lang="en-US" sz="2800" smtClean="0"/>
              <a:t>her songs </a:t>
            </a:r>
            <a:r>
              <a:rPr lang="en-US" sz="2800"/>
              <a:t>in my free time. I don't like listening to rock. It's terrible</a:t>
            </a:r>
            <a:r>
              <a:rPr lang="en-US" sz="2800" smtClean="0"/>
              <a:t>!</a:t>
            </a:r>
            <a:endParaRPr lang="en-US" sz="280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927834" y="2816772"/>
            <a:ext cx="4740166" cy="105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88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310998"/>
            <a:ext cx="9927771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19464" y="948070"/>
            <a:ext cx="118299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11D1E"/>
                </a:solidFill>
              </a:rPr>
              <a:t>2</a:t>
            </a:r>
            <a:r>
              <a:rPr lang="en-US" sz="2800">
                <a:solidFill>
                  <a:srgbClr val="211D1E"/>
                </a:solidFill>
              </a:rPr>
              <a:t>. </a:t>
            </a:r>
            <a:r>
              <a:rPr lang="en-US" sz="2800"/>
              <a:t>Listening</a:t>
            </a:r>
            <a:r>
              <a:rPr lang="en-US" sz="2800">
                <a:solidFill>
                  <a:srgbClr val="211D1E"/>
                </a:solidFill>
              </a:rPr>
              <a:t> to </a:t>
            </a:r>
            <a:r>
              <a:rPr lang="en-US" sz="2800">
                <a:solidFill>
                  <a:srgbClr val="FF0000"/>
                </a:solidFill>
              </a:rPr>
              <a:t>rock</a:t>
            </a:r>
            <a:r>
              <a:rPr lang="en-US" sz="2800">
                <a:solidFill>
                  <a:srgbClr val="211D1E"/>
                </a:solidFill>
              </a:rPr>
              <a:t> </a:t>
            </a:r>
            <a:r>
              <a:rPr lang="en-US" sz="2800"/>
              <a:t>makes</a:t>
            </a:r>
            <a:r>
              <a:rPr lang="en-US" sz="2800">
                <a:solidFill>
                  <a:srgbClr val="211D1E"/>
                </a:solidFill>
              </a:rPr>
              <a:t> </a:t>
            </a:r>
            <a:r>
              <a:rPr lang="en-US" sz="2800">
                <a:solidFill>
                  <a:srgbClr val="FF0000"/>
                </a:solidFill>
              </a:rPr>
              <a:t>Bình </a:t>
            </a:r>
            <a:r>
              <a:rPr lang="en-US" sz="2800"/>
              <a:t>feel</a:t>
            </a:r>
            <a:r>
              <a:rPr lang="en-US" sz="2800">
                <a:solidFill>
                  <a:srgbClr val="211D1E"/>
                </a:solidFill>
              </a:rPr>
              <a:t>… a) better.    b) bored.   c) excited.</a:t>
            </a:r>
          </a:p>
        </p:txBody>
      </p:sp>
      <p:sp>
        <p:nvSpPr>
          <p:cNvPr id="11" name="Oval 10"/>
          <p:cNvSpPr/>
          <p:nvPr/>
        </p:nvSpPr>
        <p:spPr>
          <a:xfrm>
            <a:off x="5908036" y="974054"/>
            <a:ext cx="452844" cy="459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4888" y="1670733"/>
            <a:ext cx="119502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WHAT'S YOUR FAVORITE KIND OF </a:t>
            </a:r>
            <a:r>
              <a:rPr lang="en-US" sz="2800" b="1" smtClean="0"/>
              <a:t>MUSIC?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 i="1" smtClean="0"/>
              <a:t>Bình, December </a:t>
            </a:r>
            <a:r>
              <a:rPr lang="en-US" sz="2800" b="1" i="1"/>
              <a:t>4</a:t>
            </a:r>
            <a:r>
              <a:rPr lang="en-US" sz="2800" i="1"/>
              <a:t/>
            </a:r>
            <a:br>
              <a:rPr lang="en-US" sz="2800" i="1"/>
            </a:br>
            <a:r>
              <a:rPr lang="en-US" sz="2800" smtClean="0"/>
              <a:t>I </a:t>
            </a:r>
            <a:r>
              <a:rPr lang="en-US" sz="2800"/>
              <a:t>like listening to all kinds of music, but my favorites are rock and hip </a:t>
            </a:r>
            <a:r>
              <a:rPr lang="en-US" sz="2800" smtClean="0"/>
              <a:t>hop. Rock </a:t>
            </a:r>
            <a:r>
              <a:rPr lang="en-US" sz="2800"/>
              <a:t>is great to listen to when I feel sad because it's so exciting. I </a:t>
            </a:r>
            <a:r>
              <a:rPr lang="en-US" sz="2800" smtClean="0"/>
              <a:t>always feel </a:t>
            </a:r>
            <a:r>
              <a:rPr lang="en-US" sz="2800"/>
              <a:t>much better after I listen to my favorite rock songs. I think I like hip </a:t>
            </a:r>
            <a:r>
              <a:rPr lang="en-US" sz="2800" smtClean="0"/>
              <a:t>hop most</a:t>
            </a:r>
            <a:r>
              <a:rPr lang="en-US" sz="2800"/>
              <a:t>. I like to listen to music on the weekends and in the evenings </a:t>
            </a:r>
            <a:r>
              <a:rPr lang="en-US" sz="2800" smtClean="0"/>
              <a:t>after school</a:t>
            </a:r>
            <a:r>
              <a:rPr lang="en-US" sz="2800"/>
              <a:t>. I can sing and dance to it all day long.</a:t>
            </a:r>
            <a:br>
              <a:rPr lang="en-US" sz="2800"/>
            </a:br>
            <a:r>
              <a:rPr lang="en-US" sz="2800" b="1" i="1" smtClean="0"/>
              <a:t>Linh. February </a:t>
            </a:r>
            <a:r>
              <a:rPr lang="en-US" sz="2800" b="1" i="1"/>
              <a:t>10</a:t>
            </a:r>
            <a:endParaRPr lang="en-US" sz="2800" b="1" smtClean="0"/>
          </a:p>
          <a:p>
            <a:r>
              <a:rPr lang="en-US" sz="2800" smtClean="0"/>
              <a:t>I </a:t>
            </a:r>
            <a:r>
              <a:rPr lang="en-US" sz="2800"/>
              <a:t>love listening to pop music. It's my favorite. I think the songs are </a:t>
            </a:r>
            <a:r>
              <a:rPr lang="en-US" sz="2800" smtClean="0"/>
              <a:t>so beautiful</a:t>
            </a:r>
            <a:r>
              <a:rPr lang="en-US" sz="2800"/>
              <a:t>. My favorite pop singer is Taylor Swift. I usually listen to </a:t>
            </a:r>
            <a:r>
              <a:rPr lang="en-US" sz="2800" smtClean="0"/>
              <a:t>her songs </a:t>
            </a:r>
            <a:r>
              <a:rPr lang="en-US" sz="2800"/>
              <a:t>in my free time. I don't like listening to rock. It's terrible</a:t>
            </a:r>
            <a:r>
              <a:rPr lang="en-US" sz="2800" smtClean="0"/>
              <a:t>!</a:t>
            </a:r>
            <a:endParaRPr lang="en-US" sz="280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87284" y="3836276"/>
            <a:ext cx="5335750" cy="239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659007" y="3363310"/>
            <a:ext cx="2270234" cy="105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14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321508"/>
            <a:ext cx="9927771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215836" y="986656"/>
            <a:ext cx="11727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211D1E"/>
                </a:solidFill>
              </a:rPr>
              <a:t>3 </a:t>
            </a:r>
            <a:r>
              <a:rPr lang="en-US" sz="2800">
                <a:solidFill>
                  <a:srgbClr val="FF0000"/>
                </a:solidFill>
              </a:rPr>
              <a:t>Linh</a:t>
            </a:r>
            <a:r>
              <a:rPr lang="en-US" sz="2800">
                <a:solidFill>
                  <a:srgbClr val="211D1E"/>
                </a:solidFill>
              </a:rPr>
              <a:t> thinks </a:t>
            </a:r>
            <a:r>
              <a:rPr lang="en-US" sz="2800">
                <a:solidFill>
                  <a:srgbClr val="FF0000"/>
                </a:solidFill>
              </a:rPr>
              <a:t>pop </a:t>
            </a:r>
            <a:r>
              <a:rPr lang="en-US" sz="2800"/>
              <a:t>music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>
                <a:solidFill>
                  <a:srgbClr val="211D1E"/>
                </a:solidFill>
              </a:rPr>
              <a:t>is…  a) terrible.      b) beautiful.      c) sad. </a:t>
            </a:r>
          </a:p>
        </p:txBody>
      </p:sp>
      <p:sp>
        <p:nvSpPr>
          <p:cNvPr id="11" name="Oval 10"/>
          <p:cNvSpPr/>
          <p:nvPr/>
        </p:nvSpPr>
        <p:spPr>
          <a:xfrm>
            <a:off x="6245773" y="1004301"/>
            <a:ext cx="512379" cy="4845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612" y="1404776"/>
            <a:ext cx="1199353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WHAT'S YOUR FAVORITE KIND OF </a:t>
            </a:r>
            <a:r>
              <a:rPr lang="en-US" sz="3000" b="1" smtClean="0"/>
              <a:t>MUSIC?</a:t>
            </a:r>
            <a:r>
              <a:rPr lang="en-US" sz="3000" b="1"/>
              <a:t/>
            </a:r>
            <a:br>
              <a:rPr lang="en-US" sz="3000" b="1"/>
            </a:br>
            <a:r>
              <a:rPr lang="en-US" sz="3000" b="1" i="1" smtClean="0"/>
              <a:t>Bình, December </a:t>
            </a:r>
            <a:r>
              <a:rPr lang="en-US" sz="3000" b="1" i="1"/>
              <a:t>4</a:t>
            </a:r>
            <a:r>
              <a:rPr lang="en-US" sz="3000" i="1"/>
              <a:t/>
            </a:r>
            <a:br>
              <a:rPr lang="en-US" sz="3000" i="1"/>
            </a:br>
            <a:r>
              <a:rPr lang="en-US" sz="3000" smtClean="0"/>
              <a:t>I </a:t>
            </a:r>
            <a:r>
              <a:rPr lang="en-US" sz="3000"/>
              <a:t>like listening to all kinds of music, but my favorites are rock and hip </a:t>
            </a:r>
            <a:r>
              <a:rPr lang="en-US" sz="3000" smtClean="0"/>
              <a:t>hop. Rock </a:t>
            </a:r>
            <a:r>
              <a:rPr lang="en-US" sz="3000"/>
              <a:t>is great to listen to when I feel sad because it's so exciting. I </a:t>
            </a:r>
            <a:r>
              <a:rPr lang="en-US" sz="3000" smtClean="0"/>
              <a:t>always feel </a:t>
            </a:r>
            <a:r>
              <a:rPr lang="en-US" sz="3000"/>
              <a:t>much better after I listen to my favorite rock songs. I think I like hip </a:t>
            </a:r>
            <a:r>
              <a:rPr lang="en-US" sz="3000" smtClean="0"/>
              <a:t>hop most</a:t>
            </a:r>
            <a:r>
              <a:rPr lang="en-US" sz="3000"/>
              <a:t>. I like to listen to music on the weekends and in the evenings </a:t>
            </a:r>
            <a:r>
              <a:rPr lang="en-US" sz="3000" smtClean="0"/>
              <a:t>after school</a:t>
            </a:r>
            <a:r>
              <a:rPr lang="en-US" sz="3000"/>
              <a:t>. I can sing and dance to it all day long.</a:t>
            </a:r>
            <a:br>
              <a:rPr lang="en-US" sz="3000"/>
            </a:br>
            <a:r>
              <a:rPr lang="en-US" sz="3000" b="1" i="1" smtClean="0"/>
              <a:t>Linh. February </a:t>
            </a:r>
            <a:r>
              <a:rPr lang="en-US" sz="3000" b="1" i="1"/>
              <a:t>10</a:t>
            </a:r>
            <a:endParaRPr lang="en-US" sz="3000" b="1" smtClean="0"/>
          </a:p>
          <a:p>
            <a:r>
              <a:rPr lang="en-US" sz="3000" smtClean="0"/>
              <a:t>I </a:t>
            </a:r>
            <a:r>
              <a:rPr lang="en-US" sz="3000"/>
              <a:t>love listening to pop music. It's my favorite. I think the songs are </a:t>
            </a:r>
            <a:r>
              <a:rPr lang="en-US" sz="3000" smtClean="0"/>
              <a:t>so beautiful</a:t>
            </a:r>
            <a:r>
              <a:rPr lang="en-US" sz="3000"/>
              <a:t>. My favorite pop singer is Taylor Swift. I usually listen to </a:t>
            </a:r>
            <a:r>
              <a:rPr lang="en-US" sz="3000" smtClean="0"/>
              <a:t>her songs </a:t>
            </a:r>
            <a:r>
              <a:rPr lang="en-US" sz="3000"/>
              <a:t>in my free time. I don't like listening to rock. It's terrible</a:t>
            </a:r>
            <a:r>
              <a:rPr lang="en-US" sz="3000" smtClean="0"/>
              <a:t>!</a:t>
            </a:r>
            <a:endParaRPr lang="en-US" sz="300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130002" y="5562600"/>
            <a:ext cx="3493704" cy="213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93915" y="6022428"/>
            <a:ext cx="1309064" cy="81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09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334089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70C0"/>
                </a:solidFill>
              </a:rPr>
              <a:t>Scan </a:t>
            </a:r>
            <a:r>
              <a:rPr lang="en-US" sz="3600" i="1" smtClean="0">
                <a:solidFill>
                  <a:srgbClr val="0070C0"/>
                </a:solidFill>
              </a:rPr>
              <a:t>the text</a:t>
            </a:r>
            <a:r>
              <a:rPr lang="en-US" sz="3600" i="1" dirty="0">
                <a:solidFill>
                  <a:srgbClr val="0070C0"/>
                </a:solidFill>
              </a:rPr>
              <a:t>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52640"/>
            <a:ext cx="12055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211D1E"/>
                </a:solidFill>
              </a:rPr>
              <a:t>4 </a:t>
            </a:r>
            <a:r>
              <a:rPr lang="en-US" sz="2800">
                <a:solidFill>
                  <a:srgbClr val="FF0000"/>
                </a:solidFill>
              </a:rPr>
              <a:t>Linh </a:t>
            </a:r>
            <a:r>
              <a:rPr lang="en-US" sz="2800"/>
              <a:t>listens to </a:t>
            </a:r>
            <a:r>
              <a:rPr lang="en-US" sz="2800">
                <a:solidFill>
                  <a:srgbClr val="FF0000"/>
                </a:solidFill>
              </a:rPr>
              <a:t>Taylor Swift</a:t>
            </a:r>
            <a:r>
              <a:rPr lang="en-US" sz="2800">
                <a:solidFill>
                  <a:srgbClr val="211D1E"/>
                </a:solidFill>
              </a:rPr>
              <a:t>… a) at school.  b) in the evenings.   c) in her free time.</a:t>
            </a:r>
            <a:endParaRPr lang="en-US" sz="2800" dirty="0"/>
          </a:p>
        </p:txBody>
      </p:sp>
      <p:sp>
        <p:nvSpPr>
          <p:cNvPr id="11" name="Oval 10"/>
          <p:cNvSpPr/>
          <p:nvPr/>
        </p:nvSpPr>
        <p:spPr>
          <a:xfrm>
            <a:off x="9078235" y="1135116"/>
            <a:ext cx="454647" cy="4407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27000" y="1648080"/>
            <a:ext cx="1205515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WHAT'S YOUR FAVORITE KIND OF </a:t>
            </a:r>
            <a:r>
              <a:rPr lang="en-US" sz="2800" b="1" smtClean="0"/>
              <a:t>MUSIC?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 i="1" smtClean="0"/>
              <a:t>Bình, December </a:t>
            </a:r>
            <a:r>
              <a:rPr lang="en-US" sz="2800" b="1" i="1"/>
              <a:t>4</a:t>
            </a:r>
            <a:r>
              <a:rPr lang="en-US" sz="2800" i="1"/>
              <a:t/>
            </a:r>
            <a:br>
              <a:rPr lang="en-US" sz="2800" i="1"/>
            </a:br>
            <a:r>
              <a:rPr lang="en-US" sz="2800" smtClean="0"/>
              <a:t>I </a:t>
            </a:r>
            <a:r>
              <a:rPr lang="en-US" sz="2800"/>
              <a:t>like listening to all kinds of music, but my favorites are rock and hip </a:t>
            </a:r>
            <a:r>
              <a:rPr lang="en-US" sz="2800" smtClean="0"/>
              <a:t>hop. Rock </a:t>
            </a:r>
            <a:r>
              <a:rPr lang="en-US" sz="2800"/>
              <a:t>is great to listen to when I feel sad because it's so exciting. I </a:t>
            </a:r>
            <a:r>
              <a:rPr lang="en-US" sz="2800" smtClean="0"/>
              <a:t>always feel </a:t>
            </a:r>
            <a:r>
              <a:rPr lang="en-US" sz="2800"/>
              <a:t>much better after I listen to my favorite rock songs. I think I like hip </a:t>
            </a:r>
            <a:r>
              <a:rPr lang="en-US" sz="2800" smtClean="0"/>
              <a:t>hop most</a:t>
            </a:r>
            <a:r>
              <a:rPr lang="en-US" sz="2800"/>
              <a:t>. I like to listen to music on the weekends and in the evenings </a:t>
            </a:r>
            <a:r>
              <a:rPr lang="en-US" sz="2800" smtClean="0"/>
              <a:t>after school</a:t>
            </a:r>
            <a:r>
              <a:rPr lang="en-US" sz="2800"/>
              <a:t>. I can sing and dance to it all day long.</a:t>
            </a:r>
            <a:br>
              <a:rPr lang="en-US" sz="2800"/>
            </a:br>
            <a:r>
              <a:rPr lang="en-US" sz="2800" b="1" i="1" smtClean="0"/>
              <a:t>Linh. February </a:t>
            </a:r>
            <a:r>
              <a:rPr lang="en-US" sz="2800" b="1" i="1"/>
              <a:t>10</a:t>
            </a:r>
            <a:endParaRPr lang="en-US" sz="2800" b="1" smtClean="0"/>
          </a:p>
          <a:p>
            <a:r>
              <a:rPr lang="en-US" sz="2800" smtClean="0"/>
              <a:t>I </a:t>
            </a:r>
            <a:r>
              <a:rPr lang="en-US" sz="2800"/>
              <a:t>love listening to pop music. It's my favorite. I think the songs are </a:t>
            </a:r>
            <a:r>
              <a:rPr lang="en-US" sz="2800" smtClean="0"/>
              <a:t>so beautiful</a:t>
            </a:r>
            <a:r>
              <a:rPr lang="en-US" sz="2800"/>
              <a:t>. My favorite pop singer is Taylor Swift. I usually listen to </a:t>
            </a:r>
            <a:r>
              <a:rPr lang="en-US" sz="2800" smtClean="0"/>
              <a:t>her songs </a:t>
            </a:r>
            <a:r>
              <a:rPr lang="en-US" sz="2800"/>
              <a:t>in my free time. I don't like listening to rock. It's terrible</a:t>
            </a:r>
            <a:r>
              <a:rPr lang="en-US" sz="2800" smtClean="0"/>
              <a:t>!</a:t>
            </a:r>
            <a:endParaRPr lang="en-US" sz="2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444365" y="5927833"/>
            <a:ext cx="582272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22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342527"/>
            <a:ext cx="9927771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>
                <a:solidFill>
                  <a:srgbClr val="0070C0"/>
                </a:solidFill>
              </a:rPr>
              <a:t>Scan </a:t>
            </a:r>
            <a:r>
              <a:rPr lang="en-US" sz="3200" i="1" smtClean="0">
                <a:solidFill>
                  <a:srgbClr val="0070C0"/>
                </a:solidFill>
              </a:rPr>
              <a:t>the</a:t>
            </a:r>
            <a:r>
              <a:rPr lang="vi-VN" sz="3200" i="1" smtClean="0">
                <a:solidFill>
                  <a:srgbClr val="0070C0"/>
                </a:solidFill>
              </a:rPr>
              <a:t> </a:t>
            </a:r>
            <a:r>
              <a:rPr lang="en-US" sz="3200" i="1" smtClean="0">
                <a:solidFill>
                  <a:srgbClr val="0070C0"/>
                </a:solidFill>
              </a:rPr>
              <a:t>text</a:t>
            </a:r>
            <a:r>
              <a:rPr lang="en-US" sz="3200" i="1" dirty="0">
                <a:solidFill>
                  <a:srgbClr val="0070C0"/>
                </a:solidFill>
              </a:rPr>
              <a:t>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31844" y="1042818"/>
            <a:ext cx="11280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211D1E"/>
                </a:solidFill>
              </a:rPr>
              <a:t>5 </a:t>
            </a:r>
            <a:r>
              <a:rPr lang="en-US" sz="2800">
                <a:solidFill>
                  <a:srgbClr val="FF0000"/>
                </a:solidFill>
              </a:rPr>
              <a:t>Linh</a:t>
            </a:r>
            <a:r>
              <a:rPr lang="en-US" sz="2800">
                <a:solidFill>
                  <a:srgbClr val="211D1E"/>
                </a:solidFill>
              </a:rPr>
              <a:t> </a:t>
            </a:r>
            <a:r>
              <a:rPr lang="en-US" sz="2800">
                <a:solidFill>
                  <a:srgbClr val="FF0000"/>
                </a:solidFill>
              </a:rPr>
              <a:t>doesn’t like</a:t>
            </a:r>
            <a:r>
              <a:rPr lang="en-US" sz="2800">
                <a:solidFill>
                  <a:srgbClr val="211D1E"/>
                </a:solidFill>
              </a:rPr>
              <a:t>…  a) hip hop.          b) rock.   	c) pop.	</a:t>
            </a:r>
            <a:endParaRPr lang="en-US" sz="2800" dirty="0"/>
          </a:p>
        </p:txBody>
      </p:sp>
      <p:sp>
        <p:nvSpPr>
          <p:cNvPr id="11" name="Oval 10"/>
          <p:cNvSpPr/>
          <p:nvPr/>
        </p:nvSpPr>
        <p:spPr>
          <a:xfrm>
            <a:off x="5882950" y="1112810"/>
            <a:ext cx="475809" cy="439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8461" y="1566038"/>
            <a:ext cx="119935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WHAT'S YOUR FAVORITE KIND OF </a:t>
            </a:r>
            <a:r>
              <a:rPr lang="en-US" sz="2800" b="1" smtClean="0"/>
              <a:t>MUSIC?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 i="1" smtClean="0"/>
              <a:t>Bình, December </a:t>
            </a:r>
            <a:r>
              <a:rPr lang="en-US" sz="2800" b="1" i="1"/>
              <a:t>4</a:t>
            </a:r>
            <a:r>
              <a:rPr lang="en-US" sz="2800" i="1"/>
              <a:t/>
            </a:r>
            <a:br>
              <a:rPr lang="en-US" sz="2800" i="1"/>
            </a:br>
            <a:r>
              <a:rPr lang="en-US" sz="2800" smtClean="0"/>
              <a:t>I </a:t>
            </a:r>
            <a:r>
              <a:rPr lang="en-US" sz="2800"/>
              <a:t>like listening to all kinds of music, but my favorites are rock and hip </a:t>
            </a:r>
            <a:r>
              <a:rPr lang="en-US" sz="2800" smtClean="0"/>
              <a:t>hop. Rock </a:t>
            </a:r>
            <a:r>
              <a:rPr lang="en-US" sz="2800"/>
              <a:t>is great to listen to when I feel sad because it's so exciting. I </a:t>
            </a:r>
            <a:r>
              <a:rPr lang="en-US" sz="2800" smtClean="0"/>
              <a:t>always feel </a:t>
            </a:r>
            <a:r>
              <a:rPr lang="en-US" sz="2800"/>
              <a:t>much better after I listen to my favorite rock songs. I think I like hip </a:t>
            </a:r>
            <a:r>
              <a:rPr lang="en-US" sz="2800" smtClean="0"/>
              <a:t>hop most</a:t>
            </a:r>
            <a:r>
              <a:rPr lang="en-US" sz="2800"/>
              <a:t>. I like to listen to music on the weekends and in the evenings </a:t>
            </a:r>
            <a:r>
              <a:rPr lang="en-US" sz="2800" smtClean="0"/>
              <a:t>after school</a:t>
            </a:r>
            <a:r>
              <a:rPr lang="en-US" sz="2800"/>
              <a:t>. I can sing and dance to it all day long.</a:t>
            </a:r>
            <a:br>
              <a:rPr lang="en-US" sz="2800"/>
            </a:br>
            <a:r>
              <a:rPr lang="en-US" sz="2800" b="1" i="1" smtClean="0"/>
              <a:t>Linh. February </a:t>
            </a:r>
            <a:r>
              <a:rPr lang="en-US" sz="2800" b="1" i="1"/>
              <a:t>10</a:t>
            </a:r>
            <a:endParaRPr lang="en-US" sz="2800" b="1" smtClean="0"/>
          </a:p>
          <a:p>
            <a:r>
              <a:rPr lang="en-US" sz="2800" smtClean="0"/>
              <a:t>I </a:t>
            </a:r>
            <a:r>
              <a:rPr lang="en-US" sz="2800"/>
              <a:t>love listening to pop music. It's my favorite. I think the songs are </a:t>
            </a:r>
            <a:r>
              <a:rPr lang="en-US" sz="2800" smtClean="0"/>
              <a:t>so beautiful</a:t>
            </a:r>
            <a:r>
              <a:rPr lang="en-US" sz="2800"/>
              <a:t>. My favorite pop singer is Taylor Swift. I usually listen to </a:t>
            </a:r>
            <a:r>
              <a:rPr lang="en-US" sz="2800" smtClean="0"/>
              <a:t>her songs </a:t>
            </a:r>
            <a:r>
              <a:rPr lang="en-US" sz="2800"/>
              <a:t>in my free time. I don't like listening to rock. It's terrible</a:t>
            </a:r>
            <a:r>
              <a:rPr lang="en-US" sz="2800" smtClean="0"/>
              <a:t>!</a:t>
            </a:r>
            <a:endParaRPr lang="en-US" sz="280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8639" y="6285186"/>
            <a:ext cx="3800905" cy="105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74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062" y="457200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5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032" y="341590"/>
            <a:ext cx="3245389" cy="144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67534" y="1673814"/>
            <a:ext cx="4800600" cy="1478361"/>
          </a:xfrm>
          <a:prstGeom prst="wedgeRoundRectCallout">
            <a:avLst>
              <a:gd name="adj1" fmla="val 48418"/>
              <a:gd name="adj2" fmla="val 78777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>
                <a:solidFill>
                  <a:srgbClr val="0070C0"/>
                </a:solidFill>
              </a:rPr>
              <a:t>When do you like to listen to music?</a:t>
            </a:r>
            <a:endParaRPr lang="en-US" sz="4000" i="1" dirty="0">
              <a:solidFill>
                <a:srgbClr val="0070C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172200" y="1962002"/>
            <a:ext cx="4800600" cy="901987"/>
          </a:xfrm>
          <a:prstGeom prst="wedgeRoundRectCallout">
            <a:avLst>
              <a:gd name="adj1" fmla="val -48209"/>
              <a:gd name="adj2" fmla="val 95680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>
                <a:solidFill>
                  <a:srgbClr val="00B050"/>
                </a:solidFill>
              </a:rPr>
              <a:t>I like to listen music in my free time.  </a:t>
            </a:r>
            <a:endParaRPr lang="en-US" sz="3200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Post - reading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6172200" y="3414412"/>
            <a:ext cx="4800600" cy="901987"/>
          </a:xfrm>
          <a:prstGeom prst="wedgeRoundRectCallout">
            <a:avLst>
              <a:gd name="adj1" fmla="val -48209"/>
              <a:gd name="adj2" fmla="val 95680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smtClean="0">
                <a:solidFill>
                  <a:srgbClr val="00B050"/>
                </a:solidFill>
              </a:rPr>
              <a:t>I </a:t>
            </a:r>
            <a:r>
              <a:rPr lang="en-US" sz="3200" i="1">
                <a:solidFill>
                  <a:srgbClr val="00B050"/>
                </a:solidFill>
              </a:rPr>
              <a:t>listen to music when I am home alone.</a:t>
            </a:r>
            <a:endParaRPr lang="en-US" sz="3200" i="1" dirty="0">
              <a:solidFill>
                <a:srgbClr val="00B050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172200" y="4941765"/>
            <a:ext cx="4800600" cy="901987"/>
          </a:xfrm>
          <a:prstGeom prst="wedgeRoundRectCallout">
            <a:avLst>
              <a:gd name="adj1" fmla="val -48209"/>
              <a:gd name="adj2" fmla="val 95680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>
                <a:solidFill>
                  <a:srgbClr val="00B050"/>
                </a:solidFill>
              </a:rPr>
              <a:t>I listen to favorite music when I'm sad.</a:t>
            </a:r>
            <a:endParaRPr lang="en-US" sz="3200" i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61921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.</a:t>
            </a:r>
            <a:endParaRPr lang="en-US"/>
          </a:p>
        </p:txBody>
      </p:sp>
      <p:sp>
        <p:nvSpPr>
          <p:cNvPr id="11" name="Rounded Rectangular Callout 10"/>
          <p:cNvSpPr/>
          <p:nvPr/>
        </p:nvSpPr>
        <p:spPr>
          <a:xfrm>
            <a:off x="281152" y="4316399"/>
            <a:ext cx="4800600" cy="901987"/>
          </a:xfrm>
          <a:prstGeom prst="wedgeRoundRectCallout">
            <a:avLst>
              <a:gd name="adj1" fmla="val -48209"/>
              <a:gd name="adj2" fmla="val 95680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>
                <a:solidFill>
                  <a:srgbClr val="00B050"/>
                </a:solidFill>
              </a:rPr>
              <a:t>I listen to favorite music </a:t>
            </a:r>
            <a:r>
              <a:rPr lang="en-US" sz="3200" i="1" smtClean="0">
                <a:solidFill>
                  <a:srgbClr val="00B050"/>
                </a:solidFill>
              </a:rPr>
              <a:t>after school.</a:t>
            </a:r>
            <a:endParaRPr lang="en-US" sz="32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307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177" y="427000"/>
            <a:ext cx="948923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Look at the pictures, write the words.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39" r="7841" b="9463"/>
          <a:stretch/>
        </p:blipFill>
        <p:spPr>
          <a:xfrm>
            <a:off x="414761" y="1412382"/>
            <a:ext cx="3108959" cy="2110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215"/>
          <a:stretch/>
        </p:blipFill>
        <p:spPr>
          <a:xfrm>
            <a:off x="8833318" y="4131888"/>
            <a:ext cx="3126377" cy="22863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r="4816"/>
          <a:stretch/>
        </p:blipFill>
        <p:spPr>
          <a:xfrm>
            <a:off x="8659268" y="1765623"/>
            <a:ext cx="3126377" cy="21434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1163"/>
          <a:stretch/>
        </p:blipFill>
        <p:spPr>
          <a:xfrm>
            <a:off x="1391487" y="4131888"/>
            <a:ext cx="3270079" cy="22119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4249" r="2710"/>
          <a:stretch/>
        </p:blipFill>
        <p:spPr>
          <a:xfrm>
            <a:off x="5199347" y="3581362"/>
            <a:ext cx="3096190" cy="22119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2643"/>
          <a:stretch/>
        </p:blipFill>
        <p:spPr>
          <a:xfrm>
            <a:off x="4545874" y="1285564"/>
            <a:ext cx="3378925" cy="21793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491252" y="2876811"/>
            <a:ext cx="185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rock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70177" y="3288974"/>
            <a:ext cx="2929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country (music)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2273" y="5713773"/>
            <a:ext cx="185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hip hop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5150732"/>
            <a:ext cx="185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jazz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33318" y="5771884"/>
            <a:ext cx="3284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classical music </a:t>
            </a:r>
          </a:p>
        </p:txBody>
      </p:sp>
    </p:spTree>
    <p:extLst>
      <p:ext uri="{BB962C8B-B14F-4D97-AF65-F5344CB8AC3E}">
        <p14:creationId xmlns:p14="http://schemas.microsoft.com/office/powerpoint/2010/main" val="109839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talk </a:t>
            </a:r>
            <a:r>
              <a:rPr lang="en-US" sz="3600" dirty="0">
                <a:solidFill>
                  <a:srgbClr val="0070C0"/>
                </a:solidFill>
              </a:rPr>
              <a:t>about types of </a:t>
            </a:r>
            <a:r>
              <a:rPr lang="en-US" sz="3600" dirty="0" smtClean="0">
                <a:solidFill>
                  <a:srgbClr val="0070C0"/>
                </a:solidFill>
              </a:rPr>
              <a:t>music.</a:t>
            </a: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practice </a:t>
            </a:r>
            <a:r>
              <a:rPr lang="en-US" sz="3600" dirty="0">
                <a:solidFill>
                  <a:srgbClr val="0070C0"/>
                </a:solidFill>
              </a:rPr>
              <a:t>reading and understanding specific information about a teen’s favorite kind of music.</a:t>
            </a:r>
          </a:p>
          <a:p>
            <a:pPr marL="571500" indent="-571500">
              <a:buFontTx/>
              <a:buChar char="-"/>
            </a:pP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0391" y="1358093"/>
            <a:ext cx="434578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pop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jazz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hip hop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classical music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rock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country (music)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Understanding </a:t>
            </a:r>
            <a:r>
              <a:rPr lang="en-US" sz="3600" i="1" dirty="0" smtClean="0">
                <a:solidFill>
                  <a:srgbClr val="0070C0"/>
                </a:solidFill>
              </a:rPr>
              <a:t>instructions.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Skimming and scanning for specific </a:t>
            </a:r>
            <a:r>
              <a:rPr lang="en-US" sz="3600" i="1" dirty="0" smtClean="0">
                <a:solidFill>
                  <a:srgbClr val="0070C0"/>
                </a:solidFill>
              </a:rPr>
              <a:t>information.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Talking about types of </a:t>
            </a:r>
            <a:r>
              <a:rPr lang="en-US" sz="3600" i="1" dirty="0" smtClean="0">
                <a:solidFill>
                  <a:srgbClr val="0070C0"/>
                </a:solidFill>
              </a:rPr>
              <a:t>music.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hearts </a:t>
            </a:r>
            <a:r>
              <a:rPr lang="en-US" sz="3600" i="1" dirty="0" smtClean="0">
                <a:solidFill>
                  <a:srgbClr val="0070C0"/>
                </a:solidFill>
              </a:rPr>
              <a:t>the vocabularies </a:t>
            </a:r>
            <a:r>
              <a:rPr lang="en-US" sz="3600" i="1" dirty="0">
                <a:solidFill>
                  <a:srgbClr val="0070C0"/>
                </a:solidFill>
              </a:rPr>
              <a:t>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Reading exercise on page </a:t>
            </a:r>
            <a:r>
              <a:rPr lang="en-US" sz="3600" i="1" dirty="0" smtClean="0">
                <a:solidFill>
                  <a:srgbClr val="0070C0"/>
                </a:solidFill>
              </a:rPr>
              <a:t>15 WB.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</a:t>
            </a:r>
            <a:r>
              <a:rPr lang="en-US" sz="3600" i="1" dirty="0" smtClean="0">
                <a:solidFill>
                  <a:srgbClr val="0070C0"/>
                </a:solidFill>
              </a:rPr>
              <a:t>the exercises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14.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21 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</a:t>
            </a:r>
            <a:r>
              <a:rPr lang="en-US" sz="3600" i="1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7" y="355460"/>
            <a:ext cx="8958016" cy="5933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4980" y="1443841"/>
            <a:ext cx="434578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New words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jazz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pop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hip hop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classical music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rock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rgbClr val="0070C0"/>
                </a:solidFill>
              </a:rPr>
              <a:t>country (music)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75444" y="3352339"/>
            <a:ext cx="110185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>
                <a:solidFill>
                  <a:srgbClr val="0070C0"/>
                </a:solidFill>
              </a:rPr>
              <a:t>1 What is your favourite type of music?</a:t>
            </a:r>
            <a:endParaRPr lang="en-US" sz="4400" b="1" i="1" dirty="0">
              <a:solidFill>
                <a:srgbClr val="0070C0"/>
              </a:solidFill>
            </a:endParaRPr>
          </a:p>
          <a:p>
            <a:r>
              <a:rPr lang="en-US" sz="4400" b="1" i="1">
                <a:solidFill>
                  <a:srgbClr val="0070C0"/>
                </a:solidFill>
              </a:rPr>
              <a:t>2 Do you learn music at school?</a:t>
            </a:r>
            <a:endParaRPr lang="en-US" sz="4400" b="1" i="1" dirty="0">
              <a:solidFill>
                <a:srgbClr val="0070C0"/>
              </a:solidFill>
            </a:endParaRPr>
          </a:p>
          <a:p>
            <a:r>
              <a:rPr lang="en-US" sz="4400" b="1" i="1" dirty="0">
                <a:solidFill>
                  <a:srgbClr val="0070C0"/>
                </a:solidFill>
              </a:rPr>
              <a:t>3 Do you </a:t>
            </a:r>
            <a:r>
              <a:rPr lang="en-US" sz="4400" b="1" i="1">
                <a:solidFill>
                  <a:srgbClr val="0070C0"/>
                </a:solidFill>
              </a:rPr>
              <a:t>find music important to our life?</a:t>
            </a:r>
            <a:endParaRPr lang="en-US" sz="4400" b="1" i="1" dirty="0">
              <a:solidFill>
                <a:srgbClr val="0070C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65" y="749982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" y="378371"/>
            <a:ext cx="11981793" cy="5938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141" y="74571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What can you see in each picture?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11" y="1515291"/>
            <a:ext cx="9831978" cy="471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4692" y="404537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a. Match each phrase to each picture.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9857" y="1717535"/>
            <a:ext cx="3558703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trike="sngStrike" dirty="0">
                <a:solidFill>
                  <a:srgbClr val="0070C0"/>
                </a:solidFill>
              </a:rPr>
              <a:t>1</a:t>
            </a:r>
            <a:r>
              <a:rPr lang="en-US" sz="3600" i="1" strike="sngStrike">
                <a:solidFill>
                  <a:srgbClr val="0070C0"/>
                </a:solidFill>
              </a:rPr>
              <a:t>. pop</a:t>
            </a:r>
            <a:endParaRPr lang="en-US" sz="3600" i="1" strike="sngStrike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2</a:t>
            </a:r>
            <a:r>
              <a:rPr lang="en-US" sz="3600" i="1">
                <a:solidFill>
                  <a:srgbClr val="0070C0"/>
                </a:solidFill>
              </a:rPr>
              <a:t>. jazz</a:t>
            </a:r>
          </a:p>
          <a:p>
            <a:r>
              <a:rPr lang="en-US" sz="3600" i="1">
                <a:solidFill>
                  <a:srgbClr val="0070C0"/>
                </a:solidFill>
              </a:rPr>
              <a:t>3. hip hop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4</a:t>
            </a:r>
            <a:r>
              <a:rPr lang="en-US" sz="3600" i="1">
                <a:solidFill>
                  <a:srgbClr val="0070C0"/>
                </a:solidFill>
              </a:rPr>
              <a:t>. classical music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5</a:t>
            </a:r>
            <a:r>
              <a:rPr lang="en-US" sz="3600" i="1">
                <a:solidFill>
                  <a:srgbClr val="0070C0"/>
                </a:solidFill>
              </a:rPr>
              <a:t>. rock</a:t>
            </a:r>
          </a:p>
          <a:p>
            <a:r>
              <a:rPr lang="en-US" sz="3600" i="1">
                <a:solidFill>
                  <a:srgbClr val="0070C0"/>
                </a:solidFill>
              </a:rPr>
              <a:t>6. country (music)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366" y="1061378"/>
            <a:ext cx="7826567" cy="48680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83572" y="2786230"/>
            <a:ext cx="2370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classical music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7552" y="2781918"/>
            <a:ext cx="161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rock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8635" y="5140041"/>
            <a:ext cx="302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country (music)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4788" y="5140041"/>
            <a:ext cx="161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jazz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50196" y="5149798"/>
            <a:ext cx="161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hip hop</a:t>
            </a:r>
          </a:p>
        </p:txBody>
      </p: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5378</TotalTime>
  <Words>944</Words>
  <Application>Microsoft Office PowerPoint</Application>
  <PresentationFormat>Widescreen</PresentationFormat>
  <Paragraphs>169</Paragraphs>
  <Slides>34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230</cp:revision>
  <dcterms:created xsi:type="dcterms:W3CDTF">2020-12-08T03:17:05Z</dcterms:created>
  <dcterms:modified xsi:type="dcterms:W3CDTF">2022-06-22T10:27:24Z</dcterms:modified>
</cp:coreProperties>
</file>