
<file path=[Content_Types].xml><?xml version="1.0" encoding="utf-8"?>
<Types xmlns="http://schemas.openxmlformats.org/package/2006/content-types">
  <Default Extension="png" ContentType="image/png"/>
  <Default Extension="mp3" ContentType="audio/mpe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300" r:id="rId2"/>
    <p:sldId id="304" r:id="rId3"/>
    <p:sldId id="302" r:id="rId4"/>
    <p:sldId id="292" r:id="rId5"/>
    <p:sldId id="356" r:id="rId6"/>
    <p:sldId id="357" r:id="rId7"/>
    <p:sldId id="346" r:id="rId8"/>
    <p:sldId id="306" r:id="rId9"/>
    <p:sldId id="347" r:id="rId10"/>
    <p:sldId id="348" r:id="rId11"/>
    <p:sldId id="354" r:id="rId12"/>
    <p:sldId id="353" r:id="rId13"/>
    <p:sldId id="349" r:id="rId14"/>
    <p:sldId id="355" r:id="rId15"/>
    <p:sldId id="350" r:id="rId16"/>
    <p:sldId id="351" r:id="rId17"/>
    <p:sldId id="352" r:id="rId18"/>
    <p:sldId id="331" r:id="rId19"/>
    <p:sldId id="328" r:id="rId20"/>
    <p:sldId id="329" r:id="rId21"/>
    <p:sldId id="330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25"/>
    <p:restoredTop sz="94657"/>
  </p:normalViewPr>
  <p:slideViewPr>
    <p:cSldViewPr snapToGrid="0">
      <p:cViewPr varScale="1">
        <p:scale>
          <a:sx n="82" d="100"/>
          <a:sy n="82" d="100"/>
        </p:scale>
        <p:origin x="374" y="67"/>
      </p:cViewPr>
      <p:guideLst>
        <p:guide orient="horz" pos="213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64FE50-D189-4693-915D-AE9503F4174D}" type="datetimeFigureOut">
              <a:rPr lang="en-US" smtClean="0"/>
              <a:t>7/13/2022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EA44A-927D-4D59-858E-589BCB4889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5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814803827"/>
      </p:ext>
    </p:extLst>
  </p:cSld>
  <p:clrMapOvr>
    <a:masterClrMapping/>
  </p:clrMapOvr>
  <p:transition spd="med">
    <p:split orient="vert"/>
  </p:transition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201578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7BAAA43A-D53D-2C48-B445-0A4FE623C41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6638"/>
            <a:ext cx="12213771" cy="6850051"/>
          </a:xfrm>
          <a:prstGeom prst="rect">
            <a:avLst/>
          </a:prstGeom>
        </p:spPr>
      </p:pic>
      <p:pic>
        <p:nvPicPr>
          <p:cNvPr id="8" name="Picture 7">
            <a:hlinkClick r:id="" action="ppaction://hlinkshowjump?jump=firstslide"/>
            <a:extLst>
              <a:ext uri="{FF2B5EF4-FFF2-40B4-BE49-F238E27FC236}">
                <a16:creationId xmlns:a16="http://schemas.microsoft.com/office/drawing/2014/main" id="{3E7D6160-95E1-FF4E-81BA-F4D532658E1C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831305" y="6337300"/>
            <a:ext cx="529389" cy="52938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Picture 8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5C9951C-EB45-8743-AB57-CEFD9316A24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6371845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9">
            <a:hlinkClick r:id="" action="ppaction://hlinkshowjump?jump=previousslide"/>
            <a:extLst>
              <a:ext uri="{FF2B5EF4-FFF2-40B4-BE49-F238E27FC236}">
                <a16:creationId xmlns:a16="http://schemas.microsoft.com/office/drawing/2014/main" id="{83382951-8E9D-244A-8473-731D885E2710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 rot="10800000">
            <a:off x="5693239" y="6598364"/>
            <a:ext cx="126915" cy="191883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13" name="TextBox 9">
            <a:extLst>
              <a:ext uri="{FF2B5EF4-FFF2-40B4-BE49-F238E27FC236}">
                <a16:creationId xmlns:a16="http://schemas.microsoft.com/office/drawing/2014/main" id="{FE798370-27E2-9F41-A466-FC64C7FFD70A}"/>
              </a:ext>
            </a:extLst>
          </p:cNvPr>
          <p:cNvSpPr txBox="1"/>
          <p:nvPr userDrawn="1"/>
        </p:nvSpPr>
        <p:spPr>
          <a:xfrm>
            <a:off x="153420" y="-41096"/>
            <a:ext cx="764953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>
                <a:solidFill>
                  <a:schemeClr val="bg1"/>
                </a:solidFill>
              </a:rPr>
              <a:t>Unit </a:t>
            </a:r>
            <a:r>
              <a:rPr lang="en-US" sz="1800" b="1" smtClean="0">
                <a:solidFill>
                  <a:schemeClr val="bg1"/>
                </a:solidFill>
              </a:rPr>
              <a:t>3</a:t>
            </a:r>
            <a:endParaRPr lang="en-US" sz="1800" b="1" dirty="0">
              <a:solidFill>
                <a:schemeClr val="bg1"/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7889D60-3103-E54C-9167-2287BEE5C81A}"/>
              </a:ext>
            </a:extLst>
          </p:cNvPr>
          <p:cNvSpPr txBox="1"/>
          <p:nvPr userDrawn="1"/>
        </p:nvSpPr>
        <p:spPr>
          <a:xfrm>
            <a:off x="24732" y="6510902"/>
            <a:ext cx="2594428" cy="307777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r>
              <a:rPr lang="en-US" sz="1400" baseline="0" dirty="0" err="1">
                <a:solidFill>
                  <a:schemeClr val="bg1"/>
                </a:solidFill>
              </a:rPr>
              <a:t>Tiếng</a:t>
            </a:r>
            <a:r>
              <a:rPr lang="en-US" sz="1400" baseline="0" dirty="0">
                <a:solidFill>
                  <a:schemeClr val="bg1"/>
                </a:solidFill>
              </a:rPr>
              <a:t> Anh 7 </a:t>
            </a:r>
            <a:r>
              <a:rPr lang="en-US" sz="1400" baseline="0" dirty="0" err="1">
                <a:solidFill>
                  <a:schemeClr val="bg1"/>
                </a:solidFill>
              </a:rPr>
              <a:t>i</a:t>
            </a:r>
            <a:r>
              <a:rPr lang="en-US" sz="1400" baseline="0" dirty="0">
                <a:solidFill>
                  <a:schemeClr val="bg1"/>
                </a:solidFill>
              </a:rPr>
              <a:t>-Learn Smart World </a:t>
            </a:r>
            <a:endParaRPr lang="en-US" sz="1400" dirty="0">
              <a:solidFill>
                <a:schemeClr val="bg1"/>
              </a:solidFill>
            </a:endParaRP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CF13BED-1CB7-0146-BB6D-00DC4EC16FC0}"/>
              </a:ext>
            </a:extLst>
          </p:cNvPr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11226018" y="6396200"/>
            <a:ext cx="814608" cy="415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 userDrawn="1"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</p:spTree>
    <p:extLst>
      <p:ext uri="{BB962C8B-B14F-4D97-AF65-F5344CB8AC3E}">
        <p14:creationId xmlns:p14="http://schemas.microsoft.com/office/powerpoint/2010/main" val="30553122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19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emf"/><Relationship Id="rId4" Type="http://schemas.openxmlformats.org/officeDocument/2006/relationships/image" Target="../media/image8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eduhome.com.vn/" TargetMode="Externa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6104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103847" y="2645692"/>
            <a:ext cx="659674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>
                <a:solidFill>
                  <a:srgbClr val="0070C0"/>
                </a:solidFill>
              </a:rPr>
              <a:t>Unit </a:t>
            </a:r>
            <a:r>
              <a:rPr lang="en-US" sz="4400" b="1" smtClean="0">
                <a:solidFill>
                  <a:srgbClr val="0070C0"/>
                </a:solidFill>
              </a:rPr>
              <a:t>3: Music and Arts</a:t>
            </a:r>
            <a:endParaRPr lang="en-US" sz="3200" b="1" dirty="0">
              <a:solidFill>
                <a:srgbClr val="0070C0"/>
              </a:solidFill>
            </a:endParaRPr>
          </a:p>
          <a:p>
            <a:pPr algn="ctr"/>
            <a:r>
              <a:rPr lang="en-US" sz="3200" b="1" dirty="0">
                <a:solidFill>
                  <a:srgbClr val="00B050"/>
                </a:solidFill>
              </a:rPr>
              <a:t>Lesson 1.3: Pronunciation &amp; Speaking</a:t>
            </a:r>
          </a:p>
          <a:p>
            <a:pPr algn="ctr"/>
            <a:r>
              <a:rPr lang="en-US" sz="3200">
                <a:solidFill>
                  <a:srgbClr val="FF0000"/>
                </a:solidFill>
              </a:rPr>
              <a:t>Page</a:t>
            </a:r>
            <a:r>
              <a:rPr lang="en-US" sz="3200"/>
              <a:t> </a:t>
            </a:r>
            <a:r>
              <a:rPr lang="en-US" sz="3200" smtClean="0">
                <a:solidFill>
                  <a:srgbClr val="FF0000"/>
                </a:solidFill>
              </a:rPr>
              <a:t>22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33204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672" y="837955"/>
            <a:ext cx="10302218" cy="157867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24" y="3678674"/>
            <a:ext cx="9335054" cy="1079938"/>
          </a:xfrm>
          <a:prstGeom prst="rect">
            <a:avLst/>
          </a:prstGeom>
        </p:spPr>
      </p:pic>
      <p:pic>
        <p:nvPicPr>
          <p:cNvPr id="4" name="CD2-TRACK 2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729038" y="2840903"/>
            <a:ext cx="798787" cy="718208"/>
          </a:xfrm>
          <a:prstGeom prst="rect">
            <a:avLst/>
          </a:prstGeom>
        </p:spPr>
      </p:pic>
      <p:cxnSp>
        <p:nvCxnSpPr>
          <p:cNvPr id="14" name="Straight Connector 13"/>
          <p:cNvCxnSpPr/>
          <p:nvPr/>
        </p:nvCxnSpPr>
        <p:spPr>
          <a:xfrm>
            <a:off x="5098934" y="1798342"/>
            <a:ext cx="1045028" cy="83042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81393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4672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9959" y="578498"/>
            <a:ext cx="1847461" cy="65314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Extra Practice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1802096" y="1684609"/>
            <a:ext cx="96372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 smtClean="0">
                <a:solidFill>
                  <a:srgbClr val="0070C0"/>
                </a:solidFill>
              </a:rPr>
              <a:t>Find 10 verbs related to the topic Music and Arts, add ‘</a:t>
            </a:r>
            <a:r>
              <a:rPr lang="en-US" sz="3600" i="1" dirty="0" smtClean="0">
                <a:solidFill>
                  <a:srgbClr val="FF0000"/>
                </a:solidFill>
              </a:rPr>
              <a:t>s</a:t>
            </a:r>
            <a:r>
              <a:rPr lang="en-US" sz="3600" i="1" dirty="0" smtClean="0">
                <a:solidFill>
                  <a:srgbClr val="0070C0"/>
                </a:solidFill>
              </a:rPr>
              <a:t>’ to each, then practice saying them with a partner. 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2682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35299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96138" y="3046428"/>
            <a:ext cx="329370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chemeClr val="bg1"/>
                </a:solidFill>
              </a:rPr>
              <a:t>Speaking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46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89" y="388955"/>
            <a:ext cx="2262859" cy="8096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5035" y="388955"/>
            <a:ext cx="97413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solidFill>
                  <a:srgbClr val="0070C0"/>
                </a:solidFill>
              </a:rPr>
              <a:t>Point</a:t>
            </a:r>
            <a:r>
              <a:rPr lang="en-US" sz="3200" dirty="0">
                <a:solidFill>
                  <a:srgbClr val="0070C0"/>
                </a:solidFill>
              </a:rPr>
              <a:t>, ask, and </a:t>
            </a:r>
            <a:r>
              <a:rPr lang="en-US" sz="3200" dirty="0" smtClean="0">
                <a:solidFill>
                  <a:srgbClr val="0070C0"/>
                </a:solidFill>
              </a:rPr>
              <a:t>answer. Then practice with your own idea.  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sz="3200" dirty="0">
              <a:solidFill>
                <a:srgbClr val="0070C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60725" y="1029947"/>
            <a:ext cx="2532994" cy="457334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189" y="1018616"/>
            <a:ext cx="6892383" cy="3650545"/>
          </a:xfrm>
          <a:prstGeom prst="rect">
            <a:avLst/>
          </a:prstGeom>
        </p:spPr>
      </p:pic>
      <p:sp>
        <p:nvSpPr>
          <p:cNvPr id="9" name="Speech Bubble: Rectangle with Corners Rounded 5">
            <a:extLst>
              <a:ext uri="{FF2B5EF4-FFF2-40B4-BE49-F238E27FC236}">
                <a16:creationId xmlns:a16="http://schemas.microsoft.com/office/drawing/2014/main" id="{0FF1F505-973F-4418-90B5-A5A720AF2962}"/>
              </a:ext>
            </a:extLst>
          </p:cNvPr>
          <p:cNvSpPr/>
          <p:nvPr/>
        </p:nvSpPr>
        <p:spPr>
          <a:xfrm>
            <a:off x="494197" y="4758805"/>
            <a:ext cx="5290783" cy="914207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/>
          </a:p>
          <a:p>
            <a:r>
              <a:rPr lang="en-US" sz="3600" dirty="0" smtClean="0"/>
              <a:t>Do </a:t>
            </a:r>
            <a:r>
              <a:rPr lang="en-US" sz="3600" dirty="0"/>
              <a:t>you like </a:t>
            </a:r>
            <a:r>
              <a:rPr lang="en-US" sz="3600" dirty="0" smtClean="0"/>
              <a:t>country music</a:t>
            </a:r>
            <a:r>
              <a:rPr lang="en-US" sz="3600" dirty="0"/>
              <a:t>? </a:t>
            </a:r>
            <a:br>
              <a:rPr lang="en-US" sz="3600" dirty="0"/>
            </a:b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6">
            <a:extLst>
              <a:ext uri="{FF2B5EF4-FFF2-40B4-BE49-F238E27FC236}">
                <a16:creationId xmlns:a16="http://schemas.microsoft.com/office/drawing/2014/main" id="{EACCDDF2-8542-4CCE-9E21-3DD003F94502}"/>
              </a:ext>
            </a:extLst>
          </p:cNvPr>
          <p:cNvSpPr/>
          <p:nvPr/>
        </p:nvSpPr>
        <p:spPr>
          <a:xfrm>
            <a:off x="5784980" y="5407994"/>
            <a:ext cx="4143464" cy="798786"/>
          </a:xfrm>
          <a:prstGeom prst="wedgeRoundRectCallout">
            <a:avLst>
              <a:gd name="adj1" fmla="val 49155"/>
              <a:gd name="adj2" fmla="val 7699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/>
              <a:t>Yes, I do. It's fun 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28601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989" y="388955"/>
            <a:ext cx="2262859" cy="8096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75035" y="388955"/>
            <a:ext cx="97413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 smtClean="0">
                <a:solidFill>
                  <a:srgbClr val="0070C0"/>
                </a:solidFill>
              </a:rPr>
              <a:t>Try to extend your answers.  </a:t>
            </a:r>
            <a:r>
              <a:rPr lang="en-US" sz="3200" i="1" dirty="0">
                <a:solidFill>
                  <a:srgbClr val="0070C0"/>
                </a:solidFill>
              </a:rPr>
              <a:t/>
            </a:r>
            <a:br>
              <a:rPr lang="en-US" sz="3200" i="1" dirty="0">
                <a:solidFill>
                  <a:srgbClr val="0070C0"/>
                </a:solidFill>
              </a:rPr>
            </a:br>
            <a:endParaRPr lang="en-US" sz="3200" i="1" dirty="0">
              <a:solidFill>
                <a:srgbClr val="0070C0"/>
              </a:solidFill>
            </a:endParaRPr>
          </a:p>
        </p:txBody>
      </p:sp>
      <p:sp>
        <p:nvSpPr>
          <p:cNvPr id="9" name="Speech Bubble: Rectangle with Corners Rounded 5">
            <a:extLst>
              <a:ext uri="{FF2B5EF4-FFF2-40B4-BE49-F238E27FC236}">
                <a16:creationId xmlns:a16="http://schemas.microsoft.com/office/drawing/2014/main" id="{0FF1F505-973F-4418-90B5-A5A720AF2962}"/>
              </a:ext>
            </a:extLst>
          </p:cNvPr>
          <p:cNvSpPr/>
          <p:nvPr/>
        </p:nvSpPr>
        <p:spPr>
          <a:xfrm>
            <a:off x="494197" y="1698365"/>
            <a:ext cx="5290783" cy="914207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/>
          </a:p>
          <a:p>
            <a:r>
              <a:rPr lang="en-US" sz="3600" dirty="0" smtClean="0"/>
              <a:t>Do </a:t>
            </a:r>
            <a:r>
              <a:rPr lang="en-US" sz="3600" dirty="0"/>
              <a:t>you like </a:t>
            </a:r>
            <a:r>
              <a:rPr lang="en-US" sz="3600" dirty="0" smtClean="0"/>
              <a:t>country music</a:t>
            </a:r>
            <a:r>
              <a:rPr lang="en-US" sz="3600" dirty="0"/>
              <a:t>? </a:t>
            </a:r>
            <a:br>
              <a:rPr lang="en-US" sz="3600" dirty="0"/>
            </a:b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10" name="Speech Bubble: Rectangle with Corners Rounded 6">
            <a:extLst>
              <a:ext uri="{FF2B5EF4-FFF2-40B4-BE49-F238E27FC236}">
                <a16:creationId xmlns:a16="http://schemas.microsoft.com/office/drawing/2014/main" id="{EACCDDF2-8542-4CCE-9E21-3DD003F94502}"/>
              </a:ext>
            </a:extLst>
          </p:cNvPr>
          <p:cNvSpPr/>
          <p:nvPr/>
        </p:nvSpPr>
        <p:spPr>
          <a:xfrm>
            <a:off x="4534678" y="3038017"/>
            <a:ext cx="7473820" cy="2700310"/>
          </a:xfrm>
          <a:prstGeom prst="wedgeRoundRectCallout">
            <a:avLst>
              <a:gd name="adj1" fmla="val 49155"/>
              <a:gd name="adj2" fmla="val 7699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/>
              <a:t>Yes, I do. </a:t>
            </a:r>
            <a:r>
              <a:rPr lang="en-US" sz="3600" dirty="0" smtClean="0">
                <a:solidFill>
                  <a:srgbClr val="002060"/>
                </a:solidFill>
              </a:rPr>
              <a:t>I listen to music when I have free time, especially in the evening or when I’m sad</a:t>
            </a:r>
            <a:r>
              <a:rPr lang="en-US" sz="3600" dirty="0" smtClean="0"/>
              <a:t>.  It's fun </a:t>
            </a:r>
            <a:r>
              <a:rPr lang="en-US" sz="3600" dirty="0" smtClean="0">
                <a:solidFill>
                  <a:srgbClr val="002060"/>
                </a:solidFill>
              </a:rPr>
              <a:t>and I feel relaxed. What about you? </a:t>
            </a:r>
            <a:endParaRPr lang="en-US" sz="3600" dirty="0">
              <a:solidFill>
                <a:srgbClr val="00206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39959" y="485188"/>
            <a:ext cx="2185230" cy="653143"/>
          </a:xfrm>
          <a:prstGeom prst="rect">
            <a:avLst/>
          </a:prstGeom>
          <a:solidFill>
            <a:srgbClr val="00B05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Extra Practice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3066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814" t="7616" r="362" b="2057"/>
          <a:stretch/>
        </p:blipFill>
        <p:spPr>
          <a:xfrm>
            <a:off x="2627586" y="325822"/>
            <a:ext cx="9490843" cy="181503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7556" y="1986455"/>
            <a:ext cx="11361685" cy="4456386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7951" y="587379"/>
            <a:ext cx="1390261" cy="7975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423870" y="346840"/>
            <a:ext cx="276813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32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32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groups</a:t>
            </a:r>
            <a:endParaRPr lang="en-US" sz="32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9823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0052" y="650857"/>
            <a:ext cx="9595343" cy="679485"/>
          </a:xfrm>
          <a:prstGeom prst="rect">
            <a:avLst/>
          </a:prstGeom>
        </p:spPr>
      </p:pic>
      <p:sp>
        <p:nvSpPr>
          <p:cNvPr id="3" name="Speech Bubble: Rectangle with Corners Rounded 5">
            <a:extLst>
              <a:ext uri="{FF2B5EF4-FFF2-40B4-BE49-F238E27FC236}">
                <a16:creationId xmlns:a16="http://schemas.microsoft.com/office/drawing/2014/main" id="{0FF1F505-973F-4418-90B5-A5A720AF2962}"/>
              </a:ext>
            </a:extLst>
          </p:cNvPr>
          <p:cNvSpPr/>
          <p:nvPr/>
        </p:nvSpPr>
        <p:spPr>
          <a:xfrm>
            <a:off x="346841" y="1754779"/>
            <a:ext cx="6847061" cy="1653119"/>
          </a:xfrm>
          <a:prstGeom prst="wedgeRoundRectCallout">
            <a:avLst>
              <a:gd name="adj1" fmla="val -42819"/>
              <a:gd name="adj2" fmla="val 80815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/>
          </a:p>
          <a:p>
            <a:r>
              <a:rPr lang="en-US" sz="3600" dirty="0" smtClean="0">
                <a:solidFill>
                  <a:srgbClr val="0070C0"/>
                </a:solidFill>
              </a:rPr>
              <a:t>Teacher:</a:t>
            </a:r>
            <a:r>
              <a:rPr lang="en-US" sz="3600" dirty="0" smtClean="0"/>
              <a:t> What’s the most popular kind of music in your group?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>
              <a:solidFill>
                <a:schemeClr val="bg1"/>
              </a:solidFill>
            </a:endParaRPr>
          </a:p>
        </p:txBody>
      </p:sp>
      <p:sp>
        <p:nvSpPr>
          <p:cNvPr id="4" name="Speech Bubble: Rectangle with Corners Rounded 6">
            <a:extLst>
              <a:ext uri="{FF2B5EF4-FFF2-40B4-BE49-F238E27FC236}">
                <a16:creationId xmlns:a16="http://schemas.microsoft.com/office/drawing/2014/main" id="{EACCDDF2-8542-4CCE-9E21-3DD003F94502}"/>
              </a:ext>
            </a:extLst>
          </p:cNvPr>
          <p:cNvSpPr/>
          <p:nvPr/>
        </p:nvSpPr>
        <p:spPr>
          <a:xfrm>
            <a:off x="5486402" y="3832335"/>
            <a:ext cx="6348246" cy="1534058"/>
          </a:xfrm>
          <a:prstGeom prst="wedgeRoundRectCallout">
            <a:avLst>
              <a:gd name="adj1" fmla="val 49155"/>
              <a:gd name="adj2" fmla="val 76993"/>
              <a:gd name="adj3" fmla="val 16667"/>
            </a:avLst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3600" dirty="0" smtClean="0"/>
          </a:p>
          <a:p>
            <a:r>
              <a:rPr lang="en-US" sz="3600" dirty="0" smtClean="0">
                <a:solidFill>
                  <a:srgbClr val="FF0000"/>
                </a:solidFill>
              </a:rPr>
              <a:t>Student:</a:t>
            </a: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 smtClean="0"/>
              <a:t>In </a:t>
            </a:r>
            <a:r>
              <a:rPr lang="en-US" sz="3600" dirty="0"/>
              <a:t>our group, the most </a:t>
            </a:r>
            <a:r>
              <a:rPr lang="en-US" sz="3600" dirty="0" smtClean="0"/>
              <a:t>popular kind </a:t>
            </a:r>
            <a:r>
              <a:rPr lang="en-US" sz="3600" dirty="0"/>
              <a:t>of music </a:t>
            </a:r>
            <a:r>
              <a:rPr lang="en-US" sz="3600" dirty="0" smtClean="0"/>
              <a:t>is pop. </a:t>
            </a:r>
            <a:r>
              <a:rPr lang="en-US" sz="3600" dirty="0"/>
              <a:t/>
            </a:r>
            <a:br>
              <a:rPr lang="en-US" sz="3600" dirty="0"/>
            </a:br>
            <a:endParaRPr lang="en-US" sz="36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2448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05052"/>
            <a:ext cx="9229273" cy="6152307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CONSOLIDATION</a:t>
            </a:r>
          </a:p>
        </p:txBody>
      </p:sp>
    </p:spTree>
    <p:extLst>
      <p:ext uri="{BB962C8B-B14F-4D97-AF65-F5344CB8AC3E}">
        <p14:creationId xmlns:p14="http://schemas.microsoft.com/office/powerpoint/2010/main" val="398064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58400" cy="68580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6649C3A-3028-1045-9050-8B4D037870AD}"/>
              </a:ext>
            </a:extLst>
          </p:cNvPr>
          <p:cNvSpPr/>
          <p:nvPr/>
        </p:nvSpPr>
        <p:spPr>
          <a:xfrm>
            <a:off x="6989335" y="880873"/>
            <a:ext cx="5155039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WRAP-UP</a:t>
            </a:r>
          </a:p>
        </p:txBody>
      </p:sp>
    </p:spTree>
    <p:extLst>
      <p:ext uri="{BB962C8B-B14F-4D97-AF65-F5344CB8AC3E}">
        <p14:creationId xmlns:p14="http://schemas.microsoft.com/office/powerpoint/2010/main" val="143118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42761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Today’s lesson</a:t>
            </a:r>
          </a:p>
        </p:txBody>
      </p:sp>
      <p:sp>
        <p:nvSpPr>
          <p:cNvPr id="5" name="Rectangle 4"/>
          <p:cNvSpPr/>
          <p:nvPr/>
        </p:nvSpPr>
        <p:spPr>
          <a:xfrm>
            <a:off x="1238249" y="2082441"/>
            <a:ext cx="10112923" cy="175432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talk </a:t>
            </a:r>
            <a:r>
              <a:rPr lang="en-US" sz="3600" dirty="0">
                <a:solidFill>
                  <a:srgbClr val="0070C0"/>
                </a:solidFill>
              </a:rPr>
              <a:t>about the music you like/don’t like.</a:t>
            </a: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practice </a:t>
            </a:r>
            <a:r>
              <a:rPr lang="en-US" sz="3600" dirty="0">
                <a:solidFill>
                  <a:srgbClr val="0070C0"/>
                </a:solidFill>
              </a:rPr>
              <a:t>pronouncing different sounds /</a:t>
            </a:r>
            <a:r>
              <a:rPr lang="en-US" sz="3600" dirty="0">
                <a:solidFill>
                  <a:srgbClr val="FF0000"/>
                </a:solidFill>
              </a:rPr>
              <a:t>s</a:t>
            </a:r>
            <a:r>
              <a:rPr lang="en-US" sz="3600" dirty="0">
                <a:solidFill>
                  <a:srgbClr val="0070C0"/>
                </a:solidFill>
              </a:rPr>
              <a:t>/, /</a:t>
            </a:r>
            <a:r>
              <a:rPr lang="en-US" sz="3600" dirty="0">
                <a:solidFill>
                  <a:srgbClr val="FF0000"/>
                </a:solidFill>
              </a:rPr>
              <a:t>z</a:t>
            </a:r>
            <a:r>
              <a:rPr lang="en-US" sz="3600" dirty="0">
                <a:solidFill>
                  <a:srgbClr val="0070C0"/>
                </a:solidFill>
              </a:rPr>
              <a:t>/ of "</a:t>
            </a:r>
            <a:r>
              <a:rPr lang="en-US" sz="3600" dirty="0">
                <a:solidFill>
                  <a:srgbClr val="FF0000"/>
                </a:solidFill>
              </a:rPr>
              <a:t>s</a:t>
            </a:r>
            <a:r>
              <a:rPr lang="en-US" sz="3600" dirty="0">
                <a:solidFill>
                  <a:srgbClr val="0070C0"/>
                </a:solidFill>
              </a:rPr>
              <a:t>" at the end of verbs. </a:t>
            </a:r>
          </a:p>
        </p:txBody>
      </p:sp>
    </p:spTree>
    <p:extLst>
      <p:ext uri="{BB962C8B-B14F-4D97-AF65-F5344CB8AC3E}">
        <p14:creationId xmlns:p14="http://schemas.microsoft.com/office/powerpoint/2010/main" val="282968725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FF7F6AF1-48D1-A442-8D9A-9DCAA189DECF}"/>
              </a:ext>
            </a:extLst>
          </p:cNvPr>
          <p:cNvSpPr txBox="1"/>
          <p:nvPr/>
        </p:nvSpPr>
        <p:spPr>
          <a:xfrm>
            <a:off x="10949647" y="-17814"/>
            <a:ext cx="1347536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>
            <a:defPPr>
              <a:defRPr lang="en-US"/>
            </a:defPPr>
            <a:lvl1pPr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Lesson 1.3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16627" y="627013"/>
            <a:ext cx="3265715" cy="584775"/>
          </a:xfrm>
          <a:prstGeom prst="rect">
            <a:avLst/>
          </a:prstGeom>
          <a:solidFill>
            <a:srgbClr val="0070C0"/>
          </a:solidFill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LESSON </a:t>
            </a:r>
            <a:r>
              <a:rPr lang="en-US" sz="3200" b="1" dirty="0">
                <a:solidFill>
                  <a:schemeClr val="bg1"/>
                </a:solidFill>
              </a:rPr>
              <a:t>OUTLINE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9552" y="1572957"/>
            <a:ext cx="1920785" cy="570039"/>
          </a:xfrm>
          <a:prstGeom prst="rect">
            <a:avLst/>
          </a:prstGeom>
        </p:spPr>
      </p:pic>
      <p:sp>
        <p:nvSpPr>
          <p:cNvPr id="11" name="Round Diagonal Corner Rectangle 10"/>
          <p:cNvSpPr/>
          <p:nvPr/>
        </p:nvSpPr>
        <p:spPr>
          <a:xfrm>
            <a:off x="2973274" y="5633255"/>
            <a:ext cx="2378633" cy="539496"/>
          </a:xfrm>
          <a:prstGeom prst="round2DiagRect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/>
              <a:t>Consolidation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681489" y="2624114"/>
            <a:ext cx="3914181" cy="79840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1C1B4F24-C482-4251-9D8A-BC8ED206549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2894" y="4007138"/>
            <a:ext cx="4057836" cy="827709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13050" y="490818"/>
            <a:ext cx="4201181" cy="58763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6320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33052" y="693071"/>
            <a:ext cx="336226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rgbClr val="FF0000"/>
                </a:solidFill>
              </a:rPr>
              <a:t>Homework</a:t>
            </a:r>
          </a:p>
        </p:txBody>
      </p:sp>
      <p:sp>
        <p:nvSpPr>
          <p:cNvPr id="5" name="Rectangle 4"/>
          <p:cNvSpPr/>
          <p:nvPr/>
        </p:nvSpPr>
        <p:spPr>
          <a:xfrm>
            <a:off x="186612" y="1646758"/>
            <a:ext cx="11852989" cy="452431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</a:t>
            </a:r>
            <a:r>
              <a:rPr lang="en-US" sz="3600" i="1" dirty="0" smtClean="0">
                <a:solidFill>
                  <a:srgbClr val="0070C0"/>
                </a:solidFill>
              </a:rPr>
              <a:t>ractice </a:t>
            </a:r>
            <a:r>
              <a:rPr lang="en-US" sz="3600" i="1" dirty="0">
                <a:solidFill>
                  <a:srgbClr val="0070C0"/>
                </a:solidFill>
              </a:rPr>
              <a:t>pronouncing </a:t>
            </a:r>
            <a:r>
              <a:rPr lang="en-US" sz="3600" i="1" dirty="0" smtClean="0">
                <a:solidFill>
                  <a:srgbClr val="0070C0"/>
                </a:solidFill>
              </a:rPr>
              <a:t>sounds </a:t>
            </a:r>
            <a:r>
              <a:rPr lang="en-US" sz="3600" i="1" dirty="0">
                <a:solidFill>
                  <a:srgbClr val="0070C0"/>
                </a:solidFill>
              </a:rPr>
              <a:t>/</a:t>
            </a:r>
            <a:r>
              <a:rPr lang="en-US" sz="3600" i="1" dirty="0">
                <a:solidFill>
                  <a:srgbClr val="FF0000"/>
                </a:solidFill>
              </a:rPr>
              <a:t>s</a:t>
            </a:r>
            <a:r>
              <a:rPr lang="en-US" sz="3600" i="1" dirty="0">
                <a:solidFill>
                  <a:srgbClr val="0070C0"/>
                </a:solidFill>
              </a:rPr>
              <a:t>/, /</a:t>
            </a:r>
            <a:r>
              <a:rPr lang="en-US" sz="3600" i="1" dirty="0">
                <a:solidFill>
                  <a:srgbClr val="FF0000"/>
                </a:solidFill>
              </a:rPr>
              <a:t>z</a:t>
            </a:r>
            <a:r>
              <a:rPr lang="en-US" sz="3600" i="1" dirty="0">
                <a:solidFill>
                  <a:srgbClr val="0070C0"/>
                </a:solidFill>
              </a:rPr>
              <a:t>/ of "</a:t>
            </a:r>
            <a:r>
              <a:rPr lang="en-US" sz="3600" i="1" dirty="0">
                <a:solidFill>
                  <a:srgbClr val="FF0000"/>
                </a:solidFill>
              </a:rPr>
              <a:t>s</a:t>
            </a:r>
            <a:r>
              <a:rPr lang="en-US" sz="3600" i="1" dirty="0">
                <a:solidFill>
                  <a:srgbClr val="0070C0"/>
                </a:solidFill>
              </a:rPr>
              <a:t>" at the end of </a:t>
            </a:r>
            <a:r>
              <a:rPr lang="en-US" sz="3600" i="1" dirty="0" smtClean="0">
                <a:solidFill>
                  <a:srgbClr val="0070C0"/>
                </a:solidFill>
              </a:rPr>
              <a:t>the verbs</a:t>
            </a:r>
            <a:r>
              <a:rPr lang="en-US" sz="3600" i="1" dirty="0">
                <a:solidFill>
                  <a:srgbClr val="0070C0"/>
                </a:solidFill>
              </a:rPr>
              <a:t>. </a:t>
            </a: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Do </a:t>
            </a:r>
            <a:r>
              <a:rPr lang="en-US" sz="3600" i="1" dirty="0">
                <a:solidFill>
                  <a:srgbClr val="0070C0"/>
                </a:solidFill>
              </a:rPr>
              <a:t>the writing exercise on page 57 </a:t>
            </a:r>
            <a:r>
              <a:rPr lang="en-US" sz="3600" i="1" dirty="0" smtClean="0">
                <a:solidFill>
                  <a:srgbClr val="0070C0"/>
                </a:solidFill>
              </a:rPr>
              <a:t>WB.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 smtClean="0">
                <a:solidFill>
                  <a:srgbClr val="0070C0"/>
                </a:solidFill>
              </a:rPr>
              <a:t>Review the vocabulary and grammar notes </a:t>
            </a:r>
            <a:r>
              <a:rPr lang="en-US" sz="3600" i="1" dirty="0">
                <a:solidFill>
                  <a:srgbClr val="0070C0"/>
                </a:solidFill>
              </a:rPr>
              <a:t>in </a:t>
            </a:r>
            <a:r>
              <a:rPr lang="en-US" sz="3600" b="1" i="1" dirty="0" err="1">
                <a:solidFill>
                  <a:srgbClr val="0070C0"/>
                </a:solidFill>
              </a:rPr>
              <a:t>Tiếng</a:t>
            </a:r>
            <a:r>
              <a:rPr lang="en-US" sz="3600" b="1" i="1" dirty="0">
                <a:solidFill>
                  <a:srgbClr val="0070C0"/>
                </a:solidFill>
              </a:rPr>
              <a:t> Anh 7 </a:t>
            </a:r>
            <a:r>
              <a:rPr lang="en-US" sz="3600" b="1" i="1" dirty="0" err="1">
                <a:solidFill>
                  <a:srgbClr val="0070C0"/>
                </a:solidFill>
              </a:rPr>
              <a:t>i</a:t>
            </a:r>
            <a:r>
              <a:rPr lang="en-US" sz="3600" b="1" i="1" dirty="0">
                <a:solidFill>
                  <a:srgbClr val="0070C0"/>
                </a:solidFill>
              </a:rPr>
              <a:t>-Learn Smart World Notebook</a:t>
            </a:r>
            <a:r>
              <a:rPr lang="en-US" sz="3600" i="1" dirty="0">
                <a:solidFill>
                  <a:srgbClr val="0070C0"/>
                </a:solidFill>
              </a:rPr>
              <a:t> </a:t>
            </a:r>
            <a:r>
              <a:rPr lang="en-US" sz="3600" i="1" dirty="0" smtClean="0">
                <a:solidFill>
                  <a:srgbClr val="0070C0"/>
                </a:solidFill>
              </a:rPr>
              <a:t>(pages 14 &amp; 15). </a:t>
            </a:r>
          </a:p>
          <a:p>
            <a:pPr marL="571500" indent="-571500">
              <a:buFontTx/>
              <a:buChar char="-"/>
            </a:pPr>
            <a:r>
              <a:rPr lang="en-US" sz="3600" i="1" smtClean="0">
                <a:solidFill>
                  <a:srgbClr val="0070C0"/>
                </a:solidFill>
              </a:rPr>
              <a:t>Play the consolidation </a:t>
            </a:r>
            <a:r>
              <a:rPr lang="en-US" sz="3600" i="1" dirty="0" smtClean="0">
                <a:solidFill>
                  <a:srgbClr val="0070C0"/>
                </a:solidFill>
              </a:rPr>
              <a:t>games in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Tiếng</a:t>
            </a:r>
            <a:r>
              <a:rPr lang="en-US" sz="3600" b="1" i="1" dirty="0" smtClean="0">
                <a:solidFill>
                  <a:srgbClr val="0070C0"/>
                </a:solidFill>
              </a:rPr>
              <a:t> Anh 7 </a:t>
            </a:r>
            <a:r>
              <a:rPr lang="en-US" sz="3600" b="1" i="1" dirty="0" err="1" smtClean="0">
                <a:solidFill>
                  <a:srgbClr val="0070C0"/>
                </a:solidFill>
              </a:rPr>
              <a:t>i</a:t>
            </a:r>
            <a:r>
              <a:rPr lang="en-US" sz="3600" b="1" i="1" dirty="0" smtClean="0">
                <a:solidFill>
                  <a:srgbClr val="0070C0"/>
                </a:solidFill>
              </a:rPr>
              <a:t>-Learn Smart World DHA App</a:t>
            </a:r>
            <a:r>
              <a:rPr lang="en-US" sz="3600" i="1" dirty="0" smtClean="0">
                <a:solidFill>
                  <a:srgbClr val="0070C0"/>
                </a:solidFill>
              </a:rPr>
              <a:t> on </a:t>
            </a:r>
            <a:r>
              <a:rPr lang="en-US" sz="3600" i="1" dirty="0" smtClean="0">
                <a:solidFill>
                  <a:srgbClr val="0070C0"/>
                </a:solidFill>
                <a:hlinkClick r:id="rId2"/>
              </a:rPr>
              <a:t>www.</a:t>
            </a:r>
            <a:r>
              <a:rPr lang="en-US" sz="3600" b="1" i="1" dirty="0" smtClean="0">
                <a:solidFill>
                  <a:srgbClr val="0070C0"/>
                </a:solidFill>
                <a:hlinkClick r:id="rId2"/>
              </a:rPr>
              <a:t>eduhome.com.vn</a:t>
            </a:r>
            <a:r>
              <a:rPr lang="en-US" sz="3600" b="1" i="1" dirty="0" smtClean="0">
                <a:solidFill>
                  <a:srgbClr val="0070C0"/>
                </a:solidFill>
              </a:rPr>
              <a:t>.  </a:t>
            </a:r>
            <a:r>
              <a:rPr lang="en-US" sz="3600" i="1" dirty="0" smtClean="0">
                <a:solidFill>
                  <a:srgbClr val="0070C0"/>
                </a:solidFill>
              </a:rPr>
              <a:t> </a:t>
            </a:r>
            <a:endParaRPr lang="en-US" sz="3600" i="1" dirty="0">
              <a:solidFill>
                <a:srgbClr val="0070C0"/>
              </a:solidFill>
            </a:endParaRPr>
          </a:p>
          <a:p>
            <a:pPr marL="571500" indent="-571500">
              <a:buFontTx/>
              <a:buChar char="-"/>
            </a:pPr>
            <a:r>
              <a:rPr lang="en-US" sz="3600" i="1" dirty="0">
                <a:solidFill>
                  <a:srgbClr val="0070C0"/>
                </a:solidFill>
              </a:rPr>
              <a:t>Prepare the next lesson (page </a:t>
            </a:r>
            <a:r>
              <a:rPr lang="en-US" sz="3600" i="1" dirty="0" smtClean="0">
                <a:solidFill>
                  <a:srgbClr val="0070C0"/>
                </a:solidFill>
              </a:rPr>
              <a:t>23 </a:t>
            </a:r>
            <a:r>
              <a:rPr lang="en-US" sz="3600" i="1" dirty="0">
                <a:solidFill>
                  <a:srgbClr val="0070C0"/>
                </a:solidFill>
              </a:rPr>
              <a:t>SB</a:t>
            </a:r>
            <a:r>
              <a:rPr lang="en-US" sz="3600" i="1" dirty="0" smtClean="0">
                <a:solidFill>
                  <a:srgbClr val="0070C0"/>
                </a:solidFill>
              </a:rPr>
              <a:t>).</a:t>
            </a:r>
            <a:endParaRPr lang="en-US" sz="3600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9097642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9">
            <a:extLst>
              <a:ext uri="{FF2B5EF4-FFF2-40B4-BE49-F238E27FC236}">
                <a16:creationId xmlns:a16="http://schemas.microsoft.com/office/drawing/2014/main" id="{C1AE92E2-D3C2-D442-B076-E384D7056C45}"/>
              </a:ext>
            </a:extLst>
          </p:cNvPr>
          <p:cNvSpPr txBox="1"/>
          <p:nvPr/>
        </p:nvSpPr>
        <p:spPr>
          <a:xfrm>
            <a:off x="11126761" y="-52937"/>
            <a:ext cx="997389" cy="369332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b="1" dirty="0">
                <a:solidFill>
                  <a:schemeClr val="bg1"/>
                </a:solidFill>
              </a:rPr>
              <a:t>Lesson 3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805" b="7188"/>
          <a:stretch/>
        </p:blipFill>
        <p:spPr>
          <a:xfrm>
            <a:off x="0" y="-52937"/>
            <a:ext cx="12382500" cy="70993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111500" y="5575300"/>
            <a:ext cx="6451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0070C0"/>
                </a:solidFill>
              </a:rPr>
              <a:t>Stay positive and have a nice day!</a:t>
            </a:r>
            <a:endParaRPr lang="en-US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977624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17" r="20451"/>
          <a:stretch/>
        </p:blipFill>
        <p:spPr>
          <a:xfrm>
            <a:off x="1" y="411086"/>
            <a:ext cx="5882639" cy="605481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195531" y="588368"/>
            <a:ext cx="598092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ea typeface="Times New Roman" panose="02020603050405020304" pitchFamily="18" charset="0"/>
              </a:rPr>
              <a:t>By the end of this lesson, students will be able to…</a:t>
            </a:r>
          </a:p>
          <a:p>
            <a:endParaRPr lang="en-US" sz="5000" dirty="0">
              <a:solidFill>
                <a:srgbClr val="FF0000"/>
              </a:solidFill>
              <a:ea typeface="Times New Roman" panose="02020603050405020304" pitchFamily="18" charset="0"/>
            </a:endParaRP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talk about the music you like/don’t like.</a:t>
            </a:r>
          </a:p>
          <a:p>
            <a:pPr marL="571500" indent="-571500">
              <a:buFontTx/>
              <a:buChar char="-"/>
            </a:pPr>
            <a:r>
              <a:rPr lang="en-US" sz="3600" dirty="0" smtClean="0">
                <a:solidFill>
                  <a:srgbClr val="0070C0"/>
                </a:solidFill>
              </a:rPr>
              <a:t> </a:t>
            </a:r>
            <a:r>
              <a:rPr lang="en-US" sz="3600" dirty="0">
                <a:solidFill>
                  <a:srgbClr val="0070C0"/>
                </a:solidFill>
              </a:rPr>
              <a:t>practice pronouncing different sounds /</a:t>
            </a:r>
            <a:r>
              <a:rPr lang="en-US" sz="3600" dirty="0">
                <a:solidFill>
                  <a:srgbClr val="FF0000"/>
                </a:solidFill>
              </a:rPr>
              <a:t>s</a:t>
            </a:r>
            <a:r>
              <a:rPr lang="en-US" sz="3600" dirty="0">
                <a:solidFill>
                  <a:srgbClr val="0070C0"/>
                </a:solidFill>
              </a:rPr>
              <a:t>/, /</a:t>
            </a:r>
            <a:r>
              <a:rPr lang="en-US" sz="3600" dirty="0">
                <a:solidFill>
                  <a:srgbClr val="FF0000"/>
                </a:solidFill>
              </a:rPr>
              <a:t>z</a:t>
            </a:r>
            <a:r>
              <a:rPr lang="en-US" sz="3600" dirty="0">
                <a:solidFill>
                  <a:srgbClr val="0070C0"/>
                </a:solidFill>
              </a:rPr>
              <a:t>/ of "s" at the end of verbs. </a:t>
            </a:r>
            <a:r>
              <a:rPr lang="en-US" sz="3600" dirty="0"/>
              <a:t/>
            </a:r>
            <a:br>
              <a:rPr lang="en-US" sz="3600" dirty="0"/>
            </a:br>
            <a:r>
              <a:rPr lang="en-US" sz="3600" dirty="0">
                <a:solidFill>
                  <a:srgbClr val="0070C0"/>
                </a:solidFill>
              </a:rPr>
              <a:t/>
            </a:r>
            <a:br>
              <a:rPr lang="en-US" sz="3600" dirty="0">
                <a:solidFill>
                  <a:srgbClr val="0070C0"/>
                </a:solidFill>
              </a:rPr>
            </a:br>
            <a:endParaRPr lang="en-US" sz="3600" dirty="0">
              <a:solidFill>
                <a:srgbClr val="0070C0"/>
              </a:solidFill>
            </a:endParaRPr>
          </a:p>
          <a:p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886121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9" y="300213"/>
            <a:ext cx="9179809" cy="611924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BA386DE9-345A-400C-B2BB-B32B155C2C38}"/>
              </a:ext>
            </a:extLst>
          </p:cNvPr>
          <p:cNvSpPr/>
          <p:nvPr/>
        </p:nvSpPr>
        <p:spPr>
          <a:xfrm>
            <a:off x="8124825" y="552140"/>
            <a:ext cx="4026834" cy="75001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5400" b="1" dirty="0">
                <a:solidFill>
                  <a:schemeClr val="accent6">
                    <a:lumMod val="75000"/>
                  </a:schemeClr>
                </a:solidFill>
              </a:rPr>
              <a:t>WARM UP</a:t>
            </a:r>
          </a:p>
        </p:txBody>
      </p:sp>
    </p:spTree>
    <p:extLst>
      <p:ext uri="{BB962C8B-B14F-4D97-AF65-F5344CB8AC3E}">
        <p14:creationId xmlns:p14="http://schemas.microsoft.com/office/powerpoint/2010/main" val="16930122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36883" y="968744"/>
            <a:ext cx="12055117" cy="69865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dirty="0" smtClean="0">
                <a:latin typeface="+mj-lt"/>
              </a:rPr>
              <a:t>A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terrible		B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favorite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exciting	 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classical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2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helpful		B. selfish 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friendly	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amazed</a:t>
            </a:r>
          </a:p>
          <a:p>
            <a:pPr>
              <a:lnSpc>
                <a:spcPct val="200000"/>
              </a:lnSpc>
            </a:pPr>
            <a:endParaRPr lang="en-US" sz="3200" dirty="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dirty="0" smtClean="0">
                <a:latin typeface="+mj-lt"/>
              </a:rPr>
              <a:t>3</a:t>
            </a:r>
            <a:r>
              <a:rPr lang="en-US" sz="3200" dirty="0">
                <a:latin typeface="+mj-lt"/>
              </a:rPr>
              <a:t>. A. </a:t>
            </a:r>
            <a:r>
              <a:rPr lang="en-US" sz="3200" dirty="0" smtClean="0">
                <a:latin typeface="+mj-lt"/>
              </a:rPr>
              <a:t>glasses		 B. party		C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swimming	D</a:t>
            </a:r>
            <a:r>
              <a:rPr lang="en-US" sz="3200" dirty="0">
                <a:latin typeface="+mj-lt"/>
              </a:rPr>
              <a:t>. </a:t>
            </a:r>
            <a:r>
              <a:rPr lang="en-US" sz="3200" dirty="0" smtClean="0">
                <a:latin typeface="+mj-lt"/>
              </a:rPr>
              <a:t>tonight</a:t>
            </a:r>
          </a:p>
          <a:p>
            <a:pPr>
              <a:lnSpc>
                <a:spcPct val="200000"/>
              </a:lnSpc>
            </a:pPr>
            <a:r>
              <a:rPr lang="en-US" sz="3200" dirty="0">
                <a:latin typeface="+mj-lt"/>
              </a:rPr>
              <a:t/>
            </a:r>
            <a:br>
              <a:rPr lang="en-US" sz="3200" dirty="0">
                <a:latin typeface="+mj-lt"/>
              </a:rPr>
            </a:br>
            <a:endParaRPr lang="en-US" sz="3200" dirty="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109159" y="304179"/>
            <a:ext cx="10561436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0070C0"/>
                </a:solidFill>
              </a:rPr>
              <a:t>Choose the word whose main stress is placed </a:t>
            </a:r>
            <a:endParaRPr lang="en-US" sz="3200" dirty="0" smtClean="0">
              <a:solidFill>
                <a:srgbClr val="0070C0"/>
              </a:solidFill>
            </a:endParaRPr>
          </a:p>
          <a:p>
            <a:r>
              <a:rPr lang="en-US" sz="3200" dirty="0" smtClean="0">
                <a:solidFill>
                  <a:srgbClr val="0070C0"/>
                </a:solidFill>
              </a:rPr>
              <a:t>differently from </a:t>
            </a:r>
            <a:r>
              <a:rPr lang="en-US" sz="3200" dirty="0">
                <a:solidFill>
                  <a:srgbClr val="0070C0"/>
                </a:solidFill>
              </a:rPr>
              <a:t>the </a:t>
            </a:r>
            <a:r>
              <a:rPr lang="en-US" sz="3200" dirty="0" smtClean="0">
                <a:solidFill>
                  <a:srgbClr val="0070C0"/>
                </a:solidFill>
              </a:rPr>
              <a:t>others. </a:t>
            </a:r>
            <a:r>
              <a:rPr lang="en-US" sz="3200" dirty="0">
                <a:solidFill>
                  <a:srgbClr val="0070C0"/>
                </a:solidFill>
              </a:rPr>
              <a:t/>
            </a:r>
            <a:br>
              <a:rPr lang="en-US" sz="3200" dirty="0">
                <a:solidFill>
                  <a:srgbClr val="0070C0"/>
                </a:solidFill>
              </a:rPr>
            </a:br>
            <a:endParaRPr lang="en-US" dirty="0">
              <a:solidFill>
                <a:srgbClr val="FF0000"/>
              </a:solidFill>
              <a:ea typeface="Times New Roman" panose="02020603050405020304" pitchFamily="18" charset="0"/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1501" y="349969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val 6"/>
          <p:cNvSpPr/>
          <p:nvPr/>
        </p:nvSpPr>
        <p:spPr>
          <a:xfrm>
            <a:off x="6512428" y="1331491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59026" y="325681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9259026" y="5223788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515069" y="1606302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terəbəl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19" name="Rectangle 18"/>
          <p:cNvSpPr/>
          <p:nvPr/>
        </p:nvSpPr>
        <p:spPr>
          <a:xfrm>
            <a:off x="3869109" y="1625627"/>
            <a:ext cx="256083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fe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vərət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0" name="Rectangle 19"/>
          <p:cNvSpPr/>
          <p:nvPr/>
        </p:nvSpPr>
        <p:spPr>
          <a:xfrm>
            <a:off x="6847801" y="1620365"/>
            <a:ext cx="2651273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ɪkˈ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saɪtɪŋ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1" name="Rectangle 20"/>
          <p:cNvSpPr/>
          <p:nvPr/>
        </p:nvSpPr>
        <p:spPr>
          <a:xfrm>
            <a:off x="9581559" y="167243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klæsɪkəl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2" name="Rectangle 21"/>
          <p:cNvSpPr/>
          <p:nvPr/>
        </p:nvSpPr>
        <p:spPr>
          <a:xfrm>
            <a:off x="3883434" y="552450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/ˈpɑ:rti/</a:t>
            </a:r>
          </a:p>
        </p:txBody>
      </p:sp>
      <p:sp>
        <p:nvSpPr>
          <p:cNvPr id="24" name="Rectangle 23"/>
          <p:cNvSpPr/>
          <p:nvPr/>
        </p:nvSpPr>
        <p:spPr>
          <a:xfrm>
            <a:off x="6643279" y="5518939"/>
            <a:ext cx="2746598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swɪmɪŋ</a:t>
            </a: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25" name="Rectangle 24"/>
          <p:cNvSpPr/>
          <p:nvPr/>
        </p:nvSpPr>
        <p:spPr>
          <a:xfrm>
            <a:off x="9581559" y="3552292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 err="1">
                <a:solidFill>
                  <a:srgbClr val="FF0000"/>
                </a:solidFill>
                <a:latin typeface="+mj-lt"/>
              </a:rPr>
              <a:t>ə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ˈme</a:t>
            </a:r>
            <a:r>
              <a:rPr lang="en-US" sz="3200" dirty="0" err="1">
                <a:solidFill>
                  <a:srgbClr val="FF0000"/>
                </a:solidFill>
              </a:rPr>
              <a:t>ɪ</a:t>
            </a:r>
            <a:r>
              <a:rPr lang="en-US" sz="3200" dirty="0" err="1" smtClean="0">
                <a:solidFill>
                  <a:srgbClr val="FF0000"/>
                </a:solidFill>
                <a:latin typeface="+mj-lt"/>
              </a:rPr>
              <a:t>zd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12962" y="3585658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/ˈhelpﬂ/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797529" y="36408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/ˈselfɪʃ/</a:t>
            </a:r>
          </a:p>
        </p:txBody>
      </p:sp>
      <p:sp>
        <p:nvSpPr>
          <p:cNvPr id="28" name="Rectangle 27"/>
          <p:cNvSpPr/>
          <p:nvPr/>
        </p:nvSpPr>
        <p:spPr>
          <a:xfrm>
            <a:off x="9499075" y="552309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/təˈnaɪt/</a:t>
            </a:r>
          </a:p>
        </p:txBody>
      </p:sp>
      <p:sp>
        <p:nvSpPr>
          <p:cNvPr id="29" name="Rectangle 28"/>
          <p:cNvSpPr/>
          <p:nvPr/>
        </p:nvSpPr>
        <p:spPr>
          <a:xfrm>
            <a:off x="6582611" y="3541936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frendli/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02210" y="5565015"/>
            <a:ext cx="2993794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dirty="0">
                <a:solidFill>
                  <a:srgbClr val="FF0000"/>
                </a:solidFill>
              </a:rPr>
              <a:t>ˈ</a:t>
            </a:r>
            <a:r>
              <a:rPr lang="en-US" sz="3200" dirty="0" err="1" smtClean="0">
                <a:solidFill>
                  <a:srgbClr val="FF0000"/>
                </a:solidFill>
              </a:rPr>
              <a:t>ɡlæsəz</a:t>
            </a:r>
            <a:r>
              <a:rPr lang="en-US" sz="3200" dirty="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74019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6" grpId="0"/>
      <p:bldP spid="19" grpId="0"/>
      <p:bldP spid="20" grpId="0"/>
      <p:bldP spid="21" grpId="0"/>
      <p:bldP spid="22" grpId="0"/>
      <p:bldP spid="24" grpId="0"/>
      <p:bldP spid="25" grpId="0"/>
      <p:bldP spid="26" grpId="0"/>
      <p:bldP spid="27" grpId="0"/>
      <p:bldP spid="28" grpId="0"/>
      <p:bldP spid="29" grpId="0"/>
      <p:bldP spid="4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36883" y="1051247"/>
            <a:ext cx="12055117" cy="64940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lnSpc>
                <a:spcPct val="200000"/>
              </a:lnSpc>
              <a:buAutoNum type="arabicPeriod"/>
            </a:pPr>
            <a:r>
              <a:rPr lang="en-US" sz="3200" smtClean="0">
                <a:latin typeface="+mj-lt"/>
              </a:rPr>
              <a:t>A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l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ng			B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sh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rt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bl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nd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b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red</a:t>
            </a:r>
          </a:p>
          <a:p>
            <a:pPr marL="514350" indent="-514350">
              <a:lnSpc>
                <a:spcPct val="200000"/>
              </a:lnSpc>
              <a:buAutoNum type="arabicPeriod"/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2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l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ve			B. p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p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s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n</a:t>
            </a:r>
            <a:r>
              <a:rPr lang="en-US" sz="3200" u="sng" smtClean="0">
                <a:latin typeface="+mj-lt"/>
              </a:rPr>
              <a:t>g</a:t>
            </a:r>
            <a:r>
              <a:rPr lang="en-US" sz="3200" smtClean="0">
                <a:latin typeface="+mj-lt"/>
              </a:rPr>
              <a:t>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r</a:t>
            </a:r>
            <a:r>
              <a:rPr lang="en-US" sz="3200" u="sng" smtClean="0">
                <a:latin typeface="+mj-lt"/>
              </a:rPr>
              <a:t>o</a:t>
            </a:r>
            <a:r>
              <a:rPr lang="en-US" sz="3200" smtClean="0">
                <a:latin typeface="+mj-lt"/>
              </a:rPr>
              <a:t>ck</a:t>
            </a:r>
          </a:p>
          <a:p>
            <a:pPr>
              <a:lnSpc>
                <a:spcPct val="200000"/>
              </a:lnSpc>
            </a:pPr>
            <a:endParaRPr lang="en-US" sz="3200" smtClean="0">
              <a:latin typeface="+mj-lt"/>
            </a:endParaRPr>
          </a:p>
          <a:p>
            <a:pPr>
              <a:lnSpc>
                <a:spcPct val="200000"/>
              </a:lnSpc>
            </a:pPr>
            <a:r>
              <a:rPr lang="en-US" sz="3200" smtClean="0">
                <a:latin typeface="+mj-lt"/>
              </a:rPr>
              <a:t>3</a:t>
            </a:r>
            <a:r>
              <a:rPr lang="en-US" sz="3200">
                <a:latin typeface="+mj-lt"/>
              </a:rPr>
              <a:t>. A. </a:t>
            </a:r>
            <a:r>
              <a:rPr lang="en-US" sz="3200" smtClean="0">
                <a:latin typeface="+mj-lt"/>
              </a:rPr>
              <a:t>listen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ng		B. hosp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tal		C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even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ng		D</a:t>
            </a:r>
            <a:r>
              <a:rPr lang="en-US" sz="3200">
                <a:latin typeface="+mj-lt"/>
              </a:rPr>
              <a:t>. </a:t>
            </a:r>
            <a:r>
              <a:rPr lang="en-US" sz="3200" smtClean="0">
                <a:latin typeface="+mj-lt"/>
              </a:rPr>
              <a:t>des</a:t>
            </a:r>
            <a:r>
              <a:rPr lang="en-US" sz="3200" u="sng" smtClean="0">
                <a:latin typeface="+mj-lt"/>
              </a:rPr>
              <a:t>i</a:t>
            </a:r>
            <a:r>
              <a:rPr lang="en-US" sz="3200" smtClean="0">
                <a:latin typeface="+mj-lt"/>
              </a:rPr>
              <a:t>gner</a:t>
            </a:r>
            <a:endParaRPr lang="en-US" sz="3200" u="sng" smtClean="0">
              <a:latin typeface="+mj-lt"/>
            </a:endParaRPr>
          </a:p>
          <a:p>
            <a:pPr>
              <a:lnSpc>
                <a:spcPct val="150000"/>
              </a:lnSpc>
            </a:pPr>
            <a:r>
              <a:rPr lang="en-US" sz="3200">
                <a:latin typeface="+mj-lt"/>
              </a:rPr>
              <a:t/>
            </a:r>
            <a:br>
              <a:rPr lang="en-US" sz="3200">
                <a:latin typeface="+mj-lt"/>
              </a:rPr>
            </a:br>
            <a:endParaRPr lang="en-US" sz="3200">
              <a:latin typeface="+mj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238114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</a:t>
            </a:r>
            <a:r>
              <a:rPr lang="en-US" sz="4000" b="1">
                <a:solidFill>
                  <a:srgbClr val="FF0000"/>
                </a:solidFill>
                <a:ea typeface="Times New Roman" panose="02020603050405020304" pitchFamily="18" charset="0"/>
              </a:rPr>
              <a:t>in </a:t>
            </a:r>
            <a:r>
              <a:rPr lang="en-US" sz="4000" b="1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6" name="Picture 5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916" y="783642"/>
            <a:ext cx="896077" cy="571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Oval 9"/>
          <p:cNvSpPr/>
          <p:nvPr/>
        </p:nvSpPr>
        <p:spPr>
          <a:xfrm>
            <a:off x="6503569" y="1389880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528602" y="3336317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3136666" y="343361"/>
            <a:ext cx="1205511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>
                <a:solidFill>
                  <a:srgbClr val="0070C0"/>
                </a:solidFill>
              </a:rPr>
              <a:t>Choose the word whose underlined part is </a:t>
            </a:r>
            <a:endParaRPr lang="en-US" sz="3200" smtClean="0">
              <a:solidFill>
                <a:srgbClr val="0070C0"/>
              </a:solidFill>
            </a:endParaRPr>
          </a:p>
          <a:p>
            <a:r>
              <a:rPr lang="en-US" sz="3200" smtClean="0">
                <a:solidFill>
                  <a:srgbClr val="0070C0"/>
                </a:solidFill>
              </a:rPr>
              <a:t>pronounced </a:t>
            </a:r>
            <a:r>
              <a:rPr lang="en-US" sz="3200">
                <a:solidFill>
                  <a:srgbClr val="0070C0"/>
                </a:solidFill>
              </a:rPr>
              <a:t>differently from that of the other words.</a:t>
            </a:r>
          </a:p>
        </p:txBody>
      </p:sp>
      <p:sp>
        <p:nvSpPr>
          <p:cNvPr id="14" name="Oval 13"/>
          <p:cNvSpPr/>
          <p:nvPr/>
        </p:nvSpPr>
        <p:spPr>
          <a:xfrm>
            <a:off x="9300268" y="5315859"/>
            <a:ext cx="480098" cy="58257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555983" y="1873737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</a:rPr>
              <a:t>lɔ:ŋ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3926214" y="1843845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ʃɔ:rt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2" name="Rectangle 31"/>
          <p:cNvSpPr/>
          <p:nvPr/>
        </p:nvSpPr>
        <p:spPr>
          <a:xfrm>
            <a:off x="6459295" y="1873736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/blɒnd/</a:t>
            </a:r>
          </a:p>
        </p:txBody>
      </p:sp>
      <p:sp>
        <p:nvSpPr>
          <p:cNvPr id="33" name="Rectangle 32"/>
          <p:cNvSpPr/>
          <p:nvPr/>
        </p:nvSpPr>
        <p:spPr>
          <a:xfrm>
            <a:off x="9556904" y="1846575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/bɔːrd/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55983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/lʌv/</a:t>
            </a:r>
          </a:p>
        </p:txBody>
      </p:sp>
      <p:sp>
        <p:nvSpPr>
          <p:cNvPr id="35" name="Rectangle 34"/>
          <p:cNvSpPr/>
          <p:nvPr/>
        </p:nvSpPr>
        <p:spPr>
          <a:xfrm>
            <a:off x="4002692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pɑ:p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6" name="Rectangle 35"/>
          <p:cNvSpPr/>
          <p:nvPr/>
        </p:nvSpPr>
        <p:spPr>
          <a:xfrm>
            <a:off x="6654375" y="3732184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sɑ:ŋ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37" name="Rectangle 36"/>
          <p:cNvSpPr/>
          <p:nvPr/>
        </p:nvSpPr>
        <p:spPr>
          <a:xfrm>
            <a:off x="9540317" y="3776499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/rɑːk/</a:t>
            </a:r>
          </a:p>
        </p:txBody>
      </p:sp>
      <p:sp>
        <p:nvSpPr>
          <p:cNvPr id="38" name="Rectangle 37"/>
          <p:cNvSpPr/>
          <p:nvPr/>
        </p:nvSpPr>
        <p:spPr>
          <a:xfrm>
            <a:off x="443122" y="5683337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/ˈlɪsənɪŋ/</a:t>
            </a:r>
          </a:p>
        </p:txBody>
      </p:sp>
      <p:sp>
        <p:nvSpPr>
          <p:cNvPr id="39" name="Rectangle 38"/>
          <p:cNvSpPr/>
          <p:nvPr/>
        </p:nvSpPr>
        <p:spPr>
          <a:xfrm>
            <a:off x="3761180" y="5721488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hɒspɪtl/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6534228" y="5659770"/>
            <a:ext cx="221624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/ˈ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i:vnɪŋ</a:t>
            </a:r>
            <a:r>
              <a:rPr lang="en-US" sz="3200">
                <a:solidFill>
                  <a:srgbClr val="FF0000"/>
                </a:solidFill>
                <a:latin typeface="+mj-lt"/>
              </a:rPr>
              <a:t>/</a:t>
            </a:r>
          </a:p>
        </p:txBody>
      </p:sp>
      <p:sp>
        <p:nvSpPr>
          <p:cNvPr id="41" name="Rectangle 40"/>
          <p:cNvSpPr/>
          <p:nvPr/>
        </p:nvSpPr>
        <p:spPr>
          <a:xfrm>
            <a:off x="9235802" y="5659770"/>
            <a:ext cx="2216246" cy="7546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>
                <a:solidFill>
                  <a:srgbClr val="FF0000"/>
                </a:solidFill>
                <a:latin typeface="+mj-lt"/>
              </a:rPr>
              <a:t>/dɪ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ˈzaɪn</a:t>
            </a:r>
            <a:r>
              <a:rPr lang="en-US" sz="3200" smtClean="0">
                <a:solidFill>
                  <a:srgbClr val="FF0000"/>
                </a:solidFill>
              </a:rPr>
              <a:t>ə</a:t>
            </a:r>
            <a:r>
              <a:rPr lang="en-US" sz="3200" smtClean="0">
                <a:solidFill>
                  <a:srgbClr val="FF0000"/>
                </a:solidFill>
                <a:latin typeface="+mj-lt"/>
              </a:rPr>
              <a:t>/</a:t>
            </a:r>
            <a:endParaRPr lang="en-US" sz="320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4018424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4" grpId="0" animBg="1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370233"/>
            <a:ext cx="314150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  <a:ea typeface="Times New Roman" panose="02020603050405020304" pitchFamily="18" charset="0"/>
              </a:rPr>
              <a:t>Work in </a:t>
            </a:r>
            <a:r>
              <a:rPr lang="en-US" sz="4000" b="1" dirty="0" smtClean="0">
                <a:solidFill>
                  <a:srgbClr val="FF0000"/>
                </a:solidFill>
                <a:ea typeface="Times New Roman" panose="02020603050405020304" pitchFamily="18" charset="0"/>
              </a:rPr>
              <a:t>pairs.</a:t>
            </a:r>
            <a:endParaRPr lang="en-US" sz="4000" b="1" dirty="0">
              <a:solidFill>
                <a:srgbClr val="FF0000"/>
              </a:solidFill>
            </a:endParaRPr>
          </a:p>
        </p:txBody>
      </p:sp>
      <p:pic>
        <p:nvPicPr>
          <p:cNvPr id="4" name="Picture 2" descr="Free Speech bubble 1195466 PNG with Transparent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2882" y="409257"/>
            <a:ext cx="2479007" cy="1493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71144" y="1813411"/>
            <a:ext cx="8355724" cy="4372303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380593" y="1078119"/>
            <a:ext cx="7152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rgbClr val="0070C0"/>
                </a:solidFill>
              </a:rPr>
              <a:t>What can you see in each picture?</a:t>
            </a:r>
            <a:endParaRPr lang="en-US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1114678"/>
      </p:ext>
    </p:extLst>
  </p:cSld>
  <p:clrMapOvr>
    <a:masterClrMapping/>
  </p:clrMapOvr>
  <p:transition spd="med">
    <p:split orient="vert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3814" y="-7935115"/>
            <a:ext cx="13350240" cy="1490357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2210AC6-E19C-4238-952D-A6BB022F381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70" y="473996"/>
            <a:ext cx="5914114" cy="1206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72962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t="6452"/>
          <a:stretch/>
        </p:blipFill>
        <p:spPr>
          <a:xfrm>
            <a:off x="467711" y="546535"/>
            <a:ext cx="9914257" cy="26072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5164" y="3271000"/>
            <a:ext cx="6195041" cy="2700596"/>
          </a:xfrm>
          <a:prstGeom prst="rect">
            <a:avLst/>
          </a:prstGeom>
        </p:spPr>
      </p:pic>
      <p:pic>
        <p:nvPicPr>
          <p:cNvPr id="4" name="CD1-TRACK 2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294220" y="4198776"/>
            <a:ext cx="905069" cy="905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41939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499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5188</TotalTime>
  <Words>463</Words>
  <Application>Microsoft Office PowerPoint</Application>
  <PresentationFormat>Widescreen</PresentationFormat>
  <Paragraphs>85</Paragraphs>
  <Slides>21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5" baseType="lpstr">
      <vt:lpstr>Arial</vt:lpstr>
      <vt:lpstr>Calibri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Rieu Phan Van</cp:lastModifiedBy>
  <cp:revision>237</cp:revision>
  <dcterms:created xsi:type="dcterms:W3CDTF">2020-12-08T03:17:05Z</dcterms:created>
  <dcterms:modified xsi:type="dcterms:W3CDTF">2022-07-13T08:17:32Z</dcterms:modified>
</cp:coreProperties>
</file>