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00" r:id="rId2"/>
    <p:sldId id="304" r:id="rId3"/>
    <p:sldId id="302" r:id="rId4"/>
    <p:sldId id="292" r:id="rId5"/>
    <p:sldId id="358" r:id="rId6"/>
    <p:sldId id="359" r:id="rId7"/>
    <p:sldId id="346" r:id="rId8"/>
    <p:sldId id="306" r:id="rId9"/>
    <p:sldId id="353" r:id="rId10"/>
    <p:sldId id="354" r:id="rId11"/>
    <p:sldId id="356" r:id="rId12"/>
    <p:sldId id="349" r:id="rId13"/>
    <p:sldId id="357" r:id="rId14"/>
    <p:sldId id="350" r:id="rId15"/>
    <p:sldId id="351" r:id="rId16"/>
    <p:sldId id="352" r:id="rId17"/>
    <p:sldId id="355" r:id="rId18"/>
    <p:sldId id="331" r:id="rId19"/>
    <p:sldId id="328" r:id="rId20"/>
    <p:sldId id="329" r:id="rId21"/>
    <p:sldId id="33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039" autoAdjust="0"/>
    <p:restoredTop sz="94657"/>
  </p:normalViewPr>
  <p:slideViewPr>
    <p:cSldViewPr snapToGrid="0">
      <p:cViewPr varScale="1">
        <p:scale>
          <a:sx n="82" d="100"/>
          <a:sy n="82" d="100"/>
        </p:scale>
        <p:origin x="398" y="67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 userDrawn="1"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1.3</a:t>
            </a:r>
          </a:p>
        </p:txBody>
      </p:sp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med">
    <p:split orient="vert"/>
  </p:transition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 userDrawn="1"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1.3</a:t>
            </a:r>
          </a:p>
        </p:txBody>
      </p:sp>
    </p:spTree>
    <p:extLst>
      <p:ext uri="{BB962C8B-B14F-4D97-AF65-F5344CB8AC3E}">
        <p14:creationId xmlns:p14="http://schemas.microsoft.com/office/powerpoint/2010/main" val="3201578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6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>
                <a:solidFill>
                  <a:schemeClr val="bg1"/>
                </a:solidFill>
              </a:rPr>
              <a:t>Unit </a:t>
            </a:r>
            <a:r>
              <a:rPr lang="en-US" sz="1800" b="1" smtClean="0">
                <a:solidFill>
                  <a:schemeClr val="bg1"/>
                </a:solidFill>
              </a:rPr>
              <a:t>3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7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World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 userDrawn="1"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1.3</a:t>
            </a:r>
          </a:p>
        </p:txBody>
      </p:sp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8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emf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1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03847" y="2645692"/>
            <a:ext cx="65967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rgbClr val="0070C0"/>
                </a:solidFill>
              </a:rPr>
              <a:t>Unit </a:t>
            </a:r>
            <a:r>
              <a:rPr lang="en-US" sz="4400" b="1" smtClean="0">
                <a:solidFill>
                  <a:srgbClr val="0070C0"/>
                </a:solidFill>
              </a:rPr>
              <a:t>3: Music and Arts</a:t>
            </a:r>
            <a:endParaRPr lang="en-US" sz="3200" b="1" dirty="0">
              <a:solidFill>
                <a:srgbClr val="0070C0"/>
              </a:solidFill>
            </a:endParaRPr>
          </a:p>
          <a:p>
            <a:pPr algn="ctr"/>
            <a:r>
              <a:rPr lang="en-US" sz="3200" b="1">
                <a:solidFill>
                  <a:srgbClr val="00B050"/>
                </a:solidFill>
              </a:rPr>
              <a:t>Lesson </a:t>
            </a:r>
            <a:r>
              <a:rPr lang="en-US" sz="3200" b="1" smtClean="0">
                <a:solidFill>
                  <a:srgbClr val="00B050"/>
                </a:solidFill>
              </a:rPr>
              <a:t>2.3</a:t>
            </a:r>
            <a:r>
              <a:rPr lang="en-US" sz="3200" b="1" dirty="0">
                <a:solidFill>
                  <a:srgbClr val="00B050"/>
                </a:solidFill>
              </a:rPr>
              <a:t>: Pronunciation &amp; Speaking</a:t>
            </a:r>
          </a:p>
          <a:p>
            <a:pPr algn="ctr"/>
            <a:r>
              <a:rPr lang="en-US" sz="3200">
                <a:solidFill>
                  <a:srgbClr val="FF0000"/>
                </a:solidFill>
              </a:rPr>
              <a:t>Page</a:t>
            </a:r>
            <a:r>
              <a:rPr lang="en-US" sz="3200"/>
              <a:t> </a:t>
            </a:r>
            <a:r>
              <a:rPr lang="en-US" sz="3200" smtClean="0">
                <a:solidFill>
                  <a:srgbClr val="FF0000"/>
                </a:solidFill>
              </a:rPr>
              <a:t>25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33204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962" y="744331"/>
            <a:ext cx="9414927" cy="237209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t="11437"/>
          <a:stretch/>
        </p:blipFill>
        <p:spPr>
          <a:xfrm>
            <a:off x="670254" y="3784795"/>
            <a:ext cx="7686169" cy="1253736"/>
          </a:xfrm>
          <a:prstGeom prst="rect">
            <a:avLst/>
          </a:prstGeom>
        </p:spPr>
      </p:pic>
      <p:pic>
        <p:nvPicPr>
          <p:cNvPr id="4" name="CD1-TRACK 3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47283" y="1462538"/>
            <a:ext cx="756745" cy="634124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820132" y="2224726"/>
            <a:ext cx="6249971" cy="56561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907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98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8444"/>
            <a:ext cx="2262859" cy="8096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62859" y="409258"/>
            <a:ext cx="78480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rgbClr val="0070C0"/>
                </a:solidFill>
              </a:rPr>
              <a:t>a. Practice the conversation. </a:t>
            </a:r>
            <a:r>
              <a:rPr lang="en-US" sz="2800" i="1" dirty="0" smtClean="0">
                <a:solidFill>
                  <a:srgbClr val="0070C0"/>
                </a:solidFill>
              </a:rPr>
              <a:t>Mind your intonation.</a:t>
            </a:r>
            <a:endParaRPr lang="en-US" sz="2800" i="1" dirty="0">
              <a:solidFill>
                <a:srgbClr val="0070C0"/>
              </a:solidFill>
            </a:endParaRPr>
          </a:p>
        </p:txBody>
      </p:sp>
      <p:pic>
        <p:nvPicPr>
          <p:cNvPr id="11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0952" y="409258"/>
            <a:ext cx="1900937" cy="1261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/>
          <a:srcRect l="3659" t="4053" r="3387" b="2496"/>
          <a:stretch/>
        </p:blipFill>
        <p:spPr>
          <a:xfrm>
            <a:off x="2991693" y="1040202"/>
            <a:ext cx="7119259" cy="5540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59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8444"/>
            <a:ext cx="2262859" cy="8096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62859" y="277280"/>
            <a:ext cx="98765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rgbClr val="0070C0"/>
                </a:solidFill>
              </a:rPr>
              <a:t>a. </a:t>
            </a:r>
            <a:r>
              <a:rPr lang="en-US" sz="2800" i="1" dirty="0" smtClean="0">
                <a:solidFill>
                  <a:srgbClr val="0070C0"/>
                </a:solidFill>
              </a:rPr>
              <a:t>Swap your roles. </a:t>
            </a:r>
            <a:r>
              <a:rPr lang="en-US" sz="2800" i="1" dirty="0">
                <a:solidFill>
                  <a:srgbClr val="0070C0"/>
                </a:solidFill>
              </a:rPr>
              <a:t>U</a:t>
            </a:r>
            <a:r>
              <a:rPr lang="en-US" sz="2800" i="1" dirty="0" smtClean="0">
                <a:solidFill>
                  <a:srgbClr val="0070C0"/>
                </a:solidFill>
              </a:rPr>
              <a:t>se the suggestions on the right to replace the words in blue. Mind your intonation! </a:t>
            </a:r>
            <a:endParaRPr lang="en-US" sz="2800" i="1" dirty="0">
              <a:solidFill>
                <a:srgbClr val="0070C0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3659" t="4053" r="3387" b="2496"/>
          <a:stretch/>
        </p:blipFill>
        <p:spPr>
          <a:xfrm>
            <a:off x="80705" y="1128106"/>
            <a:ext cx="7362513" cy="572989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t="1041" r="1188"/>
          <a:stretch/>
        </p:blipFill>
        <p:spPr>
          <a:xfrm>
            <a:off x="7192652" y="1342838"/>
            <a:ext cx="4946797" cy="5089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86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8444"/>
            <a:ext cx="2262859" cy="8096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62859" y="409258"/>
            <a:ext cx="78480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rgbClr val="0070C0"/>
                </a:solidFill>
              </a:rPr>
              <a:t>b</a:t>
            </a:r>
            <a:r>
              <a:rPr lang="en-US" sz="2800" i="1" dirty="0" smtClean="0">
                <a:solidFill>
                  <a:srgbClr val="0070C0"/>
                </a:solidFill>
              </a:rPr>
              <a:t>. Make similar conversations, using your own ideas. Mind your intonation.</a:t>
            </a:r>
            <a:endParaRPr lang="en-US" sz="2800" i="1" dirty="0">
              <a:solidFill>
                <a:srgbClr val="0070C0"/>
              </a:solidFill>
            </a:endParaRPr>
          </a:p>
        </p:txBody>
      </p:sp>
      <p:pic>
        <p:nvPicPr>
          <p:cNvPr id="11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0952" y="409258"/>
            <a:ext cx="1900937" cy="1261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/>
          <a:srcRect l="3659" t="4053" r="3387" b="2496"/>
          <a:stretch/>
        </p:blipFill>
        <p:spPr>
          <a:xfrm>
            <a:off x="2936350" y="1363365"/>
            <a:ext cx="6465475" cy="5031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2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245" y="466080"/>
            <a:ext cx="1072702" cy="76725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423870" y="346840"/>
            <a:ext cx="28771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in </a:t>
            </a:r>
            <a:r>
              <a:rPr lang="en-US" sz="3200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groups.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36914"/>
            <a:ext cx="7808147" cy="49825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5075" y="1040525"/>
            <a:ext cx="3960084" cy="523806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75777" y="453929"/>
            <a:ext cx="78480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srgbClr val="0070C0"/>
                </a:solidFill>
              </a:rPr>
              <a:t>Ask and answer about the different music shows, then choose 04 artists to see.</a:t>
            </a:r>
            <a:endParaRPr lang="en-US" sz="28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98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5">
            <a:extLst>
              <a:ext uri="{FF2B5EF4-FFF2-40B4-BE49-F238E27FC236}">
                <a16:creationId xmlns:a16="http://schemas.microsoft.com/office/drawing/2014/main" id="{0FF1F505-973F-4418-90B5-A5A720AF2962}"/>
              </a:ext>
            </a:extLst>
          </p:cNvPr>
          <p:cNvSpPr/>
          <p:nvPr/>
        </p:nvSpPr>
        <p:spPr>
          <a:xfrm>
            <a:off x="346841" y="1214234"/>
            <a:ext cx="5749159" cy="1653119"/>
          </a:xfrm>
          <a:prstGeom prst="wedgeRoundRectCallout">
            <a:avLst>
              <a:gd name="adj1" fmla="val -42819"/>
              <a:gd name="adj2" fmla="val 80815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600" smtClean="0"/>
          </a:p>
          <a:p>
            <a:r>
              <a:rPr lang="en-US" sz="3600" smtClean="0"/>
              <a:t>Which </a:t>
            </a:r>
            <a:r>
              <a:rPr lang="en-US" sz="3600"/>
              <a:t>bands or singers will you see at Festibeat? </a:t>
            </a:r>
            <a:br>
              <a:rPr lang="en-US" sz="3600"/>
            </a:b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4" name="Speech Bubble: Rectangle with Corners Rounded 6">
            <a:extLst>
              <a:ext uri="{FF2B5EF4-FFF2-40B4-BE49-F238E27FC236}">
                <a16:creationId xmlns:a16="http://schemas.microsoft.com/office/drawing/2014/main" id="{EACCDDF2-8542-4CCE-9E21-3DD003F94502}"/>
              </a:ext>
            </a:extLst>
          </p:cNvPr>
          <p:cNvSpPr/>
          <p:nvPr/>
        </p:nvSpPr>
        <p:spPr>
          <a:xfrm>
            <a:off x="6201106" y="2623870"/>
            <a:ext cx="5990894" cy="1801273"/>
          </a:xfrm>
          <a:prstGeom prst="wedgeRoundRectCallout">
            <a:avLst>
              <a:gd name="adj1" fmla="val 49155"/>
              <a:gd name="adj2" fmla="val 76993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600" smtClean="0"/>
          </a:p>
          <a:p>
            <a:r>
              <a:rPr lang="en-US" sz="3600" smtClean="0">
                <a:solidFill>
                  <a:schemeClr val="bg1"/>
                </a:solidFill>
              </a:rPr>
              <a:t>I will see the music show of Tom Love. It’s at 6 p.m. I really love pop. How about you!</a:t>
            </a:r>
            <a:r>
              <a:rPr lang="en-US" sz="3600"/>
              <a:t/>
            </a:r>
            <a:br>
              <a:rPr lang="en-US" sz="3600"/>
            </a:b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6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2882" y="409257"/>
            <a:ext cx="2479007" cy="1493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46841" y="447928"/>
            <a:ext cx="3141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in </a:t>
            </a:r>
            <a:r>
              <a:rPr lang="en-US" sz="4000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pairs.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8" name="Speech Bubble: Rectangle with Corners Rounded 5">
            <a:extLst>
              <a:ext uri="{FF2B5EF4-FFF2-40B4-BE49-F238E27FC236}">
                <a16:creationId xmlns:a16="http://schemas.microsoft.com/office/drawing/2014/main" id="{0FF1F505-973F-4418-90B5-A5A720AF2962}"/>
              </a:ext>
            </a:extLst>
          </p:cNvPr>
          <p:cNvSpPr/>
          <p:nvPr/>
        </p:nvSpPr>
        <p:spPr>
          <a:xfrm>
            <a:off x="215461" y="4183118"/>
            <a:ext cx="5880539" cy="1608082"/>
          </a:xfrm>
          <a:prstGeom prst="wedgeRoundRectCallout">
            <a:avLst>
              <a:gd name="adj1" fmla="val -42819"/>
              <a:gd name="adj2" fmla="val 80815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600" smtClean="0"/>
          </a:p>
          <a:p>
            <a:r>
              <a:rPr lang="en-US" sz="3600" smtClean="0"/>
              <a:t>My favourite type of music is blues. I will see Slam Blues’ show. It’s at 3 p.m.</a:t>
            </a:r>
            <a:r>
              <a:rPr lang="en-US" sz="3600"/>
              <a:t/>
            </a:r>
            <a:br>
              <a:rPr lang="en-US" sz="3600"/>
            </a:b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44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398064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4506" y="409257"/>
            <a:ext cx="2317383" cy="1682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46841" y="542521"/>
            <a:ext cx="33948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in pairs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89046" y="2091559"/>
            <a:ext cx="10795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Work with a partner. </a:t>
            </a:r>
            <a:r>
              <a:rPr lang="en-US" sz="3600" dirty="0">
                <a:solidFill>
                  <a:srgbClr val="0070C0"/>
                </a:solidFill>
              </a:rPr>
              <a:t>M</a:t>
            </a:r>
            <a:r>
              <a:rPr lang="en-US" sz="3600" dirty="0" smtClean="0">
                <a:solidFill>
                  <a:srgbClr val="0070C0"/>
                </a:solidFill>
              </a:rPr>
              <a:t>ake </a:t>
            </a:r>
            <a:r>
              <a:rPr lang="en-US" sz="3600" dirty="0">
                <a:solidFill>
                  <a:srgbClr val="0070C0"/>
                </a:solidFill>
              </a:rPr>
              <a:t>plans to go to a music </a:t>
            </a:r>
            <a:r>
              <a:rPr lang="en-US" sz="3600" dirty="0" smtClean="0">
                <a:solidFill>
                  <a:srgbClr val="0070C0"/>
                </a:solidFill>
              </a:rPr>
              <a:t>event. </a:t>
            </a:r>
            <a:endParaRPr lang="en-US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13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43118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1238249" y="2082441"/>
            <a:ext cx="10112923" cy="17543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dirty="0">
                <a:solidFill>
                  <a:srgbClr val="0070C0"/>
                </a:solidFill>
              </a:rPr>
              <a:t>h</a:t>
            </a:r>
            <a:r>
              <a:rPr lang="en-US" sz="3600" dirty="0" smtClean="0">
                <a:solidFill>
                  <a:srgbClr val="0070C0"/>
                </a:solidFill>
              </a:rPr>
              <a:t>ow to make </a:t>
            </a:r>
            <a:r>
              <a:rPr lang="en-US" sz="3600" dirty="0">
                <a:solidFill>
                  <a:srgbClr val="0070C0"/>
                </a:solidFill>
              </a:rPr>
              <a:t>plans to go to a music event</a:t>
            </a:r>
            <a:r>
              <a:rPr lang="en-US" sz="3600" dirty="0" smtClean="0">
                <a:solidFill>
                  <a:srgbClr val="0070C0"/>
                </a:solidFill>
              </a:rPr>
              <a:t>.</a:t>
            </a:r>
          </a:p>
          <a:p>
            <a:endParaRPr lang="en-US" sz="3600" dirty="0" smtClean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dirty="0" smtClean="0">
                <a:solidFill>
                  <a:srgbClr val="0070C0"/>
                </a:solidFill>
              </a:rPr>
              <a:t>intonation falling at </a:t>
            </a:r>
            <a:r>
              <a:rPr lang="en-US" sz="3600" dirty="0">
                <a:solidFill>
                  <a:srgbClr val="0070C0"/>
                </a:solidFill>
              </a:rPr>
              <a:t>the end of </a:t>
            </a:r>
            <a:r>
              <a:rPr lang="en-US" sz="3600" dirty="0" smtClean="0">
                <a:solidFill>
                  <a:srgbClr val="0070C0"/>
                </a:solidFill>
              </a:rPr>
              <a:t>statements.</a:t>
            </a:r>
            <a:endParaRPr lang="en-US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68725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1.3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16627" y="627013"/>
            <a:ext cx="3265715" cy="584775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LESSON </a:t>
            </a:r>
            <a:r>
              <a:rPr lang="en-US" sz="3200" b="1" dirty="0">
                <a:solidFill>
                  <a:schemeClr val="bg1"/>
                </a:solidFill>
              </a:rPr>
              <a:t>OUTLINE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552" y="1572957"/>
            <a:ext cx="1920785" cy="570039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2973274" y="5633255"/>
            <a:ext cx="2378633" cy="539496"/>
          </a:xfrm>
          <a:prstGeom prst="round2Diag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Consolidation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489" y="2624114"/>
            <a:ext cx="3914181" cy="79840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C1B4F24-C482-4251-9D8A-BC8ED2065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894" y="4007138"/>
            <a:ext cx="4057836" cy="8277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0495" y="481487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2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625151" y="2150611"/>
            <a:ext cx="11414450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</a:t>
            </a:r>
            <a:r>
              <a:rPr lang="en-US" sz="3600" i="1" dirty="0" smtClean="0">
                <a:solidFill>
                  <a:srgbClr val="0070C0"/>
                </a:solidFill>
              </a:rPr>
              <a:t>ractice </a:t>
            </a:r>
            <a:r>
              <a:rPr lang="en-US" sz="3600" i="1" dirty="0">
                <a:solidFill>
                  <a:srgbClr val="0070C0"/>
                </a:solidFill>
              </a:rPr>
              <a:t>intonation </a:t>
            </a:r>
            <a:r>
              <a:rPr lang="en-US" sz="3600" i="1" dirty="0" smtClean="0">
                <a:solidFill>
                  <a:srgbClr val="0070C0"/>
                </a:solidFill>
              </a:rPr>
              <a:t>for statements.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Review the vocabulary and grammar notes </a:t>
            </a:r>
            <a:r>
              <a:rPr lang="en-US" sz="3600" i="1" dirty="0">
                <a:solidFill>
                  <a:srgbClr val="0070C0"/>
                </a:solidFill>
              </a:rPr>
              <a:t>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World Notebook</a:t>
            </a:r>
            <a:r>
              <a:rPr lang="en-US" sz="3600" i="1" dirty="0">
                <a:solidFill>
                  <a:srgbClr val="0070C0"/>
                </a:solidFill>
              </a:rPr>
              <a:t> (</a:t>
            </a:r>
            <a:r>
              <a:rPr lang="en-US" sz="3600" i="1" dirty="0" smtClean="0">
                <a:solidFill>
                  <a:srgbClr val="0070C0"/>
                </a:solidFill>
              </a:rPr>
              <a:t>pages 16 &amp; 17).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</a:t>
            </a:r>
            <a:r>
              <a:rPr lang="en-US" sz="3600" i="1" dirty="0" smtClean="0">
                <a:solidFill>
                  <a:srgbClr val="0070C0"/>
                </a:solidFill>
              </a:rPr>
              <a:t>26 SB).</a:t>
            </a:r>
          </a:p>
          <a:p>
            <a:pPr marL="571500" indent="-571500">
              <a:buFontTx/>
              <a:buChar char="-"/>
            </a:pPr>
            <a:r>
              <a:rPr lang="en-US" sz="3600" i="1" smtClean="0">
                <a:solidFill>
                  <a:srgbClr val="0070C0"/>
                </a:solidFill>
              </a:rPr>
              <a:t>Play the consolidation </a:t>
            </a:r>
            <a:r>
              <a:rPr lang="en-US" sz="3600" i="1" dirty="0" smtClean="0">
                <a:solidFill>
                  <a:srgbClr val="0070C0"/>
                </a:solidFill>
              </a:rPr>
              <a:t>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World </a:t>
            </a:r>
            <a:r>
              <a:rPr lang="en-US" sz="3600" b="1" i="1" dirty="0" smtClean="0">
                <a:solidFill>
                  <a:srgbClr val="0070C0"/>
                </a:solidFill>
              </a:rPr>
              <a:t>DHA App </a:t>
            </a:r>
            <a:r>
              <a:rPr lang="en-US" sz="3600" i="1" dirty="0" smtClean="0">
                <a:solidFill>
                  <a:srgbClr val="0070C0"/>
                </a:solidFill>
              </a:rPr>
              <a:t>on </a:t>
            </a:r>
            <a:r>
              <a:rPr lang="en-US" sz="3600" i="1" dirty="0" smtClean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i="1" dirty="0" smtClean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09764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77624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7" r="20451"/>
          <a:stretch/>
        </p:blipFill>
        <p:spPr>
          <a:xfrm>
            <a:off x="1" y="411086"/>
            <a:ext cx="5882639" cy="60548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95531" y="588368"/>
            <a:ext cx="5980924" cy="7232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pPr marL="571500" indent="-571500">
              <a:buFontTx/>
              <a:buChar char="-"/>
            </a:pPr>
            <a:r>
              <a:rPr lang="en-US" sz="3600" dirty="0">
                <a:solidFill>
                  <a:srgbClr val="0070C0"/>
                </a:solidFill>
              </a:rPr>
              <a:t>make plans to go to a music </a:t>
            </a:r>
            <a:r>
              <a:rPr lang="en-US" sz="3600" dirty="0" smtClean="0">
                <a:solidFill>
                  <a:srgbClr val="0070C0"/>
                </a:solidFill>
              </a:rPr>
              <a:t>event.</a:t>
            </a:r>
          </a:p>
          <a:p>
            <a:pPr marL="571500" indent="-571500">
              <a:buFontTx/>
              <a:buChar char="-"/>
            </a:pPr>
            <a:r>
              <a:rPr lang="en-US" sz="3600" dirty="0" smtClean="0">
                <a:solidFill>
                  <a:srgbClr val="0070C0"/>
                </a:solidFill>
              </a:rPr>
              <a:t>learn that the intonation </a:t>
            </a:r>
            <a:r>
              <a:rPr lang="en-US" sz="3600" dirty="0">
                <a:solidFill>
                  <a:srgbClr val="0070C0"/>
                </a:solidFill>
              </a:rPr>
              <a:t>falls at the end of </a:t>
            </a:r>
            <a:r>
              <a:rPr lang="en-US" sz="3600" dirty="0" smtClean="0">
                <a:solidFill>
                  <a:srgbClr val="0070C0"/>
                </a:solidFill>
              </a:rPr>
              <a:t>statements and apply it to real life communication. 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>
                <a:solidFill>
                  <a:srgbClr val="0070C0"/>
                </a:solidFill>
              </a:rPr>
              <a:t/>
            </a:r>
            <a:br>
              <a:rPr lang="en-US" sz="3600" dirty="0">
                <a:solidFill>
                  <a:srgbClr val="0070C0"/>
                </a:solidFill>
              </a:rPr>
            </a:br>
            <a:endParaRPr lang="en-US" sz="3600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88612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9" y="300213"/>
            <a:ext cx="9179809" cy="611924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24825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69301227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6883" y="968744"/>
            <a:ext cx="12055117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sz="3200" dirty="0" smtClean="0">
                <a:latin typeface="+mj-lt"/>
              </a:rPr>
              <a:t>A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information	B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biology 		C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technology	 D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geography</a:t>
            </a:r>
          </a:p>
          <a:p>
            <a:pPr marL="514350" indent="-514350">
              <a:lnSpc>
                <a:spcPct val="200000"/>
              </a:lnSpc>
              <a:buAutoNum type="arabicPeriod"/>
            </a:pPr>
            <a:endParaRPr lang="en-US" sz="3200" dirty="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dirty="0" smtClean="0">
                <a:latin typeface="+mj-lt"/>
              </a:rPr>
              <a:t>2</a:t>
            </a:r>
            <a:r>
              <a:rPr lang="en-US" sz="3200" dirty="0">
                <a:latin typeface="+mj-lt"/>
              </a:rPr>
              <a:t>. A</a:t>
            </a:r>
            <a:r>
              <a:rPr lang="en-US" sz="3200" dirty="0" smtClean="0">
                <a:latin typeface="+mj-lt"/>
              </a:rPr>
              <a:t>. incredible 		B. traditional	C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informative	D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nonexistent</a:t>
            </a:r>
          </a:p>
          <a:p>
            <a:pPr>
              <a:lnSpc>
                <a:spcPct val="200000"/>
              </a:lnSpc>
            </a:pPr>
            <a:endParaRPr lang="en-US" sz="3200" dirty="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dirty="0" smtClean="0">
                <a:latin typeface="+mj-lt"/>
              </a:rPr>
              <a:t>3</a:t>
            </a:r>
            <a:r>
              <a:rPr lang="en-US" sz="3200" dirty="0">
                <a:latin typeface="+mj-lt"/>
              </a:rPr>
              <a:t>. A. </a:t>
            </a:r>
            <a:r>
              <a:rPr lang="en-US" sz="3200" dirty="0" smtClean="0">
                <a:latin typeface="+mj-lt"/>
              </a:rPr>
              <a:t>movie		 B. party		C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author		D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dessert</a:t>
            </a:r>
          </a:p>
          <a:p>
            <a:pPr>
              <a:lnSpc>
                <a:spcPct val="200000"/>
              </a:lnSpc>
            </a:pPr>
            <a:r>
              <a:rPr lang="en-US" sz="3200" dirty="0">
                <a:latin typeface="+mj-lt"/>
              </a:rPr>
              <a:t/>
            </a:r>
            <a:br>
              <a:rPr lang="en-US" sz="3200" dirty="0">
                <a:latin typeface="+mj-lt"/>
              </a:rPr>
            </a:br>
            <a:endParaRPr lang="en-US" sz="3200" dirty="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38114"/>
            <a:ext cx="3141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</a:t>
            </a:r>
            <a:r>
              <a:rPr lang="en-US" sz="4000" b="1">
                <a:solidFill>
                  <a:srgbClr val="FF0000"/>
                </a:solidFill>
                <a:ea typeface="Times New Roman" panose="02020603050405020304" pitchFamily="18" charset="0"/>
              </a:rPr>
              <a:t>in </a:t>
            </a:r>
            <a:r>
              <a:rPr lang="en-US" sz="4000" b="1" smtClean="0">
                <a:solidFill>
                  <a:srgbClr val="FF0000"/>
                </a:solidFill>
                <a:ea typeface="Times New Roman" panose="02020603050405020304" pitchFamily="18" charset="0"/>
              </a:rPr>
              <a:t>pairs.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09159" y="304181"/>
            <a:ext cx="1056143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</a:rPr>
              <a:t>Choose the word whose main stress is placed </a:t>
            </a:r>
            <a:endParaRPr lang="en-US" sz="3200" dirty="0" smtClean="0">
              <a:solidFill>
                <a:srgbClr val="0070C0"/>
              </a:solidFill>
            </a:endParaRPr>
          </a:p>
          <a:p>
            <a:r>
              <a:rPr lang="en-US" sz="3200" dirty="0" smtClean="0">
                <a:solidFill>
                  <a:srgbClr val="0070C0"/>
                </a:solidFill>
              </a:rPr>
              <a:t>differently from </a:t>
            </a:r>
            <a:r>
              <a:rPr lang="en-US" sz="3200" dirty="0">
                <a:solidFill>
                  <a:srgbClr val="0070C0"/>
                </a:solidFill>
              </a:rPr>
              <a:t>the </a:t>
            </a:r>
            <a:r>
              <a:rPr lang="en-US" sz="3200" dirty="0" smtClean="0">
                <a:solidFill>
                  <a:srgbClr val="0070C0"/>
                </a:solidFill>
              </a:rPr>
              <a:t>others. </a:t>
            </a:r>
            <a:r>
              <a:rPr lang="en-US" sz="3200" dirty="0">
                <a:solidFill>
                  <a:srgbClr val="0070C0"/>
                </a:solidFill>
              </a:rPr>
              <a:t/>
            </a:r>
            <a:br>
              <a:rPr lang="en-US" sz="3200" dirty="0">
                <a:solidFill>
                  <a:srgbClr val="0070C0"/>
                </a:solidFill>
              </a:rPr>
            </a:br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  <p:pic>
        <p:nvPicPr>
          <p:cNvPr id="6" name="Picture 5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501" y="349969"/>
            <a:ext cx="896077" cy="57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670078" y="1279914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59026" y="3256819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9259026" y="5223788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15069" y="1606302"/>
            <a:ext cx="26264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/ˌ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ɪnfə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meɪʃən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869109" y="1625627"/>
            <a:ext cx="2560833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/baɪˈɒlədʒi/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47801" y="1620365"/>
            <a:ext cx="2651273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tekˈnɒlədʒi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581559" y="1672438"/>
            <a:ext cx="2216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dʒiˈ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ɒɡrəf</a:t>
            </a:r>
            <a:r>
              <a:rPr lang="en-US" sz="3200" dirty="0" err="1">
                <a:solidFill>
                  <a:srgbClr val="FF0000"/>
                </a:solidFill>
              </a:rPr>
              <a:t>i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883434" y="5524505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/ˈpɑ:rti/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643279" y="5518939"/>
            <a:ext cx="2746598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ˈɔː</a:t>
            </a:r>
            <a:r>
              <a:rPr lang="el-GR" sz="3200">
                <a:solidFill>
                  <a:srgbClr val="FF0000"/>
                </a:solidFill>
                <a:latin typeface="+mj-lt"/>
              </a:rPr>
              <a:t>θ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ər/</a:t>
            </a:r>
          </a:p>
        </p:txBody>
      </p:sp>
      <p:sp>
        <p:nvSpPr>
          <p:cNvPr id="25" name="Rectangle 24"/>
          <p:cNvSpPr/>
          <p:nvPr/>
        </p:nvSpPr>
        <p:spPr>
          <a:xfrm>
            <a:off x="9074936" y="3552292"/>
            <a:ext cx="3117064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/ˌ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nɑ:nɪɡ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ˈ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zɪstənt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12962" y="3585658"/>
            <a:ext cx="24272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/ɪnˈ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kredəbəl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797528" y="3640895"/>
            <a:ext cx="23249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/trəˈ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dɪʃənəl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499075" y="5523095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/dɪˈzərt/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770991" y="3585658"/>
            <a:ext cx="238622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/ɪnˈ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fɔ:mətɪv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42" name="Rectangle 41"/>
          <p:cNvSpPr/>
          <p:nvPr/>
        </p:nvSpPr>
        <p:spPr>
          <a:xfrm>
            <a:off x="412961" y="5565015"/>
            <a:ext cx="29937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>
                <a:solidFill>
                  <a:srgbClr val="FF0000"/>
                </a:solidFill>
              </a:rPr>
              <a:t>ˈmuːvi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8659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6" grpId="0"/>
      <p:bldP spid="19" grpId="0"/>
      <p:bldP spid="20" grpId="0"/>
      <p:bldP spid="21" grpId="0"/>
      <p:bldP spid="22" grpId="0"/>
      <p:bldP spid="24" grpId="0"/>
      <p:bldP spid="25" grpId="0"/>
      <p:bldP spid="26" grpId="0"/>
      <p:bldP spid="27" grpId="0"/>
      <p:bldP spid="28" grpId="0"/>
      <p:bldP spid="29" grpId="0"/>
      <p:bldP spid="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36883" y="1051247"/>
            <a:ext cx="12055117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sz="3200" smtClean="0">
                <a:latin typeface="+mj-lt"/>
              </a:rPr>
              <a:t>A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d</a:t>
            </a:r>
            <a:r>
              <a:rPr lang="en-US" sz="3200" u="sng" smtClean="0">
                <a:latin typeface="+mj-lt"/>
              </a:rPr>
              <a:t>a</a:t>
            </a:r>
            <a:r>
              <a:rPr lang="en-US" sz="3200" smtClean="0">
                <a:latin typeface="+mj-lt"/>
              </a:rPr>
              <a:t>y			B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gr</a:t>
            </a:r>
            <a:r>
              <a:rPr lang="en-US" sz="3200" u="sng" smtClean="0">
                <a:latin typeface="+mj-lt"/>
              </a:rPr>
              <a:t>a</a:t>
            </a:r>
            <a:r>
              <a:rPr lang="en-US" sz="3200" smtClean="0">
                <a:latin typeface="+mj-lt"/>
              </a:rPr>
              <a:t>y		C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l</a:t>
            </a:r>
            <a:r>
              <a:rPr lang="en-US" sz="3200" u="sng" smtClean="0">
                <a:latin typeface="+mj-lt"/>
              </a:rPr>
              <a:t>a</a:t>
            </a:r>
            <a:r>
              <a:rPr lang="en-US" sz="3200" smtClean="0">
                <a:latin typeface="+mj-lt"/>
              </a:rPr>
              <a:t>ck		D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pl</a:t>
            </a:r>
            <a:r>
              <a:rPr lang="en-US" sz="3200" u="sng" smtClean="0">
                <a:latin typeface="+mj-lt"/>
              </a:rPr>
              <a:t>a</a:t>
            </a:r>
            <a:r>
              <a:rPr lang="en-US" sz="3200" smtClean="0">
                <a:latin typeface="+mj-lt"/>
              </a:rPr>
              <a:t>y</a:t>
            </a:r>
          </a:p>
          <a:p>
            <a:pPr marL="514350" indent="-514350">
              <a:lnSpc>
                <a:spcPct val="200000"/>
              </a:lnSpc>
              <a:buAutoNum type="arabicPeriod"/>
            </a:pPr>
            <a:endParaRPr lang="en-US" sz="320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smtClean="0">
                <a:latin typeface="+mj-lt"/>
              </a:rPr>
              <a:t>2</a:t>
            </a:r>
            <a:r>
              <a:rPr lang="en-US" sz="3200">
                <a:latin typeface="+mj-lt"/>
              </a:rPr>
              <a:t>. A. </a:t>
            </a:r>
            <a:r>
              <a:rPr lang="en-US" sz="3200" smtClean="0">
                <a:latin typeface="+mj-lt"/>
              </a:rPr>
              <a:t>speak</a:t>
            </a:r>
            <a:r>
              <a:rPr lang="en-US" sz="3200" u="sng" smtClean="0">
                <a:latin typeface="+mj-lt"/>
              </a:rPr>
              <a:t>i</a:t>
            </a:r>
            <a:r>
              <a:rPr lang="en-US" sz="3200" smtClean="0">
                <a:latin typeface="+mj-lt"/>
              </a:rPr>
              <a:t>ng		B. s</a:t>
            </a:r>
            <a:r>
              <a:rPr lang="en-US" sz="3200" u="sng" smtClean="0">
                <a:latin typeface="+mj-lt"/>
              </a:rPr>
              <a:t>i</a:t>
            </a:r>
            <a:r>
              <a:rPr lang="en-US" sz="3200" smtClean="0">
                <a:latin typeface="+mj-lt"/>
              </a:rPr>
              <a:t>nger		C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mus</a:t>
            </a:r>
            <a:r>
              <a:rPr lang="en-US" sz="3200" u="sng" smtClean="0">
                <a:latin typeface="+mj-lt"/>
              </a:rPr>
              <a:t>i</a:t>
            </a:r>
            <a:r>
              <a:rPr lang="en-US" sz="3200" smtClean="0">
                <a:latin typeface="+mj-lt"/>
              </a:rPr>
              <a:t>c		D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l</a:t>
            </a:r>
            <a:r>
              <a:rPr lang="en-US" sz="3200" u="sng" smtClean="0">
                <a:latin typeface="+mj-lt"/>
              </a:rPr>
              <a:t>i</a:t>
            </a:r>
            <a:r>
              <a:rPr lang="en-US" sz="3200" smtClean="0">
                <a:latin typeface="+mj-lt"/>
              </a:rPr>
              <a:t>king</a:t>
            </a:r>
          </a:p>
          <a:p>
            <a:pPr>
              <a:lnSpc>
                <a:spcPct val="200000"/>
              </a:lnSpc>
            </a:pPr>
            <a:endParaRPr lang="en-US" sz="320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smtClean="0">
                <a:latin typeface="+mj-lt"/>
              </a:rPr>
              <a:t>3</a:t>
            </a:r>
            <a:r>
              <a:rPr lang="en-US" sz="3200">
                <a:latin typeface="+mj-lt"/>
              </a:rPr>
              <a:t>. A. </a:t>
            </a:r>
            <a:r>
              <a:rPr lang="en-US" sz="3200" smtClean="0">
                <a:latin typeface="+mj-lt"/>
              </a:rPr>
              <a:t>need</a:t>
            </a:r>
            <a:r>
              <a:rPr lang="en-US" sz="3200" u="sng" smtClean="0">
                <a:latin typeface="+mj-lt"/>
              </a:rPr>
              <a:t>s</a:t>
            </a:r>
            <a:r>
              <a:rPr lang="en-US" sz="3200" smtClean="0">
                <a:latin typeface="+mj-lt"/>
              </a:rPr>
              <a:t>			B. want</a:t>
            </a:r>
            <a:r>
              <a:rPr lang="en-US" sz="3200" u="sng" smtClean="0">
                <a:latin typeface="+mj-lt"/>
              </a:rPr>
              <a:t>s</a:t>
            </a:r>
            <a:r>
              <a:rPr lang="en-US" sz="3200" smtClean="0">
                <a:latin typeface="+mj-lt"/>
              </a:rPr>
              <a:t>		C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like</a:t>
            </a:r>
            <a:r>
              <a:rPr lang="en-US" sz="3200" u="sng" smtClean="0">
                <a:latin typeface="+mj-lt"/>
              </a:rPr>
              <a:t>s</a:t>
            </a:r>
            <a:r>
              <a:rPr lang="en-US" sz="3200" smtClean="0">
                <a:latin typeface="+mj-lt"/>
              </a:rPr>
              <a:t>		D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meet</a:t>
            </a:r>
            <a:r>
              <a:rPr lang="en-US" sz="3200" u="sng" smtClean="0">
                <a:latin typeface="+mj-lt"/>
              </a:rPr>
              <a:t>s</a:t>
            </a:r>
          </a:p>
          <a:p>
            <a:pPr>
              <a:lnSpc>
                <a:spcPct val="150000"/>
              </a:lnSpc>
            </a:pPr>
            <a:r>
              <a:rPr lang="en-US" sz="3200">
                <a:latin typeface="+mj-lt"/>
              </a:rPr>
              <a:t/>
            </a:r>
            <a:br>
              <a:rPr lang="en-US" sz="3200">
                <a:latin typeface="+mj-lt"/>
              </a:rPr>
            </a:br>
            <a:endParaRPr lang="en-US" sz="32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38114"/>
            <a:ext cx="3141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</a:t>
            </a:r>
            <a:r>
              <a:rPr lang="en-US" sz="4000" b="1">
                <a:solidFill>
                  <a:srgbClr val="FF0000"/>
                </a:solidFill>
                <a:ea typeface="Times New Roman" panose="02020603050405020304" pitchFamily="18" charset="0"/>
              </a:rPr>
              <a:t>in </a:t>
            </a:r>
            <a:r>
              <a:rPr lang="en-US" sz="4000" b="1" smtClean="0">
                <a:solidFill>
                  <a:srgbClr val="FF0000"/>
                </a:solidFill>
                <a:ea typeface="Times New Roman" panose="02020603050405020304" pitchFamily="18" charset="0"/>
              </a:rPr>
              <a:t>pairs.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6" name="Picture 5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16" y="783642"/>
            <a:ext cx="896077" cy="57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/>
          <p:cNvSpPr/>
          <p:nvPr/>
        </p:nvSpPr>
        <p:spPr>
          <a:xfrm>
            <a:off x="6503569" y="1389880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9290884" y="3374541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136666" y="343361"/>
            <a:ext cx="120551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70C0"/>
                </a:solidFill>
              </a:rPr>
              <a:t>Choose the word whose underlined part is </a:t>
            </a:r>
            <a:endParaRPr lang="en-US" sz="3200" smtClean="0">
              <a:solidFill>
                <a:srgbClr val="0070C0"/>
              </a:solidFill>
            </a:endParaRPr>
          </a:p>
          <a:p>
            <a:r>
              <a:rPr lang="en-US" sz="3200" smtClean="0">
                <a:solidFill>
                  <a:srgbClr val="0070C0"/>
                </a:solidFill>
              </a:rPr>
              <a:t>pronounced </a:t>
            </a:r>
            <a:r>
              <a:rPr lang="en-US" sz="3200">
                <a:solidFill>
                  <a:srgbClr val="0070C0"/>
                </a:solidFill>
              </a:rPr>
              <a:t>differently from that of the other words.</a:t>
            </a:r>
          </a:p>
        </p:txBody>
      </p:sp>
      <p:sp>
        <p:nvSpPr>
          <p:cNvPr id="14" name="Oval 13"/>
          <p:cNvSpPr/>
          <p:nvPr/>
        </p:nvSpPr>
        <p:spPr>
          <a:xfrm>
            <a:off x="555983" y="5368482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555983" y="1873737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err="1" smtClean="0">
                <a:solidFill>
                  <a:srgbClr val="FF0000"/>
                </a:solidFill>
              </a:rPr>
              <a:t>de</a:t>
            </a:r>
            <a:r>
              <a:rPr lang="en-US" sz="3200" dirty="0" err="1">
                <a:solidFill>
                  <a:srgbClr val="FF0000"/>
                </a:solidFill>
              </a:rPr>
              <a:t>ɪ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926214" y="1843845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gre</a:t>
            </a:r>
            <a:r>
              <a:rPr lang="en-US" sz="3200" dirty="0" err="1">
                <a:solidFill>
                  <a:srgbClr val="FF0000"/>
                </a:solidFill>
              </a:rPr>
              <a:t>ɪ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459295" y="1873736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/læk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556904" y="1846575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ple</a:t>
            </a:r>
            <a:r>
              <a:rPr lang="en-US" sz="3200">
                <a:solidFill>
                  <a:srgbClr val="FF0000"/>
                </a:solidFill>
              </a:rPr>
              <a:t>ɪ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55983" y="3732184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/spi:ki</a:t>
            </a:r>
            <a:r>
              <a:rPr lang="en-US" sz="3200">
                <a:solidFill>
                  <a:srgbClr val="FF0000"/>
                </a:solidFill>
              </a:rPr>
              <a:t>ŋ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002692" y="3776499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sɪŋər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654375" y="3732184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mju:zɪk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540317" y="3776499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laɪkɪŋ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43122" y="5683337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/ni:dz/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761180" y="5721488"/>
            <a:ext cx="2216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/wɑ:nts/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534228" y="5659770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/laiks/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9235802" y="5659770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/mi:ts/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57558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88579" y="885954"/>
            <a:ext cx="373102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in </a:t>
            </a:r>
            <a:r>
              <a:rPr lang="en-US" sz="4800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pairs.</a:t>
            </a:r>
            <a:endParaRPr lang="en-US" sz="4800" b="1" dirty="0">
              <a:solidFill>
                <a:srgbClr val="FF0000"/>
              </a:solidFill>
            </a:endParaRPr>
          </a:p>
        </p:txBody>
      </p:sp>
      <p:pic>
        <p:nvPicPr>
          <p:cNvPr id="4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3837" y="409257"/>
            <a:ext cx="2308052" cy="1661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77078" y="2782669"/>
            <a:ext cx="96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Talk a bout a music show you have joined.</a:t>
            </a:r>
            <a:endParaRPr lang="en-US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11467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814" y="-7935115"/>
            <a:ext cx="13350240" cy="1490357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2210AC6-E19C-4238-952D-A6BB022F38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70" y="473996"/>
            <a:ext cx="5914114" cy="120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29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150" y="588850"/>
            <a:ext cx="9483598" cy="293812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356" y="3731172"/>
            <a:ext cx="7578367" cy="1965435"/>
          </a:xfrm>
          <a:prstGeom prst="rect">
            <a:avLst/>
          </a:prstGeom>
        </p:spPr>
      </p:pic>
      <p:pic>
        <p:nvPicPr>
          <p:cNvPr id="5" name="CD1-TRACK 3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41269" y="4996793"/>
            <a:ext cx="714704" cy="699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72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5870</TotalTime>
  <Words>445</Words>
  <Application>Microsoft Office PowerPoint</Application>
  <PresentationFormat>Widescreen</PresentationFormat>
  <Paragraphs>82</Paragraphs>
  <Slides>21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Rieu Phan Van</cp:lastModifiedBy>
  <cp:revision>258</cp:revision>
  <dcterms:created xsi:type="dcterms:W3CDTF">2020-12-08T03:17:05Z</dcterms:created>
  <dcterms:modified xsi:type="dcterms:W3CDTF">2022-07-13T08:18:49Z</dcterms:modified>
</cp:coreProperties>
</file>