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16"/>
  </p:notesMasterIdLst>
  <p:sldIdLst>
    <p:sldId id="257" r:id="rId3"/>
    <p:sldId id="291" r:id="rId4"/>
    <p:sldId id="284" r:id="rId5"/>
    <p:sldId id="285" r:id="rId6"/>
    <p:sldId id="288" r:id="rId7"/>
    <p:sldId id="292" r:id="rId8"/>
    <p:sldId id="279" r:id="rId9"/>
    <p:sldId id="274" r:id="rId10"/>
    <p:sldId id="275" r:id="rId11"/>
    <p:sldId id="287" r:id="rId12"/>
    <p:sldId id="290" r:id="rId13"/>
    <p:sldId id="280" r:id="rId14"/>
    <p:sldId id="268" r:id="rId15"/>
  </p:sldIdLst>
  <p:sldSz cx="12192000" cy="6858000"/>
  <p:notesSz cx="6858000" cy="9144000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76" autoAdjust="0"/>
    <p:restoredTop sz="94364" autoAdjust="0"/>
  </p:normalViewPr>
  <p:slideViewPr>
    <p:cSldViewPr>
      <p:cViewPr varScale="1">
        <p:scale>
          <a:sx n="42" d="100"/>
          <a:sy n="42" d="100"/>
        </p:scale>
        <p:origin x="906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155D92-4E0F-4822-B788-58BEEADA8B92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C41FFF-9298-430B-A2A9-E5CAD18505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375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A9B52-61DA-429E-B5CF-A516CC5EC661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7D7F1-BF25-4C51-9364-2573DA969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803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A9B52-61DA-429E-B5CF-A516CC5EC661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7D7F1-BF25-4C51-9364-2573DA969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323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A9B52-61DA-429E-B5CF-A516CC5EC661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7D7F1-BF25-4C51-9364-2573DA969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8769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3956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7441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4827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5522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9988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3516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4969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076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A9B52-61DA-429E-B5CF-A516CC5EC661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7D7F1-BF25-4C51-9364-2573DA969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6305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3854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4409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507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A9B52-61DA-429E-B5CF-A516CC5EC661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7D7F1-BF25-4C51-9364-2573DA969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86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A9B52-61DA-429E-B5CF-A516CC5EC661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7D7F1-BF25-4C51-9364-2573DA969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241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A9B52-61DA-429E-B5CF-A516CC5EC661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7D7F1-BF25-4C51-9364-2573DA969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674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A9B52-61DA-429E-B5CF-A516CC5EC661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7D7F1-BF25-4C51-9364-2573DA969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778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A9B52-61DA-429E-B5CF-A516CC5EC661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7D7F1-BF25-4C51-9364-2573DA969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524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A9B52-61DA-429E-B5CF-A516CC5EC661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7D7F1-BF25-4C51-9364-2573DA969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168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A9B52-61DA-429E-B5CF-A516CC5EC661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7D7F1-BF25-4C51-9364-2573DA969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278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A9B52-61DA-429E-B5CF-A516CC5EC661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7D7F1-BF25-4C51-9364-2573DA969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855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A9B52-61DA-429E-B5CF-A516CC5EC661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7D7F1-BF25-4C51-9364-2573DA969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613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8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8.png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p3"/><Relationship Id="rId2" Type="http://schemas.microsoft.com/office/2007/relationships/media" Target="../media/media4.mp3"/><Relationship Id="rId1" Type="http://schemas.openxmlformats.org/officeDocument/2006/relationships/audio" Target="LISTEN%205.wma" TargetMode="Externa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jpe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WordArt 3"/>
          <p:cNvSpPr>
            <a:spLocks noChangeArrowheads="1" noChangeShapeType="1" noTextEdit="1"/>
          </p:cNvSpPr>
          <p:nvPr/>
        </p:nvSpPr>
        <p:spPr bwMode="auto">
          <a:xfrm>
            <a:off x="3525983" y="2285999"/>
            <a:ext cx="4952999" cy="11430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r>
              <a:rPr lang="en-US" sz="3600" kern="10" dirty="0">
                <a:ln w="9525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Black"/>
              </a:rPr>
              <a:t>Unit 4</a:t>
            </a:r>
          </a:p>
        </p:txBody>
      </p:sp>
      <p:sp>
        <p:nvSpPr>
          <p:cNvPr id="19460" name="WordArt 4"/>
          <p:cNvSpPr>
            <a:spLocks noChangeArrowheads="1" noChangeShapeType="1" noTextEdit="1"/>
          </p:cNvSpPr>
          <p:nvPr/>
        </p:nvSpPr>
        <p:spPr bwMode="auto">
          <a:xfrm>
            <a:off x="2209800" y="3611093"/>
            <a:ext cx="8077200" cy="12239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Castellar"/>
              </a:rPr>
              <a:t>MY NEIGHBORHOOD</a:t>
            </a: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2057400" y="5017149"/>
            <a:ext cx="7854950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dirty="0">
                <a:solidFill>
                  <a:schemeClr val="bg1"/>
                </a:solidFill>
                <a:latin typeface="Arial Black" pitchFamily="34" charset="0"/>
              </a:rPr>
              <a:t>LESSON 2 </a:t>
            </a:r>
            <a:r>
              <a:rPr lang="en-US" sz="2800" b="1" dirty="0">
                <a:solidFill>
                  <a:schemeClr val="bg1"/>
                </a:solidFill>
                <a:latin typeface="Comic Sans MS" pitchFamily="66" charset="0"/>
              </a:rPr>
              <a:t>: </a:t>
            </a:r>
            <a:r>
              <a:rPr lang="en-US" sz="4000" b="1" dirty="0">
                <a:solidFill>
                  <a:schemeClr val="bg1"/>
                </a:solidFill>
                <a:latin typeface="Comic Sans MS" pitchFamily="66" charset="0"/>
              </a:rPr>
              <a:t>A closer look 1</a:t>
            </a:r>
          </a:p>
          <a:p>
            <a:pPr eaLnBrk="1" hangingPunct="1">
              <a:spcBef>
                <a:spcPct val="50000"/>
              </a:spcBef>
            </a:pPr>
            <a:endParaRPr lang="en-US" sz="2800" b="1" dirty="0">
              <a:solidFill>
                <a:srgbClr val="99FF66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317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animBg="1"/>
      <p:bldP spid="1946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327" y="456799"/>
            <a:ext cx="8529151" cy="8887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988" y="456378"/>
            <a:ext cx="587409" cy="6043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486397" y="425310"/>
            <a:ext cx="77244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and repeat the words. Pay attention to the sounds /ɪ/ and /</a:t>
            </a:r>
            <a:r>
              <a:rPr lang="en-US" sz="2500" b="1" dirty="0" err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5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:/.</a:t>
            </a:r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3047459" y="3547919"/>
          <a:ext cx="6083602" cy="3046845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0469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366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4494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/ɪ/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/i:/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2351">
                <a:tc>
                  <a:txBody>
                    <a:bodyPr/>
                    <a:lstStyle/>
                    <a:p>
                      <a:pPr algn="ctr"/>
                      <a:endParaRPr lang="en-US" sz="2800" b="0" dirty="0">
                        <a:solidFill>
                          <a:srgbClr val="F16649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0" dirty="0">
                        <a:solidFill>
                          <a:srgbClr val="F16649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2486397" y="1506682"/>
            <a:ext cx="7219207" cy="110143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943598" y="1600200"/>
            <a:ext cx="1217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noisy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24849" y="1545607"/>
            <a:ext cx="1217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clean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64677" y="2039570"/>
            <a:ext cx="1217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cheap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27547" y="1573079"/>
            <a:ext cx="1596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exciting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85962" y="2062234"/>
            <a:ext cx="1514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peaceful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51229" y="2058196"/>
            <a:ext cx="1514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friendly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29120" y="1557229"/>
            <a:ext cx="17308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expensive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376973" y="2051333"/>
            <a:ext cx="1894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convenient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331404" y="2818248"/>
            <a:ext cx="84889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Now, in pairs put the words in the correct column.</a:t>
            </a:r>
          </a:p>
        </p:txBody>
      </p:sp>
      <p:pic>
        <p:nvPicPr>
          <p:cNvPr id="3" name="Bản sao của B1_25">
            <a:hlinkClick r:id="" action="ppaction://media"/>
            <a:extLst>
              <a:ext uri="{FF2B5EF4-FFF2-40B4-BE49-F238E27FC236}">
                <a16:creationId xmlns:a16="http://schemas.microsoft.com/office/drawing/2014/main" id="{C7AC0AF1-0455-4703-A875-39805EAF02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73871" y="1318152"/>
            <a:ext cx="487363" cy="487363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23F95274-D4C9-4461-A330-E71D3EA957C5}"/>
              </a:ext>
            </a:extLst>
          </p:cNvPr>
          <p:cNvSpPr txBox="1"/>
          <p:nvPr/>
        </p:nvSpPr>
        <p:spPr>
          <a:xfrm>
            <a:off x="2943598" y="1595223"/>
            <a:ext cx="1217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noisy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D5D6E5-2910-4F77-B199-C78D5D2A5F1E}"/>
              </a:ext>
            </a:extLst>
          </p:cNvPr>
          <p:cNvSpPr txBox="1"/>
          <p:nvPr/>
        </p:nvSpPr>
        <p:spPr>
          <a:xfrm>
            <a:off x="8112734" y="1528254"/>
            <a:ext cx="1217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clean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E39698E-508E-45F4-9C0C-1B8A29E54C5A}"/>
              </a:ext>
            </a:extLst>
          </p:cNvPr>
          <p:cNvSpPr txBox="1"/>
          <p:nvPr/>
        </p:nvSpPr>
        <p:spPr>
          <a:xfrm>
            <a:off x="6449030" y="2039570"/>
            <a:ext cx="1217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cheap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E72D8FF-2C4D-412F-9D2E-A92A64FDBD6A}"/>
              </a:ext>
            </a:extLst>
          </p:cNvPr>
          <p:cNvSpPr txBox="1"/>
          <p:nvPr/>
        </p:nvSpPr>
        <p:spPr>
          <a:xfrm>
            <a:off x="4442360" y="1581855"/>
            <a:ext cx="1596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exciting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D79F8D4-AF9D-4CB2-9383-E77A3DC9B619}"/>
              </a:ext>
            </a:extLst>
          </p:cNvPr>
          <p:cNvSpPr txBox="1"/>
          <p:nvPr/>
        </p:nvSpPr>
        <p:spPr>
          <a:xfrm>
            <a:off x="2767751" y="2039570"/>
            <a:ext cx="1514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peaceful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161C6AE-1F74-425A-953A-03CA9AE159FA}"/>
              </a:ext>
            </a:extLst>
          </p:cNvPr>
          <p:cNvSpPr txBox="1"/>
          <p:nvPr/>
        </p:nvSpPr>
        <p:spPr>
          <a:xfrm>
            <a:off x="8059152" y="2054835"/>
            <a:ext cx="1514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friendly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733DF5B-8A4D-4C49-9B14-BE5DF4B21D44}"/>
              </a:ext>
            </a:extLst>
          </p:cNvPr>
          <p:cNvSpPr txBox="1"/>
          <p:nvPr/>
        </p:nvSpPr>
        <p:spPr>
          <a:xfrm>
            <a:off x="6013473" y="1554740"/>
            <a:ext cx="17308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expensive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1C27DAB-19AF-4E2A-A8B0-DC5A7DA55BEF}"/>
              </a:ext>
            </a:extLst>
          </p:cNvPr>
          <p:cNvSpPr txBox="1"/>
          <p:nvPr/>
        </p:nvSpPr>
        <p:spPr>
          <a:xfrm>
            <a:off x="4400919" y="2039570"/>
            <a:ext cx="1894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convenient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D8BEB5A-2307-4D6F-A104-BCB8CF3BDB8D}"/>
              </a:ext>
            </a:extLst>
          </p:cNvPr>
          <p:cNvSpPr txBox="1"/>
          <p:nvPr/>
        </p:nvSpPr>
        <p:spPr>
          <a:xfrm>
            <a:off x="4040226" y="4246152"/>
            <a:ext cx="9412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noisy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623435A-38A9-481F-B7CB-8A6EA43FECDF}"/>
              </a:ext>
            </a:extLst>
          </p:cNvPr>
          <p:cNvSpPr txBox="1"/>
          <p:nvPr/>
        </p:nvSpPr>
        <p:spPr>
          <a:xfrm>
            <a:off x="6693754" y="4246152"/>
            <a:ext cx="17975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convenient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ED81175-5882-4291-B140-4EE52CD86415}"/>
              </a:ext>
            </a:extLst>
          </p:cNvPr>
          <p:cNvSpPr txBox="1"/>
          <p:nvPr/>
        </p:nvSpPr>
        <p:spPr>
          <a:xfrm>
            <a:off x="7060167" y="4822430"/>
            <a:ext cx="10647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cheap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395BC97-E5B2-4827-8095-8CE436A6E786}"/>
              </a:ext>
            </a:extLst>
          </p:cNvPr>
          <p:cNvSpPr txBox="1"/>
          <p:nvPr/>
        </p:nvSpPr>
        <p:spPr>
          <a:xfrm>
            <a:off x="6930184" y="5420457"/>
            <a:ext cx="14302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peaceful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0509E44-FC93-4B2D-A239-0FD44574AF1C}"/>
              </a:ext>
            </a:extLst>
          </p:cNvPr>
          <p:cNvSpPr txBox="1"/>
          <p:nvPr/>
        </p:nvSpPr>
        <p:spPr>
          <a:xfrm>
            <a:off x="7160600" y="6018484"/>
            <a:ext cx="9573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clean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14063A6-DAD6-433E-9494-168D52192D34}"/>
              </a:ext>
            </a:extLst>
          </p:cNvPr>
          <p:cNvSpPr txBox="1"/>
          <p:nvPr/>
        </p:nvSpPr>
        <p:spPr>
          <a:xfrm>
            <a:off x="3761485" y="4822430"/>
            <a:ext cx="16280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expensive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BB17ADD-8D5D-48EC-B832-5370EDE94CEC}"/>
              </a:ext>
            </a:extLst>
          </p:cNvPr>
          <p:cNvSpPr txBox="1"/>
          <p:nvPr/>
        </p:nvSpPr>
        <p:spPr>
          <a:xfrm>
            <a:off x="3861812" y="5446986"/>
            <a:ext cx="12980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exciting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0B9D326-6848-41E0-ADFE-54E87C9C197C}"/>
              </a:ext>
            </a:extLst>
          </p:cNvPr>
          <p:cNvSpPr txBox="1"/>
          <p:nvPr/>
        </p:nvSpPr>
        <p:spPr>
          <a:xfrm>
            <a:off x="3925312" y="6018484"/>
            <a:ext cx="13003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friendly</a:t>
            </a:r>
          </a:p>
        </p:txBody>
      </p:sp>
    </p:spTree>
    <p:extLst>
      <p:ext uri="{BB962C8B-B14F-4D97-AF65-F5344CB8AC3E}">
        <p14:creationId xmlns:p14="http://schemas.microsoft.com/office/powerpoint/2010/main" val="285462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9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"/>
                            </p:stCondLst>
                            <p:childTnLst>
                              <p:par>
                                <p:cTn id="21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0.00313 -1.85185E-6 L 0.11979 0.3865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" y="19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5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mph" presetSubtype="0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4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"/>
                            </p:stCondLst>
                            <p:childTnLst>
                              <p:par>
                                <p:cTn id="36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4.44444E-6 3.33333E-6 L 0.25364 0.32014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74" y="15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25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9" presetClass="emph" presetSubtype="0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9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4.72222E-6 0.00139 L 0.06667 0.40902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33" y="20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25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9" presetClass="emph" presetSubtype="0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3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2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0.00104 3.33333E-6 L 0.45469 0.4868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74" y="24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25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9" presetClass="emph" presetSubtype="0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7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42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0.00208 -4.81481E-6 L -0.24931 0.47963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69" y="23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25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9" presetClass="emph" presetSubtype="0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0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1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8.33333E-7 3.7037E-7 L -0.1033 0.66134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74" y="33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250"/>
                            </p:stCondLst>
                            <p:childTnLst>
                              <p:par>
                                <p:cTn id="9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9" presetClass="emph" presetSubtype="0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4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5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42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0.00417 0 L -0.07014 0.56458 " pathEditMode="relative" rAng="0" ptsTypes="AA">
                                      <p:cBhvr>
                                        <p:cTn id="10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15" y="28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25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9" presetClass="emph" presetSubtype="0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8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19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42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0.00208 0.00278 L -0.45382 0.58449 " pathEditMode="relative" rAng="0" ptsTypes="AA">
                                      <p:cBhvr>
                                        <p:cTn id="12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87" y="29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25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250"/>
                            </p:stCondLst>
                            <p:childTnLst>
                              <p:par>
                                <p:cTn id="126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2" dur="409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100000">
                <p:cTn id="1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1" grpId="0"/>
      <p:bldP spid="12" grpId="0"/>
      <p:bldP spid="13" grpId="0"/>
      <p:bldP spid="15" grpId="0"/>
      <p:bldP spid="16" grpId="0"/>
      <p:bldP spid="17" grpId="0"/>
      <p:bldP spid="18" grpId="0"/>
      <p:bldP spid="19" grpId="0"/>
      <p:bldP spid="2" grpId="0"/>
      <p:bldP spid="29" grpId="0"/>
      <p:bldP spid="29" grpId="1"/>
      <p:bldP spid="29" grpId="2"/>
      <p:bldP spid="30" grpId="0"/>
      <p:bldP spid="30" grpId="1"/>
      <p:bldP spid="30" grpId="2"/>
      <p:bldP spid="31" grpId="0"/>
      <p:bldP spid="31" grpId="1"/>
      <p:bldP spid="31" grpId="2"/>
      <p:bldP spid="32" grpId="0"/>
      <p:bldP spid="32" grpId="1"/>
      <p:bldP spid="32" grpId="2"/>
      <p:bldP spid="33" grpId="0"/>
      <p:bldP spid="33" grpId="1"/>
      <p:bldP spid="33" grpId="2"/>
      <p:bldP spid="34" grpId="0"/>
      <p:bldP spid="34" grpId="1"/>
      <p:bldP spid="34" grpId="2"/>
      <p:bldP spid="35" grpId="0"/>
      <p:bldP spid="35" grpId="1"/>
      <p:bldP spid="35" grpId="2"/>
      <p:bldP spid="36" grpId="0"/>
      <p:bldP spid="36" grpId="1"/>
      <p:bldP spid="36" grpId="2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11802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995" y="138671"/>
            <a:ext cx="587409" cy="55384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331403" y="102513"/>
            <a:ext cx="782744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>
                <a:solidFill>
                  <a:prstClr val="black"/>
                </a:solidFill>
                <a:effectLst>
                  <a:glow rad="88900">
                    <a:prstClr val="white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and practise the chant. Notice the sounds /ɪ/ and /i:/.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00897" y="1298865"/>
            <a:ext cx="47902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prstClr val="black"/>
                </a:solidFill>
              </a:rPr>
              <a:t>MY NEIGHBOURHOOD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07462" y="1962245"/>
            <a:ext cx="4917898" cy="22876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800" dirty="0">
                <a:solidFill>
                  <a:prstClr val="black"/>
                </a:solidFill>
              </a:rPr>
              <a:t>My city is very noisy.</a:t>
            </a:r>
          </a:p>
          <a:p>
            <a:pPr>
              <a:lnSpc>
                <a:spcPct val="130000"/>
              </a:lnSpc>
            </a:pPr>
            <a:r>
              <a:rPr lang="en-US" sz="2800" dirty="0">
                <a:solidFill>
                  <a:prstClr val="black"/>
                </a:solidFill>
              </a:rPr>
              <a:t>There are lots of trees growing.  The people here are busy. </a:t>
            </a:r>
          </a:p>
          <a:p>
            <a:pPr>
              <a:lnSpc>
                <a:spcPct val="130000"/>
              </a:lnSpc>
            </a:pPr>
            <a:r>
              <a:rPr lang="en-US" sz="2800" dirty="0">
                <a:solidFill>
                  <a:prstClr val="black"/>
                </a:solidFill>
              </a:rPr>
              <a:t>It’s a lively place to live in.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50102" y="4313697"/>
            <a:ext cx="4917898" cy="22876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800" dirty="0">
                <a:solidFill>
                  <a:prstClr val="black"/>
                </a:solidFill>
              </a:rPr>
              <a:t>My village is very pretty.</a:t>
            </a:r>
          </a:p>
          <a:p>
            <a:pPr>
              <a:lnSpc>
                <a:spcPct val="130000"/>
              </a:lnSpc>
            </a:pPr>
            <a:r>
              <a:rPr lang="en-US" sz="2800" dirty="0">
                <a:solidFill>
                  <a:prstClr val="black"/>
                </a:solidFill>
              </a:rPr>
              <a:t>There are lots of places to see.</a:t>
            </a:r>
          </a:p>
          <a:p>
            <a:pPr>
              <a:lnSpc>
                <a:spcPct val="130000"/>
              </a:lnSpc>
            </a:pPr>
            <a:r>
              <a:rPr lang="en-US" sz="2800" dirty="0">
                <a:solidFill>
                  <a:prstClr val="black"/>
                </a:solidFill>
              </a:rPr>
              <a:t>The people here are friendly. </a:t>
            </a:r>
          </a:p>
          <a:p>
            <a:pPr>
              <a:lnSpc>
                <a:spcPct val="130000"/>
              </a:lnSpc>
            </a:pPr>
            <a:r>
              <a:rPr lang="en-US" sz="2800" dirty="0">
                <a:solidFill>
                  <a:prstClr val="black"/>
                </a:solidFill>
              </a:rPr>
              <a:t>It’s a fantastic place to be.</a:t>
            </a:r>
          </a:p>
        </p:txBody>
      </p:sp>
      <p:pic>
        <p:nvPicPr>
          <p:cNvPr id="2" name="Bản sao của B1_26">
            <a:hlinkClick r:id="" action="ppaction://media"/>
            <a:extLst>
              <a:ext uri="{FF2B5EF4-FFF2-40B4-BE49-F238E27FC236}">
                <a16:creationId xmlns:a16="http://schemas.microsoft.com/office/drawing/2014/main" id="{4CEA8FBB-EAD3-4F9F-9E10-92D145F189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99288" y="50849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643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8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6" name="Title 1"/>
          <p:cNvSpPr>
            <a:spLocks noGrp="1"/>
          </p:cNvSpPr>
          <p:nvPr>
            <p:ph type="title"/>
          </p:nvPr>
        </p:nvSpPr>
        <p:spPr>
          <a:xfrm>
            <a:off x="2274383" y="71843"/>
            <a:ext cx="7170738" cy="14478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200" dirty="0">
                <a:solidFill>
                  <a:srgbClr val="FFFF66"/>
                </a:solidFill>
                <a:latin typeface=".VnBodoni" pitchFamily="34" charset="0"/>
              </a:rPr>
              <a:t>6. Listen and practice with the chant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056968" y="1505788"/>
            <a:ext cx="6781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 dirty="0"/>
              <a:t>My city is very busy</a:t>
            </a:r>
            <a:endParaRPr lang="en-US" sz="3200" b="1" dirty="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011652" y="2050994"/>
            <a:ext cx="6781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 dirty="0"/>
              <a:t>There are lots of buildings growing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011652" y="2565661"/>
            <a:ext cx="7696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/>
              <a:t>The people here are funny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011653" y="2997200"/>
            <a:ext cx="72310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 dirty="0"/>
              <a:t>It’s a lovely place to live in.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056321" y="3929390"/>
            <a:ext cx="44977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>
                <a:solidFill>
                  <a:schemeClr val="bg1"/>
                </a:solidFill>
              </a:rPr>
              <a:t>My village is very pretty.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007469" y="4302569"/>
            <a:ext cx="79216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>
                <a:solidFill>
                  <a:schemeClr val="bg1"/>
                </a:solidFill>
              </a:rPr>
              <a:t>There are lots of places to see</a:t>
            </a:r>
            <a:r>
              <a:rPr lang="en-US" sz="3200" b="1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014323" y="4953000"/>
            <a:ext cx="7467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>
                <a:solidFill>
                  <a:schemeClr val="bg1"/>
                </a:solidFill>
              </a:rPr>
              <a:t>The people here are friendly.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043113" y="5435600"/>
            <a:ext cx="7467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>
                <a:solidFill>
                  <a:schemeClr val="bg1"/>
                </a:solidFill>
              </a:rPr>
              <a:t>It’s a fantastic place to be</a:t>
            </a:r>
            <a:r>
              <a:rPr lang="en-US" sz="3200" b="1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36" name="LISTEN 5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801" y="381000"/>
            <a:ext cx="7334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Unit_4.6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53625" y="419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145144"/>
      </p:ext>
    </p:extLst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9056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audio>
              <p:cMediaNode>
                <p:cTn id="4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588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10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1295400" y="1780162"/>
            <a:ext cx="9144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7200" b="1" dirty="0">
                <a:solidFill>
                  <a:srgbClr val="FF0000"/>
                </a:solidFill>
                <a:latin typeface=".VnArabia" pitchFamily="34" charset="0"/>
              </a:rPr>
              <a:t>Home </a:t>
            </a:r>
            <a:r>
              <a:rPr lang="en-US" sz="7200" b="1" dirty="0" err="1">
                <a:solidFill>
                  <a:srgbClr val="FF0000"/>
                </a:solidFill>
                <a:latin typeface=".VnArabia" pitchFamily="34" charset="0"/>
              </a:rPr>
              <a:t>Asignment</a:t>
            </a:r>
            <a:r>
              <a:rPr lang="en-US" sz="4800" b="1" dirty="0">
                <a:solidFill>
                  <a:srgbClr val="FF0000"/>
                </a:solidFill>
                <a:latin typeface=".VnArabia" pitchFamily="34" charset="0"/>
              </a:rPr>
              <a:t>:</a:t>
            </a:r>
          </a:p>
        </p:txBody>
      </p:sp>
      <p:sp>
        <p:nvSpPr>
          <p:cNvPr id="17426" name="Text Box 18"/>
          <p:cNvSpPr txBox="1">
            <a:spLocks noChangeArrowheads="1"/>
          </p:cNvSpPr>
          <p:nvPr/>
        </p:nvSpPr>
        <p:spPr bwMode="auto">
          <a:xfrm>
            <a:off x="2133600" y="685801"/>
            <a:ext cx="5181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Vocabulary:</a:t>
            </a:r>
          </a:p>
        </p:txBody>
      </p:sp>
      <p:sp>
        <p:nvSpPr>
          <p:cNvPr id="17427" name="Text Box 19"/>
          <p:cNvSpPr txBox="1">
            <a:spLocks noChangeArrowheads="1"/>
          </p:cNvSpPr>
          <p:nvPr/>
        </p:nvSpPr>
        <p:spPr bwMode="auto">
          <a:xfrm>
            <a:off x="2098964" y="1371601"/>
            <a:ext cx="5181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Pronunciation:</a:t>
            </a:r>
          </a:p>
        </p:txBody>
      </p:sp>
      <p:sp>
        <p:nvSpPr>
          <p:cNvPr id="17428" name="Text Box 20"/>
          <p:cNvSpPr txBox="1">
            <a:spLocks noChangeArrowheads="1"/>
          </p:cNvSpPr>
          <p:nvPr/>
        </p:nvSpPr>
        <p:spPr bwMode="auto">
          <a:xfrm>
            <a:off x="2133600" y="3352800"/>
            <a:ext cx="853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chemeClr val="bg1"/>
                </a:solidFill>
                <a:latin typeface=".VnAvant" pitchFamily="34" charset="0"/>
              </a:rPr>
              <a:t>- Learn by heart the vocabulary in box 1 and box 2</a:t>
            </a:r>
          </a:p>
        </p:txBody>
      </p:sp>
      <p:sp>
        <p:nvSpPr>
          <p:cNvPr id="17429" name="Text Box 21"/>
          <p:cNvSpPr txBox="1">
            <a:spLocks noChangeArrowheads="1"/>
          </p:cNvSpPr>
          <p:nvPr/>
        </p:nvSpPr>
        <p:spPr bwMode="auto">
          <a:xfrm>
            <a:off x="2133600" y="3962401"/>
            <a:ext cx="83058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chemeClr val="bg1"/>
                </a:solidFill>
                <a:latin typeface=".VnAvant" pitchFamily="34" charset="0"/>
              </a:rPr>
              <a:t>- Practice the sounds: /i:/ and /I/ and find more words with the sounds above</a:t>
            </a:r>
          </a:p>
        </p:txBody>
      </p:sp>
      <p:sp>
        <p:nvSpPr>
          <p:cNvPr id="17430" name="Text Box 22"/>
          <p:cNvSpPr txBox="1">
            <a:spLocks noChangeArrowheads="1"/>
          </p:cNvSpPr>
          <p:nvPr/>
        </p:nvSpPr>
        <p:spPr bwMode="auto">
          <a:xfrm>
            <a:off x="2209800" y="4906963"/>
            <a:ext cx="7086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chemeClr val="bg1"/>
                </a:solidFill>
                <a:latin typeface=".VnAvant" pitchFamily="34" charset="0"/>
              </a:rPr>
              <a:t>- Prepare for the lesson: A closer look 2</a:t>
            </a:r>
          </a:p>
        </p:txBody>
      </p:sp>
      <p:sp>
        <p:nvSpPr>
          <p:cNvPr id="17431" name="Text Box 23"/>
          <p:cNvSpPr txBox="1">
            <a:spLocks noChangeArrowheads="1"/>
          </p:cNvSpPr>
          <p:nvPr/>
        </p:nvSpPr>
        <p:spPr bwMode="auto">
          <a:xfrm>
            <a:off x="2209800" y="5486400"/>
            <a:ext cx="7086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chemeClr val="bg1"/>
                </a:solidFill>
                <a:latin typeface=".VnAvant" pitchFamily="34" charset="0"/>
              </a:rPr>
              <a:t>- Workbook</a:t>
            </a:r>
          </a:p>
        </p:txBody>
      </p:sp>
    </p:spTree>
    <p:extLst>
      <p:ext uri="{BB962C8B-B14F-4D97-AF65-F5344CB8AC3E}">
        <p14:creationId xmlns:p14="http://schemas.microsoft.com/office/powerpoint/2010/main" val="968330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7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7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7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/>
      <p:bldP spid="17428" grpId="0"/>
      <p:bldP spid="17429" grpId="0"/>
      <p:bldP spid="17430" grpId="0"/>
      <p:bldP spid="174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5793AA-639A-5EF6-D02C-3B190E7364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485776"/>
            <a:ext cx="10972800" cy="5592764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Name some places in your </a:t>
            </a:r>
            <a:r>
              <a:rPr lang="en-US" dirty="0" err="1">
                <a:solidFill>
                  <a:srgbClr val="FF0000"/>
                </a:solidFill>
              </a:rPr>
              <a:t>neigbourhood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DAD4DE-0E60-9C33-59ED-AA651D3E9011}"/>
              </a:ext>
            </a:extLst>
          </p:cNvPr>
          <p:cNvSpPr txBox="1"/>
          <p:nvPr/>
        </p:nvSpPr>
        <p:spPr>
          <a:xfrm>
            <a:off x="903439" y="2076450"/>
            <a:ext cx="1542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hospital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0765B9-EE9B-0D17-63C6-1EECD779E28B}"/>
              </a:ext>
            </a:extLst>
          </p:cNvPr>
          <p:cNvSpPr txBox="1"/>
          <p:nvPr/>
        </p:nvSpPr>
        <p:spPr>
          <a:xfrm>
            <a:off x="3048000" y="2057400"/>
            <a:ext cx="1644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tall building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DAD0F6-8A71-A3CE-A583-DB015C0D20C8}"/>
              </a:ext>
            </a:extLst>
          </p:cNvPr>
          <p:cNvSpPr txBox="1"/>
          <p:nvPr/>
        </p:nvSpPr>
        <p:spPr>
          <a:xfrm>
            <a:off x="4953000" y="2057400"/>
            <a:ext cx="817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clinic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AC84B5-A298-926D-7435-978DAC24C1F7}"/>
              </a:ext>
            </a:extLst>
          </p:cNvPr>
          <p:cNvSpPr txBox="1"/>
          <p:nvPr/>
        </p:nvSpPr>
        <p:spPr>
          <a:xfrm>
            <a:off x="6400800" y="2057400"/>
            <a:ext cx="9909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school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275F7C-50E2-1939-6176-B28970D1488B}"/>
              </a:ext>
            </a:extLst>
          </p:cNvPr>
          <p:cNvSpPr txBox="1"/>
          <p:nvPr/>
        </p:nvSpPr>
        <p:spPr>
          <a:xfrm>
            <a:off x="8141803" y="2057400"/>
            <a:ext cx="12731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museum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59C5EC-F6B3-B258-8596-8D959F2A9CEF}"/>
              </a:ext>
            </a:extLst>
          </p:cNvPr>
          <p:cNvSpPr txBox="1"/>
          <p:nvPr/>
        </p:nvSpPr>
        <p:spPr>
          <a:xfrm>
            <a:off x="9884707" y="2057400"/>
            <a:ext cx="14990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post office</a:t>
            </a:r>
          </a:p>
        </p:txBody>
      </p:sp>
    </p:spTree>
    <p:extLst>
      <p:ext uri="{BB962C8B-B14F-4D97-AF65-F5344CB8AC3E}">
        <p14:creationId xmlns:p14="http://schemas.microsoft.com/office/powerpoint/2010/main" val="23518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218136" y="1557287"/>
            <a:ext cx="256461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Vocabulary</a:t>
            </a:r>
            <a:endParaRPr lang="en-US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61939" y="2324100"/>
            <a:ext cx="29809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- railway station (n)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75015" y="2324100"/>
            <a:ext cx="13358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: </a:t>
            </a:r>
            <a:r>
              <a:rPr lang="en-US" sz="2800" dirty="0" err="1">
                <a:solidFill>
                  <a:schemeClr val="bg1"/>
                </a:solidFill>
              </a:rPr>
              <a:t>ga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tàu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71033" y="3001347"/>
            <a:ext cx="18550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- square (n)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36215" y="3008526"/>
            <a:ext cx="23791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: </a:t>
            </a:r>
            <a:r>
              <a:rPr lang="en-US" sz="2800" dirty="0" err="1">
                <a:solidFill>
                  <a:schemeClr val="bg1"/>
                </a:solidFill>
              </a:rPr>
              <a:t>quảng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trường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52112" y="3733800"/>
            <a:ext cx="22308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- cathedral (n)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36215" y="3777135"/>
            <a:ext cx="20730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: </a:t>
            </a:r>
            <a:r>
              <a:rPr lang="en-US" sz="2800" dirty="0" err="1">
                <a:solidFill>
                  <a:schemeClr val="bg1"/>
                </a:solidFill>
              </a:rPr>
              <a:t>nhà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thờ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lớn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77210" y="5277330"/>
            <a:ext cx="23646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- </a:t>
            </a:r>
            <a:r>
              <a:rPr lang="en-US" sz="2800" dirty="0" smtClean="0">
                <a:solidFill>
                  <a:schemeClr val="bg1"/>
                </a:solidFill>
              </a:rPr>
              <a:t>Art </a:t>
            </a:r>
            <a:r>
              <a:rPr lang="en-US" sz="2800" dirty="0">
                <a:solidFill>
                  <a:schemeClr val="bg1"/>
                </a:solidFill>
              </a:rPr>
              <a:t>gallery (n)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09489" y="5137799"/>
            <a:ext cx="28520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: </a:t>
            </a:r>
            <a:r>
              <a:rPr lang="en-US" sz="2800" dirty="0" err="1">
                <a:solidFill>
                  <a:schemeClr val="bg1"/>
                </a:solidFill>
              </a:rPr>
              <a:t>triển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lãm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hội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hoạ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97152" y="4419600"/>
            <a:ext cx="18960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- temple (n)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781780" y="4358933"/>
            <a:ext cx="18357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: </a:t>
            </a:r>
            <a:r>
              <a:rPr lang="en-US" sz="2800" dirty="0" err="1">
                <a:solidFill>
                  <a:schemeClr val="bg1"/>
                </a:solidFill>
              </a:rPr>
              <a:t>đền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miếu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6" y="4880054"/>
            <a:ext cx="1298575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Oval 18"/>
          <p:cNvSpPr/>
          <p:nvPr/>
        </p:nvSpPr>
        <p:spPr>
          <a:xfrm>
            <a:off x="3886200" y="2254934"/>
            <a:ext cx="142880" cy="18346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2667000" y="2254934"/>
            <a:ext cx="142880" cy="18346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3133720" y="3657601"/>
            <a:ext cx="142880" cy="18346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2905120" y="4267201"/>
            <a:ext cx="142880" cy="18346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3429000" y="4998134"/>
            <a:ext cx="142880" cy="18346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1" name="Text Box 6"/>
          <p:cNvSpPr txBox="1">
            <a:spLocks noChangeArrowheads="1"/>
          </p:cNvSpPr>
          <p:nvPr/>
        </p:nvSpPr>
        <p:spPr bwMode="auto">
          <a:xfrm>
            <a:off x="2022764" y="733186"/>
            <a:ext cx="7696200" cy="1037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"/>
              </a:spcBef>
            </a:pPr>
            <a:r>
              <a:rPr lang="en-US" sz="3200" b="1" dirty="0">
                <a:solidFill>
                  <a:schemeClr val="bg1"/>
                </a:solidFill>
                <a:latin typeface="Baskerville Old Face" pitchFamily="18" charset="0"/>
              </a:rPr>
              <a:t>UNIT 4: MY NEIGHBOURHOOD</a:t>
            </a:r>
          </a:p>
          <a:p>
            <a:pPr algn="ctr">
              <a:spcBef>
                <a:spcPct val="5000"/>
              </a:spcBef>
            </a:pPr>
            <a:r>
              <a:rPr lang="en-US" sz="2800" b="1" dirty="0">
                <a:solidFill>
                  <a:schemeClr val="bg1"/>
                </a:solidFill>
                <a:latin typeface="Lucida Handwriting" pitchFamily="66" charset="0"/>
              </a:rPr>
              <a:t>Lesson 2: A closer look 1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695CEC6C-6329-49E4-8FB7-15ED91CC34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110" y="3230000"/>
            <a:ext cx="4665747" cy="2199443"/>
          </a:xfrm>
          <a:prstGeom prst="round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248" y="3459030"/>
            <a:ext cx="4846615" cy="2214809"/>
          </a:xfrm>
          <a:prstGeom prst="round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042" y="4288034"/>
            <a:ext cx="4631942" cy="2199442"/>
          </a:xfrm>
          <a:prstGeom prst="round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8597" y="4482564"/>
            <a:ext cx="4456026" cy="2063491"/>
          </a:xfrm>
          <a:prstGeom prst="roundRect">
            <a:avLst/>
          </a:prstGeom>
        </p:spPr>
      </p:pic>
      <p:grpSp>
        <p:nvGrpSpPr>
          <p:cNvPr id="43" name="Group 42"/>
          <p:cNvGrpSpPr/>
          <p:nvPr/>
        </p:nvGrpSpPr>
        <p:grpSpPr>
          <a:xfrm>
            <a:off x="5878251" y="1560351"/>
            <a:ext cx="4433034" cy="2356576"/>
            <a:chOff x="1462289" y="1774371"/>
            <a:chExt cx="2257519" cy="1807029"/>
          </a:xfrm>
        </p:grpSpPr>
        <p:sp>
          <p:nvSpPr>
            <p:cNvPr id="45" name="Rounded Rectangle 44"/>
            <p:cNvSpPr/>
            <p:nvPr/>
          </p:nvSpPr>
          <p:spPr>
            <a:xfrm>
              <a:off x="1462289" y="1774371"/>
              <a:ext cx="2113206" cy="1807029"/>
            </a:xfrm>
            <a:prstGeom prst="roundRect">
              <a:avLst>
                <a:gd name="adj" fmla="val 13655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2290" y="1774372"/>
              <a:ext cx="2257518" cy="1506648"/>
            </a:xfrm>
            <a:prstGeom prst="round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28588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3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9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952244" y="236369"/>
            <a:ext cx="81751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Match the places below with the pictures.</a:t>
            </a:r>
          </a:p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Then listen, check and repeat the words.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1622990" y="1241497"/>
            <a:ext cx="2802560" cy="1869436"/>
            <a:chOff x="98989" y="1241497"/>
            <a:chExt cx="3257150" cy="2172668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944" y="1302036"/>
              <a:ext cx="3168195" cy="2112129"/>
            </a:xfrm>
            <a:prstGeom prst="roundRect">
              <a:avLst/>
            </a:prstGeom>
          </p:spPr>
        </p:pic>
        <p:sp>
          <p:nvSpPr>
            <p:cNvPr id="6" name="Oval 5"/>
            <p:cNvSpPr/>
            <p:nvPr/>
          </p:nvSpPr>
          <p:spPr>
            <a:xfrm>
              <a:off x="98989" y="1241497"/>
              <a:ext cx="414709" cy="414709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70C0"/>
                  </a:solidFill>
                </a:rPr>
                <a:t>a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7881445" y="3858300"/>
            <a:ext cx="2474087" cy="2013332"/>
            <a:chOff x="98989" y="1241497"/>
            <a:chExt cx="2875396" cy="2339904"/>
          </a:xfrm>
        </p:grpSpPr>
        <p:grpSp>
          <p:nvGrpSpPr>
            <p:cNvPr id="29" name="Group 28"/>
            <p:cNvGrpSpPr/>
            <p:nvPr/>
          </p:nvGrpSpPr>
          <p:grpSpPr>
            <a:xfrm>
              <a:off x="200084" y="1360715"/>
              <a:ext cx="2774301" cy="2220686"/>
              <a:chOff x="1462289" y="1774371"/>
              <a:chExt cx="2257519" cy="1807029"/>
            </a:xfrm>
          </p:grpSpPr>
          <p:sp>
            <p:nvSpPr>
              <p:cNvPr id="31" name="Rounded Rectangle 30"/>
              <p:cNvSpPr/>
              <p:nvPr/>
            </p:nvSpPr>
            <p:spPr>
              <a:xfrm>
                <a:off x="1462289" y="1774371"/>
                <a:ext cx="2113206" cy="1807029"/>
              </a:xfrm>
              <a:prstGeom prst="roundRect">
                <a:avLst>
                  <a:gd name="adj" fmla="val 13655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2" name="Picture 31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62290" y="1774372"/>
                <a:ext cx="2257518" cy="1506648"/>
              </a:xfrm>
              <a:prstGeom prst="roundRect">
                <a:avLst/>
              </a:prstGeom>
            </p:spPr>
          </p:pic>
        </p:grpSp>
        <p:sp>
          <p:nvSpPr>
            <p:cNvPr id="30" name="Oval 29"/>
            <p:cNvSpPr/>
            <p:nvPr/>
          </p:nvSpPr>
          <p:spPr>
            <a:xfrm>
              <a:off x="98989" y="1241497"/>
              <a:ext cx="414709" cy="414709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70C0"/>
                  </a:solidFill>
                </a:rPr>
                <a:t>e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5033325" y="3822753"/>
            <a:ext cx="2523918" cy="1760272"/>
            <a:chOff x="98989" y="1241497"/>
            <a:chExt cx="2933310" cy="2045797"/>
          </a:xfrm>
        </p:grpSpPr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8100" y="1398142"/>
              <a:ext cx="2834199" cy="1889152"/>
            </a:xfrm>
            <a:prstGeom prst="roundRect">
              <a:avLst/>
            </a:prstGeom>
          </p:spPr>
        </p:pic>
        <p:sp>
          <p:nvSpPr>
            <p:cNvPr id="35" name="Oval 34"/>
            <p:cNvSpPr/>
            <p:nvPr/>
          </p:nvSpPr>
          <p:spPr>
            <a:xfrm>
              <a:off x="98989" y="1241497"/>
              <a:ext cx="414709" cy="414709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70C0"/>
                  </a:solidFill>
                </a:rPr>
                <a:t>d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7769712" y="1141688"/>
            <a:ext cx="2723951" cy="1912048"/>
            <a:chOff x="-131558" y="1197453"/>
            <a:chExt cx="3165790" cy="2222192"/>
          </a:xfrm>
        </p:grpSpPr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6106" y="1352754"/>
              <a:ext cx="3100338" cy="2066891"/>
            </a:xfrm>
            <a:prstGeom prst="roundRect">
              <a:avLst/>
            </a:prstGeom>
          </p:spPr>
        </p:pic>
        <p:sp>
          <p:nvSpPr>
            <p:cNvPr id="40" name="Oval 39"/>
            <p:cNvSpPr/>
            <p:nvPr/>
          </p:nvSpPr>
          <p:spPr>
            <a:xfrm>
              <a:off x="-131558" y="1197453"/>
              <a:ext cx="414709" cy="414708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70C0"/>
                  </a:solidFill>
                </a:rPr>
                <a:t>b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1801405" y="3849809"/>
            <a:ext cx="2820735" cy="1745117"/>
            <a:chOff x="-2106" y="1241497"/>
            <a:chExt cx="3278271" cy="2028183"/>
          </a:xfrm>
        </p:grpSpPr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643" y="1366952"/>
              <a:ext cx="3208522" cy="1902728"/>
            </a:xfrm>
            <a:prstGeom prst="roundRect">
              <a:avLst/>
            </a:prstGeom>
          </p:spPr>
        </p:pic>
        <p:sp>
          <p:nvSpPr>
            <p:cNvPr id="45" name="Oval 44"/>
            <p:cNvSpPr/>
            <p:nvPr/>
          </p:nvSpPr>
          <p:spPr>
            <a:xfrm>
              <a:off x="-2106" y="1241497"/>
              <a:ext cx="414710" cy="414709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70C0"/>
                  </a:solidFill>
                </a:rPr>
                <a:t>c</a:t>
              </a: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5120593" y="3267062"/>
            <a:ext cx="2317122" cy="430887"/>
            <a:chOff x="3233057" y="1679134"/>
            <a:chExt cx="2317122" cy="430887"/>
          </a:xfrm>
        </p:grpSpPr>
        <p:sp>
          <p:nvSpPr>
            <p:cNvPr id="59" name="Rounded Rectangle 58"/>
            <p:cNvSpPr/>
            <p:nvPr/>
          </p:nvSpPr>
          <p:spPr>
            <a:xfrm>
              <a:off x="3233057" y="1700906"/>
              <a:ext cx="2237833" cy="389152"/>
            </a:xfrm>
            <a:prstGeom prst="roundRect">
              <a:avLst>
                <a:gd name="adj" fmla="val 49416"/>
              </a:avLst>
            </a:prstGeom>
            <a:solidFill>
              <a:srgbClr val="9CDD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303810" y="1679134"/>
              <a:ext cx="224636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>
                  <a:solidFill>
                    <a:srgbClr val="0070C0"/>
                  </a:solidFill>
                </a:rPr>
                <a:t>5. </a:t>
              </a:r>
              <a:r>
                <a:rPr lang="en-US" sz="2200"/>
                <a:t>railway station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2527107" y="6100672"/>
            <a:ext cx="75656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Name some other places in your </a:t>
            </a:r>
            <a:r>
              <a:rPr lang="en-US" sz="2400" b="1" dirty="0" err="1"/>
              <a:t>neighbourhood</a:t>
            </a:r>
            <a:r>
              <a:rPr lang="en-US" sz="2400" b="1" dirty="0"/>
              <a:t>.</a:t>
            </a:r>
          </a:p>
        </p:txBody>
      </p:sp>
      <p:pic>
        <p:nvPicPr>
          <p:cNvPr id="2" name="Bản sao của B1_24">
            <a:hlinkClick r:id="" action="ppaction://media"/>
            <a:extLst>
              <a:ext uri="{FF2B5EF4-FFF2-40B4-BE49-F238E27FC236}">
                <a16:creationId xmlns:a16="http://schemas.microsoft.com/office/drawing/2014/main" id="{286AC5F5-C51A-410E-95AB-90825D0C48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049000" y="381000"/>
            <a:ext cx="487363" cy="487363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22B3E2AA-DE4F-4163-9794-BB5CEDCAC015}"/>
              </a:ext>
            </a:extLst>
          </p:cNvPr>
          <p:cNvGrpSpPr/>
          <p:nvPr/>
        </p:nvGrpSpPr>
        <p:grpSpPr>
          <a:xfrm>
            <a:off x="2390406" y="5747772"/>
            <a:ext cx="1515805" cy="430887"/>
            <a:chOff x="3233057" y="1679133"/>
            <a:chExt cx="1515805" cy="430887"/>
          </a:xfrm>
        </p:grpSpPr>
        <p:sp>
          <p:nvSpPr>
            <p:cNvPr id="44" name="Rounded Rectangle 7">
              <a:extLst>
                <a:ext uri="{FF2B5EF4-FFF2-40B4-BE49-F238E27FC236}">
                  <a16:creationId xmlns:a16="http://schemas.microsoft.com/office/drawing/2014/main" id="{5694488D-64B3-42DE-8D96-E92FEDF94D20}"/>
                </a:ext>
              </a:extLst>
            </p:cNvPr>
            <p:cNvSpPr/>
            <p:nvPr/>
          </p:nvSpPr>
          <p:spPr>
            <a:xfrm>
              <a:off x="3233057" y="1700904"/>
              <a:ext cx="1515805" cy="389152"/>
            </a:xfrm>
            <a:prstGeom prst="roundRect">
              <a:avLst>
                <a:gd name="adj" fmla="val 49416"/>
              </a:avLst>
            </a:prstGeom>
            <a:solidFill>
              <a:srgbClr val="9CDD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28DED9E-1CFC-4DF8-8FD8-75D90E5638F2}"/>
                </a:ext>
              </a:extLst>
            </p:cNvPr>
            <p:cNvSpPr txBox="1"/>
            <p:nvPr/>
          </p:nvSpPr>
          <p:spPr>
            <a:xfrm>
              <a:off x="3348832" y="1679133"/>
              <a:ext cx="125765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solidFill>
                    <a:srgbClr val="0070C0"/>
                  </a:solidFill>
                </a:rPr>
                <a:t>1. </a:t>
              </a:r>
              <a:r>
                <a:rPr lang="en-US" sz="2200" dirty="0"/>
                <a:t>square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88074216-EAF6-44EC-A481-4CFEF1D52B6D}"/>
              </a:ext>
            </a:extLst>
          </p:cNvPr>
          <p:cNvGrpSpPr/>
          <p:nvPr/>
        </p:nvGrpSpPr>
        <p:grpSpPr>
          <a:xfrm>
            <a:off x="8429202" y="5734027"/>
            <a:ext cx="1785263" cy="430887"/>
            <a:chOff x="3233057" y="1679133"/>
            <a:chExt cx="1785263" cy="430887"/>
          </a:xfrm>
        </p:grpSpPr>
        <p:sp>
          <p:nvSpPr>
            <p:cNvPr id="62" name="Rounded Rectangle 49">
              <a:extLst>
                <a:ext uri="{FF2B5EF4-FFF2-40B4-BE49-F238E27FC236}">
                  <a16:creationId xmlns:a16="http://schemas.microsoft.com/office/drawing/2014/main" id="{7AAC20AD-F3A6-4885-90EF-28AD88416455}"/>
                </a:ext>
              </a:extLst>
            </p:cNvPr>
            <p:cNvSpPr/>
            <p:nvPr/>
          </p:nvSpPr>
          <p:spPr>
            <a:xfrm>
              <a:off x="3233057" y="1700905"/>
              <a:ext cx="1785263" cy="389152"/>
            </a:xfrm>
            <a:prstGeom prst="roundRect">
              <a:avLst>
                <a:gd name="adj" fmla="val 49416"/>
              </a:avLst>
            </a:prstGeom>
            <a:solidFill>
              <a:srgbClr val="9CDD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08753045-9273-48E2-9E00-52CC0E2342FF}"/>
                </a:ext>
              </a:extLst>
            </p:cNvPr>
            <p:cNvSpPr txBox="1"/>
            <p:nvPr/>
          </p:nvSpPr>
          <p:spPr>
            <a:xfrm>
              <a:off x="3303811" y="1679133"/>
              <a:ext cx="164375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solidFill>
                    <a:srgbClr val="0070C0"/>
                  </a:solidFill>
                </a:rPr>
                <a:t>2. </a:t>
              </a:r>
              <a:r>
                <a:rPr lang="en-US" sz="2200" dirty="0"/>
                <a:t>art gallery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642E21D5-9A91-4E33-9ADF-69B4FA33773E}"/>
              </a:ext>
            </a:extLst>
          </p:cNvPr>
          <p:cNvGrpSpPr/>
          <p:nvPr/>
        </p:nvGrpSpPr>
        <p:grpSpPr>
          <a:xfrm>
            <a:off x="5432965" y="5751319"/>
            <a:ext cx="1813651" cy="430887"/>
            <a:chOff x="3233057" y="1679133"/>
            <a:chExt cx="1813651" cy="430887"/>
          </a:xfrm>
        </p:grpSpPr>
        <p:sp>
          <p:nvSpPr>
            <p:cNvPr id="65" name="Rounded Rectangle 52">
              <a:extLst>
                <a:ext uri="{FF2B5EF4-FFF2-40B4-BE49-F238E27FC236}">
                  <a16:creationId xmlns:a16="http://schemas.microsoft.com/office/drawing/2014/main" id="{B9163A09-382F-45C3-B59D-460A94F107BB}"/>
                </a:ext>
              </a:extLst>
            </p:cNvPr>
            <p:cNvSpPr/>
            <p:nvPr/>
          </p:nvSpPr>
          <p:spPr>
            <a:xfrm>
              <a:off x="3233057" y="1700906"/>
              <a:ext cx="1708311" cy="389152"/>
            </a:xfrm>
            <a:prstGeom prst="roundRect">
              <a:avLst>
                <a:gd name="adj" fmla="val 49416"/>
              </a:avLst>
            </a:prstGeom>
            <a:solidFill>
              <a:srgbClr val="9CDD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949D1B41-5FAB-4431-8190-784EB2B7D479}"/>
                </a:ext>
              </a:extLst>
            </p:cNvPr>
            <p:cNvSpPr txBox="1"/>
            <p:nvPr/>
          </p:nvSpPr>
          <p:spPr>
            <a:xfrm>
              <a:off x="3303814" y="1679133"/>
              <a:ext cx="174289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solidFill>
                    <a:srgbClr val="0070C0"/>
                  </a:solidFill>
                </a:rPr>
                <a:t>3. </a:t>
              </a:r>
              <a:r>
                <a:rPr lang="en-US" sz="2200" dirty="0" err="1"/>
                <a:t>catherdral</a:t>
              </a:r>
              <a:endParaRPr lang="en-US" sz="2200" dirty="0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C4DB64C9-3406-491F-BD56-16828DCD9909}"/>
              </a:ext>
            </a:extLst>
          </p:cNvPr>
          <p:cNvGrpSpPr/>
          <p:nvPr/>
        </p:nvGrpSpPr>
        <p:grpSpPr>
          <a:xfrm>
            <a:off x="2423056" y="3273554"/>
            <a:ext cx="1344392" cy="430887"/>
            <a:chOff x="3233058" y="1679133"/>
            <a:chExt cx="1344392" cy="430887"/>
          </a:xfrm>
        </p:grpSpPr>
        <p:sp>
          <p:nvSpPr>
            <p:cNvPr id="68" name="Rounded Rectangle 55">
              <a:extLst>
                <a:ext uri="{FF2B5EF4-FFF2-40B4-BE49-F238E27FC236}">
                  <a16:creationId xmlns:a16="http://schemas.microsoft.com/office/drawing/2014/main" id="{9D01B27E-8A5B-4B37-ADCA-D21D733DEC18}"/>
                </a:ext>
              </a:extLst>
            </p:cNvPr>
            <p:cNvSpPr/>
            <p:nvPr/>
          </p:nvSpPr>
          <p:spPr>
            <a:xfrm>
              <a:off x="3233058" y="1700905"/>
              <a:ext cx="1344392" cy="389152"/>
            </a:xfrm>
            <a:prstGeom prst="roundRect">
              <a:avLst>
                <a:gd name="adj" fmla="val 49416"/>
              </a:avLst>
            </a:prstGeom>
            <a:solidFill>
              <a:srgbClr val="9CDD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7CE02B6-40B7-4925-81EC-7B836E885F6B}"/>
                </a:ext>
              </a:extLst>
            </p:cNvPr>
            <p:cNvSpPr txBox="1"/>
            <p:nvPr/>
          </p:nvSpPr>
          <p:spPr>
            <a:xfrm>
              <a:off x="3303812" y="1679133"/>
              <a:ext cx="127363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solidFill>
                    <a:srgbClr val="0070C0"/>
                  </a:solidFill>
                </a:rPr>
                <a:t>4. </a:t>
              </a:r>
              <a:r>
                <a:rPr lang="en-US" sz="2200" dirty="0"/>
                <a:t>temple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86378203-204D-466F-8492-E2C6E8249667}"/>
              </a:ext>
            </a:extLst>
          </p:cNvPr>
          <p:cNvGrpSpPr/>
          <p:nvPr/>
        </p:nvGrpSpPr>
        <p:grpSpPr>
          <a:xfrm>
            <a:off x="8080147" y="3212371"/>
            <a:ext cx="2317122" cy="430887"/>
            <a:chOff x="3233057" y="1679134"/>
            <a:chExt cx="2317122" cy="430887"/>
          </a:xfrm>
        </p:grpSpPr>
        <p:sp>
          <p:nvSpPr>
            <p:cNvPr id="71" name="Rounded Rectangle 58">
              <a:extLst>
                <a:ext uri="{FF2B5EF4-FFF2-40B4-BE49-F238E27FC236}">
                  <a16:creationId xmlns:a16="http://schemas.microsoft.com/office/drawing/2014/main" id="{6B69DB8B-214E-4F3A-88B3-970DFBD02B32}"/>
                </a:ext>
              </a:extLst>
            </p:cNvPr>
            <p:cNvSpPr/>
            <p:nvPr/>
          </p:nvSpPr>
          <p:spPr>
            <a:xfrm>
              <a:off x="3233057" y="1700906"/>
              <a:ext cx="2237833" cy="389152"/>
            </a:xfrm>
            <a:prstGeom prst="roundRect">
              <a:avLst>
                <a:gd name="adj" fmla="val 49416"/>
              </a:avLst>
            </a:prstGeom>
            <a:solidFill>
              <a:srgbClr val="9CDD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2755DB1E-0C88-4006-89D5-B128A74C039F}"/>
                </a:ext>
              </a:extLst>
            </p:cNvPr>
            <p:cNvSpPr txBox="1"/>
            <p:nvPr/>
          </p:nvSpPr>
          <p:spPr>
            <a:xfrm>
              <a:off x="3303810" y="1679134"/>
              <a:ext cx="224636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solidFill>
                    <a:srgbClr val="0070C0"/>
                  </a:solidFill>
                </a:rPr>
                <a:t>5. </a:t>
              </a:r>
              <a:r>
                <a:rPr lang="en-US" sz="2200" dirty="0"/>
                <a:t>railway station</a:t>
              </a: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6427973" y="2494247"/>
            <a:ext cx="1344392" cy="430887"/>
            <a:chOff x="3233058" y="1679133"/>
            <a:chExt cx="1344392" cy="430887"/>
          </a:xfrm>
        </p:grpSpPr>
        <p:sp>
          <p:nvSpPr>
            <p:cNvPr id="56" name="Rounded Rectangle 55"/>
            <p:cNvSpPr/>
            <p:nvPr/>
          </p:nvSpPr>
          <p:spPr>
            <a:xfrm>
              <a:off x="3233058" y="1700905"/>
              <a:ext cx="1344392" cy="389152"/>
            </a:xfrm>
            <a:prstGeom prst="roundRect">
              <a:avLst>
                <a:gd name="adj" fmla="val 49416"/>
              </a:avLst>
            </a:prstGeom>
            <a:solidFill>
              <a:srgbClr val="9CDD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3303812" y="1679133"/>
              <a:ext cx="127363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solidFill>
                    <a:srgbClr val="0070C0"/>
                  </a:solidFill>
                </a:rPr>
                <a:t>4. </a:t>
              </a:r>
              <a:r>
                <a:rPr lang="en-US" sz="2200" dirty="0"/>
                <a:t>temple</a:t>
              </a: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4496305" y="2486721"/>
            <a:ext cx="1813651" cy="430887"/>
            <a:chOff x="3233057" y="1679133"/>
            <a:chExt cx="1813651" cy="430887"/>
          </a:xfrm>
        </p:grpSpPr>
        <p:sp>
          <p:nvSpPr>
            <p:cNvPr id="53" name="Rounded Rectangle 52"/>
            <p:cNvSpPr/>
            <p:nvPr/>
          </p:nvSpPr>
          <p:spPr>
            <a:xfrm>
              <a:off x="3233057" y="1700906"/>
              <a:ext cx="1708311" cy="389152"/>
            </a:xfrm>
            <a:prstGeom prst="roundRect">
              <a:avLst>
                <a:gd name="adj" fmla="val 49416"/>
              </a:avLst>
            </a:prstGeom>
            <a:solidFill>
              <a:srgbClr val="9CDD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3303814" y="1679133"/>
              <a:ext cx="174289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solidFill>
                    <a:srgbClr val="0070C0"/>
                  </a:solidFill>
                </a:rPr>
                <a:t>3. </a:t>
              </a:r>
              <a:r>
                <a:rPr lang="en-US" sz="2200" dirty="0" err="1"/>
                <a:t>catherdral</a:t>
              </a:r>
              <a:endParaRPr lang="en-US" sz="2200" dirty="0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4713465" y="1831877"/>
            <a:ext cx="1785263" cy="430887"/>
            <a:chOff x="3233057" y="1679133"/>
            <a:chExt cx="1785263" cy="430887"/>
          </a:xfrm>
        </p:grpSpPr>
        <p:sp>
          <p:nvSpPr>
            <p:cNvPr id="50" name="Rounded Rectangle 49"/>
            <p:cNvSpPr/>
            <p:nvPr/>
          </p:nvSpPr>
          <p:spPr>
            <a:xfrm>
              <a:off x="3233057" y="1700905"/>
              <a:ext cx="1785263" cy="389152"/>
            </a:xfrm>
            <a:prstGeom prst="roundRect">
              <a:avLst>
                <a:gd name="adj" fmla="val 49416"/>
              </a:avLst>
            </a:prstGeom>
            <a:solidFill>
              <a:srgbClr val="9CDD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3303811" y="1679133"/>
              <a:ext cx="164375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solidFill>
                    <a:srgbClr val="0070C0"/>
                  </a:solidFill>
                </a:rPr>
                <a:t>2. </a:t>
              </a:r>
              <a:r>
                <a:rPr lang="en-US" sz="2200" dirty="0"/>
                <a:t>art gallery</a:t>
              </a: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5285986" y="1231741"/>
            <a:ext cx="1515805" cy="430887"/>
            <a:chOff x="3233057" y="1679133"/>
            <a:chExt cx="1515805" cy="430887"/>
          </a:xfrm>
        </p:grpSpPr>
        <p:sp>
          <p:nvSpPr>
            <p:cNvPr id="8" name="Rounded Rectangle 7"/>
            <p:cNvSpPr/>
            <p:nvPr/>
          </p:nvSpPr>
          <p:spPr>
            <a:xfrm>
              <a:off x="3233057" y="1700904"/>
              <a:ext cx="1515805" cy="389152"/>
            </a:xfrm>
            <a:prstGeom prst="roundRect">
              <a:avLst>
                <a:gd name="adj" fmla="val 49416"/>
              </a:avLst>
            </a:prstGeom>
            <a:solidFill>
              <a:srgbClr val="9CDD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358068" y="1679133"/>
              <a:ext cx="125765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solidFill>
                    <a:srgbClr val="0070C0"/>
                  </a:solidFill>
                </a:rPr>
                <a:t>1. </a:t>
              </a:r>
              <a:r>
                <a:rPr lang="en-US" sz="2200" dirty="0"/>
                <a:t>square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866D76E-726A-432D-95C4-4F08817E7BBB}"/>
              </a:ext>
            </a:extLst>
          </p:cNvPr>
          <p:cNvGrpSpPr/>
          <p:nvPr/>
        </p:nvGrpSpPr>
        <p:grpSpPr>
          <a:xfrm>
            <a:off x="2967084" y="1215043"/>
            <a:ext cx="2802560" cy="2462943"/>
            <a:chOff x="-918762" y="1753858"/>
            <a:chExt cx="2802560" cy="2462943"/>
          </a:xfrm>
        </p:grpSpPr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1A7D42C6-C5BA-48BC-A769-BE4BACE34ED8}"/>
                </a:ext>
              </a:extLst>
            </p:cNvPr>
            <p:cNvGrpSpPr/>
            <p:nvPr/>
          </p:nvGrpSpPr>
          <p:grpSpPr>
            <a:xfrm>
              <a:off x="-918762" y="1753858"/>
              <a:ext cx="2802560" cy="1869436"/>
              <a:chOff x="98989" y="1241497"/>
              <a:chExt cx="3257150" cy="2172668"/>
            </a:xfrm>
          </p:grpSpPr>
          <p:pic>
            <p:nvPicPr>
              <p:cNvPr id="74" name="Picture 73">
                <a:extLst>
                  <a:ext uri="{FF2B5EF4-FFF2-40B4-BE49-F238E27FC236}">
                    <a16:creationId xmlns:a16="http://schemas.microsoft.com/office/drawing/2014/main" id="{D67D3754-EC2C-4178-8A8D-40515B6D51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7944" y="1302036"/>
                <a:ext cx="3168195" cy="2112129"/>
              </a:xfrm>
              <a:prstGeom prst="roundRect">
                <a:avLst/>
              </a:prstGeom>
            </p:spPr>
          </p:pic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FA7B4F1A-B2A9-4CD6-9399-B2A46BA2BA2F}"/>
                  </a:ext>
                </a:extLst>
              </p:cNvPr>
              <p:cNvSpPr/>
              <p:nvPr/>
            </p:nvSpPr>
            <p:spPr>
              <a:xfrm>
                <a:off x="98989" y="1241497"/>
                <a:ext cx="414709" cy="414709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>
                    <a:solidFill>
                      <a:srgbClr val="0070C0"/>
                    </a:solidFill>
                  </a:rPr>
                  <a:t>a</a:t>
                </a:r>
              </a:p>
            </p:txBody>
          </p: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DE4FCC30-CB8E-45CA-B89B-4DE570BF266A}"/>
                </a:ext>
              </a:extLst>
            </p:cNvPr>
            <p:cNvGrpSpPr/>
            <p:nvPr/>
          </p:nvGrpSpPr>
          <p:grpSpPr>
            <a:xfrm>
              <a:off x="-118696" y="3785914"/>
              <a:ext cx="1344392" cy="430887"/>
              <a:chOff x="3233058" y="1679133"/>
              <a:chExt cx="1344392" cy="430887"/>
            </a:xfrm>
          </p:grpSpPr>
          <p:sp>
            <p:nvSpPr>
              <p:cNvPr id="77" name="Rounded Rectangle 55">
                <a:extLst>
                  <a:ext uri="{FF2B5EF4-FFF2-40B4-BE49-F238E27FC236}">
                    <a16:creationId xmlns:a16="http://schemas.microsoft.com/office/drawing/2014/main" id="{E144EA8D-AF7E-4D36-8602-6B85FC41C221}"/>
                  </a:ext>
                </a:extLst>
              </p:cNvPr>
              <p:cNvSpPr/>
              <p:nvPr/>
            </p:nvSpPr>
            <p:spPr>
              <a:xfrm>
                <a:off x="3233058" y="1700905"/>
                <a:ext cx="1344392" cy="389152"/>
              </a:xfrm>
              <a:prstGeom prst="roundRect">
                <a:avLst>
                  <a:gd name="adj" fmla="val 49416"/>
                </a:avLst>
              </a:prstGeom>
              <a:solidFill>
                <a:srgbClr val="9CDD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2D60B30F-1ED9-42C8-861E-AF3F849C4CD5}"/>
                  </a:ext>
                </a:extLst>
              </p:cNvPr>
              <p:cNvSpPr txBox="1"/>
              <p:nvPr/>
            </p:nvSpPr>
            <p:spPr>
              <a:xfrm>
                <a:off x="3303812" y="1679133"/>
                <a:ext cx="1273638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 dirty="0">
                    <a:solidFill>
                      <a:srgbClr val="0070C0"/>
                    </a:solidFill>
                  </a:rPr>
                  <a:t>4. </a:t>
                </a:r>
                <a:r>
                  <a:rPr lang="en-US" sz="2200" dirty="0"/>
                  <a:t>temple</a:t>
                </a: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A2A7784-56BE-42B7-8854-0B81294B5F6E}"/>
              </a:ext>
            </a:extLst>
          </p:cNvPr>
          <p:cNvGrpSpPr/>
          <p:nvPr/>
        </p:nvGrpSpPr>
        <p:grpSpPr>
          <a:xfrm>
            <a:off x="6169941" y="1148816"/>
            <a:ext cx="2723951" cy="2501569"/>
            <a:chOff x="6272343" y="1557210"/>
            <a:chExt cx="2723951" cy="2501569"/>
          </a:xfrm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E587A3EE-CF2C-4066-82D7-C417BF0C6281}"/>
                </a:ext>
              </a:extLst>
            </p:cNvPr>
            <p:cNvGrpSpPr/>
            <p:nvPr/>
          </p:nvGrpSpPr>
          <p:grpSpPr>
            <a:xfrm>
              <a:off x="6272343" y="1557210"/>
              <a:ext cx="2723951" cy="1912048"/>
              <a:chOff x="-131558" y="1197453"/>
              <a:chExt cx="3165790" cy="2222192"/>
            </a:xfrm>
          </p:grpSpPr>
          <p:pic>
            <p:nvPicPr>
              <p:cNvPr id="80" name="Picture 79">
                <a:extLst>
                  <a:ext uri="{FF2B5EF4-FFF2-40B4-BE49-F238E27FC236}">
                    <a16:creationId xmlns:a16="http://schemas.microsoft.com/office/drawing/2014/main" id="{695CEC6C-6329-49E4-8FB7-15ED91CC34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66106" y="1352754"/>
                <a:ext cx="3100338" cy="2066891"/>
              </a:xfrm>
              <a:prstGeom prst="roundRect">
                <a:avLst/>
              </a:prstGeom>
            </p:spPr>
          </p:pic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5FA4881F-7361-4EE8-9285-39B48A0282CA}"/>
                  </a:ext>
                </a:extLst>
              </p:cNvPr>
              <p:cNvSpPr/>
              <p:nvPr/>
            </p:nvSpPr>
            <p:spPr>
              <a:xfrm>
                <a:off x="-131558" y="1197453"/>
                <a:ext cx="414709" cy="414708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>
                    <a:solidFill>
                      <a:srgbClr val="0070C0"/>
                    </a:solidFill>
                  </a:rPr>
                  <a:t>b</a:t>
                </a:r>
              </a:p>
            </p:txBody>
          </p:sp>
        </p:grp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9759EE30-E7CC-420A-9959-959E4DF249D5}"/>
                </a:ext>
              </a:extLst>
            </p:cNvPr>
            <p:cNvGrpSpPr/>
            <p:nvPr/>
          </p:nvGrpSpPr>
          <p:grpSpPr>
            <a:xfrm>
              <a:off x="6582779" y="3627892"/>
              <a:ext cx="2317122" cy="430887"/>
              <a:chOff x="3233057" y="1679134"/>
              <a:chExt cx="2317122" cy="430887"/>
            </a:xfrm>
          </p:grpSpPr>
          <p:sp>
            <p:nvSpPr>
              <p:cNvPr id="83" name="Rounded Rectangle 58">
                <a:extLst>
                  <a:ext uri="{FF2B5EF4-FFF2-40B4-BE49-F238E27FC236}">
                    <a16:creationId xmlns:a16="http://schemas.microsoft.com/office/drawing/2014/main" id="{4E1BBF4A-7509-40CF-8DE7-CB636DE05E3B}"/>
                  </a:ext>
                </a:extLst>
              </p:cNvPr>
              <p:cNvSpPr/>
              <p:nvPr/>
            </p:nvSpPr>
            <p:spPr>
              <a:xfrm>
                <a:off x="3233057" y="1700906"/>
                <a:ext cx="2237833" cy="389152"/>
              </a:xfrm>
              <a:prstGeom prst="roundRect">
                <a:avLst>
                  <a:gd name="adj" fmla="val 49416"/>
                </a:avLst>
              </a:prstGeom>
              <a:solidFill>
                <a:srgbClr val="9CDD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C10F1CD-1FBF-417F-80D5-1F6E462A1F30}"/>
                  </a:ext>
                </a:extLst>
              </p:cNvPr>
              <p:cNvSpPr txBox="1"/>
              <p:nvPr/>
            </p:nvSpPr>
            <p:spPr>
              <a:xfrm>
                <a:off x="3303810" y="1679134"/>
                <a:ext cx="2246369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 dirty="0">
                    <a:solidFill>
                      <a:srgbClr val="0070C0"/>
                    </a:solidFill>
                  </a:rPr>
                  <a:t>5. </a:t>
                </a:r>
                <a:r>
                  <a:rPr lang="en-US" sz="2200" dirty="0"/>
                  <a:t>railway station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98797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2 -0.00139 L -0.31823 0.6585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64" y="3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9 0.00139 L 0.40712 0.5682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43" y="28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9 -1.48148E-6 L 0.10226 0.47685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23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1.11111E-6 L -0.43802 0.112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10" y="5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2 1.11111E-6 L 0.3243 -0.00833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59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069 0.00231 L -0.17396 0.00023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33" y="-116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07 0.00231 L -0.17517 0.00162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02" y="-46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313 0.00555 L 0.1467 -0.00324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70" y="-440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209 -1.11111E-6 L 0.14705 -0.00347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40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5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5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425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1942235" y="1846852"/>
            <a:ext cx="25812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</a:rPr>
              <a:t>Example:</a:t>
            </a: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3577268" y="1879568"/>
            <a:ext cx="7624132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</a:rPr>
              <a:t>A: Is there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</a:rPr>
              <a:t> a/an </a:t>
            </a:r>
            <a:r>
              <a:rPr lang="en-US" sz="2800" b="1" dirty="0">
                <a:solidFill>
                  <a:srgbClr val="FFC000"/>
                </a:solidFill>
                <a:latin typeface="Times New Roman" pitchFamily="18" charset="0"/>
              </a:rPr>
              <a:t>square 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</a:rPr>
              <a:t>in your neighborhood</a:t>
            </a:r>
            <a:r>
              <a:rPr lang="en-US" sz="2800" b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</a:rPr>
              <a:t>?</a:t>
            </a:r>
          </a:p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</a:rPr>
              <a:t>B: Yes, there is./ No, there isn’t</a:t>
            </a:r>
          </a:p>
        </p:txBody>
      </p:sp>
      <p:sp>
        <p:nvSpPr>
          <p:cNvPr id="13329" name="Text Box 17"/>
          <p:cNvSpPr txBox="1">
            <a:spLocks noChangeArrowheads="1"/>
          </p:cNvSpPr>
          <p:nvPr/>
        </p:nvSpPr>
        <p:spPr bwMode="auto">
          <a:xfrm>
            <a:off x="1957474" y="456797"/>
            <a:ext cx="8534400" cy="1104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35000"/>
              </a:spcBef>
            </a:pP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Arial Narrow" pitchFamily="34" charset="0"/>
              </a:rPr>
              <a:t>2. Work in pairs. Ask and answer questions about </a:t>
            </a:r>
          </a:p>
          <a:p>
            <a:pPr>
              <a:spcBef>
                <a:spcPct val="35000"/>
              </a:spcBef>
            </a:pP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Arial Narrow" pitchFamily="34" charset="0"/>
              </a:rPr>
              <a:t>where you live.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55302" y="3460737"/>
            <a:ext cx="29809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- </a:t>
            </a:r>
            <a:r>
              <a:rPr lang="en-US" sz="2800" dirty="0">
                <a:solidFill>
                  <a:srgbClr val="FFC000"/>
                </a:solidFill>
              </a:rPr>
              <a:t>railway station </a:t>
            </a:r>
            <a:r>
              <a:rPr lang="en-US" sz="2800" dirty="0">
                <a:solidFill>
                  <a:schemeClr val="bg1"/>
                </a:solidFill>
              </a:rPr>
              <a:t>(n)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28203" y="4030491"/>
            <a:ext cx="18550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- </a:t>
            </a:r>
            <a:r>
              <a:rPr lang="en-US" sz="2800" dirty="0">
                <a:solidFill>
                  <a:srgbClr val="FFC000"/>
                </a:solidFill>
              </a:rPr>
              <a:t>square</a:t>
            </a:r>
            <a:r>
              <a:rPr lang="en-US" sz="2800" dirty="0"/>
              <a:t> </a:t>
            </a:r>
            <a:r>
              <a:rPr lang="en-US" sz="2800" dirty="0">
                <a:solidFill>
                  <a:schemeClr val="bg1"/>
                </a:solidFill>
              </a:rPr>
              <a:t>(n)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51221" y="3455226"/>
            <a:ext cx="22308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- </a:t>
            </a:r>
            <a:r>
              <a:rPr lang="en-US" sz="2800" dirty="0">
                <a:solidFill>
                  <a:srgbClr val="FFC000"/>
                </a:solidFill>
              </a:rPr>
              <a:t>cathedral</a:t>
            </a:r>
            <a:r>
              <a:rPr lang="en-US" sz="2800" dirty="0"/>
              <a:t> </a:t>
            </a:r>
            <a:r>
              <a:rPr lang="en-US" sz="2800" dirty="0">
                <a:solidFill>
                  <a:schemeClr val="bg1"/>
                </a:solidFill>
              </a:rPr>
              <a:t>(n)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12405" y="4050208"/>
            <a:ext cx="23277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- </a:t>
            </a:r>
            <a:r>
              <a:rPr lang="en-US" sz="2800" dirty="0">
                <a:solidFill>
                  <a:srgbClr val="FFC000"/>
                </a:solidFill>
              </a:rPr>
              <a:t>art gallery </a:t>
            </a:r>
            <a:r>
              <a:rPr lang="en-US" sz="2800" dirty="0">
                <a:solidFill>
                  <a:schemeClr val="bg1"/>
                </a:solidFill>
              </a:rPr>
              <a:t>(n)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28203" y="4649267"/>
            <a:ext cx="18960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- </a:t>
            </a:r>
            <a:r>
              <a:rPr lang="en-US" sz="2800" dirty="0">
                <a:solidFill>
                  <a:srgbClr val="FFC000"/>
                </a:solidFill>
              </a:rPr>
              <a:t>temple</a:t>
            </a:r>
            <a:r>
              <a:rPr lang="en-US" sz="2800" dirty="0"/>
              <a:t> </a:t>
            </a:r>
            <a:r>
              <a:rPr lang="en-US" sz="2800" dirty="0">
                <a:solidFill>
                  <a:schemeClr val="bg1"/>
                </a:solidFill>
              </a:rPr>
              <a:t>(n)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12404" y="4738766"/>
            <a:ext cx="26981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- </a:t>
            </a:r>
            <a:r>
              <a:rPr lang="en-US" sz="2800" dirty="0">
                <a:solidFill>
                  <a:srgbClr val="FFC000"/>
                </a:solidFill>
              </a:rPr>
              <a:t>market </a:t>
            </a:r>
            <a:r>
              <a:rPr lang="en-US" sz="2800" dirty="0">
                <a:solidFill>
                  <a:schemeClr val="bg1"/>
                </a:solidFill>
              </a:rPr>
              <a:t>(n)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36945" y="5328237"/>
            <a:ext cx="36642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- </a:t>
            </a:r>
            <a:r>
              <a:rPr lang="en-US" sz="2800" dirty="0">
                <a:solidFill>
                  <a:srgbClr val="FFC000"/>
                </a:solidFill>
              </a:rPr>
              <a:t>badminton club </a:t>
            </a:r>
            <a:r>
              <a:rPr lang="en-US" sz="2800" dirty="0">
                <a:solidFill>
                  <a:schemeClr val="bg1"/>
                </a:solidFill>
              </a:rPr>
              <a:t>(n)</a:t>
            </a:r>
          </a:p>
        </p:txBody>
      </p:sp>
    </p:spTree>
    <p:extLst>
      <p:ext uri="{BB962C8B-B14F-4D97-AF65-F5344CB8AC3E}">
        <p14:creationId xmlns:p14="http://schemas.microsoft.com/office/powerpoint/2010/main" val="1959191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9" grpId="0"/>
      <p:bldP spid="13320" grpId="0"/>
      <p:bldP spid="13329" grpId="0"/>
      <p:bldP spid="9" grpId="0"/>
      <p:bldP spid="10" grpId="0"/>
      <p:bldP spid="11" grpId="0"/>
      <p:bldP spid="12" grpId="0"/>
      <p:bldP spid="13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9" name="Text Box 17"/>
          <p:cNvSpPr txBox="1">
            <a:spLocks noChangeArrowheads="1"/>
          </p:cNvSpPr>
          <p:nvPr/>
        </p:nvSpPr>
        <p:spPr bwMode="auto">
          <a:xfrm>
            <a:off x="609600" y="457200"/>
            <a:ext cx="11506200" cy="184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35000"/>
              </a:spcBef>
            </a:pPr>
            <a:r>
              <a:rPr lang="en-US" sz="4000" dirty="0" smtClean="0">
                <a:solidFill>
                  <a:schemeClr val="bg1"/>
                </a:solidFill>
                <a:latin typeface="Arial Narrow" pitchFamily="34" charset="0"/>
              </a:rPr>
              <a:t>3.  </a:t>
            </a:r>
            <a:r>
              <a:rPr lang="en-US" sz="2800" dirty="0">
                <a:solidFill>
                  <a:schemeClr val="bg1"/>
                </a:solidFill>
              </a:rPr>
              <a:t>Work in groups. Ask and answer about your </a:t>
            </a:r>
            <a:r>
              <a:rPr lang="en-US" sz="2800" dirty="0" err="1">
                <a:solidFill>
                  <a:schemeClr val="bg1"/>
                </a:solidFill>
              </a:rPr>
              <a:t>neighbourhood</a:t>
            </a:r>
            <a:r>
              <a:rPr lang="en-US" sz="2800" dirty="0">
                <a:solidFill>
                  <a:schemeClr val="bg1"/>
                </a:solidFill>
              </a:rPr>
              <a:t>. You can use the adjectives below.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sz="2800" dirty="0">
              <a:solidFill>
                <a:schemeClr val="bg1">
                  <a:lumMod val="95000"/>
                </a:schemeClr>
              </a:solidFill>
              <a:latin typeface="Arial Narrow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9346690"/>
              </p:ext>
            </p:extLst>
          </p:nvPr>
        </p:nvGraphicFramePr>
        <p:xfrm>
          <a:off x="590006" y="3205507"/>
          <a:ext cx="11277601" cy="1287780"/>
        </p:xfrm>
        <a:graphic>
          <a:graphicData uri="http://schemas.openxmlformats.org/drawingml/2006/table">
            <a:tbl>
              <a:tblPr/>
              <a:tblGrid>
                <a:gridCol w="3017125">
                  <a:extLst>
                    <a:ext uri="{9D8B030D-6E8A-4147-A177-3AD203B41FA5}">
                      <a16:colId xmlns:a16="http://schemas.microsoft.com/office/drawing/2014/main" val="2834649131"/>
                    </a:ext>
                  </a:extLst>
                </a:gridCol>
                <a:gridCol w="2987832">
                  <a:extLst>
                    <a:ext uri="{9D8B030D-6E8A-4147-A177-3AD203B41FA5}">
                      <a16:colId xmlns:a16="http://schemas.microsoft.com/office/drawing/2014/main" val="1180857287"/>
                    </a:ext>
                  </a:extLst>
                </a:gridCol>
                <a:gridCol w="2636322">
                  <a:extLst>
                    <a:ext uri="{9D8B030D-6E8A-4147-A177-3AD203B41FA5}">
                      <a16:colId xmlns:a16="http://schemas.microsoft.com/office/drawing/2014/main" val="3289132054"/>
                    </a:ext>
                  </a:extLst>
                </a:gridCol>
                <a:gridCol w="2636322">
                  <a:extLst>
                    <a:ext uri="{9D8B030D-6E8A-4147-A177-3AD203B41FA5}">
                      <a16:colId xmlns:a16="http://schemas.microsoft.com/office/drawing/2014/main" val="21289121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US" sz="3600" b="0">
                          <a:solidFill>
                            <a:schemeClr val="bg1"/>
                          </a:solidFill>
                          <a:effectLst/>
                        </a:rPr>
                        <a:t>noisy      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3600" b="0">
                          <a:solidFill>
                            <a:schemeClr val="bg1"/>
                          </a:solidFill>
                          <a:effectLst/>
                        </a:rPr>
                        <a:t>crowded       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3600" b="0">
                          <a:solidFill>
                            <a:schemeClr val="bg1"/>
                          </a:solidFill>
                          <a:effectLst/>
                        </a:rPr>
                        <a:t>peaceful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3600" b="0">
                          <a:solidFill>
                            <a:schemeClr val="bg1"/>
                          </a:solidFill>
                          <a:effectLst/>
                        </a:rPr>
                        <a:t>quiet       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34369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US" sz="3600" b="0">
                          <a:solidFill>
                            <a:schemeClr val="bg1"/>
                          </a:solidFill>
                          <a:effectLst/>
                        </a:rPr>
                        <a:t>modern        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3600" b="0" dirty="0">
                          <a:solidFill>
                            <a:schemeClr val="bg1"/>
                          </a:solidFill>
                          <a:effectLst/>
                        </a:rPr>
                        <a:t>beautiful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3600" b="0">
                          <a:solidFill>
                            <a:schemeClr val="bg1"/>
                          </a:solidFill>
                          <a:effectLst/>
                        </a:rPr>
                        <a:t>busy        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3600" b="0" dirty="0">
                          <a:solidFill>
                            <a:schemeClr val="bg1"/>
                          </a:solidFill>
                          <a:effectLst/>
                        </a:rPr>
                        <a:t>boring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8979329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38200" y="1712791"/>
            <a:ext cx="6248400" cy="1431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OpenSans"/>
              </a:rPr>
              <a:t>Example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OpenSans"/>
              </a:rPr>
              <a:t>: </a:t>
            </a:r>
            <a:endParaRPr kumimoji="0" lang="en-US" altLang="en-US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OpenSans"/>
              </a:rPr>
              <a:t>A: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OpenSans"/>
              </a:rPr>
              <a:t> Is your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OpenSans"/>
              </a:rPr>
              <a:t>neighbourhood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OpenSans"/>
              </a:rPr>
              <a:t> quiet?</a:t>
            </a:r>
            <a:endParaRPr kumimoji="0" lang="en-US" altLang="en-US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OpenSans"/>
              </a:rPr>
              <a:t>B: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OpenSans"/>
              </a:rPr>
              <a:t> Yes, it is. / No, it’s noisy.</a:t>
            </a:r>
            <a:r>
              <a:rPr kumimoji="0" lang="en-US" altLang="en-US" sz="105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OpenSans"/>
              </a:rPr>
              <a:t/>
            </a:r>
            <a:br>
              <a:rPr kumimoji="0" lang="en-US" altLang="en-US" sz="105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OpenSans"/>
              </a:rPr>
            </a:b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OpenSans"/>
              </a:rPr>
              <a:t/>
            </a:r>
            <a:b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OpenSans"/>
              </a:rPr>
            </a:b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02175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92942" y="304800"/>
            <a:ext cx="184730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141678" y="237508"/>
            <a:ext cx="6365845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  <a:cs typeface="Arial" charset="0"/>
              </a:rPr>
              <a:t>The neighborhood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706231" y="5000225"/>
            <a:ext cx="1532792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4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66FF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charset="0"/>
                <a:cs typeface="Arial" charset="0"/>
              </a:rPr>
              <a:t>quiet</a:t>
            </a:r>
            <a:endParaRPr lang="en-US" sz="5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66FF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312551" y="4924802"/>
            <a:ext cx="1659429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4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66FF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charset="0"/>
                <a:cs typeface="Arial" charset="0"/>
              </a:rPr>
              <a:t>noisy</a:t>
            </a:r>
            <a:endParaRPr lang="en-US" sz="5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66FF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827821" y="5606761"/>
            <a:ext cx="1031052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4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66FF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charset="0"/>
                <a:cs typeface="Arial" charset="0"/>
              </a:rPr>
              <a:t>old</a:t>
            </a:r>
            <a:endParaRPr lang="en-US" sz="5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66FF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414878" y="5408577"/>
            <a:ext cx="153118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66FF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charset="0"/>
                <a:cs typeface="Arial" charset="0"/>
              </a:rPr>
              <a:t>new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875151" y="5078131"/>
            <a:ext cx="1905000" cy="110799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6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  <a:cs typeface="Arial" charset="0"/>
              </a:rPr>
              <a:t>≠</a:t>
            </a:r>
            <a:endParaRPr lang="en-US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charset="0"/>
              <a:cs typeface="Arial" charset="0"/>
            </a:endParaRPr>
          </a:p>
        </p:txBody>
      </p:sp>
      <p:sp>
        <p:nvSpPr>
          <p:cNvPr id="20" name="Right Brace 19"/>
          <p:cNvSpPr/>
          <p:nvPr/>
        </p:nvSpPr>
        <p:spPr>
          <a:xfrm rot="5400000">
            <a:off x="5742606" y="2006844"/>
            <a:ext cx="571500" cy="8458200"/>
          </a:xfrm>
          <a:prstGeom prst="rightBrac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n w="57150"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046045" y="6346471"/>
            <a:ext cx="2557110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  <a:cs typeface="Arial" charset="0"/>
              </a:rPr>
              <a:t>OPPOSITES</a:t>
            </a:r>
          </a:p>
        </p:txBody>
      </p:sp>
      <p:sp>
        <p:nvSpPr>
          <p:cNvPr id="2" name="AutoShape 2" descr="10 làng quê Việt Nam đẹp cổ kính và nên thơ - Kênh truyền hình Đài Tiếng  nói Việt Nam - VOVTV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10 làng quê Việt Nam đẹp cổ kính và nên thơ - Kênh truyền hình Đài Tiếng  nói Việt Nam - VOVTV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257" y="1665493"/>
            <a:ext cx="3851705" cy="34040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8357" y="1657275"/>
            <a:ext cx="4476051" cy="3378116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2194176" y="752741"/>
            <a:ext cx="1113189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66FF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charset="0"/>
                <a:cs typeface="Arial" charset="0"/>
              </a:rPr>
              <a:t>You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546119" y="806271"/>
            <a:ext cx="327334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66FF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charset="0"/>
                <a:cs typeface="Arial" charset="0"/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1904115053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ình ảnh có liên qu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10058400" cy="769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Hình ảnh có liên qu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69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1942235" y="1846853"/>
            <a:ext cx="25812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</a:rPr>
              <a:t>Example:</a:t>
            </a: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3962400" y="1846852"/>
            <a:ext cx="548640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</a:rPr>
              <a:t>A: Is your </a:t>
            </a:r>
            <a:r>
              <a:rPr 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</a:rPr>
              <a:t>neighbourhood</a:t>
            </a:r>
            <a:r>
              <a:rPr lang="en-US" sz="24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2400" b="1" u="sng" dirty="0">
                <a:solidFill>
                  <a:srgbClr val="FFC000"/>
                </a:solidFill>
                <a:latin typeface="Times New Roman" pitchFamily="18" charset="0"/>
              </a:rPr>
              <a:t>crowded</a:t>
            </a:r>
            <a:r>
              <a:rPr lang="en-US" sz="2400" b="1" u="sng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</a:rPr>
              <a:t>?</a:t>
            </a:r>
          </a:p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</a:rPr>
              <a:t>B: No, it isn’t.</a:t>
            </a:r>
          </a:p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</a:rPr>
              <a:t>A: Is it </a:t>
            </a:r>
            <a:r>
              <a:rPr lang="en-US" sz="2400" b="1" u="sng" dirty="0">
                <a:latin typeface="Times New Roman" pitchFamily="18" charset="0"/>
              </a:rPr>
              <a:t>peaceful</a:t>
            </a:r>
            <a:r>
              <a:rPr lang="en-US" sz="2400" b="1" u="sng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</a:rPr>
              <a:t>?</a:t>
            </a:r>
          </a:p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</a:rPr>
              <a:t>B: Yes, it is</a:t>
            </a: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3232870" y="3970510"/>
            <a:ext cx="5682529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dirty="0">
                <a:solidFill>
                  <a:schemeClr val="bg1"/>
                </a:solidFill>
              </a:rPr>
              <a:t>1. </a:t>
            </a:r>
            <a:r>
              <a:rPr lang="en-US" sz="2400" b="1" dirty="0">
                <a:solidFill>
                  <a:srgbClr val="FFC000"/>
                </a:solidFill>
              </a:rPr>
              <a:t>noisy</a:t>
            </a:r>
            <a:r>
              <a:rPr lang="en-US" sz="2400" dirty="0">
                <a:solidFill>
                  <a:schemeClr val="bg1"/>
                </a:solidFill>
              </a:rPr>
              <a:t>/No   </a:t>
            </a:r>
            <a:r>
              <a:rPr lang="en-US" sz="2400" dirty="0">
                <a:solidFill>
                  <a:srgbClr val="FF0000"/>
                </a:solidFill>
              </a:rPr>
              <a:t>;  </a:t>
            </a:r>
            <a:r>
              <a:rPr lang="en-US" sz="2400" dirty="0"/>
              <a:t>quiet</a:t>
            </a:r>
            <a:r>
              <a:rPr lang="en-US" sz="2400" dirty="0">
                <a:solidFill>
                  <a:srgbClr val="FF0000"/>
                </a:solidFill>
              </a:rPr>
              <a:t>/ </a:t>
            </a:r>
            <a:r>
              <a:rPr lang="en-US" sz="2400" dirty="0">
                <a:solidFill>
                  <a:schemeClr val="bg1"/>
                </a:solidFill>
              </a:rPr>
              <a:t>Yes</a:t>
            </a:r>
          </a:p>
          <a:p>
            <a:pPr>
              <a:spcBef>
                <a:spcPct val="50000"/>
              </a:spcBef>
            </a:pPr>
            <a:r>
              <a:rPr lang="en-US" sz="2400" dirty="0">
                <a:solidFill>
                  <a:schemeClr val="bg1"/>
                </a:solidFill>
              </a:rPr>
              <a:t>2. </a:t>
            </a:r>
            <a:r>
              <a:rPr lang="en-US" sz="2400" dirty="0">
                <a:solidFill>
                  <a:srgbClr val="FFC000"/>
                </a:solidFill>
              </a:rPr>
              <a:t>boring</a:t>
            </a:r>
            <a:r>
              <a:rPr lang="en-US" sz="2400" dirty="0">
                <a:solidFill>
                  <a:schemeClr val="bg1"/>
                </a:solidFill>
              </a:rPr>
              <a:t>/No </a:t>
            </a:r>
            <a:r>
              <a:rPr lang="en-US" sz="2400" dirty="0">
                <a:solidFill>
                  <a:srgbClr val="FF0000"/>
                </a:solidFill>
              </a:rPr>
              <a:t>; </a:t>
            </a:r>
            <a:r>
              <a:rPr lang="en-US" sz="2400" dirty="0"/>
              <a:t>beautiful/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Yes</a:t>
            </a:r>
          </a:p>
          <a:p>
            <a:pPr>
              <a:spcBef>
                <a:spcPct val="50000"/>
              </a:spcBef>
            </a:pPr>
            <a:r>
              <a:rPr lang="en-US" sz="2400" dirty="0">
                <a:solidFill>
                  <a:schemeClr val="bg1"/>
                </a:solidFill>
              </a:rPr>
              <a:t>3. </a:t>
            </a:r>
            <a:r>
              <a:rPr lang="en-US" sz="2400" dirty="0">
                <a:solidFill>
                  <a:srgbClr val="FFC000"/>
                </a:solidFill>
              </a:rPr>
              <a:t>busy</a:t>
            </a:r>
            <a:r>
              <a:rPr lang="en-US" sz="2400" dirty="0">
                <a:solidFill>
                  <a:schemeClr val="bg1"/>
                </a:solidFill>
              </a:rPr>
              <a:t>/ No  </a:t>
            </a:r>
            <a:r>
              <a:rPr lang="en-US" sz="2400" dirty="0">
                <a:solidFill>
                  <a:srgbClr val="FF0000"/>
                </a:solidFill>
              </a:rPr>
              <a:t>; </a:t>
            </a:r>
            <a:r>
              <a:rPr lang="en-US" sz="2400" dirty="0"/>
              <a:t>modern</a:t>
            </a:r>
            <a:r>
              <a:rPr lang="en-US" sz="2400" dirty="0">
                <a:solidFill>
                  <a:srgbClr val="FF0000"/>
                </a:solidFill>
              </a:rPr>
              <a:t>/ </a:t>
            </a:r>
            <a:r>
              <a:rPr lang="en-US" sz="2400" dirty="0">
                <a:solidFill>
                  <a:schemeClr val="bg1"/>
                </a:solidFill>
              </a:rPr>
              <a:t>Yes</a:t>
            </a:r>
          </a:p>
        </p:txBody>
      </p:sp>
      <p:sp>
        <p:nvSpPr>
          <p:cNvPr id="13329" name="Text Box 17"/>
          <p:cNvSpPr txBox="1">
            <a:spLocks noChangeArrowheads="1"/>
          </p:cNvSpPr>
          <p:nvPr/>
        </p:nvSpPr>
        <p:spPr bwMode="auto">
          <a:xfrm>
            <a:off x="1931348" y="505752"/>
            <a:ext cx="85344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35000"/>
              </a:spcBef>
            </a:pP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Arial Narrow" pitchFamily="34" charset="0"/>
              </a:rPr>
              <a:t>3. Work in pairs. Ask and answer questions about your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Arial Narrow" pitchFamily="34" charset="0"/>
              </a:rPr>
              <a:t>neighbourhood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Arial Narrow" pitchFamily="34" charset="0"/>
              </a:rPr>
              <a:t>. You can use the adjective below.</a:t>
            </a:r>
          </a:p>
        </p:txBody>
      </p:sp>
    </p:spTree>
    <p:extLst>
      <p:ext uri="{BB962C8B-B14F-4D97-AF65-F5344CB8AC3E}">
        <p14:creationId xmlns:p14="http://schemas.microsoft.com/office/powerpoint/2010/main" val="1468049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500"/>
                                        <p:tgtEl>
                                          <p:spTgt spid="133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33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33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9" grpId="0"/>
      <p:bldP spid="13320" grpId="0"/>
      <p:bldP spid="133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24360" y="304800"/>
            <a:ext cx="835784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II. Pronunciation: Cách phát âm </a:t>
            </a:r>
          </a:p>
        </p:txBody>
      </p:sp>
      <p:sp>
        <p:nvSpPr>
          <p:cNvPr id="3" name="TextBox 2"/>
          <p:cNvSpPr txBox="1"/>
          <p:nvPr/>
        </p:nvSpPr>
        <p:spPr>
          <a:xfrm flipH="1">
            <a:off x="2011251" y="1981201"/>
            <a:ext cx="137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bg1"/>
                </a:solidFill>
              </a:rPr>
              <a:t>/ɪ/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041733" y="1259040"/>
            <a:ext cx="134111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bg1"/>
                </a:solidFill>
              </a:rPr>
              <a:t>/i:/</a:t>
            </a:r>
          </a:p>
          <a:p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3962400" y="1259040"/>
            <a:ext cx="6324600" cy="1211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latin typeface="Times New Roman"/>
                <a:ea typeface="Calibri"/>
                <a:cs typeface="Times New Roman"/>
              </a:rPr>
              <a:t>Teacher, tea, clean, </a:t>
            </a:r>
            <a:r>
              <a:rPr lang="en-US" sz="28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conv</a:t>
            </a:r>
            <a:r>
              <a:rPr lang="en-US" sz="2800" u="sng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e</a:t>
            </a:r>
            <a:r>
              <a:rPr lang="en-US" sz="28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nient</a:t>
            </a:r>
            <a:endParaRPr lang="en-US" sz="2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2800" dirty="0">
              <a:ea typeface="Calibri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962400" y="1981200"/>
            <a:ext cx="3657600" cy="556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latin typeface="Times New Roman"/>
                <a:ea typeface="Calibri"/>
                <a:cs typeface="Times New Roman"/>
              </a:rPr>
              <a:t>Qu</a:t>
            </a:r>
            <a:r>
              <a:rPr lang="en-US" sz="2800" i="1" dirty="0">
                <a:latin typeface="Times New Roman"/>
                <a:ea typeface="Calibri"/>
                <a:cs typeface="Times New Roman"/>
              </a:rPr>
              <a:t>i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ck, c</a:t>
            </a:r>
            <a:r>
              <a:rPr lang="en-US" sz="2800" u="sng" dirty="0">
                <a:latin typeface="Times New Roman"/>
                <a:ea typeface="Calibri"/>
                <a:cs typeface="Times New Roman"/>
              </a:rPr>
              <a:t>i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ty, review </a:t>
            </a:r>
            <a:endParaRPr lang="en-US" sz="28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0813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2" grpId="0"/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PERSISTENCEDATA" val="MMPROD_UIPERSISTENCEDATA"/>
  <p:tag name="MMPROD_UIDATA" val="&lt;database version=&quot;11.0&quot;&gt;&lt;object type=&quot;1&quot; unique_id=&quot;10001&quot;&gt;&lt;object type=&quot;2&quot; unique_id=&quot;34459&quot;&gt;&lt;object type=&quot;3&quot; unique_id=&quot;34460&quot;&gt;&lt;property id=&quot;20148&quot; value=&quot;5&quot;/&gt;&lt;property id=&quot;20300&quot; value=&quot;Slide 1&quot;/&gt;&lt;property id=&quot;20307&quot; value=&quot;256&quot;/&gt;&lt;/object&gt;&lt;object type=&quot;3&quot; unique_id=&quot;34461&quot;&gt;&lt;property id=&quot;20148&quot; value=&quot;5&quot;/&gt;&lt;property id=&quot;20300&quot; value=&quot;Slide 2&quot;/&gt;&lt;property id=&quot;20307&quot; value=&quot;257&quot;/&gt;&lt;/object&gt;&lt;object type=&quot;3&quot; unique_id=&quot;34462&quot;&gt;&lt;property id=&quot;20148&quot; value=&quot;5&quot;/&gt;&lt;property id=&quot;20300&quot; value=&quot;Slide 5&quot;/&gt;&lt;property id=&quot;20307&quot; value=&quot;262&quot;/&gt;&lt;/object&gt;&lt;object type=&quot;3&quot; unique_id=&quot;34464&quot;&gt;&lt;property id=&quot;20148&quot; value=&quot;5&quot;/&gt;&lt;property id=&quot;20300&quot; value=&quot;Slide 7&quot;/&gt;&lt;property id=&quot;20307&quot; value=&quot;272&quot;/&gt;&lt;/object&gt;&lt;object type=&quot;3&quot; unique_id=&quot;34465&quot;&gt;&lt;property id=&quot;20148&quot; value=&quot;5&quot;/&gt;&lt;property id=&quot;20300&quot; value=&quot;Slide 9&quot;/&gt;&lt;property id=&quot;20307&quot; value=&quot;264&quot;/&gt;&lt;/object&gt;&lt;object type=&quot;3&quot; unique_id=&quot;34467&quot;&gt;&lt;property id=&quot;20148&quot; value=&quot;5&quot;/&gt;&lt;property id=&quot;20300&quot; value=&quot;Slide 10&quot;/&gt;&lt;property id=&quot;20307&quot; value=&quot;261&quot;/&gt;&lt;/object&gt;&lt;object type=&quot;3&quot; unique_id=&quot;34474&quot;&gt;&lt;property id=&quot;20148&quot; value=&quot;5&quot;/&gt;&lt;property id=&quot;20300&quot; value=&quot;Slide 13&quot;/&gt;&lt;property id=&quot;20307&quot; value=&quot;267&quot;/&gt;&lt;/object&gt;&lt;object type=&quot;3&quot; unique_id=&quot;34475&quot;&gt;&lt;property id=&quot;20148&quot; value=&quot;5&quot;/&gt;&lt;property id=&quot;20300&quot; value=&quot;Slide 14 - &amp;quot;Listen and circle the words you hear&amp;quot;&quot;/&gt;&lt;property id=&quot;20307&quot; value=&quot;259&quot;/&gt;&lt;/object&gt;&lt;object type=&quot;3&quot; unique_id=&quot;34476&quot;&gt;&lt;property id=&quot;20148&quot; value=&quot;5&quot;/&gt;&lt;property id=&quot;20300&quot; value=&quot;Slide 16&quot;/&gt;&lt;property id=&quot;20307&quot; value=&quot;268&quot;/&gt;&lt;/object&gt;&lt;object type=&quot;3&quot; unique_id=&quot;34578&quot;&gt;&lt;property id=&quot;20148&quot; value=&quot;5&quot;/&gt;&lt;property id=&quot;20300&quot; value=&quot;Slide 11&quot;/&gt;&lt;property id=&quot;20307&quot; value=&quot;274&quot;/&gt;&lt;/object&gt;&lt;object type=&quot;3&quot; unique_id=&quot;34732&quot;&gt;&lt;property id=&quot;20148&quot; value=&quot;5&quot;/&gt;&lt;property id=&quot;20300&quot; value=&quot;Slide 12&quot;/&gt;&lt;property id=&quot;20307&quot; value=&quot;275&quot;/&gt;&lt;/object&gt;&lt;object type=&quot;3&quot; unique_id=&quot;35195&quot;&gt;&lt;property id=&quot;20148&quot; value=&quot;5&quot;/&gt;&lt;property id=&quot;20300&quot; value=&quot;Slide 3&quot;/&gt;&lt;property id=&quot;20307&quot; value=&quot;277&quot;/&gt;&lt;/object&gt;&lt;object type=&quot;3&quot; unique_id=&quot;35196&quot;&gt;&lt;property id=&quot;20148&quot; value=&quot;5&quot;/&gt;&lt;property id=&quot;20300&quot; value=&quot;Slide 4&quot;/&gt;&lt;property id=&quot;20307&quot; value=&quot;276&quot;/&gt;&lt;/object&gt;&lt;object type=&quot;3&quot; unique_id=&quot;35198&quot;&gt;&lt;property id=&quot;20148&quot; value=&quot;5&quot;/&gt;&lt;property id=&quot;20300&quot; value=&quot;Slide 6&quot;/&gt;&lt;property id=&quot;20307&quot; value=&quot;278&quot;/&gt;&lt;/object&gt;&lt;object type=&quot;3&quot; unique_id=&quot;35199&quot;&gt;&lt;property id=&quot;20148&quot; value=&quot;5&quot;/&gt;&lt;property id=&quot;20300&quot; value=&quot;Slide 8&quot;/&gt;&lt;property id=&quot;20307&quot; value=&quot;279&quot;/&gt;&lt;/object&gt;&lt;object type=&quot;3&quot; unique_id=&quot;35200&quot;&gt;&lt;property id=&quot;20148&quot; value=&quot;5&quot;/&gt;&lt;property id=&quot;20300&quot; value=&quot;Slide 15 - &amp;quot;6. Listen and practice with the chant&amp;quot;&quot;/&gt;&lt;property id=&quot;20307&quot; value=&quot;280&quot;/&gt;&lt;/object&gt;&lt;/object&gt;&lt;object type=&quot;8&quot; unique_id=&quot;34497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852</TotalTime>
  <Words>618</Words>
  <Application>Microsoft Office PowerPoint</Application>
  <PresentationFormat>Widescreen</PresentationFormat>
  <Paragraphs>145</Paragraphs>
  <Slides>13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9" baseType="lpstr">
      <vt:lpstr>.VnArabia</vt:lpstr>
      <vt:lpstr>.VnAvant</vt:lpstr>
      <vt:lpstr>.VnBodoni</vt:lpstr>
      <vt:lpstr>Arial</vt:lpstr>
      <vt:lpstr>Arial Black</vt:lpstr>
      <vt:lpstr>Arial Narrow</vt:lpstr>
      <vt:lpstr>Baskerville Old Face</vt:lpstr>
      <vt:lpstr>Calibri</vt:lpstr>
      <vt:lpstr>Calibri Light</vt:lpstr>
      <vt:lpstr>Castellar</vt:lpstr>
      <vt:lpstr>Comic Sans MS</vt:lpstr>
      <vt:lpstr>Lucida Handwriting</vt:lpstr>
      <vt:lpstr>OpenSans</vt:lpstr>
      <vt:lpstr>Times New Roman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6. Listen and practice with the chant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Admin</cp:lastModifiedBy>
  <cp:revision>100</cp:revision>
  <dcterms:created xsi:type="dcterms:W3CDTF">2017-10-22T13:25:28Z</dcterms:created>
  <dcterms:modified xsi:type="dcterms:W3CDTF">2023-04-19T15:08:58Z</dcterms:modified>
</cp:coreProperties>
</file>