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00" r:id="rId2"/>
    <p:sldId id="304" r:id="rId3"/>
    <p:sldId id="302" r:id="rId4"/>
    <p:sldId id="292" r:id="rId5"/>
    <p:sldId id="365" r:id="rId6"/>
    <p:sldId id="366" r:id="rId7"/>
    <p:sldId id="301" r:id="rId8"/>
    <p:sldId id="306" r:id="rId9"/>
    <p:sldId id="333" r:id="rId10"/>
    <p:sldId id="352" r:id="rId11"/>
    <p:sldId id="353" r:id="rId12"/>
    <p:sldId id="354" r:id="rId13"/>
    <p:sldId id="359" r:id="rId14"/>
    <p:sldId id="355" r:id="rId15"/>
    <p:sldId id="356" r:id="rId16"/>
    <p:sldId id="357" r:id="rId17"/>
    <p:sldId id="360" r:id="rId18"/>
    <p:sldId id="361" r:id="rId19"/>
    <p:sldId id="362" r:id="rId20"/>
    <p:sldId id="363" r:id="rId21"/>
    <p:sldId id="364" r:id="rId22"/>
    <p:sldId id="315" r:id="rId23"/>
    <p:sldId id="332" r:id="rId24"/>
    <p:sldId id="331" r:id="rId25"/>
    <p:sldId id="328" r:id="rId26"/>
    <p:sldId id="329" r:id="rId27"/>
    <p:sldId id="33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37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2.3</a:t>
            </a:r>
          </a:p>
        </p:txBody>
      </p:sp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2.3</a:t>
            </a:r>
          </a:p>
        </p:txBody>
      </p:sp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</a:t>
            </a:r>
            <a:r>
              <a:rPr lang="en-US" sz="1800" b="1" dirty="0" smtClean="0">
                <a:solidFill>
                  <a:schemeClr val="bg1"/>
                </a:solidFill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41171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4</a:t>
            </a:r>
            <a:r>
              <a:rPr lang="en-US" sz="4400" b="1" dirty="0" smtClean="0">
                <a:solidFill>
                  <a:srgbClr val="0070C0"/>
                </a:solidFill>
              </a:rPr>
              <a:t>: Community Services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2.3: Pronunciation &amp; Speaking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33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5390" y="416459"/>
            <a:ext cx="11651810" cy="62469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Complete the –</a:t>
            </a:r>
            <a:r>
              <a:rPr lang="en-US" sz="3600" b="1" dirty="0" err="1" smtClean="0">
                <a:solidFill>
                  <a:srgbClr val="0070C0"/>
                </a:solidFill>
              </a:rPr>
              <a:t>ed</a:t>
            </a:r>
            <a:r>
              <a:rPr lang="en-US" sz="3600" b="1" dirty="0" smtClean="0">
                <a:solidFill>
                  <a:srgbClr val="0070C0"/>
                </a:solidFill>
              </a:rPr>
              <a:t> pronunciation rules with </a:t>
            </a:r>
            <a:r>
              <a:rPr lang="en-US" sz="3600" b="1" dirty="0" smtClean="0">
                <a:solidFill>
                  <a:srgbClr val="FF0000"/>
                </a:solidFill>
              </a:rPr>
              <a:t>/t/</a:t>
            </a:r>
            <a:r>
              <a:rPr lang="en-US" sz="3600" b="1" dirty="0" smtClean="0">
                <a:solidFill>
                  <a:srgbClr val="0070C0"/>
                </a:solidFill>
              </a:rPr>
              <a:t>, </a:t>
            </a:r>
            <a:r>
              <a:rPr lang="en-US" sz="3600" b="1" dirty="0" smtClean="0">
                <a:solidFill>
                  <a:srgbClr val="FF0000"/>
                </a:solidFill>
              </a:rPr>
              <a:t>/id/</a:t>
            </a:r>
            <a:r>
              <a:rPr lang="en-US" sz="3600" b="1" dirty="0" smtClean="0">
                <a:solidFill>
                  <a:srgbClr val="0070C0"/>
                </a:solidFill>
              </a:rPr>
              <a:t>, or </a:t>
            </a:r>
            <a:r>
              <a:rPr lang="en-US" sz="3600" b="1" dirty="0" smtClean="0">
                <a:solidFill>
                  <a:srgbClr val="FF0000"/>
                </a:solidFill>
              </a:rPr>
              <a:t>/d/</a:t>
            </a:r>
            <a:r>
              <a:rPr lang="en-US" sz="3600" b="1" dirty="0" smtClean="0">
                <a:solidFill>
                  <a:srgbClr val="0070C0"/>
                </a:solidFill>
              </a:rPr>
              <a:t>: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5390" y="1321806"/>
            <a:ext cx="11651810" cy="50246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3600" dirty="0" smtClean="0">
                <a:solidFill>
                  <a:srgbClr val="0070C0"/>
                </a:solidFill>
              </a:rPr>
              <a:t> If the verb before ‘</a:t>
            </a:r>
            <a:r>
              <a:rPr lang="en-US" sz="3600" dirty="0" err="1" smtClean="0">
                <a:solidFill>
                  <a:srgbClr val="0070C0"/>
                </a:solidFill>
              </a:rPr>
              <a:t>ed</a:t>
            </a:r>
            <a:r>
              <a:rPr lang="en-US" sz="3600" dirty="0" smtClean="0">
                <a:solidFill>
                  <a:srgbClr val="0070C0"/>
                </a:solidFill>
              </a:rPr>
              <a:t>’ ends in the sounds </a:t>
            </a:r>
            <a:r>
              <a:rPr lang="en-US" sz="3600" b="1" dirty="0" smtClean="0">
                <a:solidFill>
                  <a:srgbClr val="0070C0"/>
                </a:solidFill>
              </a:rPr>
              <a:t>‘t’ or ‘d’, </a:t>
            </a:r>
            <a:r>
              <a:rPr lang="en-US" sz="3600" dirty="0" smtClean="0">
                <a:solidFill>
                  <a:srgbClr val="0070C0"/>
                </a:solidFill>
              </a:rPr>
              <a:t>then ‘</a:t>
            </a:r>
            <a:r>
              <a:rPr lang="en-US" sz="3600" dirty="0" err="1" smtClean="0">
                <a:solidFill>
                  <a:srgbClr val="0070C0"/>
                </a:solidFill>
              </a:rPr>
              <a:t>ed</a:t>
            </a:r>
            <a:r>
              <a:rPr lang="en-US" sz="3600" dirty="0" smtClean="0">
                <a:solidFill>
                  <a:srgbClr val="0070C0"/>
                </a:solidFill>
              </a:rPr>
              <a:t>’ is pronounced ……………</a:t>
            </a:r>
          </a:p>
          <a:p>
            <a:r>
              <a:rPr lang="en-US" sz="3600" dirty="0" smtClean="0">
                <a:solidFill>
                  <a:srgbClr val="0070C0"/>
                </a:solidFill>
              </a:rPr>
              <a:t>Ex: wan</a:t>
            </a:r>
            <a:r>
              <a:rPr lang="en-US" sz="3600" dirty="0" smtClean="0">
                <a:solidFill>
                  <a:srgbClr val="FF0000"/>
                </a:solidFill>
              </a:rPr>
              <a:t>t</a:t>
            </a:r>
            <a:r>
              <a:rPr lang="en-US" sz="3600" dirty="0" smtClean="0">
                <a:solidFill>
                  <a:srgbClr val="0070C0"/>
                </a:solidFill>
              </a:rPr>
              <a:t> – wanted             need – nee</a:t>
            </a:r>
            <a:r>
              <a:rPr lang="en-US" sz="3600" dirty="0" smtClean="0">
                <a:solidFill>
                  <a:srgbClr val="FF0000"/>
                </a:solidFill>
              </a:rPr>
              <a:t>d</a:t>
            </a:r>
            <a:r>
              <a:rPr lang="en-US" sz="3600" dirty="0" smtClean="0">
                <a:solidFill>
                  <a:srgbClr val="0070C0"/>
                </a:solidFill>
              </a:rPr>
              <a:t>ed</a:t>
            </a:r>
          </a:p>
          <a:p>
            <a:r>
              <a:rPr lang="en-US" sz="3600" dirty="0" smtClean="0">
                <a:solidFill>
                  <a:srgbClr val="0070C0"/>
                </a:solidFill>
              </a:rPr>
              <a:t>2. If </a:t>
            </a:r>
            <a:r>
              <a:rPr lang="en-US" sz="3600" dirty="0">
                <a:solidFill>
                  <a:srgbClr val="0070C0"/>
                </a:solidFill>
              </a:rPr>
              <a:t>the word before '</a:t>
            </a:r>
            <a:r>
              <a:rPr lang="en-US" sz="3600" dirty="0" err="1">
                <a:solidFill>
                  <a:srgbClr val="0070C0"/>
                </a:solidFill>
              </a:rPr>
              <a:t>ed</a:t>
            </a:r>
            <a:r>
              <a:rPr lang="en-US" sz="3600" dirty="0">
                <a:solidFill>
                  <a:srgbClr val="0070C0"/>
                </a:solidFill>
              </a:rPr>
              <a:t>' ends in the sounds </a:t>
            </a:r>
            <a:r>
              <a:rPr lang="en-US" sz="3600" b="1" dirty="0">
                <a:solidFill>
                  <a:srgbClr val="0070C0"/>
                </a:solidFill>
              </a:rPr>
              <a:t>'p', 'f', 's', '</a:t>
            </a:r>
            <a:r>
              <a:rPr lang="en-US" sz="3600" b="1" dirty="0" err="1">
                <a:solidFill>
                  <a:srgbClr val="0070C0"/>
                </a:solidFill>
              </a:rPr>
              <a:t>ch</a:t>
            </a:r>
            <a:r>
              <a:rPr lang="en-US" sz="3600" b="1" dirty="0">
                <a:solidFill>
                  <a:srgbClr val="0070C0"/>
                </a:solidFill>
              </a:rPr>
              <a:t>', '</a:t>
            </a:r>
            <a:r>
              <a:rPr lang="en-US" sz="3600" b="1" dirty="0" err="1">
                <a:solidFill>
                  <a:srgbClr val="0070C0"/>
                </a:solidFill>
              </a:rPr>
              <a:t>sh</a:t>
            </a:r>
            <a:r>
              <a:rPr lang="en-US" sz="3600" b="1" dirty="0">
                <a:solidFill>
                  <a:srgbClr val="0070C0"/>
                </a:solidFill>
              </a:rPr>
              <a:t>', 'k'</a:t>
            </a:r>
            <a:r>
              <a:rPr lang="en-US" sz="3600" dirty="0">
                <a:solidFill>
                  <a:srgbClr val="0070C0"/>
                </a:solidFill>
              </a:rPr>
              <a:t>, then '</a:t>
            </a:r>
            <a:r>
              <a:rPr lang="en-US" sz="3600" dirty="0" err="1">
                <a:solidFill>
                  <a:srgbClr val="0070C0"/>
                </a:solidFill>
              </a:rPr>
              <a:t>ed</a:t>
            </a:r>
            <a:r>
              <a:rPr lang="en-US" sz="3600" dirty="0">
                <a:solidFill>
                  <a:srgbClr val="0070C0"/>
                </a:solidFill>
              </a:rPr>
              <a:t>' is </a:t>
            </a:r>
            <a:r>
              <a:rPr lang="en-US" sz="3600" dirty="0" smtClean="0">
                <a:solidFill>
                  <a:srgbClr val="0070C0"/>
                </a:solidFill>
              </a:rPr>
              <a:t>pronounced …………..</a:t>
            </a:r>
          </a:p>
          <a:p>
            <a:r>
              <a:rPr lang="en-US" sz="3600" dirty="0" smtClean="0">
                <a:solidFill>
                  <a:srgbClr val="0070C0"/>
                </a:solidFill>
              </a:rPr>
              <a:t>Ex: sto</a:t>
            </a:r>
            <a:r>
              <a:rPr lang="en-US" sz="3600" dirty="0" smtClean="0">
                <a:solidFill>
                  <a:srgbClr val="FF0000"/>
                </a:solidFill>
              </a:rPr>
              <a:t>p</a:t>
            </a:r>
            <a:r>
              <a:rPr lang="en-US" sz="3600" dirty="0" smtClean="0">
                <a:solidFill>
                  <a:srgbClr val="0070C0"/>
                </a:solidFill>
              </a:rPr>
              <a:t> – stopped        lau</a:t>
            </a:r>
            <a:r>
              <a:rPr lang="en-US" sz="3600" dirty="0" smtClean="0">
                <a:solidFill>
                  <a:srgbClr val="FF0000"/>
                </a:solidFill>
              </a:rPr>
              <a:t>gh</a:t>
            </a:r>
            <a:r>
              <a:rPr lang="en-US" sz="3600" dirty="0" smtClean="0">
                <a:solidFill>
                  <a:srgbClr val="0070C0"/>
                </a:solidFill>
              </a:rPr>
              <a:t> – laughed     mi</a:t>
            </a:r>
            <a:r>
              <a:rPr lang="en-US" sz="3600" dirty="0" smtClean="0">
                <a:solidFill>
                  <a:srgbClr val="FF0000"/>
                </a:solidFill>
              </a:rPr>
              <a:t>ss</a:t>
            </a:r>
            <a:r>
              <a:rPr lang="en-US" sz="3600" dirty="0" smtClean="0">
                <a:solidFill>
                  <a:srgbClr val="0070C0"/>
                </a:solidFill>
              </a:rPr>
              <a:t> – missed</a:t>
            </a:r>
          </a:p>
          <a:p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smtClean="0">
                <a:solidFill>
                  <a:srgbClr val="0070C0"/>
                </a:solidFill>
              </a:rPr>
              <a:t>     wat</a:t>
            </a:r>
            <a:r>
              <a:rPr lang="en-US" sz="3600" dirty="0" smtClean="0">
                <a:solidFill>
                  <a:srgbClr val="FF0000"/>
                </a:solidFill>
              </a:rPr>
              <a:t>ch</a:t>
            </a:r>
            <a:r>
              <a:rPr lang="en-US" sz="3600" dirty="0" smtClean="0">
                <a:solidFill>
                  <a:srgbClr val="0070C0"/>
                </a:solidFill>
              </a:rPr>
              <a:t> – watched     wa</a:t>
            </a:r>
            <a:r>
              <a:rPr lang="en-US" sz="3600" dirty="0" smtClean="0">
                <a:solidFill>
                  <a:srgbClr val="FF0000"/>
                </a:solidFill>
              </a:rPr>
              <a:t>sh</a:t>
            </a:r>
            <a:r>
              <a:rPr lang="en-US" sz="3600" dirty="0" smtClean="0">
                <a:solidFill>
                  <a:srgbClr val="0070C0"/>
                </a:solidFill>
              </a:rPr>
              <a:t> – washed     coo</a:t>
            </a:r>
            <a:r>
              <a:rPr lang="en-US" sz="3600" dirty="0" smtClean="0">
                <a:solidFill>
                  <a:srgbClr val="FF0000"/>
                </a:solidFill>
              </a:rPr>
              <a:t>k</a:t>
            </a:r>
            <a:r>
              <a:rPr lang="en-US" sz="3600" dirty="0" smtClean="0">
                <a:solidFill>
                  <a:srgbClr val="0070C0"/>
                </a:solidFill>
              </a:rPr>
              <a:t> - cooked     </a:t>
            </a:r>
          </a:p>
          <a:p>
            <a:r>
              <a:rPr lang="en-US" sz="3600" dirty="0" smtClean="0">
                <a:solidFill>
                  <a:srgbClr val="0070C0"/>
                </a:solidFill>
              </a:rPr>
              <a:t>3. For </a:t>
            </a:r>
            <a:r>
              <a:rPr lang="en-US" sz="3600" dirty="0">
                <a:solidFill>
                  <a:srgbClr val="0070C0"/>
                </a:solidFill>
              </a:rPr>
              <a:t>all other words, '</a:t>
            </a:r>
            <a:r>
              <a:rPr lang="en-US" sz="3600" dirty="0" err="1">
                <a:solidFill>
                  <a:srgbClr val="0070C0"/>
                </a:solidFill>
              </a:rPr>
              <a:t>ed</a:t>
            </a:r>
            <a:r>
              <a:rPr lang="en-US" sz="3600" dirty="0">
                <a:solidFill>
                  <a:srgbClr val="0070C0"/>
                </a:solidFill>
              </a:rPr>
              <a:t>' is pronounced </a:t>
            </a:r>
            <a:r>
              <a:rPr lang="en-US" sz="3600" dirty="0" smtClean="0">
                <a:solidFill>
                  <a:srgbClr val="0070C0"/>
                </a:solidFill>
              </a:rPr>
              <a:t>…………….</a:t>
            </a:r>
          </a:p>
          <a:p>
            <a:r>
              <a:rPr lang="en-US" sz="3600" dirty="0" smtClean="0">
                <a:solidFill>
                  <a:srgbClr val="0070C0"/>
                </a:solidFill>
              </a:rPr>
              <a:t>Ex: clea</a:t>
            </a:r>
            <a:r>
              <a:rPr lang="en-US" sz="3600" dirty="0" smtClean="0">
                <a:solidFill>
                  <a:srgbClr val="FF0000"/>
                </a:solidFill>
              </a:rPr>
              <a:t>n</a:t>
            </a:r>
            <a:r>
              <a:rPr lang="en-US" sz="3600" dirty="0" smtClean="0">
                <a:solidFill>
                  <a:srgbClr val="0070C0"/>
                </a:solidFill>
              </a:rPr>
              <a:t> – cleaned      organi</a:t>
            </a:r>
            <a:r>
              <a:rPr lang="en-US" sz="3600" dirty="0" smtClean="0">
                <a:solidFill>
                  <a:srgbClr val="FF0000"/>
                </a:solidFill>
              </a:rPr>
              <a:t>z</a:t>
            </a:r>
            <a:r>
              <a:rPr lang="en-US" sz="3600" dirty="0" smtClean="0">
                <a:solidFill>
                  <a:srgbClr val="0070C0"/>
                </a:solidFill>
              </a:rPr>
              <a:t>e – organized 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84760" y="1792587"/>
            <a:ext cx="887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/id/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27137" y="3404103"/>
            <a:ext cx="787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/t/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02028" y="5042779"/>
            <a:ext cx="860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/d/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71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90" y="591635"/>
            <a:ext cx="10258425" cy="2524125"/>
          </a:xfrm>
          <a:prstGeom prst="rect">
            <a:avLst/>
          </a:prstGeom>
        </p:spPr>
      </p:pic>
      <p:pic>
        <p:nvPicPr>
          <p:cNvPr id="3" name="CD1-TRACK 4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35590" y="407407"/>
            <a:ext cx="671592" cy="671592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5911913" y="1901228"/>
            <a:ext cx="1321806" cy="905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485584" y="2335794"/>
            <a:ext cx="1674891" cy="1810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485584" y="2788467"/>
            <a:ext cx="1258432" cy="905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290" y="4098060"/>
            <a:ext cx="5943600" cy="103822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018922" y="3115760"/>
            <a:ext cx="4608214" cy="6233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70C0"/>
                </a:solidFill>
              </a:rPr>
              <a:t>Listen again and repeat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5040" y="4231387"/>
            <a:ext cx="3540550" cy="225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93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9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0027" y="2833735"/>
            <a:ext cx="3237288" cy="36257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4412"/>
            <a:ext cx="12035828" cy="27774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869" y="4025129"/>
            <a:ext cx="7074158" cy="183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89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506994" y="4374473"/>
            <a:ext cx="4662535" cy="1231271"/>
          </a:xfrm>
          <a:prstGeom prst="wedgeRoundRectCallout">
            <a:avLst>
              <a:gd name="adj1" fmla="val -2969"/>
              <a:gd name="adj2" fmla="val 64706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What did you do to help 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our 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community?</a:t>
            </a:r>
          </a:p>
        </p:txBody>
      </p:sp>
      <p:sp>
        <p:nvSpPr>
          <p:cNvPr id="3" name="Rounded Rectangular Callout 2"/>
          <p:cNvSpPr/>
          <p:nvPr/>
        </p:nvSpPr>
        <p:spPr>
          <a:xfrm>
            <a:off x="5939073" y="5219323"/>
            <a:ext cx="6174464" cy="810285"/>
          </a:xfrm>
          <a:prstGeom prst="wedgeRoundRectCallout">
            <a:avLst>
              <a:gd name="adj1" fmla="val -40334"/>
              <a:gd name="adj2" fmla="val 8372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0070C0"/>
                </a:solidFill>
              </a:rPr>
              <a:t>I recycled paper three days ago.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484" y="383121"/>
            <a:ext cx="6134100" cy="32670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939073" y="3819949"/>
            <a:ext cx="5667470" cy="779211"/>
          </a:xfrm>
          <a:prstGeom prst="wedgeRoundRectCallout">
            <a:avLst>
              <a:gd name="adj1" fmla="val -40482"/>
              <a:gd name="adj2" fmla="val 8225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0070C0"/>
                </a:solidFill>
              </a:rPr>
              <a:t>Last week, I recycled bottles.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458" y="360252"/>
            <a:ext cx="6181725" cy="3276600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371192" y="4321709"/>
            <a:ext cx="4870764" cy="1312752"/>
          </a:xfrm>
          <a:prstGeom prst="wedgeRoundRectCallout">
            <a:avLst>
              <a:gd name="adj1" fmla="val -2617"/>
              <a:gd name="adj2" fmla="val 70776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600" dirty="0">
                <a:solidFill>
                  <a:srgbClr val="F79646">
                    <a:lumMod val="75000"/>
                  </a:srgbClr>
                </a:solidFill>
              </a:rPr>
              <a:t>What did you do to help our community?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6047715" y="3945990"/>
            <a:ext cx="5758004" cy="751438"/>
          </a:xfrm>
          <a:prstGeom prst="wedgeRoundRectCallout">
            <a:avLst>
              <a:gd name="adj1" fmla="val -40015"/>
              <a:gd name="adj2" fmla="val 7936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0070C0"/>
                </a:solidFill>
              </a:rPr>
              <a:t>Last week, I planted trees.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061295" y="5169528"/>
            <a:ext cx="5730843" cy="706171"/>
          </a:xfrm>
          <a:prstGeom prst="wedgeRoundRectCallout">
            <a:avLst>
              <a:gd name="adj1" fmla="val -40422"/>
              <a:gd name="adj2" fmla="val 8301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0070C0"/>
                </a:solidFill>
              </a:rPr>
              <a:t>I planted flowers yesterday.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06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450" y="328754"/>
            <a:ext cx="7620000" cy="3086100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425513" y="4182701"/>
            <a:ext cx="4336610" cy="1321806"/>
          </a:xfrm>
          <a:prstGeom prst="wedgeRoundRectCallout">
            <a:avLst>
              <a:gd name="adj1" fmla="val -582"/>
              <a:gd name="adj2" fmla="val 7003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600" dirty="0">
                <a:solidFill>
                  <a:srgbClr val="F79646">
                    <a:lumMod val="75000"/>
                  </a:srgbClr>
                </a:solidFill>
              </a:rPr>
              <a:t>What did you do to help our community?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5106154" y="3576119"/>
            <a:ext cx="6609030" cy="597529"/>
          </a:xfrm>
          <a:prstGeom prst="wedgeRoundRectCallout">
            <a:avLst>
              <a:gd name="adj1" fmla="val -37819"/>
              <a:gd name="adj2" fmla="val 8219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0070C0"/>
                </a:solidFill>
              </a:rPr>
              <a:t>Two weeks ago, I donated old clothes.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124261" y="4540313"/>
            <a:ext cx="6590923" cy="597528"/>
          </a:xfrm>
          <a:prstGeom prst="wedgeRoundRectCallout">
            <a:avLst>
              <a:gd name="adj1" fmla="val -39652"/>
              <a:gd name="adj2" fmla="val 8371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0070C0"/>
                </a:solidFill>
              </a:rPr>
              <a:t>Last month, I donated old books.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106154" y="5504507"/>
            <a:ext cx="6609030" cy="588475"/>
          </a:xfrm>
          <a:prstGeom prst="wedgeRoundRectCallout">
            <a:avLst>
              <a:gd name="adj1" fmla="val -40422"/>
              <a:gd name="adj2" fmla="val 8865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0070C0"/>
                </a:solidFill>
              </a:rPr>
              <a:t>I donated food yesterday.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34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461727" y="4436198"/>
            <a:ext cx="4436197" cy="1330859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600" dirty="0">
                <a:solidFill>
                  <a:srgbClr val="F79646">
                    <a:lumMod val="75000"/>
                  </a:srgbClr>
                </a:solidFill>
              </a:rPr>
              <a:t>What did you do to help our </a:t>
            </a:r>
            <a:r>
              <a:rPr lang="en-US" sz="3600" dirty="0" smtClean="0">
                <a:solidFill>
                  <a:srgbClr val="F79646">
                    <a:lumMod val="75000"/>
                  </a:srgbClr>
                </a:solidFill>
              </a:rPr>
              <a:t>community</a:t>
            </a:r>
            <a:r>
              <a:rPr lang="en-US" sz="3600" dirty="0">
                <a:solidFill>
                  <a:srgbClr val="F79646">
                    <a:lumMod val="75000"/>
                  </a:srgbClr>
                </a:solidFill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2254" y="351151"/>
            <a:ext cx="7724775" cy="30956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5413972" y="3675375"/>
            <a:ext cx="6545656" cy="950946"/>
          </a:xfrm>
          <a:prstGeom prst="wedgeRoundRectCallout">
            <a:avLst>
              <a:gd name="adj1" fmla="val -36739"/>
              <a:gd name="adj2" fmla="val 6565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0070C0"/>
                </a:solidFill>
              </a:rPr>
              <a:t>I cleaned up the park near my house yesterday.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413972" y="4879818"/>
            <a:ext cx="6539620" cy="633742"/>
          </a:xfrm>
          <a:prstGeom prst="wedgeRoundRectCallout">
            <a:avLst>
              <a:gd name="adj1" fmla="val -38969"/>
              <a:gd name="adj2" fmla="val 7964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0070C0"/>
                </a:solidFill>
              </a:rPr>
              <a:t>I cleaned up streets 2 days ago.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413972" y="5767057"/>
            <a:ext cx="6636190" cy="606583"/>
          </a:xfrm>
          <a:prstGeom prst="wedgeRoundRectCallout">
            <a:avLst>
              <a:gd name="adj1" fmla="val -37658"/>
              <a:gd name="adj2" fmla="val 8190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0070C0"/>
                </a:solidFill>
              </a:rPr>
              <a:t>I cleaned up the local beach last week.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85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32" y="458426"/>
            <a:ext cx="11287125" cy="1504950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452201" y="3095060"/>
            <a:ext cx="4853130" cy="1504101"/>
          </a:xfrm>
          <a:prstGeom prst="wedgeRoundRectCallout">
            <a:avLst>
              <a:gd name="adj1" fmla="val -1647"/>
              <a:gd name="adj2" fmla="val 7935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600" dirty="0">
                <a:solidFill>
                  <a:srgbClr val="F79646">
                    <a:lumMod val="75000"/>
                  </a:srgbClr>
                </a:solidFill>
              </a:rPr>
              <a:t>What did you do to help our community?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6400800" y="1963376"/>
            <a:ext cx="4517679" cy="1502875"/>
          </a:xfrm>
          <a:prstGeom prst="wedgeRoundRectCallout">
            <a:avLst>
              <a:gd name="adj1" fmla="val -41411"/>
              <a:gd name="adj2" fmla="val 7816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0070C0"/>
                </a:solidFill>
              </a:rPr>
              <a:t>Last month, I donated my old books.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400800" y="4227968"/>
            <a:ext cx="5456457" cy="1656784"/>
          </a:xfrm>
          <a:prstGeom prst="wedgeRoundRectCallout">
            <a:avLst>
              <a:gd name="adj1" fmla="val -40412"/>
              <a:gd name="adj2" fmla="val 7452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0070C0"/>
                </a:solidFill>
              </a:rPr>
              <a:t>Last summer, I volunteered at the local hospital.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01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" y="1082355"/>
            <a:ext cx="12188251" cy="469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08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8687" y="419877"/>
            <a:ext cx="9466913" cy="6589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0070C0"/>
                </a:solidFill>
              </a:rPr>
              <a:t>Fill in the table with details about what you </a:t>
            </a:r>
            <a:r>
              <a:rPr lang="en-US" sz="3600" b="1" dirty="0" smtClean="0">
                <a:solidFill>
                  <a:srgbClr val="0070C0"/>
                </a:solidFill>
              </a:rPr>
              <a:t>did:</a:t>
            </a:r>
            <a:endParaRPr lang="en-US" sz="3600" b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687" y="1078811"/>
            <a:ext cx="9466913" cy="52939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20074" y="3816220"/>
            <a:ext cx="56730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We planted  flowers in the park.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20074" y="4651311"/>
            <a:ext cx="56730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We donated old clothes.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20074" y="5486402"/>
            <a:ext cx="6195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We volunteered at the soup kitchen.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46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2.3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LESSON </a:t>
            </a:r>
            <a:r>
              <a:rPr lang="en-US" sz="3200" b="1" dirty="0">
                <a:solidFill>
                  <a:schemeClr val="bg1"/>
                </a:solidFill>
              </a:rPr>
              <a:t>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430" y="1572340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1382430" y="5596513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2430" y="2660987"/>
            <a:ext cx="3949636" cy="80563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A90F0A5-3004-4657-824F-9538BF36A5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559" y="3985234"/>
            <a:ext cx="4053756" cy="8268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9239" y="481487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5069" y="419877"/>
            <a:ext cx="10123715" cy="1147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accent1"/>
                </a:solidFill>
              </a:rPr>
              <a:t>Ask </a:t>
            </a:r>
            <a:r>
              <a:rPr lang="en-US" sz="3600" dirty="0">
                <a:solidFill>
                  <a:schemeClr val="accent1"/>
                </a:solidFill>
              </a:rPr>
              <a:t>your partner about what they did and complete the table on the right. Swap roles and repeat.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262" y="1884783"/>
            <a:ext cx="7436970" cy="4086809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89249" y="2379306"/>
            <a:ext cx="4152122" cy="1362269"/>
          </a:xfrm>
          <a:prstGeom prst="wedgeRoundRectCallout">
            <a:avLst>
              <a:gd name="adj1" fmla="val 1864"/>
              <a:gd name="adj2" fmla="val 7825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F79646">
                    <a:lumMod val="75000"/>
                  </a:srgbClr>
                </a:solidFill>
              </a:rPr>
              <a:t>What did you do </a:t>
            </a:r>
            <a:r>
              <a:rPr lang="en-US" sz="3200" dirty="0" smtClean="0">
                <a:solidFill>
                  <a:srgbClr val="F79646">
                    <a:lumMod val="75000"/>
                  </a:srgbClr>
                </a:solidFill>
              </a:rPr>
              <a:t>to help our community?</a:t>
            </a:r>
            <a:endParaRPr lang="en-US" sz="3200" dirty="0">
              <a:solidFill>
                <a:srgbClr val="F79646">
                  <a:lumMod val="75000"/>
                </a:srgbClr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79918" y="4376057"/>
            <a:ext cx="4161453" cy="1352939"/>
          </a:xfrm>
          <a:prstGeom prst="wedgeRoundRectCallout">
            <a:avLst>
              <a:gd name="adj1" fmla="val -878"/>
              <a:gd name="adj2" fmla="val 7629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accent1"/>
                </a:solidFill>
              </a:rPr>
              <a:t>We donated old books yesterday.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05869" y="3303037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They donated old books.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89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603" y="410642"/>
            <a:ext cx="5892769" cy="789581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671803" y="1763486"/>
            <a:ext cx="10711543" cy="3778898"/>
          </a:xfrm>
          <a:prstGeom prst="wedgeRoundRectCallout">
            <a:avLst>
              <a:gd name="adj1" fmla="val -798"/>
              <a:gd name="adj2" fmla="val 6278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0070C0"/>
                </a:solidFill>
              </a:rPr>
              <a:t>Let’s talk about what we did to help our community.</a:t>
            </a:r>
          </a:p>
          <a:p>
            <a:r>
              <a:rPr lang="en-US" sz="3600" dirty="0" smtClean="0">
                <a:solidFill>
                  <a:srgbClr val="0070C0"/>
                </a:solidFill>
              </a:rPr>
              <a:t>Yesterday, we cleaned up the local beach. We planted flowers in the park last week. Two weeks ago, we donated old clothes to the poor children in the </a:t>
            </a:r>
            <a:r>
              <a:rPr lang="en-US" sz="3600" dirty="0">
                <a:solidFill>
                  <a:srgbClr val="0070C0"/>
                </a:solidFill>
              </a:rPr>
              <a:t>area. We volunteered at the soup </a:t>
            </a:r>
            <a:r>
              <a:rPr lang="en-US" sz="3600" dirty="0" smtClean="0">
                <a:solidFill>
                  <a:srgbClr val="0070C0"/>
                </a:solidFill>
              </a:rPr>
              <a:t>kitchen last month. How about you? What did you do?</a:t>
            </a:r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98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2433" y="1419053"/>
            <a:ext cx="10364331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Write about </a:t>
            </a:r>
            <a:r>
              <a:rPr lang="en-US" sz="3600" i="1" dirty="0" smtClean="0">
                <a:solidFill>
                  <a:srgbClr val="0070C0"/>
                </a:solidFill>
              </a:rPr>
              <a:t>what your friends did to help the community, using </a:t>
            </a:r>
            <a:r>
              <a:rPr lang="en-US" sz="3600" i="1" dirty="0">
                <a:solidFill>
                  <a:srgbClr val="0070C0"/>
                </a:solidFill>
              </a:rPr>
              <a:t>the </a:t>
            </a:r>
            <a:r>
              <a:rPr lang="en-US" sz="3600" i="1" dirty="0" smtClean="0">
                <a:solidFill>
                  <a:srgbClr val="0070C0"/>
                </a:solidFill>
              </a:rPr>
              <a:t>words and information </a:t>
            </a:r>
            <a:r>
              <a:rPr lang="en-US" sz="3600" i="1" dirty="0">
                <a:solidFill>
                  <a:srgbClr val="0070C0"/>
                </a:solidFill>
              </a:rPr>
              <a:t>you </a:t>
            </a:r>
            <a:r>
              <a:rPr lang="en-US" sz="3600" i="1" dirty="0" smtClean="0">
                <a:solidFill>
                  <a:srgbClr val="0070C0"/>
                </a:solidFill>
              </a:rPr>
              <a:t>asked in speaking task a. </a:t>
            </a:r>
            <a:r>
              <a:rPr lang="en-US" sz="3600" i="1" dirty="0">
                <a:solidFill>
                  <a:srgbClr val="0070C0"/>
                </a:solidFill>
              </a:rPr>
              <a:t>(about </a:t>
            </a:r>
            <a:r>
              <a:rPr lang="en-US" sz="3600" i="1" dirty="0" smtClean="0">
                <a:solidFill>
                  <a:srgbClr val="0070C0"/>
                </a:solidFill>
              </a:rPr>
              <a:t>50-70 </a:t>
            </a:r>
            <a:r>
              <a:rPr lang="en-US" sz="3600" i="1" dirty="0">
                <a:solidFill>
                  <a:srgbClr val="0070C0"/>
                </a:solidFill>
              </a:rPr>
              <a:t>words)  </a:t>
            </a:r>
          </a:p>
        </p:txBody>
      </p:sp>
    </p:spTree>
    <p:extLst>
      <p:ext uri="{BB962C8B-B14F-4D97-AF65-F5344CB8AC3E}">
        <p14:creationId xmlns:p14="http://schemas.microsoft.com/office/powerpoint/2010/main" val="326617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324099" y="2243918"/>
            <a:ext cx="9715501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Pronunciation:</a:t>
            </a:r>
          </a:p>
          <a:p>
            <a:r>
              <a:rPr lang="en-US" sz="3600" dirty="0" smtClean="0">
                <a:solidFill>
                  <a:srgbClr val="0070C0"/>
                </a:solidFill>
              </a:rPr>
              <a:t>- practice </a:t>
            </a:r>
            <a:r>
              <a:rPr lang="en-US" sz="3600" dirty="0">
                <a:solidFill>
                  <a:srgbClr val="0070C0"/>
                </a:solidFill>
              </a:rPr>
              <a:t>pronouncing </a:t>
            </a:r>
            <a:r>
              <a:rPr lang="en-US" sz="3600" dirty="0" smtClean="0">
                <a:solidFill>
                  <a:srgbClr val="0070C0"/>
                </a:solidFill>
              </a:rPr>
              <a:t>the ending “</a:t>
            </a:r>
            <a:r>
              <a:rPr lang="en-US" sz="3600" dirty="0" err="1" smtClean="0">
                <a:solidFill>
                  <a:srgbClr val="0070C0"/>
                </a:solidFill>
              </a:rPr>
              <a:t>ed</a:t>
            </a:r>
            <a:r>
              <a:rPr lang="en-US" sz="3600" dirty="0" smtClean="0">
                <a:solidFill>
                  <a:srgbClr val="0070C0"/>
                </a:solidFill>
              </a:rPr>
              <a:t>” of regular verbs in the Simple Past tense.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i="1" dirty="0" smtClean="0">
                <a:solidFill>
                  <a:srgbClr val="0070C0"/>
                </a:solidFill>
              </a:rPr>
              <a:t>Speaking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  <a:r>
              <a:rPr lang="en-US" sz="3600" i="1" dirty="0" smtClean="0">
                <a:solidFill>
                  <a:srgbClr val="0070C0"/>
                </a:solidFill>
              </a:rPr>
              <a:t>&amp; Writing:</a:t>
            </a:r>
            <a:endParaRPr lang="en-US" sz="3600" i="1" dirty="0">
              <a:solidFill>
                <a:srgbClr val="0070C0"/>
              </a:solidFill>
            </a:endParaRPr>
          </a:p>
          <a:p>
            <a:r>
              <a:rPr lang="en-US" sz="3600" dirty="0" smtClean="0">
                <a:solidFill>
                  <a:srgbClr val="0070C0"/>
                </a:solidFill>
              </a:rPr>
              <a:t>- </a:t>
            </a:r>
            <a:r>
              <a:rPr lang="en-US" sz="3600" dirty="0">
                <a:solidFill>
                  <a:srgbClr val="0070C0"/>
                </a:solidFill>
              </a:rPr>
              <a:t>talk </a:t>
            </a:r>
            <a:r>
              <a:rPr lang="en-US" sz="3600" dirty="0" smtClean="0">
                <a:solidFill>
                  <a:srgbClr val="0070C0"/>
                </a:solidFill>
              </a:rPr>
              <a:t>about what you did to help the community, using the Simple Past tense.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333052" y="1861363"/>
            <a:ext cx="11706549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Practice pronouncing the ending “</a:t>
            </a:r>
            <a:r>
              <a:rPr lang="en-US" sz="3600" i="1" dirty="0" err="1" smtClean="0">
                <a:solidFill>
                  <a:srgbClr val="0070C0"/>
                </a:solidFill>
              </a:rPr>
              <a:t>ed</a:t>
            </a:r>
            <a:r>
              <a:rPr lang="en-US" sz="3600" i="1" dirty="0" smtClean="0">
                <a:solidFill>
                  <a:srgbClr val="0070C0"/>
                </a:solidFill>
              </a:rPr>
              <a:t>” of the verbs in the Simple Past tense.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Practice talking about activities to help the community, using the Simple Past tense. 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</a:t>
            </a:r>
            <a:r>
              <a:rPr lang="en-US" sz="3600" i="1" dirty="0" smtClean="0">
                <a:solidFill>
                  <a:srgbClr val="0070C0"/>
                </a:solidFill>
              </a:rPr>
              <a:t>34 </a:t>
            </a:r>
            <a:r>
              <a:rPr lang="en-US" sz="3600" i="1" dirty="0">
                <a:solidFill>
                  <a:srgbClr val="0070C0"/>
                </a:solidFill>
              </a:rPr>
              <a:t>SB</a:t>
            </a:r>
            <a:r>
              <a:rPr lang="en-US" sz="3600" i="1" dirty="0" smtClean="0">
                <a:solidFill>
                  <a:srgbClr val="0070C0"/>
                </a:solidFill>
              </a:rPr>
              <a:t>).</a:t>
            </a:r>
          </a:p>
          <a:p>
            <a:pPr marL="571500" indent="-571500">
              <a:buFontTx/>
              <a:buChar char="-"/>
            </a:pPr>
            <a:r>
              <a:rPr lang="en-US" sz="3600" i="1" smtClean="0">
                <a:solidFill>
                  <a:srgbClr val="0070C0"/>
                </a:solidFill>
              </a:rPr>
              <a:t>Play the consolidation </a:t>
            </a:r>
            <a:r>
              <a:rPr lang="en-US" sz="3600" i="1" dirty="0" smtClean="0">
                <a:solidFill>
                  <a:srgbClr val="0070C0"/>
                </a:solidFill>
              </a:rPr>
              <a:t>games in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Tiếng</a:t>
            </a:r>
            <a:r>
              <a:rPr lang="en-US" sz="3600" b="1" i="1" dirty="0" smtClean="0">
                <a:solidFill>
                  <a:srgbClr val="0070C0"/>
                </a:solidFill>
              </a:rPr>
              <a:t> Anh 10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i</a:t>
            </a:r>
            <a:r>
              <a:rPr lang="en-US" sz="3600" b="1" i="1" dirty="0" smtClean="0">
                <a:solidFill>
                  <a:srgbClr val="0070C0"/>
                </a:solidFill>
              </a:rPr>
              <a:t>-Learn Smart World DHA</a:t>
            </a:r>
            <a:r>
              <a:rPr lang="en-US" sz="3600" i="1" dirty="0" smtClean="0">
                <a:solidFill>
                  <a:srgbClr val="0070C0"/>
                </a:solidFill>
              </a:rPr>
              <a:t> App on </a:t>
            </a:r>
            <a:r>
              <a:rPr lang="en-US" sz="3600" i="1" dirty="0" smtClean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i="1" dirty="0" smtClean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3600" dirty="0" smtClean="0">
                <a:solidFill>
                  <a:srgbClr val="0070C0"/>
                </a:solidFill>
              </a:rPr>
              <a:t>Pronounce the ending –</a:t>
            </a:r>
            <a:r>
              <a:rPr lang="en-US" sz="3600" dirty="0" err="1" smtClean="0">
                <a:solidFill>
                  <a:srgbClr val="0070C0"/>
                </a:solidFill>
              </a:rPr>
              <a:t>ed</a:t>
            </a:r>
            <a:r>
              <a:rPr lang="en-US" sz="3600" dirty="0" smtClean="0">
                <a:solidFill>
                  <a:srgbClr val="0070C0"/>
                </a:solidFill>
              </a:rPr>
              <a:t> of regular verbs in the Simple Past tense.</a:t>
            </a:r>
          </a:p>
          <a:p>
            <a:pPr marL="571500" indent="-571500">
              <a:buFontTx/>
              <a:buChar char="-"/>
            </a:pPr>
            <a:r>
              <a:rPr lang="en-US" sz="3600" dirty="0" smtClean="0">
                <a:solidFill>
                  <a:srgbClr val="0070C0"/>
                </a:solidFill>
              </a:rPr>
              <a:t>talk about what you did to help the community, using the Simple Past tense. </a:t>
            </a:r>
            <a:r>
              <a:rPr lang="en-US" sz="3600" dirty="0"/>
              <a:t/>
            </a:r>
            <a:br>
              <a:rPr lang="en-US" sz="3600" dirty="0"/>
            </a:b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" y="300213"/>
            <a:ext cx="9179809" cy="61192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883" y="968744"/>
            <a:ext cx="12055117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smtClean="0">
                <a:latin typeface="+mj-lt"/>
              </a:rPr>
              <a:t>A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amazing		B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fantastic 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exciting	 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horrible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2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picture		B. morning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money	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reuse</a:t>
            </a:r>
          </a:p>
          <a:p>
            <a:pPr>
              <a:lnSpc>
                <a:spcPct val="200000"/>
              </a:lnSpc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3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suggest		 B. arrive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finish	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enjoy</a:t>
            </a:r>
          </a:p>
          <a:p>
            <a:pPr>
              <a:lnSpc>
                <a:spcPct val="200000"/>
              </a:lnSpc>
            </a:pPr>
            <a:r>
              <a:rPr lang="en-US" sz="3200">
                <a:latin typeface="+mj-lt"/>
              </a:rPr>
              <a:t/>
            </a:r>
            <a:br>
              <a:rPr lang="en-US" sz="3200">
                <a:latin typeface="+mj-lt"/>
              </a:rPr>
            </a:br>
            <a:endParaRPr lang="en-US" sz="32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09159" y="136233"/>
            <a:ext cx="1056143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</a:rPr>
              <a:t>Choose the word whose main stress is placed </a:t>
            </a:r>
            <a:endParaRPr lang="en-US" sz="3200" dirty="0" smtClean="0">
              <a:solidFill>
                <a:srgbClr val="0070C0"/>
              </a:solidFill>
            </a:endParaRPr>
          </a:p>
          <a:p>
            <a:r>
              <a:rPr lang="en-US" sz="3200" dirty="0" smtClean="0">
                <a:solidFill>
                  <a:srgbClr val="0070C0"/>
                </a:solidFill>
              </a:rPr>
              <a:t>differently from </a:t>
            </a:r>
            <a:r>
              <a:rPr lang="en-US" sz="3200" dirty="0">
                <a:solidFill>
                  <a:srgbClr val="0070C0"/>
                </a:solidFill>
              </a:rPr>
              <a:t>the </a:t>
            </a:r>
            <a:r>
              <a:rPr lang="en-US" sz="3200" dirty="0" smtClean="0">
                <a:solidFill>
                  <a:srgbClr val="0070C0"/>
                </a:solidFill>
              </a:rPr>
              <a:t>others. </a:t>
            </a:r>
            <a:r>
              <a:rPr lang="en-US" sz="3200" dirty="0">
                <a:solidFill>
                  <a:srgbClr val="0070C0"/>
                </a:solidFill>
              </a:rPr>
              <a:t/>
            </a:r>
            <a:br>
              <a:rPr lang="en-US" sz="3200" dirty="0">
                <a:solidFill>
                  <a:srgbClr val="0070C0"/>
                </a:solidFill>
              </a:rPr>
            </a:b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501" y="349969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9223879" y="1331491"/>
            <a:ext cx="580919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56666" y="3316071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576359" y="5199516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74703" y="1598863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/əˈmeɪzɪŋ/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951595" y="1606577"/>
            <a:ext cx="256083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/fænˈtæstɪk/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47801" y="1620365"/>
            <a:ext cx="265127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/ɪkˈ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saɪtɪŋ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581559" y="1672438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/ˈhɑrəbl/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883434" y="552450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/əˈraɪv/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643279" y="5518939"/>
            <a:ext cx="274659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/ˈfɪnɪʃ/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581559" y="3552292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/ˌ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ri:ˈju:z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69216" y="3628408"/>
            <a:ext cx="2427220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/ˈpɪktʃər/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901987" y="362692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/ˈmɔrnɪŋ/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499075" y="552309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/ɪnˈdʒɔɪ/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741773" y="360735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/ˈmʌni/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12961" y="5565015"/>
            <a:ext cx="29937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>
                <a:solidFill>
                  <a:srgbClr val="FF0000"/>
                </a:solidFill>
              </a:rPr>
              <a:t>səˈ</a:t>
            </a:r>
            <a:r>
              <a:rPr lang="en-US" sz="3200" dirty="0" err="1" smtClean="0">
                <a:solidFill>
                  <a:srgbClr val="FF0000"/>
                </a:solidFill>
              </a:rPr>
              <a:t>dʒest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1783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6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36883" y="1051247"/>
            <a:ext cx="12055117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dirty="0" smtClean="0">
                <a:latin typeface="+mj-lt"/>
              </a:rPr>
              <a:t>A</a:t>
            </a:r>
            <a:r>
              <a:rPr lang="en-US" sz="3200" dirty="0">
                <a:latin typeface="+mj-lt"/>
              </a:rPr>
              <a:t>. </a:t>
            </a:r>
            <a:r>
              <a:rPr lang="en-US" sz="3200" u="sng" dirty="0" smtClean="0">
                <a:latin typeface="+mj-lt"/>
              </a:rPr>
              <a:t>i</a:t>
            </a:r>
            <a:r>
              <a:rPr lang="en-US" sz="3200" dirty="0" smtClean="0">
                <a:latin typeface="+mj-lt"/>
              </a:rPr>
              <a:t>dea			B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ch</a:t>
            </a:r>
            <a:r>
              <a:rPr lang="en-US" sz="3200" u="sng" dirty="0" smtClean="0">
                <a:latin typeface="+mj-lt"/>
              </a:rPr>
              <a:t>i</a:t>
            </a:r>
            <a:r>
              <a:rPr lang="en-US" sz="3200" dirty="0" smtClean="0">
                <a:latin typeface="+mj-lt"/>
              </a:rPr>
              <a:t>ldren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k</a:t>
            </a:r>
            <a:r>
              <a:rPr lang="en-US" sz="3200" u="sng" dirty="0" smtClean="0">
                <a:latin typeface="+mj-lt"/>
              </a:rPr>
              <a:t>i</a:t>
            </a:r>
            <a:r>
              <a:rPr lang="en-US" sz="3200" dirty="0" smtClean="0">
                <a:latin typeface="+mj-lt"/>
              </a:rPr>
              <a:t>tten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f</a:t>
            </a:r>
            <a:r>
              <a:rPr lang="en-US" sz="3200" u="sng" dirty="0" smtClean="0">
                <a:latin typeface="+mj-lt"/>
              </a:rPr>
              <a:t>i</a:t>
            </a:r>
            <a:r>
              <a:rPr lang="en-US" sz="3200" dirty="0" smtClean="0">
                <a:latin typeface="+mj-lt"/>
              </a:rPr>
              <a:t>shing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2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	can</a:t>
            </a:r>
            <a:r>
              <a:rPr lang="en-US" sz="3200" u="sng" dirty="0" smtClean="0">
                <a:latin typeface="+mj-lt"/>
              </a:rPr>
              <a:t>s</a:t>
            </a:r>
            <a:r>
              <a:rPr lang="en-US" sz="3200" dirty="0" smtClean="0">
                <a:latin typeface="+mj-lt"/>
              </a:rPr>
              <a:t>			B. book</a:t>
            </a:r>
            <a:r>
              <a:rPr lang="en-US" sz="3200" u="sng" dirty="0" smtClean="0">
                <a:latin typeface="+mj-lt"/>
              </a:rPr>
              <a:t>s</a:t>
            </a:r>
            <a:r>
              <a:rPr lang="en-US" sz="3200" dirty="0" smtClean="0">
                <a:latin typeface="+mj-lt"/>
              </a:rPr>
              <a:t>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park</a:t>
            </a:r>
            <a:r>
              <a:rPr lang="en-US" sz="3200" u="sng" dirty="0" smtClean="0">
                <a:latin typeface="+mj-lt"/>
              </a:rPr>
              <a:t>s</a:t>
            </a:r>
            <a:r>
              <a:rPr lang="en-US" sz="3200" dirty="0" smtClean="0">
                <a:latin typeface="+mj-lt"/>
              </a:rPr>
              <a:t>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plant</a:t>
            </a:r>
            <a:r>
              <a:rPr lang="en-US" sz="3200" u="sng" dirty="0" smtClean="0">
                <a:latin typeface="+mj-lt"/>
              </a:rPr>
              <a:t>s</a:t>
            </a:r>
          </a:p>
          <a:p>
            <a:pPr>
              <a:lnSpc>
                <a:spcPct val="200000"/>
              </a:lnSpc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3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pupp</a:t>
            </a:r>
            <a:r>
              <a:rPr lang="en-US" sz="3200" u="sng" dirty="0" smtClean="0">
                <a:latin typeface="+mj-lt"/>
              </a:rPr>
              <a:t>e</a:t>
            </a:r>
            <a:r>
              <a:rPr lang="en-US" sz="3200" dirty="0" smtClean="0">
                <a:latin typeface="+mj-lt"/>
              </a:rPr>
              <a:t>t		B. tal</a:t>
            </a:r>
            <a:r>
              <a:rPr lang="en-US" sz="3200" u="sng" dirty="0" smtClean="0">
                <a:latin typeface="+mj-lt"/>
              </a:rPr>
              <a:t>e</a:t>
            </a:r>
            <a:r>
              <a:rPr lang="en-US" sz="3200" dirty="0" smtClean="0">
                <a:latin typeface="+mj-lt"/>
              </a:rPr>
              <a:t>nt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kitch</a:t>
            </a:r>
            <a:r>
              <a:rPr lang="en-US" sz="3200" u="sng" dirty="0" smtClean="0">
                <a:latin typeface="+mj-lt"/>
              </a:rPr>
              <a:t>e</a:t>
            </a:r>
            <a:r>
              <a:rPr lang="en-US" sz="3200" dirty="0" smtClean="0">
                <a:latin typeface="+mj-lt"/>
              </a:rPr>
              <a:t>n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dinn</a:t>
            </a:r>
            <a:r>
              <a:rPr lang="en-US" sz="3200" u="sng" dirty="0" smtClean="0">
                <a:latin typeface="+mj-lt"/>
              </a:rPr>
              <a:t>e</a:t>
            </a:r>
            <a:r>
              <a:rPr lang="en-US" sz="3200" dirty="0" smtClean="0">
                <a:latin typeface="+mj-lt"/>
              </a:rPr>
              <a:t>r</a:t>
            </a:r>
            <a:endParaRPr lang="en-US" sz="3200" u="sng" dirty="0" smtClean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latin typeface="+mj-lt"/>
              </a:rPr>
              <a:t/>
            </a:r>
            <a:br>
              <a:rPr lang="en-US" sz="3200" dirty="0"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16" y="783642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686382" y="1459750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28602" y="3336317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136666" y="343361"/>
            <a:ext cx="12055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</a:rPr>
              <a:t>Choose the word whose underlined part is </a:t>
            </a:r>
            <a:endParaRPr lang="en-US" sz="3200" smtClean="0">
              <a:solidFill>
                <a:srgbClr val="0070C0"/>
              </a:solidFill>
            </a:endParaRPr>
          </a:p>
          <a:p>
            <a:r>
              <a:rPr lang="en-US" sz="3200" smtClean="0">
                <a:solidFill>
                  <a:srgbClr val="0070C0"/>
                </a:solidFill>
              </a:rPr>
              <a:t>pronounced </a:t>
            </a:r>
            <a:r>
              <a:rPr lang="en-US" sz="3200">
                <a:solidFill>
                  <a:srgbClr val="0070C0"/>
                </a:solidFill>
              </a:rPr>
              <a:t>differently from that of the other words.</a:t>
            </a:r>
          </a:p>
        </p:txBody>
      </p:sp>
      <p:sp>
        <p:nvSpPr>
          <p:cNvPr id="14" name="Oval 13"/>
          <p:cNvSpPr/>
          <p:nvPr/>
        </p:nvSpPr>
        <p:spPr>
          <a:xfrm>
            <a:off x="532470" y="5317463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55983" y="187373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</a:rPr>
              <a:t>aɪˈ</a:t>
            </a:r>
            <a:r>
              <a:rPr lang="en-US" sz="3200" smtClean="0">
                <a:solidFill>
                  <a:srgbClr val="FF0000"/>
                </a:solidFill>
              </a:rPr>
              <a:t>di:ə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926214" y="184384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/ˈtʃɪldrən/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729884" y="1873736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kɪtən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556904" y="184657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/ˈfɪʃɪŋ/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55983" y="3732184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kæn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z/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002692" y="377649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bʊks/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654375" y="3732184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/pɑrks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9540317" y="3776499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/plænts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872330" y="5618023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pʌpɪt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948195" y="5709153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/ˈtælənt/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785394" y="560912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/ˈkɪtʃən/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540317" y="5653031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/ˈdɪnər/</a:t>
            </a:r>
          </a:p>
        </p:txBody>
      </p:sp>
    </p:spTree>
    <p:extLst>
      <p:ext uri="{BB962C8B-B14F-4D97-AF65-F5344CB8AC3E}">
        <p14:creationId xmlns:p14="http://schemas.microsoft.com/office/powerpoint/2010/main" val="3513015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52" y="816896"/>
            <a:ext cx="39899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90107" y="610511"/>
            <a:ext cx="73785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i="1" dirty="0" smtClean="0">
                <a:solidFill>
                  <a:srgbClr val="0070C0"/>
                </a:solidFill>
              </a:rPr>
              <a:t>Match a verb with an appropriate noun to make a correct verb phrase:</a:t>
            </a:r>
            <a:endParaRPr lang="en-US" sz="3000" b="1" i="1" dirty="0">
              <a:solidFill>
                <a:srgbClr val="0070C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61271" y="1991762"/>
            <a:ext cx="2661719" cy="428228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FF0000"/>
                </a:solidFill>
              </a:rPr>
              <a:t>VERBS </a:t>
            </a:r>
          </a:p>
          <a:p>
            <a:pPr marL="342900" indent="-342900">
              <a:buAutoNum type="arabicPeriod"/>
            </a:pPr>
            <a:r>
              <a:rPr lang="en-US" sz="3600" dirty="0" smtClean="0"/>
              <a:t>Clean up</a:t>
            </a:r>
          </a:p>
          <a:p>
            <a:pPr marL="342900" indent="-342900">
              <a:buAutoNum type="arabicPeriod"/>
            </a:pPr>
            <a:r>
              <a:rPr lang="en-US" sz="3600" dirty="0" smtClean="0"/>
              <a:t>Bake  </a:t>
            </a:r>
          </a:p>
          <a:p>
            <a:pPr marL="342900" indent="-342900">
              <a:buAutoNum type="arabicPeriod"/>
            </a:pPr>
            <a:r>
              <a:rPr lang="en-US" sz="3600" dirty="0" smtClean="0"/>
              <a:t>Plant </a:t>
            </a:r>
          </a:p>
          <a:p>
            <a:pPr marL="342900" indent="-342900">
              <a:buAutoNum type="arabicPeriod"/>
            </a:pPr>
            <a:r>
              <a:rPr lang="en-US" sz="3600" dirty="0" smtClean="0"/>
              <a:t>Donate</a:t>
            </a:r>
          </a:p>
          <a:p>
            <a:pPr marL="342900" indent="-342900">
              <a:buAutoNum type="arabicPeriod"/>
            </a:pPr>
            <a:r>
              <a:rPr lang="en-US" sz="3600" dirty="0" smtClean="0"/>
              <a:t>Raise </a:t>
            </a:r>
          </a:p>
          <a:p>
            <a:pPr marL="342900" indent="-342900">
              <a:buAutoNum type="arabicPeriod"/>
            </a:pPr>
            <a:r>
              <a:rPr lang="en-US" sz="3600" dirty="0" smtClean="0"/>
              <a:t>Recycle</a:t>
            </a:r>
          </a:p>
          <a:p>
            <a:pPr marL="342900" indent="-342900">
              <a:buAutoNum type="arabicPeriod"/>
            </a:pPr>
            <a:r>
              <a:rPr lang="en-US" sz="3600" dirty="0" smtClean="0"/>
              <a:t>Wash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066638" y="1991761"/>
            <a:ext cx="2725093" cy="428228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 smtClean="0">
              <a:solidFill>
                <a:srgbClr val="FF0000"/>
              </a:solidFill>
            </a:endParaRPr>
          </a:p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NOUNS </a:t>
            </a:r>
          </a:p>
          <a:p>
            <a:pPr marL="342900" indent="-342900">
              <a:buAutoNum type="alphaLcPeriod"/>
            </a:pPr>
            <a:r>
              <a:rPr lang="en-US" sz="3600" dirty="0" smtClean="0"/>
              <a:t>money</a:t>
            </a:r>
          </a:p>
          <a:p>
            <a:pPr marL="342900" indent="-342900">
              <a:buAutoNum type="alphaLcPeriod"/>
            </a:pPr>
            <a:r>
              <a:rPr lang="en-US" sz="3600" dirty="0"/>
              <a:t>p</a:t>
            </a:r>
            <a:r>
              <a:rPr lang="en-US" sz="3600" dirty="0" smtClean="0"/>
              <a:t>aper</a:t>
            </a:r>
          </a:p>
          <a:p>
            <a:pPr marL="342900" indent="-342900">
              <a:buAutoNum type="alphaLcPeriod"/>
            </a:pPr>
            <a:r>
              <a:rPr lang="en-US" sz="3600" dirty="0" smtClean="0"/>
              <a:t>beaches</a:t>
            </a:r>
          </a:p>
          <a:p>
            <a:pPr marL="342900" indent="-342900">
              <a:buAutoNum type="alphaLcPeriod"/>
            </a:pPr>
            <a:r>
              <a:rPr lang="en-US" sz="3600" dirty="0"/>
              <a:t>t</a:t>
            </a:r>
            <a:r>
              <a:rPr lang="en-US" sz="3600" dirty="0" smtClean="0"/>
              <a:t>rees</a:t>
            </a:r>
          </a:p>
          <a:p>
            <a:pPr marL="342900" indent="-342900">
              <a:buAutoNum type="alphaLcPeriod"/>
            </a:pPr>
            <a:r>
              <a:rPr lang="en-US" sz="3600" dirty="0" smtClean="0"/>
              <a:t>cars</a:t>
            </a:r>
          </a:p>
          <a:p>
            <a:pPr marL="342900" indent="-342900">
              <a:buAutoNum type="alphaLcPeriod"/>
            </a:pPr>
            <a:r>
              <a:rPr lang="en-US" sz="3600" dirty="0"/>
              <a:t>f</a:t>
            </a:r>
            <a:r>
              <a:rPr lang="en-US" sz="3600" dirty="0" smtClean="0"/>
              <a:t>ood</a:t>
            </a:r>
          </a:p>
          <a:p>
            <a:pPr marL="342900" indent="-342900">
              <a:buAutoNum type="alphaLcPeriod"/>
            </a:pPr>
            <a:r>
              <a:rPr lang="en-US" sz="3600" dirty="0" smtClean="0"/>
              <a:t>Cookies</a:t>
            </a:r>
          </a:p>
          <a:p>
            <a:pPr algn="ctr"/>
            <a:endParaRPr lang="en-US" dirty="0" smtClean="0"/>
          </a:p>
          <a:p>
            <a:pPr marL="342900" indent="-342900" algn="ctr">
              <a:buAutoNum type="alphaLcPeriod"/>
            </a:pP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3821684" y="2884606"/>
            <a:ext cx="4326435" cy="1044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146039" y="3878068"/>
            <a:ext cx="5046787" cy="55813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555729" y="3406905"/>
            <a:ext cx="4603046" cy="2070443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3129055" y="2770554"/>
            <a:ext cx="5019064" cy="2215341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471984" y="4562274"/>
            <a:ext cx="4676135" cy="86661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135383" y="3328993"/>
            <a:ext cx="5057443" cy="27938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3320920" y="4985895"/>
            <a:ext cx="4837855" cy="113693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856" y="904332"/>
            <a:ext cx="5300679" cy="108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650716" y="5273670"/>
            <a:ext cx="4907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0070C0"/>
                </a:solidFill>
              </a:rPr>
              <a:t>Listen again and repeat</a:t>
            </a:r>
            <a:endParaRPr lang="en-US" sz="3600" i="1" dirty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287" y="395805"/>
            <a:ext cx="10639425" cy="28479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137" y="3198625"/>
            <a:ext cx="6172200" cy="2028825"/>
          </a:xfrm>
          <a:prstGeom prst="rect">
            <a:avLst/>
          </a:prstGeom>
        </p:spPr>
      </p:pic>
      <p:pic>
        <p:nvPicPr>
          <p:cNvPr id="7" name="CD1-TRACK 4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32188" y="3174952"/>
            <a:ext cx="816982" cy="81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99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9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4847</TotalTime>
  <Words>792</Words>
  <Application>Microsoft Office PowerPoint</Application>
  <PresentationFormat>Widescreen</PresentationFormat>
  <Paragraphs>128</Paragraphs>
  <Slides>27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229</cp:revision>
  <dcterms:created xsi:type="dcterms:W3CDTF">2020-12-08T03:17:05Z</dcterms:created>
  <dcterms:modified xsi:type="dcterms:W3CDTF">2022-07-13T08:22:49Z</dcterms:modified>
</cp:coreProperties>
</file>