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300" r:id="rId2"/>
    <p:sldId id="304" r:id="rId3"/>
    <p:sldId id="302" r:id="rId4"/>
    <p:sldId id="292" r:id="rId5"/>
    <p:sldId id="332" r:id="rId6"/>
    <p:sldId id="350" r:id="rId7"/>
    <p:sldId id="351" r:id="rId8"/>
    <p:sldId id="352" r:id="rId9"/>
    <p:sldId id="353" r:id="rId10"/>
    <p:sldId id="354" r:id="rId11"/>
    <p:sldId id="355" r:id="rId12"/>
    <p:sldId id="348" r:id="rId13"/>
    <p:sldId id="356" r:id="rId14"/>
    <p:sldId id="357" r:id="rId15"/>
    <p:sldId id="358" r:id="rId16"/>
    <p:sldId id="362" r:id="rId17"/>
    <p:sldId id="360" r:id="rId18"/>
    <p:sldId id="361" r:id="rId19"/>
    <p:sldId id="363" r:id="rId20"/>
    <p:sldId id="364" r:id="rId21"/>
    <p:sldId id="365" r:id="rId22"/>
    <p:sldId id="366" r:id="rId23"/>
    <p:sldId id="370" r:id="rId24"/>
    <p:sldId id="371" r:id="rId25"/>
    <p:sldId id="372" r:id="rId26"/>
    <p:sldId id="373" r:id="rId27"/>
    <p:sldId id="367" r:id="rId28"/>
    <p:sldId id="374" r:id="rId29"/>
    <p:sldId id="368" r:id="rId30"/>
    <p:sldId id="369" r:id="rId31"/>
    <p:sldId id="375" r:id="rId32"/>
    <p:sldId id="315" r:id="rId33"/>
    <p:sldId id="376" r:id="rId34"/>
    <p:sldId id="331" r:id="rId35"/>
    <p:sldId id="328" r:id="rId36"/>
    <p:sldId id="329" r:id="rId37"/>
    <p:sldId id="330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131" autoAdjust="0"/>
    <p:restoredTop sz="94657"/>
  </p:normalViewPr>
  <p:slideViewPr>
    <p:cSldViewPr snapToGrid="0">
      <p:cViewPr varScale="1">
        <p:scale>
          <a:sx n="82" d="100"/>
          <a:sy n="82" d="100"/>
        </p:scale>
        <p:origin x="25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6/23/2022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</a:t>
            </a:r>
            <a:r>
              <a:rPr lang="en-US" sz="1800" b="1" dirty="0" smtClean="0">
                <a:solidFill>
                  <a:schemeClr val="bg1"/>
                </a:solidFill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0439401" y="-2259"/>
            <a:ext cx="1576398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solidFill>
                  <a:schemeClr val="bg1"/>
                </a:solidFill>
              </a:rPr>
              <a:t>Review Unit 4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</a:rPr>
              <a:t>Unit 4: Community Services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Review</a:t>
            </a:r>
          </a:p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Pages </a:t>
            </a:r>
            <a:r>
              <a:rPr lang="en-US" sz="3200" dirty="0" smtClean="0">
                <a:solidFill>
                  <a:srgbClr val="FF0000"/>
                </a:solidFill>
              </a:rPr>
              <a:t>92 &amp; 93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42384"/>
            <a:ext cx="12192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dirty="0">
                <a:solidFill>
                  <a:srgbClr val="FF0000"/>
                </a:solidFill>
              </a:rPr>
              <a:t>Emma</a:t>
            </a:r>
            <a:r>
              <a:rPr lang="en-US" sz="2700" dirty="0"/>
              <a:t>: What are you doing, Tom?</a:t>
            </a:r>
          </a:p>
          <a:p>
            <a:r>
              <a:rPr lang="en-US" sz="2700" dirty="0">
                <a:solidFill>
                  <a:srgbClr val="0070C0"/>
                </a:solidFill>
              </a:rPr>
              <a:t>Tom</a:t>
            </a:r>
            <a:r>
              <a:rPr lang="en-US" sz="2700" dirty="0"/>
              <a:t>: I'm making a poster. I think we need a charity </a:t>
            </a:r>
            <a:r>
              <a:rPr lang="en-US" sz="2700" dirty="0" smtClean="0"/>
              <a:t>event </a:t>
            </a:r>
            <a:r>
              <a:rPr lang="en-US" sz="2700" dirty="0"/>
              <a:t>in our town. I think we should organize </a:t>
            </a:r>
            <a:r>
              <a:rPr lang="en-US" sz="2700" dirty="0" smtClean="0"/>
              <a:t>a craft </a:t>
            </a:r>
            <a:r>
              <a:rPr lang="en-US" sz="2700" dirty="0"/>
              <a:t>fair so that we can raise some money and </a:t>
            </a:r>
            <a:r>
              <a:rPr lang="en-US" sz="2700" dirty="0" smtClean="0"/>
              <a:t>help </a:t>
            </a:r>
            <a:r>
              <a:rPr lang="en-US" sz="2700" dirty="0"/>
              <a:t>the local poor children.</a:t>
            </a:r>
          </a:p>
          <a:p>
            <a:r>
              <a:rPr lang="en-US" sz="2700" dirty="0">
                <a:solidFill>
                  <a:srgbClr val="FF0000"/>
                </a:solidFill>
              </a:rPr>
              <a:t>Emma</a:t>
            </a:r>
            <a:r>
              <a:rPr lang="en-US" sz="2700" dirty="0"/>
              <a:t>: Why?</a:t>
            </a:r>
          </a:p>
          <a:p>
            <a:r>
              <a:rPr lang="en-US" sz="2700" dirty="0">
                <a:solidFill>
                  <a:srgbClr val="0070C0"/>
                </a:solidFill>
              </a:rPr>
              <a:t>Tom</a:t>
            </a:r>
            <a:r>
              <a:rPr lang="en-US" sz="2700" dirty="0"/>
              <a:t>: Because we can raise some money for poor </a:t>
            </a:r>
            <a:r>
              <a:rPr lang="en-US" sz="2700" dirty="0" smtClean="0"/>
              <a:t>children in </a:t>
            </a:r>
            <a:r>
              <a:rPr lang="en-US" sz="2700" dirty="0"/>
              <a:t>our community.</a:t>
            </a:r>
          </a:p>
          <a:p>
            <a:r>
              <a:rPr lang="en-US" sz="2700" dirty="0">
                <a:solidFill>
                  <a:srgbClr val="FF0000"/>
                </a:solidFill>
              </a:rPr>
              <a:t>Emma</a:t>
            </a:r>
            <a:r>
              <a:rPr lang="en-US" sz="2700" dirty="0"/>
              <a:t>: I agree. You know what else? I think we should </a:t>
            </a:r>
            <a:r>
              <a:rPr lang="en-US" sz="2700" dirty="0" smtClean="0"/>
              <a:t>organize </a:t>
            </a:r>
            <a:r>
              <a:rPr lang="en-US" sz="2700" dirty="0"/>
              <a:t>a fun run. I think an event like that </a:t>
            </a:r>
            <a:r>
              <a:rPr lang="en-US" sz="2700" dirty="0" smtClean="0"/>
              <a:t>will be </a:t>
            </a:r>
            <a:r>
              <a:rPr lang="en-US" sz="2700" dirty="0"/>
              <a:t>very popular.</a:t>
            </a:r>
          </a:p>
          <a:p>
            <a:r>
              <a:rPr lang="en-US" sz="2700" dirty="0">
                <a:solidFill>
                  <a:srgbClr val="0070C0"/>
                </a:solidFill>
              </a:rPr>
              <a:t>Tom</a:t>
            </a:r>
            <a:r>
              <a:rPr lang="en-US" sz="2700" dirty="0"/>
              <a:t>: Yes, I agree. What else should we do to help our </a:t>
            </a:r>
            <a:r>
              <a:rPr lang="en-US" sz="2700" dirty="0" smtClean="0"/>
              <a:t>community</a:t>
            </a:r>
            <a:r>
              <a:rPr lang="en-US" sz="2700" dirty="0"/>
              <a:t>?</a:t>
            </a:r>
          </a:p>
          <a:p>
            <a:r>
              <a:rPr lang="en-US" sz="2700" dirty="0">
                <a:solidFill>
                  <a:srgbClr val="FF0000"/>
                </a:solidFill>
              </a:rPr>
              <a:t>Emma</a:t>
            </a:r>
            <a:r>
              <a:rPr lang="en-US" sz="2700" dirty="0"/>
              <a:t>: Hmmm. How about we plant trees?</a:t>
            </a:r>
          </a:p>
          <a:p>
            <a:r>
              <a:rPr lang="en-US" sz="2700" dirty="0">
                <a:solidFill>
                  <a:srgbClr val="0070C0"/>
                </a:solidFill>
              </a:rPr>
              <a:t>Tom</a:t>
            </a:r>
            <a:r>
              <a:rPr lang="en-US" sz="2700" dirty="0"/>
              <a:t>: Good idea. What else should we do?</a:t>
            </a:r>
          </a:p>
          <a:p>
            <a:r>
              <a:rPr lang="en-US" sz="2700" dirty="0">
                <a:solidFill>
                  <a:srgbClr val="FF0000"/>
                </a:solidFill>
              </a:rPr>
              <a:t>Emma:</a:t>
            </a:r>
            <a:r>
              <a:rPr lang="en-US" sz="2700" dirty="0"/>
              <a:t> We should donate clothes. I've got plenty of old </a:t>
            </a:r>
            <a:r>
              <a:rPr lang="en-US" sz="2700" dirty="0" smtClean="0"/>
              <a:t>clothes </a:t>
            </a:r>
            <a:r>
              <a:rPr lang="en-US" sz="2700" dirty="0"/>
              <a:t>that I don't wear anymore. What would </a:t>
            </a:r>
            <a:r>
              <a:rPr lang="en-US" sz="2700" dirty="0" smtClean="0"/>
              <a:t>you </a:t>
            </a:r>
            <a:r>
              <a:rPr lang="en-US" sz="2700" dirty="0"/>
              <a:t>like to donate, </a:t>
            </a:r>
            <a:r>
              <a:rPr lang="en-US" sz="2700" dirty="0" smtClean="0"/>
              <a:t>Tom</a:t>
            </a:r>
            <a:r>
              <a:rPr lang="en-US" sz="2700" dirty="0"/>
              <a:t>?</a:t>
            </a:r>
          </a:p>
          <a:p>
            <a:r>
              <a:rPr lang="en-US" sz="2700" dirty="0">
                <a:solidFill>
                  <a:srgbClr val="0070C0"/>
                </a:solidFill>
              </a:rPr>
              <a:t>Tom</a:t>
            </a:r>
            <a:r>
              <a:rPr lang="en-US" sz="2700" dirty="0"/>
              <a:t>: I'd like to donate my school books so children can </a:t>
            </a:r>
            <a:r>
              <a:rPr lang="en-US" sz="2700" dirty="0" smtClean="0"/>
              <a:t>learn </a:t>
            </a:r>
            <a:r>
              <a:rPr lang="en-US" sz="2700" dirty="0"/>
              <a:t>at </a:t>
            </a:r>
            <a:r>
              <a:rPr lang="en-US" sz="2700" dirty="0" smtClean="0"/>
              <a:t>school.</a:t>
            </a:r>
            <a:endParaRPr lang="en-US" sz="2700" dirty="0"/>
          </a:p>
        </p:txBody>
      </p:sp>
      <p:sp>
        <p:nvSpPr>
          <p:cNvPr id="3" name="Rectangle 2"/>
          <p:cNvSpPr/>
          <p:nvPr/>
        </p:nvSpPr>
        <p:spPr>
          <a:xfrm>
            <a:off x="0" y="371192"/>
            <a:ext cx="1620570" cy="37119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Audio scripts</a:t>
            </a:r>
            <a:endParaRPr lang="en-US" dirty="0"/>
          </a:p>
        </p:txBody>
      </p:sp>
      <p:pic>
        <p:nvPicPr>
          <p:cNvPr id="4" name="CD2-TRACK 3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34123" y="371192"/>
            <a:ext cx="1033557" cy="1033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40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40720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page </a:t>
            </a:r>
            <a:r>
              <a:rPr lang="en-US" dirty="0" smtClean="0">
                <a:solidFill>
                  <a:schemeClr val="bg1"/>
                </a:solidFill>
              </a:rPr>
              <a:t>65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39551" y="325925"/>
            <a:ext cx="10652449" cy="12855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</a:rPr>
              <a:t>You will hear Oliver talking to his mother about helping a charity. What will </a:t>
            </a:r>
            <a:r>
              <a:rPr lang="en-US" sz="2800" dirty="0" smtClean="0">
                <a:solidFill>
                  <a:srgbClr val="0070C0"/>
                </a:solidFill>
              </a:rPr>
              <a:t>each person's </a:t>
            </a:r>
            <a:r>
              <a:rPr lang="en-US" sz="2800" dirty="0">
                <a:solidFill>
                  <a:srgbClr val="0070C0"/>
                </a:solidFill>
              </a:rPr>
              <a:t>group do? For each question, write a letter (A-H) next to each person. </a:t>
            </a:r>
            <a:r>
              <a:rPr lang="en-US" sz="2800" dirty="0" smtClean="0">
                <a:solidFill>
                  <a:srgbClr val="0070C0"/>
                </a:solidFill>
              </a:rPr>
              <a:t>You </a:t>
            </a:r>
            <a:r>
              <a:rPr lang="en-US" sz="2800" dirty="0">
                <a:solidFill>
                  <a:srgbClr val="0070C0"/>
                </a:solidFill>
              </a:rPr>
              <a:t>will hear the conversation twice.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9703" y="1677720"/>
            <a:ext cx="9160833" cy="5180280"/>
          </a:xfrm>
          <a:prstGeom prst="rect">
            <a:avLst/>
          </a:prstGeom>
        </p:spPr>
      </p:pic>
      <p:pic>
        <p:nvPicPr>
          <p:cNvPr id="6" name="TRACK 2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5659" y="1140738"/>
            <a:ext cx="780664" cy="7806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14795" y="3823381"/>
            <a:ext cx="434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F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14795" y="4258829"/>
            <a:ext cx="452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B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23848" y="4740610"/>
            <a:ext cx="434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H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14795" y="5222391"/>
            <a:ext cx="434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C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32902" y="5704172"/>
            <a:ext cx="434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D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65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597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967" y="889844"/>
            <a:ext cx="1199916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en-US" sz="3200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" y="378044"/>
            <a:ext cx="1464906" cy="369332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Audio Scripts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64907" y="287622"/>
            <a:ext cx="10727093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Mrs. Green</a:t>
            </a:r>
            <a:r>
              <a:rPr lang="en-US" sz="2400" dirty="0"/>
              <a:t>: Hi Oliver. How was school?</a:t>
            </a:r>
          </a:p>
          <a:p>
            <a:r>
              <a:rPr lang="en-US" sz="2400" dirty="0">
                <a:solidFill>
                  <a:srgbClr val="0070C0"/>
                </a:solidFill>
              </a:rPr>
              <a:t>Oliver</a:t>
            </a:r>
            <a:r>
              <a:rPr lang="en-US" sz="2400" dirty="0"/>
              <a:t>: It was interesting. We're going to help a local charity. </a:t>
            </a:r>
            <a:r>
              <a:rPr lang="en-US" sz="2400" dirty="0" smtClean="0"/>
              <a:t>Each </a:t>
            </a:r>
            <a:r>
              <a:rPr lang="en-US" sz="2400" dirty="0"/>
              <a:t>group is doing a </a:t>
            </a:r>
            <a:r>
              <a:rPr lang="en-US" sz="2400" dirty="0" smtClean="0"/>
              <a:t>different </a:t>
            </a:r>
            <a:r>
              <a:rPr lang="en-US" sz="2400" dirty="0"/>
              <a:t>activity.</a:t>
            </a:r>
          </a:p>
          <a:p>
            <a:r>
              <a:rPr lang="en-US" sz="2400" dirty="0">
                <a:solidFill>
                  <a:srgbClr val="FF0000"/>
                </a:solidFill>
              </a:rPr>
              <a:t>Mrs. Green</a:t>
            </a:r>
            <a:r>
              <a:rPr lang="en-US" sz="2400" dirty="0"/>
              <a:t>: What will you do</a:t>
            </a:r>
            <a:r>
              <a:rPr lang="en-US" sz="2400" dirty="0" smtClean="0"/>
              <a:t>?</a:t>
            </a:r>
          </a:p>
          <a:p>
            <a:r>
              <a:rPr lang="en-US" sz="2400" dirty="0">
                <a:solidFill>
                  <a:srgbClr val="0070C0"/>
                </a:solidFill>
              </a:rPr>
              <a:t>Oliver</a:t>
            </a:r>
            <a:r>
              <a:rPr lang="en-US" sz="2400" dirty="0"/>
              <a:t>: My group will organize a bake sale.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Mrs. Green</a:t>
            </a:r>
            <a:r>
              <a:rPr lang="en-US" sz="2400" dirty="0"/>
              <a:t>: Great. Let's make cookies. I'll help you.</a:t>
            </a:r>
          </a:p>
          <a:p>
            <a:r>
              <a:rPr lang="en-US" sz="2400" dirty="0">
                <a:solidFill>
                  <a:srgbClr val="0070C0"/>
                </a:solidFill>
              </a:rPr>
              <a:t>Oliver</a:t>
            </a:r>
            <a:r>
              <a:rPr lang="en-US" sz="2400" dirty="0"/>
              <a:t>: Thanks, Mom. And Daniel's group is washing cars. They </a:t>
            </a:r>
            <a:r>
              <a:rPr lang="en-US" sz="2400" dirty="0" smtClean="0"/>
              <a:t>wanted </a:t>
            </a:r>
            <a:r>
              <a:rPr lang="en-US" sz="2400" dirty="0"/>
              <a:t>to plant trees, but that won't make much </a:t>
            </a:r>
            <a:r>
              <a:rPr lang="en-US" sz="2400" dirty="0" smtClean="0"/>
              <a:t>money</a:t>
            </a:r>
            <a:r>
              <a:rPr lang="en-US" sz="2400" dirty="0"/>
              <a:t>.</a:t>
            </a:r>
          </a:p>
          <a:p>
            <a:r>
              <a:rPr lang="en-US" sz="2400" dirty="0">
                <a:solidFill>
                  <a:srgbClr val="FF0000"/>
                </a:solidFill>
              </a:rPr>
              <a:t>Mrs. Green</a:t>
            </a:r>
            <a:r>
              <a:rPr lang="en-US" sz="2400" dirty="0"/>
              <a:t>: Yeah. What about Ella?</a:t>
            </a:r>
          </a:p>
          <a:p>
            <a:r>
              <a:rPr lang="en-US" sz="2400" dirty="0">
                <a:solidFill>
                  <a:srgbClr val="0070C0"/>
                </a:solidFill>
              </a:rPr>
              <a:t>Oliver</a:t>
            </a:r>
            <a:r>
              <a:rPr lang="en-US" sz="2400" dirty="0"/>
              <a:t>: Her group will have a talent show.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Mrs. Green</a:t>
            </a:r>
            <a:r>
              <a:rPr lang="en-US" sz="2400" dirty="0"/>
              <a:t>: Fantastic. They should practice a lot to have a </a:t>
            </a:r>
            <a:r>
              <a:rPr lang="en-US" sz="2400" dirty="0" smtClean="0"/>
              <a:t>great </a:t>
            </a:r>
            <a:r>
              <a:rPr lang="en-US" sz="2400" dirty="0"/>
              <a:t>show. How about Henry's group?</a:t>
            </a:r>
          </a:p>
          <a:p>
            <a:r>
              <a:rPr lang="en-US" sz="2400" dirty="0">
                <a:solidFill>
                  <a:srgbClr val="0070C0"/>
                </a:solidFill>
              </a:rPr>
              <a:t>Oliver</a:t>
            </a:r>
            <a:r>
              <a:rPr lang="en-US" sz="2400" dirty="0"/>
              <a:t>: Henry's group is going to join the fun run in the park.</a:t>
            </a:r>
          </a:p>
          <a:p>
            <a:r>
              <a:rPr lang="en-US" sz="2400" dirty="0">
                <a:solidFill>
                  <a:srgbClr val="FF0000"/>
                </a:solidFill>
              </a:rPr>
              <a:t>Mrs. Green</a:t>
            </a:r>
            <a:r>
              <a:rPr lang="en-US" sz="2400" dirty="0"/>
              <a:t>: Good idea.</a:t>
            </a:r>
          </a:p>
          <a:p>
            <a:r>
              <a:rPr lang="en-US" sz="2400" dirty="0">
                <a:solidFill>
                  <a:srgbClr val="0070C0"/>
                </a:solidFill>
              </a:rPr>
              <a:t>Oliver</a:t>
            </a:r>
            <a:r>
              <a:rPr lang="en-US" sz="2400" dirty="0"/>
              <a:t>: Avery's group is making jewelry for the craft fair.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Mrs. Green</a:t>
            </a:r>
            <a:r>
              <a:rPr lang="en-US" sz="2400" dirty="0"/>
              <a:t>: You all have such good ideas!</a:t>
            </a:r>
          </a:p>
          <a:p>
            <a:r>
              <a:rPr lang="en-US" sz="2400" dirty="0">
                <a:solidFill>
                  <a:srgbClr val="0070C0"/>
                </a:solidFill>
              </a:rPr>
              <a:t>Oliver</a:t>
            </a:r>
            <a:r>
              <a:rPr lang="en-US" sz="2400" dirty="0"/>
              <a:t>: Jackson has the best idea. His group will clean up the </a:t>
            </a:r>
            <a:r>
              <a:rPr lang="en-US" sz="2400" dirty="0" smtClean="0"/>
              <a:t>streets </a:t>
            </a:r>
            <a:r>
              <a:rPr lang="en-US" sz="2400" dirty="0"/>
              <a:t>near the school.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Mrs. Green</a:t>
            </a:r>
            <a:r>
              <a:rPr lang="en-US" sz="2400" dirty="0"/>
              <a:t>: That's nice.</a:t>
            </a:r>
          </a:p>
        </p:txBody>
      </p:sp>
      <p:pic>
        <p:nvPicPr>
          <p:cNvPr id="5" name="TRACK 2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2285" y="889844"/>
            <a:ext cx="703435" cy="70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15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7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53" y="410188"/>
            <a:ext cx="3314700" cy="10763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45659" y="410188"/>
            <a:ext cx="82197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</a:rPr>
              <a:t>Look and read. Choose the correct answer (A, B, or C</a:t>
            </a:r>
            <a:r>
              <a:rPr lang="en-US" sz="3200" dirty="0" smtClean="0">
                <a:solidFill>
                  <a:srgbClr val="0070C0"/>
                </a:solidFill>
              </a:rPr>
              <a:t>) and explain for your choice.</a:t>
            </a:r>
            <a:endParaRPr lang="en-US" sz="3200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28" y="1770681"/>
            <a:ext cx="12157672" cy="28258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5652" y="4333969"/>
            <a:ext cx="3638550" cy="180975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8130012" y="3612333"/>
            <a:ext cx="1186004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194202" y="3612333"/>
            <a:ext cx="588475" cy="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285592" y="2498756"/>
            <a:ext cx="3539905" cy="851026"/>
          </a:xfrm>
          <a:prstGeom prst="ellipse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027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1" y="413465"/>
            <a:ext cx="12188579" cy="581465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798336" y="1514629"/>
            <a:ext cx="488888" cy="506994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798336" y="3023857"/>
            <a:ext cx="443620" cy="449020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852657" y="5241956"/>
            <a:ext cx="398353" cy="470781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06582" y="860079"/>
            <a:ext cx="1484768" cy="253497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8863343" y="2021623"/>
            <a:ext cx="2290526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606582" y="2317688"/>
            <a:ext cx="4037846" cy="706170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6753885" y="3395050"/>
            <a:ext cx="1792586" cy="905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0465806" y="5712737"/>
            <a:ext cx="124937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287224" y="6047715"/>
            <a:ext cx="715224" cy="905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606582" y="5314384"/>
            <a:ext cx="2426329" cy="334978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31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46363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page </a:t>
            </a:r>
            <a:r>
              <a:rPr lang="en-US" dirty="0" smtClean="0">
                <a:solidFill>
                  <a:schemeClr val="bg1"/>
                </a:solidFill>
              </a:rPr>
              <a:t>65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12075"/>
            <a:ext cx="12206132" cy="40376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20158" y="347775"/>
            <a:ext cx="95604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</a:rPr>
              <a:t>Read the text about charity events. Choose the correct answer (A, B, or C).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82136"/>
            <a:ext cx="11135480" cy="1574038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209861" y="6255945"/>
            <a:ext cx="461727" cy="516047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488887" y="6192570"/>
            <a:ext cx="1348966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842788" y="6174463"/>
            <a:ext cx="1747319" cy="905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676523" y="6171763"/>
            <a:ext cx="173826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80246" y="2580238"/>
            <a:ext cx="5187494" cy="371192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3213980" y="6228784"/>
            <a:ext cx="0" cy="2716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14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359983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dirty="0">
                <a:solidFill>
                  <a:srgbClr val="0070C0"/>
                </a:solidFill>
              </a:rPr>
              <a:t>Read the questions and underline the key words: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203649"/>
            <a:ext cx="12192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1. Who organizes the school's charity events?</a:t>
            </a:r>
          </a:p>
          <a:p>
            <a:r>
              <a:rPr lang="en-US" sz="3200" dirty="0"/>
              <a:t>A. Greg's teachers </a:t>
            </a:r>
            <a:r>
              <a:rPr lang="en-US" sz="3200" dirty="0" smtClean="0"/>
              <a:t>     B</a:t>
            </a:r>
            <a:r>
              <a:rPr lang="en-US" sz="3200" dirty="0"/>
              <a:t>. all classes </a:t>
            </a:r>
            <a:r>
              <a:rPr lang="en-US" sz="3200" dirty="0" smtClean="0"/>
              <a:t>     C</a:t>
            </a:r>
            <a:r>
              <a:rPr lang="en-US" sz="3200" dirty="0"/>
              <a:t>. only Greg's class</a:t>
            </a:r>
          </a:p>
          <a:p>
            <a:r>
              <a:rPr lang="en-US" sz="3200" dirty="0"/>
              <a:t>2. What charity event did Greg's sister and her school friends organize this year?</a:t>
            </a:r>
          </a:p>
          <a:p>
            <a:r>
              <a:rPr lang="en-US" sz="3200" dirty="0"/>
              <a:t>A. bake sale </a:t>
            </a:r>
            <a:r>
              <a:rPr lang="en-US" sz="3200" dirty="0" smtClean="0"/>
              <a:t>                B</a:t>
            </a:r>
            <a:r>
              <a:rPr lang="en-US" sz="3200" dirty="0"/>
              <a:t>. fun run </a:t>
            </a:r>
            <a:r>
              <a:rPr lang="en-US" sz="3200" dirty="0" smtClean="0"/>
              <a:t>         C</a:t>
            </a:r>
            <a:r>
              <a:rPr lang="en-US" sz="3200" dirty="0"/>
              <a:t>. talent show</a:t>
            </a:r>
          </a:p>
          <a:p>
            <a:r>
              <a:rPr lang="en-US" sz="3200" dirty="0"/>
              <a:t>3. Before the charity event, Greg and his friends made cakes... </a:t>
            </a:r>
          </a:p>
          <a:p>
            <a:r>
              <a:rPr lang="en-US" sz="3200" dirty="0"/>
              <a:t>A. during cooking lessons. </a:t>
            </a:r>
            <a:r>
              <a:rPr lang="en-US" sz="3200" dirty="0" smtClean="0"/>
              <a:t>   B</a:t>
            </a:r>
            <a:r>
              <a:rPr lang="en-US" sz="3200" dirty="0"/>
              <a:t>. on the school playground. </a:t>
            </a:r>
            <a:r>
              <a:rPr lang="en-US" sz="3200" dirty="0" smtClean="0"/>
              <a:t>   C</a:t>
            </a:r>
            <a:r>
              <a:rPr lang="en-US" sz="3200" dirty="0"/>
              <a:t>. at home.</a:t>
            </a:r>
          </a:p>
          <a:p>
            <a:r>
              <a:rPr lang="en-US" sz="3200" dirty="0"/>
              <a:t>4. Greg thinks his class should have a fun run next year because they... </a:t>
            </a:r>
          </a:p>
          <a:p>
            <a:pPr marL="514350" indent="-514350">
              <a:buAutoNum type="alphaUcPeriod"/>
            </a:pPr>
            <a:r>
              <a:rPr lang="en-US" sz="3200" dirty="0" smtClean="0"/>
              <a:t>really </a:t>
            </a:r>
            <a:r>
              <a:rPr lang="en-US" sz="3200" dirty="0"/>
              <a:t>like running. </a:t>
            </a:r>
            <a:r>
              <a:rPr lang="en-US" sz="3200" dirty="0" smtClean="0"/>
              <a:t>           B</a:t>
            </a:r>
            <a:r>
              <a:rPr lang="en-US" sz="3200" dirty="0"/>
              <a:t>. want to raise more money. </a:t>
            </a:r>
            <a:endParaRPr lang="en-US" sz="3200" dirty="0" smtClean="0"/>
          </a:p>
          <a:p>
            <a:r>
              <a:rPr lang="en-US" sz="3200" dirty="0" smtClean="0"/>
              <a:t>C</a:t>
            </a:r>
            <a:r>
              <a:rPr lang="en-US" sz="3200" dirty="0"/>
              <a:t>. want to run for 3 kilometers.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550506" y="1716833"/>
            <a:ext cx="643812" cy="933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1474237" y="1698171"/>
            <a:ext cx="1315616" cy="933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741576" y="1716833"/>
            <a:ext cx="3573624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50506" y="2687216"/>
            <a:ext cx="2939143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460033" y="2677886"/>
            <a:ext cx="5523722" cy="933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0263673" y="2687216"/>
            <a:ext cx="128762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130629" y="3172408"/>
            <a:ext cx="1278293" cy="933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721290" y="4142792"/>
            <a:ext cx="3135086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164286" y="4133461"/>
            <a:ext cx="1670179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50506" y="5103845"/>
            <a:ext cx="167951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159829" y="5103845"/>
            <a:ext cx="2248677" cy="933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679094" y="5103845"/>
            <a:ext cx="129695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9255967" y="5113176"/>
            <a:ext cx="1259633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8229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322" y="354563"/>
            <a:ext cx="12154678" cy="580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srgbClr val="0070C0"/>
                </a:solidFill>
              </a:rPr>
              <a:t>Scan the </a:t>
            </a:r>
            <a:r>
              <a:rPr lang="en-US" sz="3200" dirty="0" smtClean="0">
                <a:solidFill>
                  <a:srgbClr val="0070C0"/>
                </a:solidFill>
              </a:rPr>
              <a:t>text, </a:t>
            </a:r>
            <a:r>
              <a:rPr lang="en-US" sz="3200" dirty="0">
                <a:solidFill>
                  <a:srgbClr val="0070C0"/>
                </a:solidFill>
              </a:rPr>
              <a:t>choose the correct answers and explain for your </a:t>
            </a:r>
            <a:r>
              <a:rPr lang="en-US" sz="3200" dirty="0" smtClean="0">
                <a:solidFill>
                  <a:srgbClr val="0070C0"/>
                </a:solidFill>
              </a:rPr>
              <a:t>choices.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2258008"/>
            <a:ext cx="12192000" cy="42081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/>
              <a:t>At my school we have a charity event every year. We raise money for the local soup kitchens and charity. </a:t>
            </a:r>
            <a:r>
              <a:rPr lang="en-US" sz="2800" dirty="0" smtClean="0"/>
              <a:t>Charity </a:t>
            </a:r>
            <a:r>
              <a:rPr lang="en-US" sz="2800" dirty="0"/>
              <a:t>events are hard work, but they're fun, too! </a:t>
            </a:r>
          </a:p>
          <a:p>
            <a:r>
              <a:rPr lang="en-US" sz="2800" dirty="0"/>
              <a:t>Each class holds a different event. Last month, my sister's class had a talent show, and my class had a bake sale. </a:t>
            </a:r>
            <a:r>
              <a:rPr lang="en-US" sz="2800" dirty="0" smtClean="0"/>
              <a:t>We </a:t>
            </a:r>
            <a:r>
              <a:rPr lang="en-US" sz="2800" dirty="0"/>
              <a:t>organized a bake sale because we learned how to make cakes in our cooking lessons. Everyone baked </a:t>
            </a:r>
            <a:r>
              <a:rPr lang="en-US" sz="2800" dirty="0" smtClean="0"/>
              <a:t>cakes </a:t>
            </a:r>
            <a:r>
              <a:rPr lang="en-US" sz="2800" dirty="0"/>
              <a:t>at home then brought them to the school playground to sell. We sold lots of cakes and cookies and raised </a:t>
            </a:r>
          </a:p>
          <a:p>
            <a:r>
              <a:rPr lang="en-US" sz="2800" dirty="0"/>
              <a:t>85 dollars, so everyone was very happy!</a:t>
            </a:r>
          </a:p>
          <a:p>
            <a:r>
              <a:rPr lang="en-US" sz="2800" dirty="0"/>
              <a:t>Last year, we joined a fun run in the park. My class all ran or walked for </a:t>
            </a:r>
            <a:r>
              <a:rPr lang="en-US" sz="2800" dirty="0" smtClean="0"/>
              <a:t>3 kilometers</a:t>
            </a:r>
            <a:r>
              <a:rPr lang="en-US" sz="2800" dirty="0"/>
              <a:t>. We were all very tired, but </a:t>
            </a:r>
            <a:r>
              <a:rPr lang="en-US" sz="2800" dirty="0" smtClean="0"/>
              <a:t>we </a:t>
            </a:r>
            <a:r>
              <a:rPr lang="en-US" sz="2800" dirty="0"/>
              <a:t>raised more money than this year. </a:t>
            </a:r>
            <a:r>
              <a:rPr lang="en-US" sz="2800" dirty="0" smtClean="0"/>
              <a:t>Maybe </a:t>
            </a:r>
            <a:r>
              <a:rPr lang="en-US" sz="2800" dirty="0"/>
              <a:t>we will run again next year.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934821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1. Who organizes the school's charity events?</a:t>
            </a:r>
          </a:p>
          <a:p>
            <a:r>
              <a:rPr lang="en-US" sz="3200" dirty="0"/>
              <a:t>A. Greg's teachers </a:t>
            </a:r>
            <a:r>
              <a:rPr lang="en-US" sz="3200" dirty="0" smtClean="0"/>
              <a:t>      B</a:t>
            </a:r>
            <a:r>
              <a:rPr lang="en-US" sz="3200" dirty="0"/>
              <a:t>. all classes </a:t>
            </a:r>
            <a:r>
              <a:rPr lang="en-US" sz="3200" dirty="0" smtClean="0"/>
              <a:t>    C</a:t>
            </a:r>
            <a:r>
              <a:rPr lang="en-US" sz="3200" dirty="0"/>
              <a:t>. only Greg's class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569167" y="1418253"/>
            <a:ext cx="625151" cy="1866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502229" y="1427584"/>
            <a:ext cx="1324947" cy="933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769567" y="1436914"/>
            <a:ext cx="349898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3620278" y="1436914"/>
            <a:ext cx="447869" cy="494523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3975" y="3069772"/>
            <a:ext cx="4907902" cy="391886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7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258008"/>
            <a:ext cx="12192000" cy="42081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/>
              <a:t>At my school we have a charity event every year. We raise money for the local soup kitchens and charity. </a:t>
            </a:r>
            <a:r>
              <a:rPr lang="en-US" sz="2800" dirty="0" smtClean="0"/>
              <a:t>Charity </a:t>
            </a:r>
            <a:r>
              <a:rPr lang="en-US" sz="2800" dirty="0"/>
              <a:t>events are hard work, but they're fun, too! </a:t>
            </a:r>
          </a:p>
          <a:p>
            <a:r>
              <a:rPr lang="en-US" sz="2800" dirty="0"/>
              <a:t>Each class holds a different event. Last month, my sister's class had a talent show, and my class had a bake sale. </a:t>
            </a:r>
            <a:r>
              <a:rPr lang="en-US" sz="2800" dirty="0" smtClean="0"/>
              <a:t>We </a:t>
            </a:r>
            <a:r>
              <a:rPr lang="en-US" sz="2800" dirty="0"/>
              <a:t>organized a bake sale because we learned how to make cakes in our cooking lessons. Everyone baked </a:t>
            </a:r>
            <a:r>
              <a:rPr lang="en-US" sz="2800" dirty="0" smtClean="0"/>
              <a:t>cakes </a:t>
            </a:r>
            <a:r>
              <a:rPr lang="en-US" sz="2800" dirty="0"/>
              <a:t>at home then brought them to the school playground to sell. We sold lots of cakes and cookies and raised </a:t>
            </a:r>
          </a:p>
          <a:p>
            <a:r>
              <a:rPr lang="en-US" sz="2800" dirty="0"/>
              <a:t>85 dollars, so everyone was very happy!</a:t>
            </a:r>
          </a:p>
          <a:p>
            <a:r>
              <a:rPr lang="en-US" sz="2800" dirty="0"/>
              <a:t>Last year, we joined a fun run in the park. My class all ran or walked for </a:t>
            </a:r>
            <a:r>
              <a:rPr lang="en-US" sz="2800" dirty="0" smtClean="0"/>
              <a:t>3 kilometers</a:t>
            </a:r>
            <a:r>
              <a:rPr lang="en-US" sz="2800" dirty="0"/>
              <a:t>. We were all very tired, but </a:t>
            </a:r>
            <a:r>
              <a:rPr lang="en-US" sz="2800" dirty="0" smtClean="0"/>
              <a:t>we </a:t>
            </a:r>
            <a:r>
              <a:rPr lang="en-US" sz="2800" dirty="0"/>
              <a:t>raised more money than this year. </a:t>
            </a:r>
            <a:r>
              <a:rPr lang="en-US" sz="2800" dirty="0" smtClean="0"/>
              <a:t>Maybe </a:t>
            </a:r>
            <a:r>
              <a:rPr lang="en-US" sz="2800" dirty="0"/>
              <a:t>we will run again next year.</a:t>
            </a:r>
          </a:p>
        </p:txBody>
      </p:sp>
      <p:sp>
        <p:nvSpPr>
          <p:cNvPr id="3" name="Rectangle 2"/>
          <p:cNvSpPr/>
          <p:nvPr/>
        </p:nvSpPr>
        <p:spPr>
          <a:xfrm>
            <a:off x="-18661" y="410748"/>
            <a:ext cx="121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2. What charity event did Greg's sister and her school friends organize this year</a:t>
            </a:r>
            <a:r>
              <a:rPr lang="en-US" sz="3200" dirty="0" smtClean="0"/>
              <a:t>?    A</a:t>
            </a:r>
            <a:r>
              <a:rPr lang="en-US" sz="3200" dirty="0"/>
              <a:t>. bake sale </a:t>
            </a:r>
            <a:r>
              <a:rPr lang="en-US" sz="3200" dirty="0" smtClean="0"/>
              <a:t>      B</a:t>
            </a:r>
            <a:r>
              <a:rPr lang="en-US" sz="3200" dirty="0"/>
              <a:t>. fun run </a:t>
            </a:r>
            <a:r>
              <a:rPr lang="en-US" sz="3200" dirty="0" smtClean="0"/>
              <a:t>      C</a:t>
            </a:r>
            <a:r>
              <a:rPr lang="en-US" sz="3200" dirty="0"/>
              <a:t>. talent show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522514" y="933061"/>
            <a:ext cx="2939143" cy="933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469363" y="949357"/>
            <a:ext cx="556104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291665" y="942392"/>
            <a:ext cx="1166327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77282" y="1487966"/>
            <a:ext cx="1240971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010539" y="3116424"/>
            <a:ext cx="6858000" cy="354564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830008" y="949357"/>
            <a:ext cx="485192" cy="538609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80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258008"/>
            <a:ext cx="12192000" cy="42081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/>
              <a:t>At my school we have a charity event every year. We raise money for the local soup kitchens and charity. </a:t>
            </a:r>
            <a:r>
              <a:rPr lang="en-US" sz="2800" dirty="0" smtClean="0"/>
              <a:t>Charity </a:t>
            </a:r>
            <a:r>
              <a:rPr lang="en-US" sz="2800" dirty="0"/>
              <a:t>events are hard work, but they're fun, too! </a:t>
            </a:r>
          </a:p>
          <a:p>
            <a:r>
              <a:rPr lang="en-US" sz="2800" dirty="0"/>
              <a:t>Each class holds a different event. Last month, my sister's class had a talent show, and my class had a bake sale. </a:t>
            </a:r>
            <a:r>
              <a:rPr lang="en-US" sz="2800" dirty="0" smtClean="0"/>
              <a:t>We </a:t>
            </a:r>
            <a:r>
              <a:rPr lang="en-US" sz="2800" dirty="0"/>
              <a:t>organized a bake sale because we learned how to make cakes in our cooking lessons. Everyone baked </a:t>
            </a:r>
            <a:r>
              <a:rPr lang="en-US" sz="2800" dirty="0" smtClean="0"/>
              <a:t>cakes </a:t>
            </a:r>
            <a:r>
              <a:rPr lang="en-US" sz="2800" dirty="0"/>
              <a:t>at home then brought them to the school playground to sell. We sold lots of cakes and cookies and raised </a:t>
            </a:r>
          </a:p>
          <a:p>
            <a:r>
              <a:rPr lang="en-US" sz="2800" dirty="0"/>
              <a:t>85 dollars, so everyone was very happy!</a:t>
            </a:r>
          </a:p>
          <a:p>
            <a:r>
              <a:rPr lang="en-US" sz="2800" dirty="0"/>
              <a:t>Last year, we joined a fun run in the park. My class all ran or walked for </a:t>
            </a:r>
            <a:r>
              <a:rPr lang="en-US" sz="2800" dirty="0" smtClean="0"/>
              <a:t>3 kilometers</a:t>
            </a:r>
            <a:r>
              <a:rPr lang="en-US" sz="2800" dirty="0"/>
              <a:t>. We were all very tired, but </a:t>
            </a:r>
            <a:r>
              <a:rPr lang="en-US" sz="2800" dirty="0" smtClean="0"/>
              <a:t>we </a:t>
            </a:r>
            <a:r>
              <a:rPr lang="en-US" sz="2800" dirty="0"/>
              <a:t>raised more money than this year. </a:t>
            </a:r>
            <a:r>
              <a:rPr lang="en-US" sz="2800" dirty="0" smtClean="0"/>
              <a:t>Maybe </a:t>
            </a:r>
            <a:r>
              <a:rPr lang="en-US" sz="2800" dirty="0"/>
              <a:t>we will run again next year.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625351"/>
            <a:ext cx="121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3. Before the charity event, Greg and his friends made cakes... </a:t>
            </a:r>
          </a:p>
          <a:p>
            <a:r>
              <a:rPr lang="en-US" sz="3200" dirty="0"/>
              <a:t>A. during cooking lessons. </a:t>
            </a:r>
            <a:r>
              <a:rPr lang="en-US" sz="3200" dirty="0" smtClean="0"/>
              <a:t>   B</a:t>
            </a:r>
            <a:r>
              <a:rPr lang="en-US" sz="3200" dirty="0"/>
              <a:t>. on the school playground. </a:t>
            </a:r>
            <a:r>
              <a:rPr lang="en-US" sz="3200" dirty="0" smtClean="0"/>
              <a:t>   C</a:t>
            </a:r>
            <a:r>
              <a:rPr lang="en-US" sz="3200" dirty="0"/>
              <a:t>. at home.</a:t>
            </a: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4721290" y="1101012"/>
            <a:ext cx="3153747" cy="1866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8098971" y="1129004"/>
            <a:ext cx="1800809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122506" y="3965510"/>
            <a:ext cx="4534678" cy="396551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9759820" y="1208179"/>
            <a:ext cx="410547" cy="424479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13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3119" y="469412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LESSON </a:t>
            </a:r>
            <a:r>
              <a:rPr lang="en-US" sz="3200" b="1" dirty="0">
                <a:solidFill>
                  <a:schemeClr val="bg1"/>
                </a:solidFill>
              </a:rPr>
              <a:t>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19" y="1472858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541957" y="5104856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E16836D3-91E1-41CB-B0CF-78FE299F75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19" y="2123989"/>
            <a:ext cx="2890020" cy="5895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BDFC3EF-295E-4CA7-B45B-BE5AFCE34E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0" y="2755238"/>
            <a:ext cx="2891243" cy="5895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0967C2C6-CC93-44EA-9C68-8DD3142554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64" y="3329162"/>
            <a:ext cx="2890020" cy="5895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6A1366E3-F23C-4EDC-81BC-1A9D8B9CA3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35" y="3878675"/>
            <a:ext cx="2627071" cy="53586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D8261C07-B8E3-4DD1-91C5-65B79CF2BD9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4" y="4385894"/>
            <a:ext cx="2890020" cy="589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00887" y="490818"/>
            <a:ext cx="4201181" cy="58763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11631" y="481487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258008"/>
            <a:ext cx="12192000" cy="42081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/>
              <a:t>At my school we have a charity event every year. We raise money for the local soup kitchens and charity. </a:t>
            </a:r>
            <a:r>
              <a:rPr lang="en-US" sz="2800" dirty="0" smtClean="0"/>
              <a:t>Charity </a:t>
            </a:r>
            <a:r>
              <a:rPr lang="en-US" sz="2800" dirty="0"/>
              <a:t>events are hard work, but they're fun, too! </a:t>
            </a:r>
          </a:p>
          <a:p>
            <a:r>
              <a:rPr lang="en-US" sz="2800" dirty="0"/>
              <a:t>Each class holds a different event. Last month, my sister's class had a talent show, and my class had a bake sale. </a:t>
            </a:r>
            <a:r>
              <a:rPr lang="en-US" sz="2800" dirty="0" smtClean="0"/>
              <a:t>We </a:t>
            </a:r>
            <a:r>
              <a:rPr lang="en-US" sz="2800" dirty="0"/>
              <a:t>organized a bake sale because we learned how to make cakes in our cooking lessons. Everyone baked </a:t>
            </a:r>
            <a:r>
              <a:rPr lang="en-US" sz="2800" dirty="0" smtClean="0"/>
              <a:t>cakes </a:t>
            </a:r>
            <a:r>
              <a:rPr lang="en-US" sz="2800" dirty="0"/>
              <a:t>at home then brought them to the school playground to sell. We sold lots of cakes and cookies and raised </a:t>
            </a:r>
          </a:p>
          <a:p>
            <a:r>
              <a:rPr lang="en-US" sz="2800" dirty="0"/>
              <a:t>85 dollars, so everyone was very happy!</a:t>
            </a:r>
          </a:p>
          <a:p>
            <a:r>
              <a:rPr lang="en-US" sz="2800" dirty="0"/>
              <a:t>Last year, we joined a fun run in the park. My class all ran or walked for </a:t>
            </a:r>
            <a:r>
              <a:rPr lang="en-US" sz="2800" dirty="0" smtClean="0"/>
              <a:t>3 kilometers</a:t>
            </a:r>
            <a:r>
              <a:rPr lang="en-US" sz="2800" dirty="0"/>
              <a:t>. We were all very tired, but </a:t>
            </a:r>
            <a:r>
              <a:rPr lang="en-US" sz="2800" dirty="0" smtClean="0"/>
              <a:t>we </a:t>
            </a:r>
            <a:r>
              <a:rPr lang="en-US" sz="2800" dirty="0"/>
              <a:t>raised more money than this year. </a:t>
            </a:r>
            <a:r>
              <a:rPr lang="en-US" sz="2800" dirty="0" smtClean="0"/>
              <a:t>Maybe </a:t>
            </a:r>
            <a:r>
              <a:rPr lang="en-US" sz="2800" dirty="0"/>
              <a:t>we will run again next year.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440199"/>
            <a:ext cx="1219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4. Greg thinks his class should have a fun run next year because they... </a:t>
            </a:r>
          </a:p>
          <a:p>
            <a:pPr marL="514350" indent="-514350">
              <a:buAutoNum type="alphaUcPeriod"/>
            </a:pPr>
            <a:r>
              <a:rPr lang="en-US" sz="3200" dirty="0" smtClean="0"/>
              <a:t>really </a:t>
            </a:r>
            <a:r>
              <a:rPr lang="en-US" sz="3200" dirty="0"/>
              <a:t>like running. </a:t>
            </a:r>
            <a:r>
              <a:rPr lang="en-US" sz="3200" dirty="0" smtClean="0"/>
              <a:t>                         B</a:t>
            </a:r>
            <a:r>
              <a:rPr lang="en-US" sz="3200" dirty="0"/>
              <a:t>. want to raise more money. </a:t>
            </a:r>
            <a:endParaRPr lang="en-US" sz="3200" dirty="0" smtClean="0"/>
          </a:p>
          <a:p>
            <a:r>
              <a:rPr lang="en-US" sz="3200" dirty="0" smtClean="0"/>
              <a:t>C</a:t>
            </a:r>
            <a:r>
              <a:rPr lang="en-US" sz="3200" dirty="0"/>
              <a:t>. want to run for 3 kilometers.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578498" y="914400"/>
            <a:ext cx="1763486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150498" y="914400"/>
            <a:ext cx="221135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623110" y="914400"/>
            <a:ext cx="1278294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246637" y="914400"/>
            <a:ext cx="130628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83976" y="5262465"/>
            <a:ext cx="5962261" cy="345233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682343" y="5719665"/>
            <a:ext cx="5393094" cy="354564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3976" y="6120882"/>
            <a:ext cx="5066522" cy="345232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980922" y="1017037"/>
            <a:ext cx="447870" cy="494522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04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89"/>
            <a:ext cx="12192000" cy="663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43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03" y="359639"/>
            <a:ext cx="10877550" cy="9239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83564"/>
            <a:ext cx="12259335" cy="13089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317" y="2623443"/>
            <a:ext cx="9410700" cy="3600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96682" y="5404919"/>
            <a:ext cx="3340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a</a:t>
            </a:r>
            <a:r>
              <a:rPr lang="en-US" sz="3200" dirty="0" smtClean="0">
                <a:solidFill>
                  <a:srgbClr val="FF0000"/>
                </a:solidFill>
              </a:rPr>
              <a:t> craft fair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52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03" y="359639"/>
            <a:ext cx="10877550" cy="9239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83564"/>
            <a:ext cx="12259335" cy="13089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7053" y="2692139"/>
            <a:ext cx="9258300" cy="36861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62954" y="5377758"/>
            <a:ext cx="3153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r</a:t>
            </a:r>
            <a:r>
              <a:rPr lang="en-US" sz="3200" dirty="0" smtClean="0">
                <a:solidFill>
                  <a:srgbClr val="FF0000"/>
                </a:solidFill>
              </a:rPr>
              <a:t>aise money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33719" y="5404919"/>
            <a:ext cx="25259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a</a:t>
            </a:r>
            <a:r>
              <a:rPr lang="en-US" sz="3200" dirty="0" smtClean="0">
                <a:solidFill>
                  <a:srgbClr val="FF0000"/>
                </a:solidFill>
              </a:rPr>
              <a:t> bake sale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29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03" y="359639"/>
            <a:ext cx="10877550" cy="9239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83564"/>
            <a:ext cx="12259335" cy="13089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1675" y="2592551"/>
            <a:ext cx="9267825" cy="37433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80238" y="5359651"/>
            <a:ext cx="23448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a</a:t>
            </a:r>
            <a:r>
              <a:rPr lang="en-US" sz="3200" dirty="0" smtClean="0">
                <a:solidFill>
                  <a:srgbClr val="FF0000"/>
                </a:solidFill>
              </a:rPr>
              <a:t> car wash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43184" y="5341544"/>
            <a:ext cx="2879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c</a:t>
            </a:r>
            <a:r>
              <a:rPr lang="en-US" sz="3200" dirty="0" smtClean="0">
                <a:solidFill>
                  <a:srgbClr val="FF0000"/>
                </a:solidFill>
              </a:rPr>
              <a:t>lean up parks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67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03" y="359639"/>
            <a:ext cx="10877550" cy="9239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83564"/>
            <a:ext cx="12259335" cy="13089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0042" y="2592551"/>
            <a:ext cx="9239250" cy="36671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99168" y="5260063"/>
            <a:ext cx="2661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d</a:t>
            </a:r>
            <a:r>
              <a:rPr lang="en-US" sz="3200" dirty="0" smtClean="0">
                <a:solidFill>
                  <a:srgbClr val="FF0000"/>
                </a:solidFill>
              </a:rPr>
              <a:t>onate clothes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93799" y="5260063"/>
            <a:ext cx="1122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right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957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71" y="425693"/>
            <a:ext cx="2883658" cy="7193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84760" y="470780"/>
            <a:ext cx="69440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</a:rPr>
              <a:t>Simple Past Tense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2384" y="1959083"/>
            <a:ext cx="106830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Affirmative</a:t>
            </a:r>
            <a:r>
              <a:rPr lang="en-US" sz="4000" dirty="0" smtClean="0">
                <a:solidFill>
                  <a:srgbClr val="0070C0"/>
                </a:solidFill>
              </a:rPr>
              <a:t>:     S + </a:t>
            </a:r>
            <a:r>
              <a:rPr lang="en-US" sz="4000" dirty="0" smtClean="0">
                <a:solidFill>
                  <a:srgbClr val="FF0000"/>
                </a:solidFill>
              </a:rPr>
              <a:t>V-</a:t>
            </a:r>
            <a:r>
              <a:rPr lang="en-US" sz="4000" dirty="0" err="1" smtClean="0">
                <a:solidFill>
                  <a:srgbClr val="FF0000"/>
                </a:solidFill>
              </a:rPr>
              <a:t>ed</a:t>
            </a:r>
            <a:endParaRPr lang="en-US" sz="4000" dirty="0" smtClean="0">
              <a:solidFill>
                <a:srgbClr val="FF0000"/>
              </a:solidFill>
            </a:endParaRPr>
          </a:p>
          <a:p>
            <a:r>
              <a:rPr lang="en-US" sz="4000" b="1" dirty="0" smtClean="0">
                <a:solidFill>
                  <a:srgbClr val="0070C0"/>
                </a:solidFill>
              </a:rPr>
              <a:t>Negative</a:t>
            </a:r>
            <a:r>
              <a:rPr lang="en-US" sz="4000" dirty="0" smtClean="0">
                <a:solidFill>
                  <a:srgbClr val="0070C0"/>
                </a:solidFill>
              </a:rPr>
              <a:t>:         S + </a:t>
            </a:r>
            <a:r>
              <a:rPr lang="en-US" sz="4000" dirty="0" smtClean="0">
                <a:solidFill>
                  <a:srgbClr val="FF0000"/>
                </a:solidFill>
              </a:rPr>
              <a:t>didn’t</a:t>
            </a:r>
            <a:r>
              <a:rPr lang="en-US" sz="4000" dirty="0" smtClean="0">
                <a:solidFill>
                  <a:srgbClr val="0070C0"/>
                </a:solidFill>
              </a:rPr>
              <a:t> + </a:t>
            </a:r>
            <a:r>
              <a:rPr lang="en-US" sz="4000" dirty="0" smtClean="0">
                <a:solidFill>
                  <a:srgbClr val="FF0000"/>
                </a:solidFill>
              </a:rPr>
              <a:t>V (bare infinitive)</a:t>
            </a:r>
          </a:p>
          <a:p>
            <a:r>
              <a:rPr lang="en-US" sz="4000" b="1" dirty="0" smtClean="0">
                <a:solidFill>
                  <a:srgbClr val="0070C0"/>
                </a:solidFill>
              </a:rPr>
              <a:t>Interrogative:</a:t>
            </a:r>
            <a:r>
              <a:rPr lang="en-US" sz="4000" dirty="0" smtClean="0">
                <a:solidFill>
                  <a:srgbClr val="0070C0"/>
                </a:solidFill>
              </a:rPr>
              <a:t>  </a:t>
            </a:r>
            <a:r>
              <a:rPr lang="en-US" sz="4000" dirty="0" smtClean="0">
                <a:solidFill>
                  <a:srgbClr val="FF0000"/>
                </a:solidFill>
              </a:rPr>
              <a:t>Did</a:t>
            </a:r>
            <a:r>
              <a:rPr lang="en-US" sz="4000" dirty="0" smtClean="0">
                <a:solidFill>
                  <a:srgbClr val="0070C0"/>
                </a:solidFill>
              </a:rPr>
              <a:t> + S + </a:t>
            </a:r>
            <a:r>
              <a:rPr lang="en-US" sz="4000" dirty="0" smtClean="0">
                <a:solidFill>
                  <a:srgbClr val="FF0000"/>
                </a:solidFill>
              </a:rPr>
              <a:t>V (bare infinitive) </a:t>
            </a:r>
            <a:r>
              <a:rPr lang="en-US" sz="4000" dirty="0" smtClean="0">
                <a:solidFill>
                  <a:srgbClr val="0070C0"/>
                </a:solidFill>
              </a:rPr>
              <a:t>?</a:t>
            </a:r>
            <a:endParaRPr lang="en-US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50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024690"/>
            <a:ext cx="1219199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0070C0"/>
                </a:solidFill>
              </a:rPr>
              <a:t>1. The school _______________ (raise) nearly five thousand dollars after the charity day.</a:t>
            </a:r>
          </a:p>
          <a:p>
            <a:r>
              <a:rPr lang="en-US" sz="3000" dirty="0">
                <a:solidFill>
                  <a:srgbClr val="0070C0"/>
                </a:solidFill>
              </a:rPr>
              <a:t>2. My friends and I _______________ (not clean up) the local park last weekend.</a:t>
            </a:r>
          </a:p>
          <a:p>
            <a:r>
              <a:rPr lang="en-US" sz="3000" dirty="0">
                <a:solidFill>
                  <a:srgbClr val="0070C0"/>
                </a:solidFill>
              </a:rPr>
              <a:t>3. Last summer, my brother _______________ (volunteer) at the local food kitchen. He _______________ (help) </a:t>
            </a:r>
            <a:r>
              <a:rPr lang="en-US" sz="3000" dirty="0" smtClean="0">
                <a:solidFill>
                  <a:srgbClr val="0070C0"/>
                </a:solidFill>
              </a:rPr>
              <a:t>prepare </a:t>
            </a:r>
            <a:r>
              <a:rPr lang="en-US" sz="3000" dirty="0">
                <a:solidFill>
                  <a:srgbClr val="0070C0"/>
                </a:solidFill>
              </a:rPr>
              <a:t>food and do the dishes.</a:t>
            </a:r>
          </a:p>
          <a:p>
            <a:r>
              <a:rPr lang="en-US" sz="3000" dirty="0">
                <a:solidFill>
                  <a:srgbClr val="0070C0"/>
                </a:solidFill>
              </a:rPr>
              <a:t>4. We _______________ (donate) sweaters, scarves, and socks to poor children last winter.</a:t>
            </a:r>
          </a:p>
          <a:p>
            <a:r>
              <a:rPr lang="en-US" sz="3000" dirty="0">
                <a:solidFill>
                  <a:srgbClr val="0070C0"/>
                </a:solidFill>
              </a:rPr>
              <a:t>5. _______________ they _______________ (organize) a fun run last month?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09" y="387224"/>
            <a:ext cx="2886075" cy="7239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48000" y="387224"/>
            <a:ext cx="90564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a. Fill in the blanks with the Past Simple form of the verbs in brackets.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72143" y="1987097"/>
            <a:ext cx="1270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raised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68712" y="2900663"/>
            <a:ext cx="26979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d</a:t>
            </a:r>
            <a:r>
              <a:rPr lang="en-US" sz="3200" dirty="0" smtClean="0">
                <a:solidFill>
                  <a:srgbClr val="FF0000"/>
                </a:solidFill>
              </a:rPr>
              <a:t>idn’t clean up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6114" y="3829325"/>
            <a:ext cx="2381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volunteered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85587" y="4321206"/>
            <a:ext cx="15662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helped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57913" y="4719559"/>
            <a:ext cx="17900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donated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57913" y="5694630"/>
            <a:ext cx="833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Did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42646" y="5631255"/>
            <a:ext cx="2338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organized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20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42376" y="470780"/>
            <a:ext cx="73242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</a:rPr>
              <a:t>Making suggestions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89702" y="2064191"/>
            <a:ext cx="841972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We </a:t>
            </a:r>
            <a:r>
              <a:rPr lang="en-US" sz="4000" b="1" dirty="0" smtClean="0">
                <a:solidFill>
                  <a:srgbClr val="0070C0"/>
                </a:solidFill>
              </a:rPr>
              <a:t>should</a:t>
            </a:r>
            <a:r>
              <a:rPr lang="en-US" sz="4000" dirty="0" smtClean="0">
                <a:solidFill>
                  <a:srgbClr val="0070C0"/>
                </a:solidFill>
              </a:rPr>
              <a:t> + </a:t>
            </a:r>
            <a:r>
              <a:rPr lang="en-US" sz="4000" dirty="0" smtClean="0">
                <a:solidFill>
                  <a:srgbClr val="FF0000"/>
                </a:solidFill>
              </a:rPr>
              <a:t>V (bare infinitive)</a:t>
            </a:r>
          </a:p>
          <a:p>
            <a:r>
              <a:rPr lang="en-US" sz="4000" b="1" dirty="0" smtClean="0">
                <a:solidFill>
                  <a:srgbClr val="0070C0"/>
                </a:solidFill>
              </a:rPr>
              <a:t>Let’s</a:t>
            </a:r>
            <a:r>
              <a:rPr lang="en-US" sz="4000" dirty="0" smtClean="0">
                <a:solidFill>
                  <a:srgbClr val="0070C0"/>
                </a:solidFill>
              </a:rPr>
              <a:t> + </a:t>
            </a:r>
            <a:r>
              <a:rPr lang="en-US" sz="4000" dirty="0" smtClean="0">
                <a:solidFill>
                  <a:srgbClr val="FF0000"/>
                </a:solidFill>
              </a:rPr>
              <a:t>V (bare infinitive)</a:t>
            </a:r>
          </a:p>
          <a:p>
            <a:r>
              <a:rPr lang="en-US" sz="4000" b="1" dirty="0" smtClean="0">
                <a:solidFill>
                  <a:srgbClr val="0070C0"/>
                </a:solidFill>
              </a:rPr>
              <a:t>Let’s not </a:t>
            </a:r>
            <a:r>
              <a:rPr lang="en-US" sz="4000" dirty="0" smtClean="0">
                <a:solidFill>
                  <a:srgbClr val="0070C0"/>
                </a:solidFill>
              </a:rPr>
              <a:t>+ </a:t>
            </a:r>
            <a:r>
              <a:rPr lang="en-US" sz="4000" dirty="0" smtClean="0">
                <a:solidFill>
                  <a:srgbClr val="FF0000"/>
                </a:solidFill>
              </a:rPr>
              <a:t>V (bare infinitive)</a:t>
            </a:r>
          </a:p>
          <a:p>
            <a:r>
              <a:rPr lang="en-US" sz="4000" b="1" dirty="0" smtClean="0">
                <a:solidFill>
                  <a:srgbClr val="0070C0"/>
                </a:solidFill>
              </a:rPr>
              <a:t>How about </a:t>
            </a:r>
            <a:r>
              <a:rPr lang="en-US" sz="4000" dirty="0" smtClean="0">
                <a:solidFill>
                  <a:srgbClr val="0070C0"/>
                </a:solidFill>
              </a:rPr>
              <a:t>+ </a:t>
            </a:r>
            <a:r>
              <a:rPr lang="en-US" sz="4000" dirty="0" smtClean="0">
                <a:solidFill>
                  <a:srgbClr val="FF0000"/>
                </a:solidFill>
              </a:rPr>
              <a:t>V-</a:t>
            </a:r>
            <a:r>
              <a:rPr lang="en-US" sz="4000" dirty="0" err="1" smtClean="0">
                <a:solidFill>
                  <a:srgbClr val="FF0000"/>
                </a:solidFill>
              </a:rPr>
              <a:t>ing</a:t>
            </a:r>
            <a:r>
              <a:rPr lang="en-US" sz="4000" dirty="0" smtClean="0">
                <a:solidFill>
                  <a:srgbClr val="0070C0"/>
                </a:solidFill>
              </a:rPr>
              <a:t> ?</a:t>
            </a:r>
          </a:p>
          <a:p>
            <a:r>
              <a:rPr lang="en-US" sz="4000" b="1" dirty="0" smtClean="0">
                <a:solidFill>
                  <a:srgbClr val="0070C0"/>
                </a:solidFill>
              </a:rPr>
              <a:t>How about + S </a:t>
            </a:r>
            <a:r>
              <a:rPr lang="en-US" sz="4000" dirty="0" smtClean="0">
                <a:solidFill>
                  <a:srgbClr val="0070C0"/>
                </a:solidFill>
              </a:rPr>
              <a:t>+ </a:t>
            </a:r>
            <a:r>
              <a:rPr lang="en-US" sz="4000" dirty="0" smtClean="0">
                <a:solidFill>
                  <a:srgbClr val="FF0000"/>
                </a:solidFill>
              </a:rPr>
              <a:t>V (bare infinitive) </a:t>
            </a:r>
            <a:r>
              <a:rPr lang="en-US" sz="4000" dirty="0" smtClean="0">
                <a:solidFill>
                  <a:srgbClr val="0070C0"/>
                </a:solidFill>
              </a:rPr>
              <a:t>?</a:t>
            </a:r>
            <a:endParaRPr lang="en-US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33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2635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b. Underline the mistake in each sentence. Write the correct word on the line. 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2317687"/>
            <a:ext cx="1219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1. Let's having a charity car wash. _____________</a:t>
            </a:r>
          </a:p>
          <a:p>
            <a:r>
              <a:rPr lang="en-US" sz="3600" dirty="0"/>
              <a:t>2. I think we should helping homeless animals in our town. _____________</a:t>
            </a:r>
          </a:p>
          <a:p>
            <a:r>
              <a:rPr lang="en-US" sz="3600" dirty="0"/>
              <a:t>3. How about we organized a craft fair? _____________ </a:t>
            </a:r>
          </a:p>
          <a:p>
            <a:r>
              <a:rPr lang="en-US" sz="3600" dirty="0"/>
              <a:t>4. How about put "Run for Fun" on the poster? _____________</a:t>
            </a:r>
          </a:p>
          <a:p>
            <a:r>
              <a:rPr lang="en-US" sz="3600" dirty="0"/>
              <a:t>5. Let's not having a bake sale. _____________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566250" y="2860895"/>
            <a:ext cx="1050201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856776" y="3422210"/>
            <a:ext cx="1131683" cy="905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422210" y="4508626"/>
            <a:ext cx="1602463" cy="1810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792994" y="5060887"/>
            <a:ext cx="420986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308634" y="5640309"/>
            <a:ext cx="96872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497941" y="2317687"/>
            <a:ext cx="941560" cy="543208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444436" y="2969537"/>
            <a:ext cx="1303699" cy="452673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97941" y="4065006"/>
            <a:ext cx="2779413" cy="461727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97941" y="4617267"/>
            <a:ext cx="2118510" cy="443620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97941" y="5169529"/>
            <a:ext cx="1647730" cy="470780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455120" y="2266125"/>
            <a:ext cx="2471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have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2262" y="3431263"/>
            <a:ext cx="1593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help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871987" y="3970936"/>
            <a:ext cx="2109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organize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208885" y="4517679"/>
            <a:ext cx="2037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putting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19731" y="5060887"/>
            <a:ext cx="1471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have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19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1" grpId="0"/>
      <p:bldP spid="22" grpId="0"/>
      <p:bldP spid="23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11076" y="411086"/>
            <a:ext cx="5980924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r>
              <a:rPr lang="en-US" sz="3500" dirty="0" smtClean="0">
                <a:solidFill>
                  <a:srgbClr val="0070C0"/>
                </a:solidFill>
              </a:rPr>
              <a:t>- review vocabularies and grammar points.</a:t>
            </a:r>
          </a:p>
          <a:p>
            <a:r>
              <a:rPr lang="en-US" sz="3500" dirty="0" smtClean="0">
                <a:solidFill>
                  <a:srgbClr val="0070C0"/>
                </a:solidFill>
              </a:rPr>
              <a:t>- talk about </a:t>
            </a:r>
          </a:p>
          <a:p>
            <a:r>
              <a:rPr lang="en-US" sz="3500" dirty="0" smtClean="0">
                <a:solidFill>
                  <a:srgbClr val="0070C0"/>
                </a:solidFill>
              </a:rPr>
              <a:t>• charity events. </a:t>
            </a:r>
            <a:r>
              <a:rPr lang="en-US" sz="3500" dirty="0">
                <a:solidFill>
                  <a:srgbClr val="0070C0"/>
                </a:solidFill>
              </a:rPr>
              <a:t/>
            </a:r>
            <a:br>
              <a:rPr lang="en-US" sz="3500" dirty="0">
                <a:solidFill>
                  <a:srgbClr val="0070C0"/>
                </a:solidFill>
              </a:rPr>
            </a:br>
            <a:r>
              <a:rPr lang="en-US" sz="3500" dirty="0">
                <a:solidFill>
                  <a:srgbClr val="0070C0"/>
                </a:solidFill>
              </a:rPr>
              <a:t>• </a:t>
            </a:r>
            <a:r>
              <a:rPr lang="en-US" sz="3500" dirty="0" smtClean="0">
                <a:solidFill>
                  <a:srgbClr val="0070C0"/>
                </a:solidFill>
              </a:rPr>
              <a:t>what we can do to help our community.</a:t>
            </a:r>
          </a:p>
          <a:p>
            <a:r>
              <a:rPr lang="en-US" sz="3500" dirty="0" smtClean="0">
                <a:solidFill>
                  <a:srgbClr val="0070C0"/>
                </a:solidFill>
              </a:rPr>
              <a:t>- </a:t>
            </a:r>
            <a:r>
              <a:rPr lang="en-US" sz="3500" dirty="0">
                <a:solidFill>
                  <a:srgbClr val="0070C0"/>
                </a:solidFill>
              </a:rPr>
              <a:t>practice </a:t>
            </a:r>
            <a:r>
              <a:rPr lang="en-US" sz="3500" dirty="0" smtClean="0">
                <a:solidFill>
                  <a:srgbClr val="0070C0"/>
                </a:solidFill>
              </a:rPr>
              <a:t>listening, reading and speaking.</a:t>
            </a:r>
            <a:endParaRPr lang="en-US" sz="3500" dirty="0">
              <a:solidFill>
                <a:srgbClr val="0070C0"/>
              </a:solidFill>
            </a:endParaRPr>
          </a:p>
          <a:p>
            <a:r>
              <a:rPr lang="en-US" sz="3500" dirty="0">
                <a:solidFill>
                  <a:srgbClr val="0070C0"/>
                </a:solidFill>
              </a:rPr>
              <a:t> </a:t>
            </a:r>
            <a:r>
              <a:rPr lang="en-US" sz="3600" dirty="0"/>
              <a:t/>
            </a:r>
            <a:br>
              <a:rPr lang="en-US" sz="3600" dirty="0"/>
            </a:b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6247"/>
            <a:ext cx="3600450" cy="7334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14348" y="346247"/>
            <a:ext cx="86776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a. Circle the word that has the underlined part pronounced differently from the others.</a:t>
            </a:r>
          </a:p>
        </p:txBody>
      </p:sp>
      <p:sp>
        <p:nvSpPr>
          <p:cNvPr id="4" name="Rectangle 3"/>
          <p:cNvSpPr/>
          <p:nvPr/>
        </p:nvSpPr>
        <p:spPr>
          <a:xfrm>
            <a:off x="262550" y="1683945"/>
            <a:ext cx="119294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en-US" sz="3600" dirty="0" smtClean="0"/>
              <a:t>A</a:t>
            </a:r>
            <a:r>
              <a:rPr lang="en-US" sz="3600" dirty="0"/>
              <a:t>. f</a:t>
            </a:r>
            <a:r>
              <a:rPr lang="en-US" sz="3600" u="sng" dirty="0"/>
              <a:t>u</a:t>
            </a:r>
            <a:r>
              <a:rPr lang="en-US" sz="3600" dirty="0"/>
              <a:t>n </a:t>
            </a:r>
            <a:r>
              <a:rPr lang="en-US" sz="3600" dirty="0" smtClean="0"/>
              <a:t>                 B</a:t>
            </a:r>
            <a:r>
              <a:rPr lang="en-US" sz="3600" dirty="0"/>
              <a:t>. b</a:t>
            </a:r>
            <a:r>
              <a:rPr lang="en-US" sz="3600" u="sng" dirty="0"/>
              <a:t>u</a:t>
            </a:r>
            <a:r>
              <a:rPr lang="en-US" sz="3600" dirty="0"/>
              <a:t>t </a:t>
            </a:r>
            <a:r>
              <a:rPr lang="en-US" sz="3600" dirty="0" smtClean="0"/>
              <a:t>               C</a:t>
            </a:r>
            <a:r>
              <a:rPr lang="en-US" sz="3600" dirty="0"/>
              <a:t>. p</a:t>
            </a:r>
            <a:r>
              <a:rPr lang="en-US" sz="3600" u="sng" dirty="0"/>
              <a:t>u</a:t>
            </a:r>
            <a:r>
              <a:rPr lang="en-US" sz="3600" dirty="0"/>
              <a:t>t </a:t>
            </a:r>
            <a:r>
              <a:rPr lang="en-US" sz="3600" dirty="0" smtClean="0"/>
              <a:t>                D</a:t>
            </a:r>
            <a:r>
              <a:rPr lang="en-US" sz="3600" dirty="0"/>
              <a:t>. </a:t>
            </a:r>
            <a:r>
              <a:rPr lang="en-US" sz="3600" dirty="0" smtClean="0"/>
              <a:t>r</a:t>
            </a:r>
            <a:r>
              <a:rPr lang="en-US" sz="3600" u="sng" dirty="0" smtClean="0"/>
              <a:t>u</a:t>
            </a:r>
            <a:r>
              <a:rPr lang="en-US" sz="3600" dirty="0" smtClean="0"/>
              <a:t>n</a:t>
            </a:r>
          </a:p>
          <a:p>
            <a:pPr lvl="0"/>
            <a:r>
              <a:rPr lang="en-US" sz="3600" dirty="0" smtClean="0">
                <a:solidFill>
                  <a:srgbClr val="FF0000"/>
                </a:solidFill>
              </a:rPr>
              <a:t>          /</a:t>
            </a:r>
            <a:r>
              <a:rPr lang="en-US" sz="3600" dirty="0" err="1">
                <a:solidFill>
                  <a:srgbClr val="FF0000"/>
                </a:solidFill>
              </a:rPr>
              <a:t>fʌn</a:t>
            </a:r>
            <a:r>
              <a:rPr lang="en-US" sz="3600" dirty="0" smtClean="0">
                <a:solidFill>
                  <a:srgbClr val="FF0000"/>
                </a:solidFill>
              </a:rPr>
              <a:t>/                   /</a:t>
            </a:r>
            <a:r>
              <a:rPr lang="en-US" sz="3600" dirty="0" err="1" smtClean="0">
                <a:solidFill>
                  <a:srgbClr val="FF0000"/>
                </a:solidFill>
              </a:rPr>
              <a:t>bʌt</a:t>
            </a:r>
            <a:r>
              <a:rPr lang="en-US" sz="3600" dirty="0" smtClean="0">
                <a:solidFill>
                  <a:srgbClr val="FF0000"/>
                </a:solidFill>
              </a:rPr>
              <a:t>/                 </a:t>
            </a:r>
            <a:r>
              <a:rPr lang="en-US" sz="3600" dirty="0">
                <a:solidFill>
                  <a:srgbClr val="FF0000"/>
                </a:solidFill>
              </a:rPr>
              <a:t>/</a:t>
            </a:r>
            <a:r>
              <a:rPr lang="en-US" sz="3600" dirty="0" err="1">
                <a:solidFill>
                  <a:srgbClr val="FF0000"/>
                </a:solidFill>
              </a:rPr>
              <a:t>pʊt</a:t>
            </a:r>
            <a:r>
              <a:rPr lang="en-US" sz="3600" dirty="0">
                <a:solidFill>
                  <a:srgbClr val="FF0000"/>
                </a:solidFill>
              </a:rPr>
              <a:t>/                  </a:t>
            </a:r>
            <a:r>
              <a:rPr lang="en-US" sz="3600" dirty="0" smtClean="0">
                <a:solidFill>
                  <a:srgbClr val="FF0000"/>
                </a:solidFill>
              </a:rPr>
              <a:t> /</a:t>
            </a:r>
            <a:r>
              <a:rPr lang="en-US" sz="3600" dirty="0" err="1" smtClean="0">
                <a:solidFill>
                  <a:srgbClr val="FF0000"/>
                </a:solidFill>
              </a:rPr>
              <a:t>rʌn</a:t>
            </a:r>
            <a:r>
              <a:rPr lang="en-US" sz="3600" dirty="0">
                <a:solidFill>
                  <a:srgbClr val="FF0000"/>
                </a:solidFill>
              </a:rPr>
              <a:t>/</a:t>
            </a:r>
          </a:p>
          <a:p>
            <a:r>
              <a:rPr lang="en-US" sz="3600" dirty="0" smtClean="0"/>
              <a:t>2</a:t>
            </a:r>
            <a:r>
              <a:rPr lang="en-US" sz="3600" dirty="0"/>
              <a:t>. </a:t>
            </a:r>
            <a:r>
              <a:rPr lang="en-US" sz="3600" dirty="0" smtClean="0"/>
              <a:t>  A</a:t>
            </a:r>
            <a:r>
              <a:rPr lang="en-US" sz="3600" dirty="0"/>
              <a:t>. w</a:t>
            </a:r>
            <a:r>
              <a:rPr lang="en-US" sz="3600" u="sng" dirty="0"/>
              <a:t>a</a:t>
            </a:r>
            <a:r>
              <a:rPr lang="en-US" sz="3600" dirty="0"/>
              <a:t>lk </a:t>
            </a:r>
            <a:r>
              <a:rPr lang="en-US" sz="3600" dirty="0" smtClean="0"/>
              <a:t>               B</a:t>
            </a:r>
            <a:r>
              <a:rPr lang="en-US" sz="3600" dirty="0"/>
              <a:t>. b</a:t>
            </a:r>
            <a:r>
              <a:rPr lang="en-US" sz="3600" u="sng" dirty="0"/>
              <a:t>a</a:t>
            </a:r>
            <a:r>
              <a:rPr lang="en-US" sz="3600" dirty="0"/>
              <a:t>ke </a:t>
            </a:r>
            <a:r>
              <a:rPr lang="en-US" sz="3600" dirty="0" smtClean="0"/>
              <a:t>             C</a:t>
            </a:r>
            <a:r>
              <a:rPr lang="en-US" sz="3600" dirty="0"/>
              <a:t>. pl</a:t>
            </a:r>
            <a:r>
              <a:rPr lang="en-US" sz="3600" u="sng" dirty="0"/>
              <a:t>a</a:t>
            </a:r>
            <a:r>
              <a:rPr lang="en-US" sz="3600" dirty="0"/>
              <a:t>y </a:t>
            </a:r>
            <a:r>
              <a:rPr lang="en-US" sz="3600" dirty="0" smtClean="0"/>
              <a:t>               D</a:t>
            </a:r>
            <a:r>
              <a:rPr lang="en-US" sz="3600" dirty="0"/>
              <a:t>. </a:t>
            </a:r>
            <a:r>
              <a:rPr lang="en-US" sz="3600" dirty="0" smtClean="0"/>
              <a:t>s</a:t>
            </a:r>
            <a:r>
              <a:rPr lang="en-US" sz="3600" u="sng" dirty="0" smtClean="0"/>
              <a:t>a</a:t>
            </a:r>
            <a:r>
              <a:rPr lang="en-US" sz="3600" dirty="0" smtClean="0"/>
              <a:t>le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    </a:t>
            </a:r>
            <a:r>
              <a:rPr lang="en-US" sz="3600" dirty="0" smtClean="0">
                <a:solidFill>
                  <a:srgbClr val="FF0000"/>
                </a:solidFill>
              </a:rPr>
              <a:t>/</a:t>
            </a:r>
            <a:r>
              <a:rPr lang="en-US" sz="3600" dirty="0" err="1">
                <a:solidFill>
                  <a:srgbClr val="FF0000"/>
                </a:solidFill>
              </a:rPr>
              <a:t>wɑːk</a:t>
            </a:r>
            <a:r>
              <a:rPr lang="en-US" sz="3600" dirty="0" smtClean="0">
                <a:solidFill>
                  <a:srgbClr val="FF0000"/>
                </a:solidFill>
              </a:rPr>
              <a:t>/                  </a:t>
            </a:r>
            <a:r>
              <a:rPr lang="en-US" sz="3600" dirty="0">
                <a:solidFill>
                  <a:srgbClr val="FF0000"/>
                </a:solidFill>
              </a:rPr>
              <a:t>/</a:t>
            </a:r>
            <a:r>
              <a:rPr lang="en-US" sz="3600" dirty="0" err="1">
                <a:solidFill>
                  <a:srgbClr val="FF0000"/>
                </a:solidFill>
              </a:rPr>
              <a:t>beɪk</a:t>
            </a:r>
            <a:r>
              <a:rPr lang="en-US" sz="3600" dirty="0">
                <a:solidFill>
                  <a:srgbClr val="FF0000"/>
                </a:solidFill>
              </a:rPr>
              <a:t>/ </a:t>
            </a:r>
            <a:r>
              <a:rPr lang="en-US" sz="3600" dirty="0" smtClean="0">
                <a:solidFill>
                  <a:srgbClr val="FF0000"/>
                </a:solidFill>
              </a:rPr>
              <a:t>               /</a:t>
            </a:r>
            <a:r>
              <a:rPr lang="en-US" sz="3600" dirty="0" err="1">
                <a:solidFill>
                  <a:srgbClr val="FF0000"/>
                </a:solidFill>
              </a:rPr>
              <a:t>pleɪ</a:t>
            </a:r>
            <a:r>
              <a:rPr lang="en-US" sz="3600" dirty="0">
                <a:solidFill>
                  <a:srgbClr val="FF0000"/>
                </a:solidFill>
              </a:rPr>
              <a:t>/ </a:t>
            </a:r>
            <a:r>
              <a:rPr lang="en-US" sz="3600" dirty="0" smtClean="0">
                <a:solidFill>
                  <a:srgbClr val="FF0000"/>
                </a:solidFill>
              </a:rPr>
              <a:t>                /</a:t>
            </a:r>
            <a:r>
              <a:rPr lang="en-US" sz="3600" dirty="0" err="1">
                <a:solidFill>
                  <a:srgbClr val="FF0000"/>
                </a:solidFill>
              </a:rPr>
              <a:t>seɪl</a:t>
            </a:r>
            <a:r>
              <a:rPr lang="en-US" sz="3600" dirty="0">
                <a:solidFill>
                  <a:srgbClr val="FF0000"/>
                </a:solidFill>
              </a:rPr>
              <a:t>/</a:t>
            </a:r>
          </a:p>
          <a:p>
            <a:pPr marL="742950" indent="-742950">
              <a:buAutoNum type="arabicPeriod" startAt="3"/>
            </a:pPr>
            <a:r>
              <a:rPr lang="en-US" sz="3600" dirty="0" smtClean="0"/>
              <a:t>A</a:t>
            </a:r>
            <a:r>
              <a:rPr lang="en-US" sz="3600" dirty="0"/>
              <a:t>. liv</a:t>
            </a:r>
            <a:r>
              <a:rPr lang="en-US" sz="3600" u="sng" dirty="0"/>
              <a:t>ed</a:t>
            </a:r>
            <a:r>
              <a:rPr lang="en-US" sz="3600" dirty="0"/>
              <a:t> </a:t>
            </a:r>
            <a:r>
              <a:rPr lang="en-US" sz="3600" dirty="0" smtClean="0"/>
              <a:t>               B</a:t>
            </a:r>
            <a:r>
              <a:rPr lang="en-US" sz="3600" dirty="0"/>
              <a:t>. rais</a:t>
            </a:r>
            <a:r>
              <a:rPr lang="en-US" sz="3600" u="sng" dirty="0"/>
              <a:t>ed</a:t>
            </a:r>
            <a:r>
              <a:rPr lang="en-US" sz="3600" dirty="0"/>
              <a:t> </a:t>
            </a:r>
            <a:r>
              <a:rPr lang="en-US" sz="3600" dirty="0" smtClean="0"/>
              <a:t>          C</a:t>
            </a:r>
            <a:r>
              <a:rPr lang="en-US" sz="3600" dirty="0"/>
              <a:t>. pick</a:t>
            </a:r>
            <a:r>
              <a:rPr lang="en-US" sz="3600" u="sng" dirty="0"/>
              <a:t>ed</a:t>
            </a:r>
            <a:r>
              <a:rPr lang="en-US" sz="3600" dirty="0"/>
              <a:t> </a:t>
            </a:r>
            <a:r>
              <a:rPr lang="en-US" sz="3600" dirty="0" smtClean="0"/>
              <a:t>           D</a:t>
            </a:r>
            <a:r>
              <a:rPr lang="en-US" sz="3600" dirty="0"/>
              <a:t>. </a:t>
            </a:r>
            <a:r>
              <a:rPr lang="en-US" sz="3600" dirty="0" smtClean="0"/>
              <a:t>organiz</a:t>
            </a:r>
            <a:r>
              <a:rPr lang="en-US" sz="3600" u="sng" dirty="0" smtClean="0"/>
              <a:t>ed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          /</a:t>
            </a:r>
            <a:r>
              <a:rPr lang="en-US" sz="3600" dirty="0" err="1" smtClean="0">
                <a:solidFill>
                  <a:srgbClr val="FF0000"/>
                </a:solidFill>
              </a:rPr>
              <a:t>lɪvd</a:t>
            </a:r>
            <a:r>
              <a:rPr lang="en-US" sz="3600" dirty="0" smtClean="0">
                <a:solidFill>
                  <a:srgbClr val="FF0000"/>
                </a:solidFill>
              </a:rPr>
              <a:t>/                    /</a:t>
            </a:r>
            <a:r>
              <a:rPr lang="en-US" sz="3600" dirty="0" err="1" smtClean="0">
                <a:solidFill>
                  <a:srgbClr val="FF0000"/>
                </a:solidFill>
              </a:rPr>
              <a:t>reɪzd</a:t>
            </a:r>
            <a:r>
              <a:rPr lang="en-US" sz="3600" dirty="0">
                <a:solidFill>
                  <a:srgbClr val="FF0000"/>
                </a:solidFill>
              </a:rPr>
              <a:t>/ </a:t>
            </a:r>
            <a:r>
              <a:rPr lang="en-US" sz="3600" dirty="0" smtClean="0">
                <a:solidFill>
                  <a:srgbClr val="FF0000"/>
                </a:solidFill>
              </a:rPr>
              <a:t>             /</a:t>
            </a:r>
            <a:r>
              <a:rPr lang="en-US" sz="3600" dirty="0" err="1" smtClean="0">
                <a:solidFill>
                  <a:srgbClr val="FF0000"/>
                </a:solidFill>
              </a:rPr>
              <a:t>pɪkt</a:t>
            </a:r>
            <a:r>
              <a:rPr lang="en-US" sz="3600" dirty="0" smtClean="0">
                <a:solidFill>
                  <a:srgbClr val="FF0000"/>
                </a:solidFill>
              </a:rPr>
              <a:t>/           /</a:t>
            </a:r>
            <a:r>
              <a:rPr lang="en-US" sz="3600" dirty="0">
                <a:solidFill>
                  <a:srgbClr val="FF0000"/>
                </a:solidFill>
              </a:rPr>
              <a:t>ˈ</a:t>
            </a:r>
            <a:r>
              <a:rPr lang="en-US" sz="3600" dirty="0" err="1" smtClean="0">
                <a:solidFill>
                  <a:srgbClr val="FF0000"/>
                </a:solidFill>
              </a:rPr>
              <a:t>ɔːrɡənaɪzd</a:t>
            </a:r>
            <a:r>
              <a:rPr lang="en-US" sz="3600" dirty="0" smtClean="0">
                <a:solidFill>
                  <a:srgbClr val="FF0000"/>
                </a:solidFill>
              </a:rPr>
              <a:t>/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6672404" y="1702051"/>
            <a:ext cx="579422" cy="570369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78186" y="2851842"/>
            <a:ext cx="525101" cy="479833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744832" y="3911097"/>
            <a:ext cx="506994" cy="552261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41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2428" y="387098"/>
            <a:ext cx="120320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b. Circle the word that differs from the other three in the position of primary stress in each of the </a:t>
            </a:r>
            <a:r>
              <a:rPr lang="en-US" sz="3600" b="1" dirty="0" smtClean="0">
                <a:solidFill>
                  <a:srgbClr val="0070C0"/>
                </a:solidFill>
              </a:rPr>
              <a:t>following </a:t>
            </a:r>
            <a:r>
              <a:rPr lang="en-US" sz="3600" b="1" dirty="0">
                <a:solidFill>
                  <a:srgbClr val="0070C0"/>
                </a:solidFill>
              </a:rPr>
              <a:t>questions.</a:t>
            </a:r>
          </a:p>
        </p:txBody>
      </p:sp>
      <p:sp>
        <p:nvSpPr>
          <p:cNvPr id="3" name="Rectangle 2"/>
          <p:cNvSpPr/>
          <p:nvPr/>
        </p:nvSpPr>
        <p:spPr>
          <a:xfrm>
            <a:off x="72427" y="1792586"/>
            <a:ext cx="1203205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4. A. organize </a:t>
            </a:r>
            <a:r>
              <a:rPr lang="en-US" sz="3600" dirty="0" smtClean="0"/>
              <a:t>        B</a:t>
            </a:r>
            <a:r>
              <a:rPr lang="en-US" sz="3600" dirty="0"/>
              <a:t>. volunteer </a:t>
            </a:r>
            <a:r>
              <a:rPr lang="en-US" sz="3600" dirty="0" smtClean="0"/>
              <a:t>        C</a:t>
            </a:r>
            <a:r>
              <a:rPr lang="en-US" sz="3600" dirty="0"/>
              <a:t>. decorate </a:t>
            </a:r>
            <a:r>
              <a:rPr lang="en-US" sz="3600" dirty="0" smtClean="0"/>
              <a:t>        D</a:t>
            </a:r>
            <a:r>
              <a:rPr lang="en-US" sz="3600" dirty="0"/>
              <a:t>. </a:t>
            </a:r>
            <a:r>
              <a:rPr lang="en-US" sz="3600" dirty="0" smtClean="0"/>
              <a:t>charity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     /</a:t>
            </a:r>
            <a:r>
              <a:rPr lang="en-US" sz="3600" dirty="0">
                <a:solidFill>
                  <a:srgbClr val="FF0000"/>
                </a:solidFill>
              </a:rPr>
              <a:t>ˈ</a:t>
            </a:r>
            <a:r>
              <a:rPr lang="en-US" sz="3600" dirty="0" err="1" smtClean="0">
                <a:solidFill>
                  <a:srgbClr val="FF0000"/>
                </a:solidFill>
              </a:rPr>
              <a:t>ɔːrɡənaɪz</a:t>
            </a:r>
            <a:r>
              <a:rPr lang="en-US" sz="3600" dirty="0">
                <a:solidFill>
                  <a:srgbClr val="FF0000"/>
                </a:solidFill>
              </a:rPr>
              <a:t>/ </a:t>
            </a:r>
            <a:r>
              <a:rPr lang="en-US" sz="3600" dirty="0" smtClean="0">
                <a:solidFill>
                  <a:srgbClr val="FF0000"/>
                </a:solidFill>
              </a:rPr>
              <a:t>        /</a:t>
            </a:r>
            <a:r>
              <a:rPr lang="en-US" sz="3600" dirty="0">
                <a:solidFill>
                  <a:srgbClr val="FF0000"/>
                </a:solidFill>
              </a:rPr>
              <a:t>ˌ</a:t>
            </a:r>
            <a:r>
              <a:rPr lang="en-US" sz="3600" dirty="0" err="1" smtClean="0">
                <a:solidFill>
                  <a:srgbClr val="FF0000"/>
                </a:solidFill>
              </a:rPr>
              <a:t>vɑːlən</a:t>
            </a:r>
            <a:r>
              <a:rPr lang="en-US" sz="3600" dirty="0" err="1">
                <a:solidFill>
                  <a:srgbClr val="FF0000"/>
                </a:solidFill>
              </a:rPr>
              <a:t>ˈtɪr</a:t>
            </a:r>
            <a:r>
              <a:rPr lang="en-US" sz="3600" dirty="0" smtClean="0">
                <a:solidFill>
                  <a:srgbClr val="FF0000"/>
                </a:solidFill>
              </a:rPr>
              <a:t>/        /</a:t>
            </a:r>
            <a:r>
              <a:rPr lang="en-US" sz="3600" dirty="0">
                <a:solidFill>
                  <a:srgbClr val="FF0000"/>
                </a:solidFill>
              </a:rPr>
              <a:t>ˈ</a:t>
            </a:r>
            <a:r>
              <a:rPr lang="en-US" sz="3600" dirty="0" err="1" smtClean="0">
                <a:solidFill>
                  <a:srgbClr val="FF0000"/>
                </a:solidFill>
              </a:rPr>
              <a:t>dekəreɪt</a:t>
            </a:r>
            <a:r>
              <a:rPr lang="en-US" sz="3600" dirty="0" smtClean="0">
                <a:solidFill>
                  <a:srgbClr val="FF0000"/>
                </a:solidFill>
              </a:rPr>
              <a:t>/           /</a:t>
            </a:r>
            <a:r>
              <a:rPr lang="en-US" sz="3600" dirty="0">
                <a:solidFill>
                  <a:srgbClr val="FF0000"/>
                </a:solidFill>
              </a:rPr>
              <a:t>ˈ</a:t>
            </a:r>
            <a:r>
              <a:rPr lang="en-US" sz="3600" dirty="0" err="1" smtClean="0">
                <a:solidFill>
                  <a:srgbClr val="FF0000"/>
                </a:solidFill>
              </a:rPr>
              <a:t>tʃerət</a:t>
            </a:r>
            <a:r>
              <a:rPr lang="en-US" sz="3600" dirty="0" err="1">
                <a:solidFill>
                  <a:srgbClr val="FF0000"/>
                </a:solidFill>
              </a:rPr>
              <a:t>̬i</a:t>
            </a:r>
            <a:r>
              <a:rPr lang="en-US" sz="3600" dirty="0">
                <a:solidFill>
                  <a:srgbClr val="FF0000"/>
                </a:solidFill>
              </a:rPr>
              <a:t>/</a:t>
            </a:r>
          </a:p>
          <a:p>
            <a:r>
              <a:rPr lang="en-US" sz="3600" dirty="0"/>
              <a:t>5. A. event </a:t>
            </a:r>
            <a:r>
              <a:rPr lang="en-US" sz="3600" dirty="0" smtClean="0"/>
              <a:t>             B</a:t>
            </a:r>
            <a:r>
              <a:rPr lang="en-US" sz="3600" dirty="0"/>
              <a:t>. talent </a:t>
            </a:r>
            <a:r>
              <a:rPr lang="en-US" sz="3600" dirty="0" smtClean="0"/>
              <a:t>               C</a:t>
            </a:r>
            <a:r>
              <a:rPr lang="en-US" sz="3600" dirty="0"/>
              <a:t>. flower </a:t>
            </a:r>
            <a:r>
              <a:rPr lang="en-US" sz="3600" dirty="0" smtClean="0"/>
              <a:t>            D</a:t>
            </a:r>
            <a:r>
              <a:rPr lang="en-US" sz="3600" dirty="0"/>
              <a:t>. </a:t>
            </a:r>
            <a:r>
              <a:rPr lang="en-US" sz="3600" dirty="0" smtClean="0"/>
              <a:t>money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  </a:t>
            </a:r>
            <a:r>
              <a:rPr lang="en-US" sz="3600" dirty="0" smtClean="0">
                <a:solidFill>
                  <a:srgbClr val="FF0000"/>
                </a:solidFill>
              </a:rPr>
              <a:t>/</a:t>
            </a:r>
            <a:r>
              <a:rPr lang="en-US" sz="3600" dirty="0" err="1">
                <a:solidFill>
                  <a:srgbClr val="FF0000"/>
                </a:solidFill>
              </a:rPr>
              <a:t>ɪˈvent</a:t>
            </a:r>
            <a:r>
              <a:rPr lang="en-US" sz="3600" dirty="0" smtClean="0">
                <a:solidFill>
                  <a:srgbClr val="FF0000"/>
                </a:solidFill>
              </a:rPr>
              <a:t>/             /</a:t>
            </a:r>
            <a:r>
              <a:rPr lang="en-US" sz="3600" dirty="0">
                <a:solidFill>
                  <a:srgbClr val="FF0000"/>
                </a:solidFill>
              </a:rPr>
              <a:t>ˈ</a:t>
            </a:r>
            <a:r>
              <a:rPr lang="en-US" sz="3600" dirty="0" err="1" smtClean="0">
                <a:solidFill>
                  <a:srgbClr val="FF0000"/>
                </a:solidFill>
              </a:rPr>
              <a:t>tælənt</a:t>
            </a:r>
            <a:r>
              <a:rPr lang="en-US" sz="3600" dirty="0" smtClean="0">
                <a:solidFill>
                  <a:srgbClr val="FF0000"/>
                </a:solidFill>
              </a:rPr>
              <a:t>/                /</a:t>
            </a:r>
            <a:r>
              <a:rPr lang="en-US" sz="3600" dirty="0">
                <a:solidFill>
                  <a:srgbClr val="FF0000"/>
                </a:solidFill>
              </a:rPr>
              <a:t>ˈ</a:t>
            </a:r>
            <a:r>
              <a:rPr lang="en-US" sz="3600" dirty="0" err="1" smtClean="0">
                <a:solidFill>
                  <a:srgbClr val="FF0000"/>
                </a:solidFill>
              </a:rPr>
              <a:t>flaʊɚ</a:t>
            </a:r>
            <a:r>
              <a:rPr lang="en-US" sz="3600" dirty="0" smtClean="0">
                <a:solidFill>
                  <a:srgbClr val="FF0000"/>
                </a:solidFill>
              </a:rPr>
              <a:t>/               /</a:t>
            </a:r>
            <a:r>
              <a:rPr lang="en-US" sz="3600" dirty="0">
                <a:solidFill>
                  <a:srgbClr val="FF0000"/>
                </a:solidFill>
              </a:rPr>
              <a:t>ˈ</a:t>
            </a:r>
            <a:r>
              <a:rPr lang="en-US" sz="3600" dirty="0" err="1" smtClean="0">
                <a:solidFill>
                  <a:srgbClr val="FF0000"/>
                </a:solidFill>
              </a:rPr>
              <a:t>mʌni</a:t>
            </a:r>
            <a:r>
              <a:rPr lang="en-US" sz="3600" dirty="0">
                <a:solidFill>
                  <a:srgbClr val="FF0000"/>
                </a:solidFill>
              </a:rPr>
              <a:t>/</a:t>
            </a:r>
          </a:p>
          <a:p>
            <a:r>
              <a:rPr lang="en-US" sz="3600" dirty="0"/>
              <a:t>6. A. children </a:t>
            </a:r>
            <a:r>
              <a:rPr lang="en-US" sz="3600" dirty="0" smtClean="0"/>
              <a:t>        B</a:t>
            </a:r>
            <a:r>
              <a:rPr lang="en-US" sz="3600" dirty="0"/>
              <a:t>. poster </a:t>
            </a:r>
            <a:r>
              <a:rPr lang="en-US" sz="3600" dirty="0" smtClean="0"/>
              <a:t>              C</a:t>
            </a:r>
            <a:r>
              <a:rPr lang="en-US" sz="3600" dirty="0"/>
              <a:t>. kitchen </a:t>
            </a:r>
            <a:r>
              <a:rPr lang="en-US" sz="3600" dirty="0" smtClean="0"/>
              <a:t>           D</a:t>
            </a:r>
            <a:r>
              <a:rPr lang="en-US" sz="3600" dirty="0"/>
              <a:t>. </a:t>
            </a:r>
            <a:r>
              <a:rPr lang="en-US" sz="3600" dirty="0" smtClean="0"/>
              <a:t>donate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    /</a:t>
            </a:r>
            <a:r>
              <a:rPr lang="en-US" sz="3600" dirty="0">
                <a:solidFill>
                  <a:srgbClr val="FF0000"/>
                </a:solidFill>
              </a:rPr>
              <a:t>ˈ</a:t>
            </a:r>
            <a:r>
              <a:rPr lang="en-US" sz="3600" dirty="0" err="1" smtClean="0">
                <a:solidFill>
                  <a:srgbClr val="FF0000"/>
                </a:solidFill>
              </a:rPr>
              <a:t>tʃɪldrən</a:t>
            </a:r>
            <a:r>
              <a:rPr lang="en-US" sz="3600" dirty="0">
                <a:solidFill>
                  <a:srgbClr val="FF0000"/>
                </a:solidFill>
              </a:rPr>
              <a:t>/ </a:t>
            </a:r>
            <a:r>
              <a:rPr lang="en-US" sz="3600" dirty="0" smtClean="0">
                <a:solidFill>
                  <a:srgbClr val="FF0000"/>
                </a:solidFill>
              </a:rPr>
              <a:t>         /</a:t>
            </a:r>
            <a:r>
              <a:rPr lang="en-US" sz="3600" dirty="0">
                <a:solidFill>
                  <a:srgbClr val="FF0000"/>
                </a:solidFill>
              </a:rPr>
              <a:t>ˈ</a:t>
            </a:r>
            <a:r>
              <a:rPr lang="en-US" sz="3600" dirty="0" err="1" smtClean="0">
                <a:solidFill>
                  <a:srgbClr val="FF0000"/>
                </a:solidFill>
              </a:rPr>
              <a:t>poʊstɚ</a:t>
            </a:r>
            <a:r>
              <a:rPr lang="en-US" sz="3600" dirty="0" smtClean="0">
                <a:solidFill>
                  <a:srgbClr val="FF0000"/>
                </a:solidFill>
              </a:rPr>
              <a:t>/                /</a:t>
            </a:r>
            <a:r>
              <a:rPr lang="en-US" sz="3600" dirty="0">
                <a:solidFill>
                  <a:srgbClr val="FF0000"/>
                </a:solidFill>
              </a:rPr>
              <a:t>ˈ</a:t>
            </a:r>
            <a:r>
              <a:rPr lang="en-US" sz="3600" dirty="0" err="1" smtClean="0">
                <a:solidFill>
                  <a:srgbClr val="FF0000"/>
                </a:solidFill>
              </a:rPr>
              <a:t>kɪtʃən</a:t>
            </a:r>
            <a:r>
              <a:rPr lang="en-US" sz="3600" dirty="0">
                <a:solidFill>
                  <a:srgbClr val="FF0000"/>
                </a:solidFill>
              </a:rPr>
              <a:t>/ </a:t>
            </a:r>
            <a:r>
              <a:rPr lang="en-US" sz="3600" dirty="0" smtClean="0">
                <a:solidFill>
                  <a:srgbClr val="FF0000"/>
                </a:solidFill>
              </a:rPr>
              <a:t>           /</a:t>
            </a:r>
            <a:r>
              <a:rPr lang="en-US" sz="3600" dirty="0" err="1">
                <a:solidFill>
                  <a:srgbClr val="FF0000"/>
                </a:solidFill>
              </a:rPr>
              <a:t>dəʊˈneɪt</a:t>
            </a:r>
            <a:r>
              <a:rPr lang="en-US" sz="3600" dirty="0">
                <a:solidFill>
                  <a:srgbClr val="FF0000"/>
                </a:solidFill>
              </a:rPr>
              <a:t>/</a:t>
            </a:r>
          </a:p>
        </p:txBody>
      </p:sp>
      <p:sp>
        <p:nvSpPr>
          <p:cNvPr id="4" name="Oval 3"/>
          <p:cNvSpPr/>
          <p:nvPr/>
        </p:nvSpPr>
        <p:spPr>
          <a:xfrm>
            <a:off x="3476531" y="1792586"/>
            <a:ext cx="543208" cy="58847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06994" y="2924269"/>
            <a:ext cx="525101" cy="525101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9723422" y="4065006"/>
            <a:ext cx="479833" cy="506994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190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123" y="506994"/>
            <a:ext cx="115522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Work in groups, discussing what we can do to help the community. Complete the diagram below:</a:t>
            </a:r>
            <a:endParaRPr lang="en-US" sz="3600" b="1" i="1" dirty="0">
              <a:solidFill>
                <a:srgbClr val="0070C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73237" y="2996697"/>
            <a:ext cx="3096284" cy="186501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A</a:t>
            </a:r>
            <a:r>
              <a:rPr lang="en-US" sz="4000" b="1" dirty="0" smtClean="0"/>
              <a:t>ctivities</a:t>
            </a:r>
            <a:endParaRPr lang="en-US" sz="4000" b="1" dirty="0"/>
          </a:p>
        </p:txBody>
      </p:sp>
      <p:sp>
        <p:nvSpPr>
          <p:cNvPr id="11" name="Oval 10"/>
          <p:cNvSpPr/>
          <p:nvPr/>
        </p:nvSpPr>
        <p:spPr>
          <a:xfrm>
            <a:off x="1018513" y="1659420"/>
            <a:ext cx="2534970" cy="13851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Raise money</a:t>
            </a:r>
            <a:endParaRPr lang="en-US" sz="2400" dirty="0"/>
          </a:p>
        </p:txBody>
      </p:sp>
      <p:sp>
        <p:nvSpPr>
          <p:cNvPr id="12" name="Oval 11"/>
          <p:cNvSpPr/>
          <p:nvPr/>
        </p:nvSpPr>
        <p:spPr>
          <a:xfrm>
            <a:off x="371193" y="3265463"/>
            <a:ext cx="3304516" cy="12974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Clean up streets</a:t>
            </a:r>
            <a:endParaRPr lang="en-US" sz="2400" dirty="0"/>
          </a:p>
        </p:txBody>
      </p:sp>
      <p:sp>
        <p:nvSpPr>
          <p:cNvPr id="13" name="Oval 12"/>
          <p:cNvSpPr/>
          <p:nvPr/>
        </p:nvSpPr>
        <p:spPr>
          <a:xfrm>
            <a:off x="4628584" y="5187636"/>
            <a:ext cx="2924270" cy="11905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Plant flowers</a:t>
            </a:r>
            <a:endParaRPr lang="en-US" sz="2400" dirty="0"/>
          </a:p>
        </p:txBody>
      </p:sp>
      <p:sp>
        <p:nvSpPr>
          <p:cNvPr id="14" name="Oval 13"/>
          <p:cNvSpPr/>
          <p:nvPr/>
        </p:nvSpPr>
        <p:spPr>
          <a:xfrm>
            <a:off x="8071164" y="4662534"/>
            <a:ext cx="2888055" cy="14576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Donate books</a:t>
            </a:r>
            <a:endParaRPr lang="en-US" sz="2400" dirty="0"/>
          </a:p>
        </p:txBody>
      </p:sp>
      <p:sp>
        <p:nvSpPr>
          <p:cNvPr id="15" name="Oval 14"/>
          <p:cNvSpPr/>
          <p:nvPr/>
        </p:nvSpPr>
        <p:spPr>
          <a:xfrm>
            <a:off x="488887" y="4771176"/>
            <a:ext cx="3784350" cy="15209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Volunteer at the soup kitchen</a:t>
            </a:r>
            <a:endParaRPr lang="en-US" sz="2400" dirty="0"/>
          </a:p>
        </p:txBody>
      </p:sp>
      <p:sp>
        <p:nvSpPr>
          <p:cNvPr id="16" name="Oval 15"/>
          <p:cNvSpPr/>
          <p:nvPr/>
        </p:nvSpPr>
        <p:spPr>
          <a:xfrm>
            <a:off x="7469110" y="1627734"/>
            <a:ext cx="2869948" cy="11245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Donate clothes</a:t>
            </a:r>
            <a:endParaRPr lang="en-US" sz="2400" dirty="0"/>
          </a:p>
        </p:txBody>
      </p:sp>
      <p:sp>
        <p:nvSpPr>
          <p:cNvPr id="17" name="Oval 16"/>
          <p:cNvSpPr/>
          <p:nvPr/>
        </p:nvSpPr>
        <p:spPr>
          <a:xfrm>
            <a:off x="8031193" y="3055783"/>
            <a:ext cx="3716448" cy="14132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Clean up the beach</a:t>
            </a:r>
            <a:endParaRPr lang="en-US" sz="2400" dirty="0"/>
          </a:p>
        </p:txBody>
      </p:sp>
      <p:sp>
        <p:nvSpPr>
          <p:cNvPr id="18" name="Oval 17"/>
          <p:cNvSpPr/>
          <p:nvPr/>
        </p:nvSpPr>
        <p:spPr>
          <a:xfrm>
            <a:off x="4273237" y="1562467"/>
            <a:ext cx="2734146" cy="12267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Plant trees</a:t>
            </a:r>
            <a:endParaRPr lang="en-US" sz="2400" dirty="0"/>
          </a:p>
        </p:txBody>
      </p:sp>
      <p:cxnSp>
        <p:nvCxnSpPr>
          <p:cNvPr id="20" name="Straight Connector 19"/>
          <p:cNvCxnSpPr>
            <a:stCxn id="18" idx="4"/>
            <a:endCxn id="9" idx="0"/>
          </p:cNvCxnSpPr>
          <p:nvPr/>
        </p:nvCxnSpPr>
        <p:spPr>
          <a:xfrm>
            <a:off x="5640310" y="2789212"/>
            <a:ext cx="181069" cy="20748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1" idx="5"/>
            <a:endCxn id="9" idx="1"/>
          </p:cNvCxnSpPr>
          <p:nvPr/>
        </p:nvCxnSpPr>
        <p:spPr>
          <a:xfrm>
            <a:off x="3182245" y="2841745"/>
            <a:ext cx="1544432" cy="42807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6"/>
            <a:endCxn id="9" idx="2"/>
          </p:cNvCxnSpPr>
          <p:nvPr/>
        </p:nvCxnSpPr>
        <p:spPr>
          <a:xfrm>
            <a:off x="3675709" y="3914205"/>
            <a:ext cx="597528" cy="1499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5" idx="7"/>
            <a:endCxn id="9" idx="3"/>
          </p:cNvCxnSpPr>
          <p:nvPr/>
        </p:nvCxnSpPr>
        <p:spPr>
          <a:xfrm flipV="1">
            <a:off x="3719032" y="4588586"/>
            <a:ext cx="1007645" cy="40533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3" idx="0"/>
          </p:cNvCxnSpPr>
          <p:nvPr/>
        </p:nvCxnSpPr>
        <p:spPr>
          <a:xfrm flipV="1">
            <a:off x="6090719" y="4880855"/>
            <a:ext cx="0" cy="30678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9" idx="5"/>
          </p:cNvCxnSpPr>
          <p:nvPr/>
        </p:nvCxnSpPr>
        <p:spPr>
          <a:xfrm>
            <a:off x="6916081" y="4588586"/>
            <a:ext cx="1358786" cy="40533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9" idx="6"/>
          </p:cNvCxnSpPr>
          <p:nvPr/>
        </p:nvCxnSpPr>
        <p:spPr>
          <a:xfrm>
            <a:off x="7369521" y="3929204"/>
            <a:ext cx="701643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9" idx="7"/>
          </p:cNvCxnSpPr>
          <p:nvPr/>
        </p:nvCxnSpPr>
        <p:spPr>
          <a:xfrm flipV="1">
            <a:off x="6916081" y="2562131"/>
            <a:ext cx="804261" cy="70769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6061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160317" y="1772863"/>
            <a:ext cx="9715501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 smtClean="0">
                <a:solidFill>
                  <a:srgbClr val="0070C0"/>
                </a:solidFill>
              </a:rPr>
              <a:t>Reading &amp; Listening: </a:t>
            </a:r>
            <a:endParaRPr lang="en-US" sz="3600" i="1" dirty="0">
              <a:solidFill>
                <a:srgbClr val="0070C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-    </a:t>
            </a:r>
            <a:r>
              <a:rPr lang="en-US" sz="3600" i="1" dirty="0" smtClean="0">
                <a:solidFill>
                  <a:srgbClr val="0070C0"/>
                </a:solidFill>
              </a:rPr>
              <a:t>Understand instructions.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Practice reading and listening for </a:t>
            </a:r>
            <a:r>
              <a:rPr lang="en-US" sz="3600" i="1" dirty="0">
                <a:solidFill>
                  <a:srgbClr val="0070C0"/>
                </a:solidFill>
              </a:rPr>
              <a:t>general and specific </a:t>
            </a:r>
            <a:r>
              <a:rPr lang="en-US" sz="3600" i="1" dirty="0" smtClean="0">
                <a:solidFill>
                  <a:srgbClr val="0070C0"/>
                </a:solidFill>
              </a:rPr>
              <a:t>information.</a:t>
            </a:r>
            <a:endParaRPr lang="en-US" sz="3600" i="1" dirty="0">
              <a:solidFill>
                <a:srgbClr val="0070C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Speaking: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   </a:t>
            </a:r>
            <a:r>
              <a:rPr lang="en-US" sz="3600" i="1" dirty="0" smtClean="0">
                <a:solidFill>
                  <a:srgbClr val="0070C0"/>
                </a:solidFill>
              </a:rPr>
              <a:t>Talk </a:t>
            </a:r>
            <a:r>
              <a:rPr lang="en-US" sz="3600" i="1" dirty="0">
                <a:solidFill>
                  <a:srgbClr val="0070C0"/>
                </a:solidFill>
              </a:rPr>
              <a:t>about </a:t>
            </a:r>
            <a:r>
              <a:rPr lang="en-US" sz="3600" i="1" dirty="0" smtClean="0">
                <a:solidFill>
                  <a:srgbClr val="0070C0"/>
                </a:solidFill>
              </a:rPr>
              <a:t>charity events and activities to help the community.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789709" y="2327045"/>
            <a:ext cx="10986655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Review all vocabularies and grammar points in Unit 4.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Practice presenting about charity events based on the diagram.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Tiếng</a:t>
            </a:r>
            <a:r>
              <a:rPr lang="en-US" sz="3600" b="1" i="1" dirty="0" smtClean="0">
                <a:solidFill>
                  <a:srgbClr val="0070C0"/>
                </a:solidFill>
              </a:rPr>
              <a:t> Anh 7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i</a:t>
            </a:r>
            <a:r>
              <a:rPr lang="en-US" sz="3600" b="1" i="1" dirty="0" smtClean="0">
                <a:solidFill>
                  <a:srgbClr val="0070C0"/>
                </a:solidFill>
              </a:rPr>
              <a:t>-Learn Smart World DHA App</a:t>
            </a:r>
            <a:r>
              <a:rPr lang="en-US" sz="3600" i="1" dirty="0" smtClean="0">
                <a:solidFill>
                  <a:srgbClr val="0070C0"/>
                </a:solidFill>
              </a:rPr>
              <a:t> </a:t>
            </a:r>
            <a:r>
              <a:rPr lang="en-US" sz="3600" i="1" smtClean="0">
                <a:solidFill>
                  <a:srgbClr val="0070C0"/>
                </a:solidFill>
              </a:rPr>
              <a:t>on </a:t>
            </a:r>
            <a:r>
              <a:rPr lang="en-US" sz="3600" i="1" smtClean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i="1">
                <a:solidFill>
                  <a:srgbClr val="0070C0"/>
                </a:solidFill>
              </a:rPr>
              <a:t>.</a:t>
            </a:r>
            <a:endParaRPr lang="en-US" sz="3600" i="1" dirty="0" smtClean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Prepare the next lesson (page 36).</a:t>
            </a:r>
          </a:p>
          <a:p>
            <a:pPr marL="571500" indent="-571500">
              <a:buFontTx/>
              <a:buChar char="-"/>
            </a:pPr>
            <a:endParaRPr lang="en-US" sz="3600" i="1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9" y="300213"/>
            <a:ext cx="9179809" cy="61192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3938" y="2253656"/>
            <a:ext cx="6244860" cy="24707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030690" y="3018872"/>
            <a:ext cx="50569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3400" b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7374"/>
            <a:ext cx="12005126" cy="9891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093" y="2011359"/>
            <a:ext cx="5473845" cy="2630580"/>
          </a:xfrm>
          <a:prstGeom prst="rect">
            <a:avLst/>
          </a:prstGeom>
        </p:spPr>
      </p:pic>
      <p:pic>
        <p:nvPicPr>
          <p:cNvPr id="2" name="CD2-TRACK 4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99386" y="14538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56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963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0759" y="401072"/>
            <a:ext cx="112770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</a:t>
            </a:r>
            <a:r>
              <a:rPr lang="en-US" sz="40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groups: Complete the diagram.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4979406" y="3005751"/>
            <a:ext cx="2544024" cy="153003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Charity events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814813" y="1588883"/>
            <a:ext cx="3367888" cy="1213164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70C0"/>
                </a:solidFill>
              </a:rPr>
              <a:t>A car wash 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4680642" y="1116639"/>
            <a:ext cx="3051017" cy="1394234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70C0"/>
                </a:solidFill>
              </a:rPr>
              <a:t>A fun run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7939889" y="1785658"/>
            <a:ext cx="3286408" cy="158666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70C0"/>
                </a:solidFill>
              </a:rPr>
              <a:t>A craft fair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14813" y="3209453"/>
            <a:ext cx="3376943" cy="140319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70C0"/>
                </a:solidFill>
              </a:rPr>
              <a:t>A bake sale 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939889" y="3612333"/>
            <a:ext cx="3612333" cy="1575303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70C0"/>
                </a:solidFill>
              </a:rPr>
              <a:t>An art show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186004" y="4943192"/>
            <a:ext cx="4119327" cy="148476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70C0"/>
                </a:solidFill>
              </a:rPr>
              <a:t>A talent show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486400" y="5033726"/>
            <a:ext cx="3023857" cy="1394234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70C0"/>
                </a:solidFill>
              </a:rPr>
              <a:t>A food fair </a:t>
            </a:r>
            <a:endParaRPr lang="en-US" sz="36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/>
          <p:cNvCxnSpPr>
            <a:stCxn id="3" idx="0"/>
            <a:endCxn id="5" idx="4"/>
          </p:cNvCxnSpPr>
          <p:nvPr/>
        </p:nvCxnSpPr>
        <p:spPr>
          <a:xfrm flipH="1" flipV="1">
            <a:off x="6206151" y="2510873"/>
            <a:ext cx="45267" cy="49487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4" idx="5"/>
          </p:cNvCxnSpPr>
          <p:nvPr/>
        </p:nvCxnSpPr>
        <p:spPr>
          <a:xfrm flipH="1" flipV="1">
            <a:off x="3689485" y="2624383"/>
            <a:ext cx="1389509" cy="83404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3" idx="2"/>
            <a:endCxn id="7" idx="6"/>
          </p:cNvCxnSpPr>
          <p:nvPr/>
        </p:nvCxnSpPr>
        <p:spPr>
          <a:xfrm flipH="1">
            <a:off x="4191756" y="3770769"/>
            <a:ext cx="787650" cy="14028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3" idx="3"/>
            <a:endCxn id="9" idx="7"/>
          </p:cNvCxnSpPr>
          <p:nvPr/>
        </p:nvCxnSpPr>
        <p:spPr>
          <a:xfrm flipH="1">
            <a:off x="4702070" y="4311718"/>
            <a:ext cx="649900" cy="84891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641891" y="4535787"/>
            <a:ext cx="137784" cy="49793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523430" y="3961862"/>
            <a:ext cx="606582" cy="10314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3" idx="7"/>
          </p:cNvCxnSpPr>
          <p:nvPr/>
        </p:nvCxnSpPr>
        <p:spPr>
          <a:xfrm flipV="1">
            <a:off x="7150866" y="2948996"/>
            <a:ext cx="979146" cy="28082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635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7743"/>
            <a:ext cx="2924175" cy="8858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24174" y="387743"/>
            <a:ext cx="92678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</a:rPr>
              <a:t>You will hear a boy talking to his friend about different kinds of community service. </a:t>
            </a:r>
            <a:r>
              <a:rPr lang="en-US" sz="3200" dirty="0" smtClean="0">
                <a:solidFill>
                  <a:srgbClr val="0070C0"/>
                </a:solidFill>
              </a:rPr>
              <a:t>Listen </a:t>
            </a:r>
            <a:r>
              <a:rPr lang="en-US" sz="3200" dirty="0">
                <a:solidFill>
                  <a:srgbClr val="0070C0"/>
                </a:solidFill>
              </a:rPr>
              <a:t>and complete questions 1–5. You will hear the conversation twice.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628" y="1957403"/>
            <a:ext cx="11596312" cy="490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72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874" y="1413493"/>
            <a:ext cx="12241874" cy="517341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66661" y="371192"/>
            <a:ext cx="10725339" cy="5975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Work in pairs and guess the answers.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53085"/>
            <a:ext cx="1466661" cy="43456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Pre-listening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676521" y="3405658"/>
            <a:ext cx="6301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Poor children / homeless people / the elderly / …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48951" y="4000199"/>
            <a:ext cx="5441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A talent show / a bake sale / a fun run / …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48951" y="4644502"/>
            <a:ext cx="5902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Clean up streets / plant trees / serve food / …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48951" y="5263924"/>
            <a:ext cx="5658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Old books / old clothes / money /…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58004" y="5883346"/>
            <a:ext cx="4481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>
                <a:solidFill>
                  <a:srgbClr val="FF0000"/>
                </a:solidFill>
              </a:rPr>
              <a:t>Old books / old clothes / money /…</a:t>
            </a:r>
          </a:p>
        </p:txBody>
      </p:sp>
    </p:spTree>
    <p:extLst>
      <p:ext uri="{BB962C8B-B14F-4D97-AF65-F5344CB8AC3E}">
        <p14:creationId xmlns:p14="http://schemas.microsoft.com/office/powerpoint/2010/main" val="3199227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353085"/>
            <a:ext cx="1874067" cy="44362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- listening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964604" y="327651"/>
            <a:ext cx="7740712" cy="5884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Listen and complete the chart.</a:t>
            </a:r>
            <a:endParaRPr lang="en-US" sz="3600" b="1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9874" y="1413493"/>
            <a:ext cx="12241874" cy="51734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3017" y="3363687"/>
            <a:ext cx="2679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dirty="0" smtClean="0">
                <a:solidFill>
                  <a:srgbClr val="FF0000"/>
                </a:solidFill>
              </a:rPr>
              <a:t>poor </a:t>
            </a:r>
            <a:r>
              <a:rPr lang="en-US" sz="3200" dirty="0">
                <a:solidFill>
                  <a:srgbClr val="FF0000"/>
                </a:solidFill>
              </a:rPr>
              <a:t>children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22193" y="3948462"/>
            <a:ext cx="3159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a</a:t>
            </a:r>
            <a:r>
              <a:rPr lang="en-US" sz="3200" dirty="0" smtClean="0">
                <a:solidFill>
                  <a:srgbClr val="FF0000"/>
                </a:solidFill>
              </a:rPr>
              <a:t> fun run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22193" y="4562050"/>
            <a:ext cx="2589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p</a:t>
            </a:r>
            <a:r>
              <a:rPr lang="en-US" sz="3200" dirty="0" smtClean="0">
                <a:solidFill>
                  <a:srgbClr val="FF0000"/>
                </a:solidFill>
              </a:rPr>
              <a:t>lant trees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22193" y="5178838"/>
            <a:ext cx="2697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clothes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85978" y="5795626"/>
            <a:ext cx="2842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s</a:t>
            </a:r>
            <a:r>
              <a:rPr lang="en-US" sz="3200" dirty="0" smtClean="0">
                <a:solidFill>
                  <a:srgbClr val="FF0000"/>
                </a:solidFill>
              </a:rPr>
              <a:t>chool books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12" name="CD2-TRACK 3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67802" y="248207"/>
            <a:ext cx="814051" cy="81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08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4160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4952</TotalTime>
  <Words>2195</Words>
  <Application>Microsoft Office PowerPoint</Application>
  <PresentationFormat>Widescreen</PresentationFormat>
  <Paragraphs>191</Paragraphs>
  <Slides>37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272</cp:revision>
  <dcterms:created xsi:type="dcterms:W3CDTF">2020-12-08T03:17:05Z</dcterms:created>
  <dcterms:modified xsi:type="dcterms:W3CDTF">2022-06-23T15:53:26Z</dcterms:modified>
</cp:coreProperties>
</file>