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300" r:id="rId13"/>
    <p:sldId id="307" r:id="rId14"/>
    <p:sldId id="308" r:id="rId15"/>
    <p:sldId id="310" r:id="rId16"/>
    <p:sldId id="312" r:id="rId17"/>
    <p:sldId id="313" r:id="rId18"/>
    <p:sldId id="303" r:id="rId19"/>
    <p:sldId id="270" r:id="rId20"/>
    <p:sldId id="271" r:id="rId21"/>
    <p:sldId id="272" r:id="rId22"/>
    <p:sldId id="274" r:id="rId23"/>
    <p:sldId id="302" r:id="rId24"/>
    <p:sldId id="277" r:id="rId25"/>
    <p:sldId id="314" r:id="rId26"/>
    <p:sldId id="315" r:id="rId27"/>
    <p:sldId id="316" r:id="rId28"/>
    <p:sldId id="281" r:id="rId29"/>
    <p:sldId id="282" r:id="rId30"/>
    <p:sldId id="305" r:id="rId31"/>
    <p:sldId id="283" r:id="rId32"/>
    <p:sldId id="284" r:id="rId33"/>
    <p:sldId id="285" r:id="rId34"/>
    <p:sldId id="286" r:id="rId35"/>
    <p:sldId id="287" r:id="rId36"/>
    <p:sldId id="288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1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013" autoAdjust="0"/>
  </p:normalViewPr>
  <p:slideViewPr>
    <p:cSldViewPr snapToGrid="0">
      <p:cViewPr varScale="1">
        <p:scale>
          <a:sx n="75" d="100"/>
          <a:sy n="75" d="100"/>
        </p:scale>
        <p:origin x="97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C30E1-32AA-4812-ADCA-7D6836A17FD3}" type="datetimeFigureOut">
              <a:rPr lang="en-US" smtClean="0"/>
              <a:t>6/26/2022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3D32BB-1286-4D6F-A84D-8E9003CE5A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432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</a:t>
            </a:r>
            <a:r>
              <a:rPr lang="en-US" baseline="0" dirty="0" err="1"/>
              <a:t>cụm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âm</a:t>
            </a:r>
            <a:r>
              <a:rPr lang="en-US" baseline="0" dirty="0"/>
              <a:t> </a:t>
            </a:r>
            <a:r>
              <a:rPr lang="en-US" baseline="0" dirty="0" err="1"/>
              <a:t>thanh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146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1123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444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Unit 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prstClr val="white"/>
                </a:solidFill>
              </a:rPr>
              <a:t>Tiếng</a:t>
            </a:r>
            <a:r>
              <a:rPr lang="en-US" sz="1400" dirty="0">
                <a:solidFill>
                  <a:prstClr val="white"/>
                </a:solidFill>
              </a:rPr>
              <a:t> Anh 7 </a:t>
            </a:r>
            <a:r>
              <a:rPr lang="en-US" sz="1400" dirty="0" err="1">
                <a:solidFill>
                  <a:prstClr val="white"/>
                </a:solidFill>
              </a:rPr>
              <a:t>i</a:t>
            </a:r>
            <a:r>
              <a:rPr lang="en-US" sz="1400" dirty="0">
                <a:solidFill>
                  <a:prstClr val="white"/>
                </a:solidFill>
              </a:rPr>
              <a:t>-Learn Smart World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0865304" y="-41096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</a:t>
            </a:r>
            <a:r>
              <a:rPr lang="en-US" b="1" baseline="0" dirty="0">
                <a:solidFill>
                  <a:prstClr val="white"/>
                </a:solidFill>
              </a:rPr>
              <a:t> 2.1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892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18" Type="http://schemas.openxmlformats.org/officeDocument/2006/relationships/notesSlide" Target="../notesSlides/notesSlide1.xml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6" Type="http://schemas.openxmlformats.org/officeDocument/2006/relationships/audio" Target="../media/media8.mp3"/><Relationship Id="rId20" Type="http://schemas.openxmlformats.org/officeDocument/2006/relationships/image" Target="../media/image18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microsoft.com/office/2007/relationships/media" Target="../media/media8.mp3"/><Relationship Id="rId10" Type="http://schemas.openxmlformats.org/officeDocument/2006/relationships/audio" Target="../media/media5.mp3"/><Relationship Id="rId19" Type="http://schemas.openxmlformats.org/officeDocument/2006/relationships/image" Target="../media/image17.png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eduhome.com.vn/DHALesson?idGrade=10&amp;idSubject=1&amp;idSeries=118&amp;idTheme=1067&amp;IdLevel=3&amp;idThemeServer=82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6: Education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2.1: Vocabulary &amp; Listening</a:t>
            </a:r>
            <a:endParaRPr lang="en-US" sz="3200" dirty="0">
              <a:solidFill>
                <a:prstClr val="black"/>
              </a:solidFill>
            </a:endParaRP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47</a:t>
            </a:r>
          </a:p>
        </p:txBody>
      </p:sp>
    </p:spTree>
    <p:extLst>
      <p:ext uri="{BB962C8B-B14F-4D97-AF65-F5344CB8AC3E}">
        <p14:creationId xmlns:p14="http://schemas.microsoft.com/office/powerpoint/2010/main" val="188478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ass">
            <a:hlinkClick r:id="" action="ppaction://media"/>
            <a:extLst>
              <a:ext uri="{FF2B5EF4-FFF2-40B4-BE49-F238E27FC236}">
                <a16:creationId xmlns:a16="http://schemas.microsoft.com/office/drawing/2014/main" id="{C1EE0D82-938C-45F3-B27B-58A180EAB5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449604" y="484355"/>
            <a:ext cx="609600" cy="609600"/>
          </a:xfrm>
          <a:prstGeom prst="rect">
            <a:avLst/>
          </a:prstGeom>
        </p:spPr>
      </p:pic>
      <p:pic>
        <p:nvPicPr>
          <p:cNvPr id="55" name="annoyed">
            <a:hlinkClick r:id="" action="ppaction://media"/>
            <a:extLst>
              <a:ext uri="{FF2B5EF4-FFF2-40B4-BE49-F238E27FC236}">
                <a16:creationId xmlns:a16="http://schemas.microsoft.com/office/drawing/2014/main" id="{C142D1DF-7CA6-4632-9464-FAA1F635E48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274294" y="592365"/>
            <a:ext cx="609600" cy="609600"/>
          </a:xfrm>
          <a:prstGeom prst="rect">
            <a:avLst/>
          </a:prstGeom>
        </p:spPr>
      </p:pic>
      <p:pic>
        <p:nvPicPr>
          <p:cNvPr id="54" name="delighted">
            <a:hlinkClick r:id="" action="ppaction://media"/>
            <a:extLst>
              <a:ext uri="{FF2B5EF4-FFF2-40B4-BE49-F238E27FC236}">
                <a16:creationId xmlns:a16="http://schemas.microsoft.com/office/drawing/2014/main" id="{F8E4C76C-3A81-4103-9251-60281764D45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154981" y="364930"/>
            <a:ext cx="609600" cy="609600"/>
          </a:xfrm>
          <a:prstGeom prst="rect">
            <a:avLst/>
          </a:prstGeom>
        </p:spPr>
      </p:pic>
      <p:pic>
        <p:nvPicPr>
          <p:cNvPr id="53" name="surprised">
            <a:hlinkClick r:id="" action="ppaction://media"/>
            <a:extLst>
              <a:ext uri="{FF2B5EF4-FFF2-40B4-BE49-F238E27FC236}">
                <a16:creationId xmlns:a16="http://schemas.microsoft.com/office/drawing/2014/main" id="{55D96392-DAD0-4E1C-8FA9-7238B49DA55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238902" y="601111"/>
            <a:ext cx="609600" cy="609600"/>
          </a:xfrm>
          <a:prstGeom prst="rect">
            <a:avLst/>
          </a:prstGeom>
        </p:spPr>
      </p:pic>
      <p:pic>
        <p:nvPicPr>
          <p:cNvPr id="52" name="disappointed">
            <a:hlinkClick r:id="" action="ppaction://media"/>
            <a:extLst>
              <a:ext uri="{FF2B5EF4-FFF2-40B4-BE49-F238E27FC236}">
                <a16:creationId xmlns:a16="http://schemas.microsoft.com/office/drawing/2014/main" id="{AA165E94-E19D-45AA-8733-59F97C390986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224851" y="496817"/>
            <a:ext cx="609600" cy="609600"/>
          </a:xfrm>
          <a:prstGeom prst="rect">
            <a:avLst/>
          </a:prstGeom>
        </p:spPr>
      </p:pic>
      <p:pic>
        <p:nvPicPr>
          <p:cNvPr id="51" name="pleased">
            <a:hlinkClick r:id="" action="ppaction://media"/>
            <a:extLst>
              <a:ext uri="{FF2B5EF4-FFF2-40B4-BE49-F238E27FC236}">
                <a16:creationId xmlns:a16="http://schemas.microsoft.com/office/drawing/2014/main" id="{B0C9D602-763E-4A69-8164-80B549AE01C6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322823" y="534179"/>
            <a:ext cx="609600" cy="609600"/>
          </a:xfrm>
          <a:prstGeom prst="rect">
            <a:avLst/>
          </a:prstGeom>
        </p:spPr>
      </p:pic>
      <p:pic>
        <p:nvPicPr>
          <p:cNvPr id="50" name="fail">
            <a:hlinkClick r:id="" action="ppaction://media"/>
            <a:extLst>
              <a:ext uri="{FF2B5EF4-FFF2-40B4-BE49-F238E27FC236}">
                <a16:creationId xmlns:a16="http://schemas.microsoft.com/office/drawing/2014/main" id="{7E3015C4-DD3C-43B5-8163-D99FDACF1FE5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477500" y="429885"/>
            <a:ext cx="609600" cy="609600"/>
          </a:xfrm>
          <a:prstGeom prst="rect">
            <a:avLst/>
          </a:prstGeom>
        </p:spPr>
      </p:pic>
      <p:pic>
        <p:nvPicPr>
          <p:cNvPr id="9" name="upset">
            <a:hlinkClick r:id="" action="ppaction://media"/>
            <a:extLst>
              <a:ext uri="{FF2B5EF4-FFF2-40B4-BE49-F238E27FC236}">
                <a16:creationId xmlns:a16="http://schemas.microsoft.com/office/drawing/2014/main" id="{935FCA2F-86DE-4849-B60E-9F6A102B72B3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477500" y="381537"/>
            <a:ext cx="609600" cy="60960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02CC53A7-343D-40FB-954E-CAFCA984D53A}"/>
              </a:ext>
            </a:extLst>
          </p:cNvPr>
          <p:cNvSpPr/>
          <p:nvPr/>
        </p:nvSpPr>
        <p:spPr>
          <a:xfrm>
            <a:off x="391860" y="378921"/>
            <a:ext cx="11403726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070C0"/>
                </a:solidFill>
              </a:rPr>
              <a:t>                                                     (Click each word to hear the sound) 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EA87849-35FF-42A7-93FA-B8809EE2698E}"/>
              </a:ext>
            </a:extLst>
          </p:cNvPr>
          <p:cNvSpPr txBox="1"/>
          <p:nvPr/>
        </p:nvSpPr>
        <p:spPr>
          <a:xfrm>
            <a:off x="391858" y="4716318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delighted</a:t>
            </a:r>
            <a:r>
              <a:rPr lang="en-US" sz="3200" i="1" dirty="0">
                <a:solidFill>
                  <a:srgbClr val="0070C0"/>
                </a:solidFill>
              </a:rPr>
              <a:t> </a:t>
            </a:r>
            <a:r>
              <a:rPr lang="vi-VN" sz="2400" dirty="0">
                <a:solidFill>
                  <a:prstClr val="black"/>
                </a:solidFill>
              </a:rPr>
              <a:t>(</a:t>
            </a:r>
            <a:r>
              <a:rPr lang="en-US" sz="2400" dirty="0">
                <a:solidFill>
                  <a:prstClr val="black"/>
                </a:solidFill>
              </a:rPr>
              <a:t>a</a:t>
            </a:r>
            <a:r>
              <a:rPr lang="vi-VN" sz="2400" dirty="0">
                <a:solidFill>
                  <a:prstClr val="black"/>
                </a:solidFill>
              </a:rPr>
              <a:t>) /</a:t>
            </a:r>
            <a:r>
              <a:rPr lang="vi-VN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dɪˈlaɪtɪd</a:t>
            </a:r>
            <a:r>
              <a:rPr lang="vi-VN" sz="2400" dirty="0">
                <a:solidFill>
                  <a:prstClr val="black"/>
                </a:solidFill>
              </a:rPr>
              <a:t>/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vui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mừng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hài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lòng</a:t>
            </a:r>
            <a:endParaRPr lang="en-US" sz="2400" i="1" dirty="0"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F4DA4FB-D3C8-44D1-9536-4473979F6685}"/>
              </a:ext>
            </a:extLst>
          </p:cNvPr>
          <p:cNvSpPr txBox="1"/>
          <p:nvPr/>
        </p:nvSpPr>
        <p:spPr>
          <a:xfrm>
            <a:off x="391860" y="3344044"/>
            <a:ext cx="11371226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disappointed </a:t>
            </a:r>
            <a:r>
              <a:rPr lang="en-US" sz="2400" dirty="0">
                <a:solidFill>
                  <a:prstClr val="black"/>
                </a:solidFill>
              </a:rPr>
              <a:t>(a) /</a:t>
            </a:r>
            <a:r>
              <a:rPr lang="en-US" sz="2400" dirty="0" err="1">
                <a:solidFill>
                  <a:srgbClr val="FF0000"/>
                </a:solidFill>
              </a:rPr>
              <a:t>dɪsəˈpɔɪntɪd</a:t>
            </a:r>
            <a:r>
              <a:rPr lang="en-US" sz="2400" dirty="0">
                <a:solidFill>
                  <a:prstClr val="black"/>
                </a:solidFill>
              </a:rPr>
              <a:t>/ </a:t>
            </a:r>
            <a:r>
              <a:rPr lang="en-US" sz="2400" dirty="0" err="1">
                <a:solidFill>
                  <a:prstClr val="black"/>
                </a:solidFill>
              </a:rPr>
              <a:t>thất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vọng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DCBA613-6C13-4FC1-A9D3-3B35DF8A1D26}"/>
              </a:ext>
            </a:extLst>
          </p:cNvPr>
          <p:cNvSpPr txBox="1"/>
          <p:nvPr/>
        </p:nvSpPr>
        <p:spPr>
          <a:xfrm>
            <a:off x="391860" y="2503356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pleased</a:t>
            </a:r>
            <a:r>
              <a:rPr lang="en-US" sz="3200" i="1" dirty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(a) /</a:t>
            </a:r>
            <a:r>
              <a:rPr lang="en-US" sz="2400" dirty="0" err="1">
                <a:solidFill>
                  <a:srgbClr val="FF0000"/>
                </a:solidFill>
              </a:rPr>
              <a:t>pliːzd</a:t>
            </a:r>
            <a:r>
              <a:rPr lang="en-US" sz="2400" dirty="0">
                <a:solidFill>
                  <a:prstClr val="black"/>
                </a:solidFill>
              </a:rPr>
              <a:t>/ </a:t>
            </a:r>
            <a:r>
              <a:rPr lang="en-US" sz="2400" dirty="0" err="1">
                <a:solidFill>
                  <a:prstClr val="black"/>
                </a:solidFill>
              </a:rPr>
              <a:t>hài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lòng</a:t>
            </a:r>
            <a:endParaRPr lang="en-US" sz="240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970AA52-DA64-4D33-9CA5-1DA28961B2FB}"/>
              </a:ext>
            </a:extLst>
          </p:cNvPr>
          <p:cNvSpPr txBox="1"/>
          <p:nvPr/>
        </p:nvSpPr>
        <p:spPr>
          <a:xfrm>
            <a:off x="433052" y="1756783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f</a:t>
            </a:r>
            <a:r>
              <a:rPr lang="en-US" sz="3600" i="1" dirty="0" smtClean="0">
                <a:solidFill>
                  <a:srgbClr val="0070C0"/>
                </a:solidFill>
              </a:rPr>
              <a:t>ail </a:t>
            </a:r>
            <a:r>
              <a:rPr lang="vi-VN" sz="2400" dirty="0" smtClean="0">
                <a:solidFill>
                  <a:prstClr val="black"/>
                </a:solidFill>
              </a:rPr>
              <a:t>(</a:t>
            </a:r>
            <a:r>
              <a:rPr lang="en-US" sz="2400" dirty="0">
                <a:solidFill>
                  <a:prstClr val="black"/>
                </a:solidFill>
              </a:rPr>
              <a:t>v</a:t>
            </a:r>
            <a:r>
              <a:rPr lang="vi-VN" sz="2400" dirty="0">
                <a:solidFill>
                  <a:prstClr val="black"/>
                </a:solidFill>
              </a:rPr>
              <a:t>) /</a:t>
            </a:r>
            <a:r>
              <a:rPr lang="vi-VN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feɪl</a:t>
            </a:r>
            <a:r>
              <a:rPr lang="vi-VN" sz="2400" dirty="0">
                <a:solidFill>
                  <a:prstClr val="black"/>
                </a:solidFill>
              </a:rPr>
              <a:t>/ </a:t>
            </a:r>
            <a:r>
              <a:rPr lang="en-US" sz="2400" dirty="0" err="1">
                <a:solidFill>
                  <a:prstClr val="black"/>
                </a:solidFill>
              </a:rPr>
              <a:t>thi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rớt</a:t>
            </a:r>
            <a:endParaRPr lang="en-US" sz="2400" i="1" dirty="0">
              <a:solidFill>
                <a:srgbClr val="0070C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12CAA8D-4D12-4B8E-8716-EA321E7F9849}"/>
              </a:ext>
            </a:extLst>
          </p:cNvPr>
          <p:cNvSpPr txBox="1"/>
          <p:nvPr/>
        </p:nvSpPr>
        <p:spPr>
          <a:xfrm>
            <a:off x="433052" y="1021430"/>
            <a:ext cx="11362534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u</a:t>
            </a:r>
            <a:r>
              <a:rPr lang="en-US" sz="3600" i="1" dirty="0" smtClean="0">
                <a:solidFill>
                  <a:srgbClr val="0070C0"/>
                </a:solidFill>
              </a:rPr>
              <a:t>pset </a:t>
            </a:r>
            <a:r>
              <a:rPr lang="en-US" sz="2400" dirty="0" smtClean="0">
                <a:solidFill>
                  <a:prstClr val="black"/>
                </a:solidFill>
              </a:rPr>
              <a:t>(</a:t>
            </a:r>
            <a:r>
              <a:rPr lang="en-US" sz="2400" dirty="0">
                <a:solidFill>
                  <a:prstClr val="black"/>
                </a:solidFill>
              </a:rPr>
              <a:t>n) /</a:t>
            </a:r>
            <a:r>
              <a:rPr lang="en-US" sz="2400" dirty="0">
                <a:solidFill>
                  <a:srgbClr val="FF0000"/>
                </a:solidFill>
              </a:rPr>
              <a:t>ˌ</a:t>
            </a:r>
            <a:r>
              <a:rPr lang="en-US" sz="2400" dirty="0" err="1">
                <a:solidFill>
                  <a:srgbClr val="FF0000"/>
                </a:solidFill>
              </a:rPr>
              <a:t>ʌpˈset</a:t>
            </a:r>
            <a:r>
              <a:rPr lang="en-US" sz="2400" dirty="0">
                <a:solidFill>
                  <a:prstClr val="black"/>
                </a:solidFill>
              </a:rPr>
              <a:t>/ </a:t>
            </a:r>
            <a:r>
              <a:rPr lang="en-US" sz="2400" dirty="0" err="1" smtClean="0">
                <a:solidFill>
                  <a:prstClr val="black"/>
                </a:solidFill>
              </a:rPr>
              <a:t>buồn</a:t>
            </a:r>
            <a:r>
              <a:rPr lang="en-US" sz="2400" dirty="0">
                <a:solidFill>
                  <a:prstClr val="black"/>
                </a:solidFill>
              </a:rPr>
              <a:t>,</a:t>
            </a:r>
            <a:r>
              <a:rPr lang="en-US" sz="2400" dirty="0" smtClean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đau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khổ</a:t>
            </a: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31571698-09FD-4B8C-ACE0-E8329604942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1860" y="311275"/>
            <a:ext cx="3800350" cy="647378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8DE2D1D7-68FD-4C93-AEFA-35C8850BF051}"/>
              </a:ext>
            </a:extLst>
          </p:cNvPr>
          <p:cNvSpPr txBox="1"/>
          <p:nvPr/>
        </p:nvSpPr>
        <p:spPr>
          <a:xfrm>
            <a:off x="391859" y="4055338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surprised</a:t>
            </a:r>
            <a:r>
              <a:rPr lang="en-US" sz="3200" i="1" dirty="0">
                <a:solidFill>
                  <a:srgbClr val="0070C0"/>
                </a:solidFill>
              </a:rPr>
              <a:t> </a:t>
            </a:r>
            <a:r>
              <a:rPr lang="vi-VN" sz="2400" dirty="0">
                <a:solidFill>
                  <a:prstClr val="black"/>
                </a:solidFill>
              </a:rPr>
              <a:t>(</a:t>
            </a:r>
            <a:r>
              <a:rPr lang="en-US" sz="2400" dirty="0">
                <a:solidFill>
                  <a:prstClr val="black"/>
                </a:solidFill>
              </a:rPr>
              <a:t>a</a:t>
            </a:r>
            <a:r>
              <a:rPr lang="vi-VN" sz="2400" dirty="0">
                <a:solidFill>
                  <a:prstClr val="black"/>
                </a:solidFill>
              </a:rPr>
              <a:t>) /</a:t>
            </a:r>
            <a:r>
              <a:rPr lang="vi-VN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sərˈpraɪzd</a:t>
            </a:r>
            <a:r>
              <a:rPr lang="vi-VN" sz="2400" dirty="0">
                <a:solidFill>
                  <a:prstClr val="black"/>
                </a:solidFill>
              </a:rPr>
              <a:t>/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ngạc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nhiên</a:t>
            </a:r>
            <a:endParaRPr lang="en-US" sz="2400" i="1" dirty="0"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90A1339-B164-4C7A-80C7-BFEA6BE49FEE}"/>
              </a:ext>
            </a:extLst>
          </p:cNvPr>
          <p:cNvSpPr txBox="1"/>
          <p:nvPr/>
        </p:nvSpPr>
        <p:spPr>
          <a:xfrm>
            <a:off x="424359" y="5377299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annoyed</a:t>
            </a:r>
            <a:r>
              <a:rPr lang="en-US" sz="3200" i="1" dirty="0">
                <a:solidFill>
                  <a:srgbClr val="0070C0"/>
                </a:solidFill>
              </a:rPr>
              <a:t> </a:t>
            </a:r>
            <a:r>
              <a:rPr lang="vi-VN" sz="2400" dirty="0">
                <a:solidFill>
                  <a:prstClr val="black"/>
                </a:solidFill>
              </a:rPr>
              <a:t>(</a:t>
            </a:r>
            <a:r>
              <a:rPr lang="en-US" sz="2400" dirty="0">
                <a:solidFill>
                  <a:prstClr val="black"/>
                </a:solidFill>
              </a:rPr>
              <a:t>a</a:t>
            </a:r>
            <a:r>
              <a:rPr lang="vi-VN" sz="2400" dirty="0">
                <a:solidFill>
                  <a:prstClr val="black"/>
                </a:solidFill>
              </a:rPr>
              <a:t>) /</a:t>
            </a:r>
            <a:r>
              <a:rPr lang="vi-VN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əˈnɔɪd</a:t>
            </a:r>
            <a:r>
              <a:rPr lang="vi-VN" sz="2400" dirty="0">
                <a:solidFill>
                  <a:prstClr val="black"/>
                </a:solidFill>
              </a:rPr>
              <a:t>/</a:t>
            </a:r>
            <a:r>
              <a:rPr lang="en-US" sz="2400" dirty="0">
                <a:solidFill>
                  <a:prstClr val="black"/>
                </a:solidFill>
              </a:rPr>
              <a:t>:</a:t>
            </a:r>
            <a:r>
              <a:rPr lang="en-US" sz="2400" dirty="0" err="1">
                <a:solidFill>
                  <a:prstClr val="black"/>
                </a:solidFill>
              </a:rPr>
              <a:t>bực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bội</a:t>
            </a:r>
            <a:r>
              <a:rPr lang="en-US" sz="2400" dirty="0">
                <a:solidFill>
                  <a:prstClr val="black"/>
                </a:solidFill>
              </a:rPr>
              <a:t>, </a:t>
            </a:r>
            <a:r>
              <a:rPr lang="en-US" sz="2400" dirty="0" err="1">
                <a:solidFill>
                  <a:prstClr val="black"/>
                </a:solidFill>
              </a:rPr>
              <a:t>khó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chịu</a:t>
            </a:r>
            <a:endParaRPr lang="en-US" sz="2400" i="1" dirty="0"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1316FB9-6916-4EAF-AB2D-3E5501DBE181}"/>
              </a:ext>
            </a:extLst>
          </p:cNvPr>
          <p:cNvSpPr txBox="1"/>
          <p:nvPr/>
        </p:nvSpPr>
        <p:spPr>
          <a:xfrm>
            <a:off x="433052" y="6123872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p</a:t>
            </a:r>
            <a:r>
              <a:rPr lang="en-US" sz="3600" i="1" dirty="0" smtClean="0">
                <a:solidFill>
                  <a:srgbClr val="0070C0"/>
                </a:solidFill>
              </a:rPr>
              <a:t>ass </a:t>
            </a:r>
            <a:r>
              <a:rPr lang="vi-VN" sz="2400" dirty="0" smtClean="0">
                <a:solidFill>
                  <a:prstClr val="black"/>
                </a:solidFill>
              </a:rPr>
              <a:t>(</a:t>
            </a:r>
            <a:r>
              <a:rPr lang="en-US" sz="2400" dirty="0">
                <a:solidFill>
                  <a:prstClr val="black"/>
                </a:solidFill>
              </a:rPr>
              <a:t>v</a:t>
            </a:r>
            <a:r>
              <a:rPr lang="vi-VN" sz="2400" dirty="0">
                <a:solidFill>
                  <a:prstClr val="black"/>
                </a:solidFill>
              </a:rPr>
              <a:t>) /</a:t>
            </a:r>
            <a:r>
              <a:rPr lang="vi-VN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pæs</a:t>
            </a:r>
            <a:r>
              <a:rPr lang="vi-VN" sz="2400" dirty="0">
                <a:solidFill>
                  <a:prstClr val="black"/>
                </a:solidFill>
              </a:rPr>
              <a:t>/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đậu</a:t>
            </a:r>
            <a:endParaRPr lang="en-US" sz="2400" i="1" dirty="0"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511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89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477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2217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477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3025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2973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2973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22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 animBg="1"/>
      <p:bldP spid="47" grpId="0" animBg="1"/>
      <p:bldP spid="48" grpId="0" animBg="1"/>
      <p:bldP spid="4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604" y="457200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Extra Practice</a:t>
            </a:r>
          </a:p>
          <a:p>
            <a:r>
              <a:rPr lang="en-US" dirty="0">
                <a:solidFill>
                  <a:prstClr val="white"/>
                </a:solidFill>
              </a:rPr>
              <a:t>WB, page 34</a:t>
            </a:r>
          </a:p>
        </p:txBody>
      </p:sp>
      <p:sp>
        <p:nvSpPr>
          <p:cNvPr id="3" name="Rectangle 2"/>
          <p:cNvSpPr/>
          <p:nvPr/>
        </p:nvSpPr>
        <p:spPr>
          <a:xfrm>
            <a:off x="2080726" y="457200"/>
            <a:ext cx="9489233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Unscramble the words..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B18A14-02D9-4645-8744-FCED9DF4A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7275"/>
            <a:ext cx="12192000" cy="325233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35E89CA-75FA-4307-B3AA-B3C6CBDED4EB}"/>
              </a:ext>
            </a:extLst>
          </p:cNvPr>
          <p:cNvSpPr/>
          <p:nvPr/>
        </p:nvSpPr>
        <p:spPr>
          <a:xfrm>
            <a:off x="8428337" y="1312972"/>
            <a:ext cx="222080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disappointed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0F49236-CF91-4A22-8E54-5A3DAB29B120}"/>
              </a:ext>
            </a:extLst>
          </p:cNvPr>
          <p:cNvSpPr/>
          <p:nvPr/>
        </p:nvSpPr>
        <p:spPr>
          <a:xfrm>
            <a:off x="2709274" y="2036872"/>
            <a:ext cx="105439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upset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42A8793-57A3-4771-A2A3-A6D1447D36AF}"/>
              </a:ext>
            </a:extLst>
          </p:cNvPr>
          <p:cNvSpPr/>
          <p:nvPr/>
        </p:nvSpPr>
        <p:spPr>
          <a:xfrm>
            <a:off x="8428336" y="2036872"/>
            <a:ext cx="87235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pass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DF14ACE-35D6-43AF-8D13-CE2F83DE0A87}"/>
              </a:ext>
            </a:extLst>
          </p:cNvPr>
          <p:cNvSpPr/>
          <p:nvPr/>
        </p:nvSpPr>
        <p:spPr>
          <a:xfrm>
            <a:off x="2674716" y="3038357"/>
            <a:ext cx="65485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fail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4D37802-3CBD-41A3-B7EA-4CC8D1324DE7}"/>
              </a:ext>
            </a:extLst>
          </p:cNvPr>
          <p:cNvSpPr/>
          <p:nvPr/>
        </p:nvSpPr>
        <p:spPr>
          <a:xfrm>
            <a:off x="8456819" y="2923468"/>
            <a:ext cx="153728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annoyed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B722AB5-DCF7-467D-B9EC-7DAC2A9E8018}"/>
              </a:ext>
            </a:extLst>
          </p:cNvPr>
          <p:cNvSpPr/>
          <p:nvPr/>
        </p:nvSpPr>
        <p:spPr>
          <a:xfrm>
            <a:off x="2233505" y="3867112"/>
            <a:ext cx="139333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pleased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F390AD4-B70C-44BB-A945-11D04CC70D0D}"/>
              </a:ext>
            </a:extLst>
          </p:cNvPr>
          <p:cNvSpPr/>
          <p:nvPr/>
        </p:nvSpPr>
        <p:spPr>
          <a:xfrm>
            <a:off x="8520200" y="3867112"/>
            <a:ext cx="164019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srgbClr val="FF0000"/>
                </a:solidFill>
              </a:rPr>
              <a:t>surprised</a:t>
            </a:r>
          </a:p>
        </p:txBody>
      </p:sp>
    </p:spTree>
    <p:extLst>
      <p:ext uri="{BB962C8B-B14F-4D97-AF65-F5344CB8AC3E}">
        <p14:creationId xmlns:p14="http://schemas.microsoft.com/office/powerpoint/2010/main" val="308028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/>
      <p:bldP spid="24" grpId="0"/>
      <p:bldP spid="25" grpId="0"/>
      <p:bldP spid="26" grpId="0"/>
      <p:bldP spid="27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0586" y="402700"/>
            <a:ext cx="11337523" cy="7078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</a:rPr>
              <a:t>Choose the best answer.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525505-7E71-43D8-BBB4-69E297BCA274}"/>
              </a:ext>
            </a:extLst>
          </p:cNvPr>
          <p:cNvSpPr txBox="1"/>
          <p:nvPr/>
        </p:nvSpPr>
        <p:spPr>
          <a:xfrm>
            <a:off x="664028" y="1600435"/>
            <a:ext cx="117021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 didn’t study hard. So, I ____________ the test. I feel____________ now.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CFF5F9-E583-4DA8-A1AA-6876B9CD89BD}"/>
              </a:ext>
            </a:extLst>
          </p:cNvPr>
          <p:cNvSpPr txBox="1"/>
          <p:nvPr/>
        </p:nvSpPr>
        <p:spPr>
          <a:xfrm>
            <a:off x="1861457" y="2923874"/>
            <a:ext cx="8931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a. passed/ delighted                      b. failed/ upset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9E6AC90-82A3-4992-BD2F-DF541BFCF057}"/>
              </a:ext>
            </a:extLst>
          </p:cNvPr>
          <p:cNvSpPr/>
          <p:nvPr/>
        </p:nvSpPr>
        <p:spPr>
          <a:xfrm>
            <a:off x="7151914" y="2923874"/>
            <a:ext cx="522514" cy="7078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0A394B-2664-4CC6-9EE4-0E98696F0ACB}"/>
              </a:ext>
            </a:extLst>
          </p:cNvPr>
          <p:cNvCxnSpPr>
            <a:cxnSpLocks/>
          </p:cNvCxnSpPr>
          <p:nvPr/>
        </p:nvCxnSpPr>
        <p:spPr>
          <a:xfrm>
            <a:off x="779457" y="2139044"/>
            <a:ext cx="281282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794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8603BC-2421-46B8-ADE6-298D962DB7A0}"/>
              </a:ext>
            </a:extLst>
          </p:cNvPr>
          <p:cNvSpPr/>
          <p:nvPr/>
        </p:nvSpPr>
        <p:spPr>
          <a:xfrm>
            <a:off x="270586" y="402700"/>
            <a:ext cx="11337523" cy="7078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</a:rPr>
              <a:t>Choose the best answer.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3B6BDA-3B99-4757-97C7-17CADFE364CD}"/>
              </a:ext>
            </a:extLst>
          </p:cNvPr>
          <p:cNvSpPr/>
          <p:nvPr/>
        </p:nvSpPr>
        <p:spPr>
          <a:xfrm>
            <a:off x="696685" y="1881193"/>
            <a:ext cx="109114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I was really ___________because I got a good grade on my English test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2F575A-1E79-461C-9805-397B4434BAAC}"/>
              </a:ext>
            </a:extLst>
          </p:cNvPr>
          <p:cNvSpPr/>
          <p:nvPr/>
        </p:nvSpPr>
        <p:spPr>
          <a:xfrm>
            <a:off x="2587349" y="3314815"/>
            <a:ext cx="66872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a. surprised                            b. annoyed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64DC8CB-C66D-4EE0-A48B-39182B33DA3C}"/>
              </a:ext>
            </a:extLst>
          </p:cNvPr>
          <p:cNvSpPr/>
          <p:nvPr/>
        </p:nvSpPr>
        <p:spPr>
          <a:xfrm>
            <a:off x="2457914" y="3347357"/>
            <a:ext cx="522514" cy="7078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5072D17-FFB3-430C-B900-64FD1E00385F}"/>
              </a:ext>
            </a:extLst>
          </p:cNvPr>
          <p:cNvCxnSpPr>
            <a:cxnSpLocks/>
          </p:cNvCxnSpPr>
          <p:nvPr/>
        </p:nvCxnSpPr>
        <p:spPr>
          <a:xfrm>
            <a:off x="7633143" y="2400300"/>
            <a:ext cx="164148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211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ECD4C4-3672-40BE-9861-A6D8778B6572}"/>
              </a:ext>
            </a:extLst>
          </p:cNvPr>
          <p:cNvSpPr/>
          <p:nvPr/>
        </p:nvSpPr>
        <p:spPr>
          <a:xfrm>
            <a:off x="270586" y="402700"/>
            <a:ext cx="11337523" cy="7078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</a:rPr>
              <a:t>Choose the best answer.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C7E5EA4-69EB-47BB-8C5D-1CF43E5F3BAB}"/>
              </a:ext>
            </a:extLst>
          </p:cNvPr>
          <p:cNvSpPr/>
          <p:nvPr/>
        </p:nvSpPr>
        <p:spPr>
          <a:xfrm>
            <a:off x="696685" y="1881193"/>
            <a:ext cx="109114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I feel really _______________ when I got a present from my aunt. She gave me my favorite book.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ECF629-73EE-47AA-A87F-369270CC0014}"/>
              </a:ext>
            </a:extLst>
          </p:cNvPr>
          <p:cNvSpPr/>
          <p:nvPr/>
        </p:nvSpPr>
        <p:spPr>
          <a:xfrm>
            <a:off x="1762292" y="3349943"/>
            <a:ext cx="74362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a. disappointed                            b. delighted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320FB44-ABE4-4109-B540-F38D4FF786D3}"/>
              </a:ext>
            </a:extLst>
          </p:cNvPr>
          <p:cNvSpPr/>
          <p:nvPr/>
        </p:nvSpPr>
        <p:spPr>
          <a:xfrm>
            <a:off x="6841677" y="3333498"/>
            <a:ext cx="522514" cy="7078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ADD598B-7970-43BA-8C82-02D112D286A0}"/>
              </a:ext>
            </a:extLst>
          </p:cNvPr>
          <p:cNvCxnSpPr>
            <a:cxnSpLocks/>
          </p:cNvCxnSpPr>
          <p:nvPr/>
        </p:nvCxnSpPr>
        <p:spPr>
          <a:xfrm>
            <a:off x="1983457" y="2857500"/>
            <a:ext cx="456430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4533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ECD4C4-3672-40BE-9861-A6D8778B6572}"/>
              </a:ext>
            </a:extLst>
          </p:cNvPr>
          <p:cNvSpPr/>
          <p:nvPr/>
        </p:nvSpPr>
        <p:spPr>
          <a:xfrm>
            <a:off x="270586" y="402700"/>
            <a:ext cx="11337523" cy="7078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</a:rPr>
              <a:t>Choose the best answer.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C7E5EA4-69EB-47BB-8C5D-1CF43E5F3BAB}"/>
              </a:ext>
            </a:extLst>
          </p:cNvPr>
          <p:cNvSpPr/>
          <p:nvPr/>
        </p:nvSpPr>
        <p:spPr>
          <a:xfrm>
            <a:off x="696685" y="1881193"/>
            <a:ext cx="109114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I studied a lot before the tests, but I was ___________ because I failed some of the tests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ECF629-73EE-47AA-A87F-369270CC0014}"/>
              </a:ext>
            </a:extLst>
          </p:cNvPr>
          <p:cNvSpPr/>
          <p:nvPr/>
        </p:nvSpPr>
        <p:spPr>
          <a:xfrm>
            <a:off x="945863" y="3301426"/>
            <a:ext cx="70661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a. disappointed                            b. pleased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320FB44-ABE4-4109-B540-F38D4FF786D3}"/>
              </a:ext>
            </a:extLst>
          </p:cNvPr>
          <p:cNvSpPr/>
          <p:nvPr/>
        </p:nvSpPr>
        <p:spPr>
          <a:xfrm>
            <a:off x="810988" y="3301426"/>
            <a:ext cx="522514" cy="7078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ADD598B-7970-43BA-8C82-02D112D286A0}"/>
              </a:ext>
            </a:extLst>
          </p:cNvPr>
          <p:cNvCxnSpPr>
            <a:cxnSpLocks/>
          </p:cNvCxnSpPr>
          <p:nvPr/>
        </p:nvCxnSpPr>
        <p:spPr>
          <a:xfrm>
            <a:off x="696685" y="2873829"/>
            <a:ext cx="390797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ECD4C4-3672-40BE-9861-A6D8778B6572}"/>
              </a:ext>
            </a:extLst>
          </p:cNvPr>
          <p:cNvSpPr/>
          <p:nvPr/>
        </p:nvSpPr>
        <p:spPr>
          <a:xfrm>
            <a:off x="270586" y="402700"/>
            <a:ext cx="11337523" cy="7078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</a:rPr>
              <a:t>Choose the best answer.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C7E5EA4-69EB-47BB-8C5D-1CF43E5F3BAB}"/>
              </a:ext>
            </a:extLst>
          </p:cNvPr>
          <p:cNvSpPr/>
          <p:nvPr/>
        </p:nvSpPr>
        <p:spPr>
          <a:xfrm>
            <a:off x="696685" y="1881193"/>
            <a:ext cx="109114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My teacher was ___________ because my friend came to class late so often.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ECF629-73EE-47AA-A87F-369270CC0014}"/>
              </a:ext>
            </a:extLst>
          </p:cNvPr>
          <p:cNvSpPr/>
          <p:nvPr/>
        </p:nvSpPr>
        <p:spPr>
          <a:xfrm>
            <a:off x="945863" y="3301426"/>
            <a:ext cx="65013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a. annoyed                           b. surprised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320FB44-ABE4-4109-B540-F38D4FF786D3}"/>
              </a:ext>
            </a:extLst>
          </p:cNvPr>
          <p:cNvSpPr/>
          <p:nvPr/>
        </p:nvSpPr>
        <p:spPr>
          <a:xfrm>
            <a:off x="810988" y="3301426"/>
            <a:ext cx="522514" cy="7078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ADD598B-7970-43BA-8C82-02D112D286A0}"/>
              </a:ext>
            </a:extLst>
          </p:cNvPr>
          <p:cNvCxnSpPr>
            <a:cxnSpLocks/>
          </p:cNvCxnSpPr>
          <p:nvPr/>
        </p:nvCxnSpPr>
        <p:spPr>
          <a:xfrm>
            <a:off x="7538356" y="2416629"/>
            <a:ext cx="35160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19E97FB-6920-4F3B-9F5C-8451D3F868FF}"/>
              </a:ext>
            </a:extLst>
          </p:cNvPr>
          <p:cNvCxnSpPr>
            <a:cxnSpLocks/>
          </p:cNvCxnSpPr>
          <p:nvPr/>
        </p:nvCxnSpPr>
        <p:spPr>
          <a:xfrm>
            <a:off x="696685" y="2958411"/>
            <a:ext cx="219347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183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ECD4C4-3672-40BE-9861-A6D8778B6572}"/>
              </a:ext>
            </a:extLst>
          </p:cNvPr>
          <p:cNvSpPr/>
          <p:nvPr/>
        </p:nvSpPr>
        <p:spPr>
          <a:xfrm>
            <a:off x="270586" y="402700"/>
            <a:ext cx="11337523" cy="7078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</a:rPr>
              <a:t>Choose the best answer.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C7E5EA4-69EB-47BB-8C5D-1CF43E5F3BAB}"/>
              </a:ext>
            </a:extLst>
          </p:cNvPr>
          <p:cNvSpPr/>
          <p:nvPr/>
        </p:nvSpPr>
        <p:spPr>
          <a:xfrm>
            <a:off x="696685" y="1881193"/>
            <a:ext cx="109114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My dad  was happy because I ________ the tests with flying colors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ECF629-73EE-47AA-A87F-369270CC0014}"/>
              </a:ext>
            </a:extLst>
          </p:cNvPr>
          <p:cNvSpPr/>
          <p:nvPr/>
        </p:nvSpPr>
        <p:spPr>
          <a:xfrm>
            <a:off x="2627706" y="3301426"/>
            <a:ext cx="53944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a. failed                         b. passed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320FB44-ABE4-4109-B540-F38D4FF786D3}"/>
              </a:ext>
            </a:extLst>
          </p:cNvPr>
          <p:cNvSpPr/>
          <p:nvPr/>
        </p:nvSpPr>
        <p:spPr>
          <a:xfrm>
            <a:off x="6096000" y="3301426"/>
            <a:ext cx="522514" cy="7078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ADD598B-7970-43BA-8C82-02D112D286A0}"/>
              </a:ext>
            </a:extLst>
          </p:cNvPr>
          <p:cNvCxnSpPr>
            <a:cxnSpLocks/>
          </p:cNvCxnSpPr>
          <p:nvPr/>
        </p:nvCxnSpPr>
        <p:spPr>
          <a:xfrm>
            <a:off x="7447195" y="2465968"/>
            <a:ext cx="346029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750C8C-779A-4842-B911-722F5B48767B}"/>
              </a:ext>
            </a:extLst>
          </p:cNvPr>
          <p:cNvCxnSpPr>
            <a:cxnSpLocks/>
          </p:cNvCxnSpPr>
          <p:nvPr/>
        </p:nvCxnSpPr>
        <p:spPr>
          <a:xfrm flipV="1">
            <a:off x="897560" y="2958411"/>
            <a:ext cx="735297" cy="57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627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7910" y="547885"/>
            <a:ext cx="11741660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Work in pairs.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When did you feel like the people in the pictures? </a:t>
            </a: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900661"/>
            <a:ext cx="1927860" cy="122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775556-4863-4E47-8E3C-BF234F9376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10" y="2141083"/>
            <a:ext cx="10729086" cy="1712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07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913" y="391885"/>
            <a:ext cx="8768726" cy="5994886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4493856" y="474983"/>
            <a:ext cx="3113325" cy="1296955"/>
          </a:xfrm>
          <a:prstGeom prst="wedgeEllipseCallout">
            <a:avLst>
              <a:gd name="adj1" fmla="val 46453"/>
              <a:gd name="adj2" fmla="val 80000"/>
            </a:avLst>
          </a:prstGeom>
          <a:solidFill>
            <a:schemeClr val="bg1"/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7030A0"/>
                </a:solidFill>
              </a:rPr>
              <a:t>It’s reading time….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3851" y="1460901"/>
            <a:ext cx="4086709" cy="83462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75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white"/>
                </a:solidFill>
              </a:rPr>
              <a:t>LESSSON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52" y="1572957"/>
            <a:ext cx="1920785" cy="5700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27" y="2504165"/>
            <a:ext cx="3491928" cy="661624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926791" y="4916620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</a:rPr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05" y="3594502"/>
            <a:ext cx="3095342" cy="631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4370" y="480658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61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7420" y="940564"/>
            <a:ext cx="10892477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Read the instruction quickly. Underline the key words. What are we going to do?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274" y="457200"/>
            <a:ext cx="1604865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white"/>
                </a:solidFill>
              </a:rPr>
              <a:t>Pre - reading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14A4C0-147D-40DA-9957-92E12BE2140B}"/>
              </a:ext>
            </a:extLst>
          </p:cNvPr>
          <p:cNvSpPr/>
          <p:nvPr/>
        </p:nvSpPr>
        <p:spPr>
          <a:xfrm>
            <a:off x="687419" y="2566992"/>
            <a:ext cx="111018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 Read the letter from James to his aunt. Is James doing well in school?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05EA30-DE23-4459-80D0-AA913A65C012}"/>
              </a:ext>
            </a:extLst>
          </p:cNvPr>
          <p:cNvSpPr/>
          <p:nvPr/>
        </p:nvSpPr>
        <p:spPr>
          <a:xfrm>
            <a:off x="3430246" y="4070309"/>
            <a:ext cx="38004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1. Yes.                 2. No.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A3B7FB-641C-4229-A48A-267618F1CA7A}"/>
              </a:ext>
            </a:extLst>
          </p:cNvPr>
          <p:cNvCxnSpPr>
            <a:cxnSpLocks/>
          </p:cNvCxnSpPr>
          <p:nvPr/>
        </p:nvCxnSpPr>
        <p:spPr>
          <a:xfrm>
            <a:off x="714764" y="3096076"/>
            <a:ext cx="836450" cy="952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43F11A0-C897-4D6B-8F75-19920EACB454}"/>
              </a:ext>
            </a:extLst>
          </p:cNvPr>
          <p:cNvCxnSpPr>
            <a:cxnSpLocks/>
          </p:cNvCxnSpPr>
          <p:nvPr/>
        </p:nvCxnSpPr>
        <p:spPr>
          <a:xfrm>
            <a:off x="2334871" y="3086551"/>
            <a:ext cx="2808629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FA80CAA-4861-446E-9BFA-F4919C88D08D}"/>
              </a:ext>
            </a:extLst>
          </p:cNvPr>
          <p:cNvCxnSpPr>
            <a:cxnSpLocks/>
          </p:cNvCxnSpPr>
          <p:nvPr/>
        </p:nvCxnSpPr>
        <p:spPr>
          <a:xfrm>
            <a:off x="5910943" y="3105601"/>
            <a:ext cx="107768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FB973AF-B42F-469C-B355-0DBFE84007C3}"/>
              </a:ext>
            </a:extLst>
          </p:cNvPr>
          <p:cNvCxnSpPr>
            <a:cxnSpLocks/>
          </p:cNvCxnSpPr>
          <p:nvPr/>
        </p:nvCxnSpPr>
        <p:spPr>
          <a:xfrm>
            <a:off x="7839172" y="3105601"/>
            <a:ext cx="814971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4FE01E6-1C08-4FA0-BDDE-B470818A86BD}"/>
              </a:ext>
            </a:extLst>
          </p:cNvPr>
          <p:cNvCxnSpPr>
            <a:cxnSpLocks/>
          </p:cNvCxnSpPr>
          <p:nvPr/>
        </p:nvCxnSpPr>
        <p:spPr>
          <a:xfrm>
            <a:off x="9062357" y="3077026"/>
            <a:ext cx="1404257" cy="2857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870E6FC-45B2-47C8-80C6-EB42414D5FBF}"/>
              </a:ext>
            </a:extLst>
          </p:cNvPr>
          <p:cNvCxnSpPr/>
          <p:nvPr/>
        </p:nvCxnSpPr>
        <p:spPr>
          <a:xfrm>
            <a:off x="3430246" y="4645559"/>
            <a:ext cx="1095375" cy="952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8CACD5C-CCDF-4B33-A08A-46E00B279A18}"/>
              </a:ext>
            </a:extLst>
          </p:cNvPr>
          <p:cNvCxnSpPr/>
          <p:nvPr/>
        </p:nvCxnSpPr>
        <p:spPr>
          <a:xfrm>
            <a:off x="6108635" y="4655084"/>
            <a:ext cx="1095375" cy="952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407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8620" y="366074"/>
            <a:ext cx="11973471" cy="113877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400" i="1" dirty="0">
                <a:solidFill>
                  <a:srgbClr val="0070C0"/>
                </a:solidFill>
              </a:rPr>
              <a:t>Look at the letter. Quickly read the information. </a:t>
            </a:r>
          </a:p>
          <a:p>
            <a:r>
              <a:rPr lang="en-US" sz="3400" i="1" dirty="0">
                <a:solidFill>
                  <a:srgbClr val="00B050"/>
                </a:solidFill>
              </a:rPr>
              <a:t>Is James doing well in school?</a:t>
            </a:r>
            <a:endParaRPr lang="en-US" sz="3400" i="1" dirty="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1752082"/>
            <a:ext cx="1167489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Dear Aunt Ivy,</a:t>
            </a:r>
          </a:p>
          <a:p>
            <a:r>
              <a:rPr lang="en-US" sz="2400" dirty="0"/>
              <a:t>I hope you are well. Thank you for the sweater and the gift card for Christmas. Green is one of my favorite colors and the reindeer is very cute. I was going to buy a new game, but Mom won't let me. She is really annoyed because I failed some of my tests. I didn't do well in math, English, history, and biology. I'm so surprised because I studied a lot before the tests. I studied for 30 minutes every day before I played my PC games. I think I failed because the </a:t>
            </a:r>
          </a:p>
          <a:p>
            <a:r>
              <a:rPr lang="en-US" sz="2400" dirty="0"/>
              <a:t>tests were more difficult this year.</a:t>
            </a:r>
          </a:p>
          <a:p>
            <a:r>
              <a:rPr lang="en-US" sz="2400" dirty="0"/>
              <a:t>One good piece of news: Dad was delighted because I passed my P.E. test. </a:t>
            </a:r>
          </a:p>
          <a:p>
            <a:r>
              <a:rPr lang="en-US" sz="2400" dirty="0"/>
              <a:t>I'm not sure, but my teacher might put me on the basketball team. </a:t>
            </a:r>
          </a:p>
          <a:p>
            <a:r>
              <a:rPr lang="en-US" sz="2400" dirty="0"/>
              <a:t>Can you maybe ask Mom to let me buy a new game?</a:t>
            </a:r>
          </a:p>
          <a:p>
            <a:r>
              <a:rPr lang="en-US" sz="2400" dirty="0"/>
              <a:t>Have a great week!</a:t>
            </a:r>
          </a:p>
          <a:p>
            <a:r>
              <a:rPr lang="en-US" sz="2400" dirty="0"/>
              <a:t>James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2334986" y="3257498"/>
            <a:ext cx="656408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 flipV="1">
            <a:off x="9309326" y="3257498"/>
            <a:ext cx="1826760" cy="2721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cxnSpLocks/>
          </p:cNvCxnSpPr>
          <p:nvPr/>
        </p:nvCxnSpPr>
        <p:spPr>
          <a:xfrm>
            <a:off x="506865" y="3616832"/>
            <a:ext cx="417943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E7DC972-7756-4E98-A9F8-1073D8C0B396}"/>
              </a:ext>
            </a:extLst>
          </p:cNvPr>
          <p:cNvCxnSpPr>
            <a:cxnSpLocks/>
          </p:cNvCxnSpPr>
          <p:nvPr/>
        </p:nvCxnSpPr>
        <p:spPr>
          <a:xfrm>
            <a:off x="8471466" y="4014239"/>
            <a:ext cx="167572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B0359D8-340D-463E-88CF-DB5258861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3981" y="404364"/>
            <a:ext cx="2109399" cy="6462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D6F813-08B1-4D67-98F8-DDDB67C8FB2B}"/>
              </a:ext>
            </a:extLst>
          </p:cNvPr>
          <p:cNvSpPr txBox="1"/>
          <p:nvPr/>
        </p:nvSpPr>
        <p:spPr>
          <a:xfrm>
            <a:off x="6613072" y="1528703"/>
            <a:ext cx="1257300" cy="553998"/>
          </a:xfrm>
          <a:prstGeom prst="rect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4A029254-D7C8-4C7A-8DFA-A746B7DD8E11}"/>
              </a:ext>
            </a:extLst>
          </p:cNvPr>
          <p:cNvSpPr/>
          <p:nvPr/>
        </p:nvSpPr>
        <p:spPr>
          <a:xfrm>
            <a:off x="5617027" y="1752083"/>
            <a:ext cx="816429" cy="288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7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7930" y="1040175"/>
            <a:ext cx="11717221" cy="13234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</a:rPr>
              <a:t>Read the letter quickly.  What are we going to do? </a:t>
            </a:r>
          </a:p>
          <a:p>
            <a:r>
              <a:rPr lang="en-US" sz="4000" i="1" dirty="0">
                <a:solidFill>
                  <a:srgbClr val="FF0000"/>
                </a:solidFill>
              </a:rPr>
              <a:t>Read and circle the correct answer.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274" y="457200"/>
            <a:ext cx="1604865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white"/>
                </a:solidFill>
              </a:rPr>
              <a:t>Pre - reading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E6D3C0-0B7D-4A39-A8E6-362C8FA40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153" y="3171825"/>
            <a:ext cx="6464446" cy="58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0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58" y="303760"/>
            <a:ext cx="9832837" cy="1012024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39E23B4F-9DF3-4732-9DFC-61F8FE8D9964}"/>
              </a:ext>
            </a:extLst>
          </p:cNvPr>
          <p:cNvSpPr/>
          <p:nvPr/>
        </p:nvSpPr>
        <p:spPr>
          <a:xfrm>
            <a:off x="506186" y="1315784"/>
            <a:ext cx="1094014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3200" dirty="0"/>
              <a:t>What did Aunt Ivy give James for Christmas?</a:t>
            </a:r>
          </a:p>
          <a:p>
            <a:r>
              <a:rPr lang="en-US" sz="3200" dirty="0"/>
              <a:t>      a. a game            b. a basketball               c. a sweater</a:t>
            </a:r>
          </a:p>
          <a:p>
            <a:r>
              <a:rPr lang="en-US" sz="3200" dirty="0"/>
              <a:t>2. How does his mom feel?</a:t>
            </a:r>
          </a:p>
          <a:p>
            <a:r>
              <a:rPr lang="en-US" sz="3200" dirty="0"/>
              <a:t>a. surprised              b. annoyed                     c. delighted</a:t>
            </a:r>
          </a:p>
          <a:p>
            <a:r>
              <a:rPr lang="en-US" sz="3200" dirty="0"/>
              <a:t>3. Why does James think he failed some tests?</a:t>
            </a:r>
          </a:p>
          <a:p>
            <a:r>
              <a:rPr lang="en-US" sz="3200" dirty="0"/>
              <a:t>a. he didn't study       b. he played games       c. they were difficult</a:t>
            </a:r>
          </a:p>
          <a:p>
            <a:r>
              <a:rPr lang="en-US" sz="3200" dirty="0"/>
              <a:t>4. Which test did James pass?</a:t>
            </a:r>
          </a:p>
          <a:p>
            <a:r>
              <a:rPr lang="en-US" sz="3200" dirty="0"/>
              <a:t>a. math                       b. P.E.                             c. biology 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58B5D9E-FF7E-4AFC-92BA-D2F6828250C4}"/>
              </a:ext>
            </a:extLst>
          </p:cNvPr>
          <p:cNvCxnSpPr>
            <a:cxnSpLocks/>
          </p:cNvCxnSpPr>
          <p:nvPr/>
        </p:nvCxnSpPr>
        <p:spPr>
          <a:xfrm>
            <a:off x="903516" y="1850467"/>
            <a:ext cx="9144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0217F1E1-E9E2-4432-880D-27BF97215502}"/>
              </a:ext>
            </a:extLst>
          </p:cNvPr>
          <p:cNvCxnSpPr>
            <a:cxnSpLocks/>
          </p:cNvCxnSpPr>
          <p:nvPr/>
        </p:nvCxnSpPr>
        <p:spPr>
          <a:xfrm flipV="1">
            <a:off x="2520044" y="1836912"/>
            <a:ext cx="5497285" cy="1355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4429009F-6F44-428B-BAC7-DB12C2760933}"/>
              </a:ext>
            </a:extLst>
          </p:cNvPr>
          <p:cNvCxnSpPr>
            <a:cxnSpLocks/>
          </p:cNvCxnSpPr>
          <p:nvPr/>
        </p:nvCxnSpPr>
        <p:spPr>
          <a:xfrm>
            <a:off x="1605644" y="2283226"/>
            <a:ext cx="9144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60CA4BC-E036-41C9-AFFC-D9F00CA4C228}"/>
              </a:ext>
            </a:extLst>
          </p:cNvPr>
          <p:cNvCxnSpPr>
            <a:cxnSpLocks/>
          </p:cNvCxnSpPr>
          <p:nvPr/>
        </p:nvCxnSpPr>
        <p:spPr>
          <a:xfrm>
            <a:off x="4610100" y="2283226"/>
            <a:ext cx="14859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72458AC9-6017-4A52-BCBD-6CAB2010C2AE}"/>
              </a:ext>
            </a:extLst>
          </p:cNvPr>
          <p:cNvCxnSpPr>
            <a:cxnSpLocks/>
          </p:cNvCxnSpPr>
          <p:nvPr/>
        </p:nvCxnSpPr>
        <p:spPr>
          <a:xfrm>
            <a:off x="8349343" y="2283226"/>
            <a:ext cx="1088571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C139633-A241-440F-B24B-A3C21888CF7F}"/>
              </a:ext>
            </a:extLst>
          </p:cNvPr>
          <p:cNvCxnSpPr>
            <a:cxnSpLocks/>
          </p:cNvCxnSpPr>
          <p:nvPr/>
        </p:nvCxnSpPr>
        <p:spPr>
          <a:xfrm>
            <a:off x="930729" y="2805740"/>
            <a:ext cx="9144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02999247-E7AB-42E6-AFDA-1ABDC3E6C2DA}"/>
              </a:ext>
            </a:extLst>
          </p:cNvPr>
          <p:cNvCxnSpPr>
            <a:cxnSpLocks/>
          </p:cNvCxnSpPr>
          <p:nvPr/>
        </p:nvCxnSpPr>
        <p:spPr>
          <a:xfrm>
            <a:off x="3271158" y="2805740"/>
            <a:ext cx="164374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7EEA808-BF38-4B3D-87F3-9FA707069DE3}"/>
              </a:ext>
            </a:extLst>
          </p:cNvPr>
          <p:cNvCxnSpPr>
            <a:cxnSpLocks/>
          </p:cNvCxnSpPr>
          <p:nvPr/>
        </p:nvCxnSpPr>
        <p:spPr>
          <a:xfrm>
            <a:off x="1148444" y="3295597"/>
            <a:ext cx="13716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744F6C0-5A15-4F81-A617-8ABC91E83144}"/>
              </a:ext>
            </a:extLst>
          </p:cNvPr>
          <p:cNvCxnSpPr>
            <a:cxnSpLocks/>
          </p:cNvCxnSpPr>
          <p:nvPr/>
        </p:nvCxnSpPr>
        <p:spPr>
          <a:xfrm>
            <a:off x="4152900" y="3276495"/>
            <a:ext cx="1431471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30F13EA1-362F-4023-8DBB-61913971D4A8}"/>
              </a:ext>
            </a:extLst>
          </p:cNvPr>
          <p:cNvCxnSpPr>
            <a:cxnSpLocks/>
          </p:cNvCxnSpPr>
          <p:nvPr/>
        </p:nvCxnSpPr>
        <p:spPr>
          <a:xfrm>
            <a:off x="8017329" y="3295597"/>
            <a:ext cx="142058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D0AC34A-F7E8-4D28-B696-05FF22F106E1}"/>
              </a:ext>
            </a:extLst>
          </p:cNvPr>
          <p:cNvCxnSpPr>
            <a:cxnSpLocks/>
          </p:cNvCxnSpPr>
          <p:nvPr/>
        </p:nvCxnSpPr>
        <p:spPr>
          <a:xfrm>
            <a:off x="930729" y="3752798"/>
            <a:ext cx="9144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ECACA3F3-7785-439A-858D-1165A6B9C79A}"/>
              </a:ext>
            </a:extLst>
          </p:cNvPr>
          <p:cNvCxnSpPr>
            <a:cxnSpLocks/>
          </p:cNvCxnSpPr>
          <p:nvPr/>
        </p:nvCxnSpPr>
        <p:spPr>
          <a:xfrm>
            <a:off x="2683329" y="3752798"/>
            <a:ext cx="9144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44D53BA3-0BE3-4847-9844-09D2E1674B35}"/>
              </a:ext>
            </a:extLst>
          </p:cNvPr>
          <p:cNvCxnSpPr>
            <a:cxnSpLocks/>
          </p:cNvCxnSpPr>
          <p:nvPr/>
        </p:nvCxnSpPr>
        <p:spPr>
          <a:xfrm flipV="1">
            <a:off x="5181600" y="3752798"/>
            <a:ext cx="2656114" cy="1355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2152113-A514-4F6D-96CD-D9E875CF2942}"/>
              </a:ext>
            </a:extLst>
          </p:cNvPr>
          <p:cNvCxnSpPr>
            <a:cxnSpLocks/>
          </p:cNvCxnSpPr>
          <p:nvPr/>
        </p:nvCxnSpPr>
        <p:spPr>
          <a:xfrm>
            <a:off x="1387929" y="4258983"/>
            <a:ext cx="1883229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59CD66B5-4FC9-4E87-AE43-2AED345F3140}"/>
              </a:ext>
            </a:extLst>
          </p:cNvPr>
          <p:cNvCxnSpPr>
            <a:cxnSpLocks/>
          </p:cNvCxnSpPr>
          <p:nvPr/>
        </p:nvCxnSpPr>
        <p:spPr>
          <a:xfrm>
            <a:off x="5099957" y="4258983"/>
            <a:ext cx="1986643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9BEB9E71-F0A1-482D-BB24-6A1864707B34}"/>
              </a:ext>
            </a:extLst>
          </p:cNvPr>
          <p:cNvCxnSpPr>
            <a:cxnSpLocks/>
          </p:cNvCxnSpPr>
          <p:nvPr/>
        </p:nvCxnSpPr>
        <p:spPr>
          <a:xfrm>
            <a:off x="8218714" y="4258983"/>
            <a:ext cx="9144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5227B7DF-412C-4000-8298-C3786AF768FA}"/>
              </a:ext>
            </a:extLst>
          </p:cNvPr>
          <p:cNvCxnSpPr>
            <a:cxnSpLocks/>
          </p:cNvCxnSpPr>
          <p:nvPr/>
        </p:nvCxnSpPr>
        <p:spPr>
          <a:xfrm>
            <a:off x="10047514" y="4258983"/>
            <a:ext cx="1121229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C52A2E9C-1E3C-4339-B1DC-65779EB1A6E0}"/>
              </a:ext>
            </a:extLst>
          </p:cNvPr>
          <p:cNvCxnSpPr>
            <a:cxnSpLocks/>
          </p:cNvCxnSpPr>
          <p:nvPr/>
        </p:nvCxnSpPr>
        <p:spPr>
          <a:xfrm>
            <a:off x="1050472" y="4699855"/>
            <a:ext cx="1632857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5A669B04-72A1-48A6-B2C7-445E0352CF15}"/>
              </a:ext>
            </a:extLst>
          </p:cNvPr>
          <p:cNvCxnSpPr>
            <a:cxnSpLocks/>
          </p:cNvCxnSpPr>
          <p:nvPr/>
        </p:nvCxnSpPr>
        <p:spPr>
          <a:xfrm>
            <a:off x="3597729" y="4699855"/>
            <a:ext cx="150222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358981C6-DCEB-423E-9365-2D6DFAB6633F}"/>
              </a:ext>
            </a:extLst>
          </p:cNvPr>
          <p:cNvCxnSpPr>
            <a:cxnSpLocks/>
          </p:cNvCxnSpPr>
          <p:nvPr/>
        </p:nvCxnSpPr>
        <p:spPr>
          <a:xfrm>
            <a:off x="930729" y="5328555"/>
            <a:ext cx="9144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8FC1338-CECD-4FCA-955E-5FD05761D8A5}"/>
              </a:ext>
            </a:extLst>
          </p:cNvPr>
          <p:cNvCxnSpPr>
            <a:cxnSpLocks/>
          </p:cNvCxnSpPr>
          <p:nvPr/>
        </p:nvCxnSpPr>
        <p:spPr>
          <a:xfrm>
            <a:off x="4267200" y="5309453"/>
            <a:ext cx="9144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D35743B7-9C67-43D5-8502-DCB466C2667B}"/>
              </a:ext>
            </a:extLst>
          </p:cNvPr>
          <p:cNvCxnSpPr>
            <a:cxnSpLocks/>
          </p:cNvCxnSpPr>
          <p:nvPr/>
        </p:nvCxnSpPr>
        <p:spPr>
          <a:xfrm>
            <a:off x="8017329" y="5241365"/>
            <a:ext cx="9144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129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7380" y="489668"/>
            <a:ext cx="992777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Scan the text. Circle the correct answer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457200"/>
            <a:ext cx="1940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white"/>
                </a:solidFill>
              </a:rPr>
              <a:t>While - reading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347456" y="2052024"/>
            <a:ext cx="118445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Dear Aunt Ivy,</a:t>
            </a:r>
          </a:p>
          <a:p>
            <a:r>
              <a:rPr lang="en-US" sz="2400" dirty="0"/>
              <a:t>I hope you are well. Thank you for the sweater and the gift card for Christmas. Green is one of my favorite colors and the reindeer is very cute. I was going to buy a new game, but Mom won't let me. She is really annoyed because I failed some of my tests. I didn't do well in math, English, history, and biology. I'm so surprised because I studied a lot before the tests. I studied for 30 minutes every day before I played my PC games. I think I failed because the </a:t>
            </a:r>
          </a:p>
          <a:p>
            <a:r>
              <a:rPr lang="en-US" sz="2400" dirty="0"/>
              <a:t>tests were more difficult this year.</a:t>
            </a:r>
          </a:p>
          <a:p>
            <a:r>
              <a:rPr lang="en-US" sz="2400" dirty="0"/>
              <a:t>One good piece of news: Dad was delighted because I passed my P.E. test. </a:t>
            </a:r>
          </a:p>
          <a:p>
            <a:r>
              <a:rPr lang="en-US" sz="2400" dirty="0"/>
              <a:t>I'm not sure, but my teacher might put me on the basketball team. </a:t>
            </a:r>
          </a:p>
          <a:p>
            <a:r>
              <a:rPr lang="en-US" sz="2400" dirty="0"/>
              <a:t>Can you maybe ask Mom to let me buy a new game?</a:t>
            </a:r>
          </a:p>
          <a:p>
            <a:r>
              <a:rPr lang="en-US" sz="2400" dirty="0"/>
              <a:t>Have a great week!</a:t>
            </a:r>
          </a:p>
          <a:p>
            <a:r>
              <a:rPr lang="en-US" sz="2400" dirty="0"/>
              <a:t>James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EE5208-0AAB-493E-B993-613F8CAB1B72}"/>
              </a:ext>
            </a:extLst>
          </p:cNvPr>
          <p:cNvSpPr/>
          <p:nvPr/>
        </p:nvSpPr>
        <p:spPr>
          <a:xfrm>
            <a:off x="2480776" y="1291157"/>
            <a:ext cx="9220977" cy="101566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3000" dirty="0"/>
              <a:t>What did Aunt Ivy give James for Christmas?</a:t>
            </a:r>
          </a:p>
          <a:p>
            <a:r>
              <a:rPr lang="en-US" sz="3000" dirty="0"/>
              <a:t>      a. a game            b. a basketball               c. a sweater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1141C5D-A8A8-4AE7-A288-A3AFFE555663}"/>
              </a:ext>
            </a:extLst>
          </p:cNvPr>
          <p:cNvCxnSpPr>
            <a:cxnSpLocks/>
          </p:cNvCxnSpPr>
          <p:nvPr/>
        </p:nvCxnSpPr>
        <p:spPr>
          <a:xfrm>
            <a:off x="3042559" y="2846510"/>
            <a:ext cx="3053441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4ED1E61-5B76-473E-9326-3A9E2376AEF2}"/>
              </a:ext>
            </a:extLst>
          </p:cNvPr>
          <p:cNvCxnSpPr>
            <a:cxnSpLocks/>
          </p:cNvCxnSpPr>
          <p:nvPr/>
        </p:nvCxnSpPr>
        <p:spPr>
          <a:xfrm>
            <a:off x="8746674" y="2846510"/>
            <a:ext cx="1230083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777D8ACB-5FAE-48CC-B9C9-26DFC48E45C9}"/>
              </a:ext>
            </a:extLst>
          </p:cNvPr>
          <p:cNvSpPr/>
          <p:nvPr/>
        </p:nvSpPr>
        <p:spPr>
          <a:xfrm>
            <a:off x="8964386" y="1812471"/>
            <a:ext cx="2253343" cy="494349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13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7380" y="489668"/>
            <a:ext cx="992777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Scan the text. Circle the correct answer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457200"/>
            <a:ext cx="1940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white"/>
                </a:solidFill>
              </a:rPr>
              <a:t>While - reading</a:t>
            </a:r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>
            <a:off x="2014450" y="457200"/>
            <a:ext cx="525701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47456" y="2052024"/>
            <a:ext cx="118445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Dear Aunt Ivy,</a:t>
            </a:r>
          </a:p>
          <a:p>
            <a:r>
              <a:rPr lang="en-US" sz="2400" dirty="0"/>
              <a:t>I hope you are well. Thank you for the sweater and the gift card for Christmas. Green is one of my favorite colors and the reindeer is very cute. I was going to buy a new game, but Mom won't let me. She is really annoyed because I failed some of my tests. I didn't do well in math, English, history, and biology. I'm so surprised because I studied a lot before the tests. I studied for 30 minutes every day before I played my PC games. I think I failed because the </a:t>
            </a:r>
          </a:p>
          <a:p>
            <a:r>
              <a:rPr lang="en-US" sz="2400" dirty="0"/>
              <a:t>tests were more difficult this year.</a:t>
            </a:r>
          </a:p>
          <a:p>
            <a:r>
              <a:rPr lang="en-US" sz="2400" dirty="0"/>
              <a:t>One good piece of news: Dad was delighted because I passed my P.E. test. </a:t>
            </a:r>
          </a:p>
          <a:p>
            <a:r>
              <a:rPr lang="en-US" sz="2400" dirty="0"/>
              <a:t>I'm not sure, but my teacher might put me on the basketball team. </a:t>
            </a:r>
          </a:p>
          <a:p>
            <a:r>
              <a:rPr lang="en-US" sz="2400" dirty="0"/>
              <a:t>Can you maybe ask Mom to let me buy a new game?</a:t>
            </a:r>
          </a:p>
          <a:p>
            <a:r>
              <a:rPr lang="en-US" sz="2400" dirty="0"/>
              <a:t>Have a great week!</a:t>
            </a:r>
          </a:p>
          <a:p>
            <a:r>
              <a:rPr lang="en-US" sz="2400" dirty="0"/>
              <a:t>James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EE5208-0AAB-493E-B993-613F8CAB1B72}"/>
              </a:ext>
            </a:extLst>
          </p:cNvPr>
          <p:cNvSpPr/>
          <p:nvPr/>
        </p:nvSpPr>
        <p:spPr>
          <a:xfrm>
            <a:off x="2480776" y="1291157"/>
            <a:ext cx="9220977" cy="954107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800" dirty="0"/>
              <a:t>2. How does his mom feel?</a:t>
            </a:r>
          </a:p>
          <a:p>
            <a:r>
              <a:rPr lang="en-US" sz="2800" dirty="0"/>
              <a:t>a. surprised              b. annoyed                     c. delighted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1141C5D-A8A8-4AE7-A288-A3AFFE555663}"/>
              </a:ext>
            </a:extLst>
          </p:cNvPr>
          <p:cNvCxnSpPr>
            <a:cxnSpLocks/>
          </p:cNvCxnSpPr>
          <p:nvPr/>
        </p:nvCxnSpPr>
        <p:spPr>
          <a:xfrm>
            <a:off x="2127380" y="3597625"/>
            <a:ext cx="260790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777D8ACB-5FAE-48CC-B9C9-26DFC48E45C9}"/>
              </a:ext>
            </a:extLst>
          </p:cNvPr>
          <p:cNvSpPr/>
          <p:nvPr/>
        </p:nvSpPr>
        <p:spPr>
          <a:xfrm>
            <a:off x="4969328" y="1768210"/>
            <a:ext cx="2253343" cy="494349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43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7380" y="489668"/>
            <a:ext cx="992777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Scan the text. Circle the correct answer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457200"/>
            <a:ext cx="1940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white"/>
                </a:solidFill>
              </a:rPr>
              <a:t>While - reading</a:t>
            </a:r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>
            <a:off x="2014450" y="457200"/>
            <a:ext cx="525701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47456" y="2052024"/>
            <a:ext cx="118445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Dear Aunt Ivy,</a:t>
            </a:r>
          </a:p>
          <a:p>
            <a:r>
              <a:rPr lang="en-US" sz="2400" dirty="0"/>
              <a:t>I hope you are well. Thank you for the sweater and the gift card for Christmas. Green is one of my favorite colors and the reindeer is very cute. I was going to buy a new game, but Mom won't let me. She is really annoyed because I failed some of my tests. I didn't do well in math, English, history, and biology. I'm so surprised because I studied a lot before the tests. I studied for 30 minutes every day before I played my PC games. I think I failed because the </a:t>
            </a:r>
          </a:p>
          <a:p>
            <a:r>
              <a:rPr lang="en-US" sz="2400" dirty="0"/>
              <a:t>tests were more difficult this year.</a:t>
            </a:r>
          </a:p>
          <a:p>
            <a:r>
              <a:rPr lang="en-US" sz="2400" dirty="0"/>
              <a:t>One good piece of news: Dad was delighted because I passed my P.E. test. </a:t>
            </a:r>
          </a:p>
          <a:p>
            <a:r>
              <a:rPr lang="en-US" sz="2400" dirty="0"/>
              <a:t>I'm not sure, but my teacher might put me on the basketball team. </a:t>
            </a:r>
          </a:p>
          <a:p>
            <a:r>
              <a:rPr lang="en-US" sz="2400" dirty="0"/>
              <a:t>Can you maybe ask Mom to let me buy a new game?</a:t>
            </a:r>
          </a:p>
          <a:p>
            <a:r>
              <a:rPr lang="en-US" sz="2400" dirty="0"/>
              <a:t>Have a great week!</a:t>
            </a:r>
          </a:p>
          <a:p>
            <a:r>
              <a:rPr lang="en-US" sz="2400" dirty="0"/>
              <a:t>James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EE5208-0AAB-493E-B993-613F8CAB1B72}"/>
              </a:ext>
            </a:extLst>
          </p:cNvPr>
          <p:cNvSpPr/>
          <p:nvPr/>
        </p:nvSpPr>
        <p:spPr>
          <a:xfrm>
            <a:off x="2343927" y="1291156"/>
            <a:ext cx="9711224" cy="954107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800" dirty="0"/>
              <a:t>3. Why does James think he failed some tests?</a:t>
            </a:r>
          </a:p>
          <a:p>
            <a:r>
              <a:rPr lang="en-US" sz="2800" dirty="0"/>
              <a:t>a. he didn't study       b. he played games       c. they were difficult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1141C5D-A8A8-4AE7-A288-A3AFFE555663}"/>
              </a:ext>
            </a:extLst>
          </p:cNvPr>
          <p:cNvCxnSpPr>
            <a:cxnSpLocks/>
          </p:cNvCxnSpPr>
          <p:nvPr/>
        </p:nvCxnSpPr>
        <p:spPr>
          <a:xfrm>
            <a:off x="7271460" y="4314181"/>
            <a:ext cx="317882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777D8ACB-5FAE-48CC-B9C9-26DFC48E45C9}"/>
              </a:ext>
            </a:extLst>
          </p:cNvPr>
          <p:cNvSpPr/>
          <p:nvPr/>
        </p:nvSpPr>
        <p:spPr>
          <a:xfrm>
            <a:off x="8721401" y="1768209"/>
            <a:ext cx="3178826" cy="494349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F5FFE91-784A-4559-88DA-07EFB7098881}"/>
              </a:ext>
            </a:extLst>
          </p:cNvPr>
          <p:cNvCxnSpPr>
            <a:cxnSpLocks/>
          </p:cNvCxnSpPr>
          <p:nvPr/>
        </p:nvCxnSpPr>
        <p:spPr>
          <a:xfrm>
            <a:off x="347456" y="4613538"/>
            <a:ext cx="4295499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361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7380" y="489668"/>
            <a:ext cx="992777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Scan the text. Circle the correct answer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457200"/>
            <a:ext cx="1940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white"/>
                </a:solidFill>
              </a:rPr>
              <a:t>While - reading</a:t>
            </a:r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>
            <a:off x="2014450" y="457200"/>
            <a:ext cx="525701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47456" y="2052024"/>
            <a:ext cx="118445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Dear Aunt Ivy,</a:t>
            </a:r>
          </a:p>
          <a:p>
            <a:r>
              <a:rPr lang="en-US" sz="2400" dirty="0"/>
              <a:t>I hope you are well. Thank you for the sweater and the gift card for Christmas. Green is one of my favorite colors and the reindeer is very cute. I was going to buy a new game, but Mom won't let me. She is really annoyed because I failed some of my tests. I didn't do well in math, English, history, and biology. I'm so surprised because I studied a lot before the tests. I studied for 30 minutes every day before I played my PC games. I think I failed because the </a:t>
            </a:r>
          </a:p>
          <a:p>
            <a:r>
              <a:rPr lang="en-US" sz="2400" dirty="0"/>
              <a:t>tests were more difficult this year.</a:t>
            </a:r>
          </a:p>
          <a:p>
            <a:r>
              <a:rPr lang="en-US" sz="2400" dirty="0"/>
              <a:t>One good piece of news: Dad was delighted because I passed my P.E. test. </a:t>
            </a:r>
          </a:p>
          <a:p>
            <a:r>
              <a:rPr lang="en-US" sz="2400" dirty="0"/>
              <a:t>I'm not sure, but my teacher might put me on the basketball team. </a:t>
            </a:r>
          </a:p>
          <a:p>
            <a:r>
              <a:rPr lang="en-US" sz="2400" dirty="0"/>
              <a:t>Can you maybe ask Mom to let me buy a new game?</a:t>
            </a:r>
          </a:p>
          <a:p>
            <a:r>
              <a:rPr lang="en-US" sz="2400" dirty="0"/>
              <a:t>Have a great week!</a:t>
            </a:r>
          </a:p>
          <a:p>
            <a:r>
              <a:rPr lang="en-US" sz="2400" dirty="0"/>
              <a:t>James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EE5208-0AAB-493E-B993-613F8CAB1B72}"/>
              </a:ext>
            </a:extLst>
          </p:cNvPr>
          <p:cNvSpPr/>
          <p:nvPr/>
        </p:nvSpPr>
        <p:spPr>
          <a:xfrm>
            <a:off x="2343927" y="1291156"/>
            <a:ext cx="9711224" cy="954107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800" dirty="0"/>
              <a:t>4. Which test did James pass?</a:t>
            </a:r>
          </a:p>
          <a:p>
            <a:r>
              <a:rPr lang="en-US" sz="2800" dirty="0"/>
              <a:t>a. math                       b. P.E.                             c. biology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1141C5D-A8A8-4AE7-A288-A3AFFE555663}"/>
              </a:ext>
            </a:extLst>
          </p:cNvPr>
          <p:cNvCxnSpPr>
            <a:cxnSpLocks/>
          </p:cNvCxnSpPr>
          <p:nvPr/>
        </p:nvCxnSpPr>
        <p:spPr>
          <a:xfrm>
            <a:off x="7131988" y="4999981"/>
            <a:ext cx="2256941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777D8ACB-5FAE-48CC-B9C9-26DFC48E45C9}"/>
              </a:ext>
            </a:extLst>
          </p:cNvPr>
          <p:cNvSpPr/>
          <p:nvPr/>
        </p:nvSpPr>
        <p:spPr>
          <a:xfrm>
            <a:off x="4680315" y="1804849"/>
            <a:ext cx="2014399" cy="494349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3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6062" y="363395"/>
            <a:ext cx="39899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16172" y="1286725"/>
            <a:ext cx="4800600" cy="1929578"/>
          </a:xfrm>
          <a:prstGeom prst="wedgeRoundRectCallout">
            <a:avLst>
              <a:gd name="adj1" fmla="val 48418"/>
              <a:gd name="adj2" fmla="val 78777"/>
              <a:gd name="adj3" fmla="val 16667"/>
            </a:avLst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i="1" dirty="0">
                <a:solidFill>
                  <a:srgbClr val="0070C0"/>
                </a:solidFill>
              </a:rPr>
              <a:t>What subjects do you find the easiest?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6246789" y="657255"/>
            <a:ext cx="5575097" cy="2191026"/>
          </a:xfrm>
          <a:prstGeom prst="wedgeRoundRectCallout">
            <a:avLst>
              <a:gd name="adj1" fmla="val -42644"/>
              <a:gd name="adj2" fmla="val 82266"/>
              <a:gd name="adj3" fmla="val 16667"/>
            </a:avLst>
          </a:prstGeom>
          <a:solidFill>
            <a:schemeClr val="bg1"/>
          </a:solidFill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i="1" dirty="0">
                <a:solidFill>
                  <a:srgbClr val="00B050"/>
                </a:solidFill>
              </a:rPr>
              <a:t>I think English is the easiest because it is easy to read and understand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7000" y="457200"/>
            <a:ext cx="1813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white"/>
                </a:solidFill>
              </a:rPr>
              <a:t>Post - reading</a:t>
            </a:r>
          </a:p>
        </p:txBody>
      </p:sp>
      <p:sp>
        <p:nvSpPr>
          <p:cNvPr id="8" name="Rounded Rectangular Callout 7"/>
          <p:cNvSpPr/>
          <p:nvPr/>
        </p:nvSpPr>
        <p:spPr>
          <a:xfrm flipH="1">
            <a:off x="6023913" y="3826566"/>
            <a:ext cx="5699336" cy="2236304"/>
          </a:xfrm>
          <a:prstGeom prst="wedgeRoundRectCallout">
            <a:avLst>
              <a:gd name="adj1" fmla="val 41337"/>
              <a:gd name="adj2" fmla="val 72722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00B050"/>
                </a:solidFill>
              </a:rPr>
              <a:t>I think math is the most difficult because it is not easy to understand.</a:t>
            </a:r>
          </a:p>
        </p:txBody>
      </p:sp>
      <p:sp>
        <p:nvSpPr>
          <p:cNvPr id="9" name="Rounded Rectangular Callout 4">
            <a:extLst>
              <a:ext uri="{FF2B5EF4-FFF2-40B4-BE49-F238E27FC236}">
                <a16:creationId xmlns:a16="http://schemas.microsoft.com/office/drawing/2014/main" id="{12F75E71-3FE9-4623-BC14-34516F6B9987}"/>
              </a:ext>
            </a:extLst>
          </p:cNvPr>
          <p:cNvSpPr/>
          <p:nvPr/>
        </p:nvSpPr>
        <p:spPr>
          <a:xfrm>
            <a:off x="468751" y="3979929"/>
            <a:ext cx="4800600" cy="1929578"/>
          </a:xfrm>
          <a:prstGeom prst="wedgeRoundRectCallout">
            <a:avLst>
              <a:gd name="adj1" fmla="val 48418"/>
              <a:gd name="adj2" fmla="val 78777"/>
              <a:gd name="adj3" fmla="val 16667"/>
            </a:avLst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i="1" dirty="0">
                <a:solidFill>
                  <a:srgbClr val="0070C0"/>
                </a:solidFill>
              </a:rPr>
              <a:t>What do you find the most difficult?</a:t>
            </a:r>
          </a:p>
        </p:txBody>
      </p:sp>
    </p:spTree>
    <p:extLst>
      <p:ext uri="{BB962C8B-B14F-4D97-AF65-F5344CB8AC3E}">
        <p14:creationId xmlns:p14="http://schemas.microsoft.com/office/powerpoint/2010/main" val="11172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79646">
                    <a:lumMod val="75000"/>
                  </a:srgb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882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pPr marL="571500" indent="-571500">
              <a:buFontTx/>
              <a:buChar char="-"/>
            </a:pPr>
            <a:r>
              <a:rPr lang="en-US" sz="3600" dirty="0">
                <a:solidFill>
                  <a:srgbClr val="0070C0"/>
                </a:solidFill>
              </a:rPr>
              <a:t>learn and use vocabulary related to education.</a:t>
            </a:r>
          </a:p>
          <a:p>
            <a:pPr marL="571500" indent="-571500">
              <a:buFontTx/>
              <a:buChar char="-"/>
            </a:pPr>
            <a:r>
              <a:rPr lang="en-US" sz="3600" dirty="0">
                <a:solidFill>
                  <a:srgbClr val="0070C0"/>
                </a:solidFill>
              </a:rPr>
              <a:t>practice reading for main idea and detail.</a:t>
            </a:r>
          </a:p>
          <a:p>
            <a:pPr marL="571500" indent="-571500">
              <a:buFontTx/>
              <a:buChar char="-"/>
            </a:pPr>
            <a:r>
              <a:rPr lang="en-US" sz="3600" dirty="0">
                <a:solidFill>
                  <a:srgbClr val="0070C0"/>
                </a:solidFill>
              </a:rPr>
              <a:t>talk about how you feel about school.</a:t>
            </a: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73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4643703" y="642336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LET’S PLAY!</a:t>
            </a:r>
          </a:p>
        </p:txBody>
      </p:sp>
      <p:sp>
        <p:nvSpPr>
          <p:cNvPr id="5" name="TextBox 4">
            <a:hlinkClick r:id="rId2"/>
          </p:cNvPr>
          <p:cNvSpPr txBox="1"/>
          <p:nvPr/>
        </p:nvSpPr>
        <p:spPr>
          <a:xfrm>
            <a:off x="248480" y="3717235"/>
            <a:ext cx="1804809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i="1" dirty="0"/>
              <a:t>Click here to play the games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9485" y="1940560"/>
            <a:ext cx="9541469" cy="422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08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2433" y="1058835"/>
            <a:ext cx="9927771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Write a letter to a friend </a:t>
            </a:r>
            <a:r>
              <a:rPr lang="en-US" sz="3600" i="1" dirty="0" smtClean="0">
                <a:solidFill>
                  <a:srgbClr val="0070C0"/>
                </a:solidFill>
              </a:rPr>
              <a:t>to </a:t>
            </a:r>
            <a:r>
              <a:rPr lang="en-US" sz="3600" i="1" dirty="0">
                <a:solidFill>
                  <a:srgbClr val="0070C0"/>
                </a:solidFill>
              </a:rPr>
              <a:t>tell him/her about how you feel about tests and subjects at school, and how your parents feel about your study</a:t>
            </a:r>
            <a:r>
              <a:rPr lang="en-US" sz="3600" i="1" dirty="0" smtClean="0">
                <a:solidFill>
                  <a:srgbClr val="0070C0"/>
                </a:solidFill>
              </a:rPr>
              <a:t>.</a:t>
            </a:r>
          </a:p>
          <a:p>
            <a:r>
              <a:rPr lang="en-US" sz="3600" i="1" dirty="0" smtClean="0">
                <a:solidFill>
                  <a:srgbClr val="0070C0"/>
                </a:solidFill>
              </a:rPr>
              <a:t>Write about 60 – 80 words.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72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79646">
                    <a:lumMod val="75000"/>
                  </a:srgb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83201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6290391" y="751340"/>
            <a:ext cx="4345781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1. upset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2. fail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3. pleased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4. disappointed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5. surprised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6. delighted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7. annoyed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8. pass</a:t>
            </a:r>
          </a:p>
        </p:txBody>
      </p:sp>
    </p:spTree>
    <p:extLst>
      <p:ext uri="{BB962C8B-B14F-4D97-AF65-F5344CB8AC3E}">
        <p14:creationId xmlns:p14="http://schemas.microsoft.com/office/powerpoint/2010/main" val="127628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324099" y="2243918"/>
            <a:ext cx="9715501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Reading: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   Understanding instructions.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Skimming and scanning for general and specific information.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Speaking: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   talk about how you feel about school.</a:t>
            </a:r>
          </a:p>
          <a:p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85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101600" y="1650187"/>
            <a:ext cx="11938001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Learn by hearts </a:t>
            </a:r>
            <a:r>
              <a:rPr lang="en-US" sz="3600" i="1" dirty="0" smtClean="0">
                <a:solidFill>
                  <a:srgbClr val="0070C0"/>
                </a:solidFill>
              </a:rPr>
              <a:t>the vocabularies </a:t>
            </a:r>
            <a:r>
              <a:rPr lang="en-US" sz="3600" i="1" dirty="0">
                <a:solidFill>
                  <a:srgbClr val="0070C0"/>
                </a:solidFill>
              </a:rPr>
              <a:t>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on page 35 WB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</a:t>
            </a:r>
            <a:r>
              <a:rPr lang="en-US" sz="3600" b="1" i="1" dirty="0" smtClean="0">
                <a:solidFill>
                  <a:srgbClr val="0070C0"/>
                </a:solidFill>
              </a:rPr>
              <a:t>Notebook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  <a:r>
              <a:rPr lang="en-US" sz="3600" i="1" dirty="0" smtClean="0">
                <a:solidFill>
                  <a:srgbClr val="0070C0"/>
                </a:solidFill>
              </a:rPr>
              <a:t>(page 38)</a:t>
            </a:r>
            <a:endParaRPr lang="en-US" sz="3600" i="1" dirty="0">
              <a:solidFill>
                <a:srgbClr val="0070C0"/>
              </a:solidFill>
              <a:highlight>
                <a:srgbClr val="FFFF00"/>
              </a:highlight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48 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</a:t>
            </a:r>
            <a:r>
              <a:rPr lang="en-US" sz="3600" i="1" dirty="0" smtClean="0">
                <a:solidFill>
                  <a:srgbClr val="0070C0"/>
                </a:solidFill>
              </a:rPr>
              <a:t>the consolidation </a:t>
            </a:r>
            <a:r>
              <a:rPr lang="en-US" sz="3600" i="1" dirty="0">
                <a:solidFill>
                  <a:srgbClr val="0070C0"/>
                </a:solidFill>
              </a:rPr>
              <a:t>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DHA App </a:t>
            </a:r>
            <a:r>
              <a:rPr lang="en-US" sz="3600" i="1" dirty="0">
                <a:solidFill>
                  <a:srgbClr val="0070C0"/>
                </a:solidFill>
              </a:rPr>
              <a:t>on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81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0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6608" y="4643877"/>
            <a:ext cx="11676185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New words</a:t>
            </a:r>
          </a:p>
          <a:p>
            <a:r>
              <a:rPr lang="en-US" sz="3600" i="1" dirty="0">
                <a:solidFill>
                  <a:srgbClr val="00B0F0"/>
                </a:solidFill>
              </a:rPr>
              <a:t> upset                  fail                 pleased            disappointed</a:t>
            </a:r>
          </a:p>
          <a:p>
            <a:r>
              <a:rPr lang="en-US" sz="3600" i="1" dirty="0">
                <a:solidFill>
                  <a:srgbClr val="00B0F0"/>
                </a:solidFill>
              </a:rPr>
              <a:t> surprised           delighted       annoyed          pass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2EB800-1515-4D1B-A700-3B1386CFC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9052"/>
            <a:ext cx="10058400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49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>
            <a:extLst>
              <a:ext uri="{FF2B5EF4-FFF2-40B4-BE49-F238E27FC236}">
                <a16:creationId xmlns:a16="http://schemas.microsoft.com/office/drawing/2014/main" id="{3D69189E-508B-471A-B899-6235F1E13DC3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 1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28576"/>
            <a:ext cx="9058275" cy="60388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79646">
                    <a:lumMod val="75000"/>
                  </a:srgb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07882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052" y="816896"/>
            <a:ext cx="39899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81548" y="3358227"/>
            <a:ext cx="1101857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i="1" dirty="0">
                <a:solidFill>
                  <a:srgbClr val="0070C0"/>
                </a:solidFill>
              </a:rPr>
              <a:t>1. Which subjects do you learn at school? </a:t>
            </a:r>
          </a:p>
          <a:p>
            <a:r>
              <a:rPr lang="en-US" sz="4400" b="1" i="1" dirty="0">
                <a:solidFill>
                  <a:srgbClr val="0070C0"/>
                </a:solidFill>
              </a:rPr>
              <a:t>2. </a:t>
            </a:r>
            <a:r>
              <a:rPr lang="en-US" sz="4400" b="1" i="1" dirty="0" smtClean="0">
                <a:solidFill>
                  <a:srgbClr val="0070C0"/>
                </a:solidFill>
              </a:rPr>
              <a:t>What’s your </a:t>
            </a:r>
            <a:r>
              <a:rPr lang="en-US" sz="4400" b="1" i="1" dirty="0">
                <a:solidFill>
                  <a:srgbClr val="0070C0"/>
                </a:solidFill>
              </a:rPr>
              <a:t>favorite subject?</a:t>
            </a:r>
          </a:p>
          <a:p>
            <a:r>
              <a:rPr lang="en-US" sz="4400" b="1" i="1" dirty="0">
                <a:solidFill>
                  <a:srgbClr val="0070C0"/>
                </a:solidFill>
              </a:rPr>
              <a:t>3. Which subject are you good at and bad at?</a:t>
            </a:r>
          </a:p>
          <a:p>
            <a:r>
              <a:rPr lang="en-US" sz="4400" b="1" i="1" dirty="0">
                <a:solidFill>
                  <a:srgbClr val="0070C0"/>
                </a:solidFill>
              </a:rPr>
              <a:t>4. Do you ever feel sad about your tests? </a:t>
            </a: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965" y="749982"/>
            <a:ext cx="3984595" cy="254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55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724" y="304801"/>
            <a:ext cx="9820275" cy="61265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1520" y="809082"/>
            <a:ext cx="5706488" cy="108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15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7910" y="547885"/>
            <a:ext cx="11337523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Work in pairs. What can you see in each picture?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A1775E-48E2-4DB0-B01D-2BB5547C8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567" y="1567009"/>
            <a:ext cx="10058400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53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7910" y="547885"/>
            <a:ext cx="11337523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Work in pairs. a. Match each phrase to each picture.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DBF988-6552-42F4-A066-5A7DC6FA1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726" y="1592033"/>
            <a:ext cx="9505210" cy="4077519"/>
          </a:xfrm>
          <a:prstGeom prst="rect">
            <a:avLst/>
          </a:prstGeom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FA8444-7F61-4F14-ADC5-9511E4420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76" y="1702191"/>
            <a:ext cx="2419350" cy="35909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74C94F-850B-4C63-9E0D-22D87CA99E10}"/>
              </a:ext>
            </a:extLst>
          </p:cNvPr>
          <p:cNvSpPr txBox="1"/>
          <p:nvPr/>
        </p:nvSpPr>
        <p:spPr>
          <a:xfrm>
            <a:off x="5019484" y="1702191"/>
            <a:ext cx="438781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08A7D3-6A0D-4D2B-A6E4-96DC545147EB}"/>
              </a:ext>
            </a:extLst>
          </p:cNvPr>
          <p:cNvSpPr txBox="1"/>
          <p:nvPr/>
        </p:nvSpPr>
        <p:spPr>
          <a:xfrm>
            <a:off x="7438834" y="1702191"/>
            <a:ext cx="438781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614FC6-D655-4502-B46C-1B05CC001105}"/>
              </a:ext>
            </a:extLst>
          </p:cNvPr>
          <p:cNvSpPr txBox="1"/>
          <p:nvPr/>
        </p:nvSpPr>
        <p:spPr>
          <a:xfrm>
            <a:off x="9779470" y="1702191"/>
            <a:ext cx="438781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4FC9A3-CE33-4552-B2A8-5B7BC7EED4D1}"/>
              </a:ext>
            </a:extLst>
          </p:cNvPr>
          <p:cNvSpPr txBox="1"/>
          <p:nvPr/>
        </p:nvSpPr>
        <p:spPr>
          <a:xfrm>
            <a:off x="2658873" y="3810000"/>
            <a:ext cx="438781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A453F5D-8910-4E4F-A6E0-D5A1E9DE022F}"/>
              </a:ext>
            </a:extLst>
          </p:cNvPr>
          <p:cNvSpPr txBox="1"/>
          <p:nvPr/>
        </p:nvSpPr>
        <p:spPr>
          <a:xfrm>
            <a:off x="5080861" y="3810000"/>
            <a:ext cx="438781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AD36F28-A7DB-43B9-BBE7-9EF441914B7C}"/>
              </a:ext>
            </a:extLst>
          </p:cNvPr>
          <p:cNvSpPr txBox="1"/>
          <p:nvPr/>
        </p:nvSpPr>
        <p:spPr>
          <a:xfrm>
            <a:off x="7438833" y="3810000"/>
            <a:ext cx="438781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2638F91-5FC8-4771-B903-86DC941A736E}"/>
              </a:ext>
            </a:extLst>
          </p:cNvPr>
          <p:cNvSpPr txBox="1"/>
          <p:nvPr/>
        </p:nvSpPr>
        <p:spPr>
          <a:xfrm>
            <a:off x="9777193" y="3810000"/>
            <a:ext cx="438781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18061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18" grpId="0"/>
      <p:bldP spid="20" grpId="0"/>
      <p:bldP spid="21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2143</TotalTime>
  <Words>1811</Words>
  <Application>Microsoft Office PowerPoint</Application>
  <PresentationFormat>Widescreen</PresentationFormat>
  <Paragraphs>182</Paragraphs>
  <Slides>36</Slides>
  <Notes>1</Notes>
  <HiddenSlides>0</HiddenSlides>
  <MMClips>8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Times New Roman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</dc:creator>
  <cp:lastModifiedBy>Rieu Phan Van</cp:lastModifiedBy>
  <cp:revision>90</cp:revision>
  <dcterms:created xsi:type="dcterms:W3CDTF">2022-05-05T02:27:18Z</dcterms:created>
  <dcterms:modified xsi:type="dcterms:W3CDTF">2022-06-26T02:56:02Z</dcterms:modified>
</cp:coreProperties>
</file>