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sldIdLst>
    <p:sldId id="257" r:id="rId2"/>
    <p:sldId id="347" r:id="rId3"/>
    <p:sldId id="348" r:id="rId4"/>
    <p:sldId id="258" r:id="rId5"/>
    <p:sldId id="331" r:id="rId6"/>
    <p:sldId id="349" r:id="rId7"/>
    <p:sldId id="350" r:id="rId8"/>
    <p:sldId id="316" r:id="rId9"/>
    <p:sldId id="333" r:id="rId10"/>
    <p:sldId id="332" r:id="rId11"/>
    <p:sldId id="334" r:id="rId12"/>
    <p:sldId id="335" r:id="rId13"/>
    <p:sldId id="337" r:id="rId14"/>
    <p:sldId id="344" r:id="rId15"/>
    <p:sldId id="290" r:id="rId16"/>
    <p:sldId id="35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500"/>
    <a:srgbClr val="5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1326" y="3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3E61B9-E014-479E-B2DC-A21463012BB2}" type="datetimeFigureOut">
              <a:rPr lang="en-US" smtClean="0"/>
              <a:pPr/>
              <a:t>4/13/2023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2BFDF6-703C-4BC4-9F76-A3BA38C89CB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2BFDF6-703C-4BC4-9F76-A3BA38C89CBC}"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039CB91-07AE-4BD3-B6FD-7FF3E9F7F542}" type="datetimeFigureOut">
              <a:rPr lang="en-US" smtClean="0"/>
              <a:pPr/>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55BF66-52C5-4614-B1A0-13C4DBCBD37C}"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7011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39CB91-07AE-4BD3-B6FD-7FF3E9F7F542}" type="datetimeFigureOut">
              <a:rPr lang="en-US" smtClean="0"/>
              <a:pPr/>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55BF66-52C5-4614-B1A0-13C4DBCBD37C}" type="slidenum">
              <a:rPr lang="en-US" smtClean="0"/>
              <a:pPr/>
              <a:t>‹#›</a:t>
            </a:fld>
            <a:endParaRPr lang="en-US"/>
          </a:p>
        </p:txBody>
      </p:sp>
    </p:spTree>
    <p:extLst>
      <p:ext uri="{BB962C8B-B14F-4D97-AF65-F5344CB8AC3E}">
        <p14:creationId xmlns:p14="http://schemas.microsoft.com/office/powerpoint/2010/main" val="43156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39CB91-07AE-4BD3-B6FD-7FF3E9F7F542}" type="datetimeFigureOut">
              <a:rPr lang="en-US" smtClean="0"/>
              <a:pPr/>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55BF66-52C5-4614-B1A0-13C4DBCBD37C}" type="slidenum">
              <a:rPr lang="en-US" smtClean="0"/>
              <a:pPr/>
              <a:t>‹#›</a:t>
            </a:fld>
            <a:endParaRPr lang="en-US"/>
          </a:p>
        </p:txBody>
      </p:sp>
    </p:spTree>
    <p:extLst>
      <p:ext uri="{BB962C8B-B14F-4D97-AF65-F5344CB8AC3E}">
        <p14:creationId xmlns:p14="http://schemas.microsoft.com/office/powerpoint/2010/main" val="4002351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39CB91-07AE-4BD3-B6FD-7FF3E9F7F542}" type="datetimeFigureOut">
              <a:rPr lang="en-US" smtClean="0"/>
              <a:pPr/>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55BF66-52C5-4614-B1A0-13C4DBCBD37C}" type="slidenum">
              <a:rPr lang="en-US" smtClean="0"/>
              <a:pPr/>
              <a:t>‹#›</a:t>
            </a:fld>
            <a:endParaRPr lang="en-US"/>
          </a:p>
        </p:txBody>
      </p:sp>
    </p:spTree>
    <p:extLst>
      <p:ext uri="{BB962C8B-B14F-4D97-AF65-F5344CB8AC3E}">
        <p14:creationId xmlns:p14="http://schemas.microsoft.com/office/powerpoint/2010/main" val="2342644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39CB91-07AE-4BD3-B6FD-7FF3E9F7F542}" type="datetimeFigureOut">
              <a:rPr lang="en-US" smtClean="0"/>
              <a:pPr/>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55BF66-52C5-4614-B1A0-13C4DBCBD37C}"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096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39CB91-07AE-4BD3-B6FD-7FF3E9F7F542}" type="datetimeFigureOut">
              <a:rPr lang="en-US" smtClean="0"/>
              <a:pPr/>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55BF66-52C5-4614-B1A0-13C4DBCBD37C}" type="slidenum">
              <a:rPr lang="en-US" smtClean="0"/>
              <a:pPr/>
              <a:t>‹#›</a:t>
            </a:fld>
            <a:endParaRPr lang="en-US"/>
          </a:p>
        </p:txBody>
      </p:sp>
    </p:spTree>
    <p:extLst>
      <p:ext uri="{BB962C8B-B14F-4D97-AF65-F5344CB8AC3E}">
        <p14:creationId xmlns:p14="http://schemas.microsoft.com/office/powerpoint/2010/main" val="66076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39CB91-07AE-4BD3-B6FD-7FF3E9F7F542}" type="datetimeFigureOut">
              <a:rPr lang="en-US" smtClean="0"/>
              <a:pPr/>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55BF66-52C5-4614-B1A0-13C4DBCBD37C}" type="slidenum">
              <a:rPr lang="en-US" smtClean="0"/>
              <a:pPr/>
              <a:t>‹#›</a:t>
            </a:fld>
            <a:endParaRPr lang="en-US"/>
          </a:p>
        </p:txBody>
      </p:sp>
    </p:spTree>
    <p:extLst>
      <p:ext uri="{BB962C8B-B14F-4D97-AF65-F5344CB8AC3E}">
        <p14:creationId xmlns:p14="http://schemas.microsoft.com/office/powerpoint/2010/main" val="3844945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39CB91-07AE-4BD3-B6FD-7FF3E9F7F542}" type="datetimeFigureOut">
              <a:rPr lang="en-US" smtClean="0"/>
              <a:pPr/>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55BF66-52C5-4614-B1A0-13C4DBCBD37C}" type="slidenum">
              <a:rPr lang="en-US" smtClean="0"/>
              <a:pPr/>
              <a:t>‹#›</a:t>
            </a:fld>
            <a:endParaRPr lang="en-US"/>
          </a:p>
        </p:txBody>
      </p:sp>
    </p:spTree>
    <p:extLst>
      <p:ext uri="{BB962C8B-B14F-4D97-AF65-F5344CB8AC3E}">
        <p14:creationId xmlns:p14="http://schemas.microsoft.com/office/powerpoint/2010/main" val="825702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039CB91-07AE-4BD3-B6FD-7FF3E9F7F542}" type="datetimeFigureOut">
              <a:rPr lang="en-US" smtClean="0"/>
              <a:pPr/>
              <a:t>4/13/2023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855BF66-52C5-4614-B1A0-13C4DBCBD37C}" type="slidenum">
              <a:rPr lang="en-US" smtClean="0"/>
              <a:pPr/>
              <a:t>‹#›</a:t>
            </a:fld>
            <a:endParaRPr lang="en-US"/>
          </a:p>
        </p:txBody>
      </p:sp>
    </p:spTree>
    <p:extLst>
      <p:ext uri="{BB962C8B-B14F-4D97-AF65-F5344CB8AC3E}">
        <p14:creationId xmlns:p14="http://schemas.microsoft.com/office/powerpoint/2010/main" val="3026134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0039CB91-07AE-4BD3-B6FD-7FF3E9F7F542}" type="datetimeFigureOut">
              <a:rPr lang="en-US" smtClean="0"/>
              <a:pPr/>
              <a:t>4/13/2023</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855BF66-52C5-4614-B1A0-13C4DBCBD37C}" type="slidenum">
              <a:rPr lang="en-US" smtClean="0"/>
              <a:pPr/>
              <a:t>‹#›</a:t>
            </a:fld>
            <a:endParaRPr lang="en-US"/>
          </a:p>
        </p:txBody>
      </p:sp>
    </p:spTree>
    <p:extLst>
      <p:ext uri="{BB962C8B-B14F-4D97-AF65-F5344CB8AC3E}">
        <p14:creationId xmlns:p14="http://schemas.microsoft.com/office/powerpoint/2010/main" val="99934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39CB91-07AE-4BD3-B6FD-7FF3E9F7F542}" type="datetimeFigureOut">
              <a:rPr lang="en-US" smtClean="0"/>
              <a:pPr/>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55BF66-52C5-4614-B1A0-13C4DBCBD37C}" type="slidenum">
              <a:rPr lang="en-US" smtClean="0"/>
              <a:pPr/>
              <a:t>‹#›</a:t>
            </a:fld>
            <a:endParaRPr lang="en-US"/>
          </a:p>
        </p:txBody>
      </p:sp>
    </p:spTree>
    <p:extLst>
      <p:ext uri="{BB962C8B-B14F-4D97-AF65-F5344CB8AC3E}">
        <p14:creationId xmlns:p14="http://schemas.microsoft.com/office/powerpoint/2010/main" val="355905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0039CB91-07AE-4BD3-B6FD-7FF3E9F7F542}" type="datetimeFigureOut">
              <a:rPr lang="en-US" smtClean="0"/>
              <a:pPr/>
              <a:t>4/13/2023</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7855BF66-52C5-4614-B1A0-13C4DBCBD37C}"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9599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CA41848-6F28-4469-9403-149A64BA5B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64" y="118248"/>
            <a:ext cx="8478336" cy="6358752"/>
          </a:xfrm>
          <a:prstGeom prst="rect">
            <a:avLst/>
          </a:prstGeom>
        </p:spPr>
      </p:pic>
      <p:grpSp>
        <p:nvGrpSpPr>
          <p:cNvPr id="2" name="Group 2"/>
          <p:cNvGrpSpPr>
            <a:grpSpLocks/>
          </p:cNvGrpSpPr>
          <p:nvPr/>
        </p:nvGrpSpPr>
        <p:grpSpPr bwMode="auto">
          <a:xfrm rot="5400000">
            <a:off x="76200" y="76200"/>
            <a:ext cx="2362200" cy="2362200"/>
            <a:chOff x="48" y="1632"/>
            <a:chExt cx="3072" cy="2640"/>
          </a:xfrm>
        </p:grpSpPr>
        <p:pic>
          <p:nvPicPr>
            <p:cNvPr id="5" name="Picture 2" descr="Frames PPT 007"/>
            <p:cNvPicPr>
              <a:picLocks noChangeAspect="1" noChangeArrowheads="1"/>
            </p:cNvPicPr>
            <p:nvPr/>
          </p:nvPicPr>
          <p:blipFill>
            <a:blip r:embed="rId4"/>
            <a:srcRect t="85001" r="80000"/>
            <a:stretch>
              <a:fillRect/>
            </a:stretch>
          </p:blipFill>
          <p:spPr bwMode="auto">
            <a:xfrm>
              <a:off x="48" y="3792"/>
              <a:ext cx="480" cy="480"/>
            </a:xfrm>
            <a:prstGeom prst="rect">
              <a:avLst/>
            </a:prstGeom>
            <a:noFill/>
            <a:ln w="9525">
              <a:noFill/>
              <a:miter lim="800000"/>
              <a:headEnd/>
              <a:tailEnd/>
            </a:ln>
          </p:spPr>
        </p:pic>
        <p:sp>
          <p:nvSpPr>
            <p:cNvPr id="6" name="Line 4"/>
            <p:cNvSpPr>
              <a:spLocks noChangeShapeType="1"/>
            </p:cNvSpPr>
            <p:nvPr/>
          </p:nvSpPr>
          <p:spPr bwMode="auto">
            <a:xfrm>
              <a:off x="144" y="2496"/>
              <a:ext cx="0" cy="1344"/>
            </a:xfrm>
            <a:prstGeom prst="line">
              <a:avLst/>
            </a:prstGeom>
            <a:noFill/>
            <a:ln w="19050">
              <a:solidFill>
                <a:schemeClr val="tx1"/>
              </a:solidFill>
              <a:round/>
              <a:headEnd/>
              <a:tailEnd/>
            </a:ln>
            <a:effectLst/>
          </p:spPr>
          <p:txBody>
            <a:bodyPr/>
            <a:lstStyle/>
            <a:p>
              <a:endParaRPr lang="en-US"/>
            </a:p>
          </p:txBody>
        </p:sp>
        <p:sp>
          <p:nvSpPr>
            <p:cNvPr id="7" name="Line 5"/>
            <p:cNvSpPr>
              <a:spLocks noChangeShapeType="1"/>
            </p:cNvSpPr>
            <p:nvPr/>
          </p:nvSpPr>
          <p:spPr bwMode="auto">
            <a:xfrm>
              <a:off x="96" y="1632"/>
              <a:ext cx="0" cy="2352"/>
            </a:xfrm>
            <a:prstGeom prst="line">
              <a:avLst/>
            </a:prstGeom>
            <a:noFill/>
            <a:ln w="19050">
              <a:solidFill>
                <a:schemeClr val="tx1"/>
              </a:solidFill>
              <a:round/>
              <a:headEnd/>
              <a:tailEnd/>
            </a:ln>
            <a:effectLst/>
          </p:spPr>
          <p:txBody>
            <a:bodyPr/>
            <a:lstStyle/>
            <a:p>
              <a:endParaRPr lang="en-US"/>
            </a:p>
          </p:txBody>
        </p:sp>
        <p:sp>
          <p:nvSpPr>
            <p:cNvPr id="8" name="Line 6"/>
            <p:cNvSpPr>
              <a:spLocks noChangeShapeType="1"/>
            </p:cNvSpPr>
            <p:nvPr/>
          </p:nvSpPr>
          <p:spPr bwMode="auto">
            <a:xfrm>
              <a:off x="480" y="4176"/>
              <a:ext cx="1728" cy="0"/>
            </a:xfrm>
            <a:prstGeom prst="line">
              <a:avLst/>
            </a:prstGeom>
            <a:noFill/>
            <a:ln w="19050">
              <a:solidFill>
                <a:schemeClr val="tx1"/>
              </a:solidFill>
              <a:round/>
              <a:headEnd/>
              <a:tailEnd/>
            </a:ln>
            <a:effectLst/>
          </p:spPr>
          <p:txBody>
            <a:bodyPr/>
            <a:lstStyle/>
            <a:p>
              <a:endParaRPr lang="en-US"/>
            </a:p>
          </p:txBody>
        </p:sp>
        <p:sp>
          <p:nvSpPr>
            <p:cNvPr id="9" name="Line 7"/>
            <p:cNvSpPr>
              <a:spLocks noChangeShapeType="1"/>
            </p:cNvSpPr>
            <p:nvPr/>
          </p:nvSpPr>
          <p:spPr bwMode="auto">
            <a:xfrm>
              <a:off x="336" y="4224"/>
              <a:ext cx="2784" cy="0"/>
            </a:xfrm>
            <a:prstGeom prst="line">
              <a:avLst/>
            </a:prstGeom>
            <a:noFill/>
            <a:ln w="19050">
              <a:solidFill>
                <a:schemeClr val="tx1"/>
              </a:solidFill>
              <a:round/>
              <a:headEnd/>
              <a:tailEnd/>
            </a:ln>
            <a:effectLst/>
          </p:spPr>
          <p:txBody>
            <a:bodyPr/>
            <a:lstStyle/>
            <a:p>
              <a:endParaRPr lang="en-US"/>
            </a:p>
          </p:txBody>
        </p:sp>
      </p:grpSp>
      <p:grpSp>
        <p:nvGrpSpPr>
          <p:cNvPr id="3" name="Group 2"/>
          <p:cNvGrpSpPr>
            <a:grpSpLocks/>
          </p:cNvGrpSpPr>
          <p:nvPr/>
        </p:nvGrpSpPr>
        <p:grpSpPr bwMode="auto">
          <a:xfrm rot="10800000">
            <a:off x="6172200" y="152400"/>
            <a:ext cx="2858804" cy="2193120"/>
            <a:chOff x="48" y="1632"/>
            <a:chExt cx="3072" cy="2640"/>
          </a:xfrm>
        </p:grpSpPr>
        <p:pic>
          <p:nvPicPr>
            <p:cNvPr id="11" name="Picture 2" descr="Frames PPT 007"/>
            <p:cNvPicPr>
              <a:picLocks noChangeAspect="1" noChangeArrowheads="1"/>
            </p:cNvPicPr>
            <p:nvPr/>
          </p:nvPicPr>
          <p:blipFill>
            <a:blip r:embed="rId4"/>
            <a:srcRect t="85001" r="80000"/>
            <a:stretch>
              <a:fillRect/>
            </a:stretch>
          </p:blipFill>
          <p:spPr bwMode="auto">
            <a:xfrm>
              <a:off x="48" y="3792"/>
              <a:ext cx="480" cy="480"/>
            </a:xfrm>
            <a:prstGeom prst="rect">
              <a:avLst/>
            </a:prstGeom>
            <a:noFill/>
            <a:ln w="9525">
              <a:noFill/>
              <a:miter lim="800000"/>
              <a:headEnd/>
              <a:tailEnd/>
            </a:ln>
          </p:spPr>
        </p:pic>
        <p:sp>
          <p:nvSpPr>
            <p:cNvPr id="12" name="Line 4"/>
            <p:cNvSpPr>
              <a:spLocks noChangeShapeType="1"/>
            </p:cNvSpPr>
            <p:nvPr/>
          </p:nvSpPr>
          <p:spPr bwMode="auto">
            <a:xfrm>
              <a:off x="144" y="2496"/>
              <a:ext cx="0" cy="1344"/>
            </a:xfrm>
            <a:prstGeom prst="line">
              <a:avLst/>
            </a:prstGeom>
            <a:noFill/>
            <a:ln w="19050">
              <a:solidFill>
                <a:schemeClr val="tx1"/>
              </a:solidFill>
              <a:round/>
              <a:headEnd/>
              <a:tailEnd/>
            </a:ln>
            <a:effectLst/>
          </p:spPr>
          <p:txBody>
            <a:bodyPr/>
            <a:lstStyle/>
            <a:p>
              <a:endParaRPr lang="en-US"/>
            </a:p>
          </p:txBody>
        </p:sp>
        <p:sp>
          <p:nvSpPr>
            <p:cNvPr id="13" name="Line 5"/>
            <p:cNvSpPr>
              <a:spLocks noChangeShapeType="1"/>
            </p:cNvSpPr>
            <p:nvPr/>
          </p:nvSpPr>
          <p:spPr bwMode="auto">
            <a:xfrm>
              <a:off x="96" y="1632"/>
              <a:ext cx="0" cy="2352"/>
            </a:xfrm>
            <a:prstGeom prst="line">
              <a:avLst/>
            </a:prstGeom>
            <a:noFill/>
            <a:ln w="19050">
              <a:solidFill>
                <a:schemeClr val="tx1"/>
              </a:solidFill>
              <a:round/>
              <a:headEnd/>
              <a:tailEnd/>
            </a:ln>
            <a:effectLst/>
          </p:spPr>
          <p:txBody>
            <a:bodyPr/>
            <a:lstStyle/>
            <a:p>
              <a:endParaRPr lang="en-US"/>
            </a:p>
          </p:txBody>
        </p:sp>
        <p:sp>
          <p:nvSpPr>
            <p:cNvPr id="14" name="Line 6"/>
            <p:cNvSpPr>
              <a:spLocks noChangeShapeType="1"/>
            </p:cNvSpPr>
            <p:nvPr/>
          </p:nvSpPr>
          <p:spPr bwMode="auto">
            <a:xfrm>
              <a:off x="480" y="4176"/>
              <a:ext cx="1728" cy="0"/>
            </a:xfrm>
            <a:prstGeom prst="line">
              <a:avLst/>
            </a:prstGeom>
            <a:noFill/>
            <a:ln w="19050">
              <a:solidFill>
                <a:schemeClr val="tx1"/>
              </a:solidFill>
              <a:round/>
              <a:headEnd/>
              <a:tailEnd/>
            </a:ln>
            <a:effectLst/>
          </p:spPr>
          <p:txBody>
            <a:bodyPr/>
            <a:lstStyle/>
            <a:p>
              <a:endParaRPr lang="en-US"/>
            </a:p>
          </p:txBody>
        </p:sp>
        <p:sp>
          <p:nvSpPr>
            <p:cNvPr id="15" name="Line 7"/>
            <p:cNvSpPr>
              <a:spLocks noChangeShapeType="1"/>
            </p:cNvSpPr>
            <p:nvPr/>
          </p:nvSpPr>
          <p:spPr bwMode="auto">
            <a:xfrm>
              <a:off x="336" y="4224"/>
              <a:ext cx="2784" cy="0"/>
            </a:xfrm>
            <a:prstGeom prst="line">
              <a:avLst/>
            </a:prstGeom>
            <a:noFill/>
            <a:ln w="19050">
              <a:solidFill>
                <a:schemeClr val="tx1"/>
              </a:solidFill>
              <a:round/>
              <a:headEnd/>
              <a:tailEnd/>
            </a:ln>
            <a:effectLst/>
          </p:spPr>
          <p:txBody>
            <a:bodyPr/>
            <a:lstStyle/>
            <a:p>
              <a:endParaRPr lang="en-US"/>
            </a:p>
          </p:txBody>
        </p:sp>
      </p:grpSp>
      <p:sp>
        <p:nvSpPr>
          <p:cNvPr id="27" name="Rectangle 26"/>
          <p:cNvSpPr/>
          <p:nvPr/>
        </p:nvSpPr>
        <p:spPr>
          <a:xfrm>
            <a:off x="228600" y="1524001"/>
            <a:ext cx="8915400" cy="4571997"/>
          </a:xfrm>
          <a:prstGeom prst="rect">
            <a:avLst/>
          </a:prstGeom>
          <a:noFill/>
        </p:spPr>
        <p:txBody>
          <a:bodyPr wrap="none" lIns="91440" tIns="45720" rIns="91440" bIns="45720">
            <a:prstTxWarp prst="textArchUpPour">
              <a:avLst>
                <a:gd name="adj1" fmla="val 9037428"/>
                <a:gd name="adj2" fmla="val 36712"/>
              </a:avLst>
            </a:prstTxWarp>
            <a:spAutoFit/>
          </a:bodyPr>
          <a:lstStyle/>
          <a:p>
            <a:pPr algn="ctr"/>
            <a:r>
              <a:rPr lang="en-US" sz="5400" b="1" dirty="0">
                <a:ln w="11430"/>
                <a:solidFill>
                  <a:srgbClr val="FF0000"/>
                </a:solidFill>
                <a:effectLst>
                  <a:outerShdw blurRad="80000" dist="40000" dir="5040000" algn="tl">
                    <a:srgbClr val="000000">
                      <a:alpha val="30000"/>
                    </a:srgbClr>
                  </a:outerShdw>
                </a:effectLst>
              </a:rPr>
              <a:t>Welcome to English Class </a:t>
            </a:r>
          </a:p>
          <a:p>
            <a:pPr algn="ctr"/>
            <a:endParaRPr lang="en-US" sz="5400" dirty="0">
              <a:solidFill>
                <a:srgbClr val="FF0000"/>
              </a:solidFill>
            </a:endParaRPr>
          </a:p>
        </p:txBody>
      </p:sp>
      <p:pic>
        <p:nvPicPr>
          <p:cNvPr id="29" name="Picture 28" descr="https://encrypted-tbn2.gstatic.com/images?q=tbn:ANd9GcQongWViEbyQJxN3XvuAs_9QTa6Zk_AME-p8RkYClltpKUlvg7D"/>
          <p:cNvPicPr/>
          <p:nvPr/>
        </p:nvPicPr>
        <p:blipFill>
          <a:blip r:embed="rId5">
            <a:extLst>
              <a:ext uri="{28A0092B-C50C-407E-A947-70E740481C1C}">
                <a14:useLocalDpi xmlns:a14="http://schemas.microsoft.com/office/drawing/2010/main" val="0"/>
              </a:ext>
            </a:extLst>
          </a:blip>
          <a:srcRect/>
          <a:stretch>
            <a:fillRect/>
          </a:stretch>
        </p:blipFill>
        <p:spPr bwMode="auto">
          <a:xfrm>
            <a:off x="5347855" y="4534917"/>
            <a:ext cx="2381250" cy="1332230"/>
          </a:xfrm>
          <a:prstGeom prst="rect">
            <a:avLst/>
          </a:prstGeom>
          <a:ln/>
        </p:spPr>
        <p:style>
          <a:lnRef idx="1">
            <a:schemeClr val="accent3"/>
          </a:lnRef>
          <a:fillRef idx="2">
            <a:schemeClr val="accent3"/>
          </a:fillRef>
          <a:effectRef idx="1">
            <a:schemeClr val="accent3"/>
          </a:effectRef>
          <a:fontRef idx="minor">
            <a:schemeClr val="dk1"/>
          </a:fontRef>
        </p:style>
      </p:pic>
      <p:sp>
        <p:nvSpPr>
          <p:cNvPr id="30" name="Cloud Callout 29"/>
          <p:cNvSpPr/>
          <p:nvPr/>
        </p:nvSpPr>
        <p:spPr>
          <a:xfrm>
            <a:off x="1143000" y="3093716"/>
            <a:ext cx="4204855" cy="1393875"/>
          </a:xfrm>
          <a:prstGeom prst="cloudCallout">
            <a:avLst>
              <a:gd name="adj1" fmla="val 58762"/>
              <a:gd name="adj2" fmla="val 36245"/>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b="1" dirty="0">
                <a:solidFill>
                  <a:srgbClr val="002060"/>
                </a:solidFill>
              </a:rPr>
              <a:t>Let’s learn English !</a:t>
            </a:r>
          </a:p>
        </p:txBody>
      </p:sp>
      <p:pic>
        <p:nvPicPr>
          <p:cNvPr id="33" name="Picture 14" descr="Picture Sao bay"/>
          <p:cNvPicPr>
            <a:picLocks noChangeAspect="1" noChangeArrowheads="1" noCrop="1"/>
          </p:cNvPicPr>
          <p:nvPr/>
        </p:nvPicPr>
        <p:blipFill>
          <a:blip r:embed="rId6"/>
          <a:srcRect/>
          <a:stretch>
            <a:fillRect/>
          </a:stretch>
        </p:blipFill>
        <p:spPr bwMode="auto">
          <a:xfrm rot="3847082">
            <a:off x="8620099" y="324466"/>
            <a:ext cx="386561" cy="547408"/>
          </a:xfrm>
          <a:prstGeom prst="rect">
            <a:avLst/>
          </a:prstGeom>
          <a:noFill/>
          <a:ln w="9525">
            <a:noFill/>
            <a:miter lim="800000"/>
            <a:headEnd/>
            <a:tailEnd/>
          </a:ln>
        </p:spPr>
      </p:pic>
      <p:pic>
        <p:nvPicPr>
          <p:cNvPr id="34" name="Picture 14" descr="Picture Sao bay"/>
          <p:cNvPicPr>
            <a:picLocks noChangeAspect="1" noChangeArrowheads="1" noCrop="1"/>
          </p:cNvPicPr>
          <p:nvPr/>
        </p:nvPicPr>
        <p:blipFill>
          <a:blip r:embed="rId6"/>
          <a:srcRect/>
          <a:stretch>
            <a:fillRect/>
          </a:stretch>
        </p:blipFill>
        <p:spPr bwMode="auto">
          <a:xfrm rot="3847082">
            <a:off x="865816" y="330220"/>
            <a:ext cx="370357" cy="462734"/>
          </a:xfrm>
          <a:prstGeom prst="rect">
            <a:avLst/>
          </a:prstGeom>
          <a:noFill/>
          <a:ln w="9525">
            <a:noFill/>
            <a:miter lim="800000"/>
            <a:headEnd/>
            <a:tailEnd/>
          </a:ln>
        </p:spPr>
      </p:pic>
      <p:pic>
        <p:nvPicPr>
          <p:cNvPr id="36" name="Picture 14" descr="Picture Sao bay"/>
          <p:cNvPicPr>
            <a:picLocks noChangeAspect="1" noChangeArrowheads="1" noCrop="1"/>
          </p:cNvPicPr>
          <p:nvPr/>
        </p:nvPicPr>
        <p:blipFill>
          <a:blip r:embed="rId6"/>
          <a:srcRect/>
          <a:stretch>
            <a:fillRect/>
          </a:stretch>
        </p:blipFill>
        <p:spPr bwMode="auto">
          <a:xfrm rot="3847082">
            <a:off x="146937" y="4775684"/>
            <a:ext cx="524192" cy="654939"/>
          </a:xfrm>
          <a:prstGeom prst="rect">
            <a:avLst/>
          </a:prstGeom>
          <a:noFill/>
          <a:ln w="9525">
            <a:noFill/>
            <a:miter lim="800000"/>
            <a:headEnd/>
            <a:tailEnd/>
          </a:ln>
        </p:spPr>
      </p:pic>
      <p:pic>
        <p:nvPicPr>
          <p:cNvPr id="37" name="Picture 14" descr="Picture Sao bay"/>
          <p:cNvPicPr>
            <a:picLocks noChangeAspect="1" noChangeArrowheads="1" noCrop="1"/>
          </p:cNvPicPr>
          <p:nvPr/>
        </p:nvPicPr>
        <p:blipFill>
          <a:blip r:embed="rId6"/>
          <a:srcRect/>
          <a:stretch>
            <a:fillRect/>
          </a:stretch>
        </p:blipFill>
        <p:spPr bwMode="auto">
          <a:xfrm rot="3847082">
            <a:off x="1752525" y="2804592"/>
            <a:ext cx="590502" cy="73778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2000"/>
                                        <p:tgtEl>
                                          <p:spTgt spid="27"/>
                                        </p:tgtEl>
                                      </p:cBhvr>
                                    </p:animEffect>
                                  </p:childTnLst>
                                </p:cTn>
                              </p:par>
                              <p:par>
                                <p:cTn id="8" presetID="6" presetClass="entr" presetSubtype="16"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circle(in)">
                                      <p:cBhvr>
                                        <p:cTn id="10" dur="2000"/>
                                        <p:tgtEl>
                                          <p:spTgt spid="29"/>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circle(in)">
                                      <p:cBhvr>
                                        <p:cTn id="13" dur="2000"/>
                                        <p:tgtEl>
                                          <p:spTgt spid="30"/>
                                        </p:tgtEl>
                                      </p:cBhvr>
                                    </p:animEffect>
                                  </p:childTnLst>
                                  <p:subTnLst>
                                    <p:audio>
                                      <p:cMediaNode>
                                        <p:cTn display="0" masterRel="sameClick">
                                          <p:stCondLst>
                                            <p:cond evt="begin" delay="0">
                                              <p:tn val="11"/>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7391400" cy="533400"/>
          </a:xfrm>
        </p:spPr>
        <p:txBody>
          <a:bodyPr>
            <a:normAutofit/>
          </a:bodyPr>
          <a:lstStyle/>
          <a:p>
            <a:pPr algn="l"/>
            <a:r>
              <a:rPr lang="en-US" sz="3200" b="1" dirty="0"/>
              <a:t>3. Now complete the details of the fable.</a:t>
            </a:r>
            <a:endParaRPr lang="en-US" sz="3200" dirty="0"/>
          </a:p>
        </p:txBody>
      </p:sp>
      <p:graphicFrame>
        <p:nvGraphicFramePr>
          <p:cNvPr id="6" name="Table 5"/>
          <p:cNvGraphicFramePr>
            <a:graphicFrameLocks noGrp="1"/>
          </p:cNvGraphicFramePr>
          <p:nvPr>
            <p:extLst>
              <p:ext uri="{D42A27DB-BD31-4B8C-83A1-F6EECF244321}">
                <p14:modId xmlns:p14="http://schemas.microsoft.com/office/powerpoint/2010/main" val="1271048738"/>
              </p:ext>
            </p:extLst>
          </p:nvPr>
        </p:nvGraphicFramePr>
        <p:xfrm>
          <a:off x="228599" y="990600"/>
          <a:ext cx="8686801" cy="6854444"/>
        </p:xfrm>
        <a:graphic>
          <a:graphicData uri="http://schemas.openxmlformats.org/drawingml/2006/table">
            <a:tbl>
              <a:tblPr firstRow="1" bandRow="1">
                <a:tableStyleId>{ED083AE6-46FA-4A59-8FB0-9F97EB10719F}</a:tableStyleId>
              </a:tblPr>
              <a:tblGrid>
                <a:gridCol w="1628776">
                  <a:extLst>
                    <a:ext uri="{9D8B030D-6E8A-4147-A177-3AD203B41FA5}">
                      <a16:colId xmlns:a16="http://schemas.microsoft.com/office/drawing/2014/main" val="20000"/>
                    </a:ext>
                  </a:extLst>
                </a:gridCol>
                <a:gridCol w="7058025">
                  <a:extLst>
                    <a:ext uri="{9D8B030D-6E8A-4147-A177-3AD203B41FA5}">
                      <a16:colId xmlns:a16="http://schemas.microsoft.com/office/drawing/2014/main" val="20001"/>
                    </a:ext>
                  </a:extLst>
                </a:gridCol>
              </a:tblGrid>
              <a:tr h="1036320">
                <a:tc>
                  <a:txBody>
                    <a:bodyPr/>
                    <a:lstStyle/>
                    <a:p>
                      <a:r>
                        <a:rPr lang="en-US" sz="1800" b="1" dirty="0">
                          <a:solidFill>
                            <a:schemeClr val="tx1"/>
                          </a:solidFill>
                          <a:latin typeface="Times New Roman" panose="02020603050405020304" pitchFamily="18" charset="0"/>
                          <a:cs typeface="Times New Roman" panose="02020603050405020304" pitchFamily="18" charset="0"/>
                        </a:rPr>
                        <a:t>Main</a:t>
                      </a:r>
                    </a:p>
                    <a:p>
                      <a:r>
                        <a:rPr lang="en-US" sz="1800" b="1" dirty="0">
                          <a:solidFill>
                            <a:schemeClr val="tx1"/>
                          </a:solidFill>
                          <a:latin typeface="Times New Roman" panose="02020603050405020304" pitchFamily="18" charset="0"/>
                          <a:cs typeface="Times New Roman" panose="02020603050405020304" pitchFamily="18" charset="0"/>
                        </a:rPr>
                        <a:t>characters</a:t>
                      </a:r>
                    </a:p>
                    <a:p>
                      <a:endParaRPr lang="en-US" sz="18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b="1" dirty="0">
                          <a:solidFill>
                            <a:schemeClr val="tx1"/>
                          </a:solidFill>
                          <a:latin typeface="Times New Roman" panose="02020603050405020304" pitchFamily="18" charset="0"/>
                          <a:cs typeface="Times New Roman" panose="02020603050405020304" pitchFamily="18" charset="0"/>
                        </a:rPr>
                        <a:t>Character 1: The younger brother. He is kind and honest.</a:t>
                      </a:r>
                    </a:p>
                    <a:p>
                      <a:r>
                        <a:rPr lang="en-US" b="1" dirty="0">
                          <a:solidFill>
                            <a:schemeClr val="tx1"/>
                          </a:solidFill>
                          <a:latin typeface="Times New Roman" panose="02020603050405020304" pitchFamily="18" charset="0"/>
                          <a:cs typeface="Times New Roman" panose="02020603050405020304" pitchFamily="18" charset="0"/>
                        </a:rPr>
                        <a:t>Character 2: The elder brother. He is (1)________.</a:t>
                      </a:r>
                    </a:p>
                    <a:p>
                      <a:r>
                        <a:rPr lang="en-US" b="1" dirty="0">
                          <a:solidFill>
                            <a:schemeClr val="tx1"/>
                          </a:solidFill>
                          <a:latin typeface="Times New Roman" panose="02020603050405020304" pitchFamily="18" charset="0"/>
                          <a:cs typeface="Times New Roman" panose="02020603050405020304" pitchFamily="18" charset="0"/>
                        </a:rPr>
                        <a:t>Characters 3: The eagle. It is grateful.</a:t>
                      </a:r>
                    </a:p>
                    <a:p>
                      <a:r>
                        <a:rPr lang="en-US" b="1" i="1" dirty="0">
                          <a:solidFill>
                            <a:schemeClr val="tx1"/>
                          </a:solidFill>
                          <a:latin typeface="Times New Roman" panose="02020603050405020304" pitchFamily="18" charset="0"/>
                          <a:cs typeface="Times New Roman" panose="02020603050405020304" pitchFamily="18" charset="0"/>
                        </a:rPr>
                        <a:t>A.</a:t>
                      </a:r>
                      <a:r>
                        <a:rPr lang="en-US" b="1" i="1" baseline="0" dirty="0">
                          <a:solidFill>
                            <a:schemeClr val="tx1"/>
                          </a:solidFill>
                          <a:latin typeface="Times New Roman" panose="02020603050405020304" pitchFamily="18" charset="0"/>
                          <a:cs typeface="Times New Roman" panose="02020603050405020304" pitchFamily="18" charset="0"/>
                        </a:rPr>
                        <a:t> Generous         B. good                        C. greedy</a:t>
                      </a:r>
                      <a:endParaRPr lang="en-US" b="1" i="1"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916008">
                <a:tc>
                  <a:txBody>
                    <a:bodyPr/>
                    <a:lstStyle/>
                    <a:p>
                      <a:r>
                        <a:rPr lang="en-US" sz="1800" b="1" dirty="0">
                          <a:solidFill>
                            <a:srgbClr val="00B050"/>
                          </a:solidFill>
                          <a:latin typeface="Times New Roman" panose="02020603050405020304" pitchFamily="18" charset="0"/>
                          <a:cs typeface="Times New Roman" panose="02020603050405020304" pitchFamily="18" charset="0"/>
                        </a:rPr>
                        <a:t>Plot:</a:t>
                      </a:r>
                    </a:p>
                    <a:p>
                      <a:r>
                        <a:rPr lang="en-US" sz="1800" b="1" dirty="0">
                          <a:solidFill>
                            <a:srgbClr val="00B050"/>
                          </a:solidFill>
                          <a:latin typeface="Times New Roman" panose="02020603050405020304" pitchFamily="18" charset="0"/>
                          <a:cs typeface="Times New Roman" panose="02020603050405020304" pitchFamily="18" charset="0"/>
                        </a:rPr>
                        <a:t>beginning</a:t>
                      </a:r>
                    </a:p>
                    <a:p>
                      <a:endParaRPr lang="en-US" sz="1800" b="1" dirty="0">
                        <a:solidFill>
                          <a:srgbClr val="00B050"/>
                        </a:solidFill>
                        <a:latin typeface="Times New Roman" panose="02020603050405020304" pitchFamily="18" charset="0"/>
                        <a:cs typeface="Times New Roman" panose="02020603050405020304" pitchFamily="18" charset="0"/>
                      </a:endParaRPr>
                    </a:p>
                  </a:txBody>
                  <a:tcPr/>
                </a:tc>
                <a:tc>
                  <a:txBody>
                    <a:bodyPr/>
                    <a:lstStyle/>
                    <a:p>
                      <a:r>
                        <a:rPr lang="en-US" sz="2000" b="1" dirty="0">
                          <a:solidFill>
                            <a:schemeClr val="accent1">
                              <a:lumMod val="75000"/>
                            </a:schemeClr>
                          </a:solidFill>
                          <a:latin typeface="Times New Roman" panose="02020603050405020304" pitchFamily="18" charset="0"/>
                          <a:cs typeface="Times New Roman" panose="02020603050405020304" pitchFamily="18" charset="0"/>
                        </a:rPr>
                        <a:t>Once upon a (2)    ________       , there was a rich man</a:t>
                      </a:r>
                    </a:p>
                    <a:p>
                      <a:r>
                        <a:rPr lang="en-US" sz="2000" b="1" dirty="0">
                          <a:solidFill>
                            <a:schemeClr val="accent1">
                              <a:lumMod val="75000"/>
                            </a:schemeClr>
                          </a:solidFill>
                          <a:latin typeface="Times New Roman" panose="02020603050405020304" pitchFamily="18" charset="0"/>
                          <a:cs typeface="Times New Roman" panose="02020603050405020304" pitchFamily="18" charset="0"/>
                        </a:rPr>
                        <a:t>living in a village.</a:t>
                      </a:r>
                    </a:p>
                    <a:p>
                      <a:r>
                        <a:rPr lang="en-US" sz="2000" b="1" i="1" dirty="0">
                          <a:solidFill>
                            <a:schemeClr val="tx1"/>
                          </a:solidFill>
                          <a:latin typeface="Times New Roman" panose="02020603050405020304" pitchFamily="18" charset="0"/>
                          <a:cs typeface="Times New Roman" panose="02020603050405020304" pitchFamily="18" charset="0"/>
                        </a:rPr>
                        <a:t>A.</a:t>
                      </a:r>
                      <a:r>
                        <a:rPr lang="en-US" sz="2000" b="1" i="1" baseline="0" dirty="0">
                          <a:solidFill>
                            <a:schemeClr val="tx1"/>
                          </a:solidFill>
                          <a:latin typeface="Times New Roman" panose="02020603050405020304" pitchFamily="18" charset="0"/>
                          <a:cs typeface="Times New Roman" panose="02020603050405020304" pitchFamily="18" charset="0"/>
                        </a:rPr>
                        <a:t> Week                       B. time                     C. day</a:t>
                      </a:r>
                      <a:endParaRPr lang="en-US" sz="2000" b="1" i="1"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2331657">
                <a:tc>
                  <a:txBody>
                    <a:bodyPr/>
                    <a:lstStyle/>
                    <a:p>
                      <a:r>
                        <a:rPr lang="en-US" sz="1800" b="1" dirty="0">
                          <a:solidFill>
                            <a:srgbClr val="00B050"/>
                          </a:solidFill>
                          <a:latin typeface="Times New Roman" panose="02020603050405020304" pitchFamily="18" charset="0"/>
                          <a:cs typeface="Times New Roman" panose="02020603050405020304" pitchFamily="18" charset="0"/>
                        </a:rPr>
                        <a:t>Plot:</a:t>
                      </a:r>
                    </a:p>
                    <a:p>
                      <a:r>
                        <a:rPr lang="en-US" sz="1800" b="1" dirty="0">
                          <a:solidFill>
                            <a:srgbClr val="00B050"/>
                          </a:solidFill>
                          <a:latin typeface="Times New Roman" panose="02020603050405020304" pitchFamily="18" charset="0"/>
                          <a:cs typeface="Times New Roman" panose="02020603050405020304" pitchFamily="18" charset="0"/>
                        </a:rPr>
                        <a:t>middle</a:t>
                      </a:r>
                    </a:p>
                  </a:txBody>
                  <a:tcPr/>
                </a:tc>
                <a:tc>
                  <a:txBody>
                    <a:bodyPr/>
                    <a:lstStyle/>
                    <a:p>
                      <a:r>
                        <a:rPr lang="en-US" b="1" dirty="0">
                          <a:solidFill>
                            <a:schemeClr val="accent1">
                              <a:lumMod val="75000"/>
                            </a:schemeClr>
                          </a:solidFill>
                          <a:latin typeface="Times New Roman" panose="02020603050405020304" pitchFamily="18" charset="0"/>
                          <a:cs typeface="Times New Roman" panose="02020603050405020304" pitchFamily="18" charset="0"/>
                        </a:rPr>
                        <a:t>The man left his two sons a (3)    ________   but the</a:t>
                      </a:r>
                      <a:r>
                        <a:rPr lang="en-US" b="1" baseline="0" dirty="0">
                          <a:solidFill>
                            <a:schemeClr val="accent1">
                              <a:lumMod val="75000"/>
                            </a:schemeClr>
                          </a:solidFill>
                          <a:latin typeface="Times New Roman" panose="02020603050405020304" pitchFamily="18" charset="0"/>
                          <a:cs typeface="Times New Roman" panose="02020603050405020304" pitchFamily="18" charset="0"/>
                        </a:rPr>
                        <a:t> </a:t>
                      </a:r>
                      <a:r>
                        <a:rPr lang="en-US" b="1" dirty="0">
                          <a:solidFill>
                            <a:schemeClr val="accent1">
                              <a:lumMod val="75000"/>
                            </a:schemeClr>
                          </a:solidFill>
                          <a:latin typeface="Times New Roman" panose="02020603050405020304" pitchFamily="18" charset="0"/>
                          <a:cs typeface="Times New Roman" panose="02020603050405020304" pitchFamily="18" charset="0"/>
                        </a:rPr>
                        <a:t>elder brother gave </a:t>
                      </a:r>
                    </a:p>
                    <a:p>
                      <a:r>
                        <a:rPr lang="en-US" b="1" dirty="0">
                          <a:solidFill>
                            <a:schemeClr val="accent1">
                              <a:lumMod val="75000"/>
                            </a:schemeClr>
                          </a:solidFill>
                          <a:latin typeface="Times New Roman" panose="02020603050405020304" pitchFamily="18" charset="0"/>
                          <a:cs typeface="Times New Roman" panose="02020603050405020304" pitchFamily="18" charset="0"/>
                        </a:rPr>
                        <a:t>his brother only a </a:t>
                      </a:r>
                      <a:r>
                        <a:rPr lang="en-US" b="1" dirty="0" err="1">
                          <a:solidFill>
                            <a:schemeClr val="accent1">
                              <a:lumMod val="75000"/>
                            </a:schemeClr>
                          </a:solidFill>
                          <a:latin typeface="Times New Roman" panose="02020603050405020304" pitchFamily="18" charset="0"/>
                          <a:cs typeface="Times New Roman" panose="02020603050405020304" pitchFamily="18" charset="0"/>
                        </a:rPr>
                        <a:t>starfruit</a:t>
                      </a:r>
                      <a:r>
                        <a:rPr lang="en-US" b="1" dirty="0">
                          <a:solidFill>
                            <a:schemeClr val="accent1">
                              <a:lumMod val="75000"/>
                            </a:schemeClr>
                          </a:solidFill>
                          <a:latin typeface="Times New Roman" panose="02020603050405020304" pitchFamily="18" charset="0"/>
                          <a:cs typeface="Times New Roman" panose="02020603050405020304" pitchFamily="18" charset="0"/>
                        </a:rPr>
                        <a:t> tree.</a:t>
                      </a:r>
                      <a:r>
                        <a:rPr lang="en-US" b="1" baseline="0" dirty="0">
                          <a:solidFill>
                            <a:schemeClr val="accent1">
                              <a:lumMod val="75000"/>
                            </a:schemeClr>
                          </a:solidFill>
                          <a:latin typeface="Times New Roman" panose="02020603050405020304" pitchFamily="18" charset="0"/>
                          <a:cs typeface="Times New Roman" panose="02020603050405020304" pitchFamily="18" charset="0"/>
                        </a:rPr>
                        <a:t> </a:t>
                      </a:r>
                      <a:r>
                        <a:rPr lang="en-US" b="1" dirty="0">
                          <a:solidFill>
                            <a:schemeClr val="accent1">
                              <a:lumMod val="75000"/>
                            </a:schemeClr>
                          </a:solidFill>
                          <a:latin typeface="Times New Roman" panose="02020603050405020304" pitchFamily="18" charset="0"/>
                          <a:cs typeface="Times New Roman" panose="02020603050405020304" pitchFamily="18" charset="0"/>
                        </a:rPr>
                        <a:t>An eagle came and ate the fruit. It repaid the younger</a:t>
                      </a:r>
                      <a:r>
                        <a:rPr lang="en-US" b="1" baseline="0" dirty="0">
                          <a:solidFill>
                            <a:schemeClr val="accent1">
                              <a:lumMod val="75000"/>
                            </a:schemeClr>
                          </a:solidFill>
                          <a:latin typeface="Times New Roman" panose="02020603050405020304" pitchFamily="18" charset="0"/>
                          <a:cs typeface="Times New Roman" panose="02020603050405020304" pitchFamily="18" charset="0"/>
                        </a:rPr>
                        <a:t> </a:t>
                      </a:r>
                      <a:r>
                        <a:rPr lang="en-US" b="1" dirty="0">
                          <a:solidFill>
                            <a:schemeClr val="accent1">
                              <a:lumMod val="75000"/>
                            </a:schemeClr>
                          </a:solidFill>
                          <a:latin typeface="Times New Roman" panose="02020603050405020304" pitchFamily="18" charset="0"/>
                          <a:cs typeface="Times New Roman" panose="02020603050405020304" pitchFamily="18" charset="0"/>
                        </a:rPr>
                        <a:t>brother by taking him to a place of (4)     ________      .</a:t>
                      </a:r>
                      <a:r>
                        <a:rPr lang="en-US" b="1" baseline="0" dirty="0">
                          <a:solidFill>
                            <a:schemeClr val="accent1">
                              <a:lumMod val="75000"/>
                            </a:schemeClr>
                          </a:solidFill>
                          <a:latin typeface="Times New Roman" panose="02020603050405020304" pitchFamily="18" charset="0"/>
                          <a:cs typeface="Times New Roman" panose="02020603050405020304" pitchFamily="18" charset="0"/>
                        </a:rPr>
                        <a:t> </a:t>
                      </a:r>
                      <a:r>
                        <a:rPr lang="en-US" b="1" dirty="0">
                          <a:solidFill>
                            <a:schemeClr val="accent1">
                              <a:lumMod val="75000"/>
                            </a:schemeClr>
                          </a:solidFill>
                          <a:latin typeface="Times New Roman" panose="02020603050405020304" pitchFamily="18" charset="0"/>
                          <a:cs typeface="Times New Roman" panose="02020603050405020304" pitchFamily="18" charset="0"/>
                        </a:rPr>
                        <a:t>He brought home some gold and became very rich.</a:t>
                      </a:r>
                      <a:r>
                        <a:rPr lang="en-US" b="1" baseline="0" dirty="0">
                          <a:solidFill>
                            <a:schemeClr val="accent1">
                              <a:lumMod val="75000"/>
                            </a:schemeClr>
                          </a:solidFill>
                          <a:latin typeface="Times New Roman" panose="02020603050405020304" pitchFamily="18" charset="0"/>
                          <a:cs typeface="Times New Roman" panose="02020603050405020304" pitchFamily="18" charset="0"/>
                        </a:rPr>
                        <a:t> </a:t>
                      </a:r>
                      <a:r>
                        <a:rPr lang="en-US" b="1" dirty="0">
                          <a:solidFill>
                            <a:schemeClr val="accent1">
                              <a:lumMod val="75000"/>
                            </a:schemeClr>
                          </a:solidFill>
                          <a:latin typeface="Times New Roman" panose="02020603050405020304" pitchFamily="18" charset="0"/>
                          <a:cs typeface="Times New Roman" panose="02020603050405020304" pitchFamily="18" charset="0"/>
                        </a:rPr>
                        <a:t>The elder brother (5)   ________      his fortune for his brother’s tree. The eagle helped the </a:t>
                      </a:r>
                      <a:r>
                        <a:rPr lang="en-US" b="1" dirty="0">
                          <a:solidFill>
                            <a:srgbClr val="0070C0"/>
                          </a:solidFill>
                          <a:latin typeface="Times New Roman" panose="02020603050405020304" pitchFamily="18" charset="0"/>
                          <a:cs typeface="Times New Roman" panose="02020603050405020304" pitchFamily="18" charset="0"/>
                        </a:rPr>
                        <a:t>elder brother take gold.</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Times New Roman" panose="02020603050405020304" pitchFamily="18" charset="0"/>
                          <a:cs typeface="Times New Roman" panose="02020603050405020304" pitchFamily="18" charset="0"/>
                        </a:rPr>
                        <a:t>3. </a:t>
                      </a:r>
                      <a:r>
                        <a:rPr lang="en-US" sz="1800" b="1" i="1" dirty="0">
                          <a:solidFill>
                            <a:schemeClr val="tx1"/>
                          </a:solidFill>
                          <a:latin typeface="Times New Roman" panose="02020603050405020304" pitchFamily="18" charset="0"/>
                          <a:cs typeface="Times New Roman" panose="02020603050405020304" pitchFamily="18" charset="0"/>
                        </a:rPr>
                        <a:t>A.</a:t>
                      </a:r>
                      <a:r>
                        <a:rPr lang="en-US" sz="1800" b="1" i="1" baseline="0" dirty="0">
                          <a:solidFill>
                            <a:schemeClr val="tx1"/>
                          </a:solidFill>
                          <a:latin typeface="Times New Roman" panose="02020603050405020304" pitchFamily="18" charset="0"/>
                          <a:cs typeface="Times New Roman" panose="02020603050405020304" pitchFamily="18" charset="0"/>
                        </a:rPr>
                        <a:t> house                         B. fortune                     C. book</a:t>
                      </a:r>
                      <a:endParaRPr lang="en-US" b="1" dirty="0">
                        <a:solidFill>
                          <a:srgbClr val="0070C0"/>
                        </a:solidFill>
                        <a:latin typeface="Times New Roman" panose="02020603050405020304" pitchFamily="18" charset="0"/>
                        <a:cs typeface="Times New Roman" panose="02020603050405020304" pitchFamily="18" charset="0"/>
                      </a:endParaRPr>
                    </a:p>
                    <a:p>
                      <a:r>
                        <a:rPr lang="en-US" b="1" i="1" dirty="0">
                          <a:solidFill>
                            <a:schemeClr val="tx1"/>
                          </a:solidFill>
                          <a:latin typeface="Times New Roman" panose="02020603050405020304" pitchFamily="18" charset="0"/>
                          <a:cs typeface="Times New Roman" panose="02020603050405020304" pitchFamily="18" charset="0"/>
                        </a:rPr>
                        <a:t>4. A. Trees</a:t>
                      </a:r>
                      <a:r>
                        <a:rPr lang="en-US" b="1" i="1" baseline="0" dirty="0">
                          <a:solidFill>
                            <a:schemeClr val="tx1"/>
                          </a:solidFill>
                          <a:latin typeface="Times New Roman" panose="02020603050405020304" pitchFamily="18" charset="0"/>
                          <a:cs typeface="Times New Roman" panose="02020603050405020304" pitchFamily="18" charset="0"/>
                        </a:rPr>
                        <a:t>                          B.  Mountains              C. gold</a:t>
                      </a:r>
                    </a:p>
                    <a:p>
                      <a:r>
                        <a:rPr lang="en-US" b="1" i="1" baseline="0" dirty="0">
                          <a:solidFill>
                            <a:schemeClr val="tx1"/>
                          </a:solidFill>
                          <a:latin typeface="Times New Roman" panose="02020603050405020304" pitchFamily="18" charset="0"/>
                          <a:cs typeface="Times New Roman" panose="02020603050405020304" pitchFamily="18" charset="0"/>
                        </a:rPr>
                        <a:t>5. A. swapped                    B. took away               C. bought </a:t>
                      </a:r>
                      <a:endParaRPr lang="en-US" b="1" i="1"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19181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Times New Roman" panose="02020603050405020304" pitchFamily="18" charset="0"/>
                          <a:cs typeface="Times New Roman" panose="02020603050405020304" pitchFamily="18" charset="0"/>
                        </a:rPr>
                        <a:t>Plot: end</a:t>
                      </a:r>
                    </a:p>
                    <a:p>
                      <a:endParaRPr lang="en-US" sz="18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b="1" dirty="0">
                          <a:solidFill>
                            <a:schemeClr val="tx1"/>
                          </a:solidFill>
                          <a:latin typeface="Times New Roman" panose="02020603050405020304" pitchFamily="18" charset="0"/>
                          <a:cs typeface="Times New Roman" panose="02020603050405020304" pitchFamily="18" charset="0"/>
                        </a:rPr>
                        <a:t>As the eagle was flying back, the load was too heavy.</a:t>
                      </a:r>
                    </a:p>
                    <a:p>
                      <a:r>
                        <a:rPr lang="en-US" b="1" dirty="0">
                          <a:solidFill>
                            <a:schemeClr val="tx1"/>
                          </a:solidFill>
                          <a:latin typeface="Times New Roman" panose="02020603050405020304" pitchFamily="18" charset="0"/>
                          <a:cs typeface="Times New Roman" panose="02020603050405020304" pitchFamily="18" charset="0"/>
                        </a:rPr>
                        <a:t>The eagle got tired and (6)   ________     the elder brother</a:t>
                      </a:r>
                    </a:p>
                    <a:p>
                      <a:r>
                        <a:rPr lang="en-US" b="1" dirty="0">
                          <a:solidFill>
                            <a:schemeClr val="tx1"/>
                          </a:solidFill>
                          <a:latin typeface="Times New Roman" panose="02020603050405020304" pitchFamily="18" charset="0"/>
                          <a:cs typeface="Times New Roman" panose="02020603050405020304" pitchFamily="18" charset="0"/>
                        </a:rPr>
                        <a:t>into the sea.</a:t>
                      </a:r>
                    </a:p>
                    <a:p>
                      <a:r>
                        <a:rPr lang="en-US" b="1" dirty="0">
                          <a:solidFill>
                            <a:schemeClr val="tx1"/>
                          </a:solidFill>
                          <a:latin typeface="Times New Roman" panose="02020603050405020304" pitchFamily="18" charset="0"/>
                          <a:cs typeface="Times New Roman" panose="02020603050405020304" pitchFamily="18" charset="0"/>
                        </a:rPr>
                        <a:t>6.  A.</a:t>
                      </a:r>
                      <a:r>
                        <a:rPr lang="en-US" b="1" baseline="0" dirty="0">
                          <a:solidFill>
                            <a:schemeClr val="tx1"/>
                          </a:solidFill>
                          <a:latin typeface="Times New Roman" panose="02020603050405020304" pitchFamily="18" charset="0"/>
                          <a:cs typeface="Times New Roman" panose="02020603050405020304" pitchFamily="18" charset="0"/>
                        </a:rPr>
                        <a:t> saved                          B. dropped                   C.  Brought </a:t>
                      </a:r>
                      <a:endParaRPr lang="en-US" b="1" dirty="0">
                        <a:solidFill>
                          <a:schemeClr val="tx1"/>
                        </a:solidFill>
                        <a:latin typeface="Times New Roman" panose="02020603050405020304" pitchFamily="18" charset="0"/>
                        <a:cs typeface="Times New Roman" panose="02020603050405020304" pitchFamily="18" charset="0"/>
                      </a:endParaRPr>
                    </a:p>
                    <a:p>
                      <a:endParaRPr lang="en-US" b="1" dirty="0">
                        <a:solidFill>
                          <a:schemeClr val="tx1"/>
                        </a:solidFill>
                        <a:latin typeface="Times New Roman" panose="02020603050405020304" pitchFamily="18" charset="0"/>
                        <a:cs typeface="Times New Roman" panose="02020603050405020304" pitchFamily="18" charset="0"/>
                      </a:endParaRPr>
                    </a:p>
                    <a:p>
                      <a:endParaRPr lang="en-US" b="1" dirty="0">
                        <a:solidFill>
                          <a:schemeClr val="tx1"/>
                        </a:solidFill>
                        <a:latin typeface="Times New Roman" panose="02020603050405020304" pitchFamily="18" charset="0"/>
                        <a:cs typeface="Times New Roman" panose="02020603050405020304" pitchFamily="18" charset="0"/>
                      </a:endParaRPr>
                    </a:p>
                    <a:p>
                      <a:pPr>
                        <a:lnSpc>
                          <a:spcPct val="150000"/>
                        </a:lnSpc>
                        <a:buFont typeface="Wingdings" pitchFamily="2" charset="2"/>
                        <a:buNone/>
                      </a:pPr>
                      <a:endParaRPr lang="en-US"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bl>
          </a:graphicData>
        </a:graphic>
      </p:graphicFrame>
      <p:sp>
        <p:nvSpPr>
          <p:cNvPr id="7" name="Rectangle 6"/>
          <p:cNvSpPr/>
          <p:nvPr/>
        </p:nvSpPr>
        <p:spPr>
          <a:xfrm>
            <a:off x="5943600" y="1351002"/>
            <a:ext cx="1071768" cy="369332"/>
          </a:xfrm>
          <a:prstGeom prst="rect">
            <a:avLst/>
          </a:prstGeom>
        </p:spPr>
        <p:txBody>
          <a:bodyPr wrap="none">
            <a:spAutoFit/>
          </a:bodyPr>
          <a:lstStyle/>
          <a:p>
            <a:r>
              <a:rPr lang="en-US" b="1" dirty="0">
                <a:solidFill>
                  <a:srgbClr val="FF0000"/>
                </a:solidFill>
              </a:rPr>
              <a:t>C. greedy</a:t>
            </a:r>
            <a:endParaRPr lang="en-US" dirty="0"/>
          </a:p>
        </p:txBody>
      </p:sp>
      <p:sp>
        <p:nvSpPr>
          <p:cNvPr id="8" name="Rectangle 7"/>
          <p:cNvSpPr/>
          <p:nvPr/>
        </p:nvSpPr>
        <p:spPr>
          <a:xfrm>
            <a:off x="3962400" y="2133600"/>
            <a:ext cx="867545" cy="369332"/>
          </a:xfrm>
          <a:prstGeom prst="rect">
            <a:avLst/>
          </a:prstGeom>
        </p:spPr>
        <p:txBody>
          <a:bodyPr wrap="none">
            <a:spAutoFit/>
          </a:bodyPr>
          <a:lstStyle/>
          <a:p>
            <a:r>
              <a:rPr lang="en-US" b="1" dirty="0">
                <a:solidFill>
                  <a:srgbClr val="FF0000"/>
                </a:solidFill>
              </a:rPr>
              <a:t>B. time</a:t>
            </a:r>
            <a:endParaRPr lang="en-US" dirty="0"/>
          </a:p>
        </p:txBody>
      </p:sp>
      <p:sp>
        <p:nvSpPr>
          <p:cNvPr id="9" name="Rectangle 8"/>
          <p:cNvSpPr/>
          <p:nvPr/>
        </p:nvSpPr>
        <p:spPr>
          <a:xfrm>
            <a:off x="5029200" y="3200400"/>
            <a:ext cx="1146211" cy="369332"/>
          </a:xfrm>
          <a:prstGeom prst="rect">
            <a:avLst/>
          </a:prstGeom>
        </p:spPr>
        <p:txBody>
          <a:bodyPr wrap="none">
            <a:spAutoFit/>
          </a:bodyPr>
          <a:lstStyle/>
          <a:p>
            <a:r>
              <a:rPr lang="en-US" b="1" dirty="0">
                <a:solidFill>
                  <a:srgbClr val="FF0000"/>
                </a:solidFill>
              </a:rPr>
              <a:t>B. fortune</a:t>
            </a:r>
            <a:endParaRPr lang="en-US" dirty="0"/>
          </a:p>
        </p:txBody>
      </p:sp>
      <p:sp>
        <p:nvSpPr>
          <p:cNvPr id="10" name="Rectangle 9"/>
          <p:cNvSpPr/>
          <p:nvPr/>
        </p:nvSpPr>
        <p:spPr>
          <a:xfrm>
            <a:off x="7696200" y="3733800"/>
            <a:ext cx="830035" cy="369332"/>
          </a:xfrm>
          <a:prstGeom prst="rect">
            <a:avLst/>
          </a:prstGeom>
        </p:spPr>
        <p:txBody>
          <a:bodyPr wrap="none">
            <a:spAutoFit/>
          </a:bodyPr>
          <a:lstStyle/>
          <a:p>
            <a:r>
              <a:rPr lang="en-US" b="1" dirty="0">
                <a:solidFill>
                  <a:srgbClr val="FF0000"/>
                </a:solidFill>
              </a:rPr>
              <a:t>C. gold</a:t>
            </a:r>
            <a:endParaRPr lang="en-US" dirty="0"/>
          </a:p>
        </p:txBody>
      </p:sp>
      <p:sp>
        <p:nvSpPr>
          <p:cNvPr id="11" name="Rectangle 10"/>
          <p:cNvSpPr/>
          <p:nvPr/>
        </p:nvSpPr>
        <p:spPr>
          <a:xfrm>
            <a:off x="2362200" y="4191000"/>
            <a:ext cx="1351267" cy="369332"/>
          </a:xfrm>
          <a:prstGeom prst="rect">
            <a:avLst/>
          </a:prstGeom>
        </p:spPr>
        <p:txBody>
          <a:bodyPr wrap="none">
            <a:spAutoFit/>
          </a:bodyPr>
          <a:lstStyle/>
          <a:p>
            <a:r>
              <a:rPr lang="en-US" b="1" dirty="0">
                <a:solidFill>
                  <a:srgbClr val="FF0000"/>
                </a:solidFill>
              </a:rPr>
              <a:t>A. swapped </a:t>
            </a:r>
            <a:endParaRPr lang="en-US" dirty="0"/>
          </a:p>
        </p:txBody>
      </p:sp>
      <p:sp>
        <p:nvSpPr>
          <p:cNvPr id="12" name="Rectangle 11"/>
          <p:cNvSpPr/>
          <p:nvPr/>
        </p:nvSpPr>
        <p:spPr>
          <a:xfrm>
            <a:off x="4648200" y="5943600"/>
            <a:ext cx="996170" cy="369332"/>
          </a:xfrm>
          <a:prstGeom prst="rect">
            <a:avLst/>
          </a:prstGeom>
        </p:spPr>
        <p:txBody>
          <a:bodyPr wrap="none">
            <a:spAutoFit/>
          </a:bodyPr>
          <a:lstStyle/>
          <a:p>
            <a:r>
              <a:rPr lang="en-US" b="1" dirty="0">
                <a:solidFill>
                  <a:srgbClr val="FF0000"/>
                </a:solidFill>
              </a:rPr>
              <a:t>dropped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amond(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ppt_x"/>
                                          </p:val>
                                        </p:tav>
                                        <p:tav tm="100000">
                                          <p:val>
                                            <p:strVal val="#ppt_x"/>
                                          </p:val>
                                        </p:tav>
                                      </p:tavLst>
                                    </p:anim>
                                    <p:anim calcmode="lin" valueType="num">
                                      <p:cBhvr additive="base">
                                        <p:cTn id="3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ppt_x"/>
                                          </p:val>
                                        </p:tav>
                                        <p:tav tm="100000">
                                          <p:val>
                                            <p:strVal val="#ppt_x"/>
                                          </p:val>
                                        </p:tav>
                                      </p:tavLst>
                                    </p:anim>
                                    <p:anim calcmode="lin" valueType="num">
                                      <p:cBhvr additive="base">
                                        <p:cTn id="4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fill="hold"/>
                                        <p:tgtEl>
                                          <p:spTgt spid="12"/>
                                        </p:tgtEl>
                                        <p:attrNameLst>
                                          <p:attrName>ppt_x</p:attrName>
                                        </p:attrNameLst>
                                      </p:cBhvr>
                                      <p:tavLst>
                                        <p:tav tm="0">
                                          <p:val>
                                            <p:strVal val="#ppt_x"/>
                                          </p:val>
                                        </p:tav>
                                        <p:tav tm="100000">
                                          <p:val>
                                            <p:strVal val="#ppt_x"/>
                                          </p:val>
                                        </p:tav>
                                      </p:tavLst>
                                    </p:anim>
                                    <p:anim calcmode="lin" valueType="num">
                                      <p:cBhvr additive="base">
                                        <p:cTn id="4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143000"/>
            <a:ext cx="8686800" cy="609600"/>
          </a:xfrm>
        </p:spPr>
        <p:txBody>
          <a:bodyPr>
            <a:noAutofit/>
          </a:bodyPr>
          <a:lstStyle/>
          <a:p>
            <a:pPr algn="l"/>
            <a:r>
              <a:rPr lang="en-US" sz="2400" b="1" dirty="0">
                <a:solidFill>
                  <a:srgbClr val="C00000"/>
                </a:solidFill>
              </a:rPr>
              <a:t/>
            </a:r>
            <a:br>
              <a:rPr lang="en-US" sz="2400" b="1" dirty="0">
                <a:solidFill>
                  <a:srgbClr val="C00000"/>
                </a:solidFill>
              </a:rPr>
            </a:br>
            <a:r>
              <a:rPr lang="en-US" sz="2400" b="1" dirty="0"/>
              <a:t>4. Read the story summaries below. Decide which story you would like to read.</a:t>
            </a:r>
            <a:endParaRPr lang="en-US" sz="2400" dirty="0"/>
          </a:p>
        </p:txBody>
      </p:sp>
      <p:sp>
        <p:nvSpPr>
          <p:cNvPr id="6" name="Rectangle 5"/>
          <p:cNvSpPr/>
          <p:nvPr/>
        </p:nvSpPr>
        <p:spPr>
          <a:xfrm>
            <a:off x="381000" y="338583"/>
            <a:ext cx="2590799"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vi-VN" sz="2400" b="1" dirty="0">
                <a:solidFill>
                  <a:schemeClr val="tx1"/>
                </a:solidFill>
              </a:rPr>
              <a:t>III</a:t>
            </a:r>
            <a:r>
              <a:rPr lang="en-US" sz="2400" b="1" dirty="0">
                <a:solidFill>
                  <a:schemeClr val="tx1"/>
                </a:solidFill>
              </a:rPr>
              <a:t>. Speaking</a:t>
            </a:r>
            <a:endParaRPr lang="en-US" sz="2400" dirty="0">
              <a:solidFill>
                <a:schemeClr val="tx1"/>
              </a:solidFill>
            </a:endParaRPr>
          </a:p>
        </p:txBody>
      </p:sp>
      <p:sp>
        <p:nvSpPr>
          <p:cNvPr id="7" name="Rectangle 6"/>
          <p:cNvSpPr/>
          <p:nvPr/>
        </p:nvSpPr>
        <p:spPr>
          <a:xfrm>
            <a:off x="381000" y="2133600"/>
            <a:ext cx="5334000" cy="4154984"/>
          </a:xfrm>
          <a:prstGeom prst="rect">
            <a:avLst/>
          </a:prstGeom>
          <a:solidFill>
            <a:schemeClr val="accent1">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a:spAutoFit/>
          </a:bodyPr>
          <a:lstStyle/>
          <a:p>
            <a:r>
              <a:rPr lang="en-US" sz="2400" b="1" i="1" dirty="0">
                <a:solidFill>
                  <a:srgbClr val="C00000"/>
                </a:solidFill>
                <a:latin typeface="Times New Roman" panose="02020603050405020304" pitchFamily="18" charset="0"/>
                <a:cs typeface="Times New Roman" panose="02020603050405020304" pitchFamily="18" charset="0"/>
              </a:rPr>
              <a:t>Title</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i="1" dirty="0">
                <a:solidFill>
                  <a:schemeClr val="tx1"/>
                </a:solidFill>
                <a:latin typeface="Times New Roman" panose="02020603050405020304" pitchFamily="18" charset="0"/>
                <a:cs typeface="Times New Roman" panose="02020603050405020304" pitchFamily="18" charset="0"/>
              </a:rPr>
              <a:t>Saint </a:t>
            </a:r>
            <a:r>
              <a:rPr lang="en-US" sz="2400" b="1" i="1" dirty="0" err="1">
                <a:solidFill>
                  <a:schemeClr val="tx1"/>
                </a:solidFill>
                <a:latin typeface="Times New Roman" panose="02020603050405020304" pitchFamily="18" charset="0"/>
                <a:cs typeface="Times New Roman" panose="02020603050405020304" pitchFamily="18" charset="0"/>
              </a:rPr>
              <a:t>Giong</a:t>
            </a:r>
            <a:endParaRPr lang="en-US" sz="2400" b="1" i="1" dirty="0">
              <a:solidFill>
                <a:schemeClr val="tx1"/>
              </a:solidFill>
              <a:latin typeface="Times New Roman" panose="02020603050405020304" pitchFamily="18" charset="0"/>
              <a:cs typeface="Times New Roman" panose="02020603050405020304" pitchFamily="18" charset="0"/>
            </a:endParaRPr>
          </a:p>
          <a:p>
            <a:r>
              <a:rPr lang="en-US" sz="2400" b="1" i="1" dirty="0">
                <a:solidFill>
                  <a:srgbClr val="C00000"/>
                </a:solidFill>
                <a:latin typeface="Times New Roman" panose="02020603050405020304" pitchFamily="18" charset="0"/>
                <a:cs typeface="Times New Roman" panose="02020603050405020304" pitchFamily="18" charset="0"/>
              </a:rPr>
              <a:t>Genre</a:t>
            </a:r>
            <a:r>
              <a:rPr lang="en-US" sz="2400" b="1" dirty="0">
                <a:solidFill>
                  <a:schemeClr val="tx1"/>
                </a:solidFill>
                <a:latin typeface="Times New Roman" panose="02020603050405020304" pitchFamily="18" charset="0"/>
                <a:cs typeface="Times New Roman" panose="02020603050405020304" pitchFamily="18" charset="0"/>
              </a:rPr>
              <a:t>: legend</a:t>
            </a:r>
          </a:p>
          <a:p>
            <a:r>
              <a:rPr lang="en-US" sz="2400" b="1" i="1" dirty="0">
                <a:solidFill>
                  <a:srgbClr val="C00000"/>
                </a:solidFill>
                <a:latin typeface="Times New Roman" panose="02020603050405020304" pitchFamily="18" charset="0"/>
                <a:cs typeface="Times New Roman" panose="02020603050405020304" pitchFamily="18" charset="0"/>
              </a:rPr>
              <a:t>Main characters</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Thanh</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Giong</a:t>
            </a:r>
            <a:endParaRPr lang="en-US" sz="2400" b="1" dirty="0">
              <a:solidFill>
                <a:schemeClr val="tx1"/>
              </a:solidFill>
              <a:latin typeface="Times New Roman" panose="02020603050405020304" pitchFamily="18" charset="0"/>
              <a:cs typeface="Times New Roman" panose="02020603050405020304" pitchFamily="18" charset="0"/>
            </a:endParaRPr>
          </a:p>
          <a:p>
            <a:r>
              <a:rPr lang="en-US" sz="2400" b="1" i="1" dirty="0">
                <a:solidFill>
                  <a:srgbClr val="C00000"/>
                </a:solidFill>
                <a:latin typeface="Times New Roman" panose="02020603050405020304" pitchFamily="18" charset="0"/>
                <a:cs typeface="Times New Roman" panose="02020603050405020304" pitchFamily="18" charset="0"/>
              </a:rPr>
              <a:t>Plot</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Thanh</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Giong</a:t>
            </a:r>
            <a:r>
              <a:rPr lang="en-US" sz="2400" b="1" dirty="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lived in the village</a:t>
            </a:r>
          </a:p>
          <a:p>
            <a:r>
              <a:rPr lang="en-US" sz="2400" dirty="0">
                <a:solidFill>
                  <a:schemeClr val="tx1"/>
                </a:solidFill>
                <a:latin typeface="Times New Roman" panose="02020603050405020304" pitchFamily="18" charset="0"/>
                <a:cs typeface="Times New Roman" panose="02020603050405020304" pitchFamily="18" charset="0"/>
              </a:rPr>
              <a:t>of </a:t>
            </a:r>
            <a:r>
              <a:rPr lang="en-US" sz="2400" dirty="0" err="1">
                <a:solidFill>
                  <a:schemeClr val="tx1"/>
                </a:solidFill>
                <a:latin typeface="Times New Roman" panose="02020603050405020304" pitchFamily="18" charset="0"/>
                <a:cs typeface="Times New Roman" panose="02020603050405020304" pitchFamily="18" charset="0"/>
              </a:rPr>
              <a:t>Phu</a:t>
            </a:r>
            <a:r>
              <a:rPr lang="en-US" sz="2400" dirty="0">
                <a:solidFill>
                  <a:schemeClr val="tx1"/>
                </a:solidFill>
                <a:latin typeface="Times New Roman" panose="02020603050405020304" pitchFamily="18" charset="0"/>
                <a:cs typeface="Times New Roman" panose="02020603050405020304" pitchFamily="18" charset="0"/>
              </a:rPr>
              <a:t> Dong. He was already three</a:t>
            </a:r>
          </a:p>
          <a:p>
            <a:r>
              <a:rPr lang="en-US" sz="2400" dirty="0">
                <a:solidFill>
                  <a:schemeClr val="tx1"/>
                </a:solidFill>
                <a:latin typeface="Times New Roman" panose="02020603050405020304" pitchFamily="18" charset="0"/>
                <a:cs typeface="Times New Roman" panose="02020603050405020304" pitchFamily="18" charset="0"/>
              </a:rPr>
              <a:t>years old, but he couldn’t sit up or say</a:t>
            </a:r>
          </a:p>
          <a:p>
            <a:r>
              <a:rPr lang="en-US" sz="2400" dirty="0">
                <a:solidFill>
                  <a:schemeClr val="tx1"/>
                </a:solidFill>
                <a:latin typeface="Times New Roman" panose="02020603050405020304" pitchFamily="18" charset="0"/>
                <a:cs typeface="Times New Roman" panose="02020603050405020304" pitchFamily="18" charset="0"/>
              </a:rPr>
              <a:t>any words. However, when the enemy</a:t>
            </a:r>
          </a:p>
          <a:p>
            <a:r>
              <a:rPr lang="en-US" sz="2400" dirty="0">
                <a:solidFill>
                  <a:schemeClr val="tx1"/>
                </a:solidFill>
                <a:latin typeface="Times New Roman" panose="02020603050405020304" pitchFamily="18" charset="0"/>
                <a:cs typeface="Times New Roman" panose="02020603050405020304" pitchFamily="18" charset="0"/>
              </a:rPr>
              <a:t>invaded his country, he helped Emperor</a:t>
            </a:r>
          </a:p>
          <a:p>
            <a:r>
              <a:rPr lang="en-US" sz="2400" dirty="0">
                <a:solidFill>
                  <a:schemeClr val="tx1"/>
                </a:solidFill>
                <a:latin typeface="Times New Roman" panose="02020603050405020304" pitchFamily="18" charset="0"/>
                <a:cs typeface="Times New Roman" panose="02020603050405020304" pitchFamily="18" charset="0"/>
              </a:rPr>
              <a:t>Hung </a:t>
            </a:r>
            <a:r>
              <a:rPr lang="en-US" sz="2400" dirty="0" err="1">
                <a:solidFill>
                  <a:schemeClr val="tx1"/>
                </a:solidFill>
                <a:latin typeface="Times New Roman" panose="02020603050405020304" pitchFamily="18" charset="0"/>
                <a:cs typeface="Times New Roman" panose="02020603050405020304" pitchFamily="18" charset="0"/>
              </a:rPr>
              <a:t>Vuong</a:t>
            </a:r>
            <a:r>
              <a:rPr lang="en-US" sz="2400" dirty="0">
                <a:solidFill>
                  <a:schemeClr val="tx1"/>
                </a:solidFill>
                <a:latin typeface="Times New Roman" panose="02020603050405020304" pitchFamily="18" charset="0"/>
                <a:cs typeface="Times New Roman" panose="02020603050405020304" pitchFamily="18" charset="0"/>
              </a:rPr>
              <a:t> the Sixth defeat the enemy</a:t>
            </a:r>
          </a:p>
          <a:p>
            <a:r>
              <a:rPr lang="en-US" sz="2400" dirty="0">
                <a:solidFill>
                  <a:schemeClr val="tx1"/>
                </a:solidFill>
                <a:latin typeface="Times New Roman" panose="02020603050405020304" pitchFamily="18" charset="0"/>
                <a:cs typeface="Times New Roman" panose="02020603050405020304" pitchFamily="18" charset="0"/>
              </a:rPr>
              <a:t>and save the country. He flew to heaven</a:t>
            </a:r>
          </a:p>
          <a:p>
            <a:r>
              <a:rPr lang="en-US" sz="2400" dirty="0">
                <a:solidFill>
                  <a:schemeClr val="tx1"/>
                </a:solidFill>
                <a:latin typeface="Times New Roman" panose="02020603050405020304" pitchFamily="18" charset="0"/>
                <a:cs typeface="Times New Roman" panose="02020603050405020304" pitchFamily="18" charset="0"/>
              </a:rPr>
              <a:t>and became a Saint.</a:t>
            </a:r>
          </a:p>
        </p:txBody>
      </p:sp>
      <p:pic>
        <p:nvPicPr>
          <p:cNvPr id="3074" name="Picture 2" descr="D:\2017-2018\powerpoint\su-tich-thanh-giong.jpg"/>
          <p:cNvPicPr>
            <a:picLocks noChangeAspect="1" noChangeArrowheads="1"/>
          </p:cNvPicPr>
          <p:nvPr/>
        </p:nvPicPr>
        <p:blipFill>
          <a:blip r:embed="rId2"/>
          <a:srcRect/>
          <a:stretch>
            <a:fillRect/>
          </a:stretch>
        </p:blipFill>
        <p:spPr bwMode="auto">
          <a:xfrm>
            <a:off x="5943600" y="1981200"/>
            <a:ext cx="2494280" cy="4191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blinds(horizontal)">
                                      <p:cBhvr>
                                        <p:cTn id="18"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304800" y="457200"/>
            <a:ext cx="3810000" cy="2438400"/>
          </a:xfrm>
          <a:prstGeom prst="rect">
            <a:avLst/>
          </a:prstGeom>
          <a:noFill/>
          <a:ln w="9525">
            <a:noFill/>
            <a:miter lim="800000"/>
            <a:headEnd/>
            <a:tailEnd/>
          </a:ln>
          <a:effectLst/>
        </p:spPr>
      </p:pic>
      <p:sp>
        <p:nvSpPr>
          <p:cNvPr id="9" name="Rectangle 8"/>
          <p:cNvSpPr/>
          <p:nvPr/>
        </p:nvSpPr>
        <p:spPr>
          <a:xfrm>
            <a:off x="76200" y="3151525"/>
            <a:ext cx="4191000" cy="34778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000" b="1" dirty="0">
                <a:latin typeface="Times New Roman" panose="02020603050405020304" pitchFamily="18" charset="0"/>
                <a:cs typeface="Times New Roman" panose="02020603050405020304" pitchFamily="18" charset="0"/>
              </a:rPr>
              <a:t>Title:       </a:t>
            </a:r>
            <a:r>
              <a:rPr lang="en-US" sz="2000" b="1" i="1" dirty="0">
                <a:latin typeface="Times New Roman" panose="02020603050405020304" pitchFamily="18" charset="0"/>
                <a:cs typeface="Times New Roman" panose="02020603050405020304" pitchFamily="18" charset="0"/>
              </a:rPr>
              <a:t>The Tortoise and the Hare</a:t>
            </a:r>
          </a:p>
          <a:p>
            <a:pPr algn="just"/>
            <a:r>
              <a:rPr lang="en-US" sz="2000" b="1" dirty="0">
                <a:latin typeface="Times New Roman" panose="02020603050405020304" pitchFamily="18" charset="0"/>
                <a:cs typeface="Times New Roman" panose="02020603050405020304" pitchFamily="18" charset="0"/>
              </a:rPr>
              <a:t>Genre:   fable</a:t>
            </a:r>
          </a:p>
          <a:p>
            <a:pPr algn="just"/>
            <a:r>
              <a:rPr lang="en-US" sz="2000" b="1" dirty="0">
                <a:latin typeface="Times New Roman" panose="02020603050405020304" pitchFamily="18" charset="0"/>
                <a:cs typeface="Times New Roman" panose="02020603050405020304" pitchFamily="18" charset="0"/>
              </a:rPr>
              <a:t>Main characters</a:t>
            </a:r>
            <a:r>
              <a:rPr lang="en-US" sz="2000" dirty="0">
                <a:latin typeface="Times New Roman" panose="02020603050405020304" pitchFamily="18" charset="0"/>
                <a:cs typeface="Times New Roman" panose="02020603050405020304" pitchFamily="18" charset="0"/>
              </a:rPr>
              <a:t>: a hare and a tortoise</a:t>
            </a:r>
          </a:p>
          <a:p>
            <a:pPr algn="just"/>
            <a:r>
              <a:rPr lang="en-US" sz="2000" b="1" dirty="0">
                <a:latin typeface="Times New Roman" panose="02020603050405020304" pitchFamily="18" charset="0"/>
                <a:cs typeface="Times New Roman" panose="02020603050405020304" pitchFamily="18" charset="0"/>
              </a:rPr>
              <a:t>Plot: </a:t>
            </a:r>
            <a:r>
              <a:rPr lang="en-US" sz="2000" dirty="0">
                <a:latin typeface="Times New Roman" panose="02020603050405020304" pitchFamily="18" charset="0"/>
                <a:cs typeface="Times New Roman" panose="02020603050405020304" pitchFamily="18" charset="0"/>
              </a:rPr>
              <a:t>The hare always boasted about how fast he could run. The tortoise challenged him to a race. The hare soon left the tortoise behind.</a:t>
            </a:r>
          </a:p>
          <a:p>
            <a:pPr algn="just"/>
            <a:r>
              <a:rPr lang="en-US" sz="2000" dirty="0">
                <a:latin typeface="Times New Roman" panose="02020603050405020304" pitchFamily="18" charset="0"/>
                <a:cs typeface="Times New Roman" panose="02020603050405020304" pitchFamily="18" charset="0"/>
              </a:rPr>
              <a:t>The hare believed that he would win,</a:t>
            </a:r>
          </a:p>
          <a:p>
            <a:pPr algn="just"/>
            <a:r>
              <a:rPr lang="en-US" sz="2000" dirty="0">
                <a:latin typeface="Times New Roman" panose="02020603050405020304" pitchFamily="18" charset="0"/>
                <a:cs typeface="Times New Roman" panose="02020603050405020304" pitchFamily="18" charset="0"/>
              </a:rPr>
              <a:t>and he stopped to take a nap. When</a:t>
            </a:r>
          </a:p>
          <a:p>
            <a:pPr algn="just"/>
            <a:r>
              <a:rPr lang="en-US" sz="2000" dirty="0">
                <a:latin typeface="Times New Roman" panose="02020603050405020304" pitchFamily="18" charset="0"/>
                <a:cs typeface="Times New Roman" panose="02020603050405020304" pitchFamily="18" charset="0"/>
              </a:rPr>
              <a:t>he woke up, he found that the tortoise</a:t>
            </a:r>
          </a:p>
          <a:p>
            <a:pPr algn="just"/>
            <a:r>
              <a:rPr lang="en-US" sz="2000" dirty="0">
                <a:latin typeface="Times New Roman" panose="02020603050405020304" pitchFamily="18" charset="0"/>
                <a:cs typeface="Times New Roman" panose="02020603050405020304" pitchFamily="18" charset="0"/>
              </a:rPr>
              <a:t>arrived before him</a:t>
            </a:r>
          </a:p>
        </p:txBody>
      </p:sp>
      <p:pic>
        <p:nvPicPr>
          <p:cNvPr id="10" name="Picture 2"/>
          <p:cNvPicPr>
            <a:picLocks noChangeAspect="1" noChangeArrowheads="1"/>
          </p:cNvPicPr>
          <p:nvPr/>
        </p:nvPicPr>
        <p:blipFill>
          <a:blip r:embed="rId3"/>
          <a:srcRect/>
          <a:stretch>
            <a:fillRect/>
          </a:stretch>
        </p:blipFill>
        <p:spPr bwMode="auto">
          <a:xfrm>
            <a:off x="4495800" y="381000"/>
            <a:ext cx="4114800" cy="2514599"/>
          </a:xfrm>
          <a:prstGeom prst="rect">
            <a:avLst/>
          </a:prstGeom>
          <a:noFill/>
          <a:ln w="9525">
            <a:noFill/>
            <a:miter lim="800000"/>
            <a:headEnd/>
            <a:tailEnd/>
          </a:ln>
          <a:effectLst/>
        </p:spPr>
      </p:pic>
      <p:sp>
        <p:nvSpPr>
          <p:cNvPr id="11" name="Rectangle 10"/>
          <p:cNvSpPr/>
          <p:nvPr/>
        </p:nvSpPr>
        <p:spPr>
          <a:xfrm>
            <a:off x="4495800" y="2971800"/>
            <a:ext cx="4343400" cy="378565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000" b="1" dirty="0">
                <a:latin typeface="Times New Roman" panose="02020603050405020304" pitchFamily="18" charset="0"/>
                <a:cs typeface="Times New Roman" panose="02020603050405020304" pitchFamily="18" charset="0"/>
              </a:rPr>
              <a:t>Title: </a:t>
            </a:r>
            <a:r>
              <a:rPr lang="en-US" sz="2000" b="1" i="1" dirty="0">
                <a:latin typeface="Times New Roman" panose="02020603050405020304" pitchFamily="18" charset="0"/>
                <a:cs typeface="Times New Roman" panose="02020603050405020304" pitchFamily="18" charset="0"/>
              </a:rPr>
              <a:t>Chung Cakes, Day Cakes</a:t>
            </a:r>
          </a:p>
          <a:p>
            <a:pPr algn="just"/>
            <a:r>
              <a:rPr lang="en-US" sz="2000" b="1" dirty="0">
                <a:latin typeface="Times New Roman" panose="02020603050405020304" pitchFamily="18" charset="0"/>
                <a:cs typeface="Times New Roman" panose="02020603050405020304" pitchFamily="18" charset="0"/>
              </a:rPr>
              <a:t>Genre: folk tale</a:t>
            </a:r>
          </a:p>
          <a:p>
            <a:pPr algn="just"/>
            <a:r>
              <a:rPr lang="fr-FR" sz="2000" b="1" dirty="0">
                <a:latin typeface="Times New Roman" panose="02020603050405020304" pitchFamily="18" charset="0"/>
                <a:cs typeface="Times New Roman" panose="02020603050405020304" pitchFamily="18" charset="0"/>
              </a:rPr>
              <a:t>Main </a:t>
            </a:r>
            <a:r>
              <a:rPr lang="fr-FR" sz="2000" b="1" dirty="0" err="1">
                <a:latin typeface="Times New Roman" panose="02020603050405020304" pitchFamily="18" charset="0"/>
                <a:cs typeface="Times New Roman" panose="02020603050405020304" pitchFamily="18" charset="0"/>
              </a:rPr>
              <a:t>characters</a:t>
            </a:r>
            <a:r>
              <a:rPr lang="fr-FR" sz="2000" dirty="0">
                <a:latin typeface="Times New Roman" panose="02020603050405020304" pitchFamily="18" charset="0"/>
                <a:cs typeface="Times New Roman" panose="02020603050405020304" pitchFamily="18" charset="0"/>
              </a:rPr>
              <a:t>: Prince </a:t>
            </a:r>
            <a:r>
              <a:rPr lang="fr-FR" sz="2000" dirty="0" err="1">
                <a:latin typeface="Times New Roman" panose="02020603050405020304" pitchFamily="18" charset="0"/>
                <a:cs typeface="Times New Roman" panose="02020603050405020304" pitchFamily="18" charset="0"/>
              </a:rPr>
              <a:t>Tiet</a:t>
            </a:r>
            <a:r>
              <a:rPr lang="fr-FR" sz="2000" dirty="0">
                <a:latin typeface="Times New Roman" panose="02020603050405020304" pitchFamily="18" charset="0"/>
                <a:cs typeface="Times New Roman" panose="02020603050405020304" pitchFamily="18" charset="0"/>
              </a:rPr>
              <a:t> Lieu</a:t>
            </a:r>
            <a:r>
              <a:rPr lang="fr-FR" sz="2000" b="1"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his wife, and Emperor Hung </a:t>
            </a:r>
            <a:r>
              <a:rPr lang="en-US" sz="2000" dirty="0" err="1">
                <a:latin typeface="Times New Roman" panose="02020603050405020304" pitchFamily="18" charset="0"/>
                <a:cs typeface="Times New Roman" panose="02020603050405020304" pitchFamily="18" charset="0"/>
              </a:rPr>
              <a:t>Vuong</a:t>
            </a:r>
            <a:endParaRPr lang="en-US" sz="2000" dirty="0">
              <a:latin typeface="Times New Roman" panose="02020603050405020304" pitchFamily="18" charset="0"/>
              <a:cs typeface="Times New Roman" panose="02020603050405020304" pitchFamily="18" charset="0"/>
            </a:endParaRPr>
          </a:p>
          <a:p>
            <a:pPr algn="just"/>
            <a:r>
              <a:rPr lang="en-US" sz="2000" b="1" dirty="0">
                <a:latin typeface="Times New Roman" panose="02020603050405020304" pitchFamily="18" charset="0"/>
                <a:cs typeface="Times New Roman" panose="02020603050405020304" pitchFamily="18" charset="0"/>
              </a:rPr>
              <a:t>Plot: </a:t>
            </a:r>
            <a:r>
              <a:rPr lang="en-US" sz="2000" dirty="0">
                <a:latin typeface="Times New Roman" panose="02020603050405020304" pitchFamily="18" charset="0"/>
                <a:cs typeface="Times New Roman" panose="02020603050405020304" pitchFamily="18" charset="0"/>
              </a:rPr>
              <a:t>Emperor Hung </a:t>
            </a:r>
            <a:r>
              <a:rPr lang="en-US" sz="2000" dirty="0" err="1">
                <a:latin typeface="Times New Roman" panose="02020603050405020304" pitchFamily="18" charset="0"/>
                <a:cs typeface="Times New Roman" panose="02020603050405020304" pitchFamily="18" charset="0"/>
              </a:rPr>
              <a:t>Vuong</a:t>
            </a:r>
            <a:r>
              <a:rPr lang="en-US" sz="2000" dirty="0">
                <a:latin typeface="Times New Roman" panose="02020603050405020304" pitchFamily="18" charset="0"/>
                <a:cs typeface="Times New Roman" panose="02020603050405020304" pitchFamily="18" charset="0"/>
              </a:rPr>
              <a:t> announced</a:t>
            </a:r>
          </a:p>
          <a:p>
            <a:pPr algn="just"/>
            <a:r>
              <a:rPr lang="en-US" sz="2000" dirty="0">
                <a:latin typeface="Times New Roman" panose="02020603050405020304" pitchFamily="18" charset="0"/>
                <a:cs typeface="Times New Roman" panose="02020603050405020304" pitchFamily="18" charset="0"/>
              </a:rPr>
              <a:t>that the prince who made the most</a:t>
            </a:r>
          </a:p>
          <a:p>
            <a:pPr algn="just"/>
            <a:r>
              <a:rPr lang="en-US" sz="2000" dirty="0">
                <a:latin typeface="Times New Roman" panose="02020603050405020304" pitchFamily="18" charset="0"/>
                <a:cs typeface="Times New Roman" panose="02020603050405020304" pitchFamily="18" charset="0"/>
              </a:rPr>
              <a:t>delicious food would become the new</a:t>
            </a:r>
          </a:p>
          <a:p>
            <a:pPr algn="just"/>
            <a:r>
              <a:rPr lang="en-US" sz="2000" dirty="0">
                <a:latin typeface="Times New Roman" panose="02020603050405020304" pitchFamily="18" charset="0"/>
                <a:cs typeface="Times New Roman" panose="02020603050405020304" pitchFamily="18" charset="0"/>
              </a:rPr>
              <a:t>emperor. Prince </a:t>
            </a:r>
            <a:r>
              <a:rPr lang="en-US" sz="2000" dirty="0" err="1">
                <a:latin typeface="Times New Roman" panose="02020603050405020304" pitchFamily="18" charset="0"/>
                <a:cs typeface="Times New Roman" panose="02020603050405020304" pitchFamily="18" charset="0"/>
              </a:rPr>
              <a:t>Tiet</a:t>
            </a:r>
            <a:r>
              <a:rPr lang="en-US" sz="2000" dirty="0">
                <a:latin typeface="Times New Roman" panose="02020603050405020304" pitchFamily="18" charset="0"/>
                <a:cs typeface="Times New Roman" panose="02020603050405020304" pitchFamily="18" charset="0"/>
              </a:rPr>
              <a:t> Lieu and his wife</a:t>
            </a:r>
          </a:p>
          <a:p>
            <a:pPr algn="just"/>
            <a:r>
              <a:rPr lang="en-US" sz="2000" dirty="0">
                <a:latin typeface="Times New Roman" panose="02020603050405020304" pitchFamily="18" charset="0"/>
                <a:cs typeface="Times New Roman" panose="02020603050405020304" pitchFamily="18" charset="0"/>
              </a:rPr>
              <a:t>pleased the emperor by creating two</a:t>
            </a:r>
          </a:p>
          <a:p>
            <a:pPr algn="just"/>
            <a:r>
              <a:rPr lang="en-US" sz="2000" dirty="0">
                <a:latin typeface="Times New Roman" panose="02020603050405020304" pitchFamily="18" charset="0"/>
                <a:cs typeface="Times New Roman" panose="02020603050405020304" pitchFamily="18" charset="0"/>
              </a:rPr>
              <a:t>types of rice cakes that represented</a:t>
            </a:r>
          </a:p>
          <a:p>
            <a:pPr algn="just"/>
            <a:r>
              <a:rPr lang="en-US" sz="2000" dirty="0">
                <a:latin typeface="Times New Roman" panose="02020603050405020304" pitchFamily="18" charset="0"/>
                <a:cs typeface="Times New Roman" panose="02020603050405020304" pitchFamily="18" charset="0"/>
              </a:rPr>
              <a:t>Heaven and Earth. Emperor Hung </a:t>
            </a:r>
            <a:r>
              <a:rPr lang="en-US" sz="2000" dirty="0" err="1">
                <a:latin typeface="Times New Roman" panose="02020603050405020304" pitchFamily="18" charset="0"/>
                <a:cs typeface="Times New Roman" panose="02020603050405020304" pitchFamily="18" charset="0"/>
              </a:rPr>
              <a:t>Vuong</a:t>
            </a:r>
            <a:r>
              <a:rPr lang="en-US" sz="2000" dirty="0">
                <a:latin typeface="Times New Roman" panose="02020603050405020304" pitchFamily="18" charset="0"/>
                <a:cs typeface="Times New Roman" panose="02020603050405020304" pitchFamily="18" charset="0"/>
              </a:rPr>
              <a:t> made </a:t>
            </a:r>
            <a:r>
              <a:rPr lang="en-US" sz="2000" dirty="0" err="1">
                <a:latin typeface="Times New Roman" panose="02020603050405020304" pitchFamily="18" charset="0"/>
                <a:cs typeface="Times New Roman" panose="02020603050405020304" pitchFamily="18" charset="0"/>
              </a:rPr>
              <a:t>Tiet</a:t>
            </a:r>
            <a:r>
              <a:rPr lang="en-US" sz="2000" dirty="0">
                <a:latin typeface="Times New Roman" panose="02020603050405020304" pitchFamily="18" charset="0"/>
                <a:cs typeface="Times New Roman" panose="02020603050405020304" pitchFamily="18" charset="0"/>
              </a:rPr>
              <a:t> Lieu the new emperor.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diamond(in)">
                                      <p:cBhvr>
                                        <p:cTn id="7" dur="20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diamond(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685800"/>
            <a:ext cx="8229600" cy="533400"/>
          </a:xfrm>
        </p:spPr>
        <p:txBody>
          <a:bodyPr>
            <a:noAutofit/>
          </a:bodyPr>
          <a:lstStyle/>
          <a:p>
            <a:pPr algn="l"/>
            <a:r>
              <a:rPr lang="en-US" sz="2400" b="1" dirty="0">
                <a:solidFill>
                  <a:srgbClr val="500000"/>
                </a:solidFill>
              </a:rPr>
              <a:t>5. Work in pairs. Ask and answer questions about the stories.</a:t>
            </a:r>
          </a:p>
        </p:txBody>
      </p:sp>
      <p:graphicFrame>
        <p:nvGraphicFramePr>
          <p:cNvPr id="7" name="Table 6"/>
          <p:cNvGraphicFramePr>
            <a:graphicFrameLocks noGrp="1"/>
          </p:cNvGraphicFramePr>
          <p:nvPr>
            <p:extLst>
              <p:ext uri="{D42A27DB-BD31-4B8C-83A1-F6EECF244321}">
                <p14:modId xmlns:p14="http://schemas.microsoft.com/office/powerpoint/2010/main" val="4264714305"/>
              </p:ext>
            </p:extLst>
          </p:nvPr>
        </p:nvGraphicFramePr>
        <p:xfrm>
          <a:off x="228600" y="1397000"/>
          <a:ext cx="8686800" cy="4572000"/>
        </p:xfrm>
        <a:graphic>
          <a:graphicData uri="http://schemas.openxmlformats.org/drawingml/2006/table">
            <a:tbl>
              <a:tblPr firstRow="1" bandRow="1">
                <a:tableStyleId>{5C22544A-7EE6-4342-B048-85BDC9FD1C3A}</a:tableStyleId>
              </a:tblPr>
              <a:tblGrid>
                <a:gridCol w="4343400">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tblGrid>
              <a:tr h="370840">
                <a:tc>
                  <a:txBody>
                    <a:bodyPr/>
                    <a:lstStyle/>
                    <a:p>
                      <a:r>
                        <a:rPr lang="en-US" sz="2400" dirty="0">
                          <a:latin typeface="Times New Roman" panose="02020603050405020304" pitchFamily="18" charset="0"/>
                          <a:cs typeface="Times New Roman" panose="02020603050405020304" pitchFamily="18" charset="0"/>
                        </a:rPr>
                        <a:t>Question</a:t>
                      </a:r>
                      <a:r>
                        <a:rPr lang="en-US" sz="2400" baseline="0" dirty="0">
                          <a:latin typeface="Times New Roman" panose="02020603050405020304" pitchFamily="18" charset="0"/>
                          <a:cs typeface="Times New Roman" panose="02020603050405020304" pitchFamily="18" charset="0"/>
                        </a:rPr>
                        <a:t>s</a:t>
                      </a:r>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70840">
                <a:tc>
                  <a:txBody>
                    <a:bodyPr/>
                    <a:lstStyle/>
                    <a:p>
                      <a:r>
                        <a:rPr lang="en-US" sz="2400" dirty="0">
                          <a:latin typeface="Times New Roman" panose="02020603050405020304" pitchFamily="18" charset="0"/>
                          <a:cs typeface="Times New Roman" panose="02020603050405020304" pitchFamily="18" charset="0"/>
                        </a:rPr>
                        <a:t>1. Which</a:t>
                      </a:r>
                      <a:r>
                        <a:rPr lang="en-US" sz="2400" baseline="0" dirty="0">
                          <a:latin typeface="Times New Roman" panose="02020603050405020304" pitchFamily="18" charset="0"/>
                          <a:cs typeface="Times New Roman" panose="02020603050405020304" pitchFamily="18" charset="0"/>
                        </a:rPr>
                        <a:t> story do you want to read?</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err="1">
                          <a:latin typeface="Times New Roman" panose="02020603050405020304" pitchFamily="18" charset="0"/>
                          <a:cs typeface="Times New Roman" panose="02020603050405020304" pitchFamily="18" charset="0"/>
                        </a:rPr>
                        <a:t>Giong</a:t>
                      </a:r>
                      <a:r>
                        <a:rPr lang="en-US" sz="2400" dirty="0">
                          <a:latin typeface="Times New Roman" panose="02020603050405020304" pitchFamily="18" charset="0"/>
                          <a:cs typeface="Times New Roman" panose="02020603050405020304" pitchFamily="18" charset="0"/>
                        </a:rPr>
                        <a:t> Saint.</a:t>
                      </a:r>
                    </a:p>
                  </a:txBody>
                  <a:tcPr/>
                </a:tc>
                <a:extLst>
                  <a:ext uri="{0D108BD9-81ED-4DB2-BD59-A6C34878D82A}">
                    <a16:rowId xmlns:a16="http://schemas.microsoft.com/office/drawing/2014/main" val="10001"/>
                  </a:ext>
                </a:extLst>
              </a:tr>
              <a:tr h="370840">
                <a:tc>
                  <a:txBody>
                    <a:bodyPr/>
                    <a:lstStyle/>
                    <a:p>
                      <a:r>
                        <a:rPr lang="en-US" sz="2400" dirty="0">
                          <a:latin typeface="Times New Roman" panose="02020603050405020304" pitchFamily="18" charset="0"/>
                          <a:cs typeface="Times New Roman" panose="02020603050405020304" pitchFamily="18" charset="0"/>
                        </a:rPr>
                        <a:t>2. What</a:t>
                      </a:r>
                      <a:r>
                        <a:rPr lang="en-US" sz="2400" baseline="0" dirty="0">
                          <a:latin typeface="Times New Roman" panose="02020603050405020304" pitchFamily="18" charset="0"/>
                          <a:cs typeface="Times New Roman" panose="02020603050405020304" pitchFamily="18" charset="0"/>
                        </a:rPr>
                        <a:t> kind of story is it?</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a:latin typeface="Times New Roman" panose="02020603050405020304" pitchFamily="18" charset="0"/>
                          <a:cs typeface="Times New Roman" panose="02020603050405020304" pitchFamily="18" charset="0"/>
                        </a:rPr>
                        <a:t>(It is</a:t>
                      </a:r>
                      <a:r>
                        <a:rPr lang="en-US" sz="2400" baseline="0" dirty="0">
                          <a:latin typeface="Times New Roman" panose="02020603050405020304" pitchFamily="18" charset="0"/>
                          <a:cs typeface="Times New Roman" panose="02020603050405020304" pitchFamily="18" charset="0"/>
                        </a:rPr>
                        <a:t> ) legend.</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370840">
                <a:tc>
                  <a:txBody>
                    <a:bodyPr/>
                    <a:lstStyle/>
                    <a:p>
                      <a:r>
                        <a:rPr lang="en-US" sz="2400" dirty="0">
                          <a:latin typeface="Times New Roman" panose="02020603050405020304" pitchFamily="18" charset="0"/>
                          <a:cs typeface="Times New Roman" panose="02020603050405020304" pitchFamily="18" charset="0"/>
                        </a:rPr>
                        <a:t>3. </a:t>
                      </a:r>
                      <a:r>
                        <a:rPr lang="en-US" sz="2400" dirty="0">
                          <a:solidFill>
                            <a:srgbClr val="500000"/>
                          </a:solidFill>
                          <a:latin typeface="Times New Roman" panose="02020603050405020304" pitchFamily="18" charset="0"/>
                          <a:cs typeface="Times New Roman" panose="02020603050405020304" pitchFamily="18" charset="0"/>
                        </a:rPr>
                        <a:t>Who is the main character in it?</a:t>
                      </a:r>
                    </a:p>
                  </a:txBody>
                  <a:tcPr/>
                </a:tc>
                <a:tc>
                  <a:txBody>
                    <a:bodyPr/>
                    <a:lstStyle/>
                    <a:p>
                      <a:r>
                        <a:rPr lang="en-US" sz="2400" dirty="0" err="1">
                          <a:latin typeface="Times New Roman" panose="02020603050405020304" pitchFamily="18" charset="0"/>
                          <a:cs typeface="Times New Roman" panose="02020603050405020304" pitchFamily="18" charset="0"/>
                        </a:rPr>
                        <a:t>Giong</a:t>
                      </a:r>
                      <a:r>
                        <a:rPr lang="en-US" sz="2400" dirty="0">
                          <a:latin typeface="Times New Roman" panose="02020603050405020304" pitchFamily="18" charset="0"/>
                          <a:cs typeface="Times New Roman" panose="02020603050405020304" pitchFamily="18" charset="0"/>
                        </a:rPr>
                        <a:t> Saint</a:t>
                      </a:r>
                      <a:r>
                        <a:rPr lang="en-US" sz="2400" baseline="0" dirty="0">
                          <a:latin typeface="Times New Roman" panose="02020603050405020304" pitchFamily="18" charset="0"/>
                          <a:cs typeface="Times New Roman" panose="02020603050405020304" pitchFamily="18" charset="0"/>
                        </a:rPr>
                        <a:t> (is the main character)</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370840">
                <a:tc>
                  <a:txBody>
                    <a:bodyPr/>
                    <a:lstStyle/>
                    <a:p>
                      <a:r>
                        <a:rPr lang="en-US" sz="2400" dirty="0">
                          <a:latin typeface="Times New Roman" panose="02020603050405020304" pitchFamily="18" charset="0"/>
                          <a:cs typeface="Times New Roman" panose="02020603050405020304" pitchFamily="18" charset="0"/>
                        </a:rPr>
                        <a:t>4. What</a:t>
                      </a:r>
                      <a:r>
                        <a:rPr lang="en-US" sz="2400" baseline="0" dirty="0">
                          <a:latin typeface="Times New Roman" panose="02020603050405020304" pitchFamily="18" charset="0"/>
                          <a:cs typeface="Times New Roman" panose="02020603050405020304" pitchFamily="18" charset="0"/>
                        </a:rPr>
                        <a:t> is it about? </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a:solidFill>
                            <a:schemeClr val="tx1"/>
                          </a:solidFill>
                          <a:latin typeface="Times New Roman" panose="02020603050405020304" pitchFamily="18" charset="0"/>
                          <a:cs typeface="Times New Roman" panose="02020603050405020304" pitchFamily="18" charset="0"/>
                        </a:rPr>
                        <a:t>It’s about </a:t>
                      </a:r>
                      <a:r>
                        <a:rPr lang="en-US" sz="2400" dirty="0" err="1">
                          <a:solidFill>
                            <a:schemeClr val="tx1"/>
                          </a:solidFill>
                          <a:latin typeface="Times New Roman" panose="02020603050405020304" pitchFamily="18" charset="0"/>
                          <a:cs typeface="Times New Roman" panose="02020603050405020304" pitchFamily="18" charset="0"/>
                        </a:rPr>
                        <a:t>Giong</a:t>
                      </a:r>
                      <a:r>
                        <a:rPr lang="en-US" sz="2400" dirty="0">
                          <a:solidFill>
                            <a:schemeClr val="tx1"/>
                          </a:solidFill>
                          <a:latin typeface="Times New Roman" panose="02020603050405020304" pitchFamily="18" charset="0"/>
                          <a:cs typeface="Times New Roman" panose="02020603050405020304" pitchFamily="18" charset="0"/>
                        </a:rPr>
                        <a:t> Saint who</a:t>
                      </a:r>
                      <a:r>
                        <a:rPr lang="en-US" sz="2400" baseline="0" dirty="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helped Emperor</a:t>
                      </a:r>
                      <a:r>
                        <a:rPr lang="en-US" sz="2400" baseline="0" dirty="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Hung </a:t>
                      </a:r>
                      <a:r>
                        <a:rPr lang="en-US" sz="2400" dirty="0" err="1">
                          <a:solidFill>
                            <a:schemeClr val="tx1"/>
                          </a:solidFill>
                          <a:latin typeface="Times New Roman" panose="02020603050405020304" pitchFamily="18" charset="0"/>
                          <a:cs typeface="Times New Roman" panose="02020603050405020304" pitchFamily="18" charset="0"/>
                        </a:rPr>
                        <a:t>Vuong</a:t>
                      </a:r>
                      <a:r>
                        <a:rPr lang="en-US" sz="2400" dirty="0">
                          <a:solidFill>
                            <a:schemeClr val="tx1"/>
                          </a:solidFill>
                          <a:latin typeface="Times New Roman" panose="02020603050405020304" pitchFamily="18" charset="0"/>
                          <a:cs typeface="Times New Roman" panose="02020603050405020304" pitchFamily="18" charset="0"/>
                        </a:rPr>
                        <a:t> the Sixth defeat the enemy</a:t>
                      </a:r>
                      <a:r>
                        <a:rPr lang="en-US" sz="2400" baseline="0" dirty="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and save the country</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370840">
                <a:tc>
                  <a:txBody>
                    <a:bodyPr/>
                    <a:lstStyle/>
                    <a:p>
                      <a:r>
                        <a:rPr lang="en-US" sz="2400" dirty="0">
                          <a:latin typeface="Times New Roman" panose="02020603050405020304" pitchFamily="18" charset="0"/>
                          <a:cs typeface="Times New Roman" panose="02020603050405020304" pitchFamily="18" charset="0"/>
                        </a:rPr>
                        <a:t>….</a:t>
                      </a: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p:cNvSpPr/>
          <p:nvPr/>
        </p:nvSpPr>
        <p:spPr>
          <a:xfrm>
            <a:off x="2895600" y="1143000"/>
            <a:ext cx="3200400" cy="1371600"/>
          </a:xfrm>
          <a:prstGeom prst="flowChartAlternateProcess">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500000"/>
                </a:solidFill>
              </a:rPr>
              <a:t>GAME</a:t>
            </a:r>
          </a:p>
          <a:p>
            <a:pPr algn="ctr"/>
            <a:r>
              <a:rPr lang="en-US" sz="3600" b="1" dirty="0">
                <a:solidFill>
                  <a:srgbClr val="500000"/>
                </a:solidFill>
              </a:rPr>
              <a:t>WHO AM I?</a:t>
            </a:r>
          </a:p>
        </p:txBody>
      </p:sp>
      <p:sp>
        <p:nvSpPr>
          <p:cNvPr id="9" name="Rounded Rectangular Callout 8"/>
          <p:cNvSpPr/>
          <p:nvPr/>
        </p:nvSpPr>
        <p:spPr>
          <a:xfrm>
            <a:off x="1143000" y="2590800"/>
            <a:ext cx="7086600" cy="2971800"/>
          </a:xfrm>
          <a:prstGeom prst="wedgeRoundRectCallout">
            <a:avLst>
              <a:gd name="adj1" fmla="val -47690"/>
              <a:gd name="adj2" fmla="val 81201"/>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500000"/>
                </a:solidFill>
              </a:rPr>
              <a:t>I was a three years old child. Then I grew up to be came a giant and save our country from the An under Emperor Hung King The sixth.</a:t>
            </a:r>
          </a:p>
        </p:txBody>
      </p:sp>
      <p:sp>
        <p:nvSpPr>
          <p:cNvPr id="11" name="TextBox 10"/>
          <p:cNvSpPr txBox="1"/>
          <p:nvPr/>
        </p:nvSpPr>
        <p:spPr>
          <a:xfrm>
            <a:off x="2514600" y="5987243"/>
            <a:ext cx="3505200" cy="461665"/>
          </a:xfrm>
          <a:prstGeom prst="rect">
            <a:avLst/>
          </a:prstGeom>
          <a:noFill/>
        </p:spPr>
        <p:txBody>
          <a:bodyPr wrap="square" rtlCol="0">
            <a:spAutoFit/>
          </a:bodyPr>
          <a:lstStyle/>
          <a:p>
            <a:r>
              <a:rPr lang="en-US" sz="2400" b="1" dirty="0" err="1"/>
              <a:t>Thanh</a:t>
            </a:r>
            <a:r>
              <a:rPr lang="en-US" sz="2400" b="1" dirty="0"/>
              <a:t> </a:t>
            </a:r>
            <a:r>
              <a:rPr lang="en-US" sz="2400" b="1" dirty="0" err="1"/>
              <a:t>Giong</a:t>
            </a:r>
            <a:r>
              <a:rPr lang="en-US" sz="2400" b="1" dirty="0"/>
              <a:t> / </a:t>
            </a:r>
            <a:r>
              <a:rPr lang="en-US" sz="2400" b="1" dirty="0" err="1"/>
              <a:t>Giong</a:t>
            </a:r>
            <a:r>
              <a:rPr lang="en-US" sz="2400" b="1" dirty="0"/>
              <a:t> Saint </a:t>
            </a:r>
          </a:p>
        </p:txBody>
      </p:sp>
      <p:pic>
        <p:nvPicPr>
          <p:cNvPr id="12" name="Picture 2" descr="D:\2017-2018\powerpoint\su-tich-thanh-giong.jpg"/>
          <p:cNvPicPr>
            <a:picLocks noChangeAspect="1" noChangeArrowheads="1"/>
          </p:cNvPicPr>
          <p:nvPr/>
        </p:nvPicPr>
        <p:blipFill>
          <a:blip r:embed="rId2"/>
          <a:srcRect/>
          <a:stretch>
            <a:fillRect/>
          </a:stretch>
        </p:blipFill>
        <p:spPr bwMode="auto">
          <a:xfrm>
            <a:off x="6096000" y="5334000"/>
            <a:ext cx="2494280" cy="1524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4C5B40-C827-4FF9-998C-BFC5CA914E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276998"/>
            <a:ext cx="8991600" cy="6047601"/>
          </a:xfrm>
          <a:prstGeom prst="rect">
            <a:avLst/>
          </a:prstGeom>
        </p:spPr>
      </p:pic>
      <p:sp>
        <p:nvSpPr>
          <p:cNvPr id="3073" name="Rectangle 1"/>
          <p:cNvSpPr>
            <a:spLocks noChangeArrowheads="1"/>
          </p:cNvSpPr>
          <p:nvPr/>
        </p:nvSpPr>
        <p:spPr bwMode="auto">
          <a:xfrm>
            <a:off x="0" y="0"/>
            <a:ext cx="22313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Times New Roman" pitchFamily="18" charset="0"/>
                <a:ea typeface="Courier New" pitchFamily="49" charset="0"/>
                <a:cs typeface="Times New Roman" pitchFamily="18" charset="0"/>
              </a:rPr>
              <a:t>.</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6" name="TextBox 5"/>
          <p:cNvSpPr txBox="1"/>
          <p:nvPr/>
        </p:nvSpPr>
        <p:spPr>
          <a:xfrm>
            <a:off x="1828800" y="3441441"/>
            <a:ext cx="5715000" cy="2246769"/>
          </a:xfrm>
          <a:prstGeom prst="rect">
            <a:avLst/>
          </a:prstGeom>
          <a:noFill/>
        </p:spPr>
        <p:txBody>
          <a:bodyPr wrap="square" rtlCol="0">
            <a:spAutoFit/>
          </a:bodyPr>
          <a:lstStyle/>
          <a:p>
            <a:r>
              <a:rPr lang="en-US" sz="2800" dirty="0">
                <a:solidFill>
                  <a:schemeClr val="bg1"/>
                </a:solidFill>
              </a:rPr>
              <a:t>- Learn vocabulary by heart and rewrite them in sentences.</a:t>
            </a:r>
          </a:p>
          <a:p>
            <a:r>
              <a:rPr lang="en-US" sz="2800" dirty="0">
                <a:solidFill>
                  <a:schemeClr val="bg1"/>
                </a:solidFill>
              </a:rPr>
              <a:t>- Redo the exercise in your notebook.</a:t>
            </a:r>
          </a:p>
          <a:p>
            <a:r>
              <a:rPr lang="en-US" sz="2800" dirty="0">
                <a:solidFill>
                  <a:schemeClr val="bg1"/>
                </a:solidFill>
              </a:rPr>
              <a:t>- Prepare for SKILLS 2</a:t>
            </a:r>
          </a:p>
          <a:p>
            <a:endParaRPr lang="en-US" sz="2800"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9670EC-7BE5-4CE2-84E0-C835C5CCDC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766" y="0"/>
            <a:ext cx="9521766" cy="7010400"/>
          </a:xfrm>
          <a:prstGeom prst="rect">
            <a:avLst/>
          </a:prstGeom>
        </p:spPr>
      </p:pic>
    </p:spTree>
    <p:extLst>
      <p:ext uri="{BB962C8B-B14F-4D97-AF65-F5344CB8AC3E}">
        <p14:creationId xmlns:p14="http://schemas.microsoft.com/office/powerpoint/2010/main" val="289917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E312F6-E77A-4D9E-AC45-DCD82D8996F6}"/>
              </a:ext>
            </a:extLst>
          </p:cNvPr>
          <p:cNvSpPr txBox="1"/>
          <p:nvPr/>
        </p:nvSpPr>
        <p:spPr>
          <a:xfrm>
            <a:off x="595215" y="368578"/>
            <a:ext cx="8001000" cy="830997"/>
          </a:xfrm>
          <a:prstGeom prst="rect">
            <a:avLst/>
          </a:prstGeom>
          <a:noFill/>
        </p:spPr>
        <p:txBody>
          <a:bodyPr wrap="square" rtlCol="0">
            <a:spAutoFit/>
          </a:bodyPr>
          <a:lstStyle/>
          <a:p>
            <a:r>
              <a:rPr lang="en-US" sz="4800" dirty="0">
                <a:solidFill>
                  <a:srgbClr val="FF0000"/>
                </a:solidFill>
              </a:rPr>
              <a:t>Warm up:</a:t>
            </a:r>
            <a:r>
              <a:rPr lang="vi-VN" sz="4800" dirty="0">
                <a:solidFill>
                  <a:srgbClr val="FF0000"/>
                </a:solidFill>
              </a:rPr>
              <a:t> </a:t>
            </a:r>
            <a:endParaRPr lang="en-US" sz="4800" dirty="0">
              <a:solidFill>
                <a:srgbClr val="FF0000"/>
              </a:solidFill>
            </a:endParaRPr>
          </a:p>
        </p:txBody>
      </p:sp>
      <p:pic>
        <p:nvPicPr>
          <p:cNvPr id="22" name="Picture 21">
            <a:extLst>
              <a:ext uri="{FF2B5EF4-FFF2-40B4-BE49-F238E27FC236}">
                <a16:creationId xmlns:a16="http://schemas.microsoft.com/office/drawing/2014/main" id="{631A6582-3D69-405B-AD39-F8A72F18F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5" y="1380930"/>
            <a:ext cx="4591050" cy="3267269"/>
          </a:xfrm>
          <a:prstGeom prst="rect">
            <a:avLst/>
          </a:prstGeom>
        </p:spPr>
      </p:pic>
      <p:pic>
        <p:nvPicPr>
          <p:cNvPr id="26" name="Picture 25">
            <a:extLst>
              <a:ext uri="{FF2B5EF4-FFF2-40B4-BE49-F238E27FC236}">
                <a16:creationId xmlns:a16="http://schemas.microsoft.com/office/drawing/2014/main" id="{592C0B40-20A5-430E-B7EF-4805FDBDBF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599" y="1380930"/>
            <a:ext cx="4338735" cy="3267269"/>
          </a:xfrm>
          <a:prstGeom prst="rect">
            <a:avLst/>
          </a:prstGeom>
        </p:spPr>
      </p:pic>
      <p:sp>
        <p:nvSpPr>
          <p:cNvPr id="29" name="TextBox 28">
            <a:extLst>
              <a:ext uri="{FF2B5EF4-FFF2-40B4-BE49-F238E27FC236}">
                <a16:creationId xmlns:a16="http://schemas.microsoft.com/office/drawing/2014/main" id="{BAE5AEFC-7DC8-4D4C-A64A-87774EF87459}"/>
              </a:ext>
            </a:extLst>
          </p:cNvPr>
          <p:cNvSpPr txBox="1"/>
          <p:nvPr/>
        </p:nvSpPr>
        <p:spPr>
          <a:xfrm>
            <a:off x="914400" y="5012094"/>
            <a:ext cx="3124200" cy="646331"/>
          </a:xfrm>
          <a:prstGeom prst="rect">
            <a:avLst/>
          </a:prstGeom>
          <a:noFill/>
        </p:spPr>
        <p:txBody>
          <a:bodyPr wrap="square" rtlCol="0">
            <a:spAutoFit/>
          </a:bodyPr>
          <a:lstStyle/>
          <a:p>
            <a:r>
              <a:rPr lang="vi-VN" sz="3600" dirty="0">
                <a:highlight>
                  <a:srgbClr val="C0C0C0"/>
                </a:highlight>
              </a:rPr>
              <a:t>Tam and Cam</a:t>
            </a:r>
            <a:endParaRPr lang="en-US" sz="3600" dirty="0">
              <a:highlight>
                <a:srgbClr val="C0C0C0"/>
              </a:highlight>
            </a:endParaRPr>
          </a:p>
        </p:txBody>
      </p:sp>
      <p:sp>
        <p:nvSpPr>
          <p:cNvPr id="31" name="TextBox 30">
            <a:extLst>
              <a:ext uri="{FF2B5EF4-FFF2-40B4-BE49-F238E27FC236}">
                <a16:creationId xmlns:a16="http://schemas.microsoft.com/office/drawing/2014/main" id="{51E38002-38AE-48AC-9939-B9A20369E3E4}"/>
              </a:ext>
            </a:extLst>
          </p:cNvPr>
          <p:cNvSpPr txBox="1"/>
          <p:nvPr/>
        </p:nvSpPr>
        <p:spPr>
          <a:xfrm>
            <a:off x="5257800" y="5012094"/>
            <a:ext cx="3124200" cy="707886"/>
          </a:xfrm>
          <a:prstGeom prst="rect">
            <a:avLst/>
          </a:prstGeom>
          <a:noFill/>
        </p:spPr>
        <p:txBody>
          <a:bodyPr wrap="square" rtlCol="0">
            <a:spAutoFit/>
          </a:bodyPr>
          <a:lstStyle/>
          <a:p>
            <a:r>
              <a:rPr lang="vi-VN" sz="4000" dirty="0">
                <a:highlight>
                  <a:srgbClr val="C0C0C0"/>
                </a:highlight>
              </a:rPr>
              <a:t>Saint Giong</a:t>
            </a:r>
            <a:endParaRPr lang="en-US" sz="4000" dirty="0">
              <a:highlight>
                <a:srgbClr val="C0C0C0"/>
              </a:highlight>
            </a:endParaRPr>
          </a:p>
        </p:txBody>
      </p:sp>
    </p:spTree>
    <p:extLst>
      <p:ext uri="{BB962C8B-B14F-4D97-AF65-F5344CB8AC3E}">
        <p14:creationId xmlns:p14="http://schemas.microsoft.com/office/powerpoint/2010/main" val="20100077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circle(in)">
                                      <p:cBhvr>
                                        <p:cTn id="13" dur="20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down)">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heel(1)">
                                      <p:cBhvr>
                                        <p:cTn id="23"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A88EE0-794D-4D1B-8FE7-2BF170303B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267200" cy="4495800"/>
          </a:xfrm>
          <a:prstGeom prst="rect">
            <a:avLst/>
          </a:prstGeom>
        </p:spPr>
      </p:pic>
      <p:pic>
        <p:nvPicPr>
          <p:cNvPr id="5" name="Picture 4">
            <a:extLst>
              <a:ext uri="{FF2B5EF4-FFF2-40B4-BE49-F238E27FC236}">
                <a16:creationId xmlns:a16="http://schemas.microsoft.com/office/drawing/2014/main" id="{AA036FFB-7224-492A-91F4-E351C5A4B6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0"/>
            <a:ext cx="4538472" cy="4495800"/>
          </a:xfrm>
          <a:prstGeom prst="rect">
            <a:avLst/>
          </a:prstGeom>
        </p:spPr>
      </p:pic>
      <p:sp>
        <p:nvSpPr>
          <p:cNvPr id="6" name="TextBox 5">
            <a:extLst>
              <a:ext uri="{FF2B5EF4-FFF2-40B4-BE49-F238E27FC236}">
                <a16:creationId xmlns:a16="http://schemas.microsoft.com/office/drawing/2014/main" id="{A703B45A-E60D-42A6-8E4D-25182877D199}"/>
              </a:ext>
            </a:extLst>
          </p:cNvPr>
          <p:cNvSpPr txBox="1"/>
          <p:nvPr/>
        </p:nvSpPr>
        <p:spPr>
          <a:xfrm>
            <a:off x="381000" y="5257800"/>
            <a:ext cx="3276600" cy="584775"/>
          </a:xfrm>
          <a:prstGeom prst="rect">
            <a:avLst/>
          </a:prstGeom>
          <a:noFill/>
        </p:spPr>
        <p:txBody>
          <a:bodyPr wrap="square" rtlCol="0">
            <a:spAutoFit/>
          </a:bodyPr>
          <a:lstStyle/>
          <a:p>
            <a:r>
              <a:rPr lang="vi-VN" sz="3200" dirty="0">
                <a:highlight>
                  <a:srgbClr val="C0C0C0"/>
                </a:highlight>
              </a:rPr>
              <a:t>The starfruit tree</a:t>
            </a:r>
            <a:endParaRPr lang="en-US" sz="3200" dirty="0">
              <a:highlight>
                <a:srgbClr val="C0C0C0"/>
              </a:highlight>
            </a:endParaRPr>
          </a:p>
        </p:txBody>
      </p:sp>
      <p:sp>
        <p:nvSpPr>
          <p:cNvPr id="7" name="TextBox 6">
            <a:extLst>
              <a:ext uri="{FF2B5EF4-FFF2-40B4-BE49-F238E27FC236}">
                <a16:creationId xmlns:a16="http://schemas.microsoft.com/office/drawing/2014/main" id="{5162588F-7A74-45CD-9E39-CAC0E5D0028E}"/>
              </a:ext>
            </a:extLst>
          </p:cNvPr>
          <p:cNvSpPr txBox="1"/>
          <p:nvPr/>
        </p:nvSpPr>
        <p:spPr>
          <a:xfrm>
            <a:off x="4707636" y="5180855"/>
            <a:ext cx="3657600" cy="954107"/>
          </a:xfrm>
          <a:prstGeom prst="rect">
            <a:avLst/>
          </a:prstGeom>
          <a:noFill/>
        </p:spPr>
        <p:txBody>
          <a:bodyPr wrap="square" rtlCol="0">
            <a:spAutoFit/>
          </a:bodyPr>
          <a:lstStyle/>
          <a:p>
            <a:r>
              <a:rPr lang="vi-VN" sz="2800" dirty="0">
                <a:highlight>
                  <a:srgbClr val="C0C0C0"/>
                </a:highlight>
              </a:rPr>
              <a:t>The hundred –knot Bamboo Tree</a:t>
            </a:r>
            <a:endParaRPr lang="en-US" sz="2800" dirty="0">
              <a:highlight>
                <a:srgbClr val="C0C0C0"/>
              </a:highlight>
            </a:endParaRPr>
          </a:p>
        </p:txBody>
      </p:sp>
    </p:spTree>
    <p:extLst>
      <p:ext uri="{BB962C8B-B14F-4D97-AF65-F5344CB8AC3E}">
        <p14:creationId xmlns:p14="http://schemas.microsoft.com/office/powerpoint/2010/main" val="2298780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heel(1)">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4578" name="Picture 2" descr="https://encrypted-tbn2.gstatic.com/images?q=tbn:ANd9GcQqhKlsl9IG6vD1kjr0O_1fuxbs9d3Bv4AI0xOJ-_qFhjfSwwW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067800" cy="67818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057400" y="1981200"/>
            <a:ext cx="6096000" cy="2308324"/>
          </a:xfrm>
          <a:prstGeom prst="rect">
            <a:avLst/>
          </a:prstGeom>
          <a:solidFill>
            <a:schemeClr val="bg1"/>
          </a:solidFill>
        </p:spPr>
        <p:txBody>
          <a:bodyPr wrap="square" rtlCol="0">
            <a:spAutoFit/>
          </a:bodyPr>
          <a:lstStyle/>
          <a:p>
            <a:pPr algn="ctr"/>
            <a:r>
              <a:rPr lang="en-US" sz="4800" b="1" spc="50" dirty="0" smtClean="0">
                <a:ln w="11430"/>
                <a:solidFill>
                  <a:srgbClr val="FF0000"/>
                </a:solidFill>
                <a:effectLst>
                  <a:outerShdw blurRad="76200" dist="50800" dir="5400000" algn="tl" rotWithShape="0">
                    <a:srgbClr val="000000">
                      <a:alpha val="65000"/>
                    </a:srgbClr>
                  </a:outerShdw>
                </a:effectLst>
              </a:rPr>
              <a:t>Unit </a:t>
            </a:r>
            <a:r>
              <a:rPr lang="en-US" sz="4800" b="1" spc="50" dirty="0">
                <a:ln w="11430"/>
                <a:solidFill>
                  <a:srgbClr val="FF0000"/>
                </a:solidFill>
                <a:effectLst>
                  <a:outerShdw blurRad="76200" dist="50800" dir="5400000" algn="tl" rotWithShape="0">
                    <a:srgbClr val="000000">
                      <a:alpha val="65000"/>
                    </a:srgbClr>
                  </a:outerShdw>
                </a:effectLst>
              </a:rPr>
              <a:t>6: FOLK TALES</a:t>
            </a:r>
          </a:p>
          <a:p>
            <a:pPr algn="ctr"/>
            <a:r>
              <a:rPr lang="en-US" sz="4800" b="1" dirty="0"/>
              <a:t>Lesson </a:t>
            </a:r>
            <a:r>
              <a:rPr lang="vi-VN" sz="4800" b="1" dirty="0"/>
              <a:t>4</a:t>
            </a:r>
            <a:r>
              <a:rPr lang="en-US" sz="4800" b="1" dirty="0"/>
              <a:t>: Skills 1</a:t>
            </a:r>
          </a:p>
          <a:p>
            <a:pPr algn="ctr"/>
            <a:endParaRPr lang="en-US" sz="4800" b="1" u="sng" dirty="0"/>
          </a:p>
        </p:txBody>
      </p:sp>
    </p:spTree>
    <p:extLst>
      <p:ext uri="{BB962C8B-B14F-4D97-AF65-F5344CB8AC3E}">
        <p14:creationId xmlns:p14="http://schemas.microsoft.com/office/powerpoint/2010/main" val="15932035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2017-2018\powerpoint\dia-trai-cay-cung-cau-du.jpg"/>
          <p:cNvPicPr>
            <a:picLocks noChangeAspect="1" noChangeArrowheads="1"/>
          </p:cNvPicPr>
          <p:nvPr/>
        </p:nvPicPr>
        <p:blipFill>
          <a:blip r:embed="rId3" cstate="print"/>
          <a:srcRect/>
          <a:stretch>
            <a:fillRect/>
          </a:stretch>
        </p:blipFill>
        <p:spPr bwMode="auto">
          <a:xfrm>
            <a:off x="6563" y="3733798"/>
            <a:ext cx="4641637" cy="3124202"/>
          </a:xfrm>
          <a:prstGeom prst="rect">
            <a:avLst/>
          </a:prstGeom>
          <a:noFill/>
        </p:spPr>
      </p:pic>
      <p:pic>
        <p:nvPicPr>
          <p:cNvPr id="1027" name="Picture 3" descr="D:\2017-2018\powerpoint\GtY4lcM.jpg"/>
          <p:cNvPicPr>
            <a:picLocks noChangeAspect="1" noChangeArrowheads="1"/>
          </p:cNvPicPr>
          <p:nvPr/>
        </p:nvPicPr>
        <p:blipFill>
          <a:blip r:embed="rId4" cstate="print"/>
          <a:srcRect/>
          <a:stretch>
            <a:fillRect/>
          </a:stretch>
        </p:blipFill>
        <p:spPr bwMode="auto">
          <a:xfrm>
            <a:off x="20559" y="-103363"/>
            <a:ext cx="3886200" cy="2925873"/>
          </a:xfrm>
          <a:prstGeom prst="rect">
            <a:avLst/>
          </a:prstGeom>
          <a:noFill/>
        </p:spPr>
      </p:pic>
      <p:pic>
        <p:nvPicPr>
          <p:cNvPr id="3" name="Picture 2">
            <a:extLst>
              <a:ext uri="{FF2B5EF4-FFF2-40B4-BE49-F238E27FC236}">
                <a16:creationId xmlns:a16="http://schemas.microsoft.com/office/drawing/2014/main" id="{17D78235-B2D1-434F-9E17-B9E012C5D4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6759" y="-106472"/>
            <a:ext cx="5349208" cy="3078272"/>
          </a:xfrm>
          <a:prstGeom prst="rect">
            <a:avLst/>
          </a:prstGeom>
        </p:spPr>
      </p:pic>
      <p:sp>
        <p:nvSpPr>
          <p:cNvPr id="4" name="Rectangle 3">
            <a:extLst>
              <a:ext uri="{FF2B5EF4-FFF2-40B4-BE49-F238E27FC236}">
                <a16:creationId xmlns:a16="http://schemas.microsoft.com/office/drawing/2014/main" id="{E1CDB2C1-1CD0-4695-8ACD-A5CDD31D1192}"/>
              </a:ext>
            </a:extLst>
          </p:cNvPr>
          <p:cNvSpPr/>
          <p:nvPr/>
        </p:nvSpPr>
        <p:spPr>
          <a:xfrm>
            <a:off x="5105400" y="5029200"/>
            <a:ext cx="20574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ripe</a:t>
            </a:r>
          </a:p>
        </p:txBody>
      </p:sp>
      <p:sp>
        <p:nvSpPr>
          <p:cNvPr id="5" name="Rectangle 4">
            <a:extLst>
              <a:ext uri="{FF2B5EF4-FFF2-40B4-BE49-F238E27FC236}">
                <a16:creationId xmlns:a16="http://schemas.microsoft.com/office/drawing/2014/main" id="{B71BD85D-7ECF-4072-BF33-008313C84AD1}"/>
              </a:ext>
            </a:extLst>
          </p:cNvPr>
          <p:cNvSpPr/>
          <p:nvPr/>
        </p:nvSpPr>
        <p:spPr>
          <a:xfrm>
            <a:off x="325359" y="2804493"/>
            <a:ext cx="3124200" cy="6095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t>Gia tài,của cải</a:t>
            </a:r>
            <a:endParaRPr lang="en-US" sz="3600" dirty="0"/>
          </a:p>
        </p:txBody>
      </p:sp>
      <p:sp>
        <p:nvSpPr>
          <p:cNvPr id="6" name="Rectangle 5">
            <a:extLst>
              <a:ext uri="{FF2B5EF4-FFF2-40B4-BE49-F238E27FC236}">
                <a16:creationId xmlns:a16="http://schemas.microsoft.com/office/drawing/2014/main" id="{5C78D189-1C0A-4638-8A99-0E0A1609C507}"/>
              </a:ext>
            </a:extLst>
          </p:cNvPr>
          <p:cNvSpPr/>
          <p:nvPr/>
        </p:nvSpPr>
        <p:spPr>
          <a:xfrm>
            <a:off x="5562600" y="3047998"/>
            <a:ext cx="28194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t>Startfuit tree</a:t>
            </a:r>
            <a:endParaRPr lang="en-US" sz="36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additive="base">
                                        <p:cTn id="7" dur="500" fill="hold"/>
                                        <p:tgtEl>
                                          <p:spTgt spid="1027"/>
                                        </p:tgtEl>
                                        <p:attrNameLst>
                                          <p:attrName>ppt_x</p:attrName>
                                        </p:attrNameLst>
                                      </p:cBhvr>
                                      <p:tavLst>
                                        <p:tav tm="0">
                                          <p:val>
                                            <p:strVal val="#ppt_x"/>
                                          </p:val>
                                        </p:tav>
                                        <p:tav tm="100000">
                                          <p:val>
                                            <p:strVal val="#ppt_x"/>
                                          </p:val>
                                        </p:tav>
                                      </p:tavLst>
                                    </p:anim>
                                    <p:anim calcmode="lin" valueType="num">
                                      <p:cBhvr additive="base">
                                        <p:cTn id="8"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wipe(down)">
                                      <p:cBhvr>
                                        <p:cTn id="29" dur="500"/>
                                        <p:tgtEl>
                                          <p:spTgt spid="102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randombar(horizontal)">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B21B43E-547F-461F-9B86-D25C33C9F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92" y="-152400"/>
            <a:ext cx="4263887" cy="3124200"/>
          </a:xfrm>
          <a:prstGeom prst="rect">
            <a:avLst/>
          </a:prstGeom>
        </p:spPr>
      </p:pic>
      <p:pic>
        <p:nvPicPr>
          <p:cNvPr id="6" name="Picture 5">
            <a:extLst>
              <a:ext uri="{FF2B5EF4-FFF2-40B4-BE49-F238E27FC236}">
                <a16:creationId xmlns:a16="http://schemas.microsoft.com/office/drawing/2014/main" id="{51E06F62-2F01-4D7B-8DC8-9DE8C23EAA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0695" y="0"/>
            <a:ext cx="4899991" cy="3647662"/>
          </a:xfrm>
          <a:prstGeom prst="rect">
            <a:avLst/>
          </a:prstGeom>
        </p:spPr>
      </p:pic>
      <p:pic>
        <p:nvPicPr>
          <p:cNvPr id="8" name="Picture 7">
            <a:extLst>
              <a:ext uri="{FF2B5EF4-FFF2-40B4-BE49-F238E27FC236}">
                <a16:creationId xmlns:a16="http://schemas.microsoft.com/office/drawing/2014/main" id="{EE7AA11D-4F66-45A6-8852-9D423FB0E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343400"/>
            <a:ext cx="3962400" cy="2590800"/>
          </a:xfrm>
          <a:prstGeom prst="rect">
            <a:avLst/>
          </a:prstGeom>
        </p:spPr>
      </p:pic>
      <p:sp>
        <p:nvSpPr>
          <p:cNvPr id="10" name="Oval 9">
            <a:extLst>
              <a:ext uri="{FF2B5EF4-FFF2-40B4-BE49-F238E27FC236}">
                <a16:creationId xmlns:a16="http://schemas.microsoft.com/office/drawing/2014/main" id="{3F7605A7-AF50-4459-813A-F7C35B9953E7}"/>
              </a:ext>
            </a:extLst>
          </p:cNvPr>
          <p:cNvSpPr/>
          <p:nvPr/>
        </p:nvSpPr>
        <p:spPr>
          <a:xfrm>
            <a:off x="1295400" y="4800600"/>
            <a:ext cx="16002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F01E0FC-8650-4328-8249-DCCC94FB3798}"/>
              </a:ext>
            </a:extLst>
          </p:cNvPr>
          <p:cNvSpPr/>
          <p:nvPr/>
        </p:nvSpPr>
        <p:spPr>
          <a:xfrm>
            <a:off x="381000" y="3276600"/>
            <a:ext cx="3048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t>load</a:t>
            </a:r>
            <a:endParaRPr lang="en-US" sz="3600" dirty="0"/>
          </a:p>
        </p:txBody>
      </p:sp>
      <p:sp>
        <p:nvSpPr>
          <p:cNvPr id="12" name="Rectangle 11">
            <a:extLst>
              <a:ext uri="{FF2B5EF4-FFF2-40B4-BE49-F238E27FC236}">
                <a16:creationId xmlns:a16="http://schemas.microsoft.com/office/drawing/2014/main" id="{FCF8A316-B8A8-4A6E-8385-C4E1E4003F7B}"/>
              </a:ext>
            </a:extLst>
          </p:cNvPr>
          <p:cNvSpPr/>
          <p:nvPr/>
        </p:nvSpPr>
        <p:spPr>
          <a:xfrm>
            <a:off x="4240695" y="5867400"/>
            <a:ext cx="3455505"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t>filled</a:t>
            </a:r>
            <a:endParaRPr lang="en-US" sz="3600" dirty="0"/>
          </a:p>
        </p:txBody>
      </p:sp>
      <p:sp>
        <p:nvSpPr>
          <p:cNvPr id="13" name="Rectangle 12">
            <a:extLst>
              <a:ext uri="{FF2B5EF4-FFF2-40B4-BE49-F238E27FC236}">
                <a16:creationId xmlns:a16="http://schemas.microsoft.com/office/drawing/2014/main" id="{0B185BD7-5A87-4C0B-B832-BFB0A299AB77}"/>
              </a:ext>
            </a:extLst>
          </p:cNvPr>
          <p:cNvSpPr/>
          <p:nvPr/>
        </p:nvSpPr>
        <p:spPr>
          <a:xfrm>
            <a:off x="5486400" y="3810000"/>
            <a:ext cx="3276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t>repay</a:t>
            </a:r>
            <a:endParaRPr lang="en-US" sz="3600" dirty="0"/>
          </a:p>
        </p:txBody>
      </p:sp>
    </p:spTree>
    <p:extLst>
      <p:ext uri="{BB962C8B-B14F-4D97-AF65-F5344CB8AC3E}">
        <p14:creationId xmlns:p14="http://schemas.microsoft.com/office/powerpoint/2010/main" val="136971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5DE674-F774-49A8-8534-D63F73E24D7D}"/>
              </a:ext>
            </a:extLst>
          </p:cNvPr>
          <p:cNvSpPr/>
          <p:nvPr/>
        </p:nvSpPr>
        <p:spPr>
          <a:xfrm>
            <a:off x="228600" y="190500"/>
            <a:ext cx="4953000" cy="8382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chemeClr val="tx1"/>
                </a:solidFill>
              </a:rPr>
              <a:t>I Vocabulary</a:t>
            </a:r>
            <a:endParaRPr lang="en-US" sz="3600" b="1" dirty="0">
              <a:solidFill>
                <a:schemeClr val="tx1"/>
              </a:solidFill>
            </a:endParaRPr>
          </a:p>
        </p:txBody>
      </p:sp>
      <p:sp>
        <p:nvSpPr>
          <p:cNvPr id="4" name="TextBox 3">
            <a:extLst>
              <a:ext uri="{FF2B5EF4-FFF2-40B4-BE49-F238E27FC236}">
                <a16:creationId xmlns:a16="http://schemas.microsoft.com/office/drawing/2014/main" id="{25267770-5836-445C-A824-7970BD8B265C}"/>
              </a:ext>
            </a:extLst>
          </p:cNvPr>
          <p:cNvSpPr txBox="1"/>
          <p:nvPr/>
        </p:nvSpPr>
        <p:spPr>
          <a:xfrm>
            <a:off x="381000" y="1676400"/>
            <a:ext cx="8610600" cy="3970318"/>
          </a:xfrm>
          <a:prstGeom prst="rect">
            <a:avLst/>
          </a:prstGeom>
          <a:noFill/>
        </p:spPr>
        <p:txBody>
          <a:bodyPr wrap="square" rtlCol="0">
            <a:spAutoFit/>
          </a:bodyPr>
          <a:lstStyle/>
          <a:p>
            <a:r>
              <a:rPr lang="vi-VN" sz="4200" dirty="0">
                <a:latin typeface="+mj-lt"/>
              </a:rPr>
              <a:t>1 ‘fortune </a:t>
            </a:r>
            <a:r>
              <a:rPr lang="en-US" sz="4200" dirty="0">
                <a:latin typeface="+mj-lt"/>
              </a:rPr>
              <a:t>/ˈ</a:t>
            </a:r>
            <a:r>
              <a:rPr lang="en-US" sz="4200" dirty="0" err="1">
                <a:latin typeface="+mj-lt"/>
              </a:rPr>
              <a:t>fɔːtʃuːn</a:t>
            </a:r>
            <a:r>
              <a:rPr lang="en-US" sz="4200" dirty="0">
                <a:latin typeface="+mj-lt"/>
              </a:rPr>
              <a:t>/</a:t>
            </a:r>
            <a:r>
              <a:rPr lang="vi-VN" sz="4200" dirty="0" smtClean="0">
                <a:latin typeface="+mj-lt"/>
              </a:rPr>
              <a:t>(</a:t>
            </a:r>
            <a:r>
              <a:rPr lang="vi-VN" sz="4200" dirty="0">
                <a:latin typeface="+mj-lt"/>
              </a:rPr>
              <a:t>n): của cải</a:t>
            </a:r>
          </a:p>
          <a:p>
            <a:r>
              <a:rPr lang="vi-VN" sz="4200" dirty="0">
                <a:latin typeface="+mj-lt"/>
              </a:rPr>
              <a:t>2 ‘</a:t>
            </a:r>
            <a:r>
              <a:rPr lang="vi-VN" sz="4200" dirty="0" smtClean="0">
                <a:latin typeface="+mj-lt"/>
              </a:rPr>
              <a:t>starfuit</a:t>
            </a:r>
            <a:r>
              <a:rPr lang="en-US" sz="4200" dirty="0" smtClean="0">
                <a:latin typeface="+mj-lt"/>
              </a:rPr>
              <a:t> </a:t>
            </a:r>
            <a:r>
              <a:rPr lang="en-US" sz="4200" dirty="0">
                <a:latin typeface="+mj-lt"/>
              </a:rPr>
              <a:t>/ˈ</a:t>
            </a:r>
            <a:r>
              <a:rPr lang="en-US" sz="4200" dirty="0" err="1">
                <a:latin typeface="+mj-lt"/>
              </a:rPr>
              <a:t>stɑ</a:t>
            </a:r>
            <a:r>
              <a:rPr lang="en-US" sz="4200" dirty="0">
                <a:latin typeface="+mj-lt"/>
              </a:rPr>
              <a:t>ː </a:t>
            </a:r>
            <a:r>
              <a:rPr lang="en-US" sz="4200" dirty="0" err="1">
                <a:latin typeface="+mj-lt"/>
              </a:rPr>
              <a:t>fruːt</a:t>
            </a:r>
            <a:r>
              <a:rPr lang="en-US" sz="4200" dirty="0">
                <a:latin typeface="+mj-lt"/>
              </a:rPr>
              <a:t>/</a:t>
            </a:r>
            <a:r>
              <a:rPr lang="vi-VN" sz="4200" dirty="0" smtClean="0">
                <a:latin typeface="+mj-lt"/>
              </a:rPr>
              <a:t> </a:t>
            </a:r>
            <a:r>
              <a:rPr lang="vi-VN" sz="4200" dirty="0">
                <a:latin typeface="+mj-lt"/>
              </a:rPr>
              <a:t>tree (n) cây khế</a:t>
            </a:r>
          </a:p>
          <a:p>
            <a:r>
              <a:rPr lang="vi-VN" sz="4200" dirty="0">
                <a:latin typeface="+mj-lt"/>
              </a:rPr>
              <a:t>3 ripe </a:t>
            </a:r>
            <a:r>
              <a:rPr lang="en-US" sz="4200" dirty="0">
                <a:latin typeface="+mj-lt"/>
              </a:rPr>
              <a:t>/</a:t>
            </a:r>
            <a:r>
              <a:rPr lang="en-US" sz="4200" dirty="0" err="1">
                <a:latin typeface="+mj-lt"/>
              </a:rPr>
              <a:t>raɪp</a:t>
            </a:r>
            <a:r>
              <a:rPr lang="en-US" sz="4200" dirty="0">
                <a:latin typeface="+mj-lt"/>
              </a:rPr>
              <a:t>/</a:t>
            </a:r>
            <a:r>
              <a:rPr lang="vi-VN" sz="4200" dirty="0" smtClean="0">
                <a:latin typeface="+mj-lt"/>
              </a:rPr>
              <a:t>(</a:t>
            </a:r>
            <a:r>
              <a:rPr lang="vi-VN" sz="4200" dirty="0">
                <a:latin typeface="+mj-lt"/>
              </a:rPr>
              <a:t>adj) chín</a:t>
            </a:r>
          </a:p>
          <a:p>
            <a:r>
              <a:rPr lang="vi-VN" sz="4200" dirty="0">
                <a:latin typeface="+mj-lt"/>
              </a:rPr>
              <a:t>4 </a:t>
            </a:r>
            <a:r>
              <a:rPr lang="vi-VN" sz="4200" dirty="0" smtClean="0">
                <a:latin typeface="+mj-lt"/>
              </a:rPr>
              <a:t>load</a:t>
            </a:r>
            <a:r>
              <a:rPr lang="en-US" sz="4200" dirty="0" smtClean="0">
                <a:latin typeface="+mj-lt"/>
              </a:rPr>
              <a:t> </a:t>
            </a:r>
            <a:r>
              <a:rPr lang="en-US" sz="4200" dirty="0">
                <a:latin typeface="+mj-lt"/>
              </a:rPr>
              <a:t>/</a:t>
            </a:r>
            <a:r>
              <a:rPr lang="en-US" sz="4200" dirty="0" err="1">
                <a:latin typeface="+mj-lt"/>
              </a:rPr>
              <a:t>ləʊd</a:t>
            </a:r>
            <a:r>
              <a:rPr lang="en-US" sz="4200" dirty="0">
                <a:latin typeface="+mj-lt"/>
              </a:rPr>
              <a:t>/</a:t>
            </a:r>
            <a:r>
              <a:rPr lang="vi-VN" sz="4200" dirty="0" smtClean="0">
                <a:latin typeface="+mj-lt"/>
              </a:rPr>
              <a:t> </a:t>
            </a:r>
            <a:r>
              <a:rPr lang="vi-VN" sz="4200" dirty="0">
                <a:latin typeface="+mj-lt"/>
              </a:rPr>
              <a:t>(v)  chở</a:t>
            </a:r>
          </a:p>
          <a:p>
            <a:r>
              <a:rPr lang="vi-VN" sz="4200" dirty="0">
                <a:latin typeface="+mj-lt"/>
              </a:rPr>
              <a:t>5 </a:t>
            </a:r>
            <a:r>
              <a:rPr lang="vi-VN" sz="4200" dirty="0" smtClean="0">
                <a:latin typeface="+mj-lt"/>
              </a:rPr>
              <a:t>re’pay</a:t>
            </a:r>
            <a:r>
              <a:rPr lang="en-US" sz="4200" dirty="0" smtClean="0">
                <a:latin typeface="+mj-lt"/>
              </a:rPr>
              <a:t> </a:t>
            </a:r>
            <a:r>
              <a:rPr lang="en-US" sz="4200" dirty="0">
                <a:latin typeface="+mj-lt"/>
              </a:rPr>
              <a:t>/</a:t>
            </a:r>
            <a:r>
              <a:rPr lang="en-US" sz="4200" dirty="0" err="1">
                <a:latin typeface="+mj-lt"/>
              </a:rPr>
              <a:t>rɪˈpeɪ</a:t>
            </a:r>
            <a:r>
              <a:rPr lang="en-US" sz="4200" dirty="0">
                <a:latin typeface="+mj-lt"/>
              </a:rPr>
              <a:t>/</a:t>
            </a:r>
            <a:r>
              <a:rPr lang="vi-VN" sz="4200" dirty="0" smtClean="0">
                <a:latin typeface="+mj-lt"/>
              </a:rPr>
              <a:t> </a:t>
            </a:r>
            <a:r>
              <a:rPr lang="vi-VN" sz="4200" dirty="0">
                <a:latin typeface="+mj-lt"/>
              </a:rPr>
              <a:t>(v) trả lại</a:t>
            </a:r>
          </a:p>
          <a:p>
            <a:r>
              <a:rPr lang="vi-VN" sz="4200" dirty="0">
                <a:latin typeface="+mj-lt"/>
              </a:rPr>
              <a:t>6 </a:t>
            </a:r>
            <a:r>
              <a:rPr lang="vi-VN" sz="4200" dirty="0" smtClean="0">
                <a:latin typeface="+mj-lt"/>
              </a:rPr>
              <a:t>filled</a:t>
            </a:r>
            <a:r>
              <a:rPr lang="en-US" sz="4200" dirty="0" smtClean="0">
                <a:latin typeface="+mj-lt"/>
              </a:rPr>
              <a:t> </a:t>
            </a:r>
            <a:r>
              <a:rPr lang="en-US" sz="4200" dirty="0">
                <a:latin typeface="+mj-lt"/>
              </a:rPr>
              <a:t>/</a:t>
            </a:r>
            <a:r>
              <a:rPr lang="en-US" sz="4200" dirty="0" err="1" smtClean="0">
                <a:latin typeface="+mj-lt"/>
              </a:rPr>
              <a:t>fɪld</a:t>
            </a:r>
            <a:r>
              <a:rPr lang="en-US" sz="4200" dirty="0" smtClean="0">
                <a:latin typeface="+mj-lt"/>
              </a:rPr>
              <a:t>/</a:t>
            </a:r>
            <a:r>
              <a:rPr lang="vi-VN" sz="4200" dirty="0" smtClean="0">
                <a:latin typeface="+mj-lt"/>
              </a:rPr>
              <a:t> </a:t>
            </a:r>
            <a:r>
              <a:rPr lang="vi-VN" sz="4200" dirty="0">
                <a:latin typeface="+mj-lt"/>
              </a:rPr>
              <a:t>(v) chứa đầy</a:t>
            </a:r>
            <a:endParaRPr lang="en-US" sz="4200" dirty="0">
              <a:latin typeface="+mj-lt"/>
            </a:endParaRPr>
          </a:p>
        </p:txBody>
      </p:sp>
    </p:spTree>
    <p:extLst>
      <p:ext uri="{BB962C8B-B14F-4D97-AF65-F5344CB8AC3E}">
        <p14:creationId xmlns:p14="http://schemas.microsoft.com/office/powerpoint/2010/main" val="1657624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7"/>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8" name="Title 1"/>
          <p:cNvSpPr txBox="1">
            <a:spLocks/>
          </p:cNvSpPr>
          <p:nvPr/>
        </p:nvSpPr>
        <p:spPr>
          <a:xfrm>
            <a:off x="304800" y="1143000"/>
            <a:ext cx="2209800" cy="45720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
            </a:r>
            <a:br>
              <a:rPr kumimoji="0" lang="en-US" sz="3200" b="0"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b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10" name="Rectangle 9"/>
          <p:cNvSpPr/>
          <p:nvPr/>
        </p:nvSpPr>
        <p:spPr>
          <a:xfrm>
            <a:off x="334347" y="887755"/>
            <a:ext cx="8382000" cy="830997"/>
          </a:xfrm>
          <a:prstGeom prst="rect">
            <a:avLst/>
          </a:prstGeom>
        </p:spPr>
        <p:txBody>
          <a:bodyPr wrap="square">
            <a:spAutoFit/>
          </a:bodyPr>
          <a:lstStyle/>
          <a:p>
            <a:r>
              <a:rPr lang="en-US" sz="2400" b="1" dirty="0"/>
              <a:t>1. Read the fable </a:t>
            </a:r>
            <a:r>
              <a:rPr lang="en-US" sz="2400" b="1" i="1" dirty="0"/>
              <a:t>The </a:t>
            </a:r>
            <a:r>
              <a:rPr lang="vi-VN" sz="2000" b="1" i="1" dirty="0"/>
              <a:t>Starf</a:t>
            </a:r>
            <a:r>
              <a:rPr lang="en-US" sz="2400" b="1" i="1" dirty="0" err="1"/>
              <a:t>ruit</a:t>
            </a:r>
            <a:r>
              <a:rPr lang="en-US" sz="2400" b="1" i="1" dirty="0"/>
              <a:t> Tree. Then find </a:t>
            </a:r>
            <a:r>
              <a:rPr lang="en-US" sz="2400" b="1" dirty="0"/>
              <a:t>the following words and underline them in the story. </a:t>
            </a:r>
          </a:p>
        </p:txBody>
      </p:sp>
      <p:sp>
        <p:nvSpPr>
          <p:cNvPr id="11" name="Rectangle 10"/>
          <p:cNvSpPr/>
          <p:nvPr/>
        </p:nvSpPr>
        <p:spPr>
          <a:xfrm>
            <a:off x="152400" y="2694325"/>
            <a:ext cx="8763000" cy="39703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000" dirty="0">
                <a:solidFill>
                  <a:srgbClr val="0070C0"/>
                </a:solidFill>
                <a:latin typeface="Times New Roman" panose="02020603050405020304" pitchFamily="18" charset="0"/>
                <a:cs typeface="Times New Roman" panose="02020603050405020304" pitchFamily="18" charset="0"/>
              </a:rPr>
              <a:t>	</a:t>
            </a:r>
            <a:r>
              <a:rPr lang="en-US" sz="2100" b="1" dirty="0">
                <a:solidFill>
                  <a:schemeClr val="tx1"/>
                </a:solidFill>
                <a:latin typeface="Times New Roman" panose="02020603050405020304" pitchFamily="18" charset="0"/>
                <a:cs typeface="Times New Roman" panose="02020603050405020304" pitchFamily="18" charset="0"/>
              </a:rPr>
              <a:t>O</a:t>
            </a:r>
            <a:r>
              <a:rPr lang="en-US" sz="2100" b="1" i="1" dirty="0">
                <a:solidFill>
                  <a:schemeClr val="tx1"/>
                </a:solidFill>
                <a:latin typeface="Times New Roman" panose="02020603050405020304" pitchFamily="18" charset="0"/>
                <a:cs typeface="Times New Roman" panose="02020603050405020304" pitchFamily="18" charset="0"/>
              </a:rPr>
              <a:t>nce upon a time, there was a rich man living in a village. When he died, he left his two sons a </a:t>
            </a:r>
            <a:r>
              <a:rPr lang="en-US" sz="2100" b="1" i="1" u="sng" dirty="0">
                <a:solidFill>
                  <a:schemeClr val="tx1"/>
                </a:solidFill>
                <a:latin typeface="Times New Roman" panose="02020603050405020304" pitchFamily="18" charset="0"/>
                <a:cs typeface="Times New Roman" panose="02020603050405020304" pitchFamily="18" charset="0"/>
              </a:rPr>
              <a:t>fortune. </a:t>
            </a:r>
            <a:r>
              <a:rPr lang="en-US" sz="2100" b="1" i="1" dirty="0">
                <a:solidFill>
                  <a:schemeClr val="tx1"/>
                </a:solidFill>
                <a:latin typeface="Times New Roman" panose="02020603050405020304" pitchFamily="18" charset="0"/>
                <a:cs typeface="Times New Roman" panose="02020603050405020304" pitchFamily="18" charset="0"/>
              </a:rPr>
              <a:t>But the elder brother gave his brother only a </a:t>
            </a:r>
            <a:r>
              <a:rPr lang="vi-VN" sz="2100" b="1" i="1" u="sng" dirty="0">
                <a:solidFill>
                  <a:schemeClr val="tx1"/>
                </a:solidFill>
                <a:latin typeface="Times New Roman" panose="02020603050405020304" pitchFamily="18" charset="0"/>
                <a:cs typeface="Times New Roman" panose="02020603050405020304" pitchFamily="18" charset="0"/>
              </a:rPr>
              <a:t>starf</a:t>
            </a:r>
            <a:r>
              <a:rPr lang="en-US" sz="2100" b="1" i="1" u="sng" dirty="0" err="1">
                <a:solidFill>
                  <a:schemeClr val="tx1"/>
                </a:solidFill>
                <a:latin typeface="Times New Roman" panose="02020603050405020304" pitchFamily="18" charset="0"/>
                <a:cs typeface="Times New Roman" panose="02020603050405020304" pitchFamily="18" charset="0"/>
              </a:rPr>
              <a:t>ruit</a:t>
            </a:r>
            <a:r>
              <a:rPr lang="en-US" sz="2100" b="1" i="1" u="sng" dirty="0">
                <a:solidFill>
                  <a:schemeClr val="tx1"/>
                </a:solidFill>
                <a:latin typeface="Times New Roman" panose="02020603050405020304" pitchFamily="18" charset="0"/>
                <a:cs typeface="Times New Roman" panose="02020603050405020304" pitchFamily="18" charset="0"/>
              </a:rPr>
              <a:t> tree</a:t>
            </a:r>
            <a:r>
              <a:rPr lang="en-US" sz="2100" b="1" i="1" dirty="0">
                <a:solidFill>
                  <a:schemeClr val="tx1"/>
                </a:solidFill>
                <a:latin typeface="Times New Roman" panose="02020603050405020304" pitchFamily="18" charset="0"/>
                <a:cs typeface="Times New Roman" panose="02020603050405020304" pitchFamily="18" charset="0"/>
              </a:rPr>
              <a:t>. When the fruit was </a:t>
            </a:r>
            <a:r>
              <a:rPr lang="en-US" sz="2100" b="1" i="1" u="sng" dirty="0">
                <a:solidFill>
                  <a:schemeClr val="tx1"/>
                </a:solidFill>
                <a:latin typeface="Times New Roman" panose="02020603050405020304" pitchFamily="18" charset="0"/>
                <a:cs typeface="Times New Roman" panose="02020603050405020304" pitchFamily="18" charset="0"/>
              </a:rPr>
              <a:t>ripe</a:t>
            </a:r>
            <a:r>
              <a:rPr lang="en-US" sz="2100" b="1" i="1" dirty="0">
                <a:solidFill>
                  <a:schemeClr val="tx1"/>
                </a:solidFill>
                <a:latin typeface="Times New Roman" panose="02020603050405020304" pitchFamily="18" charset="0"/>
                <a:cs typeface="Times New Roman" panose="02020603050405020304" pitchFamily="18" charset="0"/>
              </a:rPr>
              <a:t>, an eagle came and ate the fruit. The younger brother begged the eagle not to. The eagle promised to </a:t>
            </a:r>
            <a:r>
              <a:rPr lang="en-US" sz="2100" b="1" i="1" u="sng" dirty="0">
                <a:solidFill>
                  <a:schemeClr val="tx1"/>
                </a:solidFill>
                <a:latin typeface="Times New Roman" panose="02020603050405020304" pitchFamily="18" charset="0"/>
                <a:cs typeface="Times New Roman" panose="02020603050405020304" pitchFamily="18" charset="0"/>
              </a:rPr>
              <a:t>repay</a:t>
            </a:r>
            <a:r>
              <a:rPr lang="en-US" sz="2100" b="1" i="1" dirty="0">
                <a:solidFill>
                  <a:schemeClr val="tx1"/>
                </a:solidFill>
                <a:latin typeface="Times New Roman" panose="02020603050405020304" pitchFamily="18" charset="0"/>
                <a:cs typeface="Times New Roman" panose="02020603050405020304" pitchFamily="18" charset="0"/>
              </a:rPr>
              <a:t> him in gold and told him to make a bag to carry it. The eagle took him on its back to a place of gold. There, he </a:t>
            </a:r>
            <a:r>
              <a:rPr lang="en-US" sz="2100" b="1" i="1" u="sng" dirty="0">
                <a:solidFill>
                  <a:schemeClr val="tx1"/>
                </a:solidFill>
                <a:latin typeface="Times New Roman" panose="02020603050405020304" pitchFamily="18" charset="0"/>
                <a:cs typeface="Times New Roman" panose="02020603050405020304" pitchFamily="18" charset="0"/>
              </a:rPr>
              <a:t>filled </a:t>
            </a:r>
            <a:r>
              <a:rPr lang="en-US" sz="2100" b="1" i="1" dirty="0">
                <a:solidFill>
                  <a:schemeClr val="tx1"/>
                </a:solidFill>
                <a:latin typeface="Times New Roman" panose="02020603050405020304" pitchFamily="18" charset="0"/>
                <a:cs typeface="Times New Roman" panose="02020603050405020304" pitchFamily="18" charset="0"/>
              </a:rPr>
              <a:t>the bag with gold. When he got home he was rich. The elder brother was surprised, so he asked his brother to explain. After hearing the story, he offered to swap his fortune for the </a:t>
            </a:r>
            <a:r>
              <a:rPr lang="vi-VN" sz="2100" b="1" i="1" dirty="0">
                <a:solidFill>
                  <a:schemeClr val="tx1"/>
                </a:solidFill>
                <a:latin typeface="Times New Roman" panose="02020603050405020304" pitchFamily="18" charset="0"/>
                <a:cs typeface="Times New Roman" panose="02020603050405020304" pitchFamily="18" charset="0"/>
              </a:rPr>
              <a:t>starf</a:t>
            </a:r>
            <a:r>
              <a:rPr lang="en-US" sz="2100" b="1" i="1" dirty="0" err="1">
                <a:solidFill>
                  <a:schemeClr val="tx1"/>
                </a:solidFill>
                <a:latin typeface="Times New Roman" panose="02020603050405020304" pitchFamily="18" charset="0"/>
                <a:cs typeface="Times New Roman" panose="02020603050405020304" pitchFamily="18" charset="0"/>
              </a:rPr>
              <a:t>ruit</a:t>
            </a:r>
            <a:r>
              <a:rPr lang="en-US" sz="2100" b="1" i="1" dirty="0">
                <a:solidFill>
                  <a:schemeClr val="tx1"/>
                </a:solidFill>
                <a:latin typeface="Times New Roman" panose="02020603050405020304" pitchFamily="18" charset="0"/>
                <a:cs typeface="Times New Roman" panose="02020603050405020304" pitchFamily="18" charset="0"/>
              </a:rPr>
              <a:t> tree, and his kind brother accepted. When the eagle came, the elder brother asked it to take him to the place of gold. The greedy brother filled a very large bag and all his pockets with gold. On the way home, because the </a:t>
            </a:r>
            <a:r>
              <a:rPr lang="en-US" sz="2100" b="1" i="1" u="sng" dirty="0">
                <a:solidFill>
                  <a:schemeClr val="tx1"/>
                </a:solidFill>
                <a:latin typeface="Times New Roman" panose="02020603050405020304" pitchFamily="18" charset="0"/>
                <a:cs typeface="Times New Roman" panose="02020603050405020304" pitchFamily="18" charset="0"/>
              </a:rPr>
              <a:t>load</a:t>
            </a:r>
            <a:r>
              <a:rPr lang="en-US" sz="2100" b="1" i="1" dirty="0">
                <a:solidFill>
                  <a:schemeClr val="tx1"/>
                </a:solidFill>
                <a:latin typeface="Times New Roman" panose="02020603050405020304" pitchFamily="18" charset="0"/>
                <a:cs typeface="Times New Roman" panose="02020603050405020304" pitchFamily="18" charset="0"/>
              </a:rPr>
              <a:t> was too heavy, the eagle got tired and dropped him into the sea</a:t>
            </a:r>
            <a:r>
              <a:rPr lang="en-US" sz="2000" i="1" dirty="0">
                <a:solidFill>
                  <a:srgbClr val="0070C0"/>
                </a:solidFill>
                <a:latin typeface="Times New Roman" panose="02020603050405020304" pitchFamily="18" charset="0"/>
                <a:cs typeface="Times New Roman" panose="02020603050405020304" pitchFamily="18" charset="0"/>
              </a:rPr>
              <a:t>.</a:t>
            </a:r>
            <a:endParaRPr lang="en-US" sz="2000" dirty="0">
              <a:solidFill>
                <a:srgbClr val="0070C0"/>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228600" y="276881"/>
            <a:ext cx="30480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vi-VN" sz="2800" b="1" dirty="0">
                <a:solidFill>
                  <a:schemeClr val="tx1"/>
                </a:solidFill>
              </a:rPr>
              <a:t>II</a:t>
            </a:r>
            <a:r>
              <a:rPr lang="en-US" sz="2800" b="1" dirty="0">
                <a:solidFill>
                  <a:schemeClr val="tx1"/>
                </a:solidFill>
              </a:rPr>
              <a:t>. Reading</a:t>
            </a:r>
          </a:p>
        </p:txBody>
      </p:sp>
      <p:sp>
        <p:nvSpPr>
          <p:cNvPr id="13" name="Rectangle 12"/>
          <p:cNvSpPr/>
          <p:nvPr/>
        </p:nvSpPr>
        <p:spPr>
          <a:xfrm>
            <a:off x="990600" y="1756577"/>
            <a:ext cx="6781800" cy="461665"/>
          </a:xfrm>
          <a:prstGeom prst="rect">
            <a:avLst/>
          </a:prstGeom>
          <a:solidFill>
            <a:schemeClr val="bg1"/>
          </a:solidFill>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r>
              <a:rPr lang="en-US" sz="2400" dirty="0">
                <a:solidFill>
                  <a:schemeClr val="tx1"/>
                </a:solidFill>
              </a:rPr>
              <a:t>fortune - starfruit tree - ripe- filled - load  - repay</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strips(down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heckerboard(across)">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diamond(in)">
                                      <p:cBhvr>
                                        <p:cTn id="2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0" grpId="0"/>
      <p:bldP spid="11"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4925"/>
            <a:ext cx="8229600" cy="533400"/>
          </a:xfrm>
        </p:spPr>
        <p:style>
          <a:lnRef idx="1">
            <a:schemeClr val="accent3"/>
          </a:lnRef>
          <a:fillRef idx="2">
            <a:schemeClr val="accent3"/>
          </a:fillRef>
          <a:effectRef idx="1">
            <a:schemeClr val="accent3"/>
          </a:effectRef>
          <a:fontRef idx="minor">
            <a:schemeClr val="dk1"/>
          </a:fontRef>
        </p:style>
        <p:txBody>
          <a:bodyPr>
            <a:noAutofit/>
          </a:bodyPr>
          <a:lstStyle/>
          <a:p>
            <a:pPr algn="l"/>
            <a:r>
              <a:rPr lang="en-US" sz="2400" b="1" dirty="0">
                <a:solidFill>
                  <a:srgbClr val="002060"/>
                </a:solidFill>
              </a:rPr>
              <a:t>2. Read the story again and answer the  questions.</a:t>
            </a:r>
            <a:endParaRPr lang="en-US" sz="2400" dirty="0">
              <a:solidFill>
                <a:srgbClr val="002060"/>
              </a:solidFill>
            </a:endParaRPr>
          </a:p>
        </p:txBody>
      </p:sp>
      <p:sp>
        <p:nvSpPr>
          <p:cNvPr id="3" name="Content Placeholder 2"/>
          <p:cNvSpPr>
            <a:spLocks noGrp="1"/>
          </p:cNvSpPr>
          <p:nvPr>
            <p:ph idx="4294967295"/>
          </p:nvPr>
        </p:nvSpPr>
        <p:spPr>
          <a:xfrm>
            <a:off x="0" y="3429000"/>
            <a:ext cx="8686800" cy="2438400"/>
          </a:xfrm>
        </p:spPr>
        <p:txBody>
          <a:bodyPr>
            <a:noAutofit/>
          </a:bodyPr>
          <a:lstStyle/>
          <a:p>
            <a:pPr>
              <a:buNone/>
            </a:pPr>
            <a:r>
              <a:rPr lang="en-US" sz="2400" b="1" i="1" dirty="0">
                <a:solidFill>
                  <a:srgbClr val="500000"/>
                </a:solidFill>
                <a:latin typeface="Times New Roman" panose="02020603050405020304" pitchFamily="18" charset="0"/>
                <a:cs typeface="Times New Roman" panose="02020603050405020304" pitchFamily="18" charset="0"/>
              </a:rPr>
              <a:t>ANSWERS:</a:t>
            </a:r>
          </a:p>
          <a:p>
            <a:pPr>
              <a:buNone/>
            </a:pPr>
            <a:r>
              <a:rPr lang="en-US" sz="2400" b="1" i="1" dirty="0">
                <a:solidFill>
                  <a:srgbClr val="500000"/>
                </a:solidFill>
                <a:latin typeface="Times New Roman" panose="02020603050405020304" pitchFamily="18" charset="0"/>
                <a:cs typeface="Times New Roman" panose="02020603050405020304" pitchFamily="18" charset="0"/>
              </a:rPr>
              <a:t>1. He gave his younger brother only a </a:t>
            </a:r>
            <a:r>
              <a:rPr lang="en-US" sz="2400" b="1" i="1" dirty="0" err="1">
                <a:solidFill>
                  <a:srgbClr val="500000"/>
                </a:solidFill>
                <a:latin typeface="Times New Roman" panose="02020603050405020304" pitchFamily="18" charset="0"/>
                <a:cs typeface="Times New Roman" panose="02020603050405020304" pitchFamily="18" charset="0"/>
              </a:rPr>
              <a:t>starfruit</a:t>
            </a:r>
            <a:r>
              <a:rPr lang="en-US" sz="2400" b="1" i="1" dirty="0">
                <a:solidFill>
                  <a:srgbClr val="500000"/>
                </a:solidFill>
                <a:latin typeface="Times New Roman" panose="02020603050405020304" pitchFamily="18" charset="0"/>
                <a:cs typeface="Times New Roman" panose="02020603050405020304" pitchFamily="18" charset="0"/>
              </a:rPr>
              <a:t> tree.</a:t>
            </a:r>
          </a:p>
          <a:p>
            <a:pPr>
              <a:buNone/>
            </a:pPr>
            <a:r>
              <a:rPr lang="en-US" sz="2400" b="1" i="1" dirty="0">
                <a:solidFill>
                  <a:srgbClr val="500000"/>
                </a:solidFill>
                <a:latin typeface="Times New Roman" panose="02020603050405020304" pitchFamily="18" charset="0"/>
                <a:cs typeface="Times New Roman" panose="02020603050405020304" pitchFamily="18" charset="0"/>
              </a:rPr>
              <a:t>2. The eagle promised to repay him in gold.</a:t>
            </a:r>
          </a:p>
          <a:p>
            <a:pPr>
              <a:buNone/>
            </a:pPr>
            <a:r>
              <a:rPr lang="en-US" sz="2400" b="1" i="1" dirty="0">
                <a:solidFill>
                  <a:srgbClr val="500000"/>
                </a:solidFill>
                <a:latin typeface="Times New Roman" panose="02020603050405020304" pitchFamily="18" charset="0"/>
                <a:cs typeface="Times New Roman" panose="02020603050405020304" pitchFamily="18" charset="0"/>
              </a:rPr>
              <a:t>3. He offered to swap his fortune for his brother’s </a:t>
            </a:r>
            <a:r>
              <a:rPr lang="en-US" sz="2400" b="1" i="1" dirty="0" err="1">
                <a:solidFill>
                  <a:srgbClr val="500000"/>
                </a:solidFill>
                <a:latin typeface="Times New Roman" panose="02020603050405020304" pitchFamily="18" charset="0"/>
                <a:cs typeface="Times New Roman" panose="02020603050405020304" pitchFamily="18" charset="0"/>
              </a:rPr>
              <a:t>starfruit</a:t>
            </a:r>
            <a:r>
              <a:rPr lang="en-US" sz="2400" b="1" i="1" dirty="0">
                <a:solidFill>
                  <a:srgbClr val="500000"/>
                </a:solidFill>
                <a:latin typeface="Times New Roman" panose="02020603050405020304" pitchFamily="18" charset="0"/>
                <a:cs typeface="Times New Roman" panose="02020603050405020304" pitchFamily="18" charset="0"/>
              </a:rPr>
              <a:t> tree.</a:t>
            </a:r>
          </a:p>
          <a:p>
            <a:pPr>
              <a:buNone/>
            </a:pPr>
            <a:r>
              <a:rPr lang="en-US" sz="2400" b="1" i="1" dirty="0">
                <a:solidFill>
                  <a:srgbClr val="500000"/>
                </a:solidFill>
                <a:latin typeface="Times New Roman" panose="02020603050405020304" pitchFamily="18" charset="0"/>
                <a:cs typeface="Times New Roman" panose="02020603050405020304" pitchFamily="18" charset="0"/>
              </a:rPr>
              <a:t>4. He filled a very large bag and all his pockets with gold.</a:t>
            </a:r>
          </a:p>
          <a:p>
            <a:pPr>
              <a:buNone/>
            </a:pPr>
            <a:r>
              <a:rPr lang="en-US" sz="2400" b="1" i="1" dirty="0">
                <a:solidFill>
                  <a:srgbClr val="500000"/>
                </a:solidFill>
                <a:latin typeface="Times New Roman" panose="02020603050405020304" pitchFamily="18" charset="0"/>
                <a:cs typeface="Times New Roman" panose="02020603050405020304" pitchFamily="18" charset="0"/>
              </a:rPr>
              <a:t>5. He was dropped (by the eagle) into the sea</a:t>
            </a:r>
            <a:r>
              <a:rPr lang="en-US" sz="2400" b="1" i="1" dirty="0">
                <a:solidFill>
                  <a:srgbClr val="0070C0"/>
                </a:solidFill>
                <a:latin typeface="Times New Roman" panose="02020603050405020304" pitchFamily="18" charset="0"/>
                <a:cs typeface="Times New Roman" panose="02020603050405020304" pitchFamily="18" charset="0"/>
              </a:rPr>
              <a:t>.</a:t>
            </a:r>
          </a:p>
          <a:p>
            <a:endParaRPr lang="en-US" sz="2400" i="1" dirty="0">
              <a:solidFill>
                <a:srgbClr val="0070C0"/>
              </a:solidFill>
              <a:latin typeface="Times New Roman" panose="02020603050405020304" pitchFamily="18" charset="0"/>
              <a:cs typeface="Times New Roman" panose="02020603050405020304" pitchFamily="18" charset="0"/>
            </a:endParaRPr>
          </a:p>
        </p:txBody>
      </p:sp>
      <p:sp>
        <p:nvSpPr>
          <p:cNvPr id="5" name="Rectangle 4"/>
          <p:cNvSpPr/>
          <p:nvPr/>
        </p:nvSpPr>
        <p:spPr>
          <a:xfrm>
            <a:off x="228600" y="914400"/>
            <a:ext cx="8839200" cy="2308324"/>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1. What did the older brother give his younger brother?</a:t>
            </a:r>
          </a:p>
          <a:p>
            <a:r>
              <a:rPr lang="en-US" sz="2400" b="1" dirty="0">
                <a:latin typeface="Times New Roman" panose="02020603050405020304" pitchFamily="18" charset="0"/>
                <a:cs typeface="Times New Roman" panose="02020603050405020304" pitchFamily="18" charset="0"/>
              </a:rPr>
              <a:t>2. What did the eagle promise to the younger brother?</a:t>
            </a:r>
          </a:p>
          <a:p>
            <a:r>
              <a:rPr lang="en-US" sz="2400" b="1" dirty="0">
                <a:latin typeface="Times New Roman" panose="02020603050405020304" pitchFamily="18" charset="0"/>
                <a:cs typeface="Times New Roman" panose="02020603050405020304" pitchFamily="18" charset="0"/>
              </a:rPr>
              <a:t>3. What did the elder brother do when he found out how his younger brother became rich?</a:t>
            </a:r>
          </a:p>
          <a:p>
            <a:r>
              <a:rPr lang="en-US" sz="2400" b="1" dirty="0">
                <a:latin typeface="Times New Roman" panose="02020603050405020304" pitchFamily="18" charset="0"/>
                <a:cs typeface="Times New Roman" panose="02020603050405020304" pitchFamily="18" charset="0"/>
              </a:rPr>
              <a:t>4. What did the elder brother do when he got to the place of gold?</a:t>
            </a:r>
          </a:p>
          <a:p>
            <a:r>
              <a:rPr lang="en-US" sz="2400" b="1" dirty="0">
                <a:latin typeface="Times New Roman" panose="02020603050405020304" pitchFamily="18" charset="0"/>
                <a:cs typeface="Times New Roman" panose="02020603050405020304" pitchFamily="18" charset="0"/>
              </a:rPr>
              <a:t>5. What happened to the elder brother in the end?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TM02900769[[fn=Retrospect]]</Template>
  <TotalTime>1901</TotalTime>
  <Words>947</Words>
  <Application>Microsoft Office PowerPoint</Application>
  <PresentationFormat>On-screen Show (4:3)</PresentationFormat>
  <Paragraphs>122</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Courier New</vt:lpstr>
      <vt:lpstr>Times New Roman</vt:lpstr>
      <vt:lpstr>Wingdings</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Read the story again and answer the  questions.</vt:lpstr>
      <vt:lpstr>3. Now complete the details of the fable.</vt:lpstr>
      <vt:lpstr> 4. Read the story summaries below. Decide which story you would like to read.</vt:lpstr>
      <vt:lpstr>PowerPoint Presentation</vt:lpstr>
      <vt:lpstr>5. Work in pairs. Ask and answer questions about the stories.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Admin</cp:lastModifiedBy>
  <cp:revision>163</cp:revision>
  <dcterms:created xsi:type="dcterms:W3CDTF">2016-11-08T14:18:54Z</dcterms:created>
  <dcterms:modified xsi:type="dcterms:W3CDTF">2023-04-13T15:29:22Z</dcterms:modified>
</cp:coreProperties>
</file>