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300" r:id="rId2"/>
    <p:sldId id="304" r:id="rId3"/>
    <p:sldId id="302" r:id="rId4"/>
    <p:sldId id="303" r:id="rId5"/>
    <p:sldId id="292" r:id="rId6"/>
    <p:sldId id="301" r:id="rId7"/>
    <p:sldId id="306" r:id="rId8"/>
    <p:sldId id="344" r:id="rId9"/>
    <p:sldId id="333" r:id="rId10"/>
    <p:sldId id="349" r:id="rId11"/>
    <p:sldId id="345" r:id="rId12"/>
    <p:sldId id="361" r:id="rId13"/>
    <p:sldId id="352" r:id="rId14"/>
    <p:sldId id="362" r:id="rId15"/>
    <p:sldId id="339" r:id="rId16"/>
    <p:sldId id="347" r:id="rId17"/>
    <p:sldId id="359" r:id="rId18"/>
    <p:sldId id="315" r:id="rId19"/>
    <p:sldId id="332" r:id="rId20"/>
    <p:sldId id="363" r:id="rId21"/>
    <p:sldId id="331" r:id="rId22"/>
    <p:sldId id="328" r:id="rId23"/>
    <p:sldId id="329" r:id="rId24"/>
    <p:sldId id="330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325"/>
    <p:restoredTop sz="94657"/>
  </p:normalViewPr>
  <p:slideViewPr>
    <p:cSldViewPr snapToGrid="0">
      <p:cViewPr varScale="1">
        <p:scale>
          <a:sx n="82" d="100"/>
          <a:sy n="82" d="100"/>
        </p:scale>
        <p:origin x="979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64FE50-D189-4693-915D-AE9503F4174D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EA44A-927D-4D59-858E-589BCB4889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1653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4803827"/>
      </p:ext>
    </p:extLst>
  </p:cSld>
  <p:clrMapOvr>
    <a:masterClrMapping/>
  </p:clrMapOvr>
  <p:transition spd="slow">
    <p:cover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1578261"/>
      </p:ext>
    </p:extLst>
  </p:cSld>
  <p:clrMapOvr>
    <a:masterClrMapping/>
  </p:clrMapOvr>
  <p:transition spd="slow">
    <p:cover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BAAA43A-D53D-2C48-B445-0A4FE623C41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6638"/>
            <a:ext cx="12213771" cy="6850051"/>
          </a:xfrm>
          <a:prstGeom prst="rect">
            <a:avLst/>
          </a:prstGeom>
        </p:spPr>
      </p:pic>
      <p:pic>
        <p:nvPicPr>
          <p:cNvPr id="8" name="Picture 7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3E7D6160-95E1-FF4E-81BA-F4D532658E1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31305" y="6337300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5C9951C-EB45-8743-AB57-CEFD9316A24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371845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83382951-8E9D-244A-8473-731D885E271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 rot="10800000">
            <a:off x="5693239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9">
            <a:extLst>
              <a:ext uri="{FF2B5EF4-FFF2-40B4-BE49-F238E27FC236}">
                <a16:creationId xmlns:a16="http://schemas.microsoft.com/office/drawing/2014/main" id="{FE798370-27E2-9F41-A466-FC64C7FFD70A}"/>
              </a:ext>
            </a:extLst>
          </p:cNvPr>
          <p:cNvSpPr txBox="1"/>
          <p:nvPr userDrawn="1"/>
        </p:nvSpPr>
        <p:spPr>
          <a:xfrm>
            <a:off x="153420" y="-41096"/>
            <a:ext cx="76495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Unit 7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7889D60-3103-E54C-9167-2287BEE5C81A}"/>
              </a:ext>
            </a:extLst>
          </p:cNvPr>
          <p:cNvSpPr txBox="1"/>
          <p:nvPr userDrawn="1"/>
        </p:nvSpPr>
        <p:spPr>
          <a:xfrm>
            <a:off x="24732" y="6510902"/>
            <a:ext cx="2594428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aseline="0" dirty="0" err="1">
                <a:solidFill>
                  <a:schemeClr val="bg1"/>
                </a:solidFill>
              </a:rPr>
              <a:t>Tiếng</a:t>
            </a:r>
            <a:r>
              <a:rPr lang="en-US" sz="1400" baseline="0" dirty="0">
                <a:solidFill>
                  <a:schemeClr val="bg1"/>
                </a:solidFill>
              </a:rPr>
              <a:t> Anh 7 </a:t>
            </a:r>
            <a:r>
              <a:rPr lang="en-US" sz="1400" baseline="0" dirty="0" err="1">
                <a:solidFill>
                  <a:schemeClr val="bg1"/>
                </a:solidFill>
              </a:rPr>
              <a:t>i</a:t>
            </a:r>
            <a:r>
              <a:rPr lang="en-US" sz="1400" baseline="0" dirty="0">
                <a:solidFill>
                  <a:schemeClr val="bg1"/>
                </a:solidFill>
              </a:rPr>
              <a:t>-Learn Smart World 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CF13BED-1CB7-0146-BB6D-00DC4EC16FC0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226018" y="6396200"/>
            <a:ext cx="814608" cy="4152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F7F6AF1-48D1-A442-8D9A-9DCAA189DECF}"/>
              </a:ext>
            </a:extLst>
          </p:cNvPr>
          <p:cNvSpPr txBox="1"/>
          <p:nvPr userDrawn="1"/>
        </p:nvSpPr>
        <p:spPr>
          <a:xfrm>
            <a:off x="10949647" y="-17814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2.2</a:t>
            </a:r>
          </a:p>
        </p:txBody>
      </p:sp>
    </p:spTree>
    <p:extLst>
      <p:ext uri="{BB962C8B-B14F-4D97-AF65-F5344CB8AC3E}">
        <p14:creationId xmlns:p14="http://schemas.microsoft.com/office/powerpoint/2010/main" val="3055312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ransition spd="slow">
    <p:cover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hyperlink" Target="https://eduhome.com.vn/DHALesson?idGrade=10&amp;idSubject=1&amp;idSeries=118&amp;idTheme=1067&amp;IdLevel=3&amp;idThemeServer=83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duhome.com.vn/" TargetMode="Externa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104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178493" y="2645692"/>
            <a:ext cx="659674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70C0"/>
                </a:solidFill>
              </a:rPr>
              <a:t>Unit 7: Transportation</a:t>
            </a:r>
            <a:endParaRPr lang="en-US" sz="3200" b="1" dirty="0">
              <a:solidFill>
                <a:srgbClr val="0070C0"/>
              </a:solidFill>
            </a:endParaRPr>
          </a:p>
          <a:p>
            <a:pPr algn="ctr"/>
            <a:r>
              <a:rPr lang="en-US" sz="3200" b="1" dirty="0">
                <a:solidFill>
                  <a:srgbClr val="00B050"/>
                </a:solidFill>
              </a:rPr>
              <a:t>Lesson 2.2: Grammar</a:t>
            </a:r>
          </a:p>
          <a:p>
            <a:pPr algn="ctr"/>
            <a:r>
              <a:rPr lang="en-US" sz="3200" dirty="0">
                <a:solidFill>
                  <a:srgbClr val="FF0000"/>
                </a:solidFill>
              </a:rPr>
              <a:t>Page</a:t>
            </a:r>
            <a:r>
              <a:rPr lang="en-US" sz="3200" dirty="0"/>
              <a:t> </a:t>
            </a:r>
            <a:r>
              <a:rPr lang="en-US" sz="3200" dirty="0">
                <a:solidFill>
                  <a:srgbClr val="FF0000"/>
                </a:solidFill>
              </a:rPr>
              <a:t>56</a:t>
            </a:r>
          </a:p>
        </p:txBody>
      </p:sp>
    </p:spTree>
    <p:extLst>
      <p:ext uri="{BB962C8B-B14F-4D97-AF65-F5344CB8AC3E}">
        <p14:creationId xmlns:p14="http://schemas.microsoft.com/office/powerpoint/2010/main" val="408333204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C8EACBF-8DCF-A7C4-D8C1-76436682C2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868" y="0"/>
            <a:ext cx="11920264" cy="6858000"/>
          </a:xfrm>
          <a:prstGeom prst="rect">
            <a:avLst/>
          </a:prstGeom>
        </p:spPr>
      </p:pic>
      <p:pic>
        <p:nvPicPr>
          <p:cNvPr id="6" name="CD1-TRACK 76">
            <a:hlinkClick r:id="" action="ppaction://media"/>
            <a:extLst>
              <a:ext uri="{FF2B5EF4-FFF2-40B4-BE49-F238E27FC236}">
                <a16:creationId xmlns:a16="http://schemas.microsoft.com/office/drawing/2014/main" id="{4E6BA076-9641-7F1A-4C63-09D0E51BA1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36665" y="102741"/>
            <a:ext cx="611598" cy="611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25022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94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8143487" y="552140"/>
            <a:ext cx="4026834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PRACTICE</a:t>
            </a:r>
          </a:p>
        </p:txBody>
      </p:sp>
    </p:spTree>
    <p:extLst>
      <p:ext uri="{BB962C8B-B14F-4D97-AF65-F5344CB8AC3E}">
        <p14:creationId xmlns:p14="http://schemas.microsoft.com/office/powerpoint/2010/main" val="205542647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0A64D69-037E-D31A-6D86-38015D8126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92494"/>
            <a:ext cx="12192000" cy="329673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73940A2-A896-879A-0C2A-0E34C7E4485A}"/>
              </a:ext>
            </a:extLst>
          </p:cNvPr>
          <p:cNvSpPr txBox="1"/>
          <p:nvPr/>
        </p:nvSpPr>
        <p:spPr>
          <a:xfrm>
            <a:off x="7127696" y="2690471"/>
            <a:ext cx="442045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My suitcase is as big as yours.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AA55F5-1C9D-B98B-B85E-0AB79140D737}"/>
              </a:ext>
            </a:extLst>
          </p:cNvPr>
          <p:cNvSpPr txBox="1"/>
          <p:nvPr/>
        </p:nvSpPr>
        <p:spPr>
          <a:xfrm>
            <a:off x="6413214" y="3112010"/>
            <a:ext cx="570215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My sunglasses aren't as expensive as yours.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070C3F6-EC91-6EB4-4C73-367573AAA371}"/>
              </a:ext>
            </a:extLst>
          </p:cNvPr>
          <p:cNvSpPr txBox="1"/>
          <p:nvPr/>
        </p:nvSpPr>
        <p:spPr>
          <a:xfrm>
            <a:off x="6320746" y="3710139"/>
            <a:ext cx="5623387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Trains are as comfortable as buses./Buses are as comfortable as trains.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AE14CF3-7D37-81D5-DE91-A471502760C9}"/>
              </a:ext>
            </a:extLst>
          </p:cNvPr>
          <p:cNvSpPr txBox="1"/>
          <p:nvPr/>
        </p:nvSpPr>
        <p:spPr>
          <a:xfrm>
            <a:off x="6922212" y="4421407"/>
            <a:ext cx="52697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My ticket isn't as cheap as your ticket.</a:t>
            </a:r>
          </a:p>
        </p:txBody>
      </p:sp>
    </p:spTree>
    <p:extLst>
      <p:ext uri="{BB962C8B-B14F-4D97-AF65-F5344CB8AC3E}">
        <p14:creationId xmlns:p14="http://schemas.microsoft.com/office/powerpoint/2010/main" val="231505237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 animBg="1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5831C46-FD41-B75A-DB74-052B624A17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93853"/>
            <a:ext cx="12192000" cy="499324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E072F98-E7D2-9757-BA6A-51FAB466B5E2}"/>
              </a:ext>
            </a:extLst>
          </p:cNvPr>
          <p:cNvSpPr txBox="1"/>
          <p:nvPr/>
        </p:nvSpPr>
        <p:spPr>
          <a:xfrm>
            <a:off x="304245" y="324576"/>
            <a:ext cx="1539551" cy="646331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Extra Practice</a:t>
            </a:r>
          </a:p>
          <a:p>
            <a:r>
              <a:rPr lang="en-US" dirty="0">
                <a:solidFill>
                  <a:schemeClr val="bg1"/>
                </a:solidFill>
              </a:rPr>
              <a:t>WB, page 41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AD87184-70EB-1B07-DB86-F5327437A275}"/>
              </a:ext>
            </a:extLst>
          </p:cNvPr>
          <p:cNvCxnSpPr/>
          <p:nvPr/>
        </p:nvCxnSpPr>
        <p:spPr>
          <a:xfrm>
            <a:off x="2404153" y="3071973"/>
            <a:ext cx="61645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4184FC-786A-566A-C6C6-DE5FE12FD75C}"/>
              </a:ext>
            </a:extLst>
          </p:cNvPr>
          <p:cNvCxnSpPr>
            <a:cxnSpLocks/>
          </p:cNvCxnSpPr>
          <p:nvPr/>
        </p:nvCxnSpPr>
        <p:spPr>
          <a:xfrm>
            <a:off x="3708971" y="3688422"/>
            <a:ext cx="38014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B6A6C82-BE2F-821E-40DB-38993C83D853}"/>
              </a:ext>
            </a:extLst>
          </p:cNvPr>
          <p:cNvCxnSpPr>
            <a:cxnSpLocks/>
          </p:cNvCxnSpPr>
          <p:nvPr/>
        </p:nvCxnSpPr>
        <p:spPr>
          <a:xfrm>
            <a:off x="2496621" y="4366517"/>
            <a:ext cx="121235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28B9AE76-CB66-E87D-181A-580D329DF810}"/>
              </a:ext>
            </a:extLst>
          </p:cNvPr>
          <p:cNvSpPr/>
          <p:nvPr/>
        </p:nvSpPr>
        <p:spPr>
          <a:xfrm>
            <a:off x="8132988" y="2394909"/>
            <a:ext cx="128913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quick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6C885F0-9455-B63A-EA19-11D4483FA5FE}"/>
              </a:ext>
            </a:extLst>
          </p:cNvPr>
          <p:cNvSpPr/>
          <p:nvPr/>
        </p:nvSpPr>
        <p:spPr>
          <a:xfrm>
            <a:off x="8462404" y="3071973"/>
            <a:ext cx="63030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as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54E5B33-7147-35F3-75FA-0E9C3AF6BAC1}"/>
              </a:ext>
            </a:extLst>
          </p:cNvPr>
          <p:cNvSpPr/>
          <p:nvPr/>
        </p:nvSpPr>
        <p:spPr>
          <a:xfrm>
            <a:off x="7778052" y="3658631"/>
            <a:ext cx="199901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frequent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3F0C084-0B52-0CB9-EF0D-C281EC77FB0A}"/>
              </a:ext>
            </a:extLst>
          </p:cNvPr>
          <p:cNvCxnSpPr>
            <a:cxnSpLocks/>
          </p:cNvCxnSpPr>
          <p:nvPr/>
        </p:nvCxnSpPr>
        <p:spPr>
          <a:xfrm>
            <a:off x="2024010" y="4972692"/>
            <a:ext cx="47261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id="{B9974733-B641-AACB-42B7-C8C04D980188}"/>
              </a:ext>
            </a:extLst>
          </p:cNvPr>
          <p:cNvSpPr/>
          <p:nvPr/>
        </p:nvSpPr>
        <p:spPr>
          <a:xfrm>
            <a:off x="7927745" y="4356243"/>
            <a:ext cx="142667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aren’t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9B5B0416-FDB3-6716-F852-DAEBA68C1D90}"/>
              </a:ext>
            </a:extLst>
          </p:cNvPr>
          <p:cNvCxnSpPr>
            <a:cxnSpLocks/>
          </p:cNvCxnSpPr>
          <p:nvPr/>
        </p:nvCxnSpPr>
        <p:spPr>
          <a:xfrm>
            <a:off x="2496621" y="5671335"/>
            <a:ext cx="121235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B826B281-0C96-6E9F-E8B2-68B0190650B3}"/>
              </a:ext>
            </a:extLst>
          </p:cNvPr>
          <p:cNvSpPr/>
          <p:nvPr/>
        </p:nvSpPr>
        <p:spPr>
          <a:xfrm>
            <a:off x="7153235" y="4921322"/>
            <a:ext cx="267631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eco-friendly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4D3BA56-3932-14F9-2043-6D22CBDFA94B}"/>
              </a:ext>
            </a:extLst>
          </p:cNvPr>
          <p:cNvSpPr/>
          <p:nvPr/>
        </p:nvSpPr>
        <p:spPr>
          <a:xfrm>
            <a:off x="120956" y="0"/>
            <a:ext cx="689612" cy="338554"/>
          </a:xfrm>
          <a:prstGeom prst="rect">
            <a:avLst/>
          </a:prstGeom>
          <a:solidFill>
            <a:schemeClr val="accent6"/>
          </a:solidFill>
        </p:spPr>
        <p:txBody>
          <a:bodyPr wrap="none" lIns="91440" tIns="45720" rIns="91440" bIns="4572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b="0" cap="none" spc="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Unit 7</a:t>
            </a:r>
          </a:p>
        </p:txBody>
      </p:sp>
    </p:spTree>
    <p:extLst>
      <p:ext uri="{BB962C8B-B14F-4D97-AF65-F5344CB8AC3E}">
        <p14:creationId xmlns:p14="http://schemas.microsoft.com/office/powerpoint/2010/main" val="289096319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3309578-8BA6-1A4E-3B93-F58F5565E3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71402"/>
            <a:ext cx="12192000" cy="431519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E9718CC-CCA9-EE5C-C21E-0BA901D6351B}"/>
              </a:ext>
            </a:extLst>
          </p:cNvPr>
          <p:cNvSpPr txBox="1"/>
          <p:nvPr/>
        </p:nvSpPr>
        <p:spPr>
          <a:xfrm>
            <a:off x="304245" y="324576"/>
            <a:ext cx="1539551" cy="646331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Extra Practice</a:t>
            </a:r>
          </a:p>
          <a:p>
            <a:r>
              <a:rPr lang="en-US" dirty="0">
                <a:solidFill>
                  <a:schemeClr val="bg1"/>
                </a:solidFill>
              </a:rPr>
              <a:t>WB, page 41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E88FC79-A11C-0E07-212A-74844F359A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9683" y="3605538"/>
            <a:ext cx="409632" cy="34294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931348A-01B9-CB47-3015-6AE8640591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7788" y="2895411"/>
            <a:ext cx="333422" cy="40963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A1764AD-DFC3-2666-6B64-50CD3A5986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3394" y="4248981"/>
            <a:ext cx="409632" cy="34294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0041B49-F08C-57BE-1605-ABEDB49024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7788" y="4724236"/>
            <a:ext cx="333422" cy="409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96791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71E0116-D3CD-077C-1340-CCA65822DAC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193" y="439698"/>
            <a:ext cx="9288743" cy="64936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1D634CF-EA22-734A-5A45-7B65E8BA119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193" y="1182529"/>
            <a:ext cx="6441897" cy="492754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D6DFAA7-A049-53F6-54E0-FECFB05B784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06283" y="1397285"/>
            <a:ext cx="5585716" cy="275373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14381607-7F53-31E0-833A-F7BA94F98BE4}"/>
              </a:ext>
            </a:extLst>
          </p:cNvPr>
          <p:cNvSpPr txBox="1"/>
          <p:nvPr/>
        </p:nvSpPr>
        <p:spPr>
          <a:xfrm>
            <a:off x="544530" y="2512542"/>
            <a:ext cx="718420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0" i="0" dirty="0">
                <a:solidFill>
                  <a:srgbClr val="FF0000"/>
                </a:solidFill>
                <a:effectLst/>
                <a:latin typeface="MyriadPro-Regular"/>
              </a:rPr>
              <a:t>Trains aren't as frequent as buses.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79B61D0-E97F-5E1C-9CFB-47863A0AAA36}"/>
              </a:ext>
            </a:extLst>
          </p:cNvPr>
          <p:cNvSpPr txBox="1"/>
          <p:nvPr/>
        </p:nvSpPr>
        <p:spPr>
          <a:xfrm>
            <a:off x="544530" y="3560629"/>
            <a:ext cx="718420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MyriadPro-Regular"/>
              </a:rPr>
              <a:t>Taxis aren't as cheap as buses.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48F6552-AE42-7F2B-C5E0-31C1A21D36E1}"/>
              </a:ext>
            </a:extLst>
          </p:cNvPr>
          <p:cNvSpPr txBox="1"/>
          <p:nvPr/>
        </p:nvSpPr>
        <p:spPr>
          <a:xfrm>
            <a:off x="369869" y="4573742"/>
            <a:ext cx="718420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MyriadPro-Regular"/>
              </a:rPr>
              <a:t>The bus isn't as expensive as a taxi.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AACD25E-DAE0-F8A1-B185-B890DE6FFE82}"/>
              </a:ext>
            </a:extLst>
          </p:cNvPr>
          <p:cNvSpPr txBox="1"/>
          <p:nvPr/>
        </p:nvSpPr>
        <p:spPr>
          <a:xfrm>
            <a:off x="544529" y="5570193"/>
            <a:ext cx="718420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MyriadPro-Regular"/>
              </a:rPr>
              <a:t>The car is as quick/fast as a taxi.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149630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275832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7856376" y="552140"/>
            <a:ext cx="4313945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PRODUCTION</a:t>
            </a:r>
          </a:p>
        </p:txBody>
      </p:sp>
    </p:spTree>
    <p:extLst>
      <p:ext uri="{BB962C8B-B14F-4D97-AF65-F5344CB8AC3E}">
        <p14:creationId xmlns:p14="http://schemas.microsoft.com/office/powerpoint/2010/main" val="410822193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584F739-37A8-BAD7-06F2-68AD9F2A5A43}"/>
              </a:ext>
            </a:extLst>
          </p:cNvPr>
          <p:cNvSpPr txBox="1"/>
          <p:nvPr/>
        </p:nvSpPr>
        <p:spPr>
          <a:xfrm>
            <a:off x="2021674" y="2635027"/>
            <a:ext cx="910524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0" i="1" dirty="0">
                <a:solidFill>
                  <a:srgbClr val="242021"/>
                </a:solidFill>
                <a:effectLst/>
                <a:latin typeface="FuturaStd-Book"/>
              </a:rPr>
              <a:t>e.g. The bus </a:t>
            </a:r>
            <a:r>
              <a:rPr lang="en-US" sz="3200" b="1" i="1" dirty="0">
                <a:solidFill>
                  <a:srgbClr val="242021"/>
                </a:solidFill>
                <a:effectLst/>
                <a:latin typeface="FuturaStd-Book"/>
              </a:rPr>
              <a:t>isn’t as fas</a:t>
            </a:r>
            <a:r>
              <a:rPr lang="en-US" sz="3200" b="1" i="1" dirty="0">
                <a:solidFill>
                  <a:srgbClr val="242021"/>
                </a:solidFill>
                <a:latin typeface="FuturaStd-Book"/>
              </a:rPr>
              <a:t>t as </a:t>
            </a:r>
            <a:r>
              <a:rPr lang="en-US" sz="3200" i="1" dirty="0">
                <a:solidFill>
                  <a:srgbClr val="242021"/>
                </a:solidFill>
                <a:latin typeface="FuturaStd-Book"/>
              </a:rPr>
              <a:t>the car.</a:t>
            </a:r>
            <a:endParaRPr lang="en-US" sz="3200" i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9FE1749-37F7-771A-490A-7BD401A0C6B9}"/>
              </a:ext>
            </a:extLst>
          </p:cNvPr>
          <p:cNvSpPr txBox="1"/>
          <p:nvPr/>
        </p:nvSpPr>
        <p:spPr>
          <a:xfrm>
            <a:off x="283605" y="247359"/>
            <a:ext cx="1200086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0" dirty="0">
                <a:solidFill>
                  <a:srgbClr val="231F20"/>
                </a:solidFill>
                <a:effectLst/>
                <a:latin typeface="FuturaStd-Heavy"/>
              </a:rPr>
              <a:t>d. In pairs: Make more sentences about transportation from the table. Use the prompts.</a:t>
            </a:r>
            <a:r>
              <a:rPr lang="en-US" sz="3600" b="1" dirty="0"/>
              <a:t>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8AF0FD1-C542-2EF9-BFDB-8C0650FF7D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798" y="1447688"/>
            <a:ext cx="10652475" cy="107721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32F7997-219E-E8C5-4E80-A665E13EDEA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37747" y="3329924"/>
            <a:ext cx="6160252" cy="3036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58796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5052"/>
            <a:ext cx="9229273" cy="615230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CONSOLIDATION</a:t>
            </a:r>
          </a:p>
        </p:txBody>
      </p:sp>
    </p:spTree>
    <p:extLst>
      <p:ext uri="{BB962C8B-B14F-4D97-AF65-F5344CB8AC3E}">
        <p14:creationId xmlns:p14="http://schemas.microsoft.com/office/powerpoint/2010/main" val="58003602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D69DD89-69F7-E047-D688-5B139953CB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910" y="1009809"/>
            <a:ext cx="10250246" cy="573453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61F0D70-8BDA-B203-FA18-22FFBAEEAD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23" y="448276"/>
            <a:ext cx="12031754" cy="66684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33F6746-8CAA-22C2-CE67-84FCA58CC0F5}"/>
              </a:ext>
            </a:extLst>
          </p:cNvPr>
          <p:cNvSpPr txBox="1"/>
          <p:nvPr/>
        </p:nvSpPr>
        <p:spPr>
          <a:xfrm>
            <a:off x="1362483" y="39346"/>
            <a:ext cx="1539551" cy="646331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Extra Practice</a:t>
            </a:r>
          </a:p>
          <a:p>
            <a:r>
              <a:rPr lang="en-US" dirty="0">
                <a:solidFill>
                  <a:schemeClr val="bg1"/>
                </a:solidFill>
              </a:rPr>
              <a:t>WB, page 41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2B71B1A-0AFF-86FD-AA18-A2E20FE8B6B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76099" y="1343230"/>
            <a:ext cx="7202991" cy="66684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32EEEDD-3989-89E4-4863-24012174A6B9}"/>
              </a:ext>
            </a:extLst>
          </p:cNvPr>
          <p:cNvSpPr txBox="1"/>
          <p:nvPr/>
        </p:nvSpPr>
        <p:spPr>
          <a:xfrm>
            <a:off x="4100698" y="2761379"/>
            <a:ext cx="6872100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3200" b="0" i="1" dirty="0">
                <a:solidFill>
                  <a:srgbClr val="FF0000"/>
                </a:solidFill>
                <a:effectLst/>
                <a:latin typeface="MyriadPro-Regular"/>
              </a:rPr>
              <a:t>The bus isn't as quick as the train.</a:t>
            </a:r>
            <a:r>
              <a:rPr lang="en-US" sz="3200" i="1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269E912-2DF4-E49B-D7B0-2A5499B0EF4D}"/>
              </a:ext>
            </a:extLst>
          </p:cNvPr>
          <p:cNvSpPr txBox="1"/>
          <p:nvPr/>
        </p:nvSpPr>
        <p:spPr>
          <a:xfrm>
            <a:off x="4103020" y="4223988"/>
            <a:ext cx="7286946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3200" i="1" dirty="0">
                <a:solidFill>
                  <a:srgbClr val="FF0000"/>
                </a:solidFill>
                <a:latin typeface="MyriadPro-Regular"/>
              </a:rPr>
              <a:t>The subway isn't as cheap as the bus.</a:t>
            </a:r>
            <a:endParaRPr lang="en-US" sz="3200" i="1" dirty="0">
              <a:solidFill>
                <a:srgbClr val="FF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23A2043-259E-6082-02ED-91590E0B9BD1}"/>
              </a:ext>
            </a:extLst>
          </p:cNvPr>
          <p:cNvSpPr txBox="1"/>
          <p:nvPr/>
        </p:nvSpPr>
        <p:spPr>
          <a:xfrm>
            <a:off x="3976098" y="5628310"/>
            <a:ext cx="7202991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3200" i="1" dirty="0">
                <a:solidFill>
                  <a:srgbClr val="FF0000"/>
                </a:solidFill>
                <a:latin typeface="MyriadPro-Regular"/>
              </a:rPr>
              <a:t>The train is as frequent as the bus.</a:t>
            </a:r>
            <a:endParaRPr lang="en-US" sz="3200" i="1" dirty="0">
              <a:solidFill>
                <a:srgbClr val="FF0000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D223100-9663-4EE7-BAC1-D724373DC6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04014" y="1021925"/>
            <a:ext cx="1959113" cy="41732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E295343-9661-5993-DDFF-CD74EB14D01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72725" y="2238184"/>
            <a:ext cx="1082023" cy="522356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C73CAB54-9C0E-0843-F98C-F4AD8B5F83A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80526" y="3590763"/>
            <a:ext cx="1074222" cy="63322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37ED9389-BB77-6F62-DF4F-B531645DA22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24424" y="5017994"/>
            <a:ext cx="1693411" cy="584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17718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16627" y="627013"/>
            <a:ext cx="3265715" cy="584775"/>
          </a:xfrm>
          <a:prstGeom prst="rect">
            <a:avLst/>
          </a:prstGeom>
          <a:solidFill>
            <a:srgbClr val="0070C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LESSON OUTLINE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9552" y="1572957"/>
            <a:ext cx="1920785" cy="570039"/>
          </a:xfrm>
          <a:prstGeom prst="rect">
            <a:avLst/>
          </a:prstGeom>
        </p:spPr>
      </p:pic>
      <p:sp>
        <p:nvSpPr>
          <p:cNvPr id="11" name="Round Diagonal Corner Rectangle 10"/>
          <p:cNvSpPr/>
          <p:nvPr/>
        </p:nvSpPr>
        <p:spPr>
          <a:xfrm>
            <a:off x="2899944" y="5015295"/>
            <a:ext cx="2378633" cy="539496"/>
          </a:xfrm>
          <a:prstGeom prst="round2Diag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Consolidation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26059" y="2948425"/>
            <a:ext cx="3703854" cy="75550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7107" y="490818"/>
            <a:ext cx="4201181" cy="587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32070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4643703" y="642336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LET’S PLAY!</a:t>
            </a:r>
          </a:p>
        </p:txBody>
      </p:sp>
      <p:sp>
        <p:nvSpPr>
          <p:cNvPr id="5" name="TextBox 4">
            <a:hlinkClick r:id="rId2"/>
          </p:cNvPr>
          <p:cNvSpPr txBox="1"/>
          <p:nvPr/>
        </p:nvSpPr>
        <p:spPr>
          <a:xfrm>
            <a:off x="248480" y="3717235"/>
            <a:ext cx="1804809" cy="646331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i="1" dirty="0"/>
              <a:t>Click here to play the games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7967" y="1786633"/>
            <a:ext cx="9553566" cy="4238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59211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143118055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60761" y="623692"/>
            <a:ext cx="4276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Today’s lesson</a:t>
            </a:r>
          </a:p>
        </p:txBody>
      </p:sp>
      <p:sp>
        <p:nvSpPr>
          <p:cNvPr id="5" name="Rectangle 4"/>
          <p:cNvSpPr/>
          <p:nvPr/>
        </p:nvSpPr>
        <p:spPr>
          <a:xfrm>
            <a:off x="2143991" y="1675883"/>
            <a:ext cx="8634846" cy="397031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0070C0"/>
                </a:solidFill>
              </a:rPr>
              <a:t>Grammar: 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- Compare things using “not as…as…” if they are different or “as…as…” if they are the same</a:t>
            </a:r>
            <a:endParaRPr lang="en-US" sz="3600" i="1" dirty="0">
              <a:solidFill>
                <a:srgbClr val="FF0000"/>
              </a:solidFill>
            </a:endParaRPr>
          </a:p>
          <a:p>
            <a:endParaRPr lang="en-US" sz="3600" i="1" dirty="0">
              <a:solidFill>
                <a:srgbClr val="0070C0"/>
              </a:solidFill>
            </a:endParaRPr>
          </a:p>
          <a:p>
            <a:r>
              <a:rPr lang="en-US" sz="3600" i="1" dirty="0">
                <a:solidFill>
                  <a:srgbClr val="0070C0"/>
                </a:solidFill>
              </a:rPr>
              <a:t>Speaking &amp; Writing: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-  Compare different types of transportation</a:t>
            </a:r>
          </a:p>
        </p:txBody>
      </p:sp>
    </p:spTree>
    <p:extLst>
      <p:ext uri="{BB962C8B-B14F-4D97-AF65-F5344CB8AC3E}">
        <p14:creationId xmlns:p14="http://schemas.microsoft.com/office/powerpoint/2010/main" val="282968725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3362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Homework</a:t>
            </a:r>
          </a:p>
        </p:txBody>
      </p:sp>
      <p:sp>
        <p:nvSpPr>
          <p:cNvPr id="5" name="Rectangle 4"/>
          <p:cNvSpPr/>
          <p:nvPr/>
        </p:nvSpPr>
        <p:spPr>
          <a:xfrm>
            <a:off x="1314451" y="1712075"/>
            <a:ext cx="10725150" cy="397031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Practice making sentences, using “(not) as… as….”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writing exercise in workbook p.41. 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Prepare the next lesson (page 57 SB).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Play the consolidation games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7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World DHA App </a:t>
            </a:r>
            <a:r>
              <a:rPr lang="en-US" sz="3600" i="1" dirty="0">
                <a:solidFill>
                  <a:srgbClr val="0070C0"/>
                </a:solidFill>
              </a:rPr>
              <a:t>on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>
                <a:solidFill>
                  <a:srgbClr val="0070C0"/>
                </a:solidFill>
                <a:hlinkClick r:id="rId2"/>
              </a:rPr>
              <a:t>www.eduhome.com.vn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endParaRPr lang="en-US" sz="3600" b="1" i="1" dirty="0" smtClean="0">
              <a:solidFill>
                <a:srgbClr val="0070C0"/>
              </a:solidFill>
            </a:endParaRPr>
          </a:p>
          <a:p>
            <a:pPr marL="571500" indent="-571500">
              <a:buFontTx/>
              <a:buChar char="-"/>
            </a:pPr>
            <a:r>
              <a:rPr lang="en-US" sz="3600" i="1" dirty="0" smtClean="0">
                <a:solidFill>
                  <a:srgbClr val="0070C0"/>
                </a:solidFill>
              </a:rPr>
              <a:t>Complete the grammar notes in </a:t>
            </a:r>
            <a:r>
              <a:rPr lang="en-US" sz="3600" i="1" dirty="0" err="1" smtClean="0">
                <a:solidFill>
                  <a:srgbClr val="0070C0"/>
                </a:solidFill>
              </a:rPr>
              <a:t>Tiếng</a:t>
            </a:r>
            <a:r>
              <a:rPr lang="en-US" sz="3600" i="1" dirty="0" smtClean="0">
                <a:solidFill>
                  <a:srgbClr val="0070C0"/>
                </a:solidFill>
              </a:rPr>
              <a:t> Anh 7 </a:t>
            </a:r>
            <a:r>
              <a:rPr lang="en-US" sz="3600" i="1" dirty="0" err="1" smtClean="0">
                <a:solidFill>
                  <a:srgbClr val="0070C0"/>
                </a:solidFill>
              </a:rPr>
              <a:t>i</a:t>
            </a:r>
            <a:r>
              <a:rPr lang="en-US" sz="3600" i="1" dirty="0" smtClean="0">
                <a:solidFill>
                  <a:srgbClr val="0070C0"/>
                </a:solidFill>
              </a:rPr>
              <a:t>-Learn Smart World Notebook on page 45. </a:t>
            </a:r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909764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9">
            <a:extLst>
              <a:ext uri="{FF2B5EF4-FFF2-40B4-BE49-F238E27FC236}">
                <a16:creationId xmlns:a16="http://schemas.microsoft.com/office/drawing/2014/main" id="{C1AE92E2-D3C2-D442-B076-E384D7056C45}"/>
              </a:ext>
            </a:extLst>
          </p:cNvPr>
          <p:cNvSpPr txBox="1"/>
          <p:nvPr/>
        </p:nvSpPr>
        <p:spPr>
          <a:xfrm>
            <a:off x="11126761" y="-52937"/>
            <a:ext cx="9973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Lesson 3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05" b="7188"/>
          <a:stretch/>
        </p:blipFill>
        <p:spPr>
          <a:xfrm>
            <a:off x="0" y="-52937"/>
            <a:ext cx="12382500" cy="70993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111500" y="5575300"/>
            <a:ext cx="645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Stay positive and have a nice day!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77624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17" r="20451"/>
          <a:stretch/>
        </p:blipFill>
        <p:spPr>
          <a:xfrm>
            <a:off x="1" y="411086"/>
            <a:ext cx="5882639" cy="605481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95531" y="588368"/>
            <a:ext cx="598092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ea typeface="Times New Roman" panose="02020603050405020304" pitchFamily="18" charset="0"/>
              </a:rPr>
              <a:t>By the end of this lesson, students will be able to:</a:t>
            </a:r>
          </a:p>
          <a:p>
            <a:r>
              <a:rPr lang="en-US" sz="3600" dirty="0">
                <a:solidFill>
                  <a:srgbClr val="0070C0"/>
                </a:solidFill>
              </a:rPr>
              <a:t>compare things using “not as…as…” if they are different or “as…as…” if they are the </a:t>
            </a:r>
            <a:r>
              <a:rPr lang="en-US" sz="3600" dirty="0" smtClean="0">
                <a:solidFill>
                  <a:srgbClr val="0070C0"/>
                </a:solidFill>
              </a:rPr>
              <a:t>same.</a:t>
            </a:r>
            <a:endParaRPr lang="en-US" dirty="0">
              <a:solidFill>
                <a:srgbClr val="FF0000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088612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074552" y="1689904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5593" y="360216"/>
            <a:ext cx="9144000" cy="5976503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3942916" y="4253347"/>
            <a:ext cx="4169353" cy="1523999"/>
          </a:xfrm>
          <a:prstGeom prst="ellipse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(not) as…as…</a:t>
            </a:r>
          </a:p>
        </p:txBody>
      </p:sp>
    </p:spTree>
    <p:extLst>
      <p:ext uri="{BB962C8B-B14F-4D97-AF65-F5344CB8AC3E}">
        <p14:creationId xmlns:p14="http://schemas.microsoft.com/office/powerpoint/2010/main" val="283513163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" y="328576"/>
            <a:ext cx="9058275" cy="603885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8124825" y="552140"/>
            <a:ext cx="4026834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WARM UP</a:t>
            </a:r>
          </a:p>
        </p:txBody>
      </p:sp>
    </p:spTree>
    <p:extLst>
      <p:ext uri="{BB962C8B-B14F-4D97-AF65-F5344CB8AC3E}">
        <p14:creationId xmlns:p14="http://schemas.microsoft.com/office/powerpoint/2010/main" val="169301227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Free Speech bubble 1195466 PNG with Transparent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4730" y="378266"/>
            <a:ext cx="3494144" cy="2228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3FFBC42-46FF-579F-9EAB-D1E801B4D760}"/>
              </a:ext>
            </a:extLst>
          </p:cNvPr>
          <p:cNvSpPr txBox="1"/>
          <p:nvPr/>
        </p:nvSpPr>
        <p:spPr>
          <a:xfrm>
            <a:off x="191457" y="984107"/>
            <a:ext cx="905528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Compare the following pair of things:</a:t>
            </a:r>
          </a:p>
          <a:p>
            <a:pPr marL="742950" indent="-742950">
              <a:buAutoNum type="arabicPeriod"/>
            </a:pPr>
            <a:r>
              <a:rPr lang="en-US" sz="36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Watching movies at home and at the cinema</a:t>
            </a:r>
          </a:p>
          <a:p>
            <a:pPr marL="742950" indent="-742950">
              <a:buAutoNum type="arabicPeriod"/>
            </a:pPr>
            <a:r>
              <a:rPr lang="en-US" sz="36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Travelling by plane and travelling by train</a:t>
            </a:r>
          </a:p>
          <a:p>
            <a:pPr marL="742950" indent="-742950">
              <a:buAutoNum type="arabicPeriod"/>
            </a:pPr>
            <a:r>
              <a:rPr lang="en-US" sz="36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Study alone and study in a group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427F188-3F31-214F-1453-234B1F6831F2}"/>
              </a:ext>
            </a:extLst>
          </p:cNvPr>
          <p:cNvSpPr/>
          <p:nvPr/>
        </p:nvSpPr>
        <p:spPr>
          <a:xfrm>
            <a:off x="191456" y="270932"/>
            <a:ext cx="417428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  <a:ea typeface="Times New Roman" panose="02020603050405020304" pitchFamily="18" charset="0"/>
              </a:rPr>
              <a:t>Work in pairs.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14" name="Rounded Rectangular Callout 4">
            <a:extLst>
              <a:ext uri="{FF2B5EF4-FFF2-40B4-BE49-F238E27FC236}">
                <a16:creationId xmlns:a16="http://schemas.microsoft.com/office/drawing/2014/main" id="{DF9044E1-550A-F326-1137-CA9A889E0CA3}"/>
              </a:ext>
            </a:extLst>
          </p:cNvPr>
          <p:cNvSpPr/>
          <p:nvPr/>
        </p:nvSpPr>
        <p:spPr>
          <a:xfrm>
            <a:off x="3681628" y="4001347"/>
            <a:ext cx="6340580" cy="2211259"/>
          </a:xfrm>
          <a:prstGeom prst="wedgeRoundRectCallout">
            <a:avLst>
              <a:gd name="adj1" fmla="val 44748"/>
              <a:gd name="adj2" fmla="val 61828"/>
              <a:gd name="adj3" fmla="val 16667"/>
            </a:avLst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i="1" dirty="0">
                <a:solidFill>
                  <a:srgbClr val="0070C0"/>
                </a:solidFill>
              </a:rPr>
              <a:t>Watching movies at the cinema is more interesting than watching movies at home.</a:t>
            </a:r>
          </a:p>
        </p:txBody>
      </p:sp>
    </p:spTree>
    <p:extLst>
      <p:ext uri="{BB962C8B-B14F-4D97-AF65-F5344CB8AC3E}">
        <p14:creationId xmlns:p14="http://schemas.microsoft.com/office/powerpoint/2010/main" val="192747819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814" y="-7935115"/>
            <a:ext cx="13350240" cy="1490357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67618B8-CF75-4EF4-9D50-0854156A22B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1599" y="618370"/>
            <a:ext cx="7202439" cy="1469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29622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074552" y="1689904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5593" y="360216"/>
            <a:ext cx="9144000" cy="5976503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3942916" y="4253347"/>
            <a:ext cx="4169353" cy="1523999"/>
          </a:xfrm>
          <a:prstGeom prst="ellipse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(not) as…as…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7259216" y="552140"/>
            <a:ext cx="4892443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409269685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BA6C7E70-90B0-06B5-B635-6C4394F2ACF1}"/>
              </a:ext>
            </a:extLst>
          </p:cNvPr>
          <p:cNvSpPr txBox="1"/>
          <p:nvPr/>
        </p:nvSpPr>
        <p:spPr>
          <a:xfrm>
            <a:off x="606175" y="1888684"/>
            <a:ext cx="11229654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0" i="0" dirty="0">
                <a:solidFill>
                  <a:srgbClr val="231F20"/>
                </a:solidFill>
                <a:effectLst/>
                <a:latin typeface="FuturaStd-Book"/>
              </a:rPr>
              <a:t>We can compare things using </a:t>
            </a:r>
            <a:r>
              <a:rPr lang="en-US" sz="3200" b="1" i="0" dirty="0">
                <a:solidFill>
                  <a:srgbClr val="231F20"/>
                </a:solidFill>
                <a:effectLst/>
                <a:latin typeface="FuturaStd-Heavy"/>
              </a:rPr>
              <a:t>not as…as… </a:t>
            </a:r>
            <a:r>
              <a:rPr lang="en-US" sz="3200" b="0" i="0" dirty="0">
                <a:solidFill>
                  <a:srgbClr val="231F20"/>
                </a:solidFill>
                <a:effectLst/>
                <a:latin typeface="FuturaStd-Book"/>
              </a:rPr>
              <a:t>if they are </a:t>
            </a:r>
            <a:r>
              <a:rPr lang="en-US" sz="3200" b="1" i="0" dirty="0">
                <a:solidFill>
                  <a:srgbClr val="231F20"/>
                </a:solidFill>
                <a:effectLst/>
                <a:latin typeface="FuturaStd-Book"/>
              </a:rPr>
              <a:t>different</a:t>
            </a:r>
            <a:r>
              <a:rPr lang="en-US" sz="3200" b="0" i="0" dirty="0">
                <a:solidFill>
                  <a:srgbClr val="231F20"/>
                </a:solidFill>
                <a:effectLst/>
                <a:latin typeface="FuturaStd-Book"/>
              </a:rPr>
              <a:t> or </a:t>
            </a:r>
            <a:r>
              <a:rPr lang="en-US" sz="3200" b="1" i="0" dirty="0">
                <a:solidFill>
                  <a:srgbClr val="231F20"/>
                </a:solidFill>
                <a:effectLst/>
                <a:latin typeface="FuturaStd-Heavy"/>
              </a:rPr>
              <a:t>as…as… </a:t>
            </a:r>
            <a:r>
              <a:rPr lang="en-US" sz="3200" b="0" i="0" dirty="0">
                <a:solidFill>
                  <a:srgbClr val="231F20"/>
                </a:solidFill>
                <a:effectLst/>
                <a:latin typeface="FuturaStd-Book"/>
              </a:rPr>
              <a:t>if they are the </a:t>
            </a:r>
            <a:r>
              <a:rPr lang="en-US" sz="3200" b="1" i="0" dirty="0">
                <a:solidFill>
                  <a:srgbClr val="231F20"/>
                </a:solidFill>
                <a:effectLst/>
                <a:latin typeface="FuturaStd-Book"/>
              </a:rPr>
              <a:t>same</a:t>
            </a:r>
            <a:r>
              <a:rPr lang="en-US" sz="3200" b="0" i="0" dirty="0">
                <a:solidFill>
                  <a:srgbClr val="231F20"/>
                </a:solidFill>
                <a:effectLst/>
                <a:latin typeface="FuturaStd-Book"/>
              </a:rPr>
              <a:t>.</a:t>
            </a:r>
            <a:br>
              <a:rPr lang="en-US" sz="3200" b="0" i="0" dirty="0">
                <a:solidFill>
                  <a:srgbClr val="231F20"/>
                </a:solidFill>
                <a:effectLst/>
                <a:latin typeface="FuturaStd-Book"/>
              </a:rPr>
            </a:br>
            <a:r>
              <a:rPr lang="en-US" sz="2800" b="0" i="0" dirty="0">
                <a:solidFill>
                  <a:srgbClr val="231F20"/>
                </a:solidFill>
                <a:effectLst/>
                <a:latin typeface="FuturaStd-Book"/>
              </a:rPr>
              <a:t>e.g. </a:t>
            </a:r>
          </a:p>
          <a:p>
            <a:r>
              <a:rPr lang="en-US" sz="2800" dirty="0">
                <a:solidFill>
                  <a:srgbClr val="231F20"/>
                </a:solidFill>
                <a:latin typeface="FuturaStd-Book"/>
              </a:rPr>
              <a:t>-</a:t>
            </a:r>
            <a:r>
              <a:rPr lang="en-US" sz="2800" b="0" i="1" dirty="0">
                <a:solidFill>
                  <a:srgbClr val="231F20"/>
                </a:solidFill>
                <a:effectLst/>
                <a:latin typeface="FuturaStd-BookOblique"/>
              </a:rPr>
              <a:t>A subway ticket is </a:t>
            </a:r>
            <a:r>
              <a:rPr lang="en-US" sz="2800" i="1" dirty="0">
                <a:solidFill>
                  <a:srgbClr val="231F20"/>
                </a:solidFill>
                <a:latin typeface="FuturaStd-BookOblique"/>
              </a:rPr>
              <a:t>_________________</a:t>
            </a:r>
            <a:r>
              <a:rPr lang="en-US" sz="2800" b="0" i="1" dirty="0">
                <a:solidFill>
                  <a:srgbClr val="231F20"/>
                </a:solidFill>
                <a:effectLst/>
                <a:latin typeface="FuturaStd-BookOblique"/>
              </a:rPr>
              <a:t>a train ticket</a:t>
            </a:r>
            <a:r>
              <a:rPr lang="en-US" sz="2800" b="0" i="0" dirty="0">
                <a:solidFill>
                  <a:srgbClr val="231F20"/>
                </a:solidFill>
                <a:effectLst/>
                <a:latin typeface="FuturaStd-Book"/>
              </a:rPr>
              <a:t>. (The tickets are the same price.)</a:t>
            </a:r>
          </a:p>
          <a:p>
            <a:pPr marL="514350" indent="-514350">
              <a:buAutoNum type="alphaLcPeriod"/>
            </a:pPr>
            <a:r>
              <a:rPr lang="en-US" sz="2800" b="0" i="1" dirty="0">
                <a:solidFill>
                  <a:srgbClr val="231F20"/>
                </a:solidFill>
                <a:effectLst/>
                <a:latin typeface="FuturaStd-HeavyOblique"/>
              </a:rPr>
              <a:t>as expensive as </a:t>
            </a:r>
            <a:r>
              <a:rPr lang="en-US" sz="2800" dirty="0">
                <a:solidFill>
                  <a:srgbClr val="231F20"/>
                </a:solidFill>
                <a:latin typeface="FuturaStd-Book"/>
              </a:rPr>
              <a:t>             b. not </a:t>
            </a:r>
            <a:r>
              <a:rPr lang="en-US" sz="2800" b="0" i="1" dirty="0">
                <a:solidFill>
                  <a:srgbClr val="231F20"/>
                </a:solidFill>
                <a:effectLst/>
                <a:latin typeface="FuturaStd-HeavyOblique"/>
              </a:rPr>
              <a:t>as expensive as </a:t>
            </a:r>
          </a:p>
          <a:p>
            <a:r>
              <a:rPr lang="en-US" sz="2800" b="0" i="0" dirty="0">
                <a:solidFill>
                  <a:srgbClr val="231F20"/>
                </a:solidFill>
                <a:effectLst/>
                <a:latin typeface="FuturaStd-Book"/>
              </a:rPr>
              <a:t/>
            </a:r>
            <a:br>
              <a:rPr lang="en-US" sz="2800" b="0" i="0" dirty="0">
                <a:solidFill>
                  <a:srgbClr val="231F20"/>
                </a:solidFill>
                <a:effectLst/>
                <a:latin typeface="FuturaStd-Book"/>
              </a:rPr>
            </a:br>
            <a:r>
              <a:rPr lang="en-US" sz="2800" b="0" i="0" dirty="0">
                <a:solidFill>
                  <a:srgbClr val="231F20"/>
                </a:solidFill>
                <a:effectLst/>
                <a:latin typeface="FuturaStd-Book"/>
              </a:rPr>
              <a:t>-</a:t>
            </a:r>
            <a:r>
              <a:rPr lang="en-US" sz="2800" b="0" i="1" dirty="0">
                <a:solidFill>
                  <a:srgbClr val="231F20"/>
                </a:solidFill>
                <a:effectLst/>
                <a:latin typeface="FuturaStd-BookOblique"/>
              </a:rPr>
              <a:t>Buses ___________trains. </a:t>
            </a:r>
            <a:r>
              <a:rPr lang="en-US" sz="2800" b="0" i="1" dirty="0">
                <a:solidFill>
                  <a:srgbClr val="231F20"/>
                </a:solidFill>
                <a:effectLst/>
                <a:latin typeface="FuturaStd-Book"/>
              </a:rPr>
              <a:t>(Buses are slower than trains.)</a:t>
            </a:r>
            <a:r>
              <a:rPr lang="en-US" sz="2800" i="1" dirty="0"/>
              <a:t> </a:t>
            </a:r>
          </a:p>
          <a:p>
            <a:r>
              <a:rPr lang="en-US" sz="2800" b="0" i="1" dirty="0">
                <a:solidFill>
                  <a:srgbClr val="231F20"/>
                </a:solidFill>
                <a:effectLst/>
                <a:latin typeface="FuturaStd-BookOblique"/>
              </a:rPr>
              <a:t>a. are</a:t>
            </a:r>
            <a:r>
              <a:rPr lang="en-US" sz="2800" b="0" i="1" dirty="0">
                <a:solidFill>
                  <a:srgbClr val="231F20"/>
                </a:solidFill>
                <a:effectLst/>
                <a:latin typeface="FuturaStd-HeavyOblique"/>
              </a:rPr>
              <a:t> as fast as                  b. </a:t>
            </a:r>
            <a:r>
              <a:rPr lang="en-US" sz="2800" b="0" i="1" dirty="0">
                <a:solidFill>
                  <a:srgbClr val="231F20"/>
                </a:solidFill>
                <a:effectLst/>
                <a:latin typeface="FuturaStd-BookOblique"/>
              </a:rPr>
              <a:t>are</a:t>
            </a:r>
            <a:r>
              <a:rPr lang="en-US" sz="2800" b="0" i="1" dirty="0">
                <a:solidFill>
                  <a:srgbClr val="231F20"/>
                </a:solidFill>
                <a:effectLst/>
                <a:latin typeface="FuturaStd-HeavyOblique"/>
              </a:rPr>
              <a:t>n't as fast as </a:t>
            </a:r>
            <a:endParaRPr lang="en-US" sz="2800" dirty="0"/>
          </a:p>
          <a:p>
            <a:r>
              <a:rPr lang="en-US" sz="3200" dirty="0"/>
              <a:t/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2" name="Rectangle 1"/>
          <p:cNvSpPr/>
          <p:nvPr/>
        </p:nvSpPr>
        <p:spPr>
          <a:xfrm>
            <a:off x="273426" y="753142"/>
            <a:ext cx="2084225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000" b="1" dirty="0">
                <a:solidFill>
                  <a:srgbClr val="FF0000"/>
                </a:solidFill>
                <a:ea typeface="Times New Roman" panose="02020603050405020304" pitchFamily="18" charset="0"/>
              </a:rPr>
              <a:t>Lead in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444437" y="855251"/>
            <a:ext cx="9632886" cy="99321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70C0"/>
                </a:solidFill>
              </a:rPr>
              <a:t>Read the sentences and choose the correct words to complete the examples. 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5E2DD9F9-7605-170D-88B6-7A48C1CE6439}"/>
              </a:ext>
            </a:extLst>
          </p:cNvPr>
          <p:cNvSpPr/>
          <p:nvPr/>
        </p:nvSpPr>
        <p:spPr>
          <a:xfrm>
            <a:off x="1150706" y="4150438"/>
            <a:ext cx="3205537" cy="55480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D9430AE3-792D-67F9-55C2-A977E090E99E}"/>
              </a:ext>
            </a:extLst>
          </p:cNvPr>
          <p:cNvSpPr/>
          <p:nvPr/>
        </p:nvSpPr>
        <p:spPr>
          <a:xfrm>
            <a:off x="5496675" y="5427397"/>
            <a:ext cx="3205537" cy="55480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44935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5276</TotalTime>
  <Words>414</Words>
  <Application>Microsoft Office PowerPoint</Application>
  <PresentationFormat>Widescreen</PresentationFormat>
  <Paragraphs>70</Paragraphs>
  <Slides>24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3" baseType="lpstr">
      <vt:lpstr>Arial</vt:lpstr>
      <vt:lpstr>Calibri</vt:lpstr>
      <vt:lpstr>FuturaStd-Book</vt:lpstr>
      <vt:lpstr>FuturaStd-BookOblique</vt:lpstr>
      <vt:lpstr>FuturaStd-Heavy</vt:lpstr>
      <vt:lpstr>FuturaStd-HeavyOblique</vt:lpstr>
      <vt:lpstr>MyriadPro-Regular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Rieu Phan Van</cp:lastModifiedBy>
  <cp:revision>249</cp:revision>
  <dcterms:created xsi:type="dcterms:W3CDTF">2020-12-08T03:17:05Z</dcterms:created>
  <dcterms:modified xsi:type="dcterms:W3CDTF">2022-07-13T08:36:18Z</dcterms:modified>
</cp:coreProperties>
</file>