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300" r:id="rId2"/>
    <p:sldId id="304" r:id="rId3"/>
    <p:sldId id="302" r:id="rId4"/>
    <p:sldId id="292" r:id="rId5"/>
    <p:sldId id="301" r:id="rId6"/>
    <p:sldId id="352" r:id="rId7"/>
    <p:sldId id="359" r:id="rId8"/>
    <p:sldId id="360" r:id="rId9"/>
    <p:sldId id="361" r:id="rId10"/>
    <p:sldId id="353" r:id="rId11"/>
    <p:sldId id="347" r:id="rId12"/>
    <p:sldId id="358" r:id="rId13"/>
    <p:sldId id="336" r:id="rId14"/>
    <p:sldId id="339" r:id="rId15"/>
    <p:sldId id="355" r:id="rId16"/>
    <p:sldId id="354" r:id="rId17"/>
    <p:sldId id="315" r:id="rId18"/>
    <p:sldId id="362" r:id="rId19"/>
    <p:sldId id="332" r:id="rId20"/>
    <p:sldId id="331" r:id="rId21"/>
    <p:sldId id="295" r:id="rId22"/>
    <p:sldId id="328" r:id="rId23"/>
    <p:sldId id="329" r:id="rId24"/>
    <p:sldId id="330" r:id="rId25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33CC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325"/>
    <p:restoredTop sz="94657"/>
  </p:normalViewPr>
  <p:slideViewPr>
    <p:cSldViewPr snapToGrid="0">
      <p:cViewPr varScale="1">
        <p:scale>
          <a:sx n="82" d="100"/>
          <a:sy n="82" d="100"/>
        </p:scale>
        <p:origin x="979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D4F567D-002F-4B4E-987A-7B031D64778C}" type="datetimeFigureOut">
              <a:rPr lang="en-US"/>
              <a:pPr>
                <a:defRPr/>
              </a:pPr>
              <a:t>6/23/2022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873BF8D-B6B7-4665-9EDE-9E7F4100D0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873BF8D-B6B7-4665-9EDE-9E7F4100D091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5251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1.xml"/><Relationship Id="rId9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1"/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 bwMode="auto">
          <a:xfrm>
            <a:off x="0" y="15875"/>
            <a:ext cx="12214225" cy="685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hlinkClick r:id="" action="ppaction://hlinkshowjump?jump=firstslide"/>
            <a:extLst/>
          </p:cNvPr>
          <p:cNvPicPr>
            <a:picLocks noChangeAspect="1"/>
          </p:cNvPicPr>
          <p:nvPr userDrawn="1"/>
        </p:nvPicPr>
        <p:blipFill>
          <a:blip r:embed="rId6"/>
          <a:srcRect/>
          <a:stretch/>
        </p:blipFill>
        <p:spPr>
          <a:xfrm>
            <a:off x="5830888" y="6337300"/>
            <a:ext cx="530225" cy="52863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hlinkClick r:id="" action="ppaction://hlinkshowjump?jump=nextslide"/>
            <a:extLst/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6372225" y="6597650"/>
            <a:ext cx="127000" cy="19208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hlinkClick r:id="" action="ppaction://hlinkshowjump?jump=previousslide"/>
          </p:cNvPr>
          <p:cNvPicPr>
            <a:picLocks noChangeAspect="1"/>
          </p:cNvPicPr>
          <p:nvPr userDrawn="1"/>
        </p:nvPicPr>
        <p:blipFill>
          <a:blip r:embed="rId8"/>
          <a:srcRect/>
          <a:stretch>
            <a:fillRect/>
          </a:stretch>
        </p:blipFill>
        <p:spPr bwMode="auto">
          <a:xfrm>
            <a:off x="5692775" y="6597650"/>
            <a:ext cx="127000" cy="1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8100" dir="8100000" algn="tr" rotWithShape="0">
              <a:srgbClr val="000000">
                <a:alpha val="39999"/>
              </a:srgbClr>
            </a:outerShdw>
          </a:effectLst>
        </p:spPr>
      </p:pic>
      <p:sp>
        <p:nvSpPr>
          <p:cNvPr id="13" name="TextBox 9">
            <a:extLst/>
          </p:cNvPr>
          <p:cNvSpPr txBox="1"/>
          <p:nvPr userDrawn="1"/>
        </p:nvSpPr>
        <p:spPr>
          <a:xfrm>
            <a:off x="153988" y="-41275"/>
            <a:ext cx="881062" cy="36988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chemeClr val="bg1"/>
                </a:solidFill>
              </a:rPr>
              <a:t>Unit 10</a:t>
            </a:r>
          </a:p>
        </p:txBody>
      </p:sp>
      <p:sp>
        <p:nvSpPr>
          <p:cNvPr id="14" name="TextBox 13">
            <a:extLst/>
          </p:cNvPr>
          <p:cNvSpPr txBox="1"/>
          <p:nvPr userDrawn="1"/>
        </p:nvSpPr>
        <p:spPr>
          <a:xfrm>
            <a:off x="25400" y="6510338"/>
            <a:ext cx="2593975" cy="30797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 err="1">
                <a:solidFill>
                  <a:schemeClr val="bg1"/>
                </a:solidFill>
                <a:latin typeface="+mn-lt"/>
                <a:cs typeface="+mn-cs"/>
              </a:rPr>
              <a:t>Tiếng</a:t>
            </a:r>
            <a:r>
              <a:rPr lang="en-US" sz="1400" dirty="0">
                <a:solidFill>
                  <a:schemeClr val="bg1"/>
                </a:solidFill>
                <a:latin typeface="+mn-lt"/>
                <a:cs typeface="+mn-cs"/>
              </a:rPr>
              <a:t> Anh 7 </a:t>
            </a:r>
            <a:r>
              <a:rPr lang="en-US" sz="1400" dirty="0" err="1">
                <a:solidFill>
                  <a:schemeClr val="bg1"/>
                </a:solidFill>
                <a:latin typeface="+mn-lt"/>
                <a:cs typeface="+mn-cs"/>
              </a:rPr>
              <a:t>i</a:t>
            </a:r>
            <a:r>
              <a:rPr lang="en-US" sz="1400" dirty="0">
                <a:solidFill>
                  <a:schemeClr val="bg1"/>
                </a:solidFill>
                <a:latin typeface="+mn-lt"/>
                <a:cs typeface="+mn-cs"/>
              </a:rPr>
              <a:t>-Learn Smart World </a:t>
            </a:r>
          </a:p>
        </p:txBody>
      </p:sp>
      <p:pic>
        <p:nvPicPr>
          <p:cNvPr id="15" name="Picture 14">
            <a:extLst/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1226800" y="6396038"/>
            <a:ext cx="814388" cy="4159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TextBox 9">
            <a:extLst/>
          </p:cNvPr>
          <p:cNvSpPr txBox="1"/>
          <p:nvPr userDrawn="1"/>
        </p:nvSpPr>
        <p:spPr>
          <a:xfrm>
            <a:off x="11072813" y="-49213"/>
            <a:ext cx="1176337" cy="36830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chemeClr val="bg1"/>
                </a:solidFill>
              </a:rPr>
              <a:t>Lesson 1.2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0" r:id="rId2"/>
    <p:sldLayoutId id="2147483651" r:id="rId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hyperlink" Target="https://eduhome.com.vn/DHALesson?idGrade=10&amp;idSubject=1&amp;idSeries=118&amp;idTheme=1067&amp;IdLevel=3&amp;idThemeServer=85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emf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duhome.com.vn/" TargetMode="Externa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6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6" name="TextBox 2"/>
          <p:cNvSpPr txBox="1">
            <a:spLocks noChangeArrowheads="1"/>
          </p:cNvSpPr>
          <p:nvPr/>
        </p:nvSpPr>
        <p:spPr bwMode="auto">
          <a:xfrm>
            <a:off x="4691063" y="2646363"/>
            <a:ext cx="7572375" cy="173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4400" b="1">
                <a:solidFill>
                  <a:srgbClr val="0070C0"/>
                </a:solidFill>
                <a:latin typeface="Calibri" pitchFamily="34" charset="0"/>
              </a:rPr>
              <a:t>Unit 9: English in the World</a:t>
            </a:r>
            <a:endParaRPr lang="en-US" sz="3200" b="1">
              <a:solidFill>
                <a:srgbClr val="0070C0"/>
              </a:solidFill>
              <a:latin typeface="Calibri" pitchFamily="34" charset="0"/>
            </a:endParaRPr>
          </a:p>
          <a:p>
            <a:pPr algn="ctr"/>
            <a:r>
              <a:rPr lang="en-US" sz="3200" b="1">
                <a:solidFill>
                  <a:srgbClr val="00B050"/>
                </a:solidFill>
                <a:latin typeface="Calibri" pitchFamily="34" charset="0"/>
              </a:rPr>
              <a:t>Lesson 1.2: Grammar</a:t>
            </a:r>
            <a:endParaRPr lang="en-US" sz="3200">
              <a:latin typeface="Calibri" pitchFamily="34" charset="0"/>
            </a:endParaRPr>
          </a:p>
          <a:p>
            <a:pPr algn="ctr"/>
            <a:r>
              <a:rPr lang="en-US" sz="3200">
                <a:solidFill>
                  <a:srgbClr val="FF0000"/>
                </a:solidFill>
                <a:latin typeface="Calibri" pitchFamily="34" charset="0"/>
              </a:rPr>
              <a:t>Page</a:t>
            </a:r>
            <a:r>
              <a:rPr lang="en-US" sz="3200">
                <a:latin typeface="Calibri" pitchFamily="34" charset="0"/>
              </a:rPr>
              <a:t> </a:t>
            </a:r>
            <a:r>
              <a:rPr lang="en-US" sz="3200">
                <a:solidFill>
                  <a:srgbClr val="FF0000"/>
                </a:solidFill>
                <a:latin typeface="Calibri" pitchFamily="34" charset="0"/>
              </a:rPr>
              <a:t>69</a:t>
            </a: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9563" y="346075"/>
            <a:ext cx="91440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>
            <a:extLst/>
          </p:cNvPr>
          <p:cNvSpPr/>
          <p:nvPr/>
        </p:nvSpPr>
        <p:spPr>
          <a:xfrm>
            <a:off x="8621713" y="552450"/>
            <a:ext cx="3570287" cy="7493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PRACTICE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14FBD34-20E9-4170-A45E-6769E3AC9DAC}"/>
              </a:ext>
            </a:extLst>
          </p:cNvPr>
          <p:cNvSpPr txBox="1"/>
          <p:nvPr/>
        </p:nvSpPr>
        <p:spPr>
          <a:xfrm>
            <a:off x="0" y="-12879"/>
            <a:ext cx="12192000" cy="369332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+mn-lt"/>
              </a:rPr>
              <a:t>   Unit 9                                                                                                                                                                                         Lesson 1.2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1" name="Picture 1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28128" y="2241455"/>
            <a:ext cx="9396412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CA3E67B-6CB2-4383-A779-7CAA7ED22C74}"/>
              </a:ext>
            </a:extLst>
          </p:cNvPr>
          <p:cNvSpPr/>
          <p:nvPr/>
        </p:nvSpPr>
        <p:spPr>
          <a:xfrm>
            <a:off x="639650" y="475833"/>
            <a:ext cx="1071951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33CC"/>
                </a:solidFill>
                <a:latin typeface="+mn-lt"/>
              </a:rPr>
              <a:t>b. Write sentences using the prompts. </a:t>
            </a:r>
            <a:endParaRPr lang="en-US" sz="3200" dirty="0">
              <a:solidFill>
                <a:srgbClr val="0033CC"/>
              </a:solidFill>
              <a:latin typeface="+mn-lt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C062198-CB56-486D-895B-88A4C5D2D0D4}"/>
              </a:ext>
            </a:extLst>
          </p:cNvPr>
          <p:cNvSpPr/>
          <p:nvPr/>
        </p:nvSpPr>
        <p:spPr>
          <a:xfrm>
            <a:off x="1489652" y="1366718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200" dirty="0">
                <a:latin typeface="+mn-lt"/>
              </a:rPr>
              <a:t>1. I/visiting/Sydney Opera House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C215316-990A-4C79-A000-CC8F50C2DC85}"/>
              </a:ext>
            </a:extLst>
          </p:cNvPr>
          <p:cNvSpPr/>
          <p:nvPr/>
        </p:nvSpPr>
        <p:spPr>
          <a:xfrm>
            <a:off x="1476773" y="2831147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200" dirty="0">
                <a:latin typeface="+mn-lt"/>
              </a:rPr>
              <a:t>2. he/staying/next to/Hyde Park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859DB5D-3E6B-43AB-B968-97CCBB8B2907}"/>
              </a:ext>
            </a:extLst>
          </p:cNvPr>
          <p:cNvSpPr/>
          <p:nvPr/>
        </p:nvSpPr>
        <p:spPr>
          <a:xfrm>
            <a:off x="1476773" y="4228105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200" dirty="0">
                <a:latin typeface="+mn-lt"/>
              </a:rPr>
              <a:t>3. we/going to/United Kingdom </a:t>
            </a:r>
          </a:p>
        </p:txBody>
      </p:sp>
      <p:pic>
        <p:nvPicPr>
          <p:cNvPr id="16" name="Picture 17">
            <a:extLst>
              <a:ext uri="{FF2B5EF4-FFF2-40B4-BE49-F238E27FC236}">
                <a16:creationId xmlns:a16="http://schemas.microsoft.com/office/drawing/2014/main" id="{C4367291-E982-4D7B-8DEF-4B9C78259E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2365" y="3615862"/>
            <a:ext cx="9396412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7">
            <a:extLst>
              <a:ext uri="{FF2B5EF4-FFF2-40B4-BE49-F238E27FC236}">
                <a16:creationId xmlns:a16="http://schemas.microsoft.com/office/drawing/2014/main" id="{CC2BDA29-092A-4AFA-8FC4-C44AE2C194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28128" y="4967428"/>
            <a:ext cx="9396412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81" name="Text Box 21"/>
          <p:cNvSpPr txBox="1">
            <a:spLocks noChangeArrowheads="1"/>
          </p:cNvSpPr>
          <p:nvPr/>
        </p:nvSpPr>
        <p:spPr bwMode="auto">
          <a:xfrm>
            <a:off x="1953297" y="3373853"/>
            <a:ext cx="6495244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dirty="0">
                <a:solidFill>
                  <a:srgbClr val="FF3300"/>
                </a:solidFill>
                <a:latin typeface="Calibri" pitchFamily="34" charset="0"/>
              </a:rPr>
              <a:t>He’s staying next to Hyde Park.</a:t>
            </a:r>
          </a:p>
        </p:txBody>
      </p:sp>
      <p:sp>
        <p:nvSpPr>
          <p:cNvPr id="18" name="Text Box 21">
            <a:extLst>
              <a:ext uri="{FF2B5EF4-FFF2-40B4-BE49-F238E27FC236}">
                <a16:creationId xmlns:a16="http://schemas.microsoft.com/office/drawing/2014/main" id="{062FEE87-DC17-4517-ADC6-E511E16468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0418" y="2024168"/>
            <a:ext cx="6495244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dirty="0">
                <a:solidFill>
                  <a:srgbClr val="FF3300"/>
                </a:solidFill>
                <a:latin typeface="Calibri" pitchFamily="34" charset="0"/>
              </a:rPr>
              <a:t>I’m visiting the Sydney Opera House.</a:t>
            </a:r>
          </a:p>
        </p:txBody>
      </p:sp>
      <p:sp>
        <p:nvSpPr>
          <p:cNvPr id="19" name="Text Box 21">
            <a:extLst>
              <a:ext uri="{FF2B5EF4-FFF2-40B4-BE49-F238E27FC236}">
                <a16:creationId xmlns:a16="http://schemas.microsoft.com/office/drawing/2014/main" id="{7CE9A0E0-6BCE-4349-A6B9-24AB5C5098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0418" y="4780831"/>
            <a:ext cx="6495244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dirty="0">
                <a:solidFill>
                  <a:srgbClr val="FF3300"/>
                </a:solidFill>
                <a:latin typeface="Calibri" pitchFamily="34" charset="0"/>
              </a:rPr>
              <a:t>We’re going to the United Kingdom.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ED6F57C-5726-42EB-BE98-0B9B91E4F872}"/>
              </a:ext>
            </a:extLst>
          </p:cNvPr>
          <p:cNvSpPr txBox="1"/>
          <p:nvPr/>
        </p:nvSpPr>
        <p:spPr>
          <a:xfrm>
            <a:off x="0" y="-12879"/>
            <a:ext cx="12192000" cy="369332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+mn-lt"/>
              </a:rPr>
              <a:t>   Unit 9                                                                                                                                                                                         Lesson 1.2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5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81" grpId="0"/>
      <p:bldP spid="18" grpId="0"/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1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95619" y="2015207"/>
            <a:ext cx="9396412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4" name="Picture 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19770" y="3895702"/>
            <a:ext cx="914717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5" name="Picture 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7358" y="5504018"/>
            <a:ext cx="93964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81" name="Text Box 17"/>
          <p:cNvSpPr txBox="1">
            <a:spLocks noChangeArrowheads="1"/>
          </p:cNvSpPr>
          <p:nvPr/>
        </p:nvSpPr>
        <p:spPr bwMode="auto">
          <a:xfrm>
            <a:off x="1638146" y="1827189"/>
            <a:ext cx="932338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dirty="0">
                <a:solidFill>
                  <a:srgbClr val="FF3300"/>
                </a:solidFill>
                <a:latin typeface="+mn-lt"/>
              </a:rPr>
              <a:t>My parents are visiting the Louvre Museum.</a:t>
            </a:r>
          </a:p>
        </p:txBody>
      </p:sp>
      <p:sp>
        <p:nvSpPr>
          <p:cNvPr id="36882" name="Text Box 18"/>
          <p:cNvSpPr txBox="1">
            <a:spLocks noChangeArrowheads="1"/>
          </p:cNvSpPr>
          <p:nvPr/>
        </p:nvSpPr>
        <p:spPr bwMode="auto">
          <a:xfrm>
            <a:off x="1538133" y="3695677"/>
            <a:ext cx="8713788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dirty="0">
                <a:solidFill>
                  <a:srgbClr val="FF3300"/>
                </a:solidFill>
                <a:latin typeface="+mn-lt"/>
              </a:rPr>
              <a:t>Empire Sate Building is in New York City.</a:t>
            </a:r>
          </a:p>
        </p:txBody>
      </p:sp>
      <p:sp>
        <p:nvSpPr>
          <p:cNvPr id="36883" name="Text Box 19"/>
          <p:cNvSpPr txBox="1">
            <a:spLocks noChangeArrowheads="1"/>
          </p:cNvSpPr>
          <p:nvPr/>
        </p:nvSpPr>
        <p:spPr bwMode="auto">
          <a:xfrm>
            <a:off x="1557183" y="5313339"/>
            <a:ext cx="932338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dirty="0">
                <a:solidFill>
                  <a:srgbClr val="FF3300"/>
                </a:solidFill>
                <a:latin typeface="+mn-lt"/>
              </a:rPr>
              <a:t>I’m going to eat fish and chips at Bondi Beach.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B423CDF-2653-457A-81A5-AA9A3EE3266B}"/>
              </a:ext>
            </a:extLst>
          </p:cNvPr>
          <p:cNvSpPr/>
          <p:nvPr/>
        </p:nvSpPr>
        <p:spPr>
          <a:xfrm>
            <a:off x="601013" y="398559"/>
            <a:ext cx="1071951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33CC"/>
                </a:solidFill>
                <a:latin typeface="+mn-lt"/>
              </a:rPr>
              <a:t>b. Write sentences using the prompts. </a:t>
            </a:r>
            <a:endParaRPr lang="en-US" sz="3200" dirty="0">
              <a:solidFill>
                <a:srgbClr val="0033CC"/>
              </a:solidFill>
              <a:latin typeface="+mn-lt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ABD88E6-EFE7-4397-9318-EDF6CB6C0763}"/>
              </a:ext>
            </a:extLst>
          </p:cNvPr>
          <p:cNvSpPr/>
          <p:nvPr/>
        </p:nvSpPr>
        <p:spPr>
          <a:xfrm>
            <a:off x="1103290" y="1110237"/>
            <a:ext cx="93964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latin typeface="+mn-lt"/>
              </a:rPr>
              <a:t>4. my parents/visiting/Louvre Museum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B2CF719-511E-43DE-B4D5-2C92FA7DBDCB}"/>
              </a:ext>
            </a:extLst>
          </p:cNvPr>
          <p:cNvSpPr/>
          <p:nvPr/>
        </p:nvSpPr>
        <p:spPr>
          <a:xfrm>
            <a:off x="1103290" y="2698546"/>
            <a:ext cx="93964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latin typeface="+mn-lt"/>
              </a:rPr>
              <a:t>5. Empire State Building/in/New York City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56DFA9B-56C3-4DBC-8BDF-C33BC907D410}"/>
              </a:ext>
            </a:extLst>
          </p:cNvPr>
          <p:cNvSpPr/>
          <p:nvPr/>
        </p:nvSpPr>
        <p:spPr>
          <a:xfrm>
            <a:off x="1103290" y="4511867"/>
            <a:ext cx="93964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latin typeface="+mn-lt"/>
              </a:rPr>
              <a:t>6. I/going to eat fish and chips/Bondi Beach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6A0C129-3C12-4BFD-B520-E1D977ADEB93}"/>
              </a:ext>
            </a:extLst>
          </p:cNvPr>
          <p:cNvSpPr txBox="1"/>
          <p:nvPr/>
        </p:nvSpPr>
        <p:spPr>
          <a:xfrm>
            <a:off x="0" y="-12879"/>
            <a:ext cx="12192000" cy="369332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+mn-lt"/>
              </a:rPr>
              <a:t>   Unit 9                                                                                                                                                                                         Lesson 1.2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68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68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6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81" grpId="0"/>
      <p:bldP spid="36882" grpId="0"/>
      <p:bldP spid="3688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E377A50-B367-430A-BCD3-6AE57B5EE1EE}"/>
              </a:ext>
            </a:extLst>
          </p:cNvPr>
          <p:cNvSpPr/>
          <p:nvPr/>
        </p:nvSpPr>
        <p:spPr>
          <a:xfrm>
            <a:off x="437881" y="780802"/>
            <a:ext cx="11500833" cy="5745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800" u="sng" dirty="0">
                <a:latin typeface="+mn-lt"/>
              </a:rPr>
              <a:t>To: tobyel@frienzmail.com </a:t>
            </a:r>
          </a:p>
          <a:p>
            <a:pPr>
              <a:lnSpc>
                <a:spcPct val="120000"/>
              </a:lnSpc>
            </a:pPr>
            <a:r>
              <a:rPr lang="en-US" sz="2800" u="sng" dirty="0">
                <a:latin typeface="+mn-lt"/>
              </a:rPr>
              <a:t>Subject: Plan for trip </a:t>
            </a:r>
          </a:p>
          <a:p>
            <a:pPr algn="just">
              <a:lnSpc>
                <a:spcPct val="120000"/>
              </a:lnSpc>
            </a:pPr>
            <a:r>
              <a:rPr lang="en-US" sz="2800" dirty="0">
                <a:latin typeface="+mn-lt"/>
              </a:rPr>
              <a:t>Hi Toby, </a:t>
            </a:r>
          </a:p>
          <a:p>
            <a:pPr algn="just">
              <a:lnSpc>
                <a:spcPct val="120000"/>
              </a:lnSpc>
            </a:pPr>
            <a:r>
              <a:rPr lang="en-US" sz="2800" dirty="0">
                <a:latin typeface="+mn-lt"/>
              </a:rPr>
              <a:t>This is our plan for our trip to London. We're arriving on Tuesday. We're staying at (1) ______ Hilton Hotel. We're going to go to (2) </a:t>
            </a:r>
            <a:r>
              <a:rPr lang="en-US" sz="2800" dirty="0"/>
              <a:t>______</a:t>
            </a:r>
            <a:r>
              <a:rPr lang="en-US" sz="2800" dirty="0">
                <a:latin typeface="+mn-lt"/>
              </a:rPr>
              <a:t> Hyde Park on Wednesday. On Friday, we're going to visit (3) </a:t>
            </a:r>
            <a:r>
              <a:rPr lang="en-US" sz="2800" dirty="0"/>
              <a:t>______</a:t>
            </a:r>
            <a:r>
              <a:rPr lang="en-US" sz="2800" dirty="0">
                <a:latin typeface="+mn-lt"/>
              </a:rPr>
              <a:t> Houses of Parliament. We're going to go to (4) </a:t>
            </a:r>
            <a:r>
              <a:rPr lang="en-US" sz="2800" dirty="0"/>
              <a:t>_____</a:t>
            </a:r>
            <a:r>
              <a:rPr lang="en-US" sz="2800" dirty="0">
                <a:latin typeface="+mn-lt"/>
              </a:rPr>
              <a:t> Regent's Park on Saturday and visit (5) </a:t>
            </a:r>
            <a:r>
              <a:rPr lang="en-US" sz="2800" dirty="0"/>
              <a:t>______</a:t>
            </a:r>
            <a:r>
              <a:rPr lang="en-US" sz="2800" dirty="0">
                <a:latin typeface="+mn-lt"/>
              </a:rPr>
              <a:t> Imperial War Museum on Sunday. We're going to ride on (6) </a:t>
            </a:r>
            <a:r>
              <a:rPr lang="en-US" sz="2800" dirty="0"/>
              <a:t>______</a:t>
            </a:r>
            <a:r>
              <a:rPr lang="en-US" sz="2800" dirty="0">
                <a:latin typeface="+mn-lt"/>
              </a:rPr>
              <a:t> London Eye and fly back to (7) </a:t>
            </a:r>
            <a:r>
              <a:rPr lang="en-US" sz="2800" dirty="0"/>
              <a:t>______</a:t>
            </a:r>
            <a:r>
              <a:rPr lang="en-US" sz="2800" dirty="0">
                <a:latin typeface="+mn-lt"/>
              </a:rPr>
              <a:t> New York on Monday. </a:t>
            </a:r>
          </a:p>
          <a:p>
            <a:pPr>
              <a:lnSpc>
                <a:spcPct val="120000"/>
              </a:lnSpc>
            </a:pPr>
            <a:r>
              <a:rPr lang="en-US" sz="2800" dirty="0">
                <a:latin typeface="+mn-lt"/>
              </a:rPr>
              <a:t>See you soon, </a:t>
            </a:r>
          </a:p>
          <a:p>
            <a:pPr>
              <a:lnSpc>
                <a:spcPct val="120000"/>
              </a:lnSpc>
            </a:pPr>
            <a:r>
              <a:rPr lang="en-US" sz="2800" dirty="0">
                <a:latin typeface="+mn-lt"/>
              </a:rPr>
              <a:t>Luke </a:t>
            </a:r>
          </a:p>
        </p:txBody>
      </p:sp>
      <p:sp>
        <p:nvSpPr>
          <p:cNvPr id="17419" name="Text Box 11"/>
          <p:cNvSpPr txBox="1">
            <a:spLocks noChangeArrowheads="1"/>
          </p:cNvSpPr>
          <p:nvPr/>
        </p:nvSpPr>
        <p:spPr bwMode="auto">
          <a:xfrm>
            <a:off x="9113737" y="3398882"/>
            <a:ext cx="110402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FF3300"/>
                </a:solidFill>
                <a:latin typeface="+mn-lt"/>
              </a:rPr>
              <a:t>the</a:t>
            </a:r>
          </a:p>
        </p:txBody>
      </p:sp>
      <p:sp>
        <p:nvSpPr>
          <p:cNvPr id="17420" name="Text Box 12"/>
          <p:cNvSpPr txBox="1">
            <a:spLocks noChangeArrowheads="1"/>
          </p:cNvSpPr>
          <p:nvPr/>
        </p:nvSpPr>
        <p:spPr bwMode="auto">
          <a:xfrm>
            <a:off x="1408984" y="4413744"/>
            <a:ext cx="110402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FF3300"/>
                </a:solidFill>
                <a:latin typeface="+mn-lt"/>
              </a:rPr>
              <a:t>the</a:t>
            </a:r>
          </a:p>
        </p:txBody>
      </p:sp>
      <p:sp>
        <p:nvSpPr>
          <p:cNvPr id="17421" name="Text Box 13"/>
          <p:cNvSpPr txBox="1">
            <a:spLocks noChangeArrowheads="1"/>
          </p:cNvSpPr>
          <p:nvPr/>
        </p:nvSpPr>
        <p:spPr bwMode="auto">
          <a:xfrm>
            <a:off x="760447" y="4899374"/>
            <a:ext cx="110402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FF3300"/>
                </a:solidFill>
                <a:latin typeface="+mn-lt"/>
              </a:rPr>
              <a:t>the</a:t>
            </a:r>
          </a:p>
        </p:txBody>
      </p:sp>
      <p:sp>
        <p:nvSpPr>
          <p:cNvPr id="18440" name="Rectangle 8"/>
          <p:cNvSpPr>
            <a:spLocks noChangeArrowheads="1"/>
          </p:cNvSpPr>
          <p:nvPr/>
        </p:nvSpPr>
        <p:spPr bwMode="auto">
          <a:xfrm>
            <a:off x="9446639" y="2870312"/>
            <a:ext cx="865201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en-US" sz="2800" b="1" dirty="0">
                <a:solidFill>
                  <a:srgbClr val="FF3300"/>
                </a:solidFill>
                <a:latin typeface="+mn-lt"/>
              </a:rPr>
              <a:t>Ø</a:t>
            </a:r>
            <a:r>
              <a:rPr lang="en-US" sz="2800" dirty="0">
                <a:latin typeface="+mn-lt"/>
              </a:rPr>
              <a:t> </a:t>
            </a:r>
            <a:br>
              <a:rPr lang="en-US" sz="2800" dirty="0">
                <a:latin typeface="+mn-lt"/>
              </a:rPr>
            </a:br>
            <a:endParaRPr lang="en-US" sz="2800" dirty="0">
              <a:latin typeface="+mn-lt"/>
            </a:endParaRPr>
          </a:p>
        </p:txBody>
      </p:sp>
      <p:sp>
        <p:nvSpPr>
          <p:cNvPr id="18442" name="Rectangle 10"/>
          <p:cNvSpPr>
            <a:spLocks noChangeArrowheads="1"/>
          </p:cNvSpPr>
          <p:nvPr/>
        </p:nvSpPr>
        <p:spPr bwMode="auto">
          <a:xfrm>
            <a:off x="6015682" y="3852053"/>
            <a:ext cx="865201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en-US" sz="2800" b="1" dirty="0">
                <a:solidFill>
                  <a:srgbClr val="FF3300"/>
                </a:solidFill>
                <a:latin typeface="+mn-lt"/>
              </a:rPr>
              <a:t>Ø</a:t>
            </a:r>
            <a:r>
              <a:rPr lang="en-US" sz="2800" dirty="0">
                <a:latin typeface="+mn-lt"/>
              </a:rPr>
              <a:t> </a:t>
            </a:r>
            <a:br>
              <a:rPr lang="en-US" sz="2800" dirty="0">
                <a:latin typeface="+mn-lt"/>
              </a:rPr>
            </a:br>
            <a:endParaRPr lang="en-US" sz="2800" dirty="0">
              <a:latin typeface="+mn-lt"/>
            </a:endParaRPr>
          </a:p>
        </p:txBody>
      </p:sp>
      <p:sp>
        <p:nvSpPr>
          <p:cNvPr id="18443" name="Rectangle 11"/>
          <p:cNvSpPr>
            <a:spLocks noChangeArrowheads="1"/>
          </p:cNvSpPr>
          <p:nvPr/>
        </p:nvSpPr>
        <p:spPr bwMode="auto">
          <a:xfrm>
            <a:off x="6606087" y="4913222"/>
            <a:ext cx="865201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en-US" sz="2800" b="1" dirty="0">
                <a:solidFill>
                  <a:srgbClr val="FF3300"/>
                </a:solidFill>
                <a:latin typeface="+mn-lt"/>
              </a:rPr>
              <a:t>Ø</a:t>
            </a:r>
            <a:r>
              <a:rPr lang="en-US" sz="2800" dirty="0">
                <a:latin typeface="+mn-lt"/>
              </a:rPr>
              <a:t> </a:t>
            </a:r>
            <a:br>
              <a:rPr lang="en-US" sz="2800" dirty="0">
                <a:latin typeface="+mn-lt"/>
              </a:rPr>
            </a:br>
            <a:endParaRPr lang="en-US" sz="2800" dirty="0">
              <a:latin typeface="+mn-lt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486F198-9343-4955-BDFC-4BC4FE2B7D0C}"/>
              </a:ext>
            </a:extLst>
          </p:cNvPr>
          <p:cNvSpPr/>
          <p:nvPr/>
        </p:nvSpPr>
        <p:spPr>
          <a:xfrm>
            <a:off x="700088" y="321488"/>
            <a:ext cx="947422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033CC"/>
                </a:solidFill>
                <a:latin typeface="+mn-lt"/>
              </a:rPr>
              <a:t>c. Fill in the blanks using </a:t>
            </a:r>
            <a:r>
              <a:rPr lang="en-US" sz="2800" b="1" i="1" dirty="0">
                <a:solidFill>
                  <a:srgbClr val="0033CC"/>
                </a:solidFill>
                <a:latin typeface="+mn-lt"/>
              </a:rPr>
              <a:t>the </a:t>
            </a:r>
            <a:r>
              <a:rPr lang="en-US" sz="2800" b="1" dirty="0">
                <a:solidFill>
                  <a:srgbClr val="0033CC"/>
                </a:solidFill>
                <a:latin typeface="+mn-lt"/>
              </a:rPr>
              <a:t>or </a:t>
            </a:r>
            <a:r>
              <a:rPr lang="en-US" sz="2800" b="1" i="1" dirty="0">
                <a:solidFill>
                  <a:srgbClr val="0033CC"/>
                </a:solidFill>
                <a:latin typeface="+mn-lt"/>
              </a:rPr>
              <a:t>Ø </a:t>
            </a:r>
            <a:r>
              <a:rPr lang="en-US" sz="2800" b="1" dirty="0">
                <a:solidFill>
                  <a:srgbClr val="0033CC"/>
                </a:solidFill>
                <a:latin typeface="+mn-lt"/>
              </a:rPr>
              <a:t>(zero article). </a:t>
            </a:r>
            <a:endParaRPr lang="en-US" sz="2800" dirty="0">
              <a:solidFill>
                <a:srgbClr val="0033CC"/>
              </a:solidFill>
              <a:latin typeface="+mn-lt"/>
            </a:endParaRPr>
          </a:p>
        </p:txBody>
      </p:sp>
      <p:sp>
        <p:nvSpPr>
          <p:cNvPr id="11" name="Text Box 11">
            <a:extLst>
              <a:ext uri="{FF2B5EF4-FFF2-40B4-BE49-F238E27FC236}">
                <a16:creationId xmlns:a16="http://schemas.microsoft.com/office/drawing/2014/main" id="{CE936CB7-B3E9-440C-87BA-3603B9FD98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7912" y="2875875"/>
            <a:ext cx="110402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FF3300"/>
                </a:solidFill>
                <a:latin typeface="+mn-lt"/>
              </a:rPr>
              <a:t>the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A3BEA27-F8EC-4C3A-A02F-C06464B6BE7A}"/>
              </a:ext>
            </a:extLst>
          </p:cNvPr>
          <p:cNvSpPr txBox="1"/>
          <p:nvPr/>
        </p:nvSpPr>
        <p:spPr>
          <a:xfrm>
            <a:off x="0" y="-12879"/>
            <a:ext cx="12192000" cy="369332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+mn-lt"/>
              </a:rPr>
              <a:t>   Unit 9                                                                                                                                                                                         Lesson 1.2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8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7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84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74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74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8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4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8707DEA-4604-496C-8B9F-D2E8A69115A1}"/>
              </a:ext>
            </a:extLst>
          </p:cNvPr>
          <p:cNvSpPr/>
          <p:nvPr/>
        </p:nvSpPr>
        <p:spPr>
          <a:xfrm>
            <a:off x="334851" y="1507577"/>
            <a:ext cx="11719776" cy="48764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900" dirty="0">
                <a:latin typeface="+mn-lt"/>
              </a:rPr>
              <a:t>1. I'd love to go diving in _______ Philippines.</a:t>
            </a:r>
          </a:p>
          <a:p>
            <a:pPr>
              <a:lnSpc>
                <a:spcPct val="120000"/>
              </a:lnSpc>
            </a:pPr>
            <a:r>
              <a:rPr lang="en-US" sz="2900" dirty="0">
                <a:latin typeface="+mn-lt"/>
              </a:rPr>
              <a:t>2. _______ Empire State Building is a very famous building in _______ United States.</a:t>
            </a:r>
          </a:p>
          <a:p>
            <a:pPr>
              <a:lnSpc>
                <a:spcPct val="120000"/>
              </a:lnSpc>
            </a:pPr>
            <a:r>
              <a:rPr lang="en-US" sz="2900" dirty="0">
                <a:latin typeface="+mn-lt"/>
              </a:rPr>
              <a:t>3. _______ Mount Cook is the tallest mountain in New Zealand.</a:t>
            </a:r>
          </a:p>
          <a:p>
            <a:pPr>
              <a:lnSpc>
                <a:spcPct val="120000"/>
              </a:lnSpc>
            </a:pPr>
            <a:r>
              <a:rPr lang="en-US" sz="2900" dirty="0">
                <a:latin typeface="+mn-lt"/>
              </a:rPr>
              <a:t>4. The tour guide will meet us at _______ Glasgow Airport.</a:t>
            </a:r>
          </a:p>
          <a:p>
            <a:pPr>
              <a:lnSpc>
                <a:spcPct val="120000"/>
              </a:lnSpc>
            </a:pPr>
            <a:r>
              <a:rPr lang="en-US" sz="2900" dirty="0">
                <a:latin typeface="+mn-lt"/>
              </a:rPr>
              <a:t>5. _______ Metropolitan Museum of Art is one of the world's largest art museums.</a:t>
            </a:r>
          </a:p>
          <a:p>
            <a:pPr>
              <a:lnSpc>
                <a:spcPct val="120000"/>
              </a:lnSpc>
            </a:pPr>
            <a:r>
              <a:rPr lang="en-US" sz="2900" dirty="0">
                <a:latin typeface="+mn-lt"/>
              </a:rPr>
              <a:t>6. _______ Galway is a city in the west of Ireland.</a:t>
            </a:r>
          </a:p>
          <a:p>
            <a:pPr>
              <a:lnSpc>
                <a:spcPct val="120000"/>
              </a:lnSpc>
            </a:pPr>
            <a:r>
              <a:rPr lang="en-US" sz="2900" dirty="0">
                <a:latin typeface="+mn-lt"/>
              </a:rPr>
              <a:t>7. You can take a boat trip on _______ Crater Lake. It's very beautiful there.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493713"/>
            <a:ext cx="1539875" cy="641350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bg1"/>
                </a:solidFill>
                <a:latin typeface="Calibri" pitchFamily="34" charset="0"/>
              </a:rPr>
              <a:t>Extra Practice</a:t>
            </a: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  <a:latin typeface="Calibri" pitchFamily="34" charset="0"/>
              </a:rPr>
              <a:t>WB, page 51</a:t>
            </a:r>
          </a:p>
        </p:txBody>
      </p:sp>
      <p:sp>
        <p:nvSpPr>
          <p:cNvPr id="19470" name="Text Box 14"/>
          <p:cNvSpPr txBox="1">
            <a:spLocks noChangeArrowheads="1"/>
          </p:cNvSpPr>
          <p:nvPr/>
        </p:nvSpPr>
        <p:spPr bwMode="auto">
          <a:xfrm>
            <a:off x="976313" y="2103986"/>
            <a:ext cx="803275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000" b="1" dirty="0">
                <a:solidFill>
                  <a:srgbClr val="FF3300"/>
                </a:solidFill>
                <a:latin typeface="+mn-lt"/>
              </a:rPr>
              <a:t>The</a:t>
            </a:r>
          </a:p>
        </p:txBody>
      </p:sp>
      <p:sp>
        <p:nvSpPr>
          <p:cNvPr id="19471" name="Text Box 15"/>
          <p:cNvSpPr txBox="1">
            <a:spLocks noChangeArrowheads="1"/>
          </p:cNvSpPr>
          <p:nvPr/>
        </p:nvSpPr>
        <p:spPr bwMode="auto">
          <a:xfrm>
            <a:off x="9788123" y="2063743"/>
            <a:ext cx="803275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000" b="1" dirty="0">
                <a:solidFill>
                  <a:srgbClr val="FF3300"/>
                </a:solidFill>
                <a:latin typeface="+mn-lt"/>
              </a:rPr>
              <a:t>the</a:t>
            </a:r>
          </a:p>
        </p:txBody>
      </p:sp>
      <p:sp>
        <p:nvSpPr>
          <p:cNvPr id="19472" name="Text Box 16"/>
          <p:cNvSpPr txBox="1">
            <a:spLocks noChangeArrowheads="1"/>
          </p:cNvSpPr>
          <p:nvPr/>
        </p:nvSpPr>
        <p:spPr bwMode="auto">
          <a:xfrm>
            <a:off x="5578209" y="3661157"/>
            <a:ext cx="803275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000" b="1" dirty="0">
                <a:solidFill>
                  <a:srgbClr val="FF3300"/>
                </a:solidFill>
                <a:latin typeface="+mn-lt"/>
              </a:rPr>
              <a:t>the</a:t>
            </a:r>
          </a:p>
        </p:txBody>
      </p:sp>
      <p:sp>
        <p:nvSpPr>
          <p:cNvPr id="19473" name="Text Box 17"/>
          <p:cNvSpPr txBox="1">
            <a:spLocks noChangeArrowheads="1"/>
          </p:cNvSpPr>
          <p:nvPr/>
        </p:nvSpPr>
        <p:spPr bwMode="auto">
          <a:xfrm>
            <a:off x="1052023" y="4189257"/>
            <a:ext cx="803275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000" b="1" dirty="0">
                <a:solidFill>
                  <a:srgbClr val="FF3300"/>
                </a:solidFill>
                <a:latin typeface="+mn-lt"/>
              </a:rPr>
              <a:t>The</a:t>
            </a:r>
          </a:p>
        </p:txBody>
      </p:sp>
      <p:sp>
        <p:nvSpPr>
          <p:cNvPr id="19468" name="Rectangle 12"/>
          <p:cNvSpPr>
            <a:spLocks noChangeArrowheads="1"/>
          </p:cNvSpPr>
          <p:nvPr/>
        </p:nvSpPr>
        <p:spPr bwMode="auto">
          <a:xfrm>
            <a:off x="1182377" y="3087015"/>
            <a:ext cx="532518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sz="3000" b="1" dirty="0">
                <a:solidFill>
                  <a:srgbClr val="FF3300"/>
                </a:solidFill>
                <a:latin typeface="+mn-lt"/>
              </a:rPr>
              <a:t>Ø</a:t>
            </a:r>
            <a:r>
              <a:rPr lang="en-US" sz="3000" dirty="0">
                <a:latin typeface="+mn-lt"/>
              </a:rPr>
              <a:t> </a:t>
            </a:r>
          </a:p>
        </p:txBody>
      </p:sp>
      <p:sp>
        <p:nvSpPr>
          <p:cNvPr id="19469" name="Rectangle 13"/>
          <p:cNvSpPr>
            <a:spLocks noChangeArrowheads="1"/>
          </p:cNvSpPr>
          <p:nvPr/>
        </p:nvSpPr>
        <p:spPr bwMode="auto">
          <a:xfrm>
            <a:off x="1113554" y="5255452"/>
            <a:ext cx="532518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sz="3000" b="1" dirty="0">
                <a:solidFill>
                  <a:srgbClr val="FF3300"/>
                </a:solidFill>
                <a:latin typeface="+mn-lt"/>
              </a:rPr>
              <a:t>Ø</a:t>
            </a:r>
            <a:r>
              <a:rPr lang="en-US" sz="3000" dirty="0">
                <a:latin typeface="+mn-lt"/>
              </a:rPr>
              <a:t> </a:t>
            </a:r>
          </a:p>
        </p:txBody>
      </p:sp>
      <p:sp>
        <p:nvSpPr>
          <p:cNvPr id="2" name="Rectangle 14"/>
          <p:cNvSpPr>
            <a:spLocks noChangeArrowheads="1"/>
          </p:cNvSpPr>
          <p:nvPr/>
        </p:nvSpPr>
        <p:spPr bwMode="auto">
          <a:xfrm>
            <a:off x="5283628" y="5717929"/>
            <a:ext cx="532518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sz="3000" b="1" dirty="0">
                <a:solidFill>
                  <a:srgbClr val="FF3300"/>
                </a:solidFill>
                <a:latin typeface="+mn-lt"/>
              </a:rPr>
              <a:t>Ø</a:t>
            </a:r>
            <a:r>
              <a:rPr lang="en-US" sz="3000" dirty="0">
                <a:latin typeface="+mn-lt"/>
              </a:rPr>
              <a:t>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B0218BD-B2F1-4FA7-B418-70D19B8C0C68}"/>
              </a:ext>
            </a:extLst>
          </p:cNvPr>
          <p:cNvSpPr/>
          <p:nvPr/>
        </p:nvSpPr>
        <p:spPr>
          <a:xfrm>
            <a:off x="1539542" y="550288"/>
            <a:ext cx="75917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0033CC"/>
                </a:solidFill>
                <a:latin typeface="+mn-lt"/>
              </a:rPr>
              <a:t>Fill in the blanks using </a:t>
            </a:r>
            <a:r>
              <a:rPr lang="en-US" sz="3200" i="1" dirty="0">
                <a:solidFill>
                  <a:srgbClr val="0033CC"/>
                </a:solidFill>
                <a:latin typeface="+mn-lt"/>
              </a:rPr>
              <a:t>the </a:t>
            </a:r>
            <a:r>
              <a:rPr lang="en-US" sz="3200" dirty="0">
                <a:solidFill>
                  <a:srgbClr val="0033CC"/>
                </a:solidFill>
                <a:latin typeface="+mn-lt"/>
              </a:rPr>
              <a:t>or </a:t>
            </a:r>
            <a:r>
              <a:rPr lang="en-US" sz="3200" i="1" dirty="0">
                <a:solidFill>
                  <a:srgbClr val="0033CC"/>
                </a:solidFill>
                <a:latin typeface="+mn-lt"/>
              </a:rPr>
              <a:t>Ø </a:t>
            </a:r>
            <a:r>
              <a:rPr lang="en-US" sz="3200" dirty="0">
                <a:solidFill>
                  <a:srgbClr val="0033CC"/>
                </a:solidFill>
                <a:latin typeface="+mn-lt"/>
              </a:rPr>
              <a:t>(zero article).</a:t>
            </a:r>
          </a:p>
        </p:txBody>
      </p:sp>
      <p:sp>
        <p:nvSpPr>
          <p:cNvPr id="15" name="Text Box 14">
            <a:extLst>
              <a:ext uri="{FF2B5EF4-FFF2-40B4-BE49-F238E27FC236}">
                <a16:creationId xmlns:a16="http://schemas.microsoft.com/office/drawing/2014/main" id="{0759F09A-D9E4-4683-95B9-12FDC1C181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58212" y="1549988"/>
            <a:ext cx="803275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000" b="1" dirty="0">
                <a:solidFill>
                  <a:srgbClr val="FF3300"/>
                </a:solidFill>
                <a:latin typeface="+mn-lt"/>
              </a:rPr>
              <a:t>the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BB4F7BF-8A16-4182-987D-80E277896995}"/>
              </a:ext>
            </a:extLst>
          </p:cNvPr>
          <p:cNvSpPr txBox="1"/>
          <p:nvPr/>
        </p:nvSpPr>
        <p:spPr>
          <a:xfrm>
            <a:off x="0" y="-12879"/>
            <a:ext cx="12192000" cy="369332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+mn-lt"/>
              </a:rPr>
              <a:t>   Unit 9                                                                                                                                                                                         Lesson 1.2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4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94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94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94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94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94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0287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>
            <a:extLst/>
          </p:cNvPr>
          <p:cNvSpPr/>
          <p:nvPr/>
        </p:nvSpPr>
        <p:spPr>
          <a:xfrm>
            <a:off x="7996238" y="552450"/>
            <a:ext cx="4195762" cy="7493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PRODUCTION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9"/>
          <p:cNvSpPr txBox="1">
            <a:spLocks noChangeArrowheads="1"/>
          </p:cNvSpPr>
          <p:nvPr/>
        </p:nvSpPr>
        <p:spPr bwMode="auto">
          <a:xfrm>
            <a:off x="484188" y="833014"/>
            <a:ext cx="11056937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>
                <a:solidFill>
                  <a:srgbClr val="0033CC"/>
                </a:solidFill>
                <a:latin typeface="+mn-lt"/>
              </a:rPr>
              <a:t>d. In pairs: Make sentences with your partner for a trip to London. Use the prompts.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467A460-5B29-401A-B007-D2B18383E724}"/>
              </a:ext>
            </a:extLst>
          </p:cNvPr>
          <p:cNvSpPr/>
          <p:nvPr/>
        </p:nvSpPr>
        <p:spPr>
          <a:xfrm>
            <a:off x="484188" y="2528418"/>
            <a:ext cx="1144164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0033CC"/>
                </a:solidFill>
                <a:latin typeface="+mn-lt"/>
              </a:rPr>
              <a:t>Richmond Park       Oxford Street      Natural History Museum          Ritz Hotel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0232B7D-0F9D-4053-AF38-2A56E23AF67B}"/>
              </a:ext>
            </a:extLst>
          </p:cNvPr>
          <p:cNvSpPr txBox="1"/>
          <p:nvPr/>
        </p:nvSpPr>
        <p:spPr>
          <a:xfrm>
            <a:off x="0" y="-12879"/>
            <a:ext cx="12192000" cy="369332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+mn-lt"/>
              </a:rPr>
              <a:t>   Unit 9                                                                                                                                                                                         Lesson 1.2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04800"/>
            <a:ext cx="9229725" cy="615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>
            <a:extLst/>
          </p:cNvPr>
          <p:cNvSpPr/>
          <p:nvPr/>
        </p:nvSpPr>
        <p:spPr>
          <a:xfrm>
            <a:off x="6989763" y="881063"/>
            <a:ext cx="5154612" cy="7493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CONSOLIDATION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AA2C3A3-29E2-4584-B057-F8EF7046BD5E}"/>
              </a:ext>
            </a:extLst>
          </p:cNvPr>
          <p:cNvSpPr txBox="1"/>
          <p:nvPr/>
        </p:nvSpPr>
        <p:spPr>
          <a:xfrm>
            <a:off x="0" y="-12879"/>
            <a:ext cx="12192000" cy="369332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+mn-lt"/>
              </a:rPr>
              <a:t>   Unit 9                                                                                                                                                                                         Lesson 1.2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/>
          </p:cNvPr>
          <p:cNvSpPr/>
          <p:nvPr/>
        </p:nvSpPr>
        <p:spPr>
          <a:xfrm>
            <a:off x="4162588" y="498508"/>
            <a:ext cx="5154612" cy="7493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 smtClean="0">
                <a:solidFill>
                  <a:schemeClr val="accent6">
                    <a:lumMod val="75000"/>
                  </a:schemeClr>
                </a:solidFill>
              </a:rPr>
              <a:t>LET’S PLAY!</a:t>
            </a:r>
            <a:endParaRPr lang="en-US" sz="5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Rectangle 2">
            <a:hlinkClick r:id="rId2"/>
            <a:extLst/>
          </p:cNvPr>
          <p:cNvSpPr/>
          <p:nvPr/>
        </p:nvSpPr>
        <p:spPr>
          <a:xfrm>
            <a:off x="321486" y="3086198"/>
            <a:ext cx="1983175" cy="7493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i="1" dirty="0" smtClean="0">
                <a:solidFill>
                  <a:schemeClr val="accent6">
                    <a:lumMod val="75000"/>
                  </a:schemeClr>
                </a:solidFill>
              </a:rPr>
              <a:t>Click here to play the games!</a:t>
            </a:r>
            <a:endParaRPr lang="en-US" sz="2000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5662" y="1884783"/>
            <a:ext cx="9287562" cy="4104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789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43F9B8D-E8FF-4F1E-BC41-F03EF412DC1A}"/>
              </a:ext>
            </a:extLst>
          </p:cNvPr>
          <p:cNvSpPr/>
          <p:nvPr/>
        </p:nvSpPr>
        <p:spPr>
          <a:xfrm>
            <a:off x="257578" y="2056775"/>
            <a:ext cx="11629622" cy="40780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800" dirty="0">
                <a:latin typeface="+mn-lt"/>
              </a:rPr>
              <a:t>1. Where do you want to go for your next vacation?</a:t>
            </a:r>
          </a:p>
          <a:p>
            <a:pPr>
              <a:spcBef>
                <a:spcPts val="600"/>
              </a:spcBef>
            </a:pPr>
            <a:r>
              <a:rPr lang="en-US" sz="2800" dirty="0">
                <a:latin typeface="+mn-lt"/>
              </a:rPr>
              <a:t>____________________________________________________________</a:t>
            </a:r>
          </a:p>
          <a:p>
            <a:pPr>
              <a:spcBef>
                <a:spcPts val="600"/>
              </a:spcBef>
            </a:pPr>
            <a:r>
              <a:rPr lang="en-US" sz="2800" dirty="0">
                <a:latin typeface="+mn-lt"/>
              </a:rPr>
              <a:t>2. How can you get there?</a:t>
            </a:r>
          </a:p>
          <a:p>
            <a:pPr>
              <a:spcBef>
                <a:spcPts val="600"/>
              </a:spcBef>
            </a:pPr>
            <a:r>
              <a:rPr lang="en-US" sz="2800" dirty="0">
                <a:latin typeface="+mn-lt"/>
              </a:rPr>
              <a:t>____________________________________________________________</a:t>
            </a:r>
          </a:p>
          <a:p>
            <a:pPr>
              <a:spcBef>
                <a:spcPts val="600"/>
              </a:spcBef>
            </a:pPr>
            <a:r>
              <a:rPr lang="en-US" sz="2800" dirty="0">
                <a:latin typeface="+mn-lt"/>
              </a:rPr>
              <a:t>3. Which historic places, famous buildings, or museums do you want to visit?</a:t>
            </a:r>
          </a:p>
          <a:p>
            <a:pPr>
              <a:spcBef>
                <a:spcPts val="600"/>
              </a:spcBef>
            </a:pPr>
            <a:r>
              <a:rPr lang="en-US" sz="2800" dirty="0">
                <a:latin typeface="+mn-lt"/>
              </a:rPr>
              <a:t>____________________________________________________________</a:t>
            </a:r>
          </a:p>
          <a:p>
            <a:pPr>
              <a:spcBef>
                <a:spcPts val="600"/>
              </a:spcBef>
            </a:pPr>
            <a:r>
              <a:rPr lang="en-US" sz="2800" dirty="0">
                <a:latin typeface="+mn-lt"/>
              </a:rPr>
              <a:t>4. What else do you want to do on your trip?</a:t>
            </a:r>
          </a:p>
          <a:p>
            <a:pPr>
              <a:spcBef>
                <a:spcPts val="600"/>
              </a:spcBef>
            </a:pPr>
            <a:r>
              <a:rPr lang="en-US" sz="2800" dirty="0">
                <a:latin typeface="+mn-lt"/>
              </a:rPr>
              <a:t>____________________________________________________________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DC40861-05C8-4BC4-BFB4-5BAB8DC3AC8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236" y="257267"/>
            <a:ext cx="4527776" cy="86203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30A95D9-15BC-4515-A9D5-4ECA234A0021}"/>
              </a:ext>
            </a:extLst>
          </p:cNvPr>
          <p:cNvSpPr txBox="1"/>
          <p:nvPr/>
        </p:nvSpPr>
        <p:spPr>
          <a:xfrm>
            <a:off x="121024" y="402511"/>
            <a:ext cx="1539875" cy="641350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bg1"/>
                </a:solidFill>
                <a:latin typeface="Calibri" pitchFamily="34" charset="0"/>
              </a:rPr>
              <a:t>Extra Practice</a:t>
            </a: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  <a:latin typeface="Calibri" pitchFamily="34" charset="0"/>
              </a:rPr>
              <a:t>WB, page 51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3F1D9D0-2F63-4644-A078-C75CA4762CF3}"/>
              </a:ext>
            </a:extLst>
          </p:cNvPr>
          <p:cNvSpPr/>
          <p:nvPr/>
        </p:nvSpPr>
        <p:spPr>
          <a:xfrm>
            <a:off x="504452" y="1295650"/>
            <a:ext cx="389824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0033CC"/>
                </a:solidFill>
                <a:latin typeface="+mn-lt"/>
              </a:rPr>
              <a:t>Answer the questions.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4619998-3A77-4D31-B4E9-1A37D5288AB9}"/>
              </a:ext>
            </a:extLst>
          </p:cNvPr>
          <p:cNvSpPr txBox="1"/>
          <p:nvPr/>
        </p:nvSpPr>
        <p:spPr>
          <a:xfrm>
            <a:off x="0" y="-12879"/>
            <a:ext cx="12192000" cy="369332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+mn-lt"/>
              </a:rPr>
              <a:t>   Unit 9                                                                                                                                                                                         Lesson 1.2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16175" y="627063"/>
            <a:ext cx="3265488" cy="584200"/>
          </a:xfrm>
          <a:prstGeom prst="rect">
            <a:avLst/>
          </a:prstGeom>
          <a:solidFill>
            <a:srgbClr val="0070C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solidFill>
                  <a:schemeClr val="bg1"/>
                </a:solidFill>
                <a:latin typeface="+mn-lt"/>
                <a:cs typeface="+mn-cs"/>
              </a:rPr>
              <a:t>LESSON OUTLINE</a:t>
            </a:r>
          </a:p>
        </p:txBody>
      </p:sp>
      <p:pic>
        <p:nvPicPr>
          <p:cNvPr id="7170" name="Pictur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39925" y="1573213"/>
            <a:ext cx="1920875" cy="56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ound Diagonal Corner Rectangle 10"/>
          <p:cNvSpPr/>
          <p:nvPr/>
        </p:nvSpPr>
        <p:spPr>
          <a:xfrm>
            <a:off x="2106613" y="4916488"/>
            <a:ext cx="2378075" cy="539750"/>
          </a:xfrm>
          <a:prstGeom prst="round2Diag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/>
              <a:t>Consolidation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444625" y="3152775"/>
            <a:ext cx="3700463" cy="75406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B3EFA98-6516-440B-AF15-A7CFA765424C}"/>
              </a:ext>
            </a:extLst>
          </p:cNvPr>
          <p:cNvSpPr txBox="1"/>
          <p:nvPr/>
        </p:nvSpPr>
        <p:spPr>
          <a:xfrm>
            <a:off x="0" y="-12879"/>
            <a:ext cx="12192000" cy="369332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+mn-lt"/>
              </a:rPr>
              <a:t>   Unit 9                                                                                                                                                                                         Lesson 1.2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33132" y="490818"/>
            <a:ext cx="4201181" cy="58763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0058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>
            <a:extLst/>
          </p:cNvPr>
          <p:cNvSpPr/>
          <p:nvPr/>
        </p:nvSpPr>
        <p:spPr>
          <a:xfrm>
            <a:off x="6989763" y="881063"/>
            <a:ext cx="5154612" cy="7493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WRAP-UP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3"/>
          <p:cNvSpPr>
            <a:spLocks noChangeArrowheads="1"/>
          </p:cNvSpPr>
          <p:nvPr/>
        </p:nvSpPr>
        <p:spPr bwMode="auto">
          <a:xfrm>
            <a:off x="333375" y="693738"/>
            <a:ext cx="446686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  <a:latin typeface="Calibri" pitchFamily="34" charset="0"/>
              </a:rPr>
              <a:t>Today’s lesson:</a:t>
            </a:r>
          </a:p>
        </p:txBody>
      </p:sp>
      <p:sp>
        <p:nvSpPr>
          <p:cNvPr id="5" name="Rectangle 4"/>
          <p:cNvSpPr/>
          <p:nvPr/>
        </p:nvSpPr>
        <p:spPr>
          <a:xfrm>
            <a:off x="983581" y="1769968"/>
            <a:ext cx="4346575" cy="64633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US" sz="3600" i="1" dirty="0">
                <a:solidFill>
                  <a:srgbClr val="FF0000"/>
                </a:solidFill>
                <a:latin typeface="Calibri" pitchFamily="34" charset="0"/>
              </a:rPr>
              <a:t>Grammar: </a:t>
            </a:r>
            <a:r>
              <a:rPr lang="en-US" sz="3600" i="1" dirty="0">
                <a:solidFill>
                  <a:srgbClr val="0070C0"/>
                </a:solidFill>
                <a:latin typeface="Calibri" pitchFamily="34" charset="0"/>
              </a:rPr>
              <a:t>Articles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33088F5-E8F2-4682-8FF3-F29A37CFE16B}"/>
              </a:ext>
            </a:extLst>
          </p:cNvPr>
          <p:cNvSpPr/>
          <p:nvPr/>
        </p:nvSpPr>
        <p:spPr>
          <a:xfrm>
            <a:off x="783957" y="2612076"/>
            <a:ext cx="11062952" cy="12441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spcBef>
                <a:spcPts val="600"/>
              </a:spcBef>
            </a:pPr>
            <a:r>
              <a:rPr lang="en-US" sz="3000" dirty="0">
                <a:solidFill>
                  <a:srgbClr val="0033CC"/>
                </a:solidFill>
                <a:latin typeface="+mn-lt"/>
                <a:sym typeface="Wingdings" panose="05000000000000000000" pitchFamily="2" charset="2"/>
              </a:rPr>
              <a:t> </a:t>
            </a:r>
            <a:r>
              <a:rPr lang="en-US" sz="3000" dirty="0">
                <a:solidFill>
                  <a:srgbClr val="0033CC"/>
                </a:solidFill>
                <a:latin typeface="+mn-lt"/>
              </a:rPr>
              <a:t>We use the </a:t>
            </a:r>
            <a:r>
              <a:rPr lang="en-US" sz="3000" b="1" dirty="0">
                <a:solidFill>
                  <a:srgbClr val="0033CC"/>
                </a:solidFill>
                <a:latin typeface="+mn-lt"/>
              </a:rPr>
              <a:t>zero article (Ø) </a:t>
            </a:r>
            <a:r>
              <a:rPr lang="en-US" sz="3000" dirty="0">
                <a:solidFill>
                  <a:srgbClr val="0033CC"/>
                </a:solidFill>
                <a:latin typeface="+mn-lt"/>
              </a:rPr>
              <a:t>with the names of streets, parks, lakes, rivers, beaches, towns, cities, islands, and most countries.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296F65F-A5ED-479B-9B4E-1BECB9F7CD8C}"/>
              </a:ext>
            </a:extLst>
          </p:cNvPr>
          <p:cNvSpPr/>
          <p:nvPr/>
        </p:nvSpPr>
        <p:spPr>
          <a:xfrm>
            <a:off x="783957" y="4033401"/>
            <a:ext cx="824677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dirty="0">
                <a:solidFill>
                  <a:srgbClr val="0033CC"/>
                </a:solidFill>
                <a:latin typeface="+mn-lt"/>
                <a:sym typeface="Wingdings" panose="05000000000000000000" pitchFamily="2" charset="2"/>
              </a:rPr>
              <a:t> </a:t>
            </a:r>
            <a:r>
              <a:rPr lang="en-US" sz="3000" dirty="0">
                <a:solidFill>
                  <a:srgbClr val="0033CC"/>
                </a:solidFill>
                <a:latin typeface="+mn-lt"/>
              </a:rPr>
              <a:t>We use </a:t>
            </a:r>
            <a:r>
              <a:rPr lang="en-US" sz="3000" b="1" dirty="0">
                <a:solidFill>
                  <a:srgbClr val="0033CC"/>
                </a:solidFill>
                <a:latin typeface="+mn-lt"/>
              </a:rPr>
              <a:t>the </a:t>
            </a:r>
            <a:r>
              <a:rPr lang="en-US" sz="3000" dirty="0">
                <a:solidFill>
                  <a:srgbClr val="0033CC"/>
                </a:solidFill>
                <a:latin typeface="+mn-lt"/>
              </a:rPr>
              <a:t>with some countries.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BE24A91-B005-4680-AF65-114B7CBF2050}"/>
              </a:ext>
            </a:extLst>
          </p:cNvPr>
          <p:cNvSpPr/>
          <p:nvPr/>
        </p:nvSpPr>
        <p:spPr>
          <a:xfrm>
            <a:off x="771078" y="4793898"/>
            <a:ext cx="1048340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dirty="0">
                <a:solidFill>
                  <a:srgbClr val="0033CC"/>
                </a:solidFill>
                <a:latin typeface="+mn-lt"/>
                <a:sym typeface="Wingdings" panose="05000000000000000000" pitchFamily="2" charset="2"/>
              </a:rPr>
              <a:t> </a:t>
            </a:r>
            <a:r>
              <a:rPr lang="en-US" sz="3000" dirty="0">
                <a:solidFill>
                  <a:srgbClr val="0033CC"/>
                </a:solidFill>
                <a:latin typeface="+mn-lt"/>
              </a:rPr>
              <a:t>We use </a:t>
            </a:r>
            <a:r>
              <a:rPr lang="en-US" sz="3000" b="1" dirty="0">
                <a:solidFill>
                  <a:srgbClr val="0033CC"/>
                </a:solidFill>
                <a:latin typeface="+mn-lt"/>
              </a:rPr>
              <a:t>the </a:t>
            </a:r>
            <a:r>
              <a:rPr lang="en-US" sz="3000" dirty="0">
                <a:solidFill>
                  <a:srgbClr val="0033CC"/>
                </a:solidFill>
                <a:latin typeface="+mn-lt"/>
              </a:rPr>
              <a:t>with famous buildings, museums, most hotels, and restaurants.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DF83E9D-F785-4821-9628-3EF49780A298}"/>
              </a:ext>
            </a:extLst>
          </p:cNvPr>
          <p:cNvSpPr txBox="1"/>
          <p:nvPr/>
        </p:nvSpPr>
        <p:spPr>
          <a:xfrm>
            <a:off x="0" y="-12879"/>
            <a:ext cx="12192000" cy="369332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+mn-lt"/>
              </a:rPr>
              <a:t>   Unit 9                                                                                                                                                                                         Lesson 1.2</a:t>
            </a: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3"/>
          <p:cNvSpPr>
            <a:spLocks noChangeArrowheads="1"/>
          </p:cNvSpPr>
          <p:nvPr/>
        </p:nvSpPr>
        <p:spPr bwMode="auto">
          <a:xfrm>
            <a:off x="333375" y="693738"/>
            <a:ext cx="4275138" cy="92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5400" b="1">
                <a:solidFill>
                  <a:srgbClr val="FF0000"/>
                </a:solidFill>
                <a:latin typeface="Calibri" pitchFamily="34" charset="0"/>
              </a:rPr>
              <a:t>Today’s lesson</a:t>
            </a:r>
          </a:p>
        </p:txBody>
      </p:sp>
      <p:sp>
        <p:nvSpPr>
          <p:cNvPr id="5" name="Rectangle 4"/>
          <p:cNvSpPr/>
          <p:nvPr/>
        </p:nvSpPr>
        <p:spPr>
          <a:xfrm>
            <a:off x="1822450" y="2065338"/>
            <a:ext cx="9715500" cy="206210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>
              <a:spcBef>
                <a:spcPts val="1200"/>
              </a:spcBef>
              <a:defRPr/>
            </a:pPr>
            <a:r>
              <a:rPr lang="en-US" sz="3600" i="1" dirty="0">
                <a:solidFill>
                  <a:srgbClr val="0000CC"/>
                </a:solidFill>
                <a:latin typeface="Calibri" pitchFamily="34" charset="0"/>
              </a:rPr>
              <a:t>Grammar: </a:t>
            </a:r>
          </a:p>
          <a:p>
            <a:pPr>
              <a:spcBef>
                <a:spcPts val="1200"/>
              </a:spcBef>
              <a:buFontTx/>
              <a:buChar char="-"/>
              <a:defRPr/>
            </a:pPr>
            <a:r>
              <a:rPr lang="en-US" sz="3600" i="1" dirty="0">
                <a:solidFill>
                  <a:srgbClr val="0000CC"/>
                </a:solidFill>
                <a:latin typeface="Calibri" pitchFamily="34" charset="0"/>
              </a:rPr>
              <a:t> Using article (the)</a:t>
            </a:r>
          </a:p>
          <a:p>
            <a:pPr>
              <a:spcBef>
                <a:spcPts val="1200"/>
              </a:spcBef>
              <a:buFontTx/>
              <a:buChar char="-"/>
              <a:defRPr/>
            </a:pPr>
            <a:r>
              <a:rPr lang="en-US" sz="3600" i="1" dirty="0">
                <a:solidFill>
                  <a:srgbClr val="0000CC"/>
                </a:solidFill>
                <a:latin typeface="Calibri" pitchFamily="34" charset="0"/>
              </a:rPr>
              <a:t> Speaking </a:t>
            </a:r>
            <a:r>
              <a:rPr lang="en-US" sz="3600" i="1">
                <a:solidFill>
                  <a:srgbClr val="0000CC"/>
                </a:solidFill>
                <a:latin typeface="Calibri" pitchFamily="34" charset="0"/>
              </a:rPr>
              <a:t>&amp; </a:t>
            </a:r>
            <a:r>
              <a:rPr lang="en-US" sz="3600" i="1" smtClean="0">
                <a:solidFill>
                  <a:srgbClr val="0000CC"/>
                </a:solidFill>
                <a:latin typeface="Calibri" pitchFamily="34" charset="0"/>
              </a:rPr>
              <a:t>Writing: about some </a:t>
            </a:r>
            <a:r>
              <a:rPr lang="en-US" sz="3600" i="1" dirty="0">
                <a:solidFill>
                  <a:srgbClr val="0000CC"/>
                </a:solidFill>
                <a:latin typeface="Calibri" pitchFamily="34" charset="0"/>
              </a:rPr>
              <a:t>famous places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D865B8C-EEFA-492B-BC2B-242E71E606E8}"/>
              </a:ext>
            </a:extLst>
          </p:cNvPr>
          <p:cNvSpPr txBox="1"/>
          <p:nvPr/>
        </p:nvSpPr>
        <p:spPr>
          <a:xfrm>
            <a:off x="0" y="-12879"/>
            <a:ext cx="12192000" cy="369332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+mn-lt"/>
              </a:rPr>
              <a:t>   Unit 9                                                                                                                                                                                         Lesson 1.2</a:t>
            </a: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3"/>
          <p:cNvSpPr>
            <a:spLocks noChangeArrowheads="1"/>
          </p:cNvSpPr>
          <p:nvPr/>
        </p:nvSpPr>
        <p:spPr bwMode="auto">
          <a:xfrm>
            <a:off x="333375" y="371763"/>
            <a:ext cx="3362325" cy="92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5400" b="1">
                <a:solidFill>
                  <a:srgbClr val="FF0000"/>
                </a:solidFill>
                <a:latin typeface="Calibri" pitchFamily="34" charset="0"/>
              </a:rPr>
              <a:t>Homework</a:t>
            </a:r>
          </a:p>
        </p:txBody>
      </p:sp>
      <p:sp>
        <p:nvSpPr>
          <p:cNvPr id="5" name="Rectangle 4"/>
          <p:cNvSpPr/>
          <p:nvPr/>
        </p:nvSpPr>
        <p:spPr>
          <a:xfrm>
            <a:off x="774700" y="1503090"/>
            <a:ext cx="10725150" cy="458587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marL="571500" indent="-571500">
              <a:spcBef>
                <a:spcPts val="1200"/>
              </a:spcBef>
              <a:buFontTx/>
              <a:buChar char="-"/>
              <a:defRPr/>
            </a:pPr>
            <a:r>
              <a:rPr lang="en-US" sz="3600" i="1" dirty="0">
                <a:solidFill>
                  <a:srgbClr val="0000CC"/>
                </a:solidFill>
                <a:latin typeface="Calibri" pitchFamily="34" charset="0"/>
              </a:rPr>
              <a:t>Practice making sentences using </a:t>
            </a:r>
            <a:r>
              <a:rPr lang="en-US" sz="3600" b="1" i="1" dirty="0">
                <a:solidFill>
                  <a:srgbClr val="0000CC"/>
                </a:solidFill>
                <a:latin typeface="Calibri" pitchFamily="34" charset="0"/>
              </a:rPr>
              <a:t>article </a:t>
            </a:r>
            <a:r>
              <a:rPr lang="en-US" sz="3600" b="1" i="1" dirty="0" smtClean="0">
                <a:solidFill>
                  <a:srgbClr val="0000CC"/>
                </a:solidFill>
                <a:latin typeface="Calibri" pitchFamily="34" charset="0"/>
              </a:rPr>
              <a:t>‘</a:t>
            </a:r>
            <a:r>
              <a:rPr lang="en-US" sz="3600" b="1" i="1" dirty="0" smtClean="0">
                <a:solidFill>
                  <a:srgbClr val="FF0000"/>
                </a:solidFill>
                <a:latin typeface="Calibri" pitchFamily="34" charset="0"/>
              </a:rPr>
              <a:t>the’</a:t>
            </a:r>
            <a:r>
              <a:rPr lang="en-US" sz="3600" b="1" i="1" dirty="0" smtClean="0">
                <a:solidFill>
                  <a:srgbClr val="002060"/>
                </a:solidFill>
                <a:latin typeface="Calibri" pitchFamily="34" charset="0"/>
              </a:rPr>
              <a:t>.</a:t>
            </a:r>
            <a:endParaRPr lang="en-US" sz="3600" b="1" i="1" dirty="0">
              <a:solidFill>
                <a:srgbClr val="002060"/>
              </a:solidFill>
              <a:latin typeface="Calibri" pitchFamily="34" charset="0"/>
            </a:endParaRPr>
          </a:p>
          <a:p>
            <a:pPr marL="571500" indent="-571500">
              <a:spcBef>
                <a:spcPts val="1200"/>
              </a:spcBef>
              <a:buFontTx/>
              <a:buChar char="-"/>
              <a:defRPr/>
            </a:pPr>
            <a:r>
              <a:rPr lang="en-US" sz="3600" i="1" dirty="0">
                <a:solidFill>
                  <a:srgbClr val="0000CC"/>
                </a:solidFill>
                <a:latin typeface="Calibri" pitchFamily="34" charset="0"/>
              </a:rPr>
              <a:t>Do the grammar exercise on page 51 </a:t>
            </a:r>
            <a:r>
              <a:rPr lang="en-US" sz="3600" i="1" dirty="0" smtClean="0">
                <a:solidFill>
                  <a:srgbClr val="0000CC"/>
                </a:solidFill>
                <a:latin typeface="Calibri" pitchFamily="34" charset="0"/>
              </a:rPr>
              <a:t>WB.</a:t>
            </a:r>
            <a:endParaRPr lang="en-US" sz="3600" i="1" dirty="0">
              <a:solidFill>
                <a:srgbClr val="0000CC"/>
              </a:solidFill>
              <a:latin typeface="Calibri" pitchFamily="34" charset="0"/>
            </a:endParaRPr>
          </a:p>
          <a:p>
            <a:pPr marL="571500" indent="-571500">
              <a:spcBef>
                <a:spcPts val="1200"/>
              </a:spcBef>
              <a:buFontTx/>
              <a:buChar char="-"/>
              <a:defRPr/>
            </a:pPr>
            <a:r>
              <a:rPr lang="en-US" sz="3600" i="1" dirty="0" smtClean="0">
                <a:solidFill>
                  <a:srgbClr val="0000CC"/>
                </a:solidFill>
                <a:latin typeface="Calibri" pitchFamily="34" charset="0"/>
              </a:rPr>
              <a:t>Complete the grammar notes </a:t>
            </a:r>
            <a:r>
              <a:rPr lang="en-US" sz="3600" i="1" dirty="0">
                <a:solidFill>
                  <a:srgbClr val="0000CC"/>
                </a:solidFill>
                <a:latin typeface="Calibri" pitchFamily="34" charset="0"/>
              </a:rPr>
              <a:t>in </a:t>
            </a:r>
            <a:r>
              <a:rPr lang="en-US" sz="3600" b="1" i="1" dirty="0" err="1">
                <a:solidFill>
                  <a:srgbClr val="0000CC"/>
                </a:solidFill>
                <a:latin typeface="Calibri" pitchFamily="34" charset="0"/>
              </a:rPr>
              <a:t>Tiếng</a:t>
            </a:r>
            <a:r>
              <a:rPr lang="en-US" sz="3600" b="1" i="1" dirty="0">
                <a:solidFill>
                  <a:srgbClr val="0000CC"/>
                </a:solidFill>
                <a:latin typeface="Calibri" pitchFamily="34" charset="0"/>
              </a:rPr>
              <a:t> Anh 7 </a:t>
            </a:r>
            <a:r>
              <a:rPr lang="en-US" sz="3600" b="1" i="1" dirty="0" err="1">
                <a:solidFill>
                  <a:srgbClr val="0000CC"/>
                </a:solidFill>
                <a:latin typeface="Calibri" pitchFamily="34" charset="0"/>
              </a:rPr>
              <a:t>i</a:t>
            </a:r>
            <a:r>
              <a:rPr lang="en-US" sz="3600" b="1" i="1" dirty="0">
                <a:solidFill>
                  <a:srgbClr val="0000CC"/>
                </a:solidFill>
                <a:latin typeface="Calibri" pitchFamily="34" charset="0"/>
              </a:rPr>
              <a:t>-Learn Smart World Notebook</a:t>
            </a:r>
            <a:r>
              <a:rPr lang="en-US" sz="3600" i="1" dirty="0">
                <a:solidFill>
                  <a:srgbClr val="0000CC"/>
                </a:solidFill>
                <a:latin typeface="Calibri" pitchFamily="34" charset="0"/>
              </a:rPr>
              <a:t> on (</a:t>
            </a:r>
            <a:r>
              <a:rPr lang="en-US" sz="3600" i="1" dirty="0" smtClean="0">
                <a:solidFill>
                  <a:srgbClr val="0000CC"/>
                </a:solidFill>
                <a:latin typeface="Calibri" pitchFamily="34" charset="0"/>
              </a:rPr>
              <a:t>page 55). </a:t>
            </a:r>
            <a:endParaRPr lang="en-US" sz="3600" i="1" dirty="0">
              <a:solidFill>
                <a:srgbClr val="0000CC"/>
              </a:solidFill>
              <a:latin typeface="Calibri" pitchFamily="34" charset="0"/>
            </a:endParaRPr>
          </a:p>
          <a:p>
            <a:pPr marL="571500" indent="-571500">
              <a:spcBef>
                <a:spcPts val="1200"/>
              </a:spcBef>
              <a:buFontTx/>
              <a:buChar char="-"/>
              <a:defRPr/>
            </a:pPr>
            <a:r>
              <a:rPr lang="en-US" sz="3600" i="1" dirty="0">
                <a:solidFill>
                  <a:srgbClr val="0000CC"/>
                </a:solidFill>
                <a:latin typeface="Calibri" pitchFamily="34" charset="0"/>
              </a:rPr>
              <a:t>Prepare the next lesson (page 70 SB</a:t>
            </a:r>
            <a:r>
              <a:rPr lang="en-US" sz="3600" i="1" dirty="0" smtClean="0">
                <a:solidFill>
                  <a:srgbClr val="0000CC"/>
                </a:solidFill>
                <a:latin typeface="Calibri" pitchFamily="34" charset="0"/>
              </a:rPr>
              <a:t>).</a:t>
            </a:r>
            <a:endParaRPr lang="en-US" sz="3600" i="1" dirty="0">
              <a:solidFill>
                <a:srgbClr val="0000CC"/>
              </a:solidFill>
              <a:latin typeface="Calibri" pitchFamily="34" charset="0"/>
            </a:endParaRPr>
          </a:p>
          <a:p>
            <a:pPr marL="571500" indent="-571500">
              <a:spcBef>
                <a:spcPts val="1200"/>
              </a:spcBef>
              <a:buFontTx/>
              <a:buChar char="-"/>
              <a:defRPr/>
            </a:pPr>
            <a:r>
              <a:rPr lang="en-US" sz="3600" i="1" dirty="0">
                <a:solidFill>
                  <a:srgbClr val="0000CC"/>
                </a:solidFill>
                <a:latin typeface="Calibri" pitchFamily="34" charset="0"/>
              </a:rPr>
              <a:t>Play </a:t>
            </a:r>
            <a:r>
              <a:rPr lang="en-US" sz="3600" i="1" dirty="0" smtClean="0">
                <a:solidFill>
                  <a:srgbClr val="0000CC"/>
                </a:solidFill>
                <a:latin typeface="Calibri" pitchFamily="34" charset="0"/>
              </a:rPr>
              <a:t>the consolidation </a:t>
            </a:r>
            <a:r>
              <a:rPr lang="en-US" sz="3600" i="1" dirty="0" smtClean="0">
                <a:solidFill>
                  <a:srgbClr val="0000CC"/>
                </a:solidFill>
                <a:latin typeface="Calibri" pitchFamily="34" charset="0"/>
              </a:rPr>
              <a:t>games </a:t>
            </a:r>
            <a:r>
              <a:rPr lang="en-US" sz="3600" i="1" dirty="0">
                <a:solidFill>
                  <a:srgbClr val="0000CC"/>
                </a:solidFill>
                <a:latin typeface="Calibri" pitchFamily="34" charset="0"/>
              </a:rPr>
              <a:t>in </a:t>
            </a:r>
            <a:r>
              <a:rPr lang="en-US" sz="3600" b="1" i="1" dirty="0" err="1">
                <a:solidFill>
                  <a:srgbClr val="0000CC"/>
                </a:solidFill>
                <a:latin typeface="Calibri" pitchFamily="34" charset="0"/>
              </a:rPr>
              <a:t>Tiếng</a:t>
            </a:r>
            <a:r>
              <a:rPr lang="en-US" sz="3600" b="1" i="1" dirty="0">
                <a:solidFill>
                  <a:srgbClr val="0000CC"/>
                </a:solidFill>
                <a:latin typeface="Calibri" pitchFamily="34" charset="0"/>
              </a:rPr>
              <a:t> Anh 7 </a:t>
            </a:r>
            <a:r>
              <a:rPr lang="en-US" sz="3600" b="1" i="1" dirty="0" err="1">
                <a:solidFill>
                  <a:srgbClr val="0000CC"/>
                </a:solidFill>
                <a:latin typeface="Calibri" pitchFamily="34" charset="0"/>
              </a:rPr>
              <a:t>i</a:t>
            </a:r>
            <a:r>
              <a:rPr lang="en-US" sz="3600" b="1" i="1" dirty="0">
                <a:solidFill>
                  <a:srgbClr val="0000CC"/>
                </a:solidFill>
                <a:latin typeface="Calibri" pitchFamily="34" charset="0"/>
              </a:rPr>
              <a:t>-Learn Smart World DHA App </a:t>
            </a:r>
            <a:r>
              <a:rPr lang="en-US" sz="3600" i="1" dirty="0">
                <a:solidFill>
                  <a:srgbClr val="0000CC"/>
                </a:solidFill>
                <a:latin typeface="Calibri" pitchFamily="34" charset="0"/>
              </a:rPr>
              <a:t>on </a:t>
            </a:r>
            <a:r>
              <a:rPr lang="en-US" sz="3600" i="1" dirty="0">
                <a:solidFill>
                  <a:srgbClr val="0000CC"/>
                </a:solidFill>
                <a:latin typeface="Calibri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www.eduhome.com.vn</a:t>
            </a:r>
            <a:r>
              <a:rPr lang="en-US" sz="3600" i="1" dirty="0">
                <a:solidFill>
                  <a:srgbClr val="0000CC"/>
                </a:solidFill>
                <a:latin typeface="Calibri" pitchFamily="34" charset="0"/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AEF8746-F55A-4D11-B85D-A5679D739C02}"/>
              </a:ext>
            </a:extLst>
          </p:cNvPr>
          <p:cNvSpPr txBox="1"/>
          <p:nvPr/>
        </p:nvSpPr>
        <p:spPr>
          <a:xfrm>
            <a:off x="0" y="-12879"/>
            <a:ext cx="12192000" cy="369332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+mn-lt"/>
              </a:rPr>
              <a:t>   Unit 9                                                                                                                                                                                         Lesson 1.2</a:t>
            </a: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9">
            <a:extLst/>
          </p:cNvPr>
          <p:cNvSpPr txBox="1"/>
          <p:nvPr/>
        </p:nvSpPr>
        <p:spPr>
          <a:xfrm>
            <a:off x="11126788" y="-52388"/>
            <a:ext cx="996950" cy="36830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chemeClr val="bg1"/>
                </a:solidFill>
              </a:rPr>
              <a:t>Lesson 3</a:t>
            </a:r>
          </a:p>
        </p:txBody>
      </p:sp>
      <p:pic>
        <p:nvPicPr>
          <p:cNvPr id="28674" name="Picture 1"/>
          <p:cNvPicPr>
            <a:picLocks noChangeAspect="1"/>
          </p:cNvPicPr>
          <p:nvPr/>
        </p:nvPicPr>
        <p:blipFill>
          <a:blip r:embed="rId2"/>
          <a:srcRect t="6805" b="7188"/>
          <a:stretch>
            <a:fillRect/>
          </a:stretch>
        </p:blipFill>
        <p:spPr bwMode="auto">
          <a:xfrm>
            <a:off x="0" y="-52388"/>
            <a:ext cx="12382500" cy="7099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5" name="TextBox 5"/>
          <p:cNvSpPr txBox="1">
            <a:spLocks noChangeArrowheads="1"/>
          </p:cNvSpPr>
          <p:nvPr/>
        </p:nvSpPr>
        <p:spPr bwMode="auto">
          <a:xfrm>
            <a:off x="3111500" y="5575300"/>
            <a:ext cx="64516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>
                <a:solidFill>
                  <a:srgbClr val="0070C0"/>
                </a:solidFill>
                <a:latin typeface="Calibri" pitchFamily="34" charset="0"/>
              </a:rPr>
              <a:t>Stay positive and have a nice day!</a:t>
            </a:r>
            <a:endParaRPr lang="en-US">
              <a:solidFill>
                <a:srgbClr val="0070C0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1"/>
          <p:cNvPicPr>
            <a:picLocks noChangeAspect="1"/>
          </p:cNvPicPr>
          <p:nvPr/>
        </p:nvPicPr>
        <p:blipFill>
          <a:blip r:embed="rId2"/>
          <a:srcRect l="16318" r="20451"/>
          <a:stretch>
            <a:fillRect/>
          </a:stretch>
        </p:blipFill>
        <p:spPr bwMode="auto">
          <a:xfrm>
            <a:off x="0" y="411163"/>
            <a:ext cx="5883275" cy="605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4" name="Text Box 4"/>
          <p:cNvSpPr txBox="1">
            <a:spLocks noChangeArrowheads="1"/>
          </p:cNvSpPr>
          <p:nvPr/>
        </p:nvSpPr>
        <p:spPr bwMode="auto">
          <a:xfrm>
            <a:off x="6027738" y="930275"/>
            <a:ext cx="5583237" cy="201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dirty="0">
                <a:solidFill>
                  <a:srgbClr val="FF3300"/>
                </a:solidFill>
                <a:latin typeface="Calibri" pitchFamily="34" charset="0"/>
              </a:rPr>
              <a:t>By the end of this lesson, students will be able to…</a:t>
            </a:r>
          </a:p>
          <a:p>
            <a:pPr>
              <a:spcBef>
                <a:spcPct val="50000"/>
              </a:spcBef>
            </a:pPr>
            <a:r>
              <a:rPr lang="en-US" sz="3600" dirty="0">
                <a:solidFill>
                  <a:schemeClr val="hlink"/>
                </a:solidFill>
                <a:latin typeface="Calibri" pitchFamily="34" charset="0"/>
              </a:rPr>
              <a:t>- </a:t>
            </a:r>
            <a:r>
              <a:rPr lang="en-US" sz="3600" dirty="0" smtClean="0">
                <a:solidFill>
                  <a:schemeClr val="hlink"/>
                </a:solidFill>
                <a:latin typeface="Calibri" pitchFamily="34" charset="0"/>
              </a:rPr>
              <a:t>use </a:t>
            </a:r>
            <a:r>
              <a:rPr lang="en-US" sz="3600" dirty="0">
                <a:solidFill>
                  <a:schemeClr val="hlink"/>
                </a:solidFill>
                <a:latin typeface="Calibri" pitchFamily="34" charset="0"/>
              </a:rPr>
              <a:t>article (the) </a:t>
            </a:r>
            <a:r>
              <a:rPr lang="en-US" sz="3600" dirty="0" smtClean="0">
                <a:solidFill>
                  <a:schemeClr val="hlink"/>
                </a:solidFill>
                <a:latin typeface="Calibri" pitchFamily="34" charset="0"/>
              </a:rPr>
              <a:t>correctly.</a:t>
            </a:r>
            <a:endParaRPr lang="en-US" sz="3600" dirty="0">
              <a:solidFill>
                <a:schemeClr val="hlink"/>
              </a:solidFill>
              <a:latin typeface="Calibri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06BDF9E-8B40-4A7A-8EBC-F697C54D482B}"/>
              </a:ext>
            </a:extLst>
          </p:cNvPr>
          <p:cNvSpPr txBox="1"/>
          <p:nvPr/>
        </p:nvSpPr>
        <p:spPr>
          <a:xfrm>
            <a:off x="0" y="-12879"/>
            <a:ext cx="12192000" cy="369332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+mn-lt"/>
              </a:rPr>
              <a:t>   Unit 9                                                                                                                                                                                         Lesson 1.2</a:t>
            </a: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688" y="300038"/>
            <a:ext cx="9180512" cy="6119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>
            <a:extLst/>
          </p:cNvPr>
          <p:cNvSpPr/>
          <p:nvPr/>
        </p:nvSpPr>
        <p:spPr>
          <a:xfrm>
            <a:off x="8124825" y="552450"/>
            <a:ext cx="4027488" cy="7493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WARM UP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D5F969B-A8D6-4DD5-8A41-DDD11563AEA7}"/>
              </a:ext>
            </a:extLst>
          </p:cNvPr>
          <p:cNvSpPr txBox="1"/>
          <p:nvPr/>
        </p:nvSpPr>
        <p:spPr>
          <a:xfrm>
            <a:off x="0" y="-12879"/>
            <a:ext cx="12192000" cy="369332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+mn-lt"/>
              </a:rPr>
              <a:t>   Unit 9                                                                                                                                                                                         Lesson 1.2</a:t>
            </a: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3999808" y="742951"/>
            <a:ext cx="3989387" cy="92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Work in pairs</a:t>
            </a:r>
            <a:endParaRPr lang="en-US" sz="54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3240938" y="2238375"/>
            <a:ext cx="6315186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  <a:latin typeface="Calibri" pitchFamily="34" charset="0"/>
              </a:rPr>
              <a:t>1 Where is statue of liberty?</a:t>
            </a:r>
          </a:p>
          <a:p>
            <a:r>
              <a:rPr lang="en-US" sz="3600" dirty="0">
                <a:solidFill>
                  <a:srgbClr val="0070C0"/>
                </a:solidFill>
                <a:latin typeface="Calibri" pitchFamily="34" charset="0"/>
              </a:rPr>
              <a:t>2 Where is Ha Long Bay?</a:t>
            </a:r>
          </a:p>
        </p:txBody>
      </p:sp>
      <p:pic>
        <p:nvPicPr>
          <p:cNvPr id="10243" name="Picture 2" descr="Free Speech bubble 1195466 PNG with Transparent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5163" y="575526"/>
            <a:ext cx="2773446" cy="1768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7E2AEE7-CD5B-4D56-92DF-2F93DF9C5EEA}"/>
              </a:ext>
            </a:extLst>
          </p:cNvPr>
          <p:cNvSpPr txBox="1"/>
          <p:nvPr/>
        </p:nvSpPr>
        <p:spPr>
          <a:xfrm>
            <a:off x="3999808" y="3606085"/>
            <a:ext cx="5190186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600"/>
              </a:spcBef>
              <a:buAutoNum type="arabicPeriod"/>
            </a:pPr>
            <a:r>
              <a:rPr lang="en-US" sz="3600" dirty="0">
                <a:solidFill>
                  <a:srgbClr val="FF0000"/>
                </a:solidFill>
                <a:latin typeface="+mn-lt"/>
              </a:rPr>
              <a:t> In The US</a:t>
            </a:r>
          </a:p>
          <a:p>
            <a:pPr marL="342900" indent="-342900">
              <a:spcBef>
                <a:spcPts val="600"/>
              </a:spcBef>
              <a:buAutoNum type="arabicPeriod"/>
            </a:pPr>
            <a:r>
              <a:rPr lang="en-US" sz="3600" dirty="0">
                <a:solidFill>
                  <a:srgbClr val="FF0000"/>
                </a:solidFill>
                <a:latin typeface="+mn-lt"/>
              </a:rPr>
              <a:t> In Vietnam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55DEB6D-DBF3-415F-8C76-2A8C21540F3F}"/>
              </a:ext>
            </a:extLst>
          </p:cNvPr>
          <p:cNvSpPr txBox="1"/>
          <p:nvPr/>
        </p:nvSpPr>
        <p:spPr>
          <a:xfrm>
            <a:off x="0" y="-12879"/>
            <a:ext cx="12192000" cy="369332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+mn-lt"/>
              </a:rPr>
              <a:t>   Unit 9                                                                                                                                                                                         Lesson 1.2</a:t>
            </a: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TextBox 3"/>
          <p:cNvSpPr txBox="1">
            <a:spLocks noChangeArrowheads="1"/>
          </p:cNvSpPr>
          <p:nvPr/>
        </p:nvSpPr>
        <p:spPr bwMode="auto">
          <a:xfrm>
            <a:off x="9074150" y="1690688"/>
            <a:ext cx="4603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>
              <a:latin typeface="Calibri" pitchFamily="34" charset="0"/>
            </a:endParaRPr>
          </a:p>
        </p:txBody>
      </p:sp>
      <p:pic>
        <p:nvPicPr>
          <p:cNvPr id="11266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55738" y="360363"/>
            <a:ext cx="9144000" cy="5976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Oval 9"/>
          <p:cNvSpPr/>
          <p:nvPr/>
        </p:nvSpPr>
        <p:spPr>
          <a:xfrm>
            <a:off x="3770313" y="4262438"/>
            <a:ext cx="4514850" cy="1787525"/>
          </a:xfrm>
          <a:prstGeom prst="ellipse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b="1" i="1">
                <a:solidFill>
                  <a:srgbClr val="0070C0"/>
                </a:solidFill>
                <a:cs typeface="Arial" charset="0"/>
              </a:rPr>
              <a:t>article</a:t>
            </a:r>
          </a:p>
          <a:p>
            <a:pPr algn="ctr">
              <a:defRPr/>
            </a:pPr>
            <a:r>
              <a:rPr lang="en-US" sz="3600" b="1" i="1">
                <a:solidFill>
                  <a:srgbClr val="0070C0"/>
                </a:solidFill>
                <a:cs typeface="Arial" charset="0"/>
              </a:rPr>
              <a:t>(the)</a:t>
            </a:r>
            <a:endParaRPr lang="en-US" sz="3600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5" name="Rectangle 4">
            <a:extLst/>
          </p:cNvPr>
          <p:cNvSpPr/>
          <p:nvPr/>
        </p:nvSpPr>
        <p:spPr>
          <a:xfrm>
            <a:off x="7127875" y="552450"/>
            <a:ext cx="5024438" cy="7493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PRESENTATION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C6A55D2-C452-48A4-A19E-83CC9153EE96}"/>
              </a:ext>
            </a:extLst>
          </p:cNvPr>
          <p:cNvSpPr txBox="1"/>
          <p:nvPr/>
        </p:nvSpPr>
        <p:spPr>
          <a:xfrm>
            <a:off x="0" y="-12879"/>
            <a:ext cx="12192000" cy="369332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+mn-lt"/>
              </a:rPr>
              <a:t>   Unit 9                                                                                                                                                                                         Lesson 1.2</a:t>
            </a: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71F84F6-D7ED-4B20-835C-F685C9264555}"/>
              </a:ext>
            </a:extLst>
          </p:cNvPr>
          <p:cNvSpPr/>
          <p:nvPr/>
        </p:nvSpPr>
        <p:spPr>
          <a:xfrm>
            <a:off x="708337" y="1257943"/>
            <a:ext cx="11062952" cy="13210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spcBef>
                <a:spcPts val="600"/>
              </a:spcBef>
            </a:pPr>
            <a:r>
              <a:rPr lang="en-US" sz="3200" dirty="0">
                <a:solidFill>
                  <a:srgbClr val="0033CC"/>
                </a:solidFill>
                <a:latin typeface="+mn-lt"/>
              </a:rPr>
              <a:t>We use the </a:t>
            </a:r>
            <a:r>
              <a:rPr lang="en-US" sz="3200" b="1" dirty="0">
                <a:solidFill>
                  <a:srgbClr val="0033CC"/>
                </a:solidFill>
                <a:latin typeface="+mn-lt"/>
              </a:rPr>
              <a:t>zero article (Ø) </a:t>
            </a:r>
            <a:r>
              <a:rPr lang="en-US" sz="3200" dirty="0">
                <a:solidFill>
                  <a:srgbClr val="0033CC"/>
                </a:solidFill>
                <a:latin typeface="+mn-lt"/>
              </a:rPr>
              <a:t>with the names of streets, parks, lakes, rivers, beaches, towns, cities, islands, and most countries.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26C50CE-BD10-433C-91EA-86A8D90069DB}"/>
              </a:ext>
            </a:extLst>
          </p:cNvPr>
          <p:cNvSpPr txBox="1"/>
          <p:nvPr/>
        </p:nvSpPr>
        <p:spPr>
          <a:xfrm>
            <a:off x="4134118" y="301600"/>
            <a:ext cx="50098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C000"/>
                </a:solidFill>
                <a:latin typeface="+mn-lt"/>
              </a:rPr>
              <a:t>Articles (zero article 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CDF63BA-F9E1-4834-879E-47BB0779C0DF}"/>
              </a:ext>
            </a:extLst>
          </p:cNvPr>
          <p:cNvSpPr/>
          <p:nvPr/>
        </p:nvSpPr>
        <p:spPr>
          <a:xfrm>
            <a:off x="1141927" y="2888958"/>
            <a:ext cx="10629362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3200" dirty="0">
                <a:latin typeface="+mn-lt"/>
              </a:rPr>
              <a:t>E.g. There are lots of department stores on </a:t>
            </a:r>
            <a:r>
              <a:rPr lang="en-US" sz="3200" dirty="0">
                <a:solidFill>
                  <a:srgbClr val="FF0000"/>
                </a:solidFill>
                <a:latin typeface="+mn-lt"/>
              </a:rPr>
              <a:t>Fifth Avenue</a:t>
            </a:r>
            <a:r>
              <a:rPr lang="en-US" sz="3200" dirty="0">
                <a:latin typeface="+mn-lt"/>
              </a:rPr>
              <a:t>. </a:t>
            </a:r>
          </a:p>
          <a:p>
            <a:pPr>
              <a:spcBef>
                <a:spcPts val="600"/>
              </a:spcBef>
            </a:pPr>
            <a:r>
              <a:rPr lang="en-US" sz="3200" dirty="0">
                <a:latin typeface="+mn-lt"/>
              </a:rPr>
              <a:t>        They're visiting </a:t>
            </a:r>
            <a:r>
              <a:rPr lang="en-US" sz="3200" dirty="0">
                <a:solidFill>
                  <a:srgbClr val="FF0000"/>
                </a:solidFill>
                <a:latin typeface="+mn-lt"/>
              </a:rPr>
              <a:t>Hanoi</a:t>
            </a:r>
            <a:r>
              <a:rPr lang="en-US" sz="3200" dirty="0">
                <a:latin typeface="+mn-lt"/>
              </a:rPr>
              <a:t>, </a:t>
            </a:r>
            <a:r>
              <a:rPr lang="en-US" sz="3200" dirty="0" err="1">
                <a:solidFill>
                  <a:srgbClr val="FF0000"/>
                </a:solidFill>
                <a:latin typeface="+mn-lt"/>
              </a:rPr>
              <a:t>Huế</a:t>
            </a:r>
            <a:r>
              <a:rPr lang="en-US" sz="3200" dirty="0">
                <a:latin typeface="+mn-lt"/>
              </a:rPr>
              <a:t>, and </a:t>
            </a:r>
            <a:r>
              <a:rPr lang="en-US" sz="3200" dirty="0" err="1">
                <a:solidFill>
                  <a:srgbClr val="FF0000"/>
                </a:solidFill>
                <a:latin typeface="+mn-lt"/>
              </a:rPr>
              <a:t>Đà</a:t>
            </a:r>
            <a:r>
              <a:rPr lang="en-US" sz="3200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+mn-lt"/>
              </a:rPr>
              <a:t>Nẵng</a:t>
            </a:r>
            <a:r>
              <a:rPr lang="en-US" sz="3200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3200" dirty="0">
                <a:latin typeface="+mn-lt"/>
              </a:rPr>
              <a:t>in </a:t>
            </a:r>
            <a:r>
              <a:rPr lang="en-US" sz="3200" dirty="0">
                <a:solidFill>
                  <a:srgbClr val="FF0000"/>
                </a:solidFill>
                <a:latin typeface="+mn-lt"/>
              </a:rPr>
              <a:t>Vietnam</a:t>
            </a:r>
            <a:r>
              <a:rPr lang="en-US" sz="3200" dirty="0">
                <a:latin typeface="+mn-lt"/>
              </a:rPr>
              <a:t>. </a:t>
            </a:r>
          </a:p>
          <a:p>
            <a:pPr>
              <a:spcBef>
                <a:spcPts val="600"/>
              </a:spcBef>
            </a:pPr>
            <a:r>
              <a:rPr lang="en-US" sz="3200" dirty="0">
                <a:latin typeface="+mn-lt"/>
              </a:rPr>
              <a:t>        He likes to jog in </a:t>
            </a:r>
            <a:r>
              <a:rPr lang="en-US" sz="3200" dirty="0">
                <a:solidFill>
                  <a:srgbClr val="FF0000"/>
                </a:solidFill>
                <a:latin typeface="+mn-lt"/>
              </a:rPr>
              <a:t>Hyde Park</a:t>
            </a:r>
            <a:r>
              <a:rPr lang="en-US" sz="3200" dirty="0">
                <a:latin typeface="+mn-lt"/>
              </a:rPr>
              <a:t>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0133FB4-CA86-4885-94A6-E0B3CF981F11}"/>
              </a:ext>
            </a:extLst>
          </p:cNvPr>
          <p:cNvSpPr txBox="1"/>
          <p:nvPr/>
        </p:nvSpPr>
        <p:spPr>
          <a:xfrm>
            <a:off x="0" y="-12879"/>
            <a:ext cx="12192000" cy="369332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+mn-lt"/>
              </a:rPr>
              <a:t>   Unit 9                                                                                                                                                                                         Lesson 1.2</a:t>
            </a:r>
          </a:p>
        </p:txBody>
      </p:sp>
    </p:spTree>
    <p:extLst>
      <p:ext uri="{BB962C8B-B14F-4D97-AF65-F5344CB8AC3E}">
        <p14:creationId xmlns:p14="http://schemas.microsoft.com/office/powerpoint/2010/main" val="3662792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0684009-03A0-4C3A-A2B3-DFA5A271D111}"/>
              </a:ext>
            </a:extLst>
          </p:cNvPr>
          <p:cNvSpPr/>
          <p:nvPr/>
        </p:nvSpPr>
        <p:spPr>
          <a:xfrm>
            <a:off x="768441" y="987118"/>
            <a:ext cx="82467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0033CC"/>
                </a:solidFill>
                <a:sym typeface="Wingdings" panose="05000000000000000000" pitchFamily="2" charset="2"/>
              </a:rPr>
              <a:t> </a:t>
            </a:r>
            <a:r>
              <a:rPr lang="en-US" sz="3200" dirty="0">
                <a:solidFill>
                  <a:srgbClr val="0033CC"/>
                </a:solidFill>
                <a:latin typeface="+mn-lt"/>
              </a:rPr>
              <a:t>We use </a:t>
            </a:r>
            <a:r>
              <a:rPr lang="en-US" sz="3200" b="1" dirty="0">
                <a:solidFill>
                  <a:srgbClr val="0033CC"/>
                </a:solidFill>
                <a:latin typeface="+mn-lt"/>
              </a:rPr>
              <a:t>the </a:t>
            </a:r>
            <a:r>
              <a:rPr lang="en-US" sz="3200" dirty="0">
                <a:solidFill>
                  <a:srgbClr val="0033CC"/>
                </a:solidFill>
                <a:latin typeface="+mn-lt"/>
              </a:rPr>
              <a:t>with some countries.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E515792-CA66-4D94-926A-015374BB0784}"/>
              </a:ext>
            </a:extLst>
          </p:cNvPr>
          <p:cNvSpPr txBox="1"/>
          <p:nvPr/>
        </p:nvSpPr>
        <p:spPr>
          <a:xfrm>
            <a:off x="4597758" y="227042"/>
            <a:ext cx="27045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FC000"/>
                </a:solidFill>
                <a:latin typeface="+mn-lt"/>
              </a:rPr>
              <a:t>Articles (the)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03C36E3-017E-4AEF-AA6A-CFA804273043}"/>
              </a:ext>
            </a:extLst>
          </p:cNvPr>
          <p:cNvSpPr/>
          <p:nvPr/>
        </p:nvSpPr>
        <p:spPr>
          <a:xfrm>
            <a:off x="1171983" y="1756941"/>
            <a:ext cx="108311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000000"/>
                </a:solidFill>
                <a:latin typeface="+mn-lt"/>
              </a:rPr>
              <a:t>E.g. </a:t>
            </a:r>
            <a:r>
              <a:rPr lang="en-US" sz="2800" b="1" dirty="0">
                <a:latin typeface="+mn-lt"/>
              </a:rPr>
              <a:t>the </a:t>
            </a:r>
            <a:r>
              <a:rPr lang="en-US" sz="2800" dirty="0">
                <a:latin typeface="+mn-lt"/>
              </a:rPr>
              <a:t>United States of America, </a:t>
            </a:r>
            <a:r>
              <a:rPr lang="en-US" sz="2800" b="1" dirty="0">
                <a:latin typeface="+mn-lt"/>
              </a:rPr>
              <a:t>the </a:t>
            </a:r>
            <a:r>
              <a:rPr lang="en-US" sz="2800" dirty="0">
                <a:latin typeface="+mn-lt"/>
              </a:rPr>
              <a:t>United Kingdom,  </a:t>
            </a:r>
            <a:r>
              <a:rPr lang="en-US" sz="2800" b="1" dirty="0">
                <a:latin typeface="+mn-lt"/>
              </a:rPr>
              <a:t>the </a:t>
            </a:r>
            <a:r>
              <a:rPr lang="en-US" sz="2800" dirty="0">
                <a:latin typeface="+mn-lt"/>
              </a:rPr>
              <a:t>Netherlands, </a:t>
            </a:r>
            <a:r>
              <a:rPr lang="en-US" sz="2800" b="1" dirty="0">
                <a:latin typeface="+mn-lt"/>
              </a:rPr>
              <a:t>the </a:t>
            </a:r>
            <a:r>
              <a:rPr lang="en-US" sz="2800" dirty="0">
                <a:latin typeface="+mn-lt"/>
              </a:rPr>
              <a:t>Philippines, </a:t>
            </a:r>
            <a:r>
              <a:rPr lang="en-US" sz="2800" b="1" dirty="0">
                <a:latin typeface="+mn-lt"/>
              </a:rPr>
              <a:t>the </a:t>
            </a:r>
            <a:r>
              <a:rPr lang="en-US" sz="2800" dirty="0">
                <a:latin typeface="+mn-lt"/>
              </a:rPr>
              <a:t>United Arab Emirates, </a:t>
            </a:r>
            <a:r>
              <a:rPr lang="en-US" sz="2800" b="1" dirty="0">
                <a:latin typeface="+mn-lt"/>
              </a:rPr>
              <a:t>the </a:t>
            </a:r>
            <a:r>
              <a:rPr lang="en-US" sz="2800" dirty="0">
                <a:latin typeface="+mn-lt"/>
              </a:rPr>
              <a:t>Czech Republic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BB4F0EC-1C69-415B-9EE3-7CF01384920C}"/>
              </a:ext>
            </a:extLst>
          </p:cNvPr>
          <p:cNvSpPr/>
          <p:nvPr/>
        </p:nvSpPr>
        <p:spPr>
          <a:xfrm>
            <a:off x="708339" y="2850214"/>
            <a:ext cx="1048340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dirty="0">
                <a:solidFill>
                  <a:srgbClr val="0033CC"/>
                </a:solidFill>
                <a:latin typeface="+mn-lt"/>
                <a:sym typeface="Wingdings" panose="05000000000000000000" pitchFamily="2" charset="2"/>
              </a:rPr>
              <a:t> </a:t>
            </a:r>
            <a:r>
              <a:rPr lang="en-US" sz="3000" dirty="0">
                <a:solidFill>
                  <a:srgbClr val="0033CC"/>
                </a:solidFill>
                <a:latin typeface="+mn-lt"/>
              </a:rPr>
              <a:t>We use </a:t>
            </a:r>
            <a:r>
              <a:rPr lang="en-US" sz="3000" b="1" dirty="0">
                <a:solidFill>
                  <a:srgbClr val="0033CC"/>
                </a:solidFill>
                <a:latin typeface="+mn-lt"/>
              </a:rPr>
              <a:t>the </a:t>
            </a:r>
            <a:r>
              <a:rPr lang="en-US" sz="3000" dirty="0">
                <a:solidFill>
                  <a:srgbClr val="0033CC"/>
                </a:solidFill>
                <a:latin typeface="+mn-lt"/>
              </a:rPr>
              <a:t>with famous buildings, museums, most hotels, and restaurants.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ED54B70-8F49-428F-8B0D-9E55F818DE4E}"/>
              </a:ext>
            </a:extLst>
          </p:cNvPr>
          <p:cNvSpPr/>
          <p:nvPr/>
        </p:nvSpPr>
        <p:spPr>
          <a:xfrm>
            <a:off x="1184862" y="4240947"/>
            <a:ext cx="1068945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000000"/>
                </a:solidFill>
                <a:latin typeface="+mn-lt"/>
              </a:rPr>
              <a:t>E.g. </a:t>
            </a:r>
            <a:r>
              <a:rPr lang="en-US" sz="2800" b="1" dirty="0">
                <a:latin typeface="+mn-lt"/>
              </a:rPr>
              <a:t>the </a:t>
            </a:r>
            <a:r>
              <a:rPr lang="en-US" sz="2800" dirty="0">
                <a:latin typeface="+mn-lt"/>
              </a:rPr>
              <a:t>Empire State Building, </a:t>
            </a:r>
            <a:r>
              <a:rPr lang="en-US" sz="2800" b="1" dirty="0">
                <a:latin typeface="+mn-lt"/>
              </a:rPr>
              <a:t>the </a:t>
            </a:r>
            <a:r>
              <a:rPr lang="en-US" sz="2800" dirty="0">
                <a:latin typeface="+mn-lt"/>
              </a:rPr>
              <a:t>Houses of Parliament, </a:t>
            </a:r>
            <a:r>
              <a:rPr lang="en-US" sz="2800" b="1" dirty="0">
                <a:latin typeface="+mn-lt"/>
              </a:rPr>
              <a:t>the </a:t>
            </a:r>
            <a:r>
              <a:rPr lang="en-US" sz="2800" dirty="0">
                <a:latin typeface="+mn-lt"/>
              </a:rPr>
              <a:t>Ritz Hotel, </a:t>
            </a:r>
            <a:r>
              <a:rPr lang="en-US" sz="2800" b="1" dirty="0">
                <a:latin typeface="+mn-lt"/>
              </a:rPr>
              <a:t>the </a:t>
            </a:r>
            <a:r>
              <a:rPr lang="en-US" sz="2800" dirty="0">
                <a:latin typeface="+mn-lt"/>
              </a:rPr>
              <a:t>White House, </a:t>
            </a:r>
            <a:r>
              <a:rPr lang="en-US" sz="2800" b="1" dirty="0">
                <a:latin typeface="+mn-lt"/>
              </a:rPr>
              <a:t>the </a:t>
            </a:r>
            <a:r>
              <a:rPr lang="en-US" sz="2800" dirty="0">
                <a:latin typeface="+mn-lt"/>
              </a:rPr>
              <a:t>Louvre Museum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4DE2C98-B8EA-4C0D-9D32-07D9DE3589E1}"/>
              </a:ext>
            </a:extLst>
          </p:cNvPr>
          <p:cNvSpPr txBox="1"/>
          <p:nvPr/>
        </p:nvSpPr>
        <p:spPr>
          <a:xfrm>
            <a:off x="0" y="-12879"/>
            <a:ext cx="12192000" cy="369332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+mn-lt"/>
              </a:rPr>
              <a:t>   Unit 9                                                                                                                                                                                         Lesson 1.2</a:t>
            </a:r>
          </a:p>
        </p:txBody>
      </p:sp>
    </p:spTree>
    <p:extLst>
      <p:ext uri="{BB962C8B-B14F-4D97-AF65-F5344CB8AC3E}">
        <p14:creationId xmlns:p14="http://schemas.microsoft.com/office/powerpoint/2010/main" val="1509226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B8BF2DDA-3A3F-43E0-BB54-93161ECA4C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8059" y="354068"/>
            <a:ext cx="6362478" cy="620754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70E2545-9F3B-417C-B77C-A6AC963F85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" y="354068"/>
            <a:ext cx="5808059" cy="607897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3904145-67B6-4429-983D-50B6BB7750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5619" y="5288414"/>
            <a:ext cx="3284112" cy="1093120"/>
          </a:xfrm>
          <a:prstGeom prst="rect">
            <a:avLst/>
          </a:prstGeom>
        </p:spPr>
      </p:pic>
      <p:sp>
        <p:nvSpPr>
          <p:cNvPr id="4" name="Line 12">
            <a:extLst>
              <a:ext uri="{FF2B5EF4-FFF2-40B4-BE49-F238E27FC236}">
                <a16:creationId xmlns:a16="http://schemas.microsoft.com/office/drawing/2014/main" id="{B7537A53-4EBE-4939-876F-BE92642ED67B}"/>
              </a:ext>
            </a:extLst>
          </p:cNvPr>
          <p:cNvSpPr>
            <a:spLocks noChangeShapeType="1"/>
          </p:cNvSpPr>
          <p:nvPr/>
        </p:nvSpPr>
        <p:spPr bwMode="auto">
          <a:xfrm>
            <a:off x="2678321" y="6036819"/>
            <a:ext cx="969963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" name="Line 14">
            <a:extLst>
              <a:ext uri="{FF2B5EF4-FFF2-40B4-BE49-F238E27FC236}">
                <a16:creationId xmlns:a16="http://schemas.microsoft.com/office/drawing/2014/main" id="{2C1FE48B-A55C-4C43-9AA3-3CA5EFBE5C48}"/>
              </a:ext>
            </a:extLst>
          </p:cNvPr>
          <p:cNvSpPr>
            <a:spLocks noChangeShapeType="1"/>
          </p:cNvSpPr>
          <p:nvPr/>
        </p:nvSpPr>
        <p:spPr bwMode="auto">
          <a:xfrm>
            <a:off x="4560106" y="6026757"/>
            <a:ext cx="969963" cy="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" name="Line 15">
            <a:extLst>
              <a:ext uri="{FF2B5EF4-FFF2-40B4-BE49-F238E27FC236}">
                <a16:creationId xmlns:a16="http://schemas.microsoft.com/office/drawing/2014/main" id="{A8E8CCA5-3DD6-4478-BAE8-8BF725AF2037}"/>
              </a:ext>
            </a:extLst>
          </p:cNvPr>
          <p:cNvSpPr>
            <a:spLocks noChangeShapeType="1"/>
          </p:cNvSpPr>
          <p:nvPr/>
        </p:nvSpPr>
        <p:spPr bwMode="auto">
          <a:xfrm>
            <a:off x="2871990" y="6342897"/>
            <a:ext cx="1186266" cy="10371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" name="Line 13">
            <a:extLst>
              <a:ext uri="{FF2B5EF4-FFF2-40B4-BE49-F238E27FC236}">
                <a16:creationId xmlns:a16="http://schemas.microsoft.com/office/drawing/2014/main" id="{37A12904-4138-4F82-BB0A-F1181EB7890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837904" y="1698437"/>
            <a:ext cx="2137342" cy="4147551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dirty="0"/>
          </a:p>
        </p:txBody>
      </p:sp>
      <p:sp>
        <p:nvSpPr>
          <p:cNvPr id="8" name="Line 16">
            <a:extLst>
              <a:ext uri="{FF2B5EF4-FFF2-40B4-BE49-F238E27FC236}">
                <a16:creationId xmlns:a16="http://schemas.microsoft.com/office/drawing/2014/main" id="{D41D8659-25F3-4ECB-9B67-D01BB32DA53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265738" y="5169530"/>
            <a:ext cx="830262" cy="5969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099B0AD-7906-489E-8CF9-A3A64C7A856A}"/>
              </a:ext>
            </a:extLst>
          </p:cNvPr>
          <p:cNvSpPr txBox="1"/>
          <p:nvPr/>
        </p:nvSpPr>
        <p:spPr>
          <a:xfrm>
            <a:off x="0" y="-12879"/>
            <a:ext cx="12192000" cy="369332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+mn-lt"/>
              </a:rPr>
              <a:t>   Unit 9                                                                                                                                                                                         Lesson 1.2</a:t>
            </a:r>
          </a:p>
        </p:txBody>
      </p:sp>
    </p:spTree>
    <p:extLst>
      <p:ext uri="{BB962C8B-B14F-4D97-AF65-F5344CB8AC3E}">
        <p14:creationId xmlns:p14="http://schemas.microsoft.com/office/powerpoint/2010/main" val="3624236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5" grpId="0" animBg="1"/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5271</TotalTime>
  <Words>938</Words>
  <Application>Microsoft Office PowerPoint</Application>
  <PresentationFormat>Widescreen</PresentationFormat>
  <Paragraphs>128</Paragraphs>
  <Slides>24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Calibri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Rieu Phan Van</cp:lastModifiedBy>
  <cp:revision>243</cp:revision>
  <dcterms:created xsi:type="dcterms:W3CDTF">2020-12-08T03:17:05Z</dcterms:created>
  <dcterms:modified xsi:type="dcterms:W3CDTF">2022-06-23T16:03:43Z</dcterms:modified>
</cp:coreProperties>
</file>