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0" r:id="rId2"/>
    <p:sldId id="304" r:id="rId3"/>
    <p:sldId id="302" r:id="rId4"/>
    <p:sldId id="292" r:id="rId5"/>
    <p:sldId id="370" r:id="rId6"/>
    <p:sldId id="350" r:id="rId7"/>
    <p:sldId id="351" r:id="rId8"/>
    <p:sldId id="354" r:id="rId9"/>
    <p:sldId id="355" r:id="rId10"/>
    <p:sldId id="374" r:id="rId11"/>
    <p:sldId id="352" r:id="rId12"/>
    <p:sldId id="353" r:id="rId13"/>
    <p:sldId id="356" r:id="rId14"/>
    <p:sldId id="358" r:id="rId15"/>
    <p:sldId id="359" r:id="rId16"/>
    <p:sldId id="360" r:id="rId17"/>
    <p:sldId id="361" r:id="rId18"/>
    <p:sldId id="362" r:id="rId19"/>
    <p:sldId id="363" r:id="rId20"/>
    <p:sldId id="365" r:id="rId21"/>
    <p:sldId id="367" r:id="rId22"/>
    <p:sldId id="368" r:id="rId23"/>
    <p:sldId id="369" r:id="rId24"/>
    <p:sldId id="371" r:id="rId25"/>
    <p:sldId id="372" r:id="rId26"/>
    <p:sldId id="315" r:id="rId27"/>
    <p:sldId id="373" r:id="rId28"/>
    <p:sldId id="331" r:id="rId29"/>
    <p:sldId id="328" r:id="rId30"/>
    <p:sldId id="329" r:id="rId31"/>
    <p:sldId id="330" r:id="rId32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572A5E9-536C-416B-A65D-19C8B22FBDAF}" type="datetimeFigureOut">
              <a:rPr lang="en-US"/>
              <a:pPr>
                <a:defRPr/>
              </a:pPr>
              <a:t>6/8/2022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406442E-BE4F-45BA-9F85-47B7E00BE8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/>
          </p:cNvPr>
          <p:cNvSpPr txBox="1"/>
          <p:nvPr userDrawn="1"/>
        </p:nvSpPr>
        <p:spPr>
          <a:xfrm>
            <a:off x="10390188" y="-17463"/>
            <a:ext cx="1801812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Review Unit 10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15875"/>
            <a:ext cx="12214225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firstslide"/>
            <a:extLst/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830888" y="6337300"/>
            <a:ext cx="530225" cy="52863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/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2225" y="6597650"/>
            <a:ext cx="127000" cy="19208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5692775" y="6597650"/>
            <a:ext cx="127000" cy="1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</p:pic>
      <p:sp>
        <p:nvSpPr>
          <p:cNvPr id="13" name="TextBox 9">
            <a:extLst/>
          </p:cNvPr>
          <p:cNvSpPr txBox="1"/>
          <p:nvPr userDrawn="1"/>
        </p:nvSpPr>
        <p:spPr>
          <a:xfrm>
            <a:off x="153988" y="-41275"/>
            <a:ext cx="881062" cy="3698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Unit 10</a:t>
            </a:r>
          </a:p>
        </p:txBody>
      </p:sp>
      <p:sp>
        <p:nvSpPr>
          <p:cNvPr id="14" name="TextBox 13">
            <a:extLst/>
          </p:cNvPr>
          <p:cNvSpPr txBox="1"/>
          <p:nvPr userDrawn="1"/>
        </p:nvSpPr>
        <p:spPr>
          <a:xfrm>
            <a:off x="25400" y="6510338"/>
            <a:ext cx="2593975" cy="3079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>
                <a:solidFill>
                  <a:schemeClr val="bg1"/>
                </a:solidFill>
                <a:latin typeface="+mn-lt"/>
                <a:cs typeface="+mn-cs"/>
              </a:rPr>
              <a:t>Tiếng</a:t>
            </a:r>
            <a:r>
              <a:rPr lang="en-US" sz="1400" dirty="0">
                <a:solidFill>
                  <a:schemeClr val="bg1"/>
                </a:solidFill>
                <a:latin typeface="+mn-lt"/>
                <a:cs typeface="+mn-cs"/>
              </a:rPr>
              <a:t> Anh 7 </a:t>
            </a:r>
            <a:r>
              <a:rPr lang="en-US" sz="1400" dirty="0" err="1">
                <a:solidFill>
                  <a:schemeClr val="bg1"/>
                </a:solidFill>
                <a:latin typeface="+mn-lt"/>
                <a:cs typeface="+mn-cs"/>
              </a:rPr>
              <a:t>i</a:t>
            </a:r>
            <a:r>
              <a:rPr lang="en-US" sz="1400" dirty="0">
                <a:solidFill>
                  <a:schemeClr val="bg1"/>
                </a:solidFill>
                <a:latin typeface="+mn-lt"/>
                <a:cs typeface="+mn-cs"/>
              </a:rPr>
              <a:t>-Learn Smart World </a:t>
            </a:r>
          </a:p>
        </p:txBody>
      </p:sp>
      <p:pic>
        <p:nvPicPr>
          <p:cNvPr id="15" name="Picture 14">
            <a:extLst/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26800" y="6396038"/>
            <a:ext cx="814388" cy="415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/>
          </p:cNvPr>
          <p:cNvSpPr txBox="1"/>
          <p:nvPr userDrawn="1"/>
        </p:nvSpPr>
        <p:spPr>
          <a:xfrm>
            <a:off x="10390188" y="-17463"/>
            <a:ext cx="1801812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Review Unit 10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extBox 2"/>
          <p:cNvSpPr txBox="1">
            <a:spLocks noChangeArrowheads="1"/>
          </p:cNvSpPr>
          <p:nvPr/>
        </p:nvSpPr>
        <p:spPr bwMode="auto">
          <a:xfrm>
            <a:off x="5146675" y="2646363"/>
            <a:ext cx="6596063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Calibri" pitchFamily="34" charset="0"/>
              </a:rPr>
              <a:t>Unit 9: English in the World</a:t>
            </a:r>
            <a:endParaRPr lang="en-US" sz="3200" b="1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en-US" sz="3200" b="1">
                <a:solidFill>
                  <a:srgbClr val="00B050"/>
                </a:solidFill>
                <a:latin typeface="Calibri" pitchFamily="34" charset="0"/>
              </a:rPr>
              <a:t>Review</a:t>
            </a:r>
          </a:p>
          <a:p>
            <a:pPr algn="ctr"/>
            <a:r>
              <a:rPr lang="en-US" sz="3200">
                <a:solidFill>
                  <a:srgbClr val="FF0000"/>
                </a:solidFill>
                <a:latin typeface="Calibri" pitchFamily="34" charset="0"/>
              </a:rPr>
              <a:t>Pages</a:t>
            </a:r>
            <a:r>
              <a:rPr lang="en-US" sz="3200">
                <a:latin typeface="Calibri" pitchFamily="34" charset="0"/>
              </a:rPr>
              <a:t> </a:t>
            </a:r>
            <a:r>
              <a:rPr lang="en-US" sz="3200">
                <a:solidFill>
                  <a:srgbClr val="FF0000"/>
                </a:solidFill>
                <a:latin typeface="Calibri" pitchFamily="34" charset="0"/>
              </a:rPr>
              <a:t>108 &amp; 109</a:t>
            </a:r>
          </a:p>
        </p:txBody>
      </p:sp>
    </p:spTree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6D0344-2A54-45AD-8244-2B8711E95277}"/>
              </a:ext>
            </a:extLst>
          </p:cNvPr>
          <p:cNvSpPr txBox="1"/>
          <p:nvPr/>
        </p:nvSpPr>
        <p:spPr>
          <a:xfrm>
            <a:off x="90153" y="369112"/>
            <a:ext cx="1932998" cy="369332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BC3CEA-A64B-4271-BCD4-4BA0306DD95E}"/>
              </a:ext>
            </a:extLst>
          </p:cNvPr>
          <p:cNvSpPr txBox="1"/>
          <p:nvPr/>
        </p:nvSpPr>
        <p:spPr>
          <a:xfrm>
            <a:off x="2292440" y="369112"/>
            <a:ext cx="3618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+mn-lt"/>
              </a:rPr>
              <a:t>Listen and read.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299565-990B-4113-93C0-88DFEE7B41B8}"/>
              </a:ext>
            </a:extLst>
          </p:cNvPr>
          <p:cNvSpPr/>
          <p:nvPr/>
        </p:nvSpPr>
        <p:spPr>
          <a:xfrm>
            <a:off x="6284889" y="1186559"/>
            <a:ext cx="5816958" cy="4815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i="1" dirty="0">
                <a:latin typeface="+mn-lt"/>
              </a:rPr>
              <a:t>Anna: Then, we're going to Cotswold Wildlife Park on Thursday.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solidFill>
                  <a:srgbClr val="0000CC"/>
                </a:solidFill>
                <a:latin typeface="+mn-lt"/>
              </a:rPr>
              <a:t>Jamie: That should be fun.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latin typeface="+mn-lt"/>
              </a:rPr>
              <a:t>Anna: On Friday morning, we are </a:t>
            </a:r>
            <a:r>
              <a:rPr lang="en-US" sz="2000" i="1" dirty="0" err="1">
                <a:latin typeface="+mn-lt"/>
              </a:rPr>
              <a:t>ying</a:t>
            </a:r>
            <a:r>
              <a:rPr lang="en-US" sz="2000" i="1" dirty="0">
                <a:latin typeface="+mn-lt"/>
              </a:rPr>
              <a:t> to Scotland!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solidFill>
                  <a:srgbClr val="0000CC"/>
                </a:solidFill>
                <a:latin typeface="+mn-lt"/>
              </a:rPr>
              <a:t>Jamie: What are you going to do?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latin typeface="+mn-lt"/>
              </a:rPr>
              <a:t>Anna: We will explore the Old Town in Edinburgh on Friday.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solidFill>
                  <a:srgbClr val="0000CC"/>
                </a:solidFill>
                <a:latin typeface="+mn-lt"/>
              </a:rPr>
              <a:t>Jamie: Are you going to visit Edinburgh Castle?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latin typeface="+mn-lt"/>
              </a:rPr>
              <a:t>Anna: Of course!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solidFill>
                  <a:srgbClr val="0000CC"/>
                </a:solidFill>
                <a:latin typeface="+mn-lt"/>
              </a:rPr>
              <a:t>Jamie: Is that the last day of your trip?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latin typeface="+mn-lt"/>
              </a:rPr>
              <a:t>Anna: No, Saturday is the last day and we're going to climb Arthur's Seat.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solidFill>
                  <a:srgbClr val="0000CC"/>
                </a:solidFill>
                <a:latin typeface="+mn-lt"/>
              </a:rPr>
              <a:t>Jamie: Sounds fantastic!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latin typeface="+mn-lt"/>
              </a:rPr>
              <a:t>Anna: I know, I can't wait!</a:t>
            </a:r>
            <a:endParaRPr lang="en-US" sz="2000" dirty="0"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C944D2-B683-4E63-8A1D-143E81277175}"/>
              </a:ext>
            </a:extLst>
          </p:cNvPr>
          <p:cNvSpPr/>
          <p:nvPr/>
        </p:nvSpPr>
        <p:spPr>
          <a:xfrm>
            <a:off x="90153" y="1199142"/>
            <a:ext cx="6005847" cy="481516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i="1" dirty="0">
                <a:solidFill>
                  <a:srgbClr val="0000CC"/>
                </a:solidFill>
                <a:latin typeface="+mn-lt"/>
              </a:rPr>
              <a:t>Jamie: You're going to the UK next week, right?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latin typeface="+mn-lt"/>
              </a:rPr>
              <a:t>Anna: Yes.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solidFill>
                  <a:srgbClr val="0000CC"/>
                </a:solidFill>
                <a:latin typeface="+mn-lt"/>
              </a:rPr>
              <a:t>Jamie: Where are you going to visit?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latin typeface="+mn-lt"/>
              </a:rPr>
              <a:t>Anna: On Monday, we're going to visit Big Ben and Buckingham Palace.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solidFill>
                  <a:srgbClr val="0000CC"/>
                </a:solidFill>
                <a:latin typeface="+mn-lt"/>
              </a:rPr>
              <a:t>Jamie: Cool.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latin typeface="+mn-lt"/>
              </a:rPr>
              <a:t>Anna: Then, we're going to visit the Tower of London and some museums on Tuesday.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solidFill>
                  <a:srgbClr val="0000CC"/>
                </a:solidFill>
                <a:latin typeface="+mn-lt"/>
              </a:rPr>
              <a:t>Jamie: I heard that many ghosts are still in the tower.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latin typeface="+mn-lt"/>
              </a:rPr>
              <a:t>Anna: I hope we don't meet any!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solidFill>
                  <a:srgbClr val="0000CC"/>
                </a:solidFill>
                <a:latin typeface="+mn-lt"/>
              </a:rPr>
              <a:t>Jamie: </a:t>
            </a:r>
            <a:r>
              <a:rPr lang="en-US" sz="2000" i="1" dirty="0" err="1">
                <a:solidFill>
                  <a:srgbClr val="0000CC"/>
                </a:solidFill>
                <a:latin typeface="+mn-lt"/>
              </a:rPr>
              <a:t>Haha</a:t>
            </a:r>
            <a:r>
              <a:rPr lang="en-US" sz="2000" i="1" dirty="0">
                <a:solidFill>
                  <a:srgbClr val="0000CC"/>
                </a:solidFill>
                <a:latin typeface="+mn-lt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latin typeface="+mn-lt"/>
              </a:rPr>
              <a:t>Anna: Then on Wednesday, we're going to the University of Oxford.</a:t>
            </a:r>
          </a:p>
          <a:p>
            <a:pPr>
              <a:lnSpc>
                <a:spcPct val="110000"/>
              </a:lnSpc>
            </a:pPr>
            <a:r>
              <a:rPr lang="en-US" sz="2000" i="1" dirty="0">
                <a:solidFill>
                  <a:srgbClr val="0000CC"/>
                </a:solidFill>
                <a:latin typeface="+mn-lt"/>
              </a:rPr>
              <a:t>Jamie: Nice.</a:t>
            </a:r>
          </a:p>
        </p:txBody>
      </p:sp>
      <p:pic>
        <p:nvPicPr>
          <p:cNvPr id="6" name="SB-TRACK 43">
            <a:hlinkClick r:id="" action="ppaction://media"/>
            <a:extLst>
              <a:ext uri="{FF2B5EF4-FFF2-40B4-BE49-F238E27FC236}">
                <a16:creationId xmlns:a16="http://schemas.microsoft.com/office/drawing/2014/main" id="{E8C12BD5-4225-456C-8A91-71FDBA1847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00011" y="421205"/>
            <a:ext cx="480588" cy="4805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C9C5A1-6ED8-4B66-A787-09F6DA54AD5D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  <p:extLst>
      <p:ext uri="{BB962C8B-B14F-4D97-AF65-F5344CB8AC3E}">
        <p14:creationId xmlns:p14="http://schemas.microsoft.com/office/powerpoint/2010/main" val="26489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3388"/>
            <a:ext cx="118491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7163" y="1209675"/>
            <a:ext cx="46482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3154363"/>
            <a:ext cx="11329988" cy="270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Line 7"/>
          <p:cNvSpPr>
            <a:spLocks noChangeShapeType="1"/>
          </p:cNvSpPr>
          <p:nvPr/>
        </p:nvSpPr>
        <p:spPr bwMode="auto">
          <a:xfrm flipV="1">
            <a:off x="2397125" y="4225925"/>
            <a:ext cx="8701088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8E11A38-6A08-478C-B3F9-B39261289743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50" y="1570038"/>
            <a:ext cx="7281863" cy="377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5838" y="1319213"/>
            <a:ext cx="3944937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347663" y="400050"/>
            <a:ext cx="115109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i="1">
                <a:solidFill>
                  <a:schemeClr val="accent1"/>
                </a:solidFill>
                <a:latin typeface="Calibri" pitchFamily="34" charset="0"/>
              </a:rPr>
              <a:t>Read five questions, underline the key words and do the task</a:t>
            </a:r>
          </a:p>
        </p:txBody>
      </p:sp>
      <p:sp>
        <p:nvSpPr>
          <p:cNvPr id="13316" name="Line 7"/>
          <p:cNvSpPr>
            <a:spLocks noChangeShapeType="1"/>
          </p:cNvSpPr>
          <p:nvPr/>
        </p:nvSpPr>
        <p:spPr bwMode="auto">
          <a:xfrm>
            <a:off x="928688" y="2078038"/>
            <a:ext cx="665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18" name="Line 7"/>
          <p:cNvSpPr>
            <a:spLocks noChangeShapeType="1"/>
          </p:cNvSpPr>
          <p:nvPr/>
        </p:nvSpPr>
        <p:spPr bwMode="auto">
          <a:xfrm>
            <a:off x="1871663" y="2063750"/>
            <a:ext cx="665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3935413" y="2049463"/>
            <a:ext cx="665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0" name="Line 7"/>
          <p:cNvSpPr>
            <a:spLocks noChangeShapeType="1"/>
          </p:cNvSpPr>
          <p:nvPr/>
        </p:nvSpPr>
        <p:spPr bwMode="auto">
          <a:xfrm>
            <a:off x="5764213" y="2078038"/>
            <a:ext cx="665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1" name="Line 7"/>
          <p:cNvSpPr>
            <a:spLocks noChangeShapeType="1"/>
          </p:cNvSpPr>
          <p:nvPr/>
        </p:nvSpPr>
        <p:spPr bwMode="auto">
          <a:xfrm>
            <a:off x="955675" y="2741613"/>
            <a:ext cx="6651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2" name="Line 7"/>
          <p:cNvSpPr>
            <a:spLocks noChangeShapeType="1"/>
          </p:cNvSpPr>
          <p:nvPr/>
        </p:nvSpPr>
        <p:spPr bwMode="auto">
          <a:xfrm>
            <a:off x="1830388" y="2757488"/>
            <a:ext cx="9985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3" name="Line 7"/>
          <p:cNvSpPr>
            <a:spLocks noChangeShapeType="1"/>
          </p:cNvSpPr>
          <p:nvPr/>
        </p:nvSpPr>
        <p:spPr bwMode="auto">
          <a:xfrm>
            <a:off x="3128963" y="2728913"/>
            <a:ext cx="928687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4" name="Line 7"/>
          <p:cNvSpPr>
            <a:spLocks noChangeShapeType="1"/>
          </p:cNvSpPr>
          <p:nvPr/>
        </p:nvSpPr>
        <p:spPr bwMode="auto">
          <a:xfrm>
            <a:off x="4987925" y="2743200"/>
            <a:ext cx="13033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5" name="Line 7"/>
          <p:cNvSpPr>
            <a:spLocks noChangeShapeType="1"/>
          </p:cNvSpPr>
          <p:nvPr/>
        </p:nvSpPr>
        <p:spPr bwMode="auto">
          <a:xfrm>
            <a:off x="858838" y="3214688"/>
            <a:ext cx="10525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6" name="Line 7"/>
          <p:cNvSpPr>
            <a:spLocks noChangeShapeType="1"/>
          </p:cNvSpPr>
          <p:nvPr/>
        </p:nvSpPr>
        <p:spPr bwMode="auto">
          <a:xfrm>
            <a:off x="2230438" y="3213100"/>
            <a:ext cx="11080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7" name="Line 7"/>
          <p:cNvSpPr>
            <a:spLocks noChangeShapeType="1"/>
          </p:cNvSpPr>
          <p:nvPr/>
        </p:nvSpPr>
        <p:spPr bwMode="auto">
          <a:xfrm>
            <a:off x="984250" y="3892550"/>
            <a:ext cx="6651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8" name="Line 7"/>
          <p:cNvSpPr>
            <a:spLocks noChangeShapeType="1"/>
          </p:cNvSpPr>
          <p:nvPr/>
        </p:nvSpPr>
        <p:spPr bwMode="auto">
          <a:xfrm>
            <a:off x="1801813" y="3865563"/>
            <a:ext cx="665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9" name="Line 7"/>
          <p:cNvSpPr>
            <a:spLocks noChangeShapeType="1"/>
          </p:cNvSpPr>
          <p:nvPr/>
        </p:nvSpPr>
        <p:spPr bwMode="auto">
          <a:xfrm flipV="1">
            <a:off x="3684588" y="3878263"/>
            <a:ext cx="1066800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30" name="Line 7"/>
          <p:cNvSpPr>
            <a:spLocks noChangeShapeType="1"/>
          </p:cNvSpPr>
          <p:nvPr/>
        </p:nvSpPr>
        <p:spPr bwMode="auto">
          <a:xfrm>
            <a:off x="969963" y="4572000"/>
            <a:ext cx="665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31" name="Line 7"/>
          <p:cNvSpPr>
            <a:spLocks noChangeShapeType="1"/>
          </p:cNvSpPr>
          <p:nvPr/>
        </p:nvSpPr>
        <p:spPr bwMode="auto">
          <a:xfrm>
            <a:off x="1909763" y="4568825"/>
            <a:ext cx="665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32" name="Line 7"/>
          <p:cNvSpPr>
            <a:spLocks noChangeShapeType="1"/>
          </p:cNvSpPr>
          <p:nvPr/>
        </p:nvSpPr>
        <p:spPr bwMode="auto">
          <a:xfrm>
            <a:off x="3575050" y="4572000"/>
            <a:ext cx="6651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33" name="Line 7"/>
          <p:cNvSpPr>
            <a:spLocks noChangeShapeType="1"/>
          </p:cNvSpPr>
          <p:nvPr/>
        </p:nvSpPr>
        <p:spPr bwMode="auto">
          <a:xfrm>
            <a:off x="4654550" y="4543425"/>
            <a:ext cx="817563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34" name="Line 7"/>
          <p:cNvSpPr>
            <a:spLocks noChangeShapeType="1"/>
          </p:cNvSpPr>
          <p:nvPr/>
        </p:nvSpPr>
        <p:spPr bwMode="auto">
          <a:xfrm>
            <a:off x="996950" y="5222875"/>
            <a:ext cx="6651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35" name="Line 7"/>
          <p:cNvSpPr>
            <a:spLocks noChangeShapeType="1"/>
          </p:cNvSpPr>
          <p:nvPr/>
        </p:nvSpPr>
        <p:spPr bwMode="auto">
          <a:xfrm flipV="1">
            <a:off x="1830388" y="5208588"/>
            <a:ext cx="442912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36" name="Line 7"/>
          <p:cNvSpPr>
            <a:spLocks noChangeShapeType="1"/>
          </p:cNvSpPr>
          <p:nvPr/>
        </p:nvSpPr>
        <p:spPr bwMode="auto">
          <a:xfrm>
            <a:off x="3602038" y="5222875"/>
            <a:ext cx="665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37" name="Line 7"/>
          <p:cNvSpPr>
            <a:spLocks noChangeShapeType="1"/>
          </p:cNvSpPr>
          <p:nvPr/>
        </p:nvSpPr>
        <p:spPr bwMode="auto">
          <a:xfrm>
            <a:off x="4487863" y="5235575"/>
            <a:ext cx="665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3795713" y="5638800"/>
            <a:ext cx="4821237" cy="641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Calibri" pitchFamily="34" charset="0"/>
              </a:rPr>
              <a:t>What are your answers?</a:t>
            </a: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58D4B4FD-E15B-40EF-81DF-F0D83369411F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8" grpId="0" animBg="1"/>
      <p:bldP spid="13319" grpId="0" animBg="1"/>
      <p:bldP spid="13320" grpId="0" animBg="1"/>
      <p:bldP spid="13321" grpId="0" animBg="1"/>
      <p:bldP spid="13322" grpId="0" animBg="1"/>
      <p:bldP spid="13323" grpId="0" animBg="1"/>
      <p:bldP spid="13324" grpId="0" animBg="1"/>
      <p:bldP spid="13325" grpId="0" animBg="1"/>
      <p:bldP spid="13326" grpId="0" animBg="1"/>
      <p:bldP spid="13327" grpId="0" animBg="1"/>
      <p:bldP spid="13328" grpId="0" animBg="1"/>
      <p:bldP spid="13329" grpId="0" animBg="1"/>
      <p:bldP spid="13330" grpId="0" animBg="1"/>
      <p:bldP spid="13331" grpId="0" animBg="1"/>
      <p:bldP spid="13332" grpId="0" animBg="1"/>
      <p:bldP spid="13333" grpId="0" animBg="1"/>
      <p:bldP spid="13334" grpId="0" animBg="1"/>
      <p:bldP spid="13335" grpId="0" animBg="1"/>
      <p:bldP spid="13336" grpId="0" animBg="1"/>
      <p:bldP spid="13337" grpId="0" animBg="1"/>
      <p:bldP spid="1538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4"/>
          <p:cNvSpPr>
            <a:spLocks noChangeArrowheads="1"/>
          </p:cNvSpPr>
          <p:nvPr/>
        </p:nvSpPr>
        <p:spPr bwMode="auto">
          <a:xfrm>
            <a:off x="1087438" y="1039813"/>
            <a:ext cx="72437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600" b="1">
                <a:latin typeface="Calibri" pitchFamily="34" charset="0"/>
              </a:rPr>
              <a:t>1. Who spent lots of time in the sea? </a:t>
            </a:r>
          </a:p>
        </p:txBody>
      </p:sp>
      <p:pic>
        <p:nvPicPr>
          <p:cNvPr id="1638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513" y="2252663"/>
            <a:ext cx="8178800" cy="347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5" name="Line 9"/>
          <p:cNvSpPr>
            <a:spLocks noChangeShapeType="1"/>
          </p:cNvSpPr>
          <p:nvPr/>
        </p:nvSpPr>
        <p:spPr bwMode="auto">
          <a:xfrm flipV="1">
            <a:off x="1385888" y="4225925"/>
            <a:ext cx="4695825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88" name="Text Box 10"/>
          <p:cNvSpPr txBox="1">
            <a:spLocks noChangeArrowheads="1"/>
          </p:cNvSpPr>
          <p:nvPr/>
        </p:nvSpPr>
        <p:spPr bwMode="auto">
          <a:xfrm>
            <a:off x="179388" y="333375"/>
            <a:ext cx="6761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i="1">
                <a:solidFill>
                  <a:schemeClr val="accent1"/>
                </a:solidFill>
                <a:latin typeface="Calibri" pitchFamily="34" charset="0"/>
              </a:rPr>
              <a:t>Read again and check the answers</a:t>
            </a:r>
          </a:p>
        </p:txBody>
      </p:sp>
      <p:pic>
        <p:nvPicPr>
          <p:cNvPr id="16389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64563" y="2132013"/>
            <a:ext cx="3421062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8" name="Rectangle 12"/>
          <p:cNvSpPr>
            <a:spLocks noChangeArrowheads="1"/>
          </p:cNvSpPr>
          <p:nvPr/>
        </p:nvSpPr>
        <p:spPr bwMode="auto">
          <a:xfrm>
            <a:off x="10388600" y="2701925"/>
            <a:ext cx="403225" cy="2206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033FBBBB-93FC-4675-BE58-2403D6D545A2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5" grpId="0" animBg="1"/>
      <p:bldP spid="399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ChangeArrowheads="1"/>
          </p:cNvSpPr>
          <p:nvPr/>
        </p:nvSpPr>
        <p:spPr bwMode="auto">
          <a:xfrm>
            <a:off x="744538" y="1039813"/>
            <a:ext cx="10680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600" b="1">
                <a:latin typeface="Calibri" pitchFamily="34" charset="0"/>
              </a:rPr>
              <a:t>2. Who bought things that look like a famous building? </a:t>
            </a:r>
          </a:p>
        </p:txBody>
      </p:sp>
      <p:sp>
        <p:nvSpPr>
          <p:cNvPr id="17410" name="Text Box 5"/>
          <p:cNvSpPr txBox="1">
            <a:spLocks noChangeArrowheads="1"/>
          </p:cNvSpPr>
          <p:nvPr/>
        </p:nvSpPr>
        <p:spPr bwMode="auto">
          <a:xfrm>
            <a:off x="179388" y="333375"/>
            <a:ext cx="6761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accent1"/>
                </a:solidFill>
                <a:latin typeface="Calibri" pitchFamily="34" charset="0"/>
              </a:rPr>
              <a:t>Read again and check the answers</a:t>
            </a:r>
          </a:p>
        </p:txBody>
      </p:sp>
      <p:pic>
        <p:nvPicPr>
          <p:cNvPr id="17411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64563" y="2132013"/>
            <a:ext cx="3421062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7"/>
          <p:cNvSpPr>
            <a:spLocks noChangeArrowheads="1"/>
          </p:cNvSpPr>
          <p:nvPr/>
        </p:nvSpPr>
        <p:spPr bwMode="auto">
          <a:xfrm>
            <a:off x="10387013" y="2701925"/>
            <a:ext cx="403225" cy="2206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7413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" y="2508250"/>
            <a:ext cx="85312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9572625" y="3311525"/>
            <a:ext cx="403225" cy="2206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4" name="Line 10"/>
          <p:cNvSpPr>
            <a:spLocks noChangeShapeType="1"/>
          </p:cNvSpPr>
          <p:nvPr/>
        </p:nvSpPr>
        <p:spPr bwMode="auto">
          <a:xfrm flipV="1">
            <a:off x="7232650" y="4502150"/>
            <a:ext cx="11366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>
            <a:off x="195263" y="5014913"/>
            <a:ext cx="7688262" cy="269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69E274FA-45A8-4AED-BA6E-CD2F31EA335B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3" grpId="0" animBg="1"/>
      <p:bldP spid="47114" grpId="0" animBg="1"/>
      <p:bldP spid="471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ChangeArrowheads="1"/>
          </p:cNvSpPr>
          <p:nvPr/>
        </p:nvSpPr>
        <p:spPr bwMode="auto">
          <a:xfrm>
            <a:off x="1087438" y="1039813"/>
            <a:ext cx="5324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600" b="1">
                <a:latin typeface="Calibri" pitchFamily="34" charset="0"/>
              </a:rPr>
              <a:t>3. Who saw some wildlife?</a:t>
            </a:r>
            <a:r>
              <a:rPr lang="en-US" b="1"/>
              <a:t> </a:t>
            </a:r>
          </a:p>
        </p:txBody>
      </p:sp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179388" y="333375"/>
            <a:ext cx="6761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accent1"/>
                </a:solidFill>
                <a:latin typeface="Calibri" pitchFamily="34" charset="0"/>
              </a:rPr>
              <a:t>Read again and check the answers</a:t>
            </a:r>
          </a:p>
        </p:txBody>
      </p:sp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64563" y="2132013"/>
            <a:ext cx="3421062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10390188" y="2701925"/>
            <a:ext cx="403225" cy="2206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Rectangle 8"/>
          <p:cNvSpPr>
            <a:spLocks noChangeArrowheads="1"/>
          </p:cNvSpPr>
          <p:nvPr/>
        </p:nvSpPr>
        <p:spPr bwMode="auto">
          <a:xfrm>
            <a:off x="9531350" y="3338513"/>
            <a:ext cx="403225" cy="2206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11207750" y="4005263"/>
            <a:ext cx="403225" cy="2206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8439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6850" y="2251075"/>
            <a:ext cx="8391525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9" name="Line 11"/>
          <p:cNvSpPr>
            <a:spLocks noChangeShapeType="1"/>
          </p:cNvSpPr>
          <p:nvPr/>
        </p:nvSpPr>
        <p:spPr bwMode="auto">
          <a:xfrm>
            <a:off x="7204075" y="3740150"/>
            <a:ext cx="12890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 flipV="1">
            <a:off x="261938" y="4267200"/>
            <a:ext cx="5195887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9467B2B4-D246-4B2F-AF20-5F7F3E379CF1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7" grpId="0" animBg="1"/>
      <p:bldP spid="48139" grpId="0" animBg="1"/>
      <p:bldP spid="481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ChangeArrowheads="1"/>
          </p:cNvSpPr>
          <p:nvPr/>
        </p:nvSpPr>
        <p:spPr bwMode="auto">
          <a:xfrm>
            <a:off x="1087438" y="1039813"/>
            <a:ext cx="6127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600" b="1">
                <a:latin typeface="Calibri" pitchFamily="34" charset="0"/>
              </a:rPr>
              <a:t>4. Who went to a sunny place? </a:t>
            </a:r>
          </a:p>
        </p:txBody>
      </p:sp>
      <p:sp>
        <p:nvSpPr>
          <p:cNvPr id="19458" name="Text Box 5"/>
          <p:cNvSpPr txBox="1">
            <a:spLocks noChangeArrowheads="1"/>
          </p:cNvSpPr>
          <p:nvPr/>
        </p:nvSpPr>
        <p:spPr bwMode="auto">
          <a:xfrm>
            <a:off x="179388" y="333375"/>
            <a:ext cx="6761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accent1"/>
                </a:solidFill>
                <a:latin typeface="Calibri" pitchFamily="34" charset="0"/>
              </a:rPr>
              <a:t>Read again and check the answers</a:t>
            </a:r>
          </a:p>
        </p:txBody>
      </p:sp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64563" y="2132013"/>
            <a:ext cx="3421062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10404475" y="2687638"/>
            <a:ext cx="403225" cy="2206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9544050" y="3325813"/>
            <a:ext cx="403225" cy="2206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Rectangle 9"/>
          <p:cNvSpPr>
            <a:spLocks noChangeArrowheads="1"/>
          </p:cNvSpPr>
          <p:nvPr/>
        </p:nvSpPr>
        <p:spPr bwMode="auto">
          <a:xfrm>
            <a:off x="11222038" y="3990975"/>
            <a:ext cx="403225" cy="2206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Rectangle 10"/>
          <p:cNvSpPr>
            <a:spLocks noChangeArrowheads="1"/>
          </p:cNvSpPr>
          <p:nvPr/>
        </p:nvSpPr>
        <p:spPr bwMode="auto">
          <a:xfrm>
            <a:off x="10402888" y="4641850"/>
            <a:ext cx="403225" cy="2206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9464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063" y="2254250"/>
            <a:ext cx="8416925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4" name="Line 12"/>
          <p:cNvSpPr>
            <a:spLocks noChangeShapeType="1"/>
          </p:cNvSpPr>
          <p:nvPr/>
        </p:nvSpPr>
        <p:spPr bwMode="auto">
          <a:xfrm>
            <a:off x="5861050" y="2660650"/>
            <a:ext cx="25352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V="1">
            <a:off x="222250" y="3227388"/>
            <a:ext cx="8201025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V="1">
            <a:off x="220663" y="3781425"/>
            <a:ext cx="762000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5067948-7DEF-4BDF-803E-33327E040E46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2" grpId="0" animBg="1"/>
      <p:bldP spid="49164" grpId="0" animBg="1"/>
      <p:bldP spid="49165" grpId="0" animBg="1"/>
      <p:bldP spid="4916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ChangeArrowheads="1"/>
          </p:cNvSpPr>
          <p:nvPr/>
        </p:nvSpPr>
        <p:spPr bwMode="auto">
          <a:xfrm>
            <a:off x="1087438" y="1039813"/>
            <a:ext cx="5867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600" b="1">
                <a:latin typeface="Calibri" pitchFamily="34" charset="0"/>
              </a:rPr>
              <a:t>5. Who ate lots of tasty food?</a:t>
            </a:r>
            <a:r>
              <a:rPr lang="en-US" b="1"/>
              <a:t> </a:t>
            </a:r>
          </a:p>
        </p:txBody>
      </p:sp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513" y="2252663"/>
            <a:ext cx="8178800" cy="347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179388" y="333375"/>
            <a:ext cx="6761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accent1"/>
                </a:solidFill>
                <a:latin typeface="Calibri" pitchFamily="34" charset="0"/>
              </a:rPr>
              <a:t>Read again and check the answers</a:t>
            </a:r>
          </a:p>
        </p:txBody>
      </p:sp>
      <p:pic>
        <p:nvPicPr>
          <p:cNvPr id="2048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64563" y="2132013"/>
            <a:ext cx="3421062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10390188" y="2660650"/>
            <a:ext cx="403225" cy="2206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Rectangle 8"/>
          <p:cNvSpPr>
            <a:spLocks noChangeArrowheads="1"/>
          </p:cNvSpPr>
          <p:nvPr/>
        </p:nvSpPr>
        <p:spPr bwMode="auto">
          <a:xfrm>
            <a:off x="9531350" y="3325813"/>
            <a:ext cx="403225" cy="2206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9"/>
          <p:cNvSpPr>
            <a:spLocks noChangeArrowheads="1"/>
          </p:cNvSpPr>
          <p:nvPr/>
        </p:nvSpPr>
        <p:spPr bwMode="auto">
          <a:xfrm>
            <a:off x="11207750" y="3976688"/>
            <a:ext cx="403225" cy="2206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Rectangle 10"/>
          <p:cNvSpPr>
            <a:spLocks noChangeArrowheads="1"/>
          </p:cNvSpPr>
          <p:nvPr/>
        </p:nvSpPr>
        <p:spPr bwMode="auto">
          <a:xfrm>
            <a:off x="10402888" y="4627563"/>
            <a:ext cx="403225" cy="2206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10377488" y="5292725"/>
            <a:ext cx="403225" cy="2206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>
            <a:off x="5195888" y="4891088"/>
            <a:ext cx="2936875" cy="2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>
            <a:off x="484188" y="5597525"/>
            <a:ext cx="2936875" cy="2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B4B46EE7-FFC7-432F-AD33-681C1D33475D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7" grpId="0" animBg="1"/>
      <p:bldP spid="50188" grpId="0" animBg="1"/>
      <p:bldP spid="5018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471488"/>
            <a:ext cx="31146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 Box 7"/>
          <p:cNvSpPr txBox="1">
            <a:spLocks noChangeArrowheads="1"/>
          </p:cNvSpPr>
          <p:nvPr/>
        </p:nvSpPr>
        <p:spPr bwMode="auto">
          <a:xfrm>
            <a:off x="3327400" y="592138"/>
            <a:ext cx="8864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Calibri" pitchFamily="34" charset="0"/>
              </a:rPr>
              <a:t>Read the sentences and underline the key words.</a:t>
            </a:r>
          </a:p>
        </p:txBody>
      </p:sp>
      <p:sp>
        <p:nvSpPr>
          <p:cNvPr id="21507" name="Rectangle 8"/>
          <p:cNvSpPr>
            <a:spLocks noChangeArrowheads="1"/>
          </p:cNvSpPr>
          <p:nvPr/>
        </p:nvSpPr>
        <p:spPr bwMode="auto">
          <a:xfrm>
            <a:off x="452438" y="2078038"/>
            <a:ext cx="11406187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200">
                <a:latin typeface="Calibri" pitchFamily="34" charset="0"/>
              </a:rPr>
              <a:t>1. Our trip to New Zealand was great! We took so many _________________.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2. We went to the airport very early because our _____________ was at 6 a.m.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3. There are many _________________ buildings in Vienna. The oldest one is more than one thousand years old.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4. My brother forgot his _________________ so I had to pay for him. </a:t>
            </a:r>
          </a:p>
        </p:txBody>
      </p:sp>
      <p:sp>
        <p:nvSpPr>
          <p:cNvPr id="51209" name="Line 9"/>
          <p:cNvSpPr>
            <a:spLocks noChangeShapeType="1"/>
          </p:cNvSpPr>
          <p:nvPr/>
        </p:nvSpPr>
        <p:spPr bwMode="auto">
          <a:xfrm>
            <a:off x="1690688" y="2563813"/>
            <a:ext cx="4429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0" name="Line 10"/>
          <p:cNvSpPr>
            <a:spLocks noChangeShapeType="1"/>
          </p:cNvSpPr>
          <p:nvPr/>
        </p:nvSpPr>
        <p:spPr bwMode="auto">
          <a:xfrm flipV="1">
            <a:off x="2825750" y="2522538"/>
            <a:ext cx="1952625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1" name="Line 11"/>
          <p:cNvSpPr>
            <a:spLocks noChangeShapeType="1"/>
          </p:cNvSpPr>
          <p:nvPr/>
        </p:nvSpPr>
        <p:spPr bwMode="auto">
          <a:xfrm flipV="1">
            <a:off x="5848350" y="2520950"/>
            <a:ext cx="733425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2" name="Line 12"/>
          <p:cNvSpPr>
            <a:spLocks noChangeShapeType="1"/>
          </p:cNvSpPr>
          <p:nvPr/>
        </p:nvSpPr>
        <p:spPr bwMode="auto">
          <a:xfrm flipV="1">
            <a:off x="7550150" y="2536825"/>
            <a:ext cx="663575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3" name="Line 13"/>
          <p:cNvSpPr>
            <a:spLocks noChangeShapeType="1"/>
          </p:cNvSpPr>
          <p:nvPr/>
        </p:nvSpPr>
        <p:spPr bwMode="auto">
          <a:xfrm flipV="1">
            <a:off x="8867775" y="2549525"/>
            <a:ext cx="803275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4" name="Line 14"/>
          <p:cNvSpPr>
            <a:spLocks noChangeShapeType="1"/>
          </p:cNvSpPr>
          <p:nvPr/>
        </p:nvSpPr>
        <p:spPr bwMode="auto">
          <a:xfrm>
            <a:off x="1676400" y="3519488"/>
            <a:ext cx="719138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5" name="Line 15"/>
          <p:cNvSpPr>
            <a:spLocks noChangeShapeType="1"/>
          </p:cNvSpPr>
          <p:nvPr/>
        </p:nvSpPr>
        <p:spPr bwMode="auto">
          <a:xfrm>
            <a:off x="3657600" y="3533775"/>
            <a:ext cx="9413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6" name="Line 16"/>
          <p:cNvSpPr>
            <a:spLocks noChangeShapeType="1"/>
          </p:cNvSpPr>
          <p:nvPr/>
        </p:nvSpPr>
        <p:spPr bwMode="auto">
          <a:xfrm>
            <a:off x="5708650" y="3533775"/>
            <a:ext cx="6365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7" name="Line 17"/>
          <p:cNvSpPr>
            <a:spLocks noChangeShapeType="1"/>
          </p:cNvSpPr>
          <p:nvPr/>
        </p:nvSpPr>
        <p:spPr bwMode="auto">
          <a:xfrm>
            <a:off x="1773238" y="4017963"/>
            <a:ext cx="7762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8" name="Line 18"/>
          <p:cNvSpPr>
            <a:spLocks noChangeShapeType="1"/>
          </p:cNvSpPr>
          <p:nvPr/>
        </p:nvSpPr>
        <p:spPr bwMode="auto">
          <a:xfrm flipV="1">
            <a:off x="2660650" y="4487863"/>
            <a:ext cx="760413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9" name="Line 19"/>
          <p:cNvSpPr>
            <a:spLocks noChangeShapeType="1"/>
          </p:cNvSpPr>
          <p:nvPr/>
        </p:nvSpPr>
        <p:spPr bwMode="auto">
          <a:xfrm flipV="1">
            <a:off x="7329488" y="4475163"/>
            <a:ext cx="1163637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0" name="Line 20"/>
          <p:cNvSpPr>
            <a:spLocks noChangeShapeType="1"/>
          </p:cNvSpPr>
          <p:nvPr/>
        </p:nvSpPr>
        <p:spPr bwMode="auto">
          <a:xfrm>
            <a:off x="9283700" y="4489450"/>
            <a:ext cx="9683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1" name="Line 21"/>
          <p:cNvSpPr>
            <a:spLocks noChangeShapeType="1"/>
          </p:cNvSpPr>
          <p:nvPr/>
        </p:nvSpPr>
        <p:spPr bwMode="auto">
          <a:xfrm>
            <a:off x="652463" y="4987925"/>
            <a:ext cx="830262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2" name="Line 22"/>
          <p:cNvSpPr>
            <a:spLocks noChangeShapeType="1"/>
          </p:cNvSpPr>
          <p:nvPr/>
        </p:nvSpPr>
        <p:spPr bwMode="auto">
          <a:xfrm>
            <a:off x="2714625" y="4973638"/>
            <a:ext cx="8159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3" name="Line 23"/>
          <p:cNvSpPr>
            <a:spLocks noChangeShapeType="1"/>
          </p:cNvSpPr>
          <p:nvPr/>
        </p:nvSpPr>
        <p:spPr bwMode="auto">
          <a:xfrm flipV="1">
            <a:off x="4641850" y="4973638"/>
            <a:ext cx="2092325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4" name="Line 24"/>
          <p:cNvSpPr>
            <a:spLocks noChangeShapeType="1"/>
          </p:cNvSpPr>
          <p:nvPr/>
        </p:nvSpPr>
        <p:spPr bwMode="auto">
          <a:xfrm>
            <a:off x="7065963" y="4975225"/>
            <a:ext cx="12604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5" name="Line 25"/>
          <p:cNvSpPr>
            <a:spLocks noChangeShapeType="1"/>
          </p:cNvSpPr>
          <p:nvPr/>
        </p:nvSpPr>
        <p:spPr bwMode="auto">
          <a:xfrm flipV="1">
            <a:off x="1608138" y="5459413"/>
            <a:ext cx="1163637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6" name="Line 26"/>
          <p:cNvSpPr>
            <a:spLocks noChangeShapeType="1"/>
          </p:cNvSpPr>
          <p:nvPr/>
        </p:nvSpPr>
        <p:spPr bwMode="auto">
          <a:xfrm>
            <a:off x="2992438" y="5459413"/>
            <a:ext cx="900112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7" name="Line 27"/>
          <p:cNvSpPr>
            <a:spLocks noChangeShapeType="1"/>
          </p:cNvSpPr>
          <p:nvPr/>
        </p:nvSpPr>
        <p:spPr bwMode="auto">
          <a:xfrm>
            <a:off x="9961563" y="5473700"/>
            <a:ext cx="10525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58990961-17BE-46F0-A1D8-3562CAA09E44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5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9" grpId="0" animBg="1"/>
      <p:bldP spid="51210" grpId="0" animBg="1"/>
      <p:bldP spid="51211" grpId="0" animBg="1"/>
      <p:bldP spid="51212" grpId="0" animBg="1"/>
      <p:bldP spid="51213" grpId="0" animBg="1"/>
      <p:bldP spid="51214" grpId="0" animBg="1"/>
      <p:bldP spid="51215" grpId="0" animBg="1"/>
      <p:bldP spid="51216" grpId="0" animBg="1"/>
      <p:bldP spid="51217" grpId="0" animBg="1"/>
      <p:bldP spid="51218" grpId="0" animBg="1"/>
      <p:bldP spid="51219" grpId="0" animBg="1"/>
      <p:bldP spid="51220" grpId="0" animBg="1"/>
      <p:bldP spid="51221" grpId="0" animBg="1"/>
      <p:bldP spid="51222" grpId="0" animBg="1"/>
      <p:bldP spid="51223" grpId="0" animBg="1"/>
      <p:bldP spid="51224" grpId="0" animBg="1"/>
      <p:bldP spid="51225" grpId="0" animBg="1"/>
      <p:bldP spid="51226" grpId="0" animBg="1"/>
      <p:bldP spid="512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471488"/>
            <a:ext cx="31146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 Box 5"/>
          <p:cNvSpPr txBox="1">
            <a:spLocks noChangeArrowheads="1"/>
          </p:cNvSpPr>
          <p:nvPr/>
        </p:nvSpPr>
        <p:spPr bwMode="auto">
          <a:xfrm>
            <a:off x="3327400" y="592138"/>
            <a:ext cx="8864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Calibri" pitchFamily="34" charset="0"/>
              </a:rPr>
              <a:t>Read the sentences and underline the key words.</a:t>
            </a: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471488" y="1898650"/>
            <a:ext cx="11318875" cy="44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Calibri" pitchFamily="34" charset="0"/>
              </a:rPr>
              <a:t>5. We normally watch baseball games on TV, but it's my sister's birthday, so we're going to the _________________ on Saturday!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6. I like to decorate my room with the _________________ I bought from my trips. I have a doll from Japan, a small statue from Cambodia, and some paintings from Malaysia.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7. Our _________________ was great. She was very friendly and helpful. She told us a lot about the history of the town.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8. We went _________________ and then spent a few days by the sea. </a:t>
            </a:r>
          </a:p>
        </p:txBody>
      </p:sp>
      <p:sp>
        <p:nvSpPr>
          <p:cNvPr id="52231" name="Line 7"/>
          <p:cNvSpPr>
            <a:spLocks noChangeShapeType="1"/>
          </p:cNvSpPr>
          <p:nvPr/>
        </p:nvSpPr>
        <p:spPr bwMode="auto">
          <a:xfrm>
            <a:off x="3214688" y="2370138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>
            <a:off x="4365625" y="2355850"/>
            <a:ext cx="1262063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>
            <a:off x="5889625" y="2384425"/>
            <a:ext cx="858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>
            <a:off x="6983413" y="2370138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>
            <a:off x="9963150" y="2355850"/>
            <a:ext cx="858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>
            <a:off x="623888" y="2852738"/>
            <a:ext cx="1289050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>
            <a:off x="3630613" y="2841625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V="1">
            <a:off x="9975850" y="2867025"/>
            <a:ext cx="1260475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>
            <a:off x="7951788" y="2397125"/>
            <a:ext cx="6365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>
            <a:off x="1150938" y="3313113"/>
            <a:ext cx="541337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>
            <a:off x="2411413" y="3340100"/>
            <a:ext cx="12334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3" name="Line 19"/>
          <p:cNvSpPr>
            <a:spLocks noChangeShapeType="1"/>
          </p:cNvSpPr>
          <p:nvPr/>
        </p:nvSpPr>
        <p:spPr bwMode="auto">
          <a:xfrm>
            <a:off x="4489450" y="3340100"/>
            <a:ext cx="7477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4" name="Line 20"/>
          <p:cNvSpPr>
            <a:spLocks noChangeShapeType="1"/>
          </p:cNvSpPr>
          <p:nvPr/>
        </p:nvSpPr>
        <p:spPr bwMode="auto">
          <a:xfrm>
            <a:off x="665163" y="3824288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5" name="Line 21"/>
          <p:cNvSpPr>
            <a:spLocks noChangeShapeType="1"/>
          </p:cNvSpPr>
          <p:nvPr/>
        </p:nvSpPr>
        <p:spPr bwMode="auto">
          <a:xfrm flipV="1">
            <a:off x="3394075" y="3797300"/>
            <a:ext cx="720725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6" name="Line 22"/>
          <p:cNvSpPr>
            <a:spLocks noChangeShapeType="1"/>
          </p:cNvSpPr>
          <p:nvPr/>
        </p:nvSpPr>
        <p:spPr bwMode="auto">
          <a:xfrm>
            <a:off x="4475163" y="3797300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7" name="Line 23"/>
          <p:cNvSpPr>
            <a:spLocks noChangeShapeType="1"/>
          </p:cNvSpPr>
          <p:nvPr/>
        </p:nvSpPr>
        <p:spPr bwMode="auto">
          <a:xfrm flipV="1">
            <a:off x="5653088" y="3810000"/>
            <a:ext cx="498475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8" name="Line 24"/>
          <p:cNvSpPr>
            <a:spLocks noChangeShapeType="1"/>
          </p:cNvSpPr>
          <p:nvPr/>
        </p:nvSpPr>
        <p:spPr bwMode="auto">
          <a:xfrm>
            <a:off x="7302500" y="3840163"/>
            <a:ext cx="858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9" name="Line 25"/>
          <p:cNvSpPr>
            <a:spLocks noChangeShapeType="1"/>
          </p:cNvSpPr>
          <p:nvPr/>
        </p:nvSpPr>
        <p:spPr bwMode="auto">
          <a:xfrm flipV="1">
            <a:off x="8826500" y="3810000"/>
            <a:ext cx="1855788" cy="28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0" name="Line 26"/>
          <p:cNvSpPr>
            <a:spLocks noChangeShapeType="1"/>
          </p:cNvSpPr>
          <p:nvPr/>
        </p:nvSpPr>
        <p:spPr bwMode="auto">
          <a:xfrm>
            <a:off x="652463" y="4324350"/>
            <a:ext cx="1620837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1" name="Line 27"/>
          <p:cNvSpPr>
            <a:spLocks noChangeShapeType="1"/>
          </p:cNvSpPr>
          <p:nvPr/>
        </p:nvSpPr>
        <p:spPr bwMode="auto">
          <a:xfrm>
            <a:off x="4254500" y="4295775"/>
            <a:ext cx="1316038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2" name="Line 28"/>
          <p:cNvSpPr>
            <a:spLocks noChangeShapeType="1"/>
          </p:cNvSpPr>
          <p:nvPr/>
        </p:nvSpPr>
        <p:spPr bwMode="auto">
          <a:xfrm>
            <a:off x="6705600" y="4310063"/>
            <a:ext cx="1371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3" name="Line 29"/>
          <p:cNvSpPr>
            <a:spLocks noChangeShapeType="1"/>
          </p:cNvSpPr>
          <p:nvPr/>
        </p:nvSpPr>
        <p:spPr bwMode="auto">
          <a:xfrm>
            <a:off x="5984875" y="4781550"/>
            <a:ext cx="858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4" name="Line 30"/>
          <p:cNvSpPr>
            <a:spLocks noChangeShapeType="1"/>
          </p:cNvSpPr>
          <p:nvPr/>
        </p:nvSpPr>
        <p:spPr bwMode="auto">
          <a:xfrm>
            <a:off x="9339263" y="4781550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5" name="Line 31"/>
          <p:cNvSpPr>
            <a:spLocks noChangeShapeType="1"/>
          </p:cNvSpPr>
          <p:nvPr/>
        </p:nvSpPr>
        <p:spPr bwMode="auto">
          <a:xfrm>
            <a:off x="722313" y="5307013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6" name="Line 32"/>
          <p:cNvSpPr>
            <a:spLocks noChangeShapeType="1"/>
          </p:cNvSpPr>
          <p:nvPr/>
        </p:nvSpPr>
        <p:spPr bwMode="auto">
          <a:xfrm>
            <a:off x="2674938" y="5278438"/>
            <a:ext cx="5810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7" name="Line 33"/>
          <p:cNvSpPr>
            <a:spLocks noChangeShapeType="1"/>
          </p:cNvSpPr>
          <p:nvPr/>
        </p:nvSpPr>
        <p:spPr bwMode="auto">
          <a:xfrm>
            <a:off x="3754438" y="5308600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8" name="Line 34"/>
          <p:cNvSpPr>
            <a:spLocks noChangeShapeType="1"/>
          </p:cNvSpPr>
          <p:nvPr/>
        </p:nvSpPr>
        <p:spPr bwMode="auto">
          <a:xfrm>
            <a:off x="6429375" y="5294313"/>
            <a:ext cx="1011238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9" name="Line 35"/>
          <p:cNvSpPr>
            <a:spLocks noChangeShapeType="1"/>
          </p:cNvSpPr>
          <p:nvPr/>
        </p:nvSpPr>
        <p:spPr bwMode="auto">
          <a:xfrm>
            <a:off x="8812213" y="5362575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60" name="Line 36"/>
          <p:cNvSpPr>
            <a:spLocks noChangeShapeType="1"/>
          </p:cNvSpPr>
          <p:nvPr/>
        </p:nvSpPr>
        <p:spPr bwMode="auto">
          <a:xfrm>
            <a:off x="1608138" y="5792788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61" name="Line 37"/>
          <p:cNvSpPr>
            <a:spLocks noChangeShapeType="1"/>
          </p:cNvSpPr>
          <p:nvPr/>
        </p:nvSpPr>
        <p:spPr bwMode="auto">
          <a:xfrm>
            <a:off x="7786688" y="5791200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62" name="Line 38"/>
          <p:cNvSpPr>
            <a:spLocks noChangeShapeType="1"/>
          </p:cNvSpPr>
          <p:nvPr/>
        </p:nvSpPr>
        <p:spPr bwMode="auto">
          <a:xfrm flipV="1">
            <a:off x="9047163" y="5778500"/>
            <a:ext cx="1122362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63" name="Line 39"/>
          <p:cNvSpPr>
            <a:spLocks noChangeShapeType="1"/>
          </p:cNvSpPr>
          <p:nvPr/>
        </p:nvSpPr>
        <p:spPr bwMode="auto">
          <a:xfrm>
            <a:off x="552450" y="6262688"/>
            <a:ext cx="5810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10C65D3B-38F5-49C3-8428-B4A9B6126499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5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5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5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52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52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52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5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52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52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52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52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52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52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52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1" grpId="0" animBg="1"/>
      <p:bldP spid="52233" grpId="0" animBg="1"/>
      <p:bldP spid="52234" grpId="0" animBg="1"/>
      <p:bldP spid="52235" grpId="0" animBg="1"/>
      <p:bldP spid="52236" grpId="0" animBg="1"/>
      <p:bldP spid="52237" grpId="0" animBg="1"/>
      <p:bldP spid="52238" grpId="0" animBg="1"/>
      <p:bldP spid="52239" grpId="0" animBg="1"/>
      <p:bldP spid="52240" grpId="0" animBg="1"/>
      <p:bldP spid="52241" grpId="0" animBg="1"/>
      <p:bldP spid="52242" grpId="0" animBg="1"/>
      <p:bldP spid="52243" grpId="0" animBg="1"/>
      <p:bldP spid="52244" grpId="0" animBg="1"/>
      <p:bldP spid="52245" grpId="0" animBg="1"/>
      <p:bldP spid="52246" grpId="0" animBg="1"/>
      <p:bldP spid="52247" grpId="0" animBg="1"/>
      <p:bldP spid="52248" grpId="0" animBg="1"/>
      <p:bldP spid="52249" grpId="0" animBg="1"/>
      <p:bldP spid="52250" grpId="0" animBg="1"/>
      <p:bldP spid="52251" grpId="0" animBg="1"/>
      <p:bldP spid="52252" grpId="0" animBg="1"/>
      <p:bldP spid="52253" grpId="0" animBg="1"/>
      <p:bldP spid="52254" grpId="0" animBg="1"/>
      <p:bldP spid="52255" grpId="0" animBg="1"/>
      <p:bldP spid="52256" grpId="0" animBg="1"/>
      <p:bldP spid="52257" grpId="0" animBg="1"/>
      <p:bldP spid="52258" grpId="0" animBg="1"/>
      <p:bldP spid="52259" grpId="0" animBg="1"/>
      <p:bldP spid="52260" grpId="0" animBg="1"/>
      <p:bldP spid="52261" grpId="0" animBg="1"/>
      <p:bldP spid="52262" grpId="0" animBg="1"/>
      <p:bldP spid="522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/>
          </p:cNvPr>
          <p:cNvSpPr txBox="1"/>
          <p:nvPr/>
        </p:nvSpPr>
        <p:spPr>
          <a:xfrm>
            <a:off x="10390188" y="-17463"/>
            <a:ext cx="1801812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Review Unit 10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6307" y="588963"/>
            <a:ext cx="3265488" cy="584200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  <a:latin typeface="+mn-lt"/>
                <a:cs typeface="+mn-cs"/>
              </a:rPr>
              <a:t>LESSON OUTLINE</a:t>
            </a:r>
          </a:p>
        </p:txBody>
      </p:sp>
      <p:pic>
        <p:nvPicPr>
          <p:cNvPr id="6147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307" y="1433513"/>
            <a:ext cx="19208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984095" y="5145088"/>
            <a:ext cx="2379662" cy="539750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Consolidation</a:t>
            </a:r>
          </a:p>
        </p:txBody>
      </p:sp>
      <p:pic>
        <p:nvPicPr>
          <p:cNvPr id="6149" name="Picture 3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345" y="2070100"/>
            <a:ext cx="2889250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3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357" y="2659063"/>
            <a:ext cx="2890838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3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8507" y="3221038"/>
            <a:ext cx="2890838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4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6120" y="3863975"/>
            <a:ext cx="2627312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4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0595" y="4425950"/>
            <a:ext cx="2889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4CCE12FB-675E-4AF6-97CB-712661F707A6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9975" y="720831"/>
            <a:ext cx="3860294" cy="53995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0602" y="705273"/>
            <a:ext cx="3860294" cy="539955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400050"/>
            <a:ext cx="31146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3327400" y="506413"/>
            <a:ext cx="68976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Calibri" pitchFamily="34" charset="0"/>
              </a:rPr>
              <a:t>Read again and fill in the blanks.</a:t>
            </a:r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452438" y="2392363"/>
            <a:ext cx="11406187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200">
                <a:latin typeface="Calibri" pitchFamily="34" charset="0"/>
              </a:rPr>
              <a:t>1. Our trip to New Zealand was great! We took so many _________________.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2. We went to the airport very early because our _____________ was at 6 a.m.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3. There are many _________________ buildings in Vienna. The oldest one is more than one thousand years old.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4. My brother forgot his _________________ so I had to pay for him. </a:t>
            </a:r>
          </a:p>
        </p:txBody>
      </p:sp>
      <p:sp>
        <p:nvSpPr>
          <p:cNvPr id="23556" name="Line 5"/>
          <p:cNvSpPr>
            <a:spLocks noChangeShapeType="1"/>
          </p:cNvSpPr>
          <p:nvPr/>
        </p:nvSpPr>
        <p:spPr bwMode="auto">
          <a:xfrm>
            <a:off x="1690688" y="2863850"/>
            <a:ext cx="4429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7" name="Line 6"/>
          <p:cNvSpPr>
            <a:spLocks noChangeShapeType="1"/>
          </p:cNvSpPr>
          <p:nvPr/>
        </p:nvSpPr>
        <p:spPr bwMode="auto">
          <a:xfrm flipV="1">
            <a:off x="2825750" y="2894013"/>
            <a:ext cx="1952625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Line 7"/>
          <p:cNvSpPr>
            <a:spLocks noChangeShapeType="1"/>
          </p:cNvSpPr>
          <p:nvPr/>
        </p:nvSpPr>
        <p:spPr bwMode="auto">
          <a:xfrm flipV="1">
            <a:off x="5848350" y="2878138"/>
            <a:ext cx="733425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9" name="Line 8"/>
          <p:cNvSpPr>
            <a:spLocks noChangeShapeType="1"/>
          </p:cNvSpPr>
          <p:nvPr/>
        </p:nvSpPr>
        <p:spPr bwMode="auto">
          <a:xfrm flipV="1">
            <a:off x="7550150" y="2851150"/>
            <a:ext cx="663575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Line 9"/>
          <p:cNvSpPr>
            <a:spLocks noChangeShapeType="1"/>
          </p:cNvSpPr>
          <p:nvPr/>
        </p:nvSpPr>
        <p:spPr bwMode="auto">
          <a:xfrm flipV="1">
            <a:off x="8867775" y="2863850"/>
            <a:ext cx="803275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1" name="Line 10"/>
          <p:cNvSpPr>
            <a:spLocks noChangeShapeType="1"/>
          </p:cNvSpPr>
          <p:nvPr/>
        </p:nvSpPr>
        <p:spPr bwMode="auto">
          <a:xfrm>
            <a:off x="1676400" y="3819525"/>
            <a:ext cx="719138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2" name="Line 11"/>
          <p:cNvSpPr>
            <a:spLocks noChangeShapeType="1"/>
          </p:cNvSpPr>
          <p:nvPr/>
        </p:nvSpPr>
        <p:spPr bwMode="auto">
          <a:xfrm>
            <a:off x="3657600" y="3833813"/>
            <a:ext cx="9413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3" name="Line 12"/>
          <p:cNvSpPr>
            <a:spLocks noChangeShapeType="1"/>
          </p:cNvSpPr>
          <p:nvPr/>
        </p:nvSpPr>
        <p:spPr bwMode="auto">
          <a:xfrm>
            <a:off x="5708650" y="3833813"/>
            <a:ext cx="6365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4" name="Line 13"/>
          <p:cNvSpPr>
            <a:spLocks noChangeShapeType="1"/>
          </p:cNvSpPr>
          <p:nvPr/>
        </p:nvSpPr>
        <p:spPr bwMode="auto">
          <a:xfrm>
            <a:off x="1773238" y="4318000"/>
            <a:ext cx="7762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5" name="Line 14"/>
          <p:cNvSpPr>
            <a:spLocks noChangeShapeType="1"/>
          </p:cNvSpPr>
          <p:nvPr/>
        </p:nvSpPr>
        <p:spPr bwMode="auto">
          <a:xfrm flipV="1">
            <a:off x="2660650" y="4802188"/>
            <a:ext cx="7604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6" name="Line 15"/>
          <p:cNvSpPr>
            <a:spLocks noChangeShapeType="1"/>
          </p:cNvSpPr>
          <p:nvPr/>
        </p:nvSpPr>
        <p:spPr bwMode="auto">
          <a:xfrm flipV="1">
            <a:off x="7329488" y="4789488"/>
            <a:ext cx="1163637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7" name="Line 16"/>
          <p:cNvSpPr>
            <a:spLocks noChangeShapeType="1"/>
          </p:cNvSpPr>
          <p:nvPr/>
        </p:nvSpPr>
        <p:spPr bwMode="auto">
          <a:xfrm>
            <a:off x="9283700" y="4818063"/>
            <a:ext cx="9683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8" name="Line 17"/>
          <p:cNvSpPr>
            <a:spLocks noChangeShapeType="1"/>
          </p:cNvSpPr>
          <p:nvPr/>
        </p:nvSpPr>
        <p:spPr bwMode="auto">
          <a:xfrm>
            <a:off x="652463" y="5302250"/>
            <a:ext cx="830262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9" name="Line 18"/>
          <p:cNvSpPr>
            <a:spLocks noChangeShapeType="1"/>
          </p:cNvSpPr>
          <p:nvPr/>
        </p:nvSpPr>
        <p:spPr bwMode="auto">
          <a:xfrm>
            <a:off x="2714625" y="5287963"/>
            <a:ext cx="8159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0" name="Line 19"/>
          <p:cNvSpPr>
            <a:spLocks noChangeShapeType="1"/>
          </p:cNvSpPr>
          <p:nvPr/>
        </p:nvSpPr>
        <p:spPr bwMode="auto">
          <a:xfrm flipV="1">
            <a:off x="4641850" y="5273675"/>
            <a:ext cx="2092325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1" name="Line 20"/>
          <p:cNvSpPr>
            <a:spLocks noChangeShapeType="1"/>
          </p:cNvSpPr>
          <p:nvPr/>
        </p:nvSpPr>
        <p:spPr bwMode="auto">
          <a:xfrm>
            <a:off x="7065963" y="5289550"/>
            <a:ext cx="12604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2" name="Line 21"/>
          <p:cNvSpPr>
            <a:spLocks noChangeShapeType="1"/>
          </p:cNvSpPr>
          <p:nvPr/>
        </p:nvSpPr>
        <p:spPr bwMode="auto">
          <a:xfrm flipV="1">
            <a:off x="1608138" y="5759450"/>
            <a:ext cx="1163637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3" name="Line 22"/>
          <p:cNvSpPr>
            <a:spLocks noChangeShapeType="1"/>
          </p:cNvSpPr>
          <p:nvPr/>
        </p:nvSpPr>
        <p:spPr bwMode="auto">
          <a:xfrm>
            <a:off x="2992438" y="5759450"/>
            <a:ext cx="900112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4" name="Line 23"/>
          <p:cNvSpPr>
            <a:spLocks noChangeShapeType="1"/>
          </p:cNvSpPr>
          <p:nvPr/>
        </p:nvSpPr>
        <p:spPr bwMode="auto">
          <a:xfrm>
            <a:off x="9961563" y="5788025"/>
            <a:ext cx="5953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76288" y="1204913"/>
            <a:ext cx="1647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photos</a:t>
            </a:r>
          </a:p>
        </p:txBody>
      </p:sp>
      <p:sp>
        <p:nvSpPr>
          <p:cNvPr id="23576" name="Text Box 25"/>
          <p:cNvSpPr txBox="1">
            <a:spLocks noChangeArrowheads="1"/>
          </p:cNvSpPr>
          <p:nvPr/>
        </p:nvSpPr>
        <p:spPr bwMode="auto">
          <a:xfrm>
            <a:off x="3255963" y="1201738"/>
            <a:ext cx="2216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sightseeing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6053138" y="1179513"/>
            <a:ext cx="1647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wallet</a:t>
            </a:r>
          </a:p>
        </p:txBody>
      </p:sp>
      <p:sp>
        <p:nvSpPr>
          <p:cNvPr id="54299" name="Text Box 27"/>
          <p:cNvSpPr txBox="1">
            <a:spLocks noChangeArrowheads="1"/>
          </p:cNvSpPr>
          <p:nvPr/>
        </p:nvSpPr>
        <p:spPr bwMode="auto">
          <a:xfrm>
            <a:off x="8683625" y="1190625"/>
            <a:ext cx="1647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historic</a:t>
            </a:r>
          </a:p>
        </p:txBody>
      </p:sp>
      <p:sp>
        <p:nvSpPr>
          <p:cNvPr id="23579" name="Text Box 28"/>
          <p:cNvSpPr txBox="1">
            <a:spLocks noChangeArrowheads="1"/>
          </p:cNvSpPr>
          <p:nvPr/>
        </p:nvSpPr>
        <p:spPr bwMode="auto">
          <a:xfrm>
            <a:off x="762000" y="1785938"/>
            <a:ext cx="21891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tour guide</a:t>
            </a:r>
          </a:p>
        </p:txBody>
      </p:sp>
      <p:sp>
        <p:nvSpPr>
          <p:cNvPr id="54301" name="Text Box 29"/>
          <p:cNvSpPr txBox="1">
            <a:spLocks noChangeArrowheads="1"/>
          </p:cNvSpPr>
          <p:nvPr/>
        </p:nvSpPr>
        <p:spPr bwMode="auto">
          <a:xfrm>
            <a:off x="3230563" y="1760538"/>
            <a:ext cx="1647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flight</a:t>
            </a:r>
          </a:p>
        </p:txBody>
      </p:sp>
      <p:sp>
        <p:nvSpPr>
          <p:cNvPr id="23581" name="Text Box 30"/>
          <p:cNvSpPr txBox="1">
            <a:spLocks noChangeArrowheads="1"/>
          </p:cNvSpPr>
          <p:nvPr/>
        </p:nvSpPr>
        <p:spPr bwMode="auto">
          <a:xfrm>
            <a:off x="6069013" y="1760538"/>
            <a:ext cx="1911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souvenirs</a:t>
            </a:r>
          </a:p>
        </p:txBody>
      </p:sp>
      <p:sp>
        <p:nvSpPr>
          <p:cNvPr id="23582" name="Text Box 31"/>
          <p:cNvSpPr txBox="1">
            <a:spLocks noChangeArrowheads="1"/>
          </p:cNvSpPr>
          <p:nvPr/>
        </p:nvSpPr>
        <p:spPr bwMode="auto">
          <a:xfrm>
            <a:off x="8715375" y="1706563"/>
            <a:ext cx="1647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stadium</a:t>
            </a:r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76385F0C-4B86-46E8-B4B4-A53832C80EF8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7894 L 0.03698 0.248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" y="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47 0.0588 L 0.49479 0.2324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43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00" y="8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2 0.05301 L -0.34349 0.45903 " pathEditMode="relative" ptsTypes="AA">
                                      <p:cBhvr>
                                        <p:cTn id="14" dur="20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0.05046 L -0.06523 0.6081 " pathEditMode="relative" ptsTypes="AA">
                                      <p:cBhvr>
                                        <p:cTn id="18" dur="20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96" grpId="0"/>
      <p:bldP spid="54298" grpId="0"/>
      <p:bldP spid="54299" grpId="0"/>
      <p:bldP spid="5430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428625"/>
            <a:ext cx="31146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3327400" y="520700"/>
            <a:ext cx="8864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Calibri" pitchFamily="34" charset="0"/>
              </a:rPr>
              <a:t>Read again and fill in the </a:t>
            </a:r>
            <a:r>
              <a:rPr lang="en-US" sz="3200" b="1" dirty="0" smtClean="0">
                <a:latin typeface="Calibri" pitchFamily="34" charset="0"/>
              </a:rPr>
              <a:t>blanks.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471488" y="1898650"/>
            <a:ext cx="11318875" cy="44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Calibri" pitchFamily="34" charset="0"/>
              </a:rPr>
              <a:t>5. We normally watch baseball games on TV, but it's my sister's birthday, so we're going to the _________________ on Saturday!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6. I like to decorate my room with the _________________ I bought from my trips. I have a doll from Japan, a small statue from Cambodia, and some paintings from Malaysia.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7. Our _________________ was great. She was very friendly and helpful. She told us a lot about the history of the town.</a:t>
            </a:r>
            <a:br>
              <a:rPr lang="en-US" sz="3200">
                <a:latin typeface="Calibri" pitchFamily="34" charset="0"/>
              </a:rPr>
            </a:br>
            <a:r>
              <a:rPr lang="en-US" sz="3200">
                <a:latin typeface="Calibri" pitchFamily="34" charset="0"/>
              </a:rPr>
              <a:t>8. We went _________________ and then spent a few days by the sea. </a:t>
            </a:r>
          </a:p>
        </p:txBody>
      </p:sp>
      <p:sp>
        <p:nvSpPr>
          <p:cNvPr id="24580" name="Line 5"/>
          <p:cNvSpPr>
            <a:spLocks noChangeShapeType="1"/>
          </p:cNvSpPr>
          <p:nvPr/>
        </p:nvSpPr>
        <p:spPr bwMode="auto">
          <a:xfrm>
            <a:off x="3214688" y="2370138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1" name="Line 6"/>
          <p:cNvSpPr>
            <a:spLocks noChangeShapeType="1"/>
          </p:cNvSpPr>
          <p:nvPr/>
        </p:nvSpPr>
        <p:spPr bwMode="auto">
          <a:xfrm>
            <a:off x="4365625" y="2355850"/>
            <a:ext cx="1262063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2" name="Line 7"/>
          <p:cNvSpPr>
            <a:spLocks noChangeShapeType="1"/>
          </p:cNvSpPr>
          <p:nvPr/>
        </p:nvSpPr>
        <p:spPr bwMode="auto">
          <a:xfrm>
            <a:off x="5889625" y="2384425"/>
            <a:ext cx="858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3" name="Line 8"/>
          <p:cNvSpPr>
            <a:spLocks noChangeShapeType="1"/>
          </p:cNvSpPr>
          <p:nvPr/>
        </p:nvSpPr>
        <p:spPr bwMode="auto">
          <a:xfrm>
            <a:off x="6983413" y="2370138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Line 9"/>
          <p:cNvSpPr>
            <a:spLocks noChangeShapeType="1"/>
          </p:cNvSpPr>
          <p:nvPr/>
        </p:nvSpPr>
        <p:spPr bwMode="auto">
          <a:xfrm>
            <a:off x="9963150" y="2355850"/>
            <a:ext cx="858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5" name="Line 10"/>
          <p:cNvSpPr>
            <a:spLocks noChangeShapeType="1"/>
          </p:cNvSpPr>
          <p:nvPr/>
        </p:nvSpPr>
        <p:spPr bwMode="auto">
          <a:xfrm>
            <a:off x="623888" y="2852738"/>
            <a:ext cx="1289050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6" name="Line 11"/>
          <p:cNvSpPr>
            <a:spLocks noChangeShapeType="1"/>
          </p:cNvSpPr>
          <p:nvPr/>
        </p:nvSpPr>
        <p:spPr bwMode="auto">
          <a:xfrm>
            <a:off x="3630613" y="2841625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7" name="Line 12"/>
          <p:cNvSpPr>
            <a:spLocks noChangeShapeType="1"/>
          </p:cNvSpPr>
          <p:nvPr/>
        </p:nvSpPr>
        <p:spPr bwMode="auto">
          <a:xfrm flipV="1">
            <a:off x="9975850" y="2867025"/>
            <a:ext cx="1260475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8" name="Line 13"/>
          <p:cNvSpPr>
            <a:spLocks noChangeShapeType="1"/>
          </p:cNvSpPr>
          <p:nvPr/>
        </p:nvSpPr>
        <p:spPr bwMode="auto">
          <a:xfrm>
            <a:off x="7951788" y="2397125"/>
            <a:ext cx="6365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9" name="Line 14"/>
          <p:cNvSpPr>
            <a:spLocks noChangeShapeType="1"/>
          </p:cNvSpPr>
          <p:nvPr/>
        </p:nvSpPr>
        <p:spPr bwMode="auto">
          <a:xfrm>
            <a:off x="1150938" y="3313113"/>
            <a:ext cx="541337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0" name="Line 15"/>
          <p:cNvSpPr>
            <a:spLocks noChangeShapeType="1"/>
          </p:cNvSpPr>
          <p:nvPr/>
        </p:nvSpPr>
        <p:spPr bwMode="auto">
          <a:xfrm>
            <a:off x="2411413" y="3340100"/>
            <a:ext cx="12334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1" name="Line 16"/>
          <p:cNvSpPr>
            <a:spLocks noChangeShapeType="1"/>
          </p:cNvSpPr>
          <p:nvPr/>
        </p:nvSpPr>
        <p:spPr bwMode="auto">
          <a:xfrm>
            <a:off x="4489450" y="3340100"/>
            <a:ext cx="7477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2" name="Line 17"/>
          <p:cNvSpPr>
            <a:spLocks noChangeShapeType="1"/>
          </p:cNvSpPr>
          <p:nvPr/>
        </p:nvSpPr>
        <p:spPr bwMode="auto">
          <a:xfrm>
            <a:off x="665163" y="3824288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3" name="Line 18"/>
          <p:cNvSpPr>
            <a:spLocks noChangeShapeType="1"/>
          </p:cNvSpPr>
          <p:nvPr/>
        </p:nvSpPr>
        <p:spPr bwMode="auto">
          <a:xfrm flipV="1">
            <a:off x="3394075" y="3797300"/>
            <a:ext cx="720725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4" name="Line 19"/>
          <p:cNvSpPr>
            <a:spLocks noChangeShapeType="1"/>
          </p:cNvSpPr>
          <p:nvPr/>
        </p:nvSpPr>
        <p:spPr bwMode="auto">
          <a:xfrm>
            <a:off x="4475163" y="3797300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5" name="Line 20"/>
          <p:cNvSpPr>
            <a:spLocks noChangeShapeType="1"/>
          </p:cNvSpPr>
          <p:nvPr/>
        </p:nvSpPr>
        <p:spPr bwMode="auto">
          <a:xfrm flipV="1">
            <a:off x="5653088" y="3810000"/>
            <a:ext cx="498475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6" name="Line 21"/>
          <p:cNvSpPr>
            <a:spLocks noChangeShapeType="1"/>
          </p:cNvSpPr>
          <p:nvPr/>
        </p:nvSpPr>
        <p:spPr bwMode="auto">
          <a:xfrm>
            <a:off x="7302500" y="3840163"/>
            <a:ext cx="858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7" name="Line 22"/>
          <p:cNvSpPr>
            <a:spLocks noChangeShapeType="1"/>
          </p:cNvSpPr>
          <p:nvPr/>
        </p:nvSpPr>
        <p:spPr bwMode="auto">
          <a:xfrm flipV="1">
            <a:off x="8826500" y="3810000"/>
            <a:ext cx="1855788" cy="28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8" name="Line 23"/>
          <p:cNvSpPr>
            <a:spLocks noChangeShapeType="1"/>
          </p:cNvSpPr>
          <p:nvPr/>
        </p:nvSpPr>
        <p:spPr bwMode="auto">
          <a:xfrm>
            <a:off x="652463" y="4324350"/>
            <a:ext cx="1620837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9" name="Line 24"/>
          <p:cNvSpPr>
            <a:spLocks noChangeShapeType="1"/>
          </p:cNvSpPr>
          <p:nvPr/>
        </p:nvSpPr>
        <p:spPr bwMode="auto">
          <a:xfrm>
            <a:off x="4254500" y="4295775"/>
            <a:ext cx="1316038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0" name="Line 25"/>
          <p:cNvSpPr>
            <a:spLocks noChangeShapeType="1"/>
          </p:cNvSpPr>
          <p:nvPr/>
        </p:nvSpPr>
        <p:spPr bwMode="auto">
          <a:xfrm>
            <a:off x="6705600" y="4310063"/>
            <a:ext cx="1371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1" name="Line 26"/>
          <p:cNvSpPr>
            <a:spLocks noChangeShapeType="1"/>
          </p:cNvSpPr>
          <p:nvPr/>
        </p:nvSpPr>
        <p:spPr bwMode="auto">
          <a:xfrm>
            <a:off x="5984875" y="4781550"/>
            <a:ext cx="858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2" name="Line 27"/>
          <p:cNvSpPr>
            <a:spLocks noChangeShapeType="1"/>
          </p:cNvSpPr>
          <p:nvPr/>
        </p:nvSpPr>
        <p:spPr bwMode="auto">
          <a:xfrm>
            <a:off x="9339263" y="4781550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3" name="Line 28"/>
          <p:cNvSpPr>
            <a:spLocks noChangeShapeType="1"/>
          </p:cNvSpPr>
          <p:nvPr/>
        </p:nvSpPr>
        <p:spPr bwMode="auto">
          <a:xfrm>
            <a:off x="722313" y="5307013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4" name="Line 29"/>
          <p:cNvSpPr>
            <a:spLocks noChangeShapeType="1"/>
          </p:cNvSpPr>
          <p:nvPr/>
        </p:nvSpPr>
        <p:spPr bwMode="auto">
          <a:xfrm>
            <a:off x="2674938" y="5278438"/>
            <a:ext cx="5810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5" name="Line 30"/>
          <p:cNvSpPr>
            <a:spLocks noChangeShapeType="1"/>
          </p:cNvSpPr>
          <p:nvPr/>
        </p:nvSpPr>
        <p:spPr bwMode="auto">
          <a:xfrm>
            <a:off x="3754438" y="5308600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6" name="Line 31"/>
          <p:cNvSpPr>
            <a:spLocks noChangeShapeType="1"/>
          </p:cNvSpPr>
          <p:nvPr/>
        </p:nvSpPr>
        <p:spPr bwMode="auto">
          <a:xfrm>
            <a:off x="6429375" y="5294313"/>
            <a:ext cx="1011238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7" name="Line 32"/>
          <p:cNvSpPr>
            <a:spLocks noChangeShapeType="1"/>
          </p:cNvSpPr>
          <p:nvPr/>
        </p:nvSpPr>
        <p:spPr bwMode="auto">
          <a:xfrm>
            <a:off x="8812213" y="5362575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8" name="Line 33"/>
          <p:cNvSpPr>
            <a:spLocks noChangeShapeType="1"/>
          </p:cNvSpPr>
          <p:nvPr/>
        </p:nvSpPr>
        <p:spPr bwMode="auto">
          <a:xfrm>
            <a:off x="1608138" y="5792788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9" name="Line 34"/>
          <p:cNvSpPr>
            <a:spLocks noChangeShapeType="1"/>
          </p:cNvSpPr>
          <p:nvPr/>
        </p:nvSpPr>
        <p:spPr bwMode="auto">
          <a:xfrm>
            <a:off x="7786688" y="5791200"/>
            <a:ext cx="858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10" name="Line 35"/>
          <p:cNvSpPr>
            <a:spLocks noChangeShapeType="1"/>
          </p:cNvSpPr>
          <p:nvPr/>
        </p:nvSpPr>
        <p:spPr bwMode="auto">
          <a:xfrm flipV="1">
            <a:off x="9047163" y="5778500"/>
            <a:ext cx="1122362" cy="14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56" name="Line 36"/>
          <p:cNvSpPr>
            <a:spLocks noChangeShapeType="1"/>
          </p:cNvSpPr>
          <p:nvPr/>
        </p:nvSpPr>
        <p:spPr bwMode="auto">
          <a:xfrm>
            <a:off x="552450" y="6262688"/>
            <a:ext cx="5810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57" name="Text Box 37"/>
          <p:cNvSpPr txBox="1">
            <a:spLocks noChangeArrowheads="1"/>
          </p:cNvSpPr>
          <p:nvPr/>
        </p:nvSpPr>
        <p:spPr bwMode="auto">
          <a:xfrm>
            <a:off x="762000" y="1385888"/>
            <a:ext cx="21891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tour guide</a:t>
            </a:r>
          </a:p>
        </p:txBody>
      </p:sp>
      <p:sp>
        <p:nvSpPr>
          <p:cNvPr id="56358" name="Text Box 38"/>
          <p:cNvSpPr txBox="1">
            <a:spLocks noChangeArrowheads="1"/>
          </p:cNvSpPr>
          <p:nvPr/>
        </p:nvSpPr>
        <p:spPr bwMode="auto">
          <a:xfrm>
            <a:off x="3255963" y="958850"/>
            <a:ext cx="2216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sightseeing</a:t>
            </a:r>
          </a:p>
        </p:txBody>
      </p:sp>
      <p:sp>
        <p:nvSpPr>
          <p:cNvPr id="56359" name="Text Box 39"/>
          <p:cNvSpPr txBox="1">
            <a:spLocks noChangeArrowheads="1"/>
          </p:cNvSpPr>
          <p:nvPr/>
        </p:nvSpPr>
        <p:spPr bwMode="auto">
          <a:xfrm>
            <a:off x="6069013" y="1427163"/>
            <a:ext cx="1911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souvenirs</a:t>
            </a:r>
          </a:p>
        </p:txBody>
      </p:sp>
      <p:sp>
        <p:nvSpPr>
          <p:cNvPr id="56360" name="Text Box 40"/>
          <p:cNvSpPr txBox="1">
            <a:spLocks noChangeArrowheads="1"/>
          </p:cNvSpPr>
          <p:nvPr/>
        </p:nvSpPr>
        <p:spPr bwMode="auto">
          <a:xfrm>
            <a:off x="8715375" y="1406525"/>
            <a:ext cx="1647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stadium</a:t>
            </a:r>
          </a:p>
        </p:txBody>
      </p:sp>
      <p:sp>
        <p:nvSpPr>
          <p:cNvPr id="41" name="TextBox 6">
            <a:extLst>
              <a:ext uri="{FF2B5EF4-FFF2-40B4-BE49-F238E27FC236}">
                <a16:creationId xmlns:a16="http://schemas.microsoft.com/office/drawing/2014/main" id="{9ED64370-3D2E-4AA8-8740-3C2B3619249D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42 0.05556 L -0.16263 0.146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6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00" y="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4 0.05278 L 0.10456 0.21042 " pathEditMode="relative" ptsTypes="AA">
                                      <p:cBhvr>
                                        <p:cTn id="15" dur="2000" fill="hold"/>
                                        <p:tgtEl>
                                          <p:spTgt spid="563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5 0.02431 L 0.14089 0.426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63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0" y="20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0.04838 L -0.0125 0.63426 " pathEditMode="relative" ptsTypes="AA">
                                      <p:cBhvr>
                                        <p:cTn id="23" dur="2000" fill="hold"/>
                                        <p:tgtEl>
                                          <p:spTgt spid="563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56" grpId="0" animBg="1"/>
      <p:bldP spid="56357" grpId="0"/>
      <p:bldP spid="56358" grpId="0"/>
      <p:bldP spid="563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5450" y="411163"/>
            <a:ext cx="117665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2775" y="1598613"/>
            <a:ext cx="112410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7469188" y="2282825"/>
            <a:ext cx="9413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Calibri" pitchFamily="34" charset="0"/>
              </a:rPr>
              <a:t>the</a:t>
            </a: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3602038" y="4322763"/>
            <a:ext cx="9413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Calibri" pitchFamily="34" charset="0"/>
              </a:rPr>
              <a:t>the</a:t>
            </a: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6311900" y="2944813"/>
            <a:ext cx="623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Calibri" pitchFamily="34" charset="0"/>
              </a:rPr>
              <a:t>Ø</a:t>
            </a:r>
            <a:r>
              <a:rPr lang="en-US"/>
              <a:t> </a:t>
            </a:r>
          </a:p>
        </p:txBody>
      </p:sp>
      <p:sp>
        <p:nvSpPr>
          <p:cNvPr id="57353" name="Text Box 9"/>
          <p:cNvSpPr txBox="1">
            <a:spLocks noChangeArrowheads="1"/>
          </p:cNvSpPr>
          <p:nvPr/>
        </p:nvSpPr>
        <p:spPr bwMode="auto">
          <a:xfrm>
            <a:off x="3568700" y="3598863"/>
            <a:ext cx="623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Calibri" pitchFamily="34" charset="0"/>
              </a:rPr>
              <a:t>Ø</a:t>
            </a:r>
            <a:r>
              <a:rPr lang="en-US"/>
              <a:t> </a:t>
            </a:r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5675313" y="4981575"/>
            <a:ext cx="6238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latin typeface="Calibri" pitchFamily="34" charset="0"/>
              </a:rPr>
              <a:t>Ø</a:t>
            </a:r>
            <a:r>
              <a:rPr lang="en-US"/>
              <a:t> 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5D04B4FC-8FB9-4480-A80A-D1B892B7E59A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7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7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9875" y="333375"/>
            <a:ext cx="957262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7"/>
          <p:cNvSpPr>
            <a:spLocks noChangeArrowheads="1"/>
          </p:cNvSpPr>
          <p:nvPr/>
        </p:nvSpPr>
        <p:spPr bwMode="auto">
          <a:xfrm>
            <a:off x="436563" y="847725"/>
            <a:ext cx="10264775" cy="557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3100">
                <a:latin typeface="Calibri" pitchFamily="34" charset="0"/>
              </a:rPr>
              <a:t>you/visit/Empire State Building? </a:t>
            </a:r>
          </a:p>
          <a:p>
            <a:pPr marL="342900" indent="-342900"/>
            <a:endParaRPr lang="en-US" sz="3100">
              <a:latin typeface="Calibri" pitchFamily="34" charset="0"/>
              <a:sym typeface="Wingdings" pitchFamily="2" charset="2"/>
            </a:endParaRPr>
          </a:p>
          <a:p>
            <a:pPr marL="342900" indent="-342900"/>
            <a:r>
              <a:rPr lang="en-US" sz="3100">
                <a:latin typeface="Calibri" pitchFamily="34" charset="0"/>
              </a:rPr>
              <a:t>2. we/take/ﬂight/Boston/the next day</a:t>
            </a:r>
          </a:p>
          <a:p>
            <a:pPr marL="342900" indent="-342900"/>
            <a:endParaRPr lang="en-US" sz="3100">
              <a:latin typeface="Calibri" pitchFamily="34" charset="0"/>
            </a:endParaRPr>
          </a:p>
          <a:p>
            <a:pPr marL="342900" indent="-342900"/>
            <a:r>
              <a:rPr lang="en-US" sz="3100">
                <a:latin typeface="Calibri" pitchFamily="34" charset="0"/>
              </a:rPr>
              <a:t>3. I/buy/lots of new clothes </a:t>
            </a:r>
          </a:p>
          <a:p>
            <a:pPr marL="342900" indent="-342900"/>
            <a:endParaRPr lang="en-US" sz="3100">
              <a:latin typeface="Calibri" pitchFamily="34" charset="0"/>
            </a:endParaRPr>
          </a:p>
          <a:p>
            <a:pPr marL="342900" indent="-342900"/>
            <a:r>
              <a:rPr lang="en-US" sz="3100">
                <a:latin typeface="Calibri" pitchFamily="34" charset="0"/>
              </a:rPr>
              <a:t>4. she/not have/swimsuit </a:t>
            </a:r>
          </a:p>
          <a:p>
            <a:pPr marL="342900" indent="-342900"/>
            <a:endParaRPr lang="en-US" sz="3100">
              <a:latin typeface="Calibri" pitchFamily="34" charset="0"/>
            </a:endParaRPr>
          </a:p>
          <a:p>
            <a:pPr marL="342900" indent="-342900"/>
            <a:r>
              <a:rPr lang="en-US" sz="3100">
                <a:latin typeface="Calibri" pitchFamily="34" charset="0"/>
              </a:rPr>
              <a:t>5. he/lose/his ticket</a:t>
            </a:r>
          </a:p>
          <a:p>
            <a:pPr marL="342900" indent="-342900"/>
            <a:endParaRPr lang="en-US" sz="3100">
              <a:latin typeface="Calibri" pitchFamily="34" charset="0"/>
            </a:endParaRPr>
          </a:p>
          <a:p>
            <a:pPr marL="342900" indent="-342900"/>
            <a:r>
              <a:rPr lang="en-US" sz="3100">
                <a:latin typeface="Calibri" pitchFamily="34" charset="0"/>
              </a:rPr>
              <a:t>6. they/eat/famous restaurant</a:t>
            </a:r>
            <a:r>
              <a:rPr lang="en-US"/>
              <a:t> </a:t>
            </a:r>
            <a:br>
              <a:rPr lang="en-US"/>
            </a:br>
            <a:endParaRPr lang="en-US"/>
          </a:p>
        </p:txBody>
      </p:sp>
      <p:sp>
        <p:nvSpPr>
          <p:cNvPr id="26627" name="AutoShape 8"/>
          <p:cNvSpPr>
            <a:spLocks noChangeArrowheads="1"/>
          </p:cNvSpPr>
          <p:nvPr/>
        </p:nvSpPr>
        <p:spPr bwMode="auto">
          <a:xfrm>
            <a:off x="527050" y="1497013"/>
            <a:ext cx="457200" cy="220662"/>
          </a:xfrm>
          <a:prstGeom prst="rightArrow">
            <a:avLst>
              <a:gd name="adj1" fmla="val 50000"/>
              <a:gd name="adj2" fmla="val 5179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6628" name="AutoShape 9"/>
          <p:cNvSpPr>
            <a:spLocks noChangeArrowheads="1"/>
          </p:cNvSpPr>
          <p:nvPr/>
        </p:nvSpPr>
        <p:spPr bwMode="auto">
          <a:xfrm>
            <a:off x="557213" y="2425700"/>
            <a:ext cx="457200" cy="220663"/>
          </a:xfrm>
          <a:prstGeom prst="rightArrow">
            <a:avLst>
              <a:gd name="adj1" fmla="val 50000"/>
              <a:gd name="adj2" fmla="val 51798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6629" name="AutoShape 10"/>
          <p:cNvSpPr>
            <a:spLocks noChangeArrowheads="1"/>
          </p:cNvSpPr>
          <p:nvPr/>
        </p:nvSpPr>
        <p:spPr bwMode="auto">
          <a:xfrm>
            <a:off x="557213" y="3395663"/>
            <a:ext cx="457200" cy="220662"/>
          </a:xfrm>
          <a:prstGeom prst="rightArrow">
            <a:avLst>
              <a:gd name="adj1" fmla="val 50000"/>
              <a:gd name="adj2" fmla="val 5179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6630" name="AutoShape 11"/>
          <p:cNvSpPr>
            <a:spLocks noChangeArrowheads="1"/>
          </p:cNvSpPr>
          <p:nvPr/>
        </p:nvSpPr>
        <p:spPr bwMode="auto">
          <a:xfrm>
            <a:off x="584200" y="4337050"/>
            <a:ext cx="457200" cy="220663"/>
          </a:xfrm>
          <a:prstGeom prst="rightArrow">
            <a:avLst>
              <a:gd name="adj1" fmla="val 50000"/>
              <a:gd name="adj2" fmla="val 51798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6631" name="AutoShape 12"/>
          <p:cNvSpPr>
            <a:spLocks noChangeArrowheads="1"/>
          </p:cNvSpPr>
          <p:nvPr/>
        </p:nvSpPr>
        <p:spPr bwMode="auto">
          <a:xfrm>
            <a:off x="615950" y="5337175"/>
            <a:ext cx="457200" cy="220663"/>
          </a:xfrm>
          <a:prstGeom prst="rightArrow">
            <a:avLst>
              <a:gd name="adj1" fmla="val 50000"/>
              <a:gd name="adj2" fmla="val 51798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6632" name="AutoShape 13"/>
          <p:cNvSpPr>
            <a:spLocks noChangeArrowheads="1"/>
          </p:cNvSpPr>
          <p:nvPr/>
        </p:nvSpPr>
        <p:spPr bwMode="auto">
          <a:xfrm>
            <a:off x="614363" y="6167438"/>
            <a:ext cx="457200" cy="220662"/>
          </a:xfrm>
          <a:prstGeom prst="rightArrow">
            <a:avLst>
              <a:gd name="adj1" fmla="val 50000"/>
              <a:gd name="adj2" fmla="val 5179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1360488" y="1270000"/>
            <a:ext cx="70246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>
                <a:solidFill>
                  <a:srgbClr val="FF0000"/>
                </a:solidFill>
                <a:latin typeface="Calibri" pitchFamily="34" charset="0"/>
              </a:rPr>
              <a:t>Did you visit the Empire State Building? 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1358900" y="2282825"/>
            <a:ext cx="7024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>
                <a:solidFill>
                  <a:srgbClr val="FF0000"/>
                </a:solidFill>
                <a:latin typeface="Calibri" pitchFamily="34" charset="0"/>
              </a:rPr>
              <a:t>We took a flight to Boston the next day. 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1330325" y="3265488"/>
            <a:ext cx="70246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>
                <a:solidFill>
                  <a:srgbClr val="FF0000"/>
                </a:solidFill>
                <a:latin typeface="Calibri" pitchFamily="34" charset="0"/>
              </a:rPr>
              <a:t>I bought lots of new clothes. 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1341438" y="4151313"/>
            <a:ext cx="7024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>
                <a:solidFill>
                  <a:srgbClr val="FF0000"/>
                </a:solidFill>
                <a:latin typeface="Calibri" pitchFamily="34" charset="0"/>
              </a:rPr>
              <a:t>She didn't have a swimsuit. 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1300163" y="5080000"/>
            <a:ext cx="70246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>
                <a:solidFill>
                  <a:srgbClr val="FF0000"/>
                </a:solidFill>
                <a:latin typeface="Calibri" pitchFamily="34" charset="0"/>
              </a:rPr>
              <a:t>He lost his ticket. 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1260475" y="5927725"/>
            <a:ext cx="7024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>
                <a:solidFill>
                  <a:srgbClr val="FF0000"/>
                </a:solidFill>
                <a:latin typeface="Calibri" pitchFamily="34" charset="0"/>
              </a:rPr>
              <a:t>They ate at a famous restaurant. 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E0224BF-C95E-4AB6-8931-4157E5B8ACD6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2" grpId="0"/>
      <p:bldP spid="58383" grpId="0"/>
      <p:bldP spid="58384" grpId="0"/>
      <p:bldP spid="58385" grpId="0"/>
      <p:bldP spid="58386" grpId="0"/>
      <p:bldP spid="5838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725" y="411163"/>
            <a:ext cx="3619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3513" y="1116013"/>
            <a:ext cx="1184275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7663" y="2676525"/>
            <a:ext cx="1160145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4" name="Oval 8"/>
          <p:cNvSpPr>
            <a:spLocks noChangeArrowheads="1"/>
          </p:cNvSpPr>
          <p:nvPr/>
        </p:nvSpPr>
        <p:spPr bwMode="auto">
          <a:xfrm>
            <a:off x="3532188" y="3255963"/>
            <a:ext cx="500062" cy="4984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5" name="Oval 9"/>
          <p:cNvSpPr>
            <a:spLocks noChangeArrowheads="1"/>
          </p:cNvSpPr>
          <p:nvPr/>
        </p:nvSpPr>
        <p:spPr bwMode="auto">
          <a:xfrm>
            <a:off x="10209213" y="3810000"/>
            <a:ext cx="500062" cy="4984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F52BA5-EAD5-4FED-917A-26E0D26E5FC9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animBg="1"/>
      <p:bldP spid="604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5"/>
          <p:cNvSpPr>
            <a:spLocks noChangeArrowheads="1"/>
          </p:cNvSpPr>
          <p:nvPr/>
        </p:nvSpPr>
        <p:spPr bwMode="auto">
          <a:xfrm>
            <a:off x="184150" y="609600"/>
            <a:ext cx="116554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200" b="1">
                <a:latin typeface="Calibri" pitchFamily="34" charset="0"/>
              </a:rPr>
              <a:t>b. Circle the word that differs from the other three in the position of primary stress in each of the following questions. </a:t>
            </a:r>
            <a:br>
              <a:rPr lang="en-US" sz="3200" b="1">
                <a:latin typeface="Calibri" pitchFamily="34" charset="0"/>
              </a:rPr>
            </a:br>
            <a:endParaRPr lang="en-US" sz="3200" b="1">
              <a:latin typeface="Calibri" pitchFamily="34" charset="0"/>
            </a:endParaRPr>
          </a:p>
        </p:txBody>
      </p:sp>
      <p:pic>
        <p:nvPicPr>
          <p:cNvPr id="2867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363" y="2676525"/>
            <a:ext cx="1175861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7" name="Oval 7"/>
          <p:cNvSpPr>
            <a:spLocks noChangeArrowheads="1"/>
          </p:cNvSpPr>
          <p:nvPr/>
        </p:nvSpPr>
        <p:spPr bwMode="auto">
          <a:xfrm>
            <a:off x="6745288" y="2646363"/>
            <a:ext cx="500062" cy="4984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8" name="Oval 8"/>
          <p:cNvSpPr>
            <a:spLocks noChangeArrowheads="1"/>
          </p:cNvSpPr>
          <p:nvPr/>
        </p:nvSpPr>
        <p:spPr bwMode="auto">
          <a:xfrm>
            <a:off x="3448050" y="3144838"/>
            <a:ext cx="500063" cy="4984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9" name="Oval 9"/>
          <p:cNvSpPr>
            <a:spLocks noChangeArrowheads="1"/>
          </p:cNvSpPr>
          <p:nvPr/>
        </p:nvSpPr>
        <p:spPr bwMode="auto">
          <a:xfrm>
            <a:off x="9972675" y="3754438"/>
            <a:ext cx="500063" cy="4984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7E0AF6-BE72-4286-915F-B1FFC8D192DA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7" grpId="0" animBg="1"/>
      <p:bldP spid="61448" grpId="0" animBg="1"/>
      <p:bldP spid="6144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229725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/>
          </p:cNvPr>
          <p:cNvSpPr/>
          <p:nvPr/>
        </p:nvSpPr>
        <p:spPr>
          <a:xfrm>
            <a:off x="6989763" y="881063"/>
            <a:ext cx="5154612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2D58118D-2F76-45C4-B244-F52F1F634002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815975" y="1303338"/>
            <a:ext cx="1096010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chemeClr val="accent1"/>
                </a:solidFill>
                <a:latin typeface="Calibri" pitchFamily="34" charset="0"/>
              </a:rPr>
              <a:t>Write a paragraph about your holiday. In the paragraph, you should: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600" dirty="0">
                <a:latin typeface="Calibri" pitchFamily="34" charset="0"/>
              </a:rPr>
              <a:t> use the simple past tense.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600" dirty="0">
                <a:latin typeface="Calibri" pitchFamily="34" charset="0"/>
              </a:rPr>
              <a:t> use at least 5 new words in unit 9.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600" dirty="0">
                <a:latin typeface="Calibri" pitchFamily="34" charset="0"/>
              </a:rPr>
              <a:t> talk about the ways you used English.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483CACD-2751-4746-B0D2-2E68252E077E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5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/>
          </p:cNvPr>
          <p:cNvSpPr/>
          <p:nvPr/>
        </p:nvSpPr>
        <p:spPr>
          <a:xfrm>
            <a:off x="6989763" y="881063"/>
            <a:ext cx="5154612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4735058D-0480-4485-B385-AB29EEAD79A4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ChangeArrowheads="1"/>
          </p:cNvSpPr>
          <p:nvPr/>
        </p:nvSpPr>
        <p:spPr bwMode="auto">
          <a:xfrm>
            <a:off x="333375" y="693738"/>
            <a:ext cx="427513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Calibri" pitchFamily="34" charset="0"/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160463" y="1773238"/>
            <a:ext cx="9715500" cy="3387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Reading &amp; Listening: </a:t>
            </a:r>
          </a:p>
          <a:p>
            <a:pPr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- Understand instructions</a:t>
            </a:r>
          </a:p>
          <a:p>
            <a:pPr>
              <a:buFontTx/>
              <a:buChar char="-"/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Practice reading and listening for general and specific information</a:t>
            </a:r>
          </a:p>
          <a:p>
            <a:pPr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Speaking:</a:t>
            </a:r>
          </a:p>
          <a:p>
            <a:pPr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-Talk about holidays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462086E-306D-4527-84FF-D608439B5527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/>
          </p:cNvPicPr>
          <p:nvPr/>
        </p:nvPicPr>
        <p:blipFill>
          <a:blip r:embed="rId2"/>
          <a:srcRect l="16318" r="20451"/>
          <a:stretch>
            <a:fillRect/>
          </a:stretch>
        </p:blipFill>
        <p:spPr bwMode="auto">
          <a:xfrm>
            <a:off x="0" y="411163"/>
            <a:ext cx="5883275" cy="605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6210300" y="411163"/>
            <a:ext cx="598170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By the end of this lesson, students will be able to…</a:t>
            </a:r>
          </a:p>
          <a:p>
            <a:r>
              <a:rPr lang="en-US" sz="3500">
                <a:solidFill>
                  <a:srgbClr val="0070C0"/>
                </a:solidFill>
                <a:latin typeface="Calibri" pitchFamily="34" charset="0"/>
              </a:rPr>
              <a:t>- review vocabularies and grammar points.</a:t>
            </a:r>
          </a:p>
          <a:p>
            <a:r>
              <a:rPr lang="en-US" sz="3500">
                <a:solidFill>
                  <a:srgbClr val="0070C0"/>
                </a:solidFill>
                <a:latin typeface="Calibri" pitchFamily="34" charset="0"/>
              </a:rPr>
              <a:t>- talk about </a:t>
            </a:r>
          </a:p>
          <a:p>
            <a:r>
              <a:rPr lang="en-US" sz="3500">
                <a:solidFill>
                  <a:srgbClr val="0070C0"/>
                </a:solidFill>
                <a:latin typeface="Calibri" pitchFamily="34" charset="0"/>
              </a:rPr>
              <a:t>• holiday plans</a:t>
            </a:r>
            <a:br>
              <a:rPr lang="en-US" sz="3500">
                <a:solidFill>
                  <a:srgbClr val="0070C0"/>
                </a:solidFill>
                <a:latin typeface="Calibri" pitchFamily="34" charset="0"/>
              </a:rPr>
            </a:br>
            <a:r>
              <a:rPr lang="en-US" sz="3500">
                <a:solidFill>
                  <a:srgbClr val="0070C0"/>
                </a:solidFill>
                <a:latin typeface="Calibri" pitchFamily="34" charset="0"/>
              </a:rPr>
              <a:t>• last holiday</a:t>
            </a:r>
          </a:p>
          <a:p>
            <a:r>
              <a:rPr lang="en-US" sz="3500">
                <a:solidFill>
                  <a:srgbClr val="0070C0"/>
                </a:solidFill>
                <a:latin typeface="Calibri" pitchFamily="34" charset="0"/>
              </a:rPr>
              <a:t>- practice listening, reading and speaking.</a:t>
            </a:r>
          </a:p>
          <a:p>
            <a:r>
              <a:rPr lang="en-US" sz="350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sz="3600">
                <a:latin typeface="Calibri" pitchFamily="34" charset="0"/>
              </a:rPr>
              <a:t/>
            </a:r>
            <a:br>
              <a:rPr lang="en-US" sz="3600">
                <a:latin typeface="Calibri" pitchFamily="34" charset="0"/>
              </a:rPr>
            </a:br>
            <a:endParaRPr lang="en-US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D656917-ABC9-4DDD-8DEF-0C8CE016041F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 noChangeArrowheads="1"/>
          </p:cNvSpPr>
          <p:nvPr/>
        </p:nvSpPr>
        <p:spPr bwMode="auto">
          <a:xfrm>
            <a:off x="333375" y="693738"/>
            <a:ext cx="33623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Calibri" pitchFamily="34" charset="0"/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788988" y="2327275"/>
            <a:ext cx="10987087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571500" indent="-571500">
              <a:buFontTx/>
              <a:buChar char="-"/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Review all vocabularies and grammar points in Unit </a:t>
            </a: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9.</a:t>
            </a:r>
            <a:endParaRPr lang="en-US" sz="3600" i="1" dirty="0">
              <a:solidFill>
                <a:srgbClr val="0000CC"/>
              </a:solidFill>
              <a:latin typeface="Calibri" pitchFamily="34" charset="0"/>
            </a:endParaRPr>
          </a:p>
          <a:p>
            <a:pPr marL="571500" indent="-571500">
              <a:buFontTx/>
              <a:buChar char="-"/>
              <a:defRPr/>
            </a:pPr>
            <a:r>
              <a:rPr lang="en-US" sz="3600" i="1" dirty="0">
                <a:solidFill>
                  <a:srgbClr val="0000CC"/>
                </a:solidFill>
                <a:latin typeface="Calibri" pitchFamily="34" charset="0"/>
              </a:rPr>
              <a:t>Practice speaking about holidays</a:t>
            </a: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.</a:t>
            </a:r>
          </a:p>
          <a:p>
            <a:pPr marL="571500" indent="-571500">
              <a:buFontTx/>
              <a:buChar char="-"/>
              <a:defRPr/>
            </a:pP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Play the consolidation games in </a:t>
            </a:r>
            <a:r>
              <a:rPr lang="en-US" sz="3600" b="1" i="1" dirty="0" err="1" smtClean="0">
                <a:solidFill>
                  <a:srgbClr val="0000CC"/>
                </a:solidFill>
                <a:latin typeface="Calibri" pitchFamily="34" charset="0"/>
              </a:rPr>
              <a:t>Tiếng</a:t>
            </a:r>
            <a:r>
              <a:rPr lang="en-US" sz="3600" b="1" i="1" dirty="0" smtClean="0">
                <a:solidFill>
                  <a:srgbClr val="0000CC"/>
                </a:solidFill>
                <a:latin typeface="Calibri" pitchFamily="34" charset="0"/>
              </a:rPr>
              <a:t> Anh 7 </a:t>
            </a:r>
            <a:r>
              <a:rPr lang="en-US" sz="3600" b="1" i="1" dirty="0" err="1" smtClean="0">
                <a:solidFill>
                  <a:srgbClr val="0000CC"/>
                </a:solidFill>
                <a:latin typeface="Calibri" pitchFamily="34" charset="0"/>
              </a:rPr>
              <a:t>i</a:t>
            </a:r>
            <a:r>
              <a:rPr lang="en-US" sz="3600" b="1" i="1" dirty="0" smtClean="0">
                <a:solidFill>
                  <a:srgbClr val="0000CC"/>
                </a:solidFill>
                <a:latin typeface="Calibri" pitchFamily="34" charset="0"/>
              </a:rPr>
              <a:t>-Learn Smart World DHA App</a:t>
            </a: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 on </a:t>
            </a: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  <a:hlinkClick r:id="rId2"/>
              </a:rPr>
              <a:t>www.eduhome.com.vn</a:t>
            </a:r>
            <a:endParaRPr lang="en-US" sz="3600" i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marL="571500" indent="-571500">
              <a:buFontTx/>
              <a:buChar char="-"/>
              <a:defRPr/>
            </a:pPr>
            <a:r>
              <a:rPr lang="en-US" sz="3600" i="1" dirty="0" smtClean="0">
                <a:solidFill>
                  <a:srgbClr val="0000CC"/>
                </a:solidFill>
                <a:latin typeface="Calibri" pitchFamily="34" charset="0"/>
              </a:rPr>
              <a:t>Prepare the </a:t>
            </a:r>
            <a:r>
              <a:rPr lang="en-US" sz="3600" i="1" smtClean="0">
                <a:solidFill>
                  <a:srgbClr val="0000CC"/>
                </a:solidFill>
                <a:latin typeface="Calibri" pitchFamily="34" charset="0"/>
              </a:rPr>
              <a:t>next lesson (page 76).</a:t>
            </a:r>
            <a:endParaRPr lang="en-US" sz="3600" i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9A56E46D-47B9-4AF3-9A7D-A5FEE80E5C96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/>
          </p:cNvPr>
          <p:cNvSpPr txBox="1"/>
          <p:nvPr/>
        </p:nvSpPr>
        <p:spPr>
          <a:xfrm>
            <a:off x="11126788" y="-52388"/>
            <a:ext cx="996950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34818" name="Picture 1"/>
          <p:cNvPicPr>
            <a:picLocks noChangeAspect="1"/>
          </p:cNvPicPr>
          <p:nvPr/>
        </p:nvPicPr>
        <p:blipFill>
          <a:blip r:embed="rId2"/>
          <a:srcRect t="6805" b="7188"/>
          <a:stretch>
            <a:fillRect/>
          </a:stretch>
        </p:blipFill>
        <p:spPr bwMode="auto">
          <a:xfrm>
            <a:off x="0" y="-52388"/>
            <a:ext cx="12382500" cy="7099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Box 5"/>
          <p:cNvSpPr txBox="1">
            <a:spLocks noChangeArrowheads="1"/>
          </p:cNvSpPr>
          <p:nvPr/>
        </p:nvSpPr>
        <p:spPr bwMode="auto">
          <a:xfrm>
            <a:off x="3111500" y="5575300"/>
            <a:ext cx="6451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0070C0"/>
                </a:solidFill>
                <a:latin typeface="Calibri" pitchFamily="34" charset="0"/>
              </a:rPr>
              <a:t>Stay positive and have a nice day!</a:t>
            </a:r>
            <a:endParaRPr lang="en-US">
              <a:solidFill>
                <a:srgbClr val="0070C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8" y="300038"/>
            <a:ext cx="9180512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/>
          </p:cNvPr>
          <p:cNvSpPr/>
          <p:nvPr/>
        </p:nvSpPr>
        <p:spPr>
          <a:xfrm>
            <a:off x="8124825" y="552450"/>
            <a:ext cx="4027488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AB519240-DFE2-4F74-A965-CB18DEDD8476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4"/>
          <p:cNvSpPr txBox="1">
            <a:spLocks noChangeArrowheads="1"/>
          </p:cNvSpPr>
          <p:nvPr/>
        </p:nvSpPr>
        <p:spPr bwMode="auto">
          <a:xfrm>
            <a:off x="1177925" y="1570038"/>
            <a:ext cx="9586913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latin typeface="Calibri" pitchFamily="34" charset="0"/>
              </a:rPr>
              <a:t>Work in pairs. Answer the questions.</a:t>
            </a:r>
          </a:p>
          <a:p>
            <a:pPr algn="ctr">
              <a:spcBef>
                <a:spcPct val="50000"/>
              </a:spcBef>
            </a:pPr>
            <a:r>
              <a:rPr lang="en-US" sz="3600" b="1" i="1">
                <a:solidFill>
                  <a:schemeClr val="accent1"/>
                </a:solidFill>
                <a:latin typeface="Calibri" pitchFamily="34" charset="0"/>
              </a:rPr>
              <a:t>Where did you go on your holidays?</a:t>
            </a:r>
          </a:p>
          <a:p>
            <a:pPr algn="ctr">
              <a:spcBef>
                <a:spcPct val="50000"/>
              </a:spcBef>
            </a:pPr>
            <a:r>
              <a:rPr lang="en-US" sz="3600" b="1" i="1">
                <a:solidFill>
                  <a:schemeClr val="accent1"/>
                </a:solidFill>
                <a:latin typeface="Calibri" pitchFamily="34" charset="0"/>
              </a:rPr>
              <a:t>Which ways did you use English?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020A022B-77D4-4FB8-AB78-A4C33695C462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725" y="412750"/>
            <a:ext cx="2616200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827088" y="1941513"/>
            <a:ext cx="104902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200">
                <a:latin typeface="Calibri" pitchFamily="34" charset="0"/>
              </a:rPr>
              <a:t>You will hear Anna talking to her friend, Jamie, about her trip to the UK. Where's she going to visit on each day?</a:t>
            </a:r>
            <a:r>
              <a:rPr lang="en-US" sz="3200" b="1">
                <a:latin typeface="Calibri" pitchFamily="34" charset="0"/>
              </a:rPr>
              <a:t> </a:t>
            </a:r>
            <a:r>
              <a:rPr lang="en-US" sz="3200">
                <a:latin typeface="Calibri" pitchFamily="34" charset="0"/>
              </a:rPr>
              <a:t>For each question, write a letter (A–H) next to each day. You will hear the conversation twice. 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505200" y="407988"/>
            <a:ext cx="78549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i="1">
                <a:solidFill>
                  <a:schemeClr val="accent1"/>
                </a:solidFill>
                <a:latin typeface="Calibri" pitchFamily="34" charset="0"/>
              </a:rPr>
              <a:t>Read the instruction. What will you do? Underline the key words</a:t>
            </a: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2355850" y="2397125"/>
            <a:ext cx="5127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3143250" y="2411413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4184650" y="2398713"/>
            <a:ext cx="858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6456363" y="2397125"/>
            <a:ext cx="8318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 flipV="1">
            <a:off x="7675563" y="2413000"/>
            <a:ext cx="749300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10425447" y="2397125"/>
            <a:ext cx="5127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V="1">
            <a:off x="1441450" y="2894013"/>
            <a:ext cx="971550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 flipV="1">
            <a:off x="2771775" y="2881313"/>
            <a:ext cx="1066800" cy="14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6291263" y="2897188"/>
            <a:ext cx="5127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>
            <a:off x="2619375" y="3367088"/>
            <a:ext cx="7747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3811588" y="3367088"/>
            <a:ext cx="7889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4891088" y="3351213"/>
            <a:ext cx="7350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>
            <a:off x="10212388" y="3379788"/>
            <a:ext cx="5127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>
            <a:off x="1676400" y="3879850"/>
            <a:ext cx="19542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3836988" y="3878263"/>
            <a:ext cx="7334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90591551-CFFF-4A5D-9DDC-ED78C65DB8E3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  <p:bldP spid="10246" grpId="0" animBg="1"/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  <p:bldP spid="10253" grpId="0" animBg="1"/>
      <p:bldP spid="10254" grpId="0" animBg="1"/>
      <p:bldP spid="10255" grpId="0" animBg="1"/>
      <p:bldP spid="10256" grpId="0" animBg="1"/>
      <p:bldP spid="10257" grpId="0" animBg="1"/>
      <p:bldP spid="10258" grpId="0" animBg="1"/>
      <p:bldP spid="102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3250" y="874713"/>
            <a:ext cx="10793413" cy="553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385888" y="287338"/>
            <a:ext cx="92535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solidFill>
                  <a:schemeClr val="accent1"/>
                </a:solidFill>
                <a:latin typeface="Calibri" pitchFamily="34" charset="0"/>
              </a:rPr>
              <a:t>Now, listen and write down your answers.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A787A4D7-088B-459F-9571-0EC59619282A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  <p:pic>
        <p:nvPicPr>
          <p:cNvPr id="2" name="CD2-TRACK 43">
            <a:hlinkClick r:id="" action="ppaction://media"/>
            <a:extLst>
              <a:ext uri="{FF2B5EF4-FFF2-40B4-BE49-F238E27FC236}">
                <a16:creationId xmlns:a16="http://schemas.microsoft.com/office/drawing/2014/main" id="{69C37CE9-2057-448F-BC34-D09E83D595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11939" y="405535"/>
            <a:ext cx="435801" cy="435801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6"/>
          <p:cNvSpPr txBox="1">
            <a:spLocks noChangeArrowheads="1"/>
          </p:cNvSpPr>
          <p:nvPr/>
        </p:nvSpPr>
        <p:spPr bwMode="auto">
          <a:xfrm>
            <a:off x="554038" y="401638"/>
            <a:ext cx="62214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chemeClr val="accent1"/>
                </a:solidFill>
                <a:latin typeface="Calibri" pitchFamily="34" charset="0"/>
              </a:rPr>
              <a:t>Listen again and check.</a:t>
            </a:r>
          </a:p>
        </p:txBody>
      </p:sp>
      <p:pic>
        <p:nvPicPr>
          <p:cNvPr id="12290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37463" y="846138"/>
            <a:ext cx="4311650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538" y="1077913"/>
            <a:ext cx="731520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0975" y="2903538"/>
            <a:ext cx="7294563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75" y="4640263"/>
            <a:ext cx="74041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Rectangle 14"/>
          <p:cNvSpPr>
            <a:spLocks noChangeArrowheads="1"/>
          </p:cNvSpPr>
          <p:nvPr/>
        </p:nvSpPr>
        <p:spPr bwMode="auto">
          <a:xfrm>
            <a:off x="282575" y="2003425"/>
            <a:ext cx="2016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200">
                <a:latin typeface="Calibri" pitchFamily="34" charset="0"/>
              </a:rPr>
              <a:t>1. Tuesday</a:t>
            </a:r>
            <a:r>
              <a:rPr lang="en-US"/>
              <a:t> </a:t>
            </a:r>
          </a:p>
        </p:txBody>
      </p:sp>
      <p:sp>
        <p:nvSpPr>
          <p:cNvPr id="12295" name="Rectangle 15"/>
          <p:cNvSpPr>
            <a:spLocks noChangeArrowheads="1"/>
          </p:cNvSpPr>
          <p:nvPr/>
        </p:nvSpPr>
        <p:spPr bwMode="auto">
          <a:xfrm>
            <a:off x="311150" y="3859213"/>
            <a:ext cx="25955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200">
                <a:latin typeface="Calibri" pitchFamily="34" charset="0"/>
              </a:rPr>
              <a:t>1. Wednesday</a:t>
            </a:r>
            <a:r>
              <a:rPr lang="en-US"/>
              <a:t> </a:t>
            </a:r>
          </a:p>
        </p:txBody>
      </p:sp>
      <p:sp>
        <p:nvSpPr>
          <p:cNvPr id="12296" name="Rectangle 16"/>
          <p:cNvSpPr>
            <a:spLocks noChangeArrowheads="1"/>
          </p:cNvSpPr>
          <p:nvPr/>
        </p:nvSpPr>
        <p:spPr bwMode="auto">
          <a:xfrm>
            <a:off x="325438" y="5619750"/>
            <a:ext cx="21066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200">
                <a:latin typeface="Calibri" pitchFamily="34" charset="0"/>
              </a:rPr>
              <a:t>1. Thursday</a:t>
            </a:r>
            <a:endParaRPr lang="en-US"/>
          </a:p>
        </p:txBody>
      </p:sp>
      <p:pic>
        <p:nvPicPr>
          <p:cNvPr id="12297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16238" y="1987550"/>
            <a:ext cx="619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60688" y="3871913"/>
            <a:ext cx="619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1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89263" y="5632450"/>
            <a:ext cx="619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908" name="Text Box 20"/>
          <p:cNvSpPr txBox="1">
            <a:spLocks noChangeArrowheads="1"/>
          </p:cNvSpPr>
          <p:nvPr/>
        </p:nvSpPr>
        <p:spPr bwMode="auto">
          <a:xfrm>
            <a:off x="2995613" y="1993900"/>
            <a:ext cx="581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37909" name="Line 21"/>
          <p:cNvSpPr>
            <a:spLocks noChangeShapeType="1"/>
          </p:cNvSpPr>
          <p:nvPr/>
        </p:nvSpPr>
        <p:spPr bwMode="auto">
          <a:xfrm>
            <a:off x="7827963" y="1149350"/>
            <a:ext cx="3435350" cy="428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10" name="Text Box 22"/>
          <p:cNvSpPr txBox="1">
            <a:spLocks noChangeArrowheads="1"/>
          </p:cNvSpPr>
          <p:nvPr/>
        </p:nvSpPr>
        <p:spPr bwMode="auto">
          <a:xfrm>
            <a:off x="3052763" y="3865563"/>
            <a:ext cx="5810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C</a:t>
            </a:r>
          </a:p>
        </p:txBody>
      </p:sp>
      <p:sp>
        <p:nvSpPr>
          <p:cNvPr id="37912" name="Line 24"/>
          <p:cNvSpPr>
            <a:spLocks noChangeShapeType="1"/>
          </p:cNvSpPr>
          <p:nvPr/>
        </p:nvSpPr>
        <p:spPr bwMode="auto">
          <a:xfrm>
            <a:off x="7840663" y="2463800"/>
            <a:ext cx="3906837" cy="428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13" name="Text Box 25"/>
          <p:cNvSpPr txBox="1">
            <a:spLocks noChangeArrowheads="1"/>
          </p:cNvSpPr>
          <p:nvPr/>
        </p:nvSpPr>
        <p:spPr bwMode="auto">
          <a:xfrm>
            <a:off x="3109913" y="5651500"/>
            <a:ext cx="581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E</a:t>
            </a:r>
          </a:p>
        </p:txBody>
      </p:sp>
      <p:sp>
        <p:nvSpPr>
          <p:cNvPr id="37914" name="Line 26"/>
          <p:cNvSpPr>
            <a:spLocks noChangeShapeType="1"/>
          </p:cNvSpPr>
          <p:nvPr/>
        </p:nvSpPr>
        <p:spPr bwMode="auto">
          <a:xfrm>
            <a:off x="7854950" y="3795713"/>
            <a:ext cx="3435350" cy="428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8CE2C7DF-E41A-455B-9A92-4CC0EB12C599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  <p:pic>
        <p:nvPicPr>
          <p:cNvPr id="3" name="SB-TRACK 43a">
            <a:hlinkClick r:id="" action="ppaction://media"/>
            <a:extLst>
              <a:ext uri="{FF2B5EF4-FFF2-40B4-BE49-F238E27FC236}">
                <a16:creationId xmlns:a16="http://schemas.microsoft.com/office/drawing/2014/main" id="{92456DE6-1ECE-467A-A0A1-1FC494A846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51757" y="488395"/>
            <a:ext cx="467553" cy="467553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6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7908" grpId="0"/>
      <p:bldP spid="37909" grpId="0" animBg="1"/>
      <p:bldP spid="37910" grpId="0"/>
      <p:bldP spid="37912" grpId="0" animBg="1"/>
      <p:bldP spid="37913" grpId="0"/>
      <p:bldP spid="379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37463" y="846138"/>
            <a:ext cx="4311650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Line 5"/>
          <p:cNvSpPr>
            <a:spLocks noChangeShapeType="1"/>
          </p:cNvSpPr>
          <p:nvPr/>
        </p:nvSpPr>
        <p:spPr bwMode="auto">
          <a:xfrm>
            <a:off x="7827963" y="1165225"/>
            <a:ext cx="3476625" cy="412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15" name="Line 6"/>
          <p:cNvSpPr>
            <a:spLocks noChangeShapeType="1"/>
          </p:cNvSpPr>
          <p:nvPr/>
        </p:nvSpPr>
        <p:spPr bwMode="auto">
          <a:xfrm>
            <a:off x="7854950" y="2468563"/>
            <a:ext cx="3878263" cy="412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16" name="Line 7"/>
          <p:cNvSpPr>
            <a:spLocks noChangeShapeType="1"/>
          </p:cNvSpPr>
          <p:nvPr/>
        </p:nvSpPr>
        <p:spPr bwMode="auto">
          <a:xfrm>
            <a:off x="7827963" y="3756025"/>
            <a:ext cx="3476625" cy="412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3317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" y="1536700"/>
            <a:ext cx="74818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 Box 9"/>
          <p:cNvSpPr txBox="1">
            <a:spLocks noChangeArrowheads="1"/>
          </p:cNvSpPr>
          <p:nvPr/>
        </p:nvSpPr>
        <p:spPr bwMode="auto">
          <a:xfrm>
            <a:off x="554038" y="401638"/>
            <a:ext cx="62214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chemeClr val="accent1"/>
                </a:solidFill>
                <a:latin typeface="Calibri" pitchFamily="34" charset="0"/>
              </a:rPr>
              <a:t>Listen again and check</a:t>
            </a:r>
          </a:p>
        </p:txBody>
      </p:sp>
      <p:pic>
        <p:nvPicPr>
          <p:cNvPr id="13319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2713" y="3529013"/>
            <a:ext cx="7431087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 Box 12"/>
          <p:cNvSpPr txBox="1">
            <a:spLocks noChangeArrowheads="1"/>
          </p:cNvSpPr>
          <p:nvPr/>
        </p:nvSpPr>
        <p:spPr bwMode="auto">
          <a:xfrm>
            <a:off x="333375" y="2687638"/>
            <a:ext cx="22590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Calibri" pitchFamily="34" charset="0"/>
              </a:rPr>
              <a:t>4. Friday </a:t>
            </a:r>
          </a:p>
        </p:txBody>
      </p:sp>
      <p:sp>
        <p:nvSpPr>
          <p:cNvPr id="13321" name="Text Box 13"/>
          <p:cNvSpPr txBox="1">
            <a:spLocks noChangeArrowheads="1"/>
          </p:cNvSpPr>
          <p:nvPr/>
        </p:nvSpPr>
        <p:spPr bwMode="auto">
          <a:xfrm>
            <a:off x="374650" y="4595813"/>
            <a:ext cx="22590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latin typeface="Calibri" pitchFamily="34" charset="0"/>
              </a:rPr>
              <a:t>5. Saturday </a:t>
            </a:r>
          </a:p>
        </p:txBody>
      </p:sp>
      <p:pic>
        <p:nvPicPr>
          <p:cNvPr id="13322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28925" y="2603500"/>
            <a:ext cx="6477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19400" y="4487863"/>
            <a:ext cx="6477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2940050" y="2632075"/>
            <a:ext cx="693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G</a:t>
            </a:r>
          </a:p>
        </p:txBody>
      </p:sp>
      <p:sp>
        <p:nvSpPr>
          <p:cNvPr id="38929" name="Line 17"/>
          <p:cNvSpPr>
            <a:spLocks noChangeShapeType="1"/>
          </p:cNvSpPr>
          <p:nvPr/>
        </p:nvSpPr>
        <p:spPr bwMode="auto">
          <a:xfrm>
            <a:off x="7854950" y="5057775"/>
            <a:ext cx="2300288" cy="28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30" name="Text Box 18"/>
          <p:cNvSpPr txBox="1">
            <a:spLocks noChangeArrowheads="1"/>
          </p:cNvSpPr>
          <p:nvPr/>
        </p:nvSpPr>
        <p:spPr bwMode="auto">
          <a:xfrm>
            <a:off x="2955925" y="4503738"/>
            <a:ext cx="6937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38931" name="Line 19"/>
          <p:cNvSpPr>
            <a:spLocks noChangeShapeType="1"/>
          </p:cNvSpPr>
          <p:nvPr/>
        </p:nvSpPr>
        <p:spPr bwMode="auto">
          <a:xfrm>
            <a:off x="7827963" y="4392613"/>
            <a:ext cx="2300287" cy="28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B826EB3A-6F19-49E5-8EFE-1C3AE74772A8}"/>
              </a:ext>
            </a:extLst>
          </p:cNvPr>
          <p:cNvSpPr txBox="1"/>
          <p:nvPr/>
        </p:nvSpPr>
        <p:spPr>
          <a:xfrm>
            <a:off x="0" y="887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Review</a:t>
            </a:r>
          </a:p>
        </p:txBody>
      </p:sp>
      <p:pic>
        <p:nvPicPr>
          <p:cNvPr id="2" name="SB-TRACK 43b">
            <a:hlinkClick r:id="" action="ppaction://media"/>
            <a:extLst>
              <a:ext uri="{FF2B5EF4-FFF2-40B4-BE49-F238E27FC236}">
                <a16:creationId xmlns:a16="http://schemas.microsoft.com/office/drawing/2014/main" id="{30B378AD-4DBE-4CF7-A8B3-F768CFF4F7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50099" y="536383"/>
            <a:ext cx="468122" cy="468122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06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8928" grpId="0"/>
      <p:bldP spid="38929" grpId="0" animBg="1"/>
      <p:bldP spid="38930" grpId="0"/>
      <p:bldP spid="3893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4872</TotalTime>
  <Words>946</Words>
  <Application>Microsoft Office PowerPoint</Application>
  <PresentationFormat>Widescreen</PresentationFormat>
  <Paragraphs>158</Paragraphs>
  <Slides>31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251</cp:revision>
  <dcterms:created xsi:type="dcterms:W3CDTF">2020-12-08T03:17:05Z</dcterms:created>
  <dcterms:modified xsi:type="dcterms:W3CDTF">2022-06-08T16:18:24Z</dcterms:modified>
</cp:coreProperties>
</file>