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333" r:id="rId2"/>
    <p:sldId id="308" r:id="rId3"/>
    <p:sldId id="631" r:id="rId4"/>
    <p:sldId id="257" r:id="rId5"/>
    <p:sldId id="630" r:id="rId6"/>
    <p:sldId id="629" r:id="rId7"/>
    <p:sldId id="339" r:id="rId8"/>
    <p:sldId id="614" r:id="rId9"/>
    <p:sldId id="615" r:id="rId10"/>
    <p:sldId id="616" r:id="rId11"/>
    <p:sldId id="399" r:id="rId12"/>
    <p:sldId id="622" r:id="rId13"/>
    <p:sldId id="621" r:id="rId14"/>
    <p:sldId id="623" r:id="rId15"/>
    <p:sldId id="329" r:id="rId16"/>
    <p:sldId id="401" r:id="rId17"/>
    <p:sldId id="613" r:id="rId18"/>
    <p:sldId id="502" r:id="rId19"/>
    <p:sldId id="632" r:id="rId20"/>
    <p:sldId id="503" r:id="rId21"/>
    <p:sldId id="406" r:id="rId22"/>
    <p:sldId id="600" r:id="rId23"/>
    <p:sldId id="591" r:id="rId24"/>
    <p:sldId id="601" r:id="rId25"/>
    <p:sldId id="602" r:id="rId26"/>
    <p:sldId id="603" r:id="rId27"/>
    <p:sldId id="604" r:id="rId28"/>
    <p:sldId id="605" r:id="rId29"/>
    <p:sldId id="633"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p:cViewPr varScale="1">
        <p:scale>
          <a:sx n="85" d="100"/>
          <a:sy n="85" d="100"/>
        </p:scale>
        <p:origin x="13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2996FA-FB21-44F2-A429-4202BA7E3384}" type="datetimeFigureOut">
              <a:rPr lang="en-US" smtClean="0"/>
              <a:t>4/13/2023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63E736-8A72-4F95-989C-6A9F3206C6C3}" type="slidenum">
              <a:rPr lang="en-US" smtClean="0"/>
              <a:t>‹#›</a:t>
            </a:fld>
            <a:endParaRPr lang="en-US"/>
          </a:p>
        </p:txBody>
      </p:sp>
    </p:spTree>
    <p:extLst>
      <p:ext uri="{BB962C8B-B14F-4D97-AF65-F5344CB8AC3E}">
        <p14:creationId xmlns:p14="http://schemas.microsoft.com/office/powerpoint/2010/main" val="2399682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B904D2F-D20E-4382-B1FB-A1CC6AB47A1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0017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1CD010-A9A3-4117-BFBF-9C1583B3E14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7200015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6775980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AABC2-189C-A02D-5BC4-234CE344800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B3437D-FD9D-C83A-7D4E-80E717AF91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C46CD72-91AB-C3FF-B9F9-F8AE2E34BE72}"/>
              </a:ext>
            </a:extLst>
          </p:cNvPr>
          <p:cNvSpPr>
            <a:spLocks noGrp="1"/>
          </p:cNvSpPr>
          <p:nvPr>
            <p:ph type="dt" sz="half" idx="10"/>
          </p:nvPr>
        </p:nvSpPr>
        <p:spPr/>
        <p:txBody>
          <a:bodyPr/>
          <a:lstStyle/>
          <a:p>
            <a:fld id="{26664B79-B2FD-4DF5-AFD7-BFBDE8B3D2AA}" type="datetimeFigureOut">
              <a:rPr lang="en-US" smtClean="0"/>
              <a:t>4/13/2023</a:t>
            </a:fld>
            <a:endParaRPr lang="en-US"/>
          </a:p>
        </p:txBody>
      </p:sp>
      <p:sp>
        <p:nvSpPr>
          <p:cNvPr id="5" name="Footer Placeholder 4">
            <a:extLst>
              <a:ext uri="{FF2B5EF4-FFF2-40B4-BE49-F238E27FC236}">
                <a16:creationId xmlns:a16="http://schemas.microsoft.com/office/drawing/2014/main" id="{4F82A95D-2178-3C23-FFDE-E3C9673AC2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A4B28B-D331-D845-493C-B755B2C713DF}"/>
              </a:ext>
            </a:extLst>
          </p:cNvPr>
          <p:cNvSpPr>
            <a:spLocks noGrp="1"/>
          </p:cNvSpPr>
          <p:nvPr>
            <p:ph type="sldNum" sz="quarter" idx="12"/>
          </p:nvPr>
        </p:nvSpPr>
        <p:spPr/>
        <p:txBody>
          <a:bodyPr/>
          <a:lstStyle/>
          <a:p>
            <a:fld id="{A9A8CB28-2EEF-4E5A-95C5-E3B03437B5F1}" type="slidenum">
              <a:rPr lang="en-US" smtClean="0"/>
              <a:t>‹#›</a:t>
            </a:fld>
            <a:endParaRPr lang="en-US"/>
          </a:p>
        </p:txBody>
      </p:sp>
    </p:spTree>
    <p:extLst>
      <p:ext uri="{BB962C8B-B14F-4D97-AF65-F5344CB8AC3E}">
        <p14:creationId xmlns:p14="http://schemas.microsoft.com/office/powerpoint/2010/main" val="789327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D1D8F-F9B3-5835-91B9-9753C5A32B1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23C9AFA-1F86-3815-2DB5-1852BDFE63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98837B-FD8C-9E09-8D8E-302E42BAFA6A}"/>
              </a:ext>
            </a:extLst>
          </p:cNvPr>
          <p:cNvSpPr>
            <a:spLocks noGrp="1"/>
          </p:cNvSpPr>
          <p:nvPr>
            <p:ph type="dt" sz="half" idx="10"/>
          </p:nvPr>
        </p:nvSpPr>
        <p:spPr/>
        <p:txBody>
          <a:bodyPr/>
          <a:lstStyle/>
          <a:p>
            <a:fld id="{26664B79-B2FD-4DF5-AFD7-BFBDE8B3D2AA}" type="datetimeFigureOut">
              <a:rPr lang="en-US" smtClean="0"/>
              <a:t>4/13/2023</a:t>
            </a:fld>
            <a:endParaRPr lang="en-US"/>
          </a:p>
        </p:txBody>
      </p:sp>
      <p:sp>
        <p:nvSpPr>
          <p:cNvPr id="5" name="Footer Placeholder 4">
            <a:extLst>
              <a:ext uri="{FF2B5EF4-FFF2-40B4-BE49-F238E27FC236}">
                <a16:creationId xmlns:a16="http://schemas.microsoft.com/office/drawing/2014/main" id="{FDDC31DC-D704-E8C7-66EE-9B8C7A1ED6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D77338-A280-408B-96E2-8C85254E5CBC}"/>
              </a:ext>
            </a:extLst>
          </p:cNvPr>
          <p:cNvSpPr>
            <a:spLocks noGrp="1"/>
          </p:cNvSpPr>
          <p:nvPr>
            <p:ph type="sldNum" sz="quarter" idx="12"/>
          </p:nvPr>
        </p:nvSpPr>
        <p:spPr/>
        <p:txBody>
          <a:bodyPr/>
          <a:lstStyle/>
          <a:p>
            <a:fld id="{A9A8CB28-2EEF-4E5A-95C5-E3B03437B5F1}" type="slidenum">
              <a:rPr lang="en-US" smtClean="0"/>
              <a:t>‹#›</a:t>
            </a:fld>
            <a:endParaRPr lang="en-US"/>
          </a:p>
        </p:txBody>
      </p:sp>
    </p:spTree>
    <p:extLst>
      <p:ext uri="{BB962C8B-B14F-4D97-AF65-F5344CB8AC3E}">
        <p14:creationId xmlns:p14="http://schemas.microsoft.com/office/powerpoint/2010/main" val="2353904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700CFB-8E4D-D3F1-5DC7-EEBFF6DCC78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4B58E16-268F-4E23-8866-44A8081CE98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956B7C-8BC0-FC08-5EE9-40C391FA65D6}"/>
              </a:ext>
            </a:extLst>
          </p:cNvPr>
          <p:cNvSpPr>
            <a:spLocks noGrp="1"/>
          </p:cNvSpPr>
          <p:nvPr>
            <p:ph type="dt" sz="half" idx="10"/>
          </p:nvPr>
        </p:nvSpPr>
        <p:spPr/>
        <p:txBody>
          <a:bodyPr/>
          <a:lstStyle/>
          <a:p>
            <a:fld id="{26664B79-B2FD-4DF5-AFD7-BFBDE8B3D2AA}" type="datetimeFigureOut">
              <a:rPr lang="en-US" smtClean="0"/>
              <a:t>4/13/2023</a:t>
            </a:fld>
            <a:endParaRPr lang="en-US"/>
          </a:p>
        </p:txBody>
      </p:sp>
      <p:sp>
        <p:nvSpPr>
          <p:cNvPr id="5" name="Footer Placeholder 4">
            <a:extLst>
              <a:ext uri="{FF2B5EF4-FFF2-40B4-BE49-F238E27FC236}">
                <a16:creationId xmlns:a16="http://schemas.microsoft.com/office/drawing/2014/main" id="{030C3C08-0CBD-26A0-DF35-73FEA5A0A5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531B31-886D-EE53-FF3A-5E6BBF8DA55A}"/>
              </a:ext>
            </a:extLst>
          </p:cNvPr>
          <p:cNvSpPr>
            <a:spLocks noGrp="1"/>
          </p:cNvSpPr>
          <p:nvPr>
            <p:ph type="sldNum" sz="quarter" idx="12"/>
          </p:nvPr>
        </p:nvSpPr>
        <p:spPr/>
        <p:txBody>
          <a:bodyPr/>
          <a:lstStyle/>
          <a:p>
            <a:fld id="{A9A8CB28-2EEF-4E5A-95C5-E3B03437B5F1}" type="slidenum">
              <a:rPr lang="en-US" smtClean="0"/>
              <a:t>‹#›</a:t>
            </a:fld>
            <a:endParaRPr lang="en-US"/>
          </a:p>
        </p:txBody>
      </p:sp>
    </p:spTree>
    <p:extLst>
      <p:ext uri="{BB962C8B-B14F-4D97-AF65-F5344CB8AC3E}">
        <p14:creationId xmlns:p14="http://schemas.microsoft.com/office/powerpoint/2010/main" val="15017048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048"/>
            <a:ext cx="12192000" cy="6851904"/>
          </a:xfrm>
          <a:prstGeom prst="rect">
            <a:avLst/>
          </a:prstGeom>
        </p:spPr>
      </p:pic>
    </p:spTree>
    <p:extLst>
      <p:ext uri="{BB962C8B-B14F-4D97-AF65-F5344CB8AC3E}">
        <p14:creationId xmlns:p14="http://schemas.microsoft.com/office/powerpoint/2010/main" val="4182596487"/>
      </p:ext>
    </p:extLst>
  </p:cSld>
  <p:clrMapOvr>
    <a:masterClrMapping/>
  </p:clrMapOvr>
  <p:transition spd="slow" advTm="0">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内页">
    <p:spTree>
      <p:nvGrpSpPr>
        <p:cNvPr id="1" name=""/>
        <p:cNvGrpSpPr/>
        <p:nvPr/>
      </p:nvGrpSpPr>
      <p:grpSpPr>
        <a:xfrm>
          <a:off x="0" y="0"/>
          <a:ext cx="0" cy="0"/>
          <a:chOff x="0" y="0"/>
          <a:chExt cx="0" cy="0"/>
        </a:xfrm>
      </p:grpSpPr>
      <p:grpSp>
        <p:nvGrpSpPr>
          <p:cNvPr id="15" name="组合 14"/>
          <p:cNvGrpSpPr/>
          <p:nvPr userDrawn="1"/>
        </p:nvGrpSpPr>
        <p:grpSpPr>
          <a:xfrm>
            <a:off x="10666366" y="5472803"/>
            <a:ext cx="1496284" cy="1524513"/>
            <a:chOff x="-46800" y="206536"/>
            <a:chExt cx="6530780" cy="6654858"/>
          </a:xfrm>
        </p:grpSpPr>
        <p:sp>
          <p:nvSpPr>
            <p:cNvPr id="16" name="AutoShape 2"/>
            <p:cNvSpPr>
              <a:spLocks/>
            </p:cNvSpPr>
            <p:nvPr userDrawn="1"/>
          </p:nvSpPr>
          <p:spPr bwMode="auto">
            <a:xfrm>
              <a:off x="1038879" y="1027357"/>
              <a:ext cx="4354650" cy="5834037"/>
            </a:xfrm>
            <a:custGeom>
              <a:avLst/>
              <a:gdLst>
                <a:gd name="T0" fmla="*/ 1048398 w 20607"/>
                <a:gd name="T1" fmla="*/ 3881437 h 21337"/>
                <a:gd name="T2" fmla="*/ 1133597 w 20607"/>
                <a:gd name="T3" fmla="*/ 2299356 h 21337"/>
                <a:gd name="T4" fmla="*/ 4077 w 20607"/>
                <a:gd name="T5" fmla="*/ 1625921 h 21337"/>
                <a:gd name="T6" fmla="*/ 1229481 w 20607"/>
                <a:gd name="T7" fmla="*/ 1901335 h 21337"/>
                <a:gd name="T8" fmla="*/ 1282765 w 20607"/>
                <a:gd name="T9" fmla="*/ 901188 h 21337"/>
                <a:gd name="T10" fmla="*/ 749920 w 20607"/>
                <a:gd name="T11" fmla="*/ 248127 h 21337"/>
                <a:gd name="T12" fmla="*/ 1346735 w 20607"/>
                <a:gd name="T13" fmla="*/ 574657 h 21337"/>
                <a:gd name="T14" fmla="*/ 1794240 w 20607"/>
                <a:gd name="T15" fmla="*/ 3092 h 21337"/>
                <a:gd name="T16" fmla="*/ 1527818 w 20607"/>
                <a:gd name="T17" fmla="*/ 758387 h 21337"/>
                <a:gd name="T18" fmla="*/ 1762185 w 20607"/>
                <a:gd name="T19" fmla="*/ 1952452 h 21337"/>
                <a:gd name="T20" fmla="*/ 2891705 w 20607"/>
                <a:gd name="T21" fmla="*/ 1472752 h 21337"/>
                <a:gd name="T22" fmla="*/ 1826155 w 20607"/>
                <a:gd name="T23" fmla="*/ 2278982 h 21337"/>
                <a:gd name="T24" fmla="*/ 1836840 w 20607"/>
                <a:gd name="T25" fmla="*/ 3881437 h 21337"/>
                <a:gd name="T26" fmla="*/ 1048398 w 20607"/>
                <a:gd name="T27" fmla="*/ 3881437 h 2133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0607" h="21337">
                  <a:moveTo>
                    <a:pt x="7457" y="21337"/>
                  </a:moveTo>
                  <a:cubicBezTo>
                    <a:pt x="7457" y="21337"/>
                    <a:pt x="10109" y="14324"/>
                    <a:pt x="8063" y="12640"/>
                  </a:cubicBezTo>
                  <a:cubicBezTo>
                    <a:pt x="4425" y="9779"/>
                    <a:pt x="-425" y="9050"/>
                    <a:pt x="29" y="8938"/>
                  </a:cubicBezTo>
                  <a:cubicBezTo>
                    <a:pt x="2909" y="8377"/>
                    <a:pt x="7532" y="11238"/>
                    <a:pt x="8745" y="10452"/>
                  </a:cubicBezTo>
                  <a:cubicBezTo>
                    <a:pt x="9730" y="9835"/>
                    <a:pt x="9882" y="6301"/>
                    <a:pt x="9124" y="4954"/>
                  </a:cubicBezTo>
                  <a:cubicBezTo>
                    <a:pt x="7684" y="2317"/>
                    <a:pt x="4122" y="1364"/>
                    <a:pt x="5334" y="1364"/>
                  </a:cubicBezTo>
                  <a:cubicBezTo>
                    <a:pt x="7002" y="1364"/>
                    <a:pt x="9276" y="3439"/>
                    <a:pt x="9579" y="3159"/>
                  </a:cubicBezTo>
                  <a:cubicBezTo>
                    <a:pt x="9958" y="2934"/>
                    <a:pt x="12004" y="-263"/>
                    <a:pt x="12762" y="17"/>
                  </a:cubicBezTo>
                  <a:cubicBezTo>
                    <a:pt x="12989" y="129"/>
                    <a:pt x="10867" y="1756"/>
                    <a:pt x="10867" y="4169"/>
                  </a:cubicBezTo>
                  <a:cubicBezTo>
                    <a:pt x="10867" y="6525"/>
                    <a:pt x="11246" y="11294"/>
                    <a:pt x="12534" y="10733"/>
                  </a:cubicBezTo>
                  <a:cubicBezTo>
                    <a:pt x="14732" y="9723"/>
                    <a:pt x="19052" y="7984"/>
                    <a:pt x="20568" y="8096"/>
                  </a:cubicBezTo>
                  <a:cubicBezTo>
                    <a:pt x="21175" y="8152"/>
                    <a:pt x="14429" y="10116"/>
                    <a:pt x="12989" y="12528"/>
                  </a:cubicBezTo>
                  <a:cubicBezTo>
                    <a:pt x="11777" y="14548"/>
                    <a:pt x="12459" y="20663"/>
                    <a:pt x="13065" y="21337"/>
                  </a:cubicBezTo>
                  <a:lnTo>
                    <a:pt x="7457" y="21337"/>
                  </a:lnTo>
                  <a:close/>
                </a:path>
              </a:pathLst>
            </a:custGeom>
            <a:solidFill>
              <a:srgbClr val="BECE37"/>
            </a:solidFill>
            <a:ln w="12700"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7" name="AutoShape 3"/>
            <p:cNvSpPr>
              <a:spLocks/>
            </p:cNvSpPr>
            <p:nvPr userDrawn="1"/>
          </p:nvSpPr>
          <p:spPr bwMode="auto">
            <a:xfrm>
              <a:off x="3806766" y="2948175"/>
              <a:ext cx="417570" cy="598914"/>
            </a:xfrm>
            <a:custGeom>
              <a:avLst/>
              <a:gdLst>
                <a:gd name="T0" fmla="*/ 152974 w 9894"/>
                <a:gd name="T1" fmla="*/ 398445 h 21600"/>
                <a:gd name="T2" fmla="*/ 78481 w 9894"/>
                <a:gd name="T3" fmla="*/ 0 h 21600"/>
                <a:gd name="T4" fmla="*/ 152974 w 9894"/>
                <a:gd name="T5" fmla="*/ 398445 h 21600"/>
                <a:gd name="T6" fmla="*/ 0 60000 65536"/>
                <a:gd name="T7" fmla="*/ 0 60000 65536"/>
                <a:gd name="T8" fmla="*/ 0 60000 65536"/>
              </a:gdLst>
              <a:ahLst/>
              <a:cxnLst>
                <a:cxn ang="T6">
                  <a:pos x="T0" y="T1"/>
                </a:cxn>
                <a:cxn ang="T7">
                  <a:pos x="T2" y="T3"/>
                </a:cxn>
                <a:cxn ang="T8">
                  <a:pos x="T4" y="T5"/>
                </a:cxn>
              </a:cxnLst>
              <a:rect l="0" t="0" r="r" b="b"/>
              <a:pathLst>
                <a:path w="9894" h="21600">
                  <a:moveTo>
                    <a:pt x="5448" y="21599"/>
                  </a:moveTo>
                  <a:cubicBezTo>
                    <a:pt x="5448" y="21599"/>
                    <a:pt x="-4783" y="19938"/>
                    <a:pt x="2795" y="0"/>
                  </a:cubicBezTo>
                  <a:cubicBezTo>
                    <a:pt x="2795" y="0"/>
                    <a:pt x="16817" y="14399"/>
                    <a:pt x="5448" y="21599"/>
                  </a:cubicBezTo>
                  <a:close/>
                </a:path>
              </a:pathLst>
            </a:custGeom>
            <a:solidFill>
              <a:srgbClr val="F07474"/>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8" name="AutoShape 4"/>
            <p:cNvSpPr>
              <a:spLocks/>
            </p:cNvSpPr>
            <p:nvPr userDrawn="1"/>
          </p:nvSpPr>
          <p:spPr bwMode="auto">
            <a:xfrm>
              <a:off x="4513054" y="2616506"/>
              <a:ext cx="393709" cy="615616"/>
            </a:xfrm>
            <a:custGeom>
              <a:avLst/>
              <a:gdLst>
                <a:gd name="T0" fmla="*/ 97733 w 9611"/>
                <a:gd name="T1" fmla="*/ 409556 h 21600"/>
                <a:gd name="T2" fmla="*/ 140549 w 9611"/>
                <a:gd name="T3" fmla="*/ 0 h 21600"/>
                <a:gd name="T4" fmla="*/ 97733 w 9611"/>
                <a:gd name="T5" fmla="*/ 409556 h 21600"/>
                <a:gd name="T6" fmla="*/ 0 60000 65536"/>
                <a:gd name="T7" fmla="*/ 0 60000 65536"/>
                <a:gd name="T8" fmla="*/ 0 60000 65536"/>
              </a:gdLst>
              <a:ahLst/>
              <a:cxnLst>
                <a:cxn ang="T6">
                  <a:pos x="T0" y="T1"/>
                </a:cxn>
                <a:cxn ang="T7">
                  <a:pos x="T2" y="T3"/>
                </a:cxn>
                <a:cxn ang="T8">
                  <a:pos x="T4" y="T5"/>
                </a:cxn>
              </a:cxnLst>
              <a:rect l="0" t="0" r="r" b="b"/>
              <a:pathLst>
                <a:path w="9611" h="21600">
                  <a:moveTo>
                    <a:pt x="3586" y="21599"/>
                  </a:moveTo>
                  <a:cubicBezTo>
                    <a:pt x="3586" y="21599"/>
                    <a:pt x="-5446" y="17280"/>
                    <a:pt x="5157" y="0"/>
                  </a:cubicBezTo>
                  <a:cubicBezTo>
                    <a:pt x="5157" y="0"/>
                    <a:pt x="16153" y="18900"/>
                    <a:pt x="3586" y="21599"/>
                  </a:cubicBezTo>
                  <a:close/>
                </a:path>
              </a:pathLst>
            </a:custGeom>
            <a:solidFill>
              <a:srgbClr val="F07474"/>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19" name="AutoShape 5"/>
            <p:cNvSpPr>
              <a:spLocks/>
            </p:cNvSpPr>
            <p:nvPr userDrawn="1"/>
          </p:nvSpPr>
          <p:spPr bwMode="auto">
            <a:xfrm>
              <a:off x="5073790" y="2334945"/>
              <a:ext cx="465291" cy="722991"/>
            </a:xfrm>
            <a:custGeom>
              <a:avLst/>
              <a:gdLst>
                <a:gd name="T0" fmla="*/ 64632 w 10585"/>
                <a:gd name="T1" fmla="*/ 480990 h 21600"/>
                <a:gd name="T2" fmla="*/ 257359 w 10585"/>
                <a:gd name="T3" fmla="*/ 0 h 21600"/>
                <a:gd name="T4" fmla="*/ 64632 w 10585"/>
                <a:gd name="T5" fmla="*/ 480990 h 21600"/>
                <a:gd name="T6" fmla="*/ 0 60000 65536"/>
                <a:gd name="T7" fmla="*/ 0 60000 65536"/>
                <a:gd name="T8" fmla="*/ 0 60000 65536"/>
              </a:gdLst>
              <a:ahLst/>
              <a:cxnLst>
                <a:cxn ang="T6">
                  <a:pos x="T0" y="T1"/>
                </a:cxn>
                <a:cxn ang="T7">
                  <a:pos x="T2" y="T3"/>
                </a:cxn>
                <a:cxn ang="T8">
                  <a:pos x="T4" y="T5"/>
                </a:cxn>
              </a:cxnLst>
              <a:rect l="0" t="0" r="r" b="b"/>
              <a:pathLst>
                <a:path w="10585" h="21600">
                  <a:moveTo>
                    <a:pt x="2210" y="21599"/>
                  </a:moveTo>
                  <a:cubicBezTo>
                    <a:pt x="2210" y="21599"/>
                    <a:pt x="-5844" y="11489"/>
                    <a:pt x="8800" y="0"/>
                  </a:cubicBezTo>
                  <a:cubicBezTo>
                    <a:pt x="8800" y="0"/>
                    <a:pt x="15756" y="19761"/>
                    <a:pt x="2210" y="21599"/>
                  </a:cubicBezTo>
                  <a:close/>
                </a:path>
              </a:pathLst>
            </a:custGeom>
            <a:gradFill rotWithShape="1">
              <a:gsLst>
                <a:gs pos="0">
                  <a:sysClr val="window" lastClr="FFFFFF"/>
                </a:gs>
                <a:gs pos="100000">
                  <a:srgbClr val="D9D9D9"/>
                </a:gs>
              </a:gsLst>
              <a:lin ang="5400000" scaled="1"/>
            </a:gradFill>
            <a:ln w="12700"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20" name="AutoShape 6"/>
            <p:cNvSpPr>
              <a:spLocks/>
            </p:cNvSpPr>
            <p:nvPr userDrawn="1"/>
          </p:nvSpPr>
          <p:spPr bwMode="auto">
            <a:xfrm>
              <a:off x="5732356" y="2649912"/>
              <a:ext cx="751624" cy="405638"/>
            </a:xfrm>
            <a:custGeom>
              <a:avLst/>
              <a:gdLst>
                <a:gd name="T0" fmla="*/ 778 w 19937"/>
                <a:gd name="T1" fmla="*/ 168005 h 14258"/>
                <a:gd name="T2" fmla="*/ 500037 w 19937"/>
                <a:gd name="T3" fmla="*/ 24909 h 14258"/>
                <a:gd name="T4" fmla="*/ 372570 w 19937"/>
                <a:gd name="T5" fmla="*/ 178226 h 14258"/>
                <a:gd name="T6" fmla="*/ 778 w 19937"/>
                <a:gd name="T7" fmla="*/ 168005 h 1425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937" h="14258">
                  <a:moveTo>
                    <a:pt x="31" y="8876"/>
                  </a:moveTo>
                  <a:cubicBezTo>
                    <a:pt x="31" y="8876"/>
                    <a:pt x="-1663" y="-4084"/>
                    <a:pt x="19936" y="1316"/>
                  </a:cubicBezTo>
                  <a:cubicBezTo>
                    <a:pt x="19936" y="1316"/>
                    <a:pt x="17819" y="4016"/>
                    <a:pt x="14854" y="9416"/>
                  </a:cubicBezTo>
                  <a:cubicBezTo>
                    <a:pt x="11889" y="14276"/>
                    <a:pt x="2995" y="17515"/>
                    <a:pt x="31" y="8876"/>
                  </a:cubicBezTo>
                  <a:close/>
                </a:path>
              </a:pathLst>
            </a:custGeom>
            <a:solidFill>
              <a:srgbClr val="F07474"/>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21" name="AutoShape 7"/>
            <p:cNvSpPr>
              <a:spLocks/>
            </p:cNvSpPr>
            <p:nvPr userDrawn="1"/>
          </p:nvSpPr>
          <p:spPr bwMode="auto">
            <a:xfrm>
              <a:off x="5488973" y="3346656"/>
              <a:ext cx="649021" cy="372233"/>
            </a:xfrm>
            <a:custGeom>
              <a:avLst/>
              <a:gdLst>
                <a:gd name="T0" fmla="*/ 101230 w 19438"/>
                <a:gd name="T1" fmla="*/ 0 h 16645"/>
                <a:gd name="T2" fmla="*/ 431800 w 19438"/>
                <a:gd name="T3" fmla="*/ 207330 h 16645"/>
                <a:gd name="T4" fmla="*/ 47916 w 19438"/>
                <a:gd name="T5" fmla="*/ 165864 h 16645"/>
                <a:gd name="T6" fmla="*/ 101230 w 19438"/>
                <a:gd name="T7" fmla="*/ 0 h 166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438" h="16645">
                  <a:moveTo>
                    <a:pt x="4557" y="0"/>
                  </a:moveTo>
                  <a:cubicBezTo>
                    <a:pt x="4557" y="0"/>
                    <a:pt x="17038" y="2090"/>
                    <a:pt x="19438" y="13935"/>
                  </a:cubicBezTo>
                  <a:cubicBezTo>
                    <a:pt x="19438" y="13935"/>
                    <a:pt x="11277" y="21599"/>
                    <a:pt x="2157" y="11148"/>
                  </a:cubicBezTo>
                  <a:cubicBezTo>
                    <a:pt x="-2162" y="5574"/>
                    <a:pt x="717" y="696"/>
                    <a:pt x="4557" y="0"/>
                  </a:cubicBezTo>
                  <a:close/>
                </a:path>
              </a:pathLst>
            </a:custGeom>
            <a:solidFill>
              <a:srgbClr val="FFBF53"/>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22" name="AutoShape 8"/>
            <p:cNvSpPr>
              <a:spLocks/>
            </p:cNvSpPr>
            <p:nvPr userDrawn="1"/>
          </p:nvSpPr>
          <p:spPr bwMode="auto">
            <a:xfrm>
              <a:off x="5042770" y="3675939"/>
              <a:ext cx="529716" cy="503469"/>
            </a:xfrm>
            <a:custGeom>
              <a:avLst/>
              <a:gdLst>
                <a:gd name="T0" fmla="*/ 36000 w 20049"/>
                <a:gd name="T1" fmla="*/ 28683 h 18650"/>
                <a:gd name="T2" fmla="*/ 257485 w 20049"/>
                <a:gd name="T3" fmla="*/ 59305 h 18650"/>
                <a:gd name="T4" fmla="*/ 352425 w 20049"/>
                <a:gd name="T5" fmla="*/ 334944 h 18650"/>
                <a:gd name="T6" fmla="*/ 25453 w 20049"/>
                <a:gd name="T7" fmla="*/ 181813 h 18650"/>
                <a:gd name="T8" fmla="*/ 36000 w 20049"/>
                <a:gd name="T9" fmla="*/ 28683 h 186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049" h="18650">
                  <a:moveTo>
                    <a:pt x="2048" y="1597"/>
                  </a:moveTo>
                  <a:cubicBezTo>
                    <a:pt x="2048" y="1597"/>
                    <a:pt x="8649" y="-2950"/>
                    <a:pt x="14648" y="3302"/>
                  </a:cubicBezTo>
                  <a:cubicBezTo>
                    <a:pt x="20049" y="8986"/>
                    <a:pt x="18848" y="15807"/>
                    <a:pt x="20049" y="18649"/>
                  </a:cubicBezTo>
                  <a:cubicBezTo>
                    <a:pt x="20049" y="18649"/>
                    <a:pt x="6848" y="16944"/>
                    <a:pt x="1448" y="10123"/>
                  </a:cubicBezTo>
                  <a:cubicBezTo>
                    <a:pt x="-1551" y="6144"/>
                    <a:pt x="848" y="3302"/>
                    <a:pt x="2048" y="1597"/>
                  </a:cubicBezTo>
                  <a:close/>
                </a:path>
              </a:pathLst>
            </a:custGeom>
            <a:solidFill>
              <a:srgbClr val="FFBF53"/>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23" name="AutoShape 9"/>
            <p:cNvSpPr>
              <a:spLocks/>
            </p:cNvSpPr>
            <p:nvPr userDrawn="1"/>
          </p:nvSpPr>
          <p:spPr bwMode="auto">
            <a:xfrm>
              <a:off x="4577480" y="4007607"/>
              <a:ext cx="563121" cy="474837"/>
            </a:xfrm>
            <a:custGeom>
              <a:avLst/>
              <a:gdLst>
                <a:gd name="T0" fmla="*/ 31648 w 16064"/>
                <a:gd name="T1" fmla="*/ 10489 h 17680"/>
                <a:gd name="T2" fmla="*/ 288894 w 16064"/>
                <a:gd name="T3" fmla="*/ 81587 h 17680"/>
                <a:gd name="T4" fmla="*/ 374627 w 16064"/>
                <a:gd name="T5" fmla="*/ 315180 h 17680"/>
                <a:gd name="T6" fmla="*/ 31648 w 16064"/>
                <a:gd name="T7" fmla="*/ 10489 h 176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064" h="17680">
                  <a:moveTo>
                    <a:pt x="1357" y="587"/>
                  </a:moveTo>
                  <a:cubicBezTo>
                    <a:pt x="1357" y="587"/>
                    <a:pt x="8710" y="-2255"/>
                    <a:pt x="12387" y="4566"/>
                  </a:cubicBezTo>
                  <a:cubicBezTo>
                    <a:pt x="16063" y="10818"/>
                    <a:pt x="14685" y="15366"/>
                    <a:pt x="16063" y="17639"/>
                  </a:cubicBezTo>
                  <a:cubicBezTo>
                    <a:pt x="16063" y="17639"/>
                    <a:pt x="-5536" y="19345"/>
                    <a:pt x="1357" y="587"/>
                  </a:cubicBezTo>
                  <a:close/>
                </a:path>
              </a:pathLst>
            </a:custGeom>
            <a:gradFill rotWithShape="1">
              <a:gsLst>
                <a:gs pos="0">
                  <a:sysClr val="window" lastClr="FFFFFF"/>
                </a:gs>
                <a:gs pos="100000">
                  <a:srgbClr val="D9D9D9"/>
                </a:gs>
              </a:gsLst>
              <a:lin ang="5400000" scaled="1"/>
            </a:gradFill>
            <a:ln w="12700"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24" name="AutoShape 10"/>
            <p:cNvSpPr>
              <a:spLocks/>
            </p:cNvSpPr>
            <p:nvPr userDrawn="1"/>
          </p:nvSpPr>
          <p:spPr bwMode="auto">
            <a:xfrm>
              <a:off x="1874018" y="2948175"/>
              <a:ext cx="393709" cy="553577"/>
            </a:xfrm>
            <a:custGeom>
              <a:avLst/>
              <a:gdLst>
                <a:gd name="T0" fmla="*/ 64765 w 12554"/>
                <a:gd name="T1" fmla="*/ 358088 h 19439"/>
                <a:gd name="T2" fmla="*/ 257911 w 12554"/>
                <a:gd name="T3" fmla="*/ 0 h 19439"/>
                <a:gd name="T4" fmla="*/ 257911 w 12554"/>
                <a:gd name="T5" fmla="*/ 173928 h 19439"/>
                <a:gd name="T6" fmla="*/ 64765 w 12554"/>
                <a:gd name="T7" fmla="*/ 358088 h 194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554" h="19439">
                  <a:moveTo>
                    <a:pt x="3104" y="18900"/>
                  </a:moveTo>
                  <a:cubicBezTo>
                    <a:pt x="3104" y="18900"/>
                    <a:pt x="-8210" y="10260"/>
                    <a:pt x="12361" y="0"/>
                  </a:cubicBezTo>
                  <a:cubicBezTo>
                    <a:pt x="12361" y="0"/>
                    <a:pt x="11847" y="4320"/>
                    <a:pt x="12361" y="9180"/>
                  </a:cubicBezTo>
                  <a:cubicBezTo>
                    <a:pt x="13389" y="13500"/>
                    <a:pt x="10304" y="21599"/>
                    <a:pt x="3104" y="18900"/>
                  </a:cubicBezTo>
                  <a:close/>
                </a:path>
              </a:pathLst>
            </a:custGeom>
            <a:solidFill>
              <a:srgbClr val="F07474"/>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25" name="AutoShape 11"/>
            <p:cNvSpPr>
              <a:spLocks/>
            </p:cNvSpPr>
            <p:nvPr userDrawn="1"/>
          </p:nvSpPr>
          <p:spPr bwMode="auto">
            <a:xfrm>
              <a:off x="1384866" y="2673773"/>
              <a:ext cx="391322" cy="627546"/>
            </a:xfrm>
            <a:custGeom>
              <a:avLst/>
              <a:gdLst>
                <a:gd name="T0" fmla="*/ 37685 w 13741"/>
                <a:gd name="T1" fmla="*/ 369406 h 20925"/>
                <a:gd name="T2" fmla="*/ 102314 w 13741"/>
                <a:gd name="T3" fmla="*/ 61554 h 20925"/>
                <a:gd name="T4" fmla="*/ 220770 w 13741"/>
                <a:gd name="T5" fmla="*/ 0 h 20925"/>
                <a:gd name="T6" fmla="*/ 188465 w 13741"/>
                <a:gd name="T7" fmla="*/ 400193 h 20925"/>
                <a:gd name="T8" fmla="*/ 37685 w 13741"/>
                <a:gd name="T9" fmla="*/ 369406 h 209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741" h="20925">
                  <a:moveTo>
                    <a:pt x="1989" y="18514"/>
                  </a:moveTo>
                  <a:cubicBezTo>
                    <a:pt x="1989" y="18514"/>
                    <a:pt x="-4263" y="10800"/>
                    <a:pt x="5400" y="3085"/>
                  </a:cubicBezTo>
                  <a:cubicBezTo>
                    <a:pt x="7673" y="1542"/>
                    <a:pt x="11652" y="0"/>
                    <a:pt x="11652" y="0"/>
                  </a:cubicBezTo>
                  <a:cubicBezTo>
                    <a:pt x="11652" y="0"/>
                    <a:pt x="17337" y="15942"/>
                    <a:pt x="9947" y="20057"/>
                  </a:cubicBezTo>
                  <a:cubicBezTo>
                    <a:pt x="7105" y="21599"/>
                    <a:pt x="3694" y="21085"/>
                    <a:pt x="1989" y="18514"/>
                  </a:cubicBezTo>
                  <a:close/>
                </a:path>
              </a:pathLst>
            </a:custGeom>
            <a:solidFill>
              <a:srgbClr val="F07474"/>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26" name="AutoShape 12"/>
            <p:cNvSpPr>
              <a:spLocks/>
            </p:cNvSpPr>
            <p:nvPr userDrawn="1"/>
          </p:nvSpPr>
          <p:spPr bwMode="auto">
            <a:xfrm>
              <a:off x="740616" y="2583101"/>
              <a:ext cx="408024" cy="641863"/>
            </a:xfrm>
            <a:custGeom>
              <a:avLst/>
              <a:gdLst>
                <a:gd name="T0" fmla="*/ 147495 w 14722"/>
                <a:gd name="T1" fmla="*/ 426471 h 21125"/>
                <a:gd name="T2" fmla="*/ 39866 w 14722"/>
                <a:gd name="T3" fmla="*/ 152298 h 21125"/>
                <a:gd name="T4" fmla="*/ 125977 w 14722"/>
                <a:gd name="T5" fmla="*/ 0 h 21125"/>
                <a:gd name="T6" fmla="*/ 201319 w 14722"/>
                <a:gd name="T7" fmla="*/ 111687 h 21125"/>
                <a:gd name="T8" fmla="*/ 147495 w 14722"/>
                <a:gd name="T9" fmla="*/ 426471 h 211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722" h="21125">
                  <a:moveTo>
                    <a:pt x="7999" y="21097"/>
                  </a:moveTo>
                  <a:cubicBezTo>
                    <a:pt x="2162" y="21600"/>
                    <a:pt x="-3092" y="15069"/>
                    <a:pt x="2162" y="7534"/>
                  </a:cubicBezTo>
                  <a:cubicBezTo>
                    <a:pt x="6832" y="0"/>
                    <a:pt x="6832" y="0"/>
                    <a:pt x="6832" y="0"/>
                  </a:cubicBezTo>
                  <a:cubicBezTo>
                    <a:pt x="6832" y="0"/>
                    <a:pt x="9167" y="3516"/>
                    <a:pt x="10918" y="5525"/>
                  </a:cubicBezTo>
                  <a:cubicBezTo>
                    <a:pt x="14421" y="10046"/>
                    <a:pt x="18507" y="21097"/>
                    <a:pt x="7999" y="21097"/>
                  </a:cubicBezTo>
                  <a:close/>
                </a:path>
              </a:pathLst>
            </a:custGeom>
            <a:solidFill>
              <a:srgbClr val="FFBF53"/>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27" name="AutoShape 13"/>
            <p:cNvSpPr>
              <a:spLocks/>
            </p:cNvSpPr>
            <p:nvPr userDrawn="1"/>
          </p:nvSpPr>
          <p:spPr bwMode="auto">
            <a:xfrm>
              <a:off x="-46800" y="3172469"/>
              <a:ext cx="782643" cy="379392"/>
            </a:xfrm>
            <a:custGeom>
              <a:avLst/>
              <a:gdLst>
                <a:gd name="T0" fmla="*/ 520184 w 21189"/>
                <a:gd name="T1" fmla="*/ 157142 h 15674"/>
                <a:gd name="T2" fmla="*/ 95544 w 21189"/>
                <a:gd name="T3" fmla="*/ 34366 h 15674"/>
                <a:gd name="T4" fmla="*/ 0 w 21189"/>
                <a:gd name="T5" fmla="*/ 105980 h 15674"/>
                <a:gd name="T6" fmla="*/ 244143 w 21189"/>
                <a:gd name="T7" fmla="*/ 249208 h 15674"/>
                <a:gd name="T8" fmla="*/ 520184 w 21189"/>
                <a:gd name="T9" fmla="*/ 157142 h 156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89" h="15674">
                  <a:moveTo>
                    <a:pt x="21168" y="9758"/>
                  </a:moveTo>
                  <a:cubicBezTo>
                    <a:pt x="21168" y="9758"/>
                    <a:pt x="12959" y="-5489"/>
                    <a:pt x="3888" y="2134"/>
                  </a:cubicBezTo>
                  <a:cubicBezTo>
                    <a:pt x="3888" y="2134"/>
                    <a:pt x="1296" y="5311"/>
                    <a:pt x="0" y="6581"/>
                  </a:cubicBezTo>
                  <a:cubicBezTo>
                    <a:pt x="0" y="6581"/>
                    <a:pt x="4320" y="14840"/>
                    <a:pt x="9935" y="15475"/>
                  </a:cubicBezTo>
                  <a:cubicBezTo>
                    <a:pt x="15119" y="16111"/>
                    <a:pt x="21599" y="15475"/>
                    <a:pt x="21168" y="9758"/>
                  </a:cubicBezTo>
                  <a:close/>
                </a:path>
              </a:pathLst>
            </a:custGeom>
            <a:gradFill rotWithShape="1">
              <a:gsLst>
                <a:gs pos="0">
                  <a:sysClr val="window" lastClr="FFFFFF"/>
                </a:gs>
                <a:gs pos="100000">
                  <a:srgbClr val="D9D9D9"/>
                </a:gs>
              </a:gsLst>
              <a:lin ang="5400000" scaled="1"/>
            </a:gradFill>
            <a:ln w="12700"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28" name="AutoShape 14"/>
            <p:cNvSpPr>
              <a:spLocks/>
            </p:cNvSpPr>
            <p:nvPr userDrawn="1"/>
          </p:nvSpPr>
          <p:spPr bwMode="auto">
            <a:xfrm>
              <a:off x="611766" y="3652078"/>
              <a:ext cx="613230" cy="560735"/>
            </a:xfrm>
            <a:custGeom>
              <a:avLst/>
              <a:gdLst>
                <a:gd name="T0" fmla="*/ 295532 w 20364"/>
                <a:gd name="T1" fmla="*/ 1467 h 21100"/>
                <a:gd name="T2" fmla="*/ 73868 w 20364"/>
                <a:gd name="T3" fmla="*/ 187256 h 21100"/>
                <a:gd name="T4" fmla="*/ 0 w 20364"/>
                <a:gd name="T5" fmla="*/ 373044 h 21100"/>
                <a:gd name="T6" fmla="*/ 401075 w 20364"/>
                <a:gd name="T7" fmla="*/ 197581 h 21100"/>
                <a:gd name="T8" fmla="*/ 295532 w 20364"/>
                <a:gd name="T9" fmla="*/ 1467 h 211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364" h="21100">
                  <a:moveTo>
                    <a:pt x="14751" y="83"/>
                  </a:moveTo>
                  <a:cubicBezTo>
                    <a:pt x="12117" y="83"/>
                    <a:pt x="4214" y="2418"/>
                    <a:pt x="3687" y="10591"/>
                  </a:cubicBezTo>
                  <a:cubicBezTo>
                    <a:pt x="2634" y="18181"/>
                    <a:pt x="0" y="21099"/>
                    <a:pt x="0" y="21099"/>
                  </a:cubicBezTo>
                  <a:cubicBezTo>
                    <a:pt x="0" y="21099"/>
                    <a:pt x="18439" y="19932"/>
                    <a:pt x="20019" y="11175"/>
                  </a:cubicBezTo>
                  <a:cubicBezTo>
                    <a:pt x="21599" y="1835"/>
                    <a:pt x="17385" y="-500"/>
                    <a:pt x="14751" y="83"/>
                  </a:cubicBezTo>
                  <a:close/>
                </a:path>
              </a:pathLst>
            </a:custGeom>
            <a:solidFill>
              <a:srgbClr val="FFBF53"/>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29" name="AutoShape 15"/>
            <p:cNvSpPr>
              <a:spLocks/>
            </p:cNvSpPr>
            <p:nvPr userDrawn="1"/>
          </p:nvSpPr>
          <p:spPr bwMode="auto">
            <a:xfrm>
              <a:off x="1315667" y="3947955"/>
              <a:ext cx="529716" cy="596527"/>
            </a:xfrm>
            <a:custGeom>
              <a:avLst/>
              <a:gdLst>
                <a:gd name="T0" fmla="*/ 245334 w 11653"/>
                <a:gd name="T1" fmla="*/ 19646 h 19110"/>
                <a:gd name="T2" fmla="*/ 31151 w 11653"/>
                <a:gd name="T3" fmla="*/ 396875 h 19110"/>
                <a:gd name="T4" fmla="*/ 245334 w 11653"/>
                <a:gd name="T5" fmla="*/ 19646 h 19110"/>
                <a:gd name="T6" fmla="*/ 0 60000 65536"/>
                <a:gd name="T7" fmla="*/ 0 60000 65536"/>
                <a:gd name="T8" fmla="*/ 0 60000 65536"/>
              </a:gdLst>
              <a:ahLst/>
              <a:cxnLst>
                <a:cxn ang="T6">
                  <a:pos x="T0" y="T1"/>
                </a:cxn>
                <a:cxn ang="T7">
                  <a:pos x="T2" y="T3"/>
                </a:cxn>
                <a:cxn ang="T8">
                  <a:pos x="T4" y="T5"/>
                </a:cxn>
              </a:cxnLst>
              <a:rect l="0" t="0" r="r" b="b"/>
              <a:pathLst>
                <a:path w="11653" h="19110">
                  <a:moveTo>
                    <a:pt x="8112" y="946"/>
                  </a:moveTo>
                  <a:cubicBezTo>
                    <a:pt x="3863" y="-2490"/>
                    <a:pt x="-2510" y="3400"/>
                    <a:pt x="1030" y="19110"/>
                  </a:cubicBezTo>
                  <a:cubicBezTo>
                    <a:pt x="1030" y="19110"/>
                    <a:pt x="19090" y="10273"/>
                    <a:pt x="8112" y="946"/>
                  </a:cubicBezTo>
                  <a:close/>
                </a:path>
              </a:pathLst>
            </a:custGeom>
            <a:gradFill rotWithShape="1">
              <a:gsLst>
                <a:gs pos="0">
                  <a:sysClr val="window" lastClr="FFFFFF"/>
                </a:gs>
                <a:gs pos="100000">
                  <a:srgbClr val="D9D9D9"/>
                </a:gs>
              </a:gsLst>
              <a:lin ang="5400000" scaled="1"/>
            </a:gradFill>
            <a:ln w="12700"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30" name="AutoShape 16"/>
            <p:cNvSpPr>
              <a:spLocks/>
            </p:cNvSpPr>
            <p:nvPr userDrawn="1"/>
          </p:nvSpPr>
          <p:spPr bwMode="auto">
            <a:xfrm>
              <a:off x="3663600" y="206536"/>
              <a:ext cx="472449" cy="703902"/>
            </a:xfrm>
            <a:custGeom>
              <a:avLst/>
              <a:gdLst>
                <a:gd name="T0" fmla="*/ 67128 w 13523"/>
                <a:gd name="T1" fmla="*/ 449800 h 18670"/>
                <a:gd name="T2" fmla="*/ 270092 w 13523"/>
                <a:gd name="T3" fmla="*/ 0 h 18670"/>
                <a:gd name="T4" fmla="*/ 312814 w 13523"/>
                <a:gd name="T5" fmla="*/ 173780 h 18670"/>
                <a:gd name="T6" fmla="*/ 67128 w 13523"/>
                <a:gd name="T7" fmla="*/ 449800 h 186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523" h="18670">
                  <a:moveTo>
                    <a:pt x="2888" y="17932"/>
                  </a:moveTo>
                  <a:cubicBezTo>
                    <a:pt x="2888" y="17932"/>
                    <a:pt x="-7682" y="8558"/>
                    <a:pt x="11620" y="0"/>
                  </a:cubicBezTo>
                  <a:cubicBezTo>
                    <a:pt x="11620" y="0"/>
                    <a:pt x="12998" y="3260"/>
                    <a:pt x="13458" y="6928"/>
                  </a:cubicBezTo>
                  <a:cubicBezTo>
                    <a:pt x="13917" y="10596"/>
                    <a:pt x="12079" y="21599"/>
                    <a:pt x="2888" y="17932"/>
                  </a:cubicBezTo>
                  <a:close/>
                </a:path>
              </a:pathLst>
            </a:custGeom>
            <a:solidFill>
              <a:srgbClr val="F07474"/>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31" name="AutoShape 17"/>
            <p:cNvSpPr>
              <a:spLocks/>
            </p:cNvSpPr>
            <p:nvPr userDrawn="1"/>
          </p:nvSpPr>
          <p:spPr bwMode="auto">
            <a:xfrm>
              <a:off x="3083775" y="440375"/>
              <a:ext cx="424727" cy="665724"/>
            </a:xfrm>
            <a:custGeom>
              <a:avLst/>
              <a:gdLst>
                <a:gd name="T0" fmla="*/ 251649 w 16246"/>
                <a:gd name="T1" fmla="*/ 413107 h 20641"/>
                <a:gd name="T2" fmla="*/ 144297 w 16246"/>
                <a:gd name="T3" fmla="*/ 110830 h 20641"/>
                <a:gd name="T4" fmla="*/ 4766 w 16246"/>
                <a:gd name="T5" fmla="*/ 0 h 20641"/>
                <a:gd name="T6" fmla="*/ 4766 w 16246"/>
                <a:gd name="T7" fmla="*/ 191426 h 20641"/>
                <a:gd name="T8" fmla="*/ 101369 w 16246"/>
                <a:gd name="T9" fmla="*/ 433256 h 20641"/>
                <a:gd name="T10" fmla="*/ 251649 w 16246"/>
                <a:gd name="T11" fmla="*/ 413107 h 2064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246" h="20641">
                  <a:moveTo>
                    <a:pt x="14468" y="19252"/>
                  </a:moveTo>
                  <a:cubicBezTo>
                    <a:pt x="14468" y="19252"/>
                    <a:pt x="21257" y="11739"/>
                    <a:pt x="8296" y="5165"/>
                  </a:cubicBezTo>
                  <a:cubicBezTo>
                    <a:pt x="1508" y="1408"/>
                    <a:pt x="274" y="0"/>
                    <a:pt x="274" y="0"/>
                  </a:cubicBezTo>
                  <a:cubicBezTo>
                    <a:pt x="274" y="0"/>
                    <a:pt x="-343" y="6573"/>
                    <a:pt x="274" y="8921"/>
                  </a:cubicBezTo>
                  <a:cubicBezTo>
                    <a:pt x="274" y="11269"/>
                    <a:pt x="-343" y="17843"/>
                    <a:pt x="5828" y="20191"/>
                  </a:cubicBezTo>
                  <a:cubicBezTo>
                    <a:pt x="10148" y="21600"/>
                    <a:pt x="14468" y="19252"/>
                    <a:pt x="14468" y="19252"/>
                  </a:cubicBezTo>
                  <a:close/>
                </a:path>
              </a:pathLst>
            </a:custGeom>
            <a:solidFill>
              <a:srgbClr val="02B3C5"/>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32" name="AutoShape 18"/>
            <p:cNvSpPr>
              <a:spLocks/>
            </p:cNvSpPr>
            <p:nvPr userDrawn="1"/>
          </p:nvSpPr>
          <p:spPr bwMode="auto">
            <a:xfrm>
              <a:off x="3842558" y="1046446"/>
              <a:ext cx="689585" cy="377005"/>
            </a:xfrm>
            <a:custGeom>
              <a:avLst/>
              <a:gdLst>
                <a:gd name="T0" fmla="*/ 20914 w 19743"/>
                <a:gd name="T1" fmla="*/ 65328 h 11814"/>
                <a:gd name="T2" fmla="*/ 458764 w 19743"/>
                <a:gd name="T3" fmla="*/ 197832 h 11814"/>
                <a:gd name="T4" fmla="*/ 52959 w 19743"/>
                <a:gd name="T5" fmla="*/ 208023 h 11814"/>
                <a:gd name="T6" fmla="*/ 20914 w 19743"/>
                <a:gd name="T7" fmla="*/ 65328 h 118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743" h="11814">
                  <a:moveTo>
                    <a:pt x="900" y="3077"/>
                  </a:moveTo>
                  <a:cubicBezTo>
                    <a:pt x="900" y="3077"/>
                    <a:pt x="12389" y="-7002"/>
                    <a:pt x="19742" y="9318"/>
                  </a:cubicBezTo>
                  <a:cubicBezTo>
                    <a:pt x="19742" y="9318"/>
                    <a:pt x="11011" y="14598"/>
                    <a:pt x="2279" y="9798"/>
                  </a:cubicBezTo>
                  <a:cubicBezTo>
                    <a:pt x="-1857" y="7878"/>
                    <a:pt x="900" y="4038"/>
                    <a:pt x="900" y="3077"/>
                  </a:cubicBezTo>
                  <a:close/>
                </a:path>
              </a:pathLst>
            </a:custGeom>
            <a:solidFill>
              <a:srgbClr val="FFBF53"/>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33" name="AutoShape 19"/>
            <p:cNvSpPr>
              <a:spLocks/>
            </p:cNvSpPr>
            <p:nvPr userDrawn="1"/>
          </p:nvSpPr>
          <p:spPr bwMode="auto">
            <a:xfrm>
              <a:off x="3506115" y="1638202"/>
              <a:ext cx="739693" cy="353144"/>
            </a:xfrm>
            <a:custGeom>
              <a:avLst/>
              <a:gdLst>
                <a:gd name="T0" fmla="*/ 767 w 21174"/>
                <a:gd name="T1" fmla="*/ 120504 h 12449"/>
                <a:gd name="T2" fmla="*/ 492102 w 21174"/>
                <a:gd name="T3" fmla="*/ 59337 h 12449"/>
                <a:gd name="T4" fmla="*/ 342563 w 21174"/>
                <a:gd name="T5" fmla="*/ 161251 h 12449"/>
                <a:gd name="T6" fmla="*/ 767 w 21174"/>
                <a:gd name="T7" fmla="*/ 120504 h 124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174" h="12449">
                  <a:moveTo>
                    <a:pt x="33" y="6385"/>
                  </a:moveTo>
                  <a:cubicBezTo>
                    <a:pt x="-426" y="3685"/>
                    <a:pt x="3710" y="-4415"/>
                    <a:pt x="21173" y="3144"/>
                  </a:cubicBezTo>
                  <a:cubicBezTo>
                    <a:pt x="21173" y="3144"/>
                    <a:pt x="17037" y="6925"/>
                    <a:pt x="14739" y="8544"/>
                  </a:cubicBezTo>
                  <a:cubicBezTo>
                    <a:pt x="12442" y="10704"/>
                    <a:pt x="493" y="17184"/>
                    <a:pt x="33" y="6385"/>
                  </a:cubicBezTo>
                  <a:close/>
                </a:path>
              </a:pathLst>
            </a:custGeom>
            <a:solidFill>
              <a:srgbClr val="02B3C5"/>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34" name="AutoShape 20"/>
            <p:cNvSpPr>
              <a:spLocks/>
            </p:cNvSpPr>
            <p:nvPr userDrawn="1"/>
          </p:nvSpPr>
          <p:spPr bwMode="auto">
            <a:xfrm>
              <a:off x="3539521" y="2201323"/>
              <a:ext cx="653794" cy="508241"/>
            </a:xfrm>
            <a:custGeom>
              <a:avLst/>
              <a:gdLst>
                <a:gd name="T0" fmla="*/ 1930 w 21180"/>
                <a:gd name="T1" fmla="*/ 193334 h 18889"/>
                <a:gd name="T2" fmla="*/ 361042 w 21180"/>
                <a:gd name="T3" fmla="*/ 0 h 18889"/>
                <a:gd name="T4" fmla="*/ 434954 w 21180"/>
                <a:gd name="T5" fmla="*/ 0 h 18889"/>
                <a:gd name="T6" fmla="*/ 244843 w 21180"/>
                <a:gd name="T7" fmla="*/ 315438 h 18889"/>
                <a:gd name="T8" fmla="*/ 1930 w 21180"/>
                <a:gd name="T9" fmla="*/ 193334 h 188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80" h="18889">
                  <a:moveTo>
                    <a:pt x="94" y="10800"/>
                  </a:moveTo>
                  <a:cubicBezTo>
                    <a:pt x="-420" y="7957"/>
                    <a:pt x="608" y="0"/>
                    <a:pt x="17580" y="0"/>
                  </a:cubicBezTo>
                  <a:cubicBezTo>
                    <a:pt x="17580" y="0"/>
                    <a:pt x="20151" y="568"/>
                    <a:pt x="21179" y="0"/>
                  </a:cubicBezTo>
                  <a:cubicBezTo>
                    <a:pt x="21179" y="0"/>
                    <a:pt x="18094" y="13073"/>
                    <a:pt x="11922" y="17621"/>
                  </a:cubicBezTo>
                  <a:cubicBezTo>
                    <a:pt x="5751" y="21599"/>
                    <a:pt x="608" y="15347"/>
                    <a:pt x="94" y="10800"/>
                  </a:cubicBezTo>
                  <a:close/>
                </a:path>
              </a:pathLst>
            </a:custGeom>
            <a:solidFill>
              <a:srgbClr val="F07474"/>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35" name="AutoShape 21"/>
            <p:cNvSpPr>
              <a:spLocks/>
            </p:cNvSpPr>
            <p:nvPr userDrawn="1"/>
          </p:nvSpPr>
          <p:spPr bwMode="auto">
            <a:xfrm>
              <a:off x="2165123" y="2473340"/>
              <a:ext cx="734921" cy="427113"/>
            </a:xfrm>
            <a:custGeom>
              <a:avLst/>
              <a:gdLst>
                <a:gd name="T0" fmla="*/ 486225 w 20815"/>
                <a:gd name="T1" fmla="*/ 156920 h 18748"/>
                <a:gd name="T2" fmla="*/ 158536 w 20815"/>
                <a:gd name="T3" fmla="*/ 3441 h 18748"/>
                <a:gd name="T4" fmla="*/ 0 w 20815"/>
                <a:gd name="T5" fmla="*/ 23902 h 18748"/>
                <a:gd name="T6" fmla="*/ 253695 w 20815"/>
                <a:gd name="T7" fmla="*/ 279691 h 18748"/>
                <a:gd name="T8" fmla="*/ 486225 w 20815"/>
                <a:gd name="T9" fmla="*/ 156920 h 187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815" h="18748">
                  <a:moveTo>
                    <a:pt x="20699" y="10353"/>
                  </a:moveTo>
                  <a:cubicBezTo>
                    <a:pt x="20699" y="10353"/>
                    <a:pt x="19799" y="-1797"/>
                    <a:pt x="6749" y="227"/>
                  </a:cubicBezTo>
                  <a:cubicBezTo>
                    <a:pt x="6749" y="227"/>
                    <a:pt x="899" y="2252"/>
                    <a:pt x="0" y="1577"/>
                  </a:cubicBezTo>
                  <a:cubicBezTo>
                    <a:pt x="0" y="1577"/>
                    <a:pt x="4499" y="16428"/>
                    <a:pt x="10800" y="18453"/>
                  </a:cubicBezTo>
                  <a:cubicBezTo>
                    <a:pt x="17099" y="19803"/>
                    <a:pt x="21600" y="16428"/>
                    <a:pt x="20699" y="10353"/>
                  </a:cubicBezTo>
                  <a:close/>
                </a:path>
              </a:pathLst>
            </a:custGeom>
            <a:solidFill>
              <a:srgbClr val="F07474"/>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36" name="AutoShape 22"/>
            <p:cNvSpPr>
              <a:spLocks/>
            </p:cNvSpPr>
            <p:nvPr userDrawn="1"/>
          </p:nvSpPr>
          <p:spPr bwMode="auto">
            <a:xfrm>
              <a:off x="1826296" y="1860109"/>
              <a:ext cx="668110" cy="331670"/>
            </a:xfrm>
            <a:custGeom>
              <a:avLst/>
              <a:gdLst>
                <a:gd name="T0" fmla="*/ 436645 w 20033"/>
                <a:gd name="T1" fmla="*/ 72419 h 15680"/>
                <a:gd name="T2" fmla="*/ 74531 w 20033"/>
                <a:gd name="T3" fmla="*/ 42022 h 15680"/>
                <a:gd name="T4" fmla="*/ 0 w 20033"/>
                <a:gd name="T5" fmla="*/ 143361 h 15680"/>
                <a:gd name="T6" fmla="*/ 202336 w 20033"/>
                <a:gd name="T7" fmla="*/ 204155 h 15680"/>
                <a:gd name="T8" fmla="*/ 436645 w 20033"/>
                <a:gd name="T9" fmla="*/ 72419 h 156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033" h="15680">
                  <a:moveTo>
                    <a:pt x="19679" y="5146"/>
                  </a:moveTo>
                  <a:cubicBezTo>
                    <a:pt x="17760" y="826"/>
                    <a:pt x="10559" y="-2773"/>
                    <a:pt x="3359" y="2986"/>
                  </a:cubicBezTo>
                  <a:cubicBezTo>
                    <a:pt x="479" y="5866"/>
                    <a:pt x="0" y="10187"/>
                    <a:pt x="0" y="10187"/>
                  </a:cubicBezTo>
                  <a:cubicBezTo>
                    <a:pt x="0" y="10187"/>
                    <a:pt x="6239" y="12346"/>
                    <a:pt x="9119" y="14507"/>
                  </a:cubicBezTo>
                  <a:cubicBezTo>
                    <a:pt x="15360" y="18827"/>
                    <a:pt x="21600" y="10187"/>
                    <a:pt x="19679" y="5146"/>
                  </a:cubicBezTo>
                  <a:close/>
                </a:path>
              </a:pathLst>
            </a:custGeom>
            <a:solidFill>
              <a:srgbClr val="02B3C5"/>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37" name="AutoShape 23"/>
            <p:cNvSpPr>
              <a:spLocks/>
            </p:cNvSpPr>
            <p:nvPr userDrawn="1"/>
          </p:nvSpPr>
          <p:spPr bwMode="auto">
            <a:xfrm>
              <a:off x="1642565" y="822152"/>
              <a:ext cx="458133" cy="544033"/>
            </a:xfrm>
            <a:custGeom>
              <a:avLst/>
              <a:gdLst>
                <a:gd name="T0" fmla="*/ 269324 w 15070"/>
                <a:gd name="T1" fmla="*/ 347181 h 19631"/>
                <a:gd name="T2" fmla="*/ 194752 w 15070"/>
                <a:gd name="T3" fmla="*/ 91893 h 19631"/>
                <a:gd name="T4" fmla="*/ 34909 w 15070"/>
                <a:gd name="T5" fmla="*/ 0 h 19631"/>
                <a:gd name="T6" fmla="*/ 45568 w 15070"/>
                <a:gd name="T7" fmla="*/ 275699 h 19631"/>
                <a:gd name="T8" fmla="*/ 269324 w 15070"/>
                <a:gd name="T9" fmla="*/ 347181 h 196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070" h="19631">
                  <a:moveTo>
                    <a:pt x="13316" y="18830"/>
                  </a:moveTo>
                  <a:cubicBezTo>
                    <a:pt x="13316" y="18830"/>
                    <a:pt x="19111" y="9415"/>
                    <a:pt x="9629" y="4984"/>
                  </a:cubicBezTo>
                  <a:cubicBezTo>
                    <a:pt x="2780" y="1661"/>
                    <a:pt x="1726" y="0"/>
                    <a:pt x="1726" y="0"/>
                  </a:cubicBezTo>
                  <a:cubicBezTo>
                    <a:pt x="1726" y="0"/>
                    <a:pt x="-2488" y="8307"/>
                    <a:pt x="2253" y="14953"/>
                  </a:cubicBezTo>
                  <a:cubicBezTo>
                    <a:pt x="6994" y="21599"/>
                    <a:pt x="11736" y="19384"/>
                    <a:pt x="13316" y="18830"/>
                  </a:cubicBezTo>
                  <a:close/>
                </a:path>
              </a:pathLst>
            </a:custGeom>
            <a:gradFill rotWithShape="1">
              <a:gsLst>
                <a:gs pos="0">
                  <a:sysClr val="window" lastClr="FFFFFF"/>
                </a:gs>
                <a:gs pos="100000">
                  <a:srgbClr val="D9D9D9"/>
                </a:gs>
              </a:gsLst>
              <a:lin ang="5400000" scaled="1"/>
            </a:gradFill>
            <a:ln w="12700"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38" name="AutoShape 24"/>
            <p:cNvSpPr>
              <a:spLocks/>
            </p:cNvSpPr>
            <p:nvPr userDrawn="1"/>
          </p:nvSpPr>
          <p:spPr bwMode="auto">
            <a:xfrm>
              <a:off x="2356011" y="755341"/>
              <a:ext cx="489153" cy="670496"/>
            </a:xfrm>
            <a:custGeom>
              <a:avLst/>
              <a:gdLst>
                <a:gd name="T0" fmla="*/ 72915 w 15376"/>
                <a:gd name="T1" fmla="*/ 419155 h 20489"/>
                <a:gd name="T2" fmla="*/ 51643 w 15376"/>
                <a:gd name="T3" fmla="*/ 173784 h 20489"/>
                <a:gd name="T4" fmla="*/ 253666 w 15376"/>
                <a:gd name="T5" fmla="*/ 0 h 20489"/>
                <a:gd name="T6" fmla="*/ 296188 w 15376"/>
                <a:gd name="T7" fmla="*/ 388478 h 20489"/>
                <a:gd name="T8" fmla="*/ 72915 w 15376"/>
                <a:gd name="T9" fmla="*/ 419155 h 204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76" h="20489">
                  <a:moveTo>
                    <a:pt x="3445" y="19252"/>
                  </a:moveTo>
                  <a:cubicBezTo>
                    <a:pt x="3445" y="19252"/>
                    <a:pt x="-3587" y="13147"/>
                    <a:pt x="2440" y="7982"/>
                  </a:cubicBezTo>
                  <a:cubicBezTo>
                    <a:pt x="8468" y="2347"/>
                    <a:pt x="11985" y="1878"/>
                    <a:pt x="11985" y="0"/>
                  </a:cubicBezTo>
                  <a:cubicBezTo>
                    <a:pt x="11985" y="0"/>
                    <a:pt x="18013" y="14086"/>
                    <a:pt x="13994" y="17843"/>
                  </a:cubicBezTo>
                  <a:cubicBezTo>
                    <a:pt x="10478" y="21599"/>
                    <a:pt x="5957" y="20660"/>
                    <a:pt x="3445" y="19252"/>
                  </a:cubicBezTo>
                  <a:close/>
                </a:path>
              </a:pathLst>
            </a:custGeom>
            <a:solidFill>
              <a:srgbClr val="FFBF53"/>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39" name="AutoShape 25"/>
            <p:cNvSpPr>
              <a:spLocks/>
            </p:cNvSpPr>
            <p:nvPr userDrawn="1"/>
          </p:nvSpPr>
          <p:spPr bwMode="auto">
            <a:xfrm>
              <a:off x="4567936" y="1602409"/>
              <a:ext cx="541646" cy="672882"/>
            </a:xfrm>
            <a:custGeom>
              <a:avLst/>
              <a:gdLst>
                <a:gd name="T0" fmla="*/ 21227 w 16671"/>
                <a:gd name="T1" fmla="*/ 388836 h 20543"/>
                <a:gd name="T2" fmla="*/ 106113 w 16671"/>
                <a:gd name="T3" fmla="*/ 122777 h 20543"/>
                <a:gd name="T4" fmla="*/ 339567 w 16671"/>
                <a:gd name="T5" fmla="*/ 0 h 20543"/>
                <a:gd name="T6" fmla="*/ 307727 w 16671"/>
                <a:gd name="T7" fmla="*/ 399079 h 20543"/>
                <a:gd name="T8" fmla="*/ 21227 w 16671"/>
                <a:gd name="T9" fmla="*/ 388836 h 205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671" h="20543">
                  <a:moveTo>
                    <a:pt x="982" y="17843"/>
                  </a:moveTo>
                  <a:cubicBezTo>
                    <a:pt x="982" y="17843"/>
                    <a:pt x="-2945" y="8921"/>
                    <a:pt x="4909" y="5634"/>
                  </a:cubicBezTo>
                  <a:cubicBezTo>
                    <a:pt x="13255" y="2347"/>
                    <a:pt x="15709" y="0"/>
                    <a:pt x="15709" y="0"/>
                  </a:cubicBezTo>
                  <a:cubicBezTo>
                    <a:pt x="15709" y="0"/>
                    <a:pt x="18654" y="15026"/>
                    <a:pt x="14236" y="18313"/>
                  </a:cubicBezTo>
                  <a:cubicBezTo>
                    <a:pt x="9327" y="21130"/>
                    <a:pt x="3436" y="21599"/>
                    <a:pt x="982" y="17843"/>
                  </a:cubicBezTo>
                  <a:close/>
                </a:path>
              </a:pathLst>
            </a:custGeom>
            <a:solidFill>
              <a:srgbClr val="F07474"/>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40" name="AutoShape 26"/>
            <p:cNvSpPr>
              <a:spLocks/>
            </p:cNvSpPr>
            <p:nvPr userDrawn="1"/>
          </p:nvSpPr>
          <p:spPr bwMode="auto">
            <a:xfrm>
              <a:off x="4577480" y="647966"/>
              <a:ext cx="410411" cy="629933"/>
            </a:xfrm>
            <a:custGeom>
              <a:avLst/>
              <a:gdLst>
                <a:gd name="T0" fmla="*/ 128757 w 19262"/>
                <a:gd name="T1" fmla="*/ 419100 h 21600"/>
                <a:gd name="T2" fmla="*/ 2055 w 19262"/>
                <a:gd name="T3" fmla="*/ 214653 h 21600"/>
                <a:gd name="T4" fmla="*/ 139318 w 19262"/>
                <a:gd name="T5" fmla="*/ 0 h 21600"/>
                <a:gd name="T6" fmla="*/ 266019 w 19262"/>
                <a:gd name="T7" fmla="*/ 204428 h 21600"/>
                <a:gd name="T8" fmla="*/ 128757 w 19262"/>
                <a:gd name="T9" fmla="*/ 41910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262" h="21600">
                  <a:moveTo>
                    <a:pt x="9083" y="21600"/>
                  </a:moveTo>
                  <a:cubicBezTo>
                    <a:pt x="9083" y="21600"/>
                    <a:pt x="-1344" y="16331"/>
                    <a:pt x="145" y="11063"/>
                  </a:cubicBezTo>
                  <a:cubicBezTo>
                    <a:pt x="1635" y="5795"/>
                    <a:pt x="9828" y="1580"/>
                    <a:pt x="9828" y="0"/>
                  </a:cubicBezTo>
                  <a:cubicBezTo>
                    <a:pt x="9828" y="0"/>
                    <a:pt x="18021" y="6848"/>
                    <a:pt x="18766" y="10536"/>
                  </a:cubicBezTo>
                  <a:cubicBezTo>
                    <a:pt x="20256" y="13697"/>
                    <a:pt x="18766" y="21073"/>
                    <a:pt x="9083" y="21600"/>
                  </a:cubicBezTo>
                  <a:close/>
                </a:path>
              </a:pathLst>
            </a:custGeom>
            <a:solidFill>
              <a:srgbClr val="02B3C5"/>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41" name="AutoShape 27"/>
            <p:cNvSpPr>
              <a:spLocks/>
            </p:cNvSpPr>
            <p:nvPr userDrawn="1"/>
          </p:nvSpPr>
          <p:spPr bwMode="auto">
            <a:xfrm>
              <a:off x="1000701" y="1836248"/>
              <a:ext cx="436659" cy="639477"/>
            </a:xfrm>
            <a:custGeom>
              <a:avLst/>
              <a:gdLst>
                <a:gd name="T0" fmla="*/ 177114 w 12174"/>
                <a:gd name="T1" fmla="*/ 425430 h 21600"/>
                <a:gd name="T2" fmla="*/ 91182 w 12174"/>
                <a:gd name="T3" fmla="*/ 0 h 21600"/>
                <a:gd name="T4" fmla="*/ 209330 w 12174"/>
                <a:gd name="T5" fmla="*/ 111425 h 21600"/>
                <a:gd name="T6" fmla="*/ 177114 w 12174"/>
                <a:gd name="T7" fmla="*/ 425430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174" h="21600">
                  <a:moveTo>
                    <a:pt x="7422" y="21599"/>
                  </a:moveTo>
                  <a:cubicBezTo>
                    <a:pt x="7422" y="21599"/>
                    <a:pt x="-6528" y="17485"/>
                    <a:pt x="3821" y="0"/>
                  </a:cubicBezTo>
                  <a:cubicBezTo>
                    <a:pt x="3821" y="0"/>
                    <a:pt x="5622" y="3085"/>
                    <a:pt x="8772" y="5657"/>
                  </a:cubicBezTo>
                  <a:cubicBezTo>
                    <a:pt x="11921" y="8228"/>
                    <a:pt x="15071" y="21599"/>
                    <a:pt x="7422" y="21599"/>
                  </a:cubicBezTo>
                  <a:close/>
                </a:path>
              </a:pathLst>
            </a:custGeom>
            <a:solidFill>
              <a:srgbClr val="F07474"/>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42" name="AutoShape 28"/>
            <p:cNvSpPr>
              <a:spLocks/>
            </p:cNvSpPr>
            <p:nvPr userDrawn="1"/>
          </p:nvSpPr>
          <p:spPr bwMode="auto">
            <a:xfrm>
              <a:off x="167950" y="1967485"/>
              <a:ext cx="510627" cy="672882"/>
            </a:xfrm>
            <a:custGeom>
              <a:avLst/>
              <a:gdLst>
                <a:gd name="T0" fmla="*/ 144509 w 11872"/>
                <a:gd name="T1" fmla="*/ 447654 h 21600"/>
                <a:gd name="T2" fmla="*/ 80582 w 11872"/>
                <a:gd name="T3" fmla="*/ 0 h 21600"/>
                <a:gd name="T4" fmla="*/ 165828 w 11872"/>
                <a:gd name="T5" fmla="*/ 71213 h 21600"/>
                <a:gd name="T6" fmla="*/ 144509 w 11872"/>
                <a:gd name="T7" fmla="*/ 447654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872" h="21600">
                  <a:moveTo>
                    <a:pt x="5050" y="21599"/>
                  </a:moveTo>
                  <a:cubicBezTo>
                    <a:pt x="5050" y="21599"/>
                    <a:pt x="-4632" y="15218"/>
                    <a:pt x="2816" y="0"/>
                  </a:cubicBezTo>
                  <a:cubicBezTo>
                    <a:pt x="2816" y="0"/>
                    <a:pt x="4305" y="2454"/>
                    <a:pt x="5795" y="3436"/>
                  </a:cubicBezTo>
                  <a:cubicBezTo>
                    <a:pt x="10636" y="7363"/>
                    <a:pt x="16968" y="17181"/>
                    <a:pt x="5050" y="21599"/>
                  </a:cubicBezTo>
                  <a:close/>
                </a:path>
              </a:pathLst>
            </a:custGeom>
            <a:solidFill>
              <a:srgbClr val="02B3C5"/>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43" name="AutoShape 29"/>
            <p:cNvSpPr>
              <a:spLocks/>
            </p:cNvSpPr>
            <p:nvPr userDrawn="1"/>
          </p:nvSpPr>
          <p:spPr bwMode="auto">
            <a:xfrm>
              <a:off x="1077057" y="1036903"/>
              <a:ext cx="422342" cy="582210"/>
            </a:xfrm>
            <a:custGeom>
              <a:avLst/>
              <a:gdLst>
                <a:gd name="T0" fmla="*/ 188209 w 11448"/>
                <a:gd name="T1" fmla="*/ 387332 h 21600"/>
                <a:gd name="T2" fmla="*/ 60994 w 11448"/>
                <a:gd name="T3" fmla="*/ 0 h 21600"/>
                <a:gd name="T4" fmla="*/ 145796 w 11448"/>
                <a:gd name="T5" fmla="*/ 91727 h 21600"/>
                <a:gd name="T6" fmla="*/ 188209 w 11448"/>
                <a:gd name="T7" fmla="*/ 387332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448" h="21600">
                  <a:moveTo>
                    <a:pt x="7668" y="21599"/>
                  </a:moveTo>
                  <a:cubicBezTo>
                    <a:pt x="7668" y="21599"/>
                    <a:pt x="-5291" y="21599"/>
                    <a:pt x="2485" y="0"/>
                  </a:cubicBezTo>
                  <a:cubicBezTo>
                    <a:pt x="2485" y="0"/>
                    <a:pt x="4212" y="3978"/>
                    <a:pt x="5940" y="5115"/>
                  </a:cubicBezTo>
                  <a:cubicBezTo>
                    <a:pt x="7668" y="6252"/>
                    <a:pt x="16308" y="17621"/>
                    <a:pt x="7668" y="21599"/>
                  </a:cubicBezTo>
                  <a:close/>
                </a:path>
              </a:pathLst>
            </a:custGeom>
            <a:solidFill>
              <a:srgbClr val="F07474"/>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grpSp>
      <p:sp>
        <p:nvSpPr>
          <p:cNvPr id="46" name="AutoShape 16"/>
          <p:cNvSpPr>
            <a:spLocks/>
          </p:cNvSpPr>
          <p:nvPr userDrawn="1"/>
        </p:nvSpPr>
        <p:spPr bwMode="auto">
          <a:xfrm>
            <a:off x="637740" y="235082"/>
            <a:ext cx="220042" cy="327798"/>
          </a:xfrm>
          <a:custGeom>
            <a:avLst/>
            <a:gdLst>
              <a:gd name="T0" fmla="*/ 67128 w 13523"/>
              <a:gd name="T1" fmla="*/ 449800 h 18670"/>
              <a:gd name="T2" fmla="*/ 270092 w 13523"/>
              <a:gd name="T3" fmla="*/ 0 h 18670"/>
              <a:gd name="T4" fmla="*/ 312814 w 13523"/>
              <a:gd name="T5" fmla="*/ 173780 h 18670"/>
              <a:gd name="T6" fmla="*/ 67128 w 13523"/>
              <a:gd name="T7" fmla="*/ 449800 h 1867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523" h="18670">
                <a:moveTo>
                  <a:pt x="2888" y="17932"/>
                </a:moveTo>
                <a:cubicBezTo>
                  <a:pt x="2888" y="17932"/>
                  <a:pt x="-7682" y="8558"/>
                  <a:pt x="11620" y="0"/>
                </a:cubicBezTo>
                <a:cubicBezTo>
                  <a:pt x="11620" y="0"/>
                  <a:pt x="12998" y="3260"/>
                  <a:pt x="13458" y="6928"/>
                </a:cubicBezTo>
                <a:cubicBezTo>
                  <a:pt x="13917" y="10596"/>
                  <a:pt x="12079" y="21599"/>
                  <a:pt x="2888" y="17932"/>
                </a:cubicBezTo>
                <a:close/>
              </a:path>
            </a:pathLst>
          </a:custGeom>
          <a:solidFill>
            <a:srgbClr val="F07474"/>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47" name="AutoShape 17"/>
          <p:cNvSpPr>
            <a:spLocks/>
          </p:cNvSpPr>
          <p:nvPr userDrawn="1"/>
        </p:nvSpPr>
        <p:spPr bwMode="auto">
          <a:xfrm>
            <a:off x="367688" y="343979"/>
            <a:ext cx="197816" cy="310019"/>
          </a:xfrm>
          <a:custGeom>
            <a:avLst/>
            <a:gdLst>
              <a:gd name="T0" fmla="*/ 251649 w 16246"/>
              <a:gd name="T1" fmla="*/ 413107 h 20641"/>
              <a:gd name="T2" fmla="*/ 144297 w 16246"/>
              <a:gd name="T3" fmla="*/ 110830 h 20641"/>
              <a:gd name="T4" fmla="*/ 4766 w 16246"/>
              <a:gd name="T5" fmla="*/ 0 h 20641"/>
              <a:gd name="T6" fmla="*/ 4766 w 16246"/>
              <a:gd name="T7" fmla="*/ 191426 h 20641"/>
              <a:gd name="T8" fmla="*/ 101369 w 16246"/>
              <a:gd name="T9" fmla="*/ 433256 h 20641"/>
              <a:gd name="T10" fmla="*/ 251649 w 16246"/>
              <a:gd name="T11" fmla="*/ 413107 h 2064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246" h="20641">
                <a:moveTo>
                  <a:pt x="14468" y="19252"/>
                </a:moveTo>
                <a:cubicBezTo>
                  <a:pt x="14468" y="19252"/>
                  <a:pt x="21257" y="11739"/>
                  <a:pt x="8296" y="5165"/>
                </a:cubicBezTo>
                <a:cubicBezTo>
                  <a:pt x="1508" y="1408"/>
                  <a:pt x="274" y="0"/>
                  <a:pt x="274" y="0"/>
                </a:cubicBezTo>
                <a:cubicBezTo>
                  <a:pt x="274" y="0"/>
                  <a:pt x="-343" y="6573"/>
                  <a:pt x="274" y="8921"/>
                </a:cubicBezTo>
                <a:cubicBezTo>
                  <a:pt x="274" y="11269"/>
                  <a:pt x="-343" y="17843"/>
                  <a:pt x="5828" y="20191"/>
                </a:cubicBezTo>
                <a:cubicBezTo>
                  <a:pt x="10148" y="21600"/>
                  <a:pt x="14468" y="19252"/>
                  <a:pt x="14468" y="19252"/>
                </a:cubicBezTo>
                <a:close/>
              </a:path>
            </a:pathLst>
          </a:custGeom>
          <a:solidFill>
            <a:srgbClr val="02B3C5"/>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48" name="AutoShape 18"/>
          <p:cNvSpPr>
            <a:spLocks/>
          </p:cNvSpPr>
          <p:nvPr userDrawn="1"/>
        </p:nvSpPr>
        <p:spPr bwMode="auto">
          <a:xfrm>
            <a:off x="721089" y="626217"/>
            <a:ext cx="321173" cy="175566"/>
          </a:xfrm>
          <a:custGeom>
            <a:avLst/>
            <a:gdLst>
              <a:gd name="T0" fmla="*/ 20914 w 19743"/>
              <a:gd name="T1" fmla="*/ 65328 h 11814"/>
              <a:gd name="T2" fmla="*/ 458764 w 19743"/>
              <a:gd name="T3" fmla="*/ 197832 h 11814"/>
              <a:gd name="T4" fmla="*/ 52959 w 19743"/>
              <a:gd name="T5" fmla="*/ 208023 h 11814"/>
              <a:gd name="T6" fmla="*/ 20914 w 19743"/>
              <a:gd name="T7" fmla="*/ 65328 h 118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743" h="11814">
                <a:moveTo>
                  <a:pt x="900" y="3077"/>
                </a:moveTo>
                <a:cubicBezTo>
                  <a:pt x="900" y="3077"/>
                  <a:pt x="12389" y="-7002"/>
                  <a:pt x="19742" y="9318"/>
                </a:cubicBezTo>
                <a:cubicBezTo>
                  <a:pt x="19742" y="9318"/>
                  <a:pt x="11011" y="14598"/>
                  <a:pt x="2279" y="9798"/>
                </a:cubicBezTo>
                <a:cubicBezTo>
                  <a:pt x="-1857" y="7878"/>
                  <a:pt x="900" y="4038"/>
                  <a:pt x="900" y="3077"/>
                </a:cubicBezTo>
                <a:close/>
              </a:path>
            </a:pathLst>
          </a:custGeom>
          <a:solidFill>
            <a:srgbClr val="FFBF53"/>
          </a:solidFill>
          <a:ln w="28575"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49" name="AutoShape 15"/>
          <p:cNvSpPr>
            <a:spLocks/>
          </p:cNvSpPr>
          <p:nvPr userDrawn="1"/>
        </p:nvSpPr>
        <p:spPr bwMode="auto">
          <a:xfrm>
            <a:off x="1097710" y="196939"/>
            <a:ext cx="179436" cy="202042"/>
          </a:xfrm>
          <a:custGeom>
            <a:avLst/>
            <a:gdLst>
              <a:gd name="T0" fmla="*/ 245334 w 11653"/>
              <a:gd name="T1" fmla="*/ 19646 h 19110"/>
              <a:gd name="T2" fmla="*/ 31151 w 11653"/>
              <a:gd name="T3" fmla="*/ 396875 h 19110"/>
              <a:gd name="T4" fmla="*/ 245334 w 11653"/>
              <a:gd name="T5" fmla="*/ 19646 h 19110"/>
              <a:gd name="T6" fmla="*/ 0 60000 65536"/>
              <a:gd name="T7" fmla="*/ 0 60000 65536"/>
              <a:gd name="T8" fmla="*/ 0 60000 65536"/>
            </a:gdLst>
            <a:ahLst/>
            <a:cxnLst>
              <a:cxn ang="T6">
                <a:pos x="T0" y="T1"/>
              </a:cxn>
              <a:cxn ang="T7">
                <a:pos x="T2" y="T3"/>
              </a:cxn>
              <a:cxn ang="T8">
                <a:pos x="T4" y="T5"/>
              </a:cxn>
            </a:cxnLst>
            <a:rect l="0" t="0" r="r" b="b"/>
            <a:pathLst>
              <a:path w="11653" h="19110">
                <a:moveTo>
                  <a:pt x="8112" y="946"/>
                </a:moveTo>
                <a:cubicBezTo>
                  <a:pt x="3863" y="-2490"/>
                  <a:pt x="-2510" y="3400"/>
                  <a:pt x="1030" y="19110"/>
                </a:cubicBezTo>
                <a:cubicBezTo>
                  <a:pt x="1030" y="19110"/>
                  <a:pt x="19090" y="10273"/>
                  <a:pt x="8112" y="946"/>
                </a:cubicBezTo>
                <a:close/>
              </a:path>
            </a:pathLst>
          </a:custGeom>
          <a:gradFill rotWithShape="1">
            <a:gsLst>
              <a:gs pos="0">
                <a:sysClr val="window" lastClr="FFFFFF"/>
              </a:gs>
              <a:gs pos="100000">
                <a:srgbClr val="D9D9D9"/>
              </a:gs>
            </a:gsLst>
            <a:lin ang="5400000" scaled="1"/>
          </a:gradFill>
          <a:ln w="12700" cap="flat" cmpd="sng">
            <a:solidFill>
              <a:sysClr val="window" lastClr="FFFFFF"/>
            </a:solidFill>
            <a:round/>
            <a:headEnd/>
            <a:tailEnd/>
          </a:ln>
          <a:effectLst>
            <a:outerShdw dist="63500" dir="8100000" algn="ctr" rotWithShape="0">
              <a:srgbClr val="000000">
                <a:alpha val="25000"/>
              </a:srgbClr>
            </a:outerShdw>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424885647"/>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fade">
                                      <p:cBhvr>
                                        <p:cTn id="10" dur="500"/>
                                        <p:tgtEl>
                                          <p:spTgt spid="47"/>
                                        </p:tgtEl>
                                      </p:cBhvr>
                                    </p:animEffect>
                                  </p:childTnLst>
                                </p:cTn>
                              </p:par>
                              <p:par>
                                <p:cTn id="11" presetID="10" presetClass="entr" presetSubtype="0" fill="hold" grpId="0" nodeType="withEffect">
                                  <p:stCondLst>
                                    <p:cond delay="250"/>
                                  </p:stCondLst>
                                  <p:childTnLst>
                                    <p:set>
                                      <p:cBhvr>
                                        <p:cTn id="12" dur="1" fill="hold">
                                          <p:stCondLst>
                                            <p:cond delay="0"/>
                                          </p:stCondLst>
                                        </p:cTn>
                                        <p:tgtEl>
                                          <p:spTgt spid="48"/>
                                        </p:tgtEl>
                                        <p:attrNameLst>
                                          <p:attrName>style.visibility</p:attrName>
                                        </p:attrNameLst>
                                      </p:cBhvr>
                                      <p:to>
                                        <p:strVal val="visible"/>
                                      </p:to>
                                    </p:set>
                                    <p:animEffect transition="in" filter="fade">
                                      <p:cBhvr>
                                        <p:cTn id="13" dur="500"/>
                                        <p:tgtEl>
                                          <p:spTgt spid="48"/>
                                        </p:tgtEl>
                                      </p:cBhvr>
                                    </p:animEffect>
                                  </p:childTnLst>
                                </p:cTn>
                              </p:par>
                              <p:par>
                                <p:cTn id="14" presetID="10" presetClass="entr" presetSubtype="0" fill="hold" grpId="0" nodeType="withEffect">
                                  <p:stCondLst>
                                    <p:cond delay="500"/>
                                  </p:stCondLst>
                                  <p:childTnLst>
                                    <p:set>
                                      <p:cBhvr>
                                        <p:cTn id="15" dur="1" fill="hold">
                                          <p:stCondLst>
                                            <p:cond delay="0"/>
                                          </p:stCondLst>
                                        </p:cTn>
                                        <p:tgtEl>
                                          <p:spTgt spid="49"/>
                                        </p:tgtEl>
                                        <p:attrNameLst>
                                          <p:attrName>style.visibility</p:attrName>
                                        </p:attrNameLst>
                                      </p:cBhvr>
                                      <p:to>
                                        <p:strVal val="visible"/>
                                      </p:to>
                                    </p:set>
                                    <p:animEffect transition="in" filter="fade">
                                      <p:cBhvr>
                                        <p:cTn id="16"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P spid="48" grpId="0" animBg="1"/>
      <p:bldP spid="49"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69254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4" y="268151"/>
            <a:ext cx="11513532" cy="6321700"/>
          </a:xfrm>
          <a:prstGeom prst="rect">
            <a:avLst/>
          </a:prstGeom>
          <a:noFill/>
          <a:ln>
            <a:noFill/>
          </a:ln>
        </p:spPr>
      </p:pic>
    </p:spTree>
    <p:extLst>
      <p:ext uri="{BB962C8B-B14F-4D97-AF65-F5344CB8AC3E}">
        <p14:creationId xmlns:p14="http://schemas.microsoft.com/office/powerpoint/2010/main" val="3002771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AFEC3-471D-DCD4-77DC-F592A9F839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E6B07A-A989-B7D8-7C0D-46DA7958B0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DD82D8-034E-225F-D4C1-E8146459EE94}"/>
              </a:ext>
            </a:extLst>
          </p:cNvPr>
          <p:cNvSpPr>
            <a:spLocks noGrp="1"/>
          </p:cNvSpPr>
          <p:nvPr>
            <p:ph type="dt" sz="half" idx="10"/>
          </p:nvPr>
        </p:nvSpPr>
        <p:spPr/>
        <p:txBody>
          <a:bodyPr/>
          <a:lstStyle/>
          <a:p>
            <a:fld id="{26664B79-B2FD-4DF5-AFD7-BFBDE8B3D2AA}" type="datetimeFigureOut">
              <a:rPr lang="en-US" smtClean="0"/>
              <a:t>4/13/2023</a:t>
            </a:fld>
            <a:endParaRPr lang="en-US"/>
          </a:p>
        </p:txBody>
      </p:sp>
      <p:sp>
        <p:nvSpPr>
          <p:cNvPr id="5" name="Footer Placeholder 4">
            <a:extLst>
              <a:ext uri="{FF2B5EF4-FFF2-40B4-BE49-F238E27FC236}">
                <a16:creationId xmlns:a16="http://schemas.microsoft.com/office/drawing/2014/main" id="{3089AD6F-4B61-243C-57D3-4CC02697DA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77D4A1-8CF2-4025-F4C5-D338D7235F32}"/>
              </a:ext>
            </a:extLst>
          </p:cNvPr>
          <p:cNvSpPr>
            <a:spLocks noGrp="1"/>
          </p:cNvSpPr>
          <p:nvPr>
            <p:ph type="sldNum" sz="quarter" idx="12"/>
          </p:nvPr>
        </p:nvSpPr>
        <p:spPr/>
        <p:txBody>
          <a:bodyPr/>
          <a:lstStyle/>
          <a:p>
            <a:fld id="{A9A8CB28-2EEF-4E5A-95C5-E3B03437B5F1}" type="slidenum">
              <a:rPr lang="en-US" smtClean="0"/>
              <a:t>‹#›</a:t>
            </a:fld>
            <a:endParaRPr lang="en-US"/>
          </a:p>
        </p:txBody>
      </p:sp>
    </p:spTree>
    <p:extLst>
      <p:ext uri="{BB962C8B-B14F-4D97-AF65-F5344CB8AC3E}">
        <p14:creationId xmlns:p14="http://schemas.microsoft.com/office/powerpoint/2010/main" val="2761686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97C18-9DA6-0157-DDC6-B7EF944E7BD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3E4BA18-BBF6-D070-9952-5922C1C81FE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4695CB9-B16B-1D72-1CB1-1EBFF3759E4B}"/>
              </a:ext>
            </a:extLst>
          </p:cNvPr>
          <p:cNvSpPr>
            <a:spLocks noGrp="1"/>
          </p:cNvSpPr>
          <p:nvPr>
            <p:ph type="dt" sz="half" idx="10"/>
          </p:nvPr>
        </p:nvSpPr>
        <p:spPr/>
        <p:txBody>
          <a:bodyPr/>
          <a:lstStyle/>
          <a:p>
            <a:fld id="{26664B79-B2FD-4DF5-AFD7-BFBDE8B3D2AA}" type="datetimeFigureOut">
              <a:rPr lang="en-US" smtClean="0"/>
              <a:t>4/13/2023</a:t>
            </a:fld>
            <a:endParaRPr lang="en-US"/>
          </a:p>
        </p:txBody>
      </p:sp>
      <p:sp>
        <p:nvSpPr>
          <p:cNvPr id="5" name="Footer Placeholder 4">
            <a:extLst>
              <a:ext uri="{FF2B5EF4-FFF2-40B4-BE49-F238E27FC236}">
                <a16:creationId xmlns:a16="http://schemas.microsoft.com/office/drawing/2014/main" id="{96A18146-F826-0E0D-E36C-D4BA31D4D8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CB20EC-09A5-E7D9-06C0-759937C67B87}"/>
              </a:ext>
            </a:extLst>
          </p:cNvPr>
          <p:cNvSpPr>
            <a:spLocks noGrp="1"/>
          </p:cNvSpPr>
          <p:nvPr>
            <p:ph type="sldNum" sz="quarter" idx="12"/>
          </p:nvPr>
        </p:nvSpPr>
        <p:spPr/>
        <p:txBody>
          <a:bodyPr/>
          <a:lstStyle/>
          <a:p>
            <a:fld id="{A9A8CB28-2EEF-4E5A-95C5-E3B03437B5F1}" type="slidenum">
              <a:rPr lang="en-US" smtClean="0"/>
              <a:t>‹#›</a:t>
            </a:fld>
            <a:endParaRPr lang="en-US"/>
          </a:p>
        </p:txBody>
      </p:sp>
    </p:spTree>
    <p:extLst>
      <p:ext uri="{BB962C8B-B14F-4D97-AF65-F5344CB8AC3E}">
        <p14:creationId xmlns:p14="http://schemas.microsoft.com/office/powerpoint/2010/main" val="3077036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C68A4-7881-84C5-EED7-63EADEB487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0E55CD-A1F6-5A11-AD5B-90DE6AD987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56713C-B145-2972-0F9B-D9861FABBCF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4785AFD-C289-D98A-B6B2-93748B0149F2}"/>
              </a:ext>
            </a:extLst>
          </p:cNvPr>
          <p:cNvSpPr>
            <a:spLocks noGrp="1"/>
          </p:cNvSpPr>
          <p:nvPr>
            <p:ph type="dt" sz="half" idx="10"/>
          </p:nvPr>
        </p:nvSpPr>
        <p:spPr/>
        <p:txBody>
          <a:bodyPr/>
          <a:lstStyle/>
          <a:p>
            <a:fld id="{26664B79-B2FD-4DF5-AFD7-BFBDE8B3D2AA}" type="datetimeFigureOut">
              <a:rPr lang="en-US" smtClean="0"/>
              <a:t>4/13/2023</a:t>
            </a:fld>
            <a:endParaRPr lang="en-US"/>
          </a:p>
        </p:txBody>
      </p:sp>
      <p:sp>
        <p:nvSpPr>
          <p:cNvPr id="6" name="Footer Placeholder 5">
            <a:extLst>
              <a:ext uri="{FF2B5EF4-FFF2-40B4-BE49-F238E27FC236}">
                <a16:creationId xmlns:a16="http://schemas.microsoft.com/office/drawing/2014/main" id="{964F3473-AD83-1DBE-B22B-1DDEA47ECA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EA3441-8914-2282-6EC9-5628793D480D}"/>
              </a:ext>
            </a:extLst>
          </p:cNvPr>
          <p:cNvSpPr>
            <a:spLocks noGrp="1"/>
          </p:cNvSpPr>
          <p:nvPr>
            <p:ph type="sldNum" sz="quarter" idx="12"/>
          </p:nvPr>
        </p:nvSpPr>
        <p:spPr/>
        <p:txBody>
          <a:bodyPr/>
          <a:lstStyle/>
          <a:p>
            <a:fld id="{A9A8CB28-2EEF-4E5A-95C5-E3B03437B5F1}" type="slidenum">
              <a:rPr lang="en-US" smtClean="0"/>
              <a:t>‹#›</a:t>
            </a:fld>
            <a:endParaRPr lang="en-US"/>
          </a:p>
        </p:txBody>
      </p:sp>
    </p:spTree>
    <p:extLst>
      <p:ext uri="{BB962C8B-B14F-4D97-AF65-F5344CB8AC3E}">
        <p14:creationId xmlns:p14="http://schemas.microsoft.com/office/powerpoint/2010/main" val="3509894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49DF9-A9B2-D57E-CD87-186FBB8D914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F9426AC-8E58-09D4-BE10-B3825CBD34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3258DBB-C614-C198-D60A-27FE6DC7B9A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A3C86B-B4DE-1E93-5036-C1CDEFF504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A3B4D0A-60C4-A7EB-6BE1-8D144817FDF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944D37A-51BB-3C37-E337-33B17A996201}"/>
              </a:ext>
            </a:extLst>
          </p:cNvPr>
          <p:cNvSpPr>
            <a:spLocks noGrp="1"/>
          </p:cNvSpPr>
          <p:nvPr>
            <p:ph type="dt" sz="half" idx="10"/>
          </p:nvPr>
        </p:nvSpPr>
        <p:spPr/>
        <p:txBody>
          <a:bodyPr/>
          <a:lstStyle/>
          <a:p>
            <a:fld id="{26664B79-B2FD-4DF5-AFD7-BFBDE8B3D2AA}" type="datetimeFigureOut">
              <a:rPr lang="en-US" smtClean="0"/>
              <a:t>4/13/2023</a:t>
            </a:fld>
            <a:endParaRPr lang="en-US"/>
          </a:p>
        </p:txBody>
      </p:sp>
      <p:sp>
        <p:nvSpPr>
          <p:cNvPr id="8" name="Footer Placeholder 7">
            <a:extLst>
              <a:ext uri="{FF2B5EF4-FFF2-40B4-BE49-F238E27FC236}">
                <a16:creationId xmlns:a16="http://schemas.microsoft.com/office/drawing/2014/main" id="{2E112824-362F-5A68-913B-D04F34A12C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54AEF6D-E29E-F857-29D6-5F26EC61FED3}"/>
              </a:ext>
            </a:extLst>
          </p:cNvPr>
          <p:cNvSpPr>
            <a:spLocks noGrp="1"/>
          </p:cNvSpPr>
          <p:nvPr>
            <p:ph type="sldNum" sz="quarter" idx="12"/>
          </p:nvPr>
        </p:nvSpPr>
        <p:spPr/>
        <p:txBody>
          <a:bodyPr/>
          <a:lstStyle/>
          <a:p>
            <a:fld id="{A9A8CB28-2EEF-4E5A-95C5-E3B03437B5F1}" type="slidenum">
              <a:rPr lang="en-US" smtClean="0"/>
              <a:t>‹#›</a:t>
            </a:fld>
            <a:endParaRPr lang="en-US"/>
          </a:p>
        </p:txBody>
      </p:sp>
    </p:spTree>
    <p:extLst>
      <p:ext uri="{BB962C8B-B14F-4D97-AF65-F5344CB8AC3E}">
        <p14:creationId xmlns:p14="http://schemas.microsoft.com/office/powerpoint/2010/main" val="2819039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0F1E2-01FF-923D-5C17-87B14A725DE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2320ABF-36CA-4F56-AB3A-686C1C30BEB3}"/>
              </a:ext>
            </a:extLst>
          </p:cNvPr>
          <p:cNvSpPr>
            <a:spLocks noGrp="1"/>
          </p:cNvSpPr>
          <p:nvPr>
            <p:ph type="dt" sz="half" idx="10"/>
          </p:nvPr>
        </p:nvSpPr>
        <p:spPr/>
        <p:txBody>
          <a:bodyPr/>
          <a:lstStyle/>
          <a:p>
            <a:fld id="{26664B79-B2FD-4DF5-AFD7-BFBDE8B3D2AA}" type="datetimeFigureOut">
              <a:rPr lang="en-US" smtClean="0"/>
              <a:t>4/13/2023</a:t>
            </a:fld>
            <a:endParaRPr lang="en-US"/>
          </a:p>
        </p:txBody>
      </p:sp>
      <p:sp>
        <p:nvSpPr>
          <p:cNvPr id="4" name="Footer Placeholder 3">
            <a:extLst>
              <a:ext uri="{FF2B5EF4-FFF2-40B4-BE49-F238E27FC236}">
                <a16:creationId xmlns:a16="http://schemas.microsoft.com/office/drawing/2014/main" id="{D90A4F03-AA84-40EF-2D8C-61801BF343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D95746F-DC75-D8F6-BE36-54760BA96C9C}"/>
              </a:ext>
            </a:extLst>
          </p:cNvPr>
          <p:cNvSpPr>
            <a:spLocks noGrp="1"/>
          </p:cNvSpPr>
          <p:nvPr>
            <p:ph type="sldNum" sz="quarter" idx="12"/>
          </p:nvPr>
        </p:nvSpPr>
        <p:spPr/>
        <p:txBody>
          <a:bodyPr/>
          <a:lstStyle/>
          <a:p>
            <a:fld id="{A9A8CB28-2EEF-4E5A-95C5-E3B03437B5F1}" type="slidenum">
              <a:rPr lang="en-US" smtClean="0"/>
              <a:t>‹#›</a:t>
            </a:fld>
            <a:endParaRPr lang="en-US"/>
          </a:p>
        </p:txBody>
      </p:sp>
    </p:spTree>
    <p:extLst>
      <p:ext uri="{BB962C8B-B14F-4D97-AF65-F5344CB8AC3E}">
        <p14:creationId xmlns:p14="http://schemas.microsoft.com/office/powerpoint/2010/main" val="2297955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7C0985-569A-CCA4-8B60-2D41CE2D395E}"/>
              </a:ext>
            </a:extLst>
          </p:cNvPr>
          <p:cNvSpPr>
            <a:spLocks noGrp="1"/>
          </p:cNvSpPr>
          <p:nvPr>
            <p:ph type="dt" sz="half" idx="10"/>
          </p:nvPr>
        </p:nvSpPr>
        <p:spPr/>
        <p:txBody>
          <a:bodyPr/>
          <a:lstStyle/>
          <a:p>
            <a:fld id="{26664B79-B2FD-4DF5-AFD7-BFBDE8B3D2AA}" type="datetimeFigureOut">
              <a:rPr lang="en-US" smtClean="0"/>
              <a:t>4/13/2023</a:t>
            </a:fld>
            <a:endParaRPr lang="en-US"/>
          </a:p>
        </p:txBody>
      </p:sp>
      <p:sp>
        <p:nvSpPr>
          <p:cNvPr id="3" name="Footer Placeholder 2">
            <a:extLst>
              <a:ext uri="{FF2B5EF4-FFF2-40B4-BE49-F238E27FC236}">
                <a16:creationId xmlns:a16="http://schemas.microsoft.com/office/drawing/2014/main" id="{9DA15A5F-FCD7-DC29-C00B-DED72888AE0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12DCFD0-3C2D-2E8D-8A1E-6956C85DDCAE}"/>
              </a:ext>
            </a:extLst>
          </p:cNvPr>
          <p:cNvSpPr>
            <a:spLocks noGrp="1"/>
          </p:cNvSpPr>
          <p:nvPr>
            <p:ph type="sldNum" sz="quarter" idx="12"/>
          </p:nvPr>
        </p:nvSpPr>
        <p:spPr/>
        <p:txBody>
          <a:bodyPr/>
          <a:lstStyle/>
          <a:p>
            <a:fld id="{A9A8CB28-2EEF-4E5A-95C5-E3B03437B5F1}" type="slidenum">
              <a:rPr lang="en-US" smtClean="0"/>
              <a:t>‹#›</a:t>
            </a:fld>
            <a:endParaRPr lang="en-US"/>
          </a:p>
        </p:txBody>
      </p:sp>
    </p:spTree>
    <p:extLst>
      <p:ext uri="{BB962C8B-B14F-4D97-AF65-F5344CB8AC3E}">
        <p14:creationId xmlns:p14="http://schemas.microsoft.com/office/powerpoint/2010/main" val="1543159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385A5-D8B9-F4B1-9A3F-E6C130CAAD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0EF11B4-F875-9E19-BAA7-7A49A466FD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636F38C-2814-E53C-65E4-0C8C214781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A78C42-3AC7-58FD-C7FB-5E293BF3AB5D}"/>
              </a:ext>
            </a:extLst>
          </p:cNvPr>
          <p:cNvSpPr>
            <a:spLocks noGrp="1"/>
          </p:cNvSpPr>
          <p:nvPr>
            <p:ph type="dt" sz="half" idx="10"/>
          </p:nvPr>
        </p:nvSpPr>
        <p:spPr/>
        <p:txBody>
          <a:bodyPr/>
          <a:lstStyle/>
          <a:p>
            <a:fld id="{26664B79-B2FD-4DF5-AFD7-BFBDE8B3D2AA}" type="datetimeFigureOut">
              <a:rPr lang="en-US" smtClean="0"/>
              <a:t>4/13/2023</a:t>
            </a:fld>
            <a:endParaRPr lang="en-US"/>
          </a:p>
        </p:txBody>
      </p:sp>
      <p:sp>
        <p:nvSpPr>
          <p:cNvPr id="6" name="Footer Placeholder 5">
            <a:extLst>
              <a:ext uri="{FF2B5EF4-FFF2-40B4-BE49-F238E27FC236}">
                <a16:creationId xmlns:a16="http://schemas.microsoft.com/office/drawing/2014/main" id="{0CFB8C6E-62D3-0755-9FF8-845A1FEEAF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EB661E-1CD2-CEB2-1F26-7F271152B795}"/>
              </a:ext>
            </a:extLst>
          </p:cNvPr>
          <p:cNvSpPr>
            <a:spLocks noGrp="1"/>
          </p:cNvSpPr>
          <p:nvPr>
            <p:ph type="sldNum" sz="quarter" idx="12"/>
          </p:nvPr>
        </p:nvSpPr>
        <p:spPr/>
        <p:txBody>
          <a:bodyPr/>
          <a:lstStyle/>
          <a:p>
            <a:fld id="{A9A8CB28-2EEF-4E5A-95C5-E3B03437B5F1}" type="slidenum">
              <a:rPr lang="en-US" smtClean="0"/>
              <a:t>‹#›</a:t>
            </a:fld>
            <a:endParaRPr lang="en-US"/>
          </a:p>
        </p:txBody>
      </p:sp>
    </p:spTree>
    <p:extLst>
      <p:ext uri="{BB962C8B-B14F-4D97-AF65-F5344CB8AC3E}">
        <p14:creationId xmlns:p14="http://schemas.microsoft.com/office/powerpoint/2010/main" val="3142446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73D97-8670-5FF9-7AA6-7EFE887CC3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4800E78-E1E8-95C6-115E-CFAB77ADFD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2B9440E-55AC-3768-931B-00015ACD3F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498913-99C2-6D9F-DF99-6B51176D29CC}"/>
              </a:ext>
            </a:extLst>
          </p:cNvPr>
          <p:cNvSpPr>
            <a:spLocks noGrp="1"/>
          </p:cNvSpPr>
          <p:nvPr>
            <p:ph type="dt" sz="half" idx="10"/>
          </p:nvPr>
        </p:nvSpPr>
        <p:spPr/>
        <p:txBody>
          <a:bodyPr/>
          <a:lstStyle/>
          <a:p>
            <a:fld id="{26664B79-B2FD-4DF5-AFD7-BFBDE8B3D2AA}" type="datetimeFigureOut">
              <a:rPr lang="en-US" smtClean="0"/>
              <a:t>4/13/2023</a:t>
            </a:fld>
            <a:endParaRPr lang="en-US"/>
          </a:p>
        </p:txBody>
      </p:sp>
      <p:sp>
        <p:nvSpPr>
          <p:cNvPr id="6" name="Footer Placeholder 5">
            <a:extLst>
              <a:ext uri="{FF2B5EF4-FFF2-40B4-BE49-F238E27FC236}">
                <a16:creationId xmlns:a16="http://schemas.microsoft.com/office/drawing/2014/main" id="{2B9A68BA-6235-8AB8-41D7-89F720C8AF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F94F65-FB32-E642-CF9E-4C74BBAB26E1}"/>
              </a:ext>
            </a:extLst>
          </p:cNvPr>
          <p:cNvSpPr>
            <a:spLocks noGrp="1"/>
          </p:cNvSpPr>
          <p:nvPr>
            <p:ph type="sldNum" sz="quarter" idx="12"/>
          </p:nvPr>
        </p:nvSpPr>
        <p:spPr/>
        <p:txBody>
          <a:bodyPr/>
          <a:lstStyle/>
          <a:p>
            <a:fld id="{A9A8CB28-2EEF-4E5A-95C5-E3B03437B5F1}" type="slidenum">
              <a:rPr lang="en-US" smtClean="0"/>
              <a:t>‹#›</a:t>
            </a:fld>
            <a:endParaRPr lang="en-US"/>
          </a:p>
        </p:txBody>
      </p:sp>
    </p:spTree>
    <p:extLst>
      <p:ext uri="{BB962C8B-B14F-4D97-AF65-F5344CB8AC3E}">
        <p14:creationId xmlns:p14="http://schemas.microsoft.com/office/powerpoint/2010/main" val="1501639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3F3E36-CF48-29ED-11FD-B59F66951E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24A6335-BF0C-1B0C-F907-AA8B89FD14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DC3BE2-13FE-98FA-AD93-A6931B5A8B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664B79-B2FD-4DF5-AFD7-BFBDE8B3D2AA}" type="datetimeFigureOut">
              <a:rPr lang="en-US" smtClean="0"/>
              <a:t>4/13/2023</a:t>
            </a:fld>
            <a:endParaRPr lang="en-US"/>
          </a:p>
        </p:txBody>
      </p:sp>
      <p:sp>
        <p:nvSpPr>
          <p:cNvPr id="5" name="Footer Placeholder 4">
            <a:extLst>
              <a:ext uri="{FF2B5EF4-FFF2-40B4-BE49-F238E27FC236}">
                <a16:creationId xmlns:a16="http://schemas.microsoft.com/office/drawing/2014/main" id="{759CB631-1B03-E8F4-BAE5-D3F11EDF5C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B4C3B65-82A8-7AFB-3E8D-26505E7E78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A8CB28-2EEF-4E5A-95C5-E3B03437B5F1}" type="slidenum">
              <a:rPr lang="en-US" smtClean="0"/>
              <a:t>‹#›</a:t>
            </a:fld>
            <a:endParaRPr lang="en-US"/>
          </a:p>
        </p:txBody>
      </p:sp>
    </p:spTree>
    <p:extLst>
      <p:ext uri="{BB962C8B-B14F-4D97-AF65-F5344CB8AC3E}">
        <p14:creationId xmlns:p14="http://schemas.microsoft.com/office/powerpoint/2010/main" val="2885781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640" y="121920"/>
            <a:ext cx="11109960" cy="6339840"/>
          </a:xfrm>
          <a:prstGeom prst="rect">
            <a:avLst/>
          </a:prstGeom>
        </p:spPr>
      </p:pic>
      <p:sp>
        <p:nvSpPr>
          <p:cNvPr id="6" name="Rectangle 5"/>
          <p:cNvSpPr/>
          <p:nvPr/>
        </p:nvSpPr>
        <p:spPr>
          <a:xfrm>
            <a:off x="3713941" y="2114595"/>
            <a:ext cx="6494584" cy="1177245"/>
          </a:xfrm>
          <a:prstGeom prst="rect">
            <a:avLst/>
          </a:prstGeom>
          <a:noFill/>
        </p:spPr>
        <p:txBody>
          <a:bodyPr wrap="square" lIns="68580" tIns="34290" rIns="68580" bIns="3429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noProof="0">
                <a:ln/>
                <a:solidFill>
                  <a:srgbClr val="FF0000"/>
                </a:solidFill>
                <a:latin typeface="Calibri" panose="020F0502020204030204"/>
              </a:rPr>
              <a:t>Nhiệt liệt chào mừng các thầy, cô giáo về dự giờ lớp 7A</a:t>
            </a:r>
            <a:endParaRPr kumimoji="0" lang="en-US" sz="3600" b="1" i="0" u="none" strike="noStrike" kern="1200" cap="none" spc="0" normalizeH="0" baseline="0" noProof="0" dirty="0">
              <a:ln/>
              <a:solidFill>
                <a:srgbClr val="FF0000"/>
              </a:solidFill>
              <a:effectLst/>
              <a:uLnTx/>
              <a:uFillTx/>
              <a:latin typeface="Calibri" panose="020F0502020204030204"/>
            </a:endParaRPr>
          </a:p>
        </p:txBody>
      </p:sp>
    </p:spTree>
    <p:extLst>
      <p:ext uri="{BB962C8B-B14F-4D97-AF65-F5344CB8AC3E}">
        <p14:creationId xmlns:p14="http://schemas.microsoft.com/office/powerpoint/2010/main" val="78285473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5446" y="365125"/>
            <a:ext cx="10568354" cy="5730875"/>
          </a:xfrm>
        </p:spPr>
        <p:txBody>
          <a:bodyPr/>
          <a:lstStyle/>
          <a:p>
            <a:r>
              <a:rPr lang="en-US"/>
              <a:t>Học tập tự giác, tích cực là tự mình chủ động tiếp thu tri thức, tự mình xây dựng kế hoạch học tập, tự mình xác định mục đích học tập để đạt được thành tích học tập tốt nhất.</a:t>
            </a:r>
          </a:p>
        </p:txBody>
      </p:sp>
    </p:spTree>
    <p:extLst>
      <p:ext uri="{BB962C8B-B14F-4D97-AF65-F5344CB8AC3E}">
        <p14:creationId xmlns:p14="http://schemas.microsoft.com/office/powerpoint/2010/main" val="3860737199"/>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7D90C57D-D673-4D60-BCD5-CB64D8AC7D81}"/>
              </a:ext>
            </a:extLst>
          </p:cNvPr>
          <p:cNvSpPr txBox="1"/>
          <p:nvPr/>
        </p:nvSpPr>
        <p:spPr>
          <a:xfrm>
            <a:off x="2132634" y="337626"/>
            <a:ext cx="8341047" cy="1107996"/>
          </a:xfrm>
          <a:prstGeom prst="rect">
            <a:avLst/>
          </a:prstGeom>
          <a:solidFill>
            <a:srgbClr val="FFFF00"/>
          </a:solidFill>
          <a:ln w="38100">
            <a:solidFill>
              <a:schemeClr val="tx1"/>
            </a:solidFill>
          </a:ln>
        </p:spPr>
        <p:txBody>
          <a:bodyPr wrap="square" rtlCol="0">
            <a:spAutoFit/>
          </a:bodyPr>
          <a:lstStyle/>
          <a:p>
            <a:pPr lvl="0"/>
            <a:r>
              <a:rPr kumimoji="1" lang="en-US" altLang="zh-CN" sz="6600" b="1" i="0" u="none" strike="noStrike" kern="1200" cap="none" spc="0" normalizeH="0" baseline="0" noProof="0" dirty="0" err="1">
                <a:ln>
                  <a:noFill/>
                </a:ln>
                <a:solidFill>
                  <a:srgbClr val="00B050"/>
                </a:solidFill>
                <a:effectLst/>
                <a:uLnTx/>
                <a:uFillTx/>
                <a:latin typeface="Times New Roman" panose="02020603050405020304" pitchFamily="18" charset="0"/>
                <a:ea typeface="inpin heiti" charset="-122"/>
                <a:cs typeface="Times New Roman" panose="02020603050405020304" pitchFamily="18" charset="0"/>
              </a:rPr>
              <a:t>Trò</a:t>
            </a:r>
            <a:r>
              <a:rPr kumimoji="1" lang="en-US" altLang="zh-CN" sz="6600" b="1" i="0" u="none" strike="noStrike" kern="1200" cap="none" spc="0" normalizeH="0" baseline="0" noProof="0" dirty="0">
                <a:ln>
                  <a:noFill/>
                </a:ln>
                <a:solidFill>
                  <a:srgbClr val="00B050"/>
                </a:solidFill>
                <a:effectLst/>
                <a:uLnTx/>
                <a:uFillTx/>
                <a:latin typeface="Times New Roman" panose="02020603050405020304" pitchFamily="18" charset="0"/>
                <a:ea typeface="inpin heiti" charset="-122"/>
                <a:cs typeface="Times New Roman" panose="02020603050405020304" pitchFamily="18" charset="0"/>
              </a:rPr>
              <a:t> </a:t>
            </a:r>
            <a:r>
              <a:rPr kumimoji="1" lang="en-US" altLang="zh-CN" sz="6600" b="1" i="0" u="none" strike="noStrike" kern="1200" cap="none" spc="0" normalizeH="0" baseline="0" noProof="0" dirty="0" err="1">
                <a:ln>
                  <a:noFill/>
                </a:ln>
                <a:solidFill>
                  <a:srgbClr val="00B050"/>
                </a:solidFill>
                <a:effectLst/>
                <a:uLnTx/>
                <a:uFillTx/>
                <a:latin typeface="Times New Roman" panose="02020603050405020304" pitchFamily="18" charset="0"/>
                <a:ea typeface="inpin heiti" charset="-122"/>
                <a:cs typeface="Times New Roman" panose="02020603050405020304" pitchFamily="18" charset="0"/>
              </a:rPr>
              <a:t>chơi</a:t>
            </a:r>
            <a:r>
              <a:rPr kumimoji="1" lang="en-US" altLang="zh-CN" sz="6600" b="1" i="0" u="none" strike="noStrike" kern="1200" cap="none" spc="0" normalizeH="0" baseline="0" noProof="0" dirty="0">
                <a:ln>
                  <a:noFill/>
                </a:ln>
                <a:solidFill>
                  <a:srgbClr val="00B050"/>
                </a:solidFill>
                <a:effectLst/>
                <a:uLnTx/>
                <a:uFillTx/>
                <a:latin typeface="Times New Roman" panose="02020603050405020304" pitchFamily="18" charset="0"/>
                <a:ea typeface="inpin heiti" charset="-122"/>
                <a:cs typeface="Times New Roman" panose="02020603050405020304" pitchFamily="18" charset="0"/>
              </a:rPr>
              <a:t>: </a:t>
            </a:r>
            <a:r>
              <a:rPr lang="en-US" sz="4800" b="1" dirty="0">
                <a:solidFill>
                  <a:srgbClr val="00B050"/>
                </a:solidFill>
                <a:latin typeface="Times New Roman" panose="02020603050405020304" pitchFamily="18" charset="0"/>
                <a:cs typeface="Times New Roman" panose="02020603050405020304" pitchFamily="18" charset="0"/>
              </a:rPr>
              <a:t>AI HIỂU BIẾT</a:t>
            </a:r>
            <a:endParaRPr kumimoji="1" lang="zh-CN" altLang="en-US" sz="4800" b="1" i="0" u="none" strike="noStrike" kern="1200" cap="none" spc="0" normalizeH="0" baseline="0" noProof="0" dirty="0">
              <a:ln>
                <a:noFill/>
              </a:ln>
              <a:solidFill>
                <a:srgbClr val="00B050"/>
              </a:solidFill>
              <a:effectLst/>
              <a:uLnTx/>
              <a:uFillTx/>
              <a:latin typeface="Times New Roman" panose="02020603050405020304" pitchFamily="18" charset="0"/>
              <a:ea typeface="inpin heiti" charset="-122"/>
              <a:cs typeface="Times New Roman" panose="02020603050405020304" pitchFamily="18" charset="0"/>
            </a:endParaRPr>
          </a:p>
        </p:txBody>
      </p:sp>
      <p:pic>
        <p:nvPicPr>
          <p:cNvPr id="6" name="图片 11">
            <a:extLst>
              <a:ext uri="{FF2B5EF4-FFF2-40B4-BE49-F238E27FC236}">
                <a16:creationId xmlns:a16="http://schemas.microsoft.com/office/drawing/2014/main" id="{22158275-793E-4BE1-A862-10544D902D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799638">
            <a:off x="82093" y="-32119"/>
            <a:ext cx="1875686" cy="3157731"/>
          </a:xfrm>
          <a:prstGeom prst="rect">
            <a:avLst/>
          </a:prstGeom>
        </p:spPr>
      </p:pic>
      <p:sp>
        <p:nvSpPr>
          <p:cNvPr id="8" name="Rectangle 1">
            <a:extLst>
              <a:ext uri="{FF2B5EF4-FFF2-40B4-BE49-F238E27FC236}">
                <a16:creationId xmlns:a16="http://schemas.microsoft.com/office/drawing/2014/main" id="{3AFE3E60-6692-4000-96D0-E8111C6F45A1}"/>
              </a:ext>
            </a:extLst>
          </p:cNvPr>
          <p:cNvSpPr>
            <a:spLocks noChangeArrowheads="1"/>
          </p:cNvSpPr>
          <p:nvPr/>
        </p:nvSpPr>
        <p:spPr bwMode="auto">
          <a:xfrm>
            <a:off x="824612" y="3162051"/>
            <a:ext cx="10542776" cy="1200329"/>
          </a:xfrm>
          <a:prstGeom prst="rect">
            <a:avLst/>
          </a:prstGeom>
          <a:ln>
            <a:noFill/>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r>
              <a:rPr lang="es-ES" sz="3600" dirty="0" err="1">
                <a:latin typeface="Times New Roman" panose="02020603050405020304" pitchFamily="18" charset="0"/>
                <a:cs typeface="Times New Roman" panose="02020603050405020304" pitchFamily="18" charset="0"/>
              </a:rPr>
              <a:t>Kể</a:t>
            </a:r>
            <a:r>
              <a:rPr lang="es-ES" sz="3600" dirty="0">
                <a:latin typeface="Times New Roman" panose="02020603050405020304" pitchFamily="18" charset="0"/>
                <a:cs typeface="Times New Roman" panose="02020603050405020304" pitchFamily="18" charset="0"/>
              </a:rPr>
              <a:t> </a:t>
            </a:r>
            <a:r>
              <a:rPr lang="es-ES" sz="3600" dirty="0" err="1">
                <a:latin typeface="Times New Roman" panose="02020603050405020304" pitchFamily="18" charset="0"/>
                <a:cs typeface="Times New Roman" panose="02020603050405020304" pitchFamily="18" charset="0"/>
              </a:rPr>
              <a:t>những</a:t>
            </a:r>
            <a:r>
              <a:rPr lang="es-ES" sz="3600" dirty="0">
                <a:latin typeface="Times New Roman" panose="02020603050405020304" pitchFamily="18" charset="0"/>
                <a:cs typeface="Times New Roman" panose="02020603050405020304" pitchFamily="18" charset="0"/>
              </a:rPr>
              <a:t> </a:t>
            </a:r>
            <a:r>
              <a:rPr lang="es-ES" sz="3600" dirty="0" err="1">
                <a:latin typeface="Times New Roman" panose="02020603050405020304" pitchFamily="18" charset="0"/>
                <a:cs typeface="Times New Roman" panose="02020603050405020304" pitchFamily="18" charset="0"/>
              </a:rPr>
              <a:t>tấm</a:t>
            </a:r>
            <a:r>
              <a:rPr lang="es-ES" sz="3600" dirty="0">
                <a:latin typeface="Times New Roman" panose="02020603050405020304" pitchFamily="18" charset="0"/>
                <a:cs typeface="Times New Roman" panose="02020603050405020304" pitchFamily="18" charset="0"/>
              </a:rPr>
              <a:t> </a:t>
            </a:r>
            <a:r>
              <a:rPr lang="es-ES" sz="3600" dirty="0" err="1">
                <a:latin typeface="Times New Roman" panose="02020603050405020304" pitchFamily="18" charset="0"/>
                <a:cs typeface="Times New Roman" panose="02020603050405020304" pitchFamily="18" charset="0"/>
              </a:rPr>
              <a:t>gương</a:t>
            </a:r>
            <a:r>
              <a:rPr lang="es-ES" sz="3600" dirty="0">
                <a:latin typeface="Times New Roman" panose="02020603050405020304" pitchFamily="18" charset="0"/>
                <a:cs typeface="Times New Roman" panose="02020603050405020304" pitchFamily="18" charset="0"/>
              </a:rPr>
              <a:t> </a:t>
            </a:r>
            <a:r>
              <a:rPr lang="es-ES" sz="3600" dirty="0" err="1">
                <a:latin typeface="Times New Roman" panose="02020603050405020304" pitchFamily="18" charset="0"/>
                <a:cs typeface="Times New Roman" panose="02020603050405020304" pitchFamily="18" charset="0"/>
              </a:rPr>
              <a:t>tự</a:t>
            </a:r>
            <a:r>
              <a:rPr lang="es-ES" sz="3600" dirty="0">
                <a:latin typeface="Times New Roman" panose="02020603050405020304" pitchFamily="18" charset="0"/>
                <a:cs typeface="Times New Roman" panose="02020603050405020304" pitchFamily="18" charset="0"/>
              </a:rPr>
              <a:t> </a:t>
            </a:r>
            <a:r>
              <a:rPr lang="es-ES" sz="3600" dirty="0" err="1">
                <a:latin typeface="Times New Roman" panose="02020603050405020304" pitchFamily="18" charset="0"/>
                <a:cs typeface="Times New Roman" panose="02020603050405020304" pitchFamily="18" charset="0"/>
              </a:rPr>
              <a:t>giác</a:t>
            </a:r>
            <a:r>
              <a:rPr lang="es-ES" sz="3600" dirty="0">
                <a:latin typeface="Times New Roman" panose="02020603050405020304" pitchFamily="18" charset="0"/>
                <a:cs typeface="Times New Roman" panose="02020603050405020304" pitchFamily="18" charset="0"/>
              </a:rPr>
              <a:t>, </a:t>
            </a:r>
            <a:r>
              <a:rPr lang="es-ES" sz="3600" dirty="0" err="1">
                <a:latin typeface="Times New Roman" panose="02020603050405020304" pitchFamily="18" charset="0"/>
                <a:cs typeface="Times New Roman" panose="02020603050405020304" pitchFamily="18" charset="0"/>
              </a:rPr>
              <a:t>tích</a:t>
            </a:r>
            <a:r>
              <a:rPr lang="es-ES" sz="3600" dirty="0">
                <a:latin typeface="Times New Roman" panose="02020603050405020304" pitchFamily="18" charset="0"/>
                <a:cs typeface="Times New Roman" panose="02020603050405020304" pitchFamily="18" charset="0"/>
              </a:rPr>
              <a:t> </a:t>
            </a:r>
            <a:r>
              <a:rPr lang="es-ES" sz="3600" dirty="0" err="1">
                <a:latin typeface="Times New Roman" panose="02020603050405020304" pitchFamily="18" charset="0"/>
                <a:cs typeface="Times New Roman" panose="02020603050405020304" pitchFamily="18" charset="0"/>
              </a:rPr>
              <a:t>cực</a:t>
            </a:r>
            <a:r>
              <a:rPr lang="es-ES" sz="3600" dirty="0">
                <a:latin typeface="Times New Roman" panose="02020603050405020304" pitchFamily="18" charset="0"/>
                <a:cs typeface="Times New Roman" panose="02020603050405020304" pitchFamily="18" charset="0"/>
              </a:rPr>
              <a:t> </a:t>
            </a:r>
            <a:r>
              <a:rPr lang="es-ES" sz="3600" dirty="0" err="1">
                <a:latin typeface="Times New Roman" panose="02020603050405020304" pitchFamily="18" charset="0"/>
                <a:cs typeface="Times New Roman" panose="02020603050405020304" pitchFamily="18" charset="0"/>
              </a:rPr>
              <a:t>trong</a:t>
            </a:r>
            <a:r>
              <a:rPr lang="es-ES" sz="3600" dirty="0">
                <a:latin typeface="Times New Roman" panose="02020603050405020304" pitchFamily="18" charset="0"/>
                <a:cs typeface="Times New Roman" panose="02020603050405020304" pitchFamily="18" charset="0"/>
              </a:rPr>
              <a:t> </a:t>
            </a:r>
            <a:r>
              <a:rPr lang="es-ES" sz="3600" dirty="0" err="1">
                <a:latin typeface="Times New Roman" panose="02020603050405020304" pitchFamily="18" charset="0"/>
                <a:cs typeface="Times New Roman" panose="02020603050405020304" pitchFamily="18" charset="0"/>
              </a:rPr>
              <a:t>học</a:t>
            </a:r>
            <a:r>
              <a:rPr lang="es-ES" sz="3600" dirty="0">
                <a:latin typeface="Times New Roman" panose="02020603050405020304" pitchFamily="18" charset="0"/>
                <a:cs typeface="Times New Roman" panose="02020603050405020304" pitchFamily="18" charset="0"/>
              </a:rPr>
              <a:t> </a:t>
            </a:r>
            <a:r>
              <a:rPr lang="es-ES" sz="3600" dirty="0" err="1">
                <a:latin typeface="Times New Roman" panose="02020603050405020304" pitchFamily="18" charset="0"/>
                <a:cs typeface="Times New Roman" panose="02020603050405020304" pitchFamily="18" charset="0"/>
              </a:rPr>
              <a:t>tập</a:t>
            </a:r>
            <a:r>
              <a:rPr lang="es-ES" sz="3600" dirty="0">
                <a:latin typeface="Times New Roman" panose="02020603050405020304" pitchFamily="18" charset="0"/>
                <a:cs typeface="Times New Roman" panose="02020603050405020304" pitchFamily="18" charset="0"/>
              </a:rPr>
              <a:t> </a:t>
            </a:r>
            <a:r>
              <a:rPr lang="es-ES" sz="3600" dirty="0" err="1">
                <a:latin typeface="Times New Roman" panose="02020603050405020304" pitchFamily="18" charset="0"/>
                <a:cs typeface="Times New Roman" panose="02020603050405020304" pitchFamily="18" charset="0"/>
              </a:rPr>
              <a:t>mà</a:t>
            </a:r>
            <a:r>
              <a:rPr lang="es-ES" sz="3600" dirty="0">
                <a:latin typeface="Times New Roman" panose="02020603050405020304" pitchFamily="18" charset="0"/>
                <a:cs typeface="Times New Roman" panose="02020603050405020304" pitchFamily="18" charset="0"/>
              </a:rPr>
              <a:t> </a:t>
            </a:r>
            <a:r>
              <a:rPr lang="es-ES" sz="3600" dirty="0" err="1">
                <a:latin typeface="Times New Roman" panose="02020603050405020304" pitchFamily="18" charset="0"/>
                <a:cs typeface="Times New Roman" panose="02020603050405020304" pitchFamily="18" charset="0"/>
              </a:rPr>
              <a:t>em</a:t>
            </a:r>
            <a:r>
              <a:rPr lang="es-ES" sz="3600" dirty="0">
                <a:latin typeface="Times New Roman" panose="02020603050405020304" pitchFamily="18" charset="0"/>
                <a:cs typeface="Times New Roman" panose="02020603050405020304" pitchFamily="18" charset="0"/>
              </a:rPr>
              <a:t> </a:t>
            </a:r>
            <a:r>
              <a:rPr lang="es-ES" sz="3600" dirty="0" err="1">
                <a:latin typeface="Times New Roman" panose="02020603050405020304" pitchFamily="18" charset="0"/>
                <a:cs typeface="Times New Roman" panose="02020603050405020304" pitchFamily="18" charset="0"/>
              </a:rPr>
              <a:t>biết</a:t>
            </a:r>
            <a:r>
              <a:rPr lang="es-ES" sz="3600" dirty="0">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0846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12</a:t>
            </a:fld>
            <a:endParaRPr lang="en-US" dirty="0">
              <a:solidFill>
                <a:prstClr val="black">
                  <a:tint val="75000"/>
                </a:prstClr>
              </a:solidFill>
            </a:endParaRPr>
          </a:p>
        </p:txBody>
      </p:sp>
      <p:sp>
        <p:nvSpPr>
          <p:cNvPr id="4" name="Rectangle 3"/>
          <p:cNvSpPr/>
          <p:nvPr/>
        </p:nvSpPr>
        <p:spPr>
          <a:xfrm>
            <a:off x="1607378" y="161593"/>
            <a:ext cx="2380780" cy="58477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a:ln>
                  <a:noFill/>
                </a:ln>
                <a:solidFill>
                  <a:prstClr val="black"/>
                </a:solidFill>
                <a:effectLst/>
                <a:uLnTx/>
                <a:uFillTx/>
                <a:latin typeface="Calibri Light"/>
                <a:ea typeface="+mj-ea"/>
                <a:cs typeface="+mj-cs"/>
              </a:rPr>
              <a:t>Mạc Đĩnh Chi</a:t>
            </a:r>
            <a:endParaRPr kumimoji="0" lang="en-US" sz="1800" b="0" i="0" u="none" strike="noStrike" kern="0" cap="none" spc="0" normalizeH="0" baseline="0" noProof="0">
              <a:ln>
                <a:noFill/>
              </a:ln>
              <a:solidFill>
                <a:sysClr val="windowText" lastClr="000000"/>
              </a:solidFill>
              <a:effectLst/>
              <a:uLnTx/>
              <a:uFillTx/>
            </a:endParaRPr>
          </a:p>
        </p:txBody>
      </p:sp>
      <p:sp>
        <p:nvSpPr>
          <p:cNvPr id="5" name="Rectangle 4"/>
          <p:cNvSpPr/>
          <p:nvPr/>
        </p:nvSpPr>
        <p:spPr>
          <a:xfrm>
            <a:off x="1017430" y="1094097"/>
            <a:ext cx="6568225" cy="6588470"/>
          </a:xfrm>
          <a:prstGeom prst="rect">
            <a:avLst/>
          </a:prstGeom>
        </p:spPr>
        <p:txBody>
          <a:bodyPr wrap="square">
            <a:spAutoFit/>
          </a:bodyPr>
          <a:lstStyle/>
          <a:p>
            <a:pPr marL="0" marR="0" lvl="0" indent="0" defTabSz="914400" eaLnBrk="1" fontAlgn="auto" latinLnBrk="0" hangingPunct="1">
              <a:lnSpc>
                <a:spcPct val="90000"/>
              </a:lnSpc>
              <a:spcBef>
                <a:spcPts val="1000"/>
              </a:spcBef>
              <a:spcAft>
                <a:spcPts val="0"/>
              </a:spcAft>
              <a:buClrTx/>
              <a:buSzTx/>
              <a:buFontTx/>
              <a:buNone/>
              <a:tabLst/>
              <a:defRPr/>
            </a:pPr>
            <a:r>
              <a:rPr kumimoji="0" lang="en-US" sz="2000" b="0" i="0" u="none" strike="noStrike" kern="0" cap="none" spc="0" normalizeH="0" baseline="0" noProof="0">
                <a:ln>
                  <a:noFill/>
                </a:ln>
                <a:solidFill>
                  <a:prstClr val="black"/>
                </a:solidFill>
                <a:effectLst/>
                <a:uLnTx/>
                <a:uFillTx/>
              </a:rPr>
              <a:t>Ông được biết đến là vị trạng nguyên nổi tiếng nhất trong lịch sử Việt Nam về câu chuyện vượt khó vươn lên trong học tập. Hàng ngày, khi những bạn khác cùng tuổi được đi học thì ông lại phải vào rừng kiếm  củi vì gia đình nghèo không có tiền cho học. Tuy nhiên với bản tính ham học nên hàng ngày Mạc Đĩnh Chi thường ghé đến lớp học của thầy đồ trong làng và đứng ngoài cửa sổ nghe thầy giảng bài để học lỏm. Nhiều ngày sau, thầy đồ thấy tinh thần ham học của ông nên đã cho ông vào lớp ngồi học cùng các bạn. Do nhà nghèo ban ngày phải đi kiếm sống chỉ tranh thủ học vào buổi tối. Và nhà nghèo không có đèn dầu để học ông liền nghĩ ra cách bắt đom đóm bỏ vào vỏ trứng lấy ánh sáng làm đèn, dùng lá để thay giấy viết. Bằng nghị lực phi thường, tinh thần tích cực, tự giác của mình, vào khoa thi Giáp Thìn( 1304), ông đỗ Hội nguyên và sau đó tiếp tục đỗ Trạng Nguyên. Không chỉ làm trạng nguyên Đại Việt, ông còn được phong làm “ Lưỡng quốc Trạng Nguyên” ( Trung Hoa và Đại Việt) khi sang sứ Trung Hoa thời nhà Nguyên.</a:t>
            </a:r>
          </a:p>
          <a:p>
            <a:pPr marL="0" marR="0" lvl="0" indent="0" defTabSz="914400" eaLnBrk="1" fontAlgn="auto" latinLnBrk="0" hangingPunct="1">
              <a:lnSpc>
                <a:spcPct val="90000"/>
              </a:lnSpc>
              <a:spcBef>
                <a:spcPts val="1000"/>
              </a:spcBef>
              <a:spcAft>
                <a:spcPts val="0"/>
              </a:spcAft>
              <a:buClrTx/>
              <a:buSzTx/>
              <a:buFontTx/>
              <a:buNone/>
              <a:tabLst/>
              <a:defRPr/>
            </a:pPr>
            <a:endParaRPr lang="en-US" kern="0">
              <a:solidFill>
                <a:prstClr val="black"/>
              </a:solidFill>
            </a:endParaRPr>
          </a:p>
          <a:p>
            <a:pPr marL="0" marR="0" lvl="0" indent="0" defTabSz="914400" eaLnBrk="1" fontAlgn="auto" latinLnBrk="0" hangingPunct="1">
              <a:lnSpc>
                <a:spcPct val="90000"/>
              </a:lnSpc>
              <a:spcBef>
                <a:spcPts val="100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90000"/>
              </a:lnSpc>
              <a:spcBef>
                <a:spcPts val="1000"/>
              </a:spcBef>
              <a:spcAft>
                <a:spcPts val="0"/>
              </a:spcAft>
              <a:buClrTx/>
              <a:buSzTx/>
              <a:buFontTx/>
              <a:buNone/>
              <a:tabLst/>
              <a:defRPr/>
            </a:pPr>
            <a:endParaRPr lang="en-US" kern="0">
              <a:solidFill>
                <a:prstClr val="black"/>
              </a:solidFill>
            </a:endParaRPr>
          </a:p>
          <a:p>
            <a:pPr marL="0" marR="0" lvl="0" indent="0" defTabSz="914400" eaLnBrk="1" fontAlgn="auto" latinLnBrk="0" hangingPunct="1">
              <a:lnSpc>
                <a:spcPct val="90000"/>
              </a:lnSpc>
              <a:spcBef>
                <a:spcPts val="100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654" y="1094097"/>
            <a:ext cx="4391698" cy="4688518"/>
          </a:xfrm>
          <a:prstGeom prst="rect">
            <a:avLst/>
          </a:prstGeom>
        </p:spPr>
      </p:pic>
    </p:spTree>
    <p:extLst>
      <p:ext uri="{BB962C8B-B14F-4D97-AF65-F5344CB8AC3E}">
        <p14:creationId xmlns:p14="http://schemas.microsoft.com/office/powerpoint/2010/main" val="24895150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961807" y="996715"/>
            <a:ext cx="3674404" cy="58477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a:ln>
                  <a:noFill/>
                </a:ln>
                <a:solidFill>
                  <a:prstClr val="black"/>
                </a:solidFill>
                <a:effectLst/>
                <a:uLnTx/>
                <a:uFillTx/>
                <a:latin typeface="Calibri Light"/>
                <a:ea typeface="+mj-ea"/>
                <a:cs typeface="+mj-cs"/>
              </a:rPr>
              <a:t>Chủ tịch Hồ Chí Minh</a:t>
            </a:r>
            <a:endParaRPr kumimoji="0" lang="en-US" sz="1800" b="0" i="0" u="none" strike="noStrike" kern="0" cap="none" spc="0" normalizeH="0" baseline="0" noProof="0">
              <a:ln>
                <a:noFill/>
              </a:ln>
              <a:solidFill>
                <a:sysClr val="windowText" lastClr="000000"/>
              </a:solidFill>
              <a:effectLst/>
              <a:uLnTx/>
              <a:uFillTx/>
            </a:endParaRPr>
          </a:p>
        </p:txBody>
      </p:sp>
      <p:sp>
        <p:nvSpPr>
          <p:cNvPr id="9" name="Rectangle 8"/>
          <p:cNvSpPr/>
          <p:nvPr/>
        </p:nvSpPr>
        <p:spPr>
          <a:xfrm>
            <a:off x="961808" y="1674254"/>
            <a:ext cx="5503386" cy="5355312"/>
          </a:xfrm>
          <a:prstGeom prst="rect">
            <a:avLst/>
          </a:prstGeom>
        </p:spPr>
        <p:txBody>
          <a:bodyPr wrap="square">
            <a:spAutoFit/>
          </a:bodyPr>
          <a:lstStyle/>
          <a:p>
            <a:pPr marL="0" marR="0" lvl="0" indent="0" defTabSz="914400" eaLnBrk="1" fontAlgn="auto" latinLnBrk="0" hangingPunct="1">
              <a:lnSpc>
                <a:spcPct val="90000"/>
              </a:lnSpc>
              <a:spcBef>
                <a:spcPts val="1000"/>
              </a:spcBef>
              <a:spcAft>
                <a:spcPts val="0"/>
              </a:spcAft>
              <a:buClrTx/>
              <a:buSzTx/>
              <a:buFontTx/>
              <a:buNone/>
              <a:tabLst/>
              <a:defRPr/>
            </a:pPr>
            <a:r>
              <a:rPr kumimoji="0" lang="en-US" sz="2000" b="0" i="0" u="none" strike="noStrike" kern="0" cap="none" spc="0" normalizeH="0" baseline="0" noProof="0">
                <a:ln>
                  <a:noFill/>
                </a:ln>
                <a:solidFill>
                  <a:prstClr val="black"/>
                </a:solidFill>
                <a:effectLst/>
                <a:uLnTx/>
                <a:uFillTx/>
              </a:rPr>
              <a:t>Hồ Chí Minh sinh năm 1890 tại làng Kim Liên, Nam Đàn, Nghệ An. Bác là tấm gương tự học nổi tiếng, lấy tự học làm cốt, làm phương thức chủ yếu để nâng cao trình độ mọi mặt của bản thân. </a:t>
            </a:r>
            <a:r>
              <a:rPr lang="en-US" sz="2000" kern="0">
                <a:solidFill>
                  <a:prstClr val="black"/>
                </a:solidFill>
              </a:rPr>
              <a:t>Bác là người thông thạo nhiều ngoại ngữ như Anh, Pháp, Trung Quốc, Ý, Đức, Nga, để biết được những ngoại ngữ đó Bác đã khổ công luyện tập.Với phương châm, học ngoại ngữ để tìm đường cứu nước , Người đã xác định phải hiểu Tây thì mới thắng được Tây. Bác đã học từ vựng 1 cách có hệ thống, hỏi người bản xứ. Bác đã học từng chút 1 mà không có sách hướng dẫn.Trên tàu sang Pháp, những lúc rảnh rỗi Bác đã học tiếng để có thể giao tiếp, Bác tìm đến những người lính cùng chung chuyến tàu để học hỏi ngôn ngữ qua cách trò chuyện, Bác chăm chú nghe và ghi chép lại sau đó luyện tập mỗi ngày . Như vậy Với lòng quyết tâm và ý chí kiên trì Bác đã thông thạo không chỉ tiếng Pháp mà còn nhiều thứ tiếng khác nữa.</a:t>
            </a:r>
            <a:endParaRPr kumimoji="0" lang="en-US" sz="2000" b="0" i="0" u="none" strike="noStrike" kern="0" cap="none" spc="0" normalizeH="0" baseline="0" noProof="0">
              <a:ln>
                <a:noFill/>
              </a:ln>
              <a:solidFill>
                <a:prstClr val="black"/>
              </a:solidFill>
              <a:effectLst/>
              <a:uLnTx/>
              <a:uFillTx/>
            </a:endParaRP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5194" y="996715"/>
            <a:ext cx="5473520" cy="5794609"/>
          </a:xfrm>
          <a:prstGeom prst="rect">
            <a:avLst/>
          </a:prstGeom>
        </p:spPr>
      </p:pic>
    </p:spTree>
    <p:extLst>
      <p:ext uri="{BB962C8B-B14F-4D97-AF65-F5344CB8AC3E}">
        <p14:creationId xmlns:p14="http://schemas.microsoft.com/office/powerpoint/2010/main" val="65849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14</a:t>
            </a:fld>
            <a:endParaRPr lang="en-US" dirty="0">
              <a:solidFill>
                <a:prstClr val="black">
                  <a:tint val="75000"/>
                </a:prstClr>
              </a:solidFill>
            </a:endParaRPr>
          </a:p>
        </p:txBody>
      </p:sp>
      <p:sp>
        <p:nvSpPr>
          <p:cNvPr id="3" name="Rectangle 2"/>
          <p:cNvSpPr/>
          <p:nvPr/>
        </p:nvSpPr>
        <p:spPr>
          <a:xfrm>
            <a:off x="1210613" y="984318"/>
            <a:ext cx="4275787" cy="1077218"/>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FF0000"/>
                </a:solidFill>
                <a:effectLst/>
                <a:uLnTx/>
                <a:uFillTx/>
                <a:latin typeface="Calibri Light"/>
                <a:ea typeface="+mj-ea"/>
                <a:cs typeface="+mj-cs"/>
              </a:rPr>
              <a:t>Thủ khoa chuyên Văn     Hoàng Yến Linh</a:t>
            </a:r>
            <a:endParaRPr kumimoji="0" lang="en-US" sz="1800" b="0" i="0" u="none" strike="noStrike" kern="0" cap="none" spc="0" normalizeH="0" baseline="0" noProof="0">
              <a:ln>
                <a:noFill/>
              </a:ln>
              <a:solidFill>
                <a:sysClr val="windowText" lastClr="000000"/>
              </a:solidFill>
              <a:effectLst/>
              <a:uLnTx/>
              <a:uFillTx/>
            </a:endParaRPr>
          </a:p>
        </p:txBody>
      </p:sp>
      <p:sp>
        <p:nvSpPr>
          <p:cNvPr id="4" name="Rectangle 3"/>
          <p:cNvSpPr/>
          <p:nvPr/>
        </p:nvSpPr>
        <p:spPr>
          <a:xfrm>
            <a:off x="1210614" y="1957588"/>
            <a:ext cx="5885646" cy="5812873"/>
          </a:xfrm>
          <a:prstGeom prst="rect">
            <a:avLst/>
          </a:prstGeom>
        </p:spPr>
        <p:txBody>
          <a:bodyPr wrap="square">
            <a:spAutoFit/>
          </a:bodyPr>
          <a:lstStyle/>
          <a:p>
            <a:pPr marL="0" marR="0" lvl="0" indent="0" defTabSz="914400" eaLnBrk="1" fontAlgn="auto" latinLnBrk="0" hangingPunct="1">
              <a:lnSpc>
                <a:spcPct val="90000"/>
              </a:lnSpc>
              <a:spcBef>
                <a:spcPts val="1000"/>
              </a:spcBef>
              <a:spcAft>
                <a:spcPts val="0"/>
              </a:spcAft>
              <a:buClrTx/>
              <a:buSzTx/>
              <a:buFontTx/>
              <a:buNone/>
              <a:tabLst/>
              <a:defRPr/>
            </a:pPr>
            <a:r>
              <a:rPr kumimoji="0" lang="en-US" sz="2400" b="0" i="0" u="none" strike="noStrike" kern="0" cap="none" spc="0" normalizeH="0" baseline="0" noProof="0">
                <a:ln>
                  <a:noFill/>
                </a:ln>
                <a:solidFill>
                  <a:prstClr val="black"/>
                </a:solidFill>
                <a:effectLst/>
                <a:uLnTx/>
                <a:uFillTx/>
              </a:rPr>
              <a:t>Xuất sắc vượt qua nhiều thí sinh dự thi vào lớp chuyên Văn, trường THPT chuyên Lương Văn Tuỵ tại kì thi tuyển sinh vào lớp 10 THPT năm học 2022- 2023, em Hoàng Yến Linh, học sinh</a:t>
            </a:r>
            <a:r>
              <a:rPr kumimoji="0" lang="en-US" sz="2400" b="0" i="0" u="none" strike="noStrike" kern="0" cap="none" spc="0" normalizeH="0" baseline="0" noProof="0">
                <a:ln>
                  <a:noFill/>
                </a:ln>
                <a:solidFill>
                  <a:prstClr val="black"/>
                </a:solidFill>
                <a:effectLst/>
                <a:uLnTx/>
                <a:uFillTx/>
                <a:cs typeface="Arial" pitchFamily="34" charset="0"/>
              </a:rPr>
              <a:t> </a:t>
            </a:r>
            <a:r>
              <a:rPr kumimoji="0" lang="en-US" sz="2400" i="0" u="none" strike="noStrike" kern="0" cap="none" spc="0" normalizeH="0" baseline="0" noProof="0">
                <a:ln>
                  <a:noFill/>
                </a:ln>
                <a:solidFill>
                  <a:prstClr val="black"/>
                </a:solidFill>
                <a:effectLst/>
                <a:uLnTx/>
                <a:uFillTx/>
                <a:cs typeface="Arial" pitchFamily="34" charset="0"/>
              </a:rPr>
              <a:t>lớp 9C, Trường THCS Đinh Tiên Hoàng( thành phố Ninh Bình) đã đỗ thủ khoa với số điểm 52,75/60. Trong đó, Ngữ văn đại trà là 8,25 điểm, môn Toán 9 điểm, môn Tổ hợp đạt điểm 10 và môn chuyên là 8,5 điểm.</a:t>
            </a:r>
          </a:p>
          <a:p>
            <a:pPr marL="0" marR="0" lvl="0" indent="0" defTabSz="914400" eaLnBrk="1" fontAlgn="auto" latinLnBrk="0" hangingPunct="1">
              <a:lnSpc>
                <a:spcPct val="90000"/>
              </a:lnSpc>
              <a:spcBef>
                <a:spcPts val="1000"/>
              </a:spcBef>
              <a:spcAft>
                <a:spcPts val="0"/>
              </a:spcAft>
              <a:buClrTx/>
              <a:buSzTx/>
              <a:buFontTx/>
              <a:buNone/>
              <a:tabLst/>
              <a:defRPr/>
            </a:pPr>
            <a:r>
              <a:rPr kumimoji="0" lang="en-US" sz="2400" i="0" u="none" strike="noStrike" kern="0" cap="none" spc="0" normalizeH="0" baseline="0" noProof="0">
                <a:ln>
                  <a:noFill/>
                </a:ln>
                <a:solidFill>
                  <a:prstClr val="black"/>
                </a:solidFill>
                <a:effectLst/>
                <a:uLnTx/>
                <a:uFillTx/>
                <a:cs typeface="Arial" pitchFamily="34" charset="0"/>
              </a:rPr>
              <a:t>Chia sẻ về 1 trong những bí quyết giúp e học giỏi đều tất cả các môn, trong đó có môn Văn Yến Linh đã luôn chủ động học tập tự giác, tích cực, không ngừng học hỏi…</a:t>
            </a:r>
          </a:p>
          <a:p>
            <a:pPr marL="0" marR="0" lvl="0" indent="0" defTabSz="914400" eaLnBrk="1" fontAlgn="auto" latinLnBrk="0" hangingPunct="1">
              <a:lnSpc>
                <a:spcPct val="90000"/>
              </a:lnSpc>
              <a:spcBef>
                <a:spcPts val="1000"/>
              </a:spcBef>
              <a:spcAft>
                <a:spcPts val="0"/>
              </a:spcAft>
              <a:buClrTx/>
              <a:buSzTx/>
              <a:buFontTx/>
              <a:buNone/>
              <a:tabLst/>
              <a:defRPr/>
            </a:pPr>
            <a:endParaRPr lang="en-US" sz="2400" kern="0">
              <a:solidFill>
                <a:prstClr val="black"/>
              </a:solidFill>
              <a:cs typeface="Arial" pitchFamily="34" charset="0"/>
            </a:endParaRPr>
          </a:p>
          <a:p>
            <a:pPr marL="0" marR="0" lvl="0" indent="0" defTabSz="914400" eaLnBrk="1" fontAlgn="auto" latinLnBrk="0" hangingPunct="1">
              <a:lnSpc>
                <a:spcPct val="90000"/>
              </a:lnSpc>
              <a:spcBef>
                <a:spcPts val="1000"/>
              </a:spcBef>
              <a:spcAft>
                <a:spcPts val="0"/>
              </a:spcAft>
              <a:buClrTx/>
              <a:buSzTx/>
              <a:buFontTx/>
              <a:buNone/>
              <a:tabLst/>
              <a:defRPr/>
            </a:pPr>
            <a:endParaRPr kumimoji="0" lang="en-US" sz="2000" i="0" u="none" strike="noStrike" kern="0" cap="none" spc="0" normalizeH="0" baseline="0" noProof="0">
              <a:ln>
                <a:noFill/>
              </a:ln>
              <a:solidFill>
                <a:prstClr val="black"/>
              </a:solidFill>
              <a:effectLst/>
              <a:uLnTx/>
              <a:uFillTx/>
              <a:cs typeface="Arial" pitchFamily="34" charset="0"/>
            </a:endParaRPr>
          </a:p>
          <a:p>
            <a:pPr marL="0" marR="0" lvl="0" indent="0" defTabSz="914400" eaLnBrk="1" fontAlgn="auto" latinLnBrk="0" hangingPunct="1">
              <a:lnSpc>
                <a:spcPct val="90000"/>
              </a:lnSpc>
              <a:spcBef>
                <a:spcPts val="1000"/>
              </a:spcBef>
              <a:spcAft>
                <a:spcPts val="0"/>
              </a:spcAft>
              <a:buClrTx/>
              <a:buSzTx/>
              <a:buFontTx/>
              <a:buNone/>
              <a:tabLst/>
              <a:defRPr/>
            </a:pPr>
            <a:endParaRPr kumimoji="0" lang="en-US" sz="2000" i="0" u="none" strike="noStrike" kern="0" cap="none" spc="0" normalizeH="0" baseline="0" noProof="0">
              <a:ln>
                <a:noFill/>
              </a:ln>
              <a:solidFill>
                <a:prstClr val="black"/>
              </a:solidFill>
              <a:effectLst/>
              <a:uLnTx/>
              <a:uFillTx/>
              <a:cs typeface="Arial"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28079" y="1339403"/>
            <a:ext cx="4790940" cy="5008808"/>
          </a:xfrm>
          <a:prstGeom prst="rect">
            <a:avLst/>
          </a:prstGeom>
        </p:spPr>
      </p:pic>
    </p:spTree>
    <p:extLst>
      <p:ext uri="{BB962C8B-B14F-4D97-AF65-F5344CB8AC3E}">
        <p14:creationId xmlns:p14="http://schemas.microsoft.com/office/powerpoint/2010/main" val="35933891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a:xfrm>
            <a:off x="4759569" y="1459247"/>
            <a:ext cx="0" cy="5011891"/>
          </a:xfrm>
          <a:prstGeom prst="line">
            <a:avLst/>
          </a:prstGeom>
          <a:noFill/>
          <a:ln w="28575" cap="flat" cmpd="sng" algn="ctr">
            <a:solidFill>
              <a:srgbClr val="3F404B"/>
            </a:solidFill>
            <a:prstDash val="sysDot"/>
            <a:miter lim="800000"/>
          </a:ln>
          <a:effectLst/>
        </p:spPr>
      </p:cxnSp>
      <p:sp>
        <p:nvSpPr>
          <p:cNvPr id="27" name="文本框 53"/>
          <p:cNvSpPr txBox="1"/>
          <p:nvPr/>
        </p:nvSpPr>
        <p:spPr>
          <a:xfrm>
            <a:off x="7004908" y="3522929"/>
            <a:ext cx="1920574" cy="523220"/>
          </a:xfrm>
          <a:prstGeom prst="rect">
            <a:avLst/>
          </a:prstGeom>
          <a:noFill/>
        </p:spPr>
        <p:txBody>
          <a:bodyPr wrap="square" rtlCol="0">
            <a:spAutoFit/>
          </a:bodyPr>
          <a:lstStyle>
            <a:defPPr>
              <a:defRPr lang="zh-CN"/>
            </a:defPPr>
            <a:lvl1pPr algn="ctr">
              <a:defRPr sz="2800" b="1">
                <a:solidFill>
                  <a:schemeClr val="bg1"/>
                </a:solidFill>
                <a:latin typeface="+mj-ea"/>
                <a:ea typeface="+mj-ea"/>
                <a:cs typeface="+mn-ea"/>
              </a:defRPr>
            </a:lvl1pPr>
          </a:lstStyle>
          <a:p>
            <a:pPr>
              <a:defRPr/>
            </a:pPr>
            <a:r>
              <a:rPr lang="zh-CN" altLang="en-US" kern="0" dirty="0">
                <a:solidFill>
                  <a:srgbClr val="FFFFFF"/>
                </a:solidFill>
                <a:latin typeface="微软雅黑"/>
                <a:ea typeface="微软雅黑"/>
                <a:sym typeface="+mn-lt"/>
              </a:rPr>
              <a:t>关键文本</a:t>
            </a:r>
          </a:p>
        </p:txBody>
      </p:sp>
      <p:sp>
        <p:nvSpPr>
          <p:cNvPr id="33" name="TextBox 106"/>
          <p:cNvSpPr txBox="1"/>
          <p:nvPr/>
        </p:nvSpPr>
        <p:spPr>
          <a:xfrm>
            <a:off x="2122612" y="173105"/>
            <a:ext cx="8873634" cy="553998"/>
          </a:xfrm>
          <a:prstGeom prst="rect">
            <a:avLst/>
          </a:prstGeom>
          <a:noFill/>
        </p:spPr>
        <p:txBody>
          <a:bodyPr wrap="square" lIns="0" tIns="0" rIns="0" bIns="0" rtlCol="0">
            <a:spAutoFit/>
          </a:bodyPr>
          <a:lstStyle/>
          <a:p>
            <a:pPr algn="just"/>
            <a:r>
              <a:rPr lang="en-US" sz="2800" b="1" dirty="0"/>
              <a:t>1, </a:t>
            </a:r>
            <a:r>
              <a:rPr lang="en-US" sz="3600" b="1" dirty="0" err="1"/>
              <a:t>Biểu</a:t>
            </a:r>
            <a:r>
              <a:rPr lang="en-US" sz="3600" b="1" dirty="0"/>
              <a:t> </a:t>
            </a:r>
            <a:r>
              <a:rPr lang="en-US" sz="3600" b="1" dirty="0" err="1"/>
              <a:t>hiện</a:t>
            </a:r>
            <a:r>
              <a:rPr lang="en-US" sz="3600" b="1" dirty="0"/>
              <a:t> </a:t>
            </a:r>
            <a:r>
              <a:rPr lang="en-US" sz="3600" b="1" dirty="0" err="1"/>
              <a:t>của</a:t>
            </a:r>
            <a:r>
              <a:rPr lang="en-US" sz="3600" b="1" dirty="0"/>
              <a:t> </a:t>
            </a:r>
            <a:r>
              <a:rPr lang="en-US" sz="3600" b="1" dirty="0" err="1"/>
              <a:t>học</a:t>
            </a:r>
            <a:r>
              <a:rPr lang="en-US" sz="3600" b="1" dirty="0"/>
              <a:t> </a:t>
            </a:r>
            <a:r>
              <a:rPr lang="en-US" sz="3600" b="1" dirty="0" err="1"/>
              <a:t>tập</a:t>
            </a:r>
            <a:r>
              <a:rPr lang="en-US" sz="3600" b="1" dirty="0"/>
              <a:t> </a:t>
            </a:r>
            <a:r>
              <a:rPr lang="en-US" sz="3600" b="1" err="1"/>
              <a:t>tự</a:t>
            </a:r>
            <a:r>
              <a:rPr lang="en-US" sz="3600" b="1"/>
              <a:t> giác, </a:t>
            </a:r>
            <a:r>
              <a:rPr lang="en-US" sz="3600" b="1" err="1"/>
              <a:t>tích</a:t>
            </a:r>
            <a:r>
              <a:rPr lang="en-US" sz="3600" b="1"/>
              <a:t> cực.</a:t>
            </a:r>
            <a:endParaRPr lang="en-US" altLang="zh-CN" sz="3600" dirty="0">
              <a:solidFill>
                <a:prstClr val="black"/>
              </a:solidFill>
              <a:latin typeface="微软雅黑" panose="020B0503020204020204" pitchFamily="34" charset="-122"/>
              <a:ea typeface="微软雅黑" panose="020B0503020204020204" pitchFamily="34" charset="-122"/>
            </a:endParaRPr>
          </a:p>
        </p:txBody>
      </p:sp>
      <p:sp>
        <p:nvSpPr>
          <p:cNvPr id="2" name="TextBox 1">
            <a:extLst>
              <a:ext uri="{FF2B5EF4-FFF2-40B4-BE49-F238E27FC236}">
                <a16:creationId xmlns:a16="http://schemas.microsoft.com/office/drawing/2014/main" id="{974744DB-122E-40EF-954D-781F9FA6A901}"/>
              </a:ext>
            </a:extLst>
          </p:cNvPr>
          <p:cNvSpPr txBox="1"/>
          <p:nvPr/>
        </p:nvSpPr>
        <p:spPr>
          <a:xfrm>
            <a:off x="117232" y="1459247"/>
            <a:ext cx="4489938" cy="646331"/>
          </a:xfrm>
          <a:prstGeom prst="rect">
            <a:avLst/>
          </a:prstGeom>
          <a:noFill/>
        </p:spPr>
        <p:txBody>
          <a:bodyPr wrap="square" rtlCol="0">
            <a:spAutoFit/>
          </a:bodyPr>
          <a:lstStyle/>
          <a:p>
            <a:r>
              <a:rPr lang="en-US" sz="3600">
                <a:solidFill>
                  <a:srgbClr val="00B0F0"/>
                </a:solidFill>
              </a:rPr>
              <a:t>THẢO LUẬN  NHÓM</a:t>
            </a:r>
            <a:endParaRPr lang="en-US" sz="3600" dirty="0">
              <a:solidFill>
                <a:srgbClr val="00B0F0"/>
              </a:solidFill>
            </a:endParaRPr>
          </a:p>
        </p:txBody>
      </p:sp>
      <p:sp>
        <p:nvSpPr>
          <p:cNvPr id="4" name="TextBox 3">
            <a:extLst>
              <a:ext uri="{FF2B5EF4-FFF2-40B4-BE49-F238E27FC236}">
                <a16:creationId xmlns:a16="http://schemas.microsoft.com/office/drawing/2014/main" id="{48772D5D-61FF-4821-8743-B147606E2B64}"/>
              </a:ext>
            </a:extLst>
          </p:cNvPr>
          <p:cNvSpPr txBox="1"/>
          <p:nvPr/>
        </p:nvSpPr>
        <p:spPr>
          <a:xfrm>
            <a:off x="33512" y="2225370"/>
            <a:ext cx="4726058" cy="1077218"/>
          </a:xfrm>
          <a:prstGeom prst="rect">
            <a:avLst/>
          </a:prstGeom>
          <a:noFill/>
        </p:spPr>
        <p:txBody>
          <a:bodyPr wrap="square" rtlCol="0">
            <a:spAutoFit/>
          </a:bodyPr>
          <a:lstStyle/>
          <a:p>
            <a:pPr algn="just"/>
            <a:r>
              <a:rPr lang="en-US" sz="3200" b="1" err="1">
                <a:solidFill>
                  <a:srgbClr val="7030A0"/>
                </a:solidFill>
                <a:cs typeface="Arial" pitchFamily="34" charset="0"/>
              </a:rPr>
              <a:t>Hoàn</a:t>
            </a:r>
            <a:r>
              <a:rPr lang="en-US" sz="3200" b="1">
                <a:solidFill>
                  <a:srgbClr val="7030A0"/>
                </a:solidFill>
                <a:cs typeface="Arial" pitchFamily="34" charset="0"/>
              </a:rPr>
              <a:t> thành </a:t>
            </a:r>
            <a:r>
              <a:rPr lang="en-US" sz="3200" b="1" err="1">
                <a:solidFill>
                  <a:srgbClr val="7030A0"/>
                </a:solidFill>
                <a:cs typeface="Arial" pitchFamily="34" charset="0"/>
              </a:rPr>
              <a:t>phiếu</a:t>
            </a:r>
            <a:r>
              <a:rPr lang="en-US" sz="3200" b="1">
                <a:solidFill>
                  <a:srgbClr val="7030A0"/>
                </a:solidFill>
                <a:cs typeface="Arial" pitchFamily="34" charset="0"/>
              </a:rPr>
              <a:t> học </a:t>
            </a:r>
            <a:r>
              <a:rPr lang="en-US" sz="3200" b="1" err="1">
                <a:solidFill>
                  <a:srgbClr val="7030A0"/>
                </a:solidFill>
                <a:cs typeface="Arial" pitchFamily="34" charset="0"/>
              </a:rPr>
              <a:t>tập</a:t>
            </a:r>
            <a:r>
              <a:rPr lang="en-US" sz="3200" b="1">
                <a:solidFill>
                  <a:srgbClr val="7030A0"/>
                </a:solidFill>
                <a:cs typeface="Arial" pitchFamily="34" charset="0"/>
              </a:rPr>
              <a:t> sau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59570" y="981022"/>
            <a:ext cx="7432430" cy="5876978"/>
          </a:xfrm>
          <a:prstGeom prst="rect">
            <a:avLst/>
          </a:prstGeom>
        </p:spPr>
      </p:pic>
    </p:spTree>
    <p:extLst>
      <p:ext uri="{BB962C8B-B14F-4D97-AF65-F5344CB8AC3E}">
        <p14:creationId xmlns:p14="http://schemas.microsoft.com/office/powerpoint/2010/main" val="40736758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circle(in)">
                                      <p:cBhvr>
                                        <p:cTn id="7" dur="20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down)">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heel(1)">
                                      <p:cBhvr>
                                        <p:cTn id="21" dur="2000"/>
                                        <p:tgtEl>
                                          <p:spTgt spid="4"/>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dissolve">
                                      <p:cBhvr>
                                        <p:cTn id="24" dur="500"/>
                                        <p:tgtEl>
                                          <p:spTgt spid="27"/>
                                        </p:tgtEl>
                                      </p:cBhvr>
                                    </p:animEffect>
                                  </p:childTnLst>
                                </p:cTn>
                              </p:par>
                            </p:childTnLst>
                          </p:cTn>
                        </p:par>
                        <p:par>
                          <p:cTn id="25" fill="hold">
                            <p:stCondLst>
                              <p:cond delay="2000"/>
                            </p:stCondLst>
                            <p:childTnLst>
                              <p:par>
                                <p:cTn id="26" presetID="22" presetClass="entr" presetSubtype="1" fill="hold" nodeType="after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up)">
                                      <p:cBhvr>
                                        <p:cTn id="28"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3" grpId="0"/>
      <p:bldP spid="2"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photos.myjoyonline.com/photos/news/201311/6579331693860_20014378402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73600" y="5323745"/>
            <a:ext cx="2225041" cy="1538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4" descr="https://gatorball.files.wordpress.com/2011/03/hybrid-1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337" y="-208757"/>
            <a:ext cx="1945822" cy="13620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0" name="TextBox 3">
            <a:extLst>
              <a:ext uri="{FF2B5EF4-FFF2-40B4-BE49-F238E27FC236}">
                <a16:creationId xmlns:a16="http://schemas.microsoft.com/office/drawing/2014/main" id="{76ECF7D9-C5AD-4FEC-AC87-66879CA246C3}"/>
              </a:ext>
            </a:extLst>
          </p:cNvPr>
          <p:cNvSpPr txBox="1">
            <a:spLocks noChangeArrowheads="1"/>
          </p:cNvSpPr>
          <p:nvPr/>
        </p:nvSpPr>
        <p:spPr bwMode="auto">
          <a:xfrm>
            <a:off x="286730" y="228296"/>
            <a:ext cx="1067950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altLang="en-US" sz="5400" b="1" noProof="0">
                <a:solidFill>
                  <a:srgbClr val="FF0000"/>
                </a:solidFill>
                <a:latin typeface="Arial Black" pitchFamily="34" charset="0"/>
              </a:rPr>
              <a:t>PHIẾU HỌC TẬP </a:t>
            </a:r>
            <a:endParaRPr kumimoji="0" lang="en-US" altLang="en-US" sz="5400" b="1" i="0" u="none" strike="noStrike" kern="1200" cap="none" spc="0" normalizeH="0" baseline="0" noProof="0" dirty="0">
              <a:ln>
                <a:noFill/>
              </a:ln>
              <a:solidFill>
                <a:srgbClr val="FF0000"/>
              </a:solidFill>
              <a:effectLst/>
              <a:uLnTx/>
              <a:uFillTx/>
              <a:latin typeface="Arial Black" pitchFamily="34" charset="0"/>
            </a:endParaRPr>
          </a:p>
        </p:txBody>
      </p:sp>
      <p:sp>
        <p:nvSpPr>
          <p:cNvPr id="12" name="TextBox 3">
            <a:extLst>
              <a:ext uri="{FF2B5EF4-FFF2-40B4-BE49-F238E27FC236}">
                <a16:creationId xmlns:a16="http://schemas.microsoft.com/office/drawing/2014/main" id="{76ECF7D9-C5AD-4FEC-AC87-66879CA246C3}"/>
              </a:ext>
            </a:extLst>
          </p:cNvPr>
          <p:cNvSpPr txBox="1">
            <a:spLocks noChangeArrowheads="1"/>
          </p:cNvSpPr>
          <p:nvPr/>
        </p:nvSpPr>
        <p:spPr bwMode="auto">
          <a:xfrm>
            <a:off x="844574" y="2057807"/>
            <a:ext cx="10679502" cy="1255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None/>
            </a:pPr>
            <a:r>
              <a:rPr lang="en-US">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hãy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tích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độ</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hành</a:t>
            </a:r>
            <a:r>
              <a:rPr lang="en-US" dirty="0">
                <a:latin typeface="Times New Roman" panose="02020603050405020304" pitchFamily="18" charset="0"/>
                <a:cs typeface="Times New Roman" panose="02020603050405020304" pitchFamily="18" charset="0"/>
              </a:rPr>
              <a:t> vi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ảnh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chỉ</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những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tích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chưa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tích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cực</a:t>
            </a:r>
            <a:r>
              <a:rPr lang="en-US" dirty="0">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học</a:t>
            </a:r>
            <a:r>
              <a:rPr lang="en-US">
                <a:latin typeface="Times New Roman" panose="02020603050405020304" pitchFamily="18" charset="0"/>
                <a:cs typeface="Times New Roman" panose="02020603050405020304" pitchFamily="18" charset="0"/>
              </a:rPr>
              <a:t> tập</a:t>
            </a:r>
            <a:r>
              <a:rPr lang="en-US"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420135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22031" y="281354"/>
            <a:ext cx="11324491" cy="6471138"/>
          </a:xfrm>
          <a:prstGeom prst="rect">
            <a:avLst/>
          </a:prstGeom>
        </p:spPr>
      </p:pic>
    </p:spTree>
    <p:extLst>
      <p:ext uri="{BB962C8B-B14F-4D97-AF65-F5344CB8AC3E}">
        <p14:creationId xmlns:p14="http://schemas.microsoft.com/office/powerpoint/2010/main" val="2831341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TextBox 3"/>
          <p:cNvSpPr txBox="1">
            <a:spLocks noChangeArrowheads="1"/>
          </p:cNvSpPr>
          <p:nvPr/>
        </p:nvSpPr>
        <p:spPr bwMode="auto">
          <a:xfrm>
            <a:off x="660010" y="121019"/>
            <a:ext cx="1067950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altLang="en-US" sz="3200" b="1">
                <a:solidFill>
                  <a:srgbClr val="FF0000"/>
                </a:solidFill>
                <a:latin typeface="Arial Black" pitchFamily="34" charset="0"/>
              </a:rPr>
              <a:t>PHIẾU HỌC TẬP </a:t>
            </a:r>
            <a:endParaRPr kumimoji="0" lang="en-US" altLang="en-US" sz="3200" b="1" i="0" u="none" strike="noStrike" kern="1200" cap="none" spc="0" normalizeH="0" baseline="0" noProof="0" dirty="0">
              <a:ln>
                <a:noFill/>
              </a:ln>
              <a:solidFill>
                <a:srgbClr val="FF0000"/>
              </a:solidFill>
              <a:effectLst/>
              <a:uLnTx/>
              <a:uFillTx/>
              <a:latin typeface="Arial Black" pitchFamily="34" charset="0"/>
            </a:endParaRPr>
          </a:p>
        </p:txBody>
      </p:sp>
      <p:graphicFrame>
        <p:nvGraphicFramePr>
          <p:cNvPr id="5" name="Table 4">
            <a:extLst>
              <a:ext uri="{FF2B5EF4-FFF2-40B4-BE49-F238E27FC236}">
                <a16:creationId xmlns:a16="http://schemas.microsoft.com/office/drawing/2014/main" id="{E66962AB-E57A-4862-B51F-99340D5BA9EB}"/>
              </a:ext>
            </a:extLst>
          </p:cNvPr>
          <p:cNvGraphicFramePr>
            <a:graphicFrameLocks noGrp="1"/>
          </p:cNvGraphicFramePr>
          <p:nvPr/>
        </p:nvGraphicFramePr>
        <p:xfrm>
          <a:off x="546186" y="773126"/>
          <a:ext cx="11223448" cy="5779341"/>
        </p:xfrm>
        <a:graphic>
          <a:graphicData uri="http://schemas.openxmlformats.org/drawingml/2006/table">
            <a:tbl>
              <a:tblPr firstRow="1" firstCol="1" bandRow="1"/>
              <a:tblGrid>
                <a:gridCol w="603345">
                  <a:extLst>
                    <a:ext uri="{9D8B030D-6E8A-4147-A177-3AD203B41FA5}">
                      <a16:colId xmlns:a16="http://schemas.microsoft.com/office/drawing/2014/main" val="933412515"/>
                    </a:ext>
                  </a:extLst>
                </a:gridCol>
                <a:gridCol w="2011680">
                  <a:extLst>
                    <a:ext uri="{9D8B030D-6E8A-4147-A177-3AD203B41FA5}">
                      <a16:colId xmlns:a16="http://schemas.microsoft.com/office/drawing/2014/main" val="3418520780"/>
                    </a:ext>
                  </a:extLst>
                </a:gridCol>
                <a:gridCol w="6818812">
                  <a:extLst>
                    <a:ext uri="{9D8B030D-6E8A-4147-A177-3AD203B41FA5}">
                      <a16:colId xmlns:a16="http://schemas.microsoft.com/office/drawing/2014/main" val="2244609507"/>
                    </a:ext>
                  </a:extLst>
                </a:gridCol>
                <a:gridCol w="1789611">
                  <a:extLst>
                    <a:ext uri="{9D8B030D-6E8A-4147-A177-3AD203B41FA5}">
                      <a16:colId xmlns:a16="http://schemas.microsoft.com/office/drawing/2014/main" val="1956515853"/>
                    </a:ext>
                  </a:extLst>
                </a:gridCol>
              </a:tblGrid>
              <a:tr h="878706">
                <a:tc>
                  <a:txBody>
                    <a:bodyPr/>
                    <a:lstStyle/>
                    <a:p>
                      <a:pPr algn="ctr">
                        <a:lnSpc>
                          <a:spcPct val="115000"/>
                        </a:lnSpc>
                        <a:spcAft>
                          <a:spcPts val="0"/>
                        </a:spcAft>
                      </a:pP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Bức</a:t>
                      </a:r>
                      <a:r>
                        <a:rPr lang="en-US" sz="2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tranh</a:t>
                      </a:r>
                      <a:r>
                        <a:rPr lang="en-US" sz="2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huống</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Biểu</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p>
                    <a:p>
                      <a:pPr algn="ctr">
                        <a:lnSpc>
                          <a:spcPct val="115000"/>
                        </a:lnSpc>
                        <a:spcAft>
                          <a:spcPts val="0"/>
                        </a:spcAft>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99052628"/>
                  </a:ext>
                </a:extLst>
              </a:tr>
              <a:tr h="920858">
                <a:tc>
                  <a:txBody>
                    <a:bodyPr/>
                    <a:lstStyle/>
                    <a:p>
                      <a:pPr algn="ctr">
                        <a:lnSpc>
                          <a:spcPct val="115000"/>
                        </a:lnSpc>
                        <a:spcAft>
                          <a:spcPts val="0"/>
                        </a:spcAft>
                      </a:pPr>
                      <a:r>
                        <a:rPr lang="en-US"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05874225"/>
                  </a:ext>
                </a:extLst>
              </a:tr>
              <a:tr h="693024">
                <a:tc>
                  <a:txBody>
                    <a:bodyPr/>
                    <a:lstStyle/>
                    <a:p>
                      <a:pPr algn="ctr">
                        <a:lnSpc>
                          <a:spcPct val="115000"/>
                        </a:lnSpc>
                        <a:spcAft>
                          <a:spcPts val="0"/>
                        </a:spcAft>
                      </a:pPr>
                      <a:r>
                        <a:rPr lang="en-US"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7228356"/>
                  </a:ext>
                </a:extLst>
              </a:tr>
              <a:tr h="927463">
                <a:tc>
                  <a:txBody>
                    <a:bodyPr/>
                    <a:lstStyle/>
                    <a:p>
                      <a:pPr algn="ctr">
                        <a:lnSpc>
                          <a:spcPct val="115000"/>
                        </a:lnSpc>
                        <a:spcAft>
                          <a:spcPts val="0"/>
                        </a:spcAft>
                      </a:pPr>
                      <a:r>
                        <a:rPr lang="en-US"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4384010"/>
                  </a:ext>
                </a:extLst>
              </a:tr>
              <a:tr h="830936">
                <a:tc>
                  <a:txBody>
                    <a:bodyPr/>
                    <a:lstStyle/>
                    <a:p>
                      <a:pPr algn="ctr">
                        <a:lnSpc>
                          <a:spcPct val="115000"/>
                        </a:lnSpc>
                        <a:spcAft>
                          <a:spcPts val="0"/>
                        </a:spcAft>
                      </a:pPr>
                      <a:r>
                        <a:rPr lang="en-US"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697418">
                <a:tc>
                  <a:txBody>
                    <a:bodyPr/>
                    <a:lstStyle/>
                    <a:p>
                      <a:pPr algn="ctr">
                        <a:lnSpc>
                          <a:spcPct val="115000"/>
                        </a:lnSpc>
                        <a:spcAft>
                          <a:spcPts val="0"/>
                        </a:spcAft>
                      </a:pPr>
                      <a:r>
                        <a:rPr lang="en-US"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830936">
                <a:tc>
                  <a:txBody>
                    <a:bodyPr/>
                    <a:lstStyle/>
                    <a:p>
                      <a:pPr algn="ctr">
                        <a:lnSpc>
                          <a:spcPct val="115000"/>
                        </a:lnSpc>
                        <a:spcAft>
                          <a:spcPts val="0"/>
                        </a:spcAft>
                      </a:pPr>
                      <a:r>
                        <a:rPr lang="en-US"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2" name="TextBox 1">
            <a:extLst>
              <a:ext uri="{FF2B5EF4-FFF2-40B4-BE49-F238E27FC236}">
                <a16:creationId xmlns:a16="http://schemas.microsoft.com/office/drawing/2014/main" id="{BA4CDE64-0F6B-43B2-BA8B-A8FBBC7BFB4D}"/>
              </a:ext>
            </a:extLst>
          </p:cNvPr>
          <p:cNvSpPr txBox="1"/>
          <p:nvPr/>
        </p:nvSpPr>
        <p:spPr>
          <a:xfrm>
            <a:off x="1309996" y="1771137"/>
            <a:ext cx="2453640" cy="400110"/>
          </a:xfrm>
          <a:prstGeom prst="rect">
            <a:avLst/>
          </a:prstGeom>
          <a:noFill/>
        </p:spPr>
        <p:txBody>
          <a:bodyPr wrap="square" rtlCol="0">
            <a:spAutoFit/>
          </a:bodyPr>
          <a:lstStyle/>
          <a:p>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Bức</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tranh</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1</a:t>
            </a:r>
            <a:endParaRPr lang="en-US" sz="2000" dirty="0"/>
          </a:p>
        </p:txBody>
      </p:sp>
      <p:sp>
        <p:nvSpPr>
          <p:cNvPr id="8" name="TextBox 7">
            <a:extLst>
              <a:ext uri="{FF2B5EF4-FFF2-40B4-BE49-F238E27FC236}">
                <a16:creationId xmlns:a16="http://schemas.microsoft.com/office/drawing/2014/main" id="{E95A7673-8533-4D89-90EA-ABE3CF601173}"/>
              </a:ext>
            </a:extLst>
          </p:cNvPr>
          <p:cNvSpPr txBox="1"/>
          <p:nvPr/>
        </p:nvSpPr>
        <p:spPr>
          <a:xfrm>
            <a:off x="1309996" y="2692724"/>
            <a:ext cx="1915088" cy="400110"/>
          </a:xfrm>
          <a:prstGeom prst="rect">
            <a:avLst/>
          </a:prstGeom>
          <a:noFill/>
        </p:spPr>
        <p:txBody>
          <a:bodyPr wrap="square" rtlCol="0">
            <a:spAutoFit/>
          </a:bodyPr>
          <a:lstStyle/>
          <a:p>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Bức</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tranh</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a:t>
            </a:r>
            <a:endParaRPr lang="en-US" sz="2000" dirty="0"/>
          </a:p>
        </p:txBody>
      </p:sp>
      <p:sp>
        <p:nvSpPr>
          <p:cNvPr id="10" name="TextBox 9">
            <a:extLst>
              <a:ext uri="{FF2B5EF4-FFF2-40B4-BE49-F238E27FC236}">
                <a16:creationId xmlns:a16="http://schemas.microsoft.com/office/drawing/2014/main" id="{3FB9FB81-EDFF-4088-9409-E0A349B4461E}"/>
              </a:ext>
            </a:extLst>
          </p:cNvPr>
          <p:cNvSpPr txBox="1"/>
          <p:nvPr/>
        </p:nvSpPr>
        <p:spPr>
          <a:xfrm>
            <a:off x="1309996" y="4232672"/>
            <a:ext cx="2560320" cy="400110"/>
          </a:xfrm>
          <a:prstGeom prst="rect">
            <a:avLst/>
          </a:prstGeom>
          <a:noFill/>
        </p:spPr>
        <p:txBody>
          <a:bodyPr wrap="square" rtlCol="0">
            <a:spAutoFit/>
          </a:bodyPr>
          <a:lstStyle/>
          <a:p>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Bức</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tranh</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4</a:t>
            </a:r>
            <a:endParaRPr lang="en-US" sz="2000" dirty="0"/>
          </a:p>
        </p:txBody>
      </p:sp>
      <p:sp>
        <p:nvSpPr>
          <p:cNvPr id="6" name="TextBox 5">
            <a:extLst>
              <a:ext uri="{FF2B5EF4-FFF2-40B4-BE49-F238E27FC236}">
                <a16:creationId xmlns:a16="http://schemas.microsoft.com/office/drawing/2014/main" id="{0546EC11-EB33-4DF3-B4E3-FC03F313B8BC}"/>
              </a:ext>
            </a:extLst>
          </p:cNvPr>
          <p:cNvSpPr txBox="1"/>
          <p:nvPr/>
        </p:nvSpPr>
        <p:spPr>
          <a:xfrm>
            <a:off x="3225084" y="2481359"/>
            <a:ext cx="6452314" cy="1077218"/>
          </a:xfrm>
          <a:prstGeom prst="rect">
            <a:avLst/>
          </a:prstGeom>
          <a:noFill/>
        </p:spPr>
        <p:txBody>
          <a:bodyPr wrap="square" rtlCol="0">
            <a:spAutoFit/>
          </a:bodyPr>
          <a:lstStyle/>
          <a:p>
            <a:r>
              <a:rPr lang="pt-BR" sz="2000" dirty="0">
                <a:latin typeface="Times New Roman" panose="02020603050405020304" pitchFamily="18" charset="0"/>
                <a:cs typeface="Times New Roman" panose="02020603050405020304" pitchFamily="18" charset="0"/>
              </a:rPr>
              <a:t>Các bạn học sinh đã học tập tự giác, tích cực bằng cách chủ động phân chia công việc khi làm việc nhóm với nhau.</a:t>
            </a:r>
            <a:endParaRPr lang="en-US" sz="20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a:t>
            </a:r>
          </a:p>
        </p:txBody>
      </p:sp>
      <p:sp>
        <p:nvSpPr>
          <p:cNvPr id="7" name="TextBox 6">
            <a:extLst>
              <a:ext uri="{FF2B5EF4-FFF2-40B4-BE49-F238E27FC236}">
                <a16:creationId xmlns:a16="http://schemas.microsoft.com/office/drawing/2014/main" id="{FF1DC451-855A-4FA4-B4FB-F326F621FD10}"/>
              </a:ext>
            </a:extLst>
          </p:cNvPr>
          <p:cNvSpPr txBox="1"/>
          <p:nvPr/>
        </p:nvSpPr>
        <p:spPr>
          <a:xfrm>
            <a:off x="3225084" y="3236590"/>
            <a:ext cx="6452317" cy="954107"/>
          </a:xfrm>
          <a:prstGeom prst="rect">
            <a:avLst/>
          </a:prstGeom>
          <a:noFill/>
        </p:spPr>
        <p:txBody>
          <a:bodyPr wrap="square" rtlCol="0">
            <a:spAutoFit/>
          </a:bodyPr>
          <a:lstStyle/>
          <a:p>
            <a:r>
              <a:rPr lang="pt-BR" sz="1400" dirty="0">
                <a:latin typeface="Times New Roman" panose="02020603050405020304" pitchFamily="18" charset="0"/>
                <a:cs typeface="Times New Roman" panose="02020603050405020304" pitchFamily="18" charset="0"/>
              </a:rPr>
              <a:t>Bạn nữ đã thể hiện biểu hiện học tập tự giác, tích cực bằng cách khi gặp bài khó đã không chùn bước, nghiêm túc suy nghĩ, cố gắng tìm ra cách giải. Trong khi bạn nam chưa có biểu hiện học tập tự giác, tích cực bởi vì khi gặp bài khó, bạn đã nhanh chóng nản chí, từ bỏ không suy nghĩ cách giải.</a:t>
            </a:r>
            <a:endParaRPr lang="en-US" sz="14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ADE8F404-4993-47CC-87B0-67D34243DD24}"/>
              </a:ext>
            </a:extLst>
          </p:cNvPr>
          <p:cNvSpPr txBox="1"/>
          <p:nvPr/>
        </p:nvSpPr>
        <p:spPr>
          <a:xfrm>
            <a:off x="3225084" y="4190697"/>
            <a:ext cx="6452316" cy="923330"/>
          </a:xfrm>
          <a:prstGeom prst="rect">
            <a:avLst/>
          </a:prstGeom>
          <a:noFill/>
        </p:spPr>
        <p:txBody>
          <a:bodyPr wrap="square" rtlCol="0">
            <a:spAutoFit/>
          </a:bodyPr>
          <a:lstStyle/>
          <a:p>
            <a:pPr algn="just"/>
            <a:r>
              <a:rPr lang="pt-BR" dirty="0">
                <a:latin typeface="Times New Roman" panose="02020603050405020304" pitchFamily="18" charset="0"/>
                <a:cs typeface="Times New Roman" panose="02020603050405020304" pitchFamily="18" charset="0"/>
              </a:rPr>
              <a:t>Bạn học sinh đã học tập tự giác, tích cực bằng cách lập ra kế hoạch học tập phù hợp với bản thân và nghiêm túc, quyết tâm thực hiện kế hoạch đó.</a:t>
            </a:r>
            <a:endParaRPr lang="en-US"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5EE32B0F-180C-44E9-8C6A-111F0B6A5E9C}"/>
              </a:ext>
            </a:extLst>
          </p:cNvPr>
          <p:cNvSpPr txBox="1"/>
          <p:nvPr/>
        </p:nvSpPr>
        <p:spPr>
          <a:xfrm>
            <a:off x="10049385" y="2598890"/>
            <a:ext cx="1564447" cy="400110"/>
          </a:xfrm>
          <a:prstGeom prst="rect">
            <a:avLst/>
          </a:prstGeom>
          <a:noFill/>
        </p:spPr>
        <p:txBody>
          <a:bodyPr wrap="square" rtlCol="0">
            <a:spAutoFit/>
          </a:bodyPr>
          <a:lstStyle/>
          <a:p>
            <a:r>
              <a:rPr lang="en-US" sz="2000" dirty="0" err="1">
                <a:latin typeface="Times New Roman" panose="02020603050405020304" pitchFamily="18" charset="0"/>
                <a:cs typeface="Times New Roman" panose="02020603050405020304" pitchFamily="18" charset="0"/>
              </a:rPr>
              <a:t>Tích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cực</a:t>
            </a:r>
            <a:endParaRPr lang="en-US" sz="2000"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48171BE7-BC43-46DD-A1AD-D973B5508380}"/>
              </a:ext>
            </a:extLst>
          </p:cNvPr>
          <p:cNvSpPr txBox="1"/>
          <p:nvPr/>
        </p:nvSpPr>
        <p:spPr>
          <a:xfrm>
            <a:off x="9968723" y="3269539"/>
            <a:ext cx="1725769" cy="830997"/>
          </a:xfrm>
          <a:prstGeom prst="rect">
            <a:avLst/>
          </a:prstGeom>
          <a:noFill/>
        </p:spPr>
        <p:txBody>
          <a:bodyPr wrap="square" rtlCol="0">
            <a:spAutoFit/>
          </a:bodyPr>
          <a:lstStyle/>
          <a:p>
            <a:r>
              <a:rPr lang="en-US" sz="1600" dirty="0" err="1">
                <a:latin typeface="Times New Roman" panose="02020603050405020304" pitchFamily="18" charset="0"/>
                <a:cs typeface="Times New Roman" panose="02020603050405020304" pitchFamily="18" charset="0"/>
              </a:rPr>
              <a:t>Bạn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nữ</a:t>
            </a:r>
            <a:r>
              <a:rPr lang="en-US" sz="1600" dirty="0">
                <a:latin typeface="Times New Roman" panose="02020603050405020304" pitchFamily="18" charset="0"/>
                <a:cs typeface="Times New Roman" panose="02020603050405020304" pitchFamily="18" charset="0"/>
              </a:rPr>
              <a:t> : </a:t>
            </a:r>
            <a:r>
              <a:rPr lang="en-US" sz="1600" dirty="0" err="1">
                <a:latin typeface="Times New Roman" panose="02020603050405020304" pitchFamily="18" charset="0"/>
                <a:cs typeface="Times New Roman" panose="02020603050405020304" pitchFamily="18" charset="0"/>
              </a:rPr>
              <a:t>tích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cực</a:t>
            </a:r>
            <a:endParaRPr lang="en-US" sz="1600" dirty="0">
              <a:latin typeface="Times New Roman" panose="02020603050405020304" pitchFamily="18" charset="0"/>
              <a:cs typeface="Times New Roman" panose="02020603050405020304" pitchFamily="18" charset="0"/>
            </a:endParaRPr>
          </a:p>
          <a:p>
            <a:r>
              <a:rPr lang="en-US" sz="1600" dirty="0" err="1">
                <a:latin typeface="Times New Roman" panose="02020603050405020304" pitchFamily="18" charset="0"/>
                <a:cs typeface="Times New Roman" panose="02020603050405020304" pitchFamily="18" charset="0"/>
              </a:rPr>
              <a:t>Bạn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nam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Chưa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tích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cực</a:t>
            </a:r>
            <a:endParaRPr lang="en-US" sz="1600"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C65F8DCA-4D6B-4884-A26D-17B1DEBAB720}"/>
              </a:ext>
            </a:extLst>
          </p:cNvPr>
          <p:cNvSpPr txBox="1"/>
          <p:nvPr/>
        </p:nvSpPr>
        <p:spPr>
          <a:xfrm>
            <a:off x="10107231" y="4292874"/>
            <a:ext cx="1448752" cy="400110"/>
          </a:xfrm>
          <a:prstGeom prst="rect">
            <a:avLst/>
          </a:prstGeom>
          <a:noFill/>
        </p:spPr>
        <p:txBody>
          <a:bodyPr wrap="square" rtlCol="0">
            <a:spAutoFit/>
          </a:bodyPr>
          <a:lstStyle/>
          <a:p>
            <a:r>
              <a:rPr lang="en-US" sz="2000" dirty="0" err="1">
                <a:latin typeface="Times New Roman" panose="02020603050405020304" pitchFamily="18" charset="0"/>
                <a:cs typeface="Times New Roman" panose="02020603050405020304" pitchFamily="18" charset="0"/>
              </a:rPr>
              <a:t>Tích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cực</a:t>
            </a:r>
            <a:endParaRPr lang="en-US" sz="2000"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3FB9FB81-EDFF-4088-9409-E0A349B4461E}"/>
              </a:ext>
            </a:extLst>
          </p:cNvPr>
          <p:cNvSpPr txBox="1"/>
          <p:nvPr/>
        </p:nvSpPr>
        <p:spPr>
          <a:xfrm>
            <a:off x="1386196" y="3522292"/>
            <a:ext cx="1838888" cy="400110"/>
          </a:xfrm>
          <a:prstGeom prst="rect">
            <a:avLst/>
          </a:prstGeom>
          <a:noFill/>
        </p:spPr>
        <p:txBody>
          <a:bodyPr wrap="square" rtlCol="0">
            <a:spAutoFit/>
          </a:bodyPr>
          <a:lstStyle/>
          <a:p>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Bức</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tranh</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3</a:t>
            </a:r>
            <a:endParaRPr lang="en-US" sz="2000" dirty="0"/>
          </a:p>
        </p:txBody>
      </p:sp>
      <p:sp>
        <p:nvSpPr>
          <p:cNvPr id="16" name="TextBox 15">
            <a:extLst>
              <a:ext uri="{FF2B5EF4-FFF2-40B4-BE49-F238E27FC236}">
                <a16:creationId xmlns:a16="http://schemas.microsoft.com/office/drawing/2014/main" id="{3FB9FB81-EDFF-4088-9409-E0A349B4461E}"/>
              </a:ext>
            </a:extLst>
          </p:cNvPr>
          <p:cNvSpPr txBox="1"/>
          <p:nvPr/>
        </p:nvSpPr>
        <p:spPr>
          <a:xfrm>
            <a:off x="1309996" y="5053103"/>
            <a:ext cx="2560320" cy="400110"/>
          </a:xfrm>
          <a:prstGeom prst="rect">
            <a:avLst/>
          </a:prstGeom>
          <a:noFill/>
        </p:spPr>
        <p:txBody>
          <a:bodyPr wrap="square" rtlCol="0">
            <a:spAutoFit/>
          </a:bodyPr>
          <a:lstStyle/>
          <a:p>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Bức</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tranh</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5</a:t>
            </a:r>
            <a:endParaRPr lang="en-US" sz="2000" dirty="0"/>
          </a:p>
        </p:txBody>
      </p:sp>
      <p:sp>
        <p:nvSpPr>
          <p:cNvPr id="17" name="TextBox 16">
            <a:extLst>
              <a:ext uri="{FF2B5EF4-FFF2-40B4-BE49-F238E27FC236}">
                <a16:creationId xmlns:a16="http://schemas.microsoft.com/office/drawing/2014/main" id="{3FB9FB81-EDFF-4088-9409-E0A349B4461E}"/>
              </a:ext>
            </a:extLst>
          </p:cNvPr>
          <p:cNvSpPr txBox="1"/>
          <p:nvPr/>
        </p:nvSpPr>
        <p:spPr>
          <a:xfrm>
            <a:off x="1309996" y="5840426"/>
            <a:ext cx="2560320" cy="400110"/>
          </a:xfrm>
          <a:prstGeom prst="rect">
            <a:avLst/>
          </a:prstGeom>
          <a:noFill/>
        </p:spPr>
        <p:txBody>
          <a:bodyPr wrap="square" rtlCol="0">
            <a:spAutoFit/>
          </a:bodyPr>
          <a:lstStyle/>
          <a:p>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Bức</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tranh</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6</a:t>
            </a:r>
            <a:endParaRPr lang="en-US" sz="2000" dirty="0"/>
          </a:p>
        </p:txBody>
      </p:sp>
      <p:sp>
        <p:nvSpPr>
          <p:cNvPr id="18" name="TextBox 17">
            <a:extLst>
              <a:ext uri="{FF2B5EF4-FFF2-40B4-BE49-F238E27FC236}">
                <a16:creationId xmlns:a16="http://schemas.microsoft.com/office/drawing/2014/main" id="{ADE8F404-4993-47CC-87B0-67D34243DD24}"/>
              </a:ext>
            </a:extLst>
          </p:cNvPr>
          <p:cNvSpPr txBox="1"/>
          <p:nvPr/>
        </p:nvSpPr>
        <p:spPr>
          <a:xfrm>
            <a:off x="3225083" y="5053103"/>
            <a:ext cx="6469319" cy="646331"/>
          </a:xfrm>
          <a:prstGeom prst="rect">
            <a:avLst/>
          </a:prstGeom>
          <a:noFill/>
        </p:spPr>
        <p:txBody>
          <a:bodyPr wrap="square" rtlCol="0">
            <a:spAutoFit/>
          </a:bodyPr>
          <a:lstStyle/>
          <a:p>
            <a:r>
              <a:rPr lang="pt-BR" dirty="0">
                <a:latin typeface="Times New Roman" panose="02020603050405020304" pitchFamily="18" charset="0"/>
                <a:cs typeface="Times New Roman" panose="02020603050405020304" pitchFamily="18" charset="0"/>
              </a:rPr>
              <a:t>Bạn học sinh chưa tự giác, tích cực học tập khi bố mẹ nhắc nhở việc học bài nhưng không nghe lời.</a:t>
            </a:r>
            <a:endParaRPr lang="en-US" dirty="0">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ADE8F404-4993-47CC-87B0-67D34243DD24}"/>
              </a:ext>
            </a:extLst>
          </p:cNvPr>
          <p:cNvSpPr txBox="1"/>
          <p:nvPr/>
        </p:nvSpPr>
        <p:spPr>
          <a:xfrm>
            <a:off x="3225083" y="5694446"/>
            <a:ext cx="6452316" cy="738664"/>
          </a:xfrm>
          <a:prstGeom prst="rect">
            <a:avLst/>
          </a:prstGeom>
          <a:noFill/>
        </p:spPr>
        <p:txBody>
          <a:bodyPr wrap="square" rtlCol="0">
            <a:spAutoFit/>
          </a:bodyPr>
          <a:lstStyle/>
          <a:p>
            <a:r>
              <a:rPr lang="pt-BR" sz="1400" dirty="0">
                <a:latin typeface="Times New Roman" panose="02020603050405020304" pitchFamily="18" charset="0"/>
                <a:cs typeface="Times New Roman" panose="02020603050405020304" pitchFamily="18" charset="0"/>
              </a:rPr>
              <a:t>Bạn nữ đã học tập tự giác, tích cực khi chủ động làm hết bài tập được giao và còn nhắc nhở bạn nam cùng bàn về việc làm bài tập. Trong khi bạn nam không hề học tập tự giác, tích cực vì không chủ động làm bài tập mà lại chờ để chép bài của bạn.</a:t>
            </a:r>
            <a:endParaRPr lang="en-US" sz="1400"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0546EC11-EB33-4DF3-B4E3-FC03F313B8BC}"/>
              </a:ext>
            </a:extLst>
          </p:cNvPr>
          <p:cNvSpPr txBox="1"/>
          <p:nvPr/>
        </p:nvSpPr>
        <p:spPr>
          <a:xfrm>
            <a:off x="3225084" y="1640106"/>
            <a:ext cx="6452311" cy="1015663"/>
          </a:xfrm>
          <a:prstGeom prst="rect">
            <a:avLst/>
          </a:prstGeom>
          <a:noFill/>
        </p:spPr>
        <p:txBody>
          <a:bodyPr wrap="square" rtlCol="0">
            <a:spAutoFit/>
          </a:bodyPr>
          <a:lstStyle/>
          <a:p>
            <a:r>
              <a:rPr lang="pt-BR" sz="2000" dirty="0">
                <a:latin typeface="Times New Roman" panose="02020603050405020304" pitchFamily="18" charset="0"/>
                <a:cs typeface="Times New Roman" panose="02020603050405020304" pitchFamily="18" charset="0"/>
              </a:rPr>
              <a:t>Bạn học sinh đã học tập tự giác, tích cực bằng cách cố gắng hoàn thiện hết số lượng bài tập được giao, dù mệt cũng không bỏ dở.</a:t>
            </a:r>
            <a:endParaRPr lang="en-US" sz="2000" dirty="0">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BA4CDE64-0F6B-43B2-BA8B-A8FBBC7BFB4D}"/>
              </a:ext>
            </a:extLst>
          </p:cNvPr>
          <p:cNvSpPr txBox="1"/>
          <p:nvPr/>
        </p:nvSpPr>
        <p:spPr>
          <a:xfrm>
            <a:off x="9958373" y="1747827"/>
            <a:ext cx="1655459" cy="400110"/>
          </a:xfrm>
          <a:prstGeom prst="rect">
            <a:avLst/>
          </a:prstGeom>
          <a:noFill/>
        </p:spPr>
        <p:txBody>
          <a:bodyPr wrap="square" rtlCol="0">
            <a:spAutoFit/>
          </a:bodyPr>
          <a:lstStyle/>
          <a:p>
            <a:r>
              <a:rPr lang="en-US" sz="2000" dirty="0" err="1">
                <a:latin typeface="Times New Roman" panose="02020603050405020304" pitchFamily="18" charset="0"/>
                <a:cs typeface="Times New Roman" panose="02020603050405020304" pitchFamily="18" charset="0"/>
              </a:rPr>
              <a:t>Tích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cực</a:t>
            </a:r>
            <a:endParaRPr lang="en-US" sz="2000" dirty="0">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C65F8DCA-4D6B-4884-A26D-17B1DEBAB720}"/>
              </a:ext>
            </a:extLst>
          </p:cNvPr>
          <p:cNvSpPr txBox="1"/>
          <p:nvPr/>
        </p:nvSpPr>
        <p:spPr>
          <a:xfrm>
            <a:off x="10010049" y="5053103"/>
            <a:ext cx="1552105" cy="400110"/>
          </a:xfrm>
          <a:prstGeom prst="rect">
            <a:avLst/>
          </a:prstGeom>
          <a:noFill/>
        </p:spPr>
        <p:txBody>
          <a:bodyPr wrap="square" rtlCol="0">
            <a:spAutoFit/>
          </a:bodyPr>
          <a:lstStyle/>
          <a:p>
            <a:r>
              <a:rPr lang="en-US" sz="2000" dirty="0" err="1">
                <a:latin typeface="Times New Roman" panose="02020603050405020304" pitchFamily="18" charset="0"/>
                <a:cs typeface="Times New Roman" panose="02020603050405020304" pitchFamily="18" charset="0"/>
              </a:rPr>
              <a:t>Chưa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giác</a:t>
            </a:r>
            <a:endParaRPr lang="en-US" sz="2000" dirty="0">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48171BE7-BC43-46DD-A1AD-D973B5508380}"/>
              </a:ext>
            </a:extLst>
          </p:cNvPr>
          <p:cNvSpPr txBox="1"/>
          <p:nvPr/>
        </p:nvSpPr>
        <p:spPr>
          <a:xfrm>
            <a:off x="9958373" y="5694446"/>
            <a:ext cx="1725769" cy="830997"/>
          </a:xfrm>
          <a:prstGeom prst="rect">
            <a:avLst/>
          </a:prstGeom>
          <a:noFill/>
        </p:spPr>
        <p:txBody>
          <a:bodyPr wrap="square" rtlCol="0">
            <a:spAutoFit/>
          </a:bodyPr>
          <a:lstStyle/>
          <a:p>
            <a:r>
              <a:rPr lang="en-US" sz="1600" dirty="0" err="1">
                <a:latin typeface="Times New Roman" panose="02020603050405020304" pitchFamily="18" charset="0"/>
                <a:cs typeface="Times New Roman" panose="02020603050405020304" pitchFamily="18" charset="0"/>
              </a:rPr>
              <a:t>Bạn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nữ</a:t>
            </a:r>
            <a:r>
              <a:rPr lang="en-US" sz="1600" dirty="0">
                <a:latin typeface="Times New Roman" panose="02020603050405020304" pitchFamily="18" charset="0"/>
                <a:cs typeface="Times New Roman" panose="02020603050405020304" pitchFamily="18" charset="0"/>
              </a:rPr>
              <a:t> : </a:t>
            </a:r>
            <a:r>
              <a:rPr lang="en-US" sz="1600" dirty="0" err="1">
                <a:latin typeface="Times New Roman" panose="02020603050405020304" pitchFamily="18" charset="0"/>
                <a:cs typeface="Times New Roman" panose="02020603050405020304" pitchFamily="18" charset="0"/>
              </a:rPr>
              <a:t>tích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cực</a:t>
            </a:r>
            <a:endParaRPr lang="en-US" sz="1600" dirty="0">
              <a:latin typeface="Times New Roman" panose="02020603050405020304" pitchFamily="18" charset="0"/>
              <a:cs typeface="Times New Roman" panose="02020603050405020304" pitchFamily="18" charset="0"/>
            </a:endParaRPr>
          </a:p>
          <a:p>
            <a:r>
              <a:rPr lang="en-US" sz="1600" dirty="0" err="1">
                <a:latin typeface="Times New Roman" panose="02020603050405020304" pitchFamily="18" charset="0"/>
                <a:cs typeface="Times New Roman" panose="02020603050405020304" pitchFamily="18" charset="0"/>
              </a:rPr>
              <a:t>Bạn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nam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Chưa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tích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cực</a:t>
            </a: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7354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37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circle(in)">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12">
                                            <p:txEl>
                                              <p:pRg st="0" end="0"/>
                                            </p:txEl>
                                          </p:spTgt>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nodeType="clickEffect">
                                  <p:stCondLst>
                                    <p:cond delay="0"/>
                                  </p:stCondLst>
                                  <p:childTnLst>
                                    <p:set>
                                      <p:cBhvr>
                                        <p:cTn id="65"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nodeType="clickEffect">
                                  <p:stCondLst>
                                    <p:cond delay="0"/>
                                  </p:stCondLst>
                                  <p:childTnLst>
                                    <p:set>
                                      <p:cBhvr>
                                        <p:cTn id="69"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nodeType="clickEffect">
                                  <p:stCondLst>
                                    <p:cond delay="0"/>
                                  </p:stCondLst>
                                  <p:childTnLst>
                                    <p:set>
                                      <p:cBhvr>
                                        <p:cTn id="73"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nodeType="clickEffect">
                                  <p:stCondLst>
                                    <p:cond delay="0"/>
                                  </p:stCondLst>
                                  <p:childTnLst>
                                    <p:set>
                                      <p:cBhvr>
                                        <p:cTn id="77"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nodeType="clickEffect">
                                  <p:stCondLst>
                                    <p:cond delay="0"/>
                                  </p:stCondLst>
                                  <p:childTnLst>
                                    <p:set>
                                      <p:cBhvr>
                                        <p:cTn id="81"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nodeType="clickEffect">
                                  <p:stCondLst>
                                    <p:cond delay="0"/>
                                  </p:stCondLst>
                                  <p:childTnLst>
                                    <p:set>
                                      <p:cBhvr>
                                        <p:cTn id="85" dur="1" fill="hold">
                                          <p:stCondLst>
                                            <p:cond delay="0"/>
                                          </p:stCondLst>
                                        </p:cTn>
                                        <p:tgtEl>
                                          <p:spTgt spid="24">
                                            <p:txEl>
                                              <p:pRg st="0" end="0"/>
                                            </p:txEl>
                                          </p:spTgt>
                                        </p:tgtEl>
                                        <p:attrNameLst>
                                          <p:attrName>style.visibility</p:attrName>
                                        </p:attrNameLst>
                                      </p:cBhvr>
                                      <p:to>
                                        <p:strVal val="visible"/>
                                      </p:to>
                                    </p:set>
                                  </p:childTnLst>
                                </p:cTn>
                              </p:par>
                              <p:par>
                                <p:cTn id="86" presetID="1" presetClass="entr" presetSubtype="0" fill="hold" nodeType="withEffect">
                                  <p:stCondLst>
                                    <p:cond delay="0"/>
                                  </p:stCondLst>
                                  <p:childTnLst>
                                    <p:set>
                                      <p:cBhvr>
                                        <p:cTn id="87"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55093" y="1596788"/>
            <a:ext cx="10495128" cy="954107"/>
          </a:xfrm>
          <a:prstGeom prst="rect">
            <a:avLst/>
          </a:prstGeom>
          <a:noFill/>
        </p:spPr>
        <p:txBody>
          <a:bodyPr wrap="square" rtlCol="0">
            <a:spAutoFit/>
          </a:bodyPr>
          <a:lstStyle/>
          <a:p>
            <a:r>
              <a:rPr lang="en-US" sz="2800">
                <a:solidFill>
                  <a:srgbClr val="FF0000"/>
                </a:solidFill>
              </a:rPr>
              <a:t>Ngoài những biểu hiện trên, em còn biết những biểu hiện nào thể hiên sự tự giác, tích cực trong học tập?</a:t>
            </a:r>
          </a:p>
        </p:txBody>
      </p:sp>
    </p:spTree>
    <p:extLst>
      <p:ext uri="{BB962C8B-B14F-4D97-AF65-F5344CB8AC3E}">
        <p14:creationId xmlns:p14="http://schemas.microsoft.com/office/powerpoint/2010/main" val="4153271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4892432" y="2746531"/>
            <a:ext cx="3328476" cy="692497"/>
          </a:xfrm>
          <a:prstGeom prst="rect">
            <a:avLst/>
          </a:prstGeom>
          <a:noFill/>
          <a:effectLst>
            <a:innerShdw blurRad="63500" dist="50800" dir="2700000">
              <a:prstClr val="black">
                <a:alpha val="50000"/>
              </a:prstClr>
            </a:innerShdw>
          </a:effectLst>
          <a:scene3d>
            <a:camera prst="orthographicFront"/>
            <a:lightRig rig="soft" dir="t">
              <a:rot lat="0" lon="0" rev="15600000"/>
            </a:lightRig>
          </a:scene3d>
          <a:sp3d>
            <a:bevelT w="82550" h="82550"/>
          </a:sp3d>
        </p:spPr>
        <p:txBody>
          <a:bodyPr wrap="none" lIns="68580" tIns="34290" rIns="68580" bIns="34290">
            <a:spAutoFit/>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50" b="1" i="0" u="none" strike="noStrike" kern="1200" cap="none" spc="0" normalizeH="0" baseline="0" noProof="0" dirty="0">
                <a:ln/>
                <a:solidFill>
                  <a:prstClr val="white"/>
                </a:solidFill>
                <a:effectLst/>
                <a:uLnTx/>
                <a:uFillTx/>
                <a:latin typeface="Tahoma" panose="020B0604030504040204" pitchFamily="34" charset="0"/>
                <a:ea typeface="+mn-ea"/>
                <a:cs typeface="Tahoma" panose="020B0604030504040204" pitchFamily="34" charset="0"/>
              </a:rPr>
              <a:t>KHỞI ĐỘNG</a:t>
            </a:r>
          </a:p>
        </p:txBody>
      </p:sp>
    </p:spTree>
    <p:extLst>
      <p:ext uri="{BB962C8B-B14F-4D97-AF65-F5344CB8AC3E}">
        <p14:creationId xmlns:p14="http://schemas.microsoft.com/office/powerpoint/2010/main" val="27238952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16"/>
                                        </p:tgtEl>
                                        <p:attrNameLst>
                                          <p:attrName>style.visibility</p:attrName>
                                        </p:attrNameLst>
                                      </p:cBhvr>
                                      <p:to>
                                        <p:strVal val="visible"/>
                                      </p:to>
                                    </p:set>
                                    <p:anim by="(-#ppt_w*2)" calcmode="lin" valueType="num">
                                      <p:cBhvr rctx="PPT">
                                        <p:cTn id="7" dur="500" autoRev="1" fill="hold">
                                          <p:stCondLst>
                                            <p:cond delay="0"/>
                                          </p:stCondLst>
                                        </p:cTn>
                                        <p:tgtEl>
                                          <p:spTgt spid="16"/>
                                        </p:tgtEl>
                                        <p:attrNameLst>
                                          <p:attrName>ppt_w</p:attrName>
                                        </p:attrNameLst>
                                      </p:cBhvr>
                                    </p:anim>
                                    <p:anim by="(#ppt_w*0.50)" calcmode="lin" valueType="num">
                                      <p:cBhvr>
                                        <p:cTn id="8" dur="500" decel="50000" autoRev="1" fill="hold">
                                          <p:stCondLst>
                                            <p:cond delay="0"/>
                                          </p:stCondLst>
                                        </p:cTn>
                                        <p:tgtEl>
                                          <p:spTgt spid="16"/>
                                        </p:tgtEl>
                                        <p:attrNameLst>
                                          <p:attrName>ppt_x</p:attrName>
                                        </p:attrNameLst>
                                      </p:cBhvr>
                                    </p:anim>
                                    <p:anim from="(-#ppt_h/2)" to="(#ppt_y)" calcmode="lin" valueType="num">
                                      <p:cBhvr>
                                        <p:cTn id="9" dur="1000" fill="hold">
                                          <p:stCondLst>
                                            <p:cond delay="0"/>
                                          </p:stCondLst>
                                        </p:cTn>
                                        <p:tgtEl>
                                          <p:spTgt spid="16"/>
                                        </p:tgtEl>
                                        <p:attrNameLst>
                                          <p:attrName>ppt_y</p:attrName>
                                        </p:attrNameLst>
                                      </p:cBhvr>
                                    </p:anim>
                                    <p:animRot by="21600000">
                                      <p:cBhvr>
                                        <p:cTn id="10" dur="1000" fill="hold">
                                          <p:stCondLst>
                                            <p:cond delay="0"/>
                                          </p:stCondLst>
                                        </p:cTn>
                                        <p:tgtEl>
                                          <p:spTgt spid="1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Hộp Văn bản 32">
            <a:extLst>
              <a:ext uri="{FF2B5EF4-FFF2-40B4-BE49-F238E27FC236}">
                <a16:creationId xmlns:a16="http://schemas.microsoft.com/office/drawing/2014/main" id="{D92A4F44-1DBF-4881-9E17-6DEB4C151A78}"/>
              </a:ext>
            </a:extLst>
          </p:cNvPr>
          <p:cNvSpPr txBox="1"/>
          <p:nvPr/>
        </p:nvSpPr>
        <p:spPr>
          <a:xfrm>
            <a:off x="1842448" y="317543"/>
            <a:ext cx="8449205" cy="523220"/>
          </a:xfrm>
          <a:prstGeom prst="rect">
            <a:avLst/>
          </a:prstGeom>
          <a:noFill/>
        </p:spPr>
        <p:txBody>
          <a:bodyPr wrap="square" rtlCol="0">
            <a:spAutoFit/>
          </a:bodyPr>
          <a:lstStyle/>
          <a:p>
            <a:pPr algn="ctr"/>
            <a:r>
              <a:rPr lang="vi-VN" sz="2800">
                <a:solidFill>
                  <a:srgbClr val="FF0000"/>
                </a:solidFill>
                <a:latin typeface="+mj-lt"/>
              </a:rPr>
              <a:t>Những </a:t>
            </a:r>
            <a:r>
              <a:rPr lang="vi-VN" sz="2800" dirty="0" err="1">
                <a:solidFill>
                  <a:srgbClr val="FF0000"/>
                </a:solidFill>
                <a:latin typeface="+mj-lt"/>
              </a:rPr>
              <a:t>biểu</a:t>
            </a:r>
            <a:r>
              <a:rPr lang="vi-VN" sz="2800" dirty="0">
                <a:solidFill>
                  <a:srgbClr val="FF0000"/>
                </a:solidFill>
                <a:latin typeface="+mj-lt"/>
              </a:rPr>
              <a:t> </a:t>
            </a:r>
            <a:r>
              <a:rPr lang="vi-VN" sz="2800" dirty="0" err="1">
                <a:solidFill>
                  <a:srgbClr val="FF0000"/>
                </a:solidFill>
                <a:latin typeface="+mj-lt"/>
              </a:rPr>
              <a:t>hiện</a:t>
            </a:r>
            <a:r>
              <a:rPr lang="vi-VN" sz="2800" dirty="0">
                <a:solidFill>
                  <a:srgbClr val="FF0000"/>
                </a:solidFill>
                <a:latin typeface="+mj-lt"/>
              </a:rPr>
              <a:t> </a:t>
            </a:r>
            <a:r>
              <a:rPr lang="vi-VN" sz="2800" dirty="0" err="1">
                <a:solidFill>
                  <a:srgbClr val="FF0000"/>
                </a:solidFill>
                <a:latin typeface="+mj-lt"/>
              </a:rPr>
              <a:t>khác</a:t>
            </a:r>
            <a:r>
              <a:rPr lang="vi-VN" sz="2800" dirty="0">
                <a:solidFill>
                  <a:srgbClr val="FF0000"/>
                </a:solidFill>
                <a:latin typeface="+mj-lt"/>
              </a:rPr>
              <a:t> </a:t>
            </a:r>
            <a:r>
              <a:rPr lang="vi-VN" sz="2800" dirty="0" err="1">
                <a:solidFill>
                  <a:srgbClr val="FF0000"/>
                </a:solidFill>
                <a:latin typeface="+mj-lt"/>
              </a:rPr>
              <a:t>của</a:t>
            </a:r>
            <a:r>
              <a:rPr lang="vi-VN" sz="2800" dirty="0">
                <a:solidFill>
                  <a:srgbClr val="FF0000"/>
                </a:solidFill>
                <a:latin typeface="+mj-lt"/>
              </a:rPr>
              <a:t> </a:t>
            </a:r>
            <a:r>
              <a:rPr lang="vi-VN" sz="2800" dirty="0" err="1">
                <a:solidFill>
                  <a:srgbClr val="FF0000"/>
                </a:solidFill>
                <a:latin typeface="+mj-lt"/>
              </a:rPr>
              <a:t>tự</a:t>
            </a:r>
            <a:r>
              <a:rPr lang="vi-VN" sz="2800" dirty="0">
                <a:solidFill>
                  <a:srgbClr val="FF0000"/>
                </a:solidFill>
                <a:latin typeface="+mj-lt"/>
              </a:rPr>
              <a:t> </a:t>
            </a:r>
            <a:r>
              <a:rPr lang="vi-VN" sz="2800" dirty="0" err="1">
                <a:solidFill>
                  <a:srgbClr val="FF0000"/>
                </a:solidFill>
                <a:latin typeface="+mj-lt"/>
              </a:rPr>
              <a:t>giác</a:t>
            </a:r>
            <a:r>
              <a:rPr lang="vi-VN" sz="2800" dirty="0">
                <a:solidFill>
                  <a:srgbClr val="FF0000"/>
                </a:solidFill>
                <a:latin typeface="+mj-lt"/>
              </a:rPr>
              <a:t>, </a:t>
            </a:r>
            <a:r>
              <a:rPr lang="vi-VN" sz="2800" dirty="0" err="1">
                <a:solidFill>
                  <a:srgbClr val="FF0000"/>
                </a:solidFill>
                <a:latin typeface="+mj-lt"/>
              </a:rPr>
              <a:t>tích</a:t>
            </a:r>
            <a:r>
              <a:rPr lang="vi-VN" sz="2800" dirty="0">
                <a:solidFill>
                  <a:srgbClr val="FF0000"/>
                </a:solidFill>
                <a:latin typeface="+mj-lt"/>
              </a:rPr>
              <a:t> </a:t>
            </a:r>
            <a:r>
              <a:rPr lang="vi-VN" sz="2800" dirty="0" err="1">
                <a:solidFill>
                  <a:srgbClr val="FF0000"/>
                </a:solidFill>
                <a:latin typeface="+mj-lt"/>
              </a:rPr>
              <a:t>cực</a:t>
            </a:r>
            <a:r>
              <a:rPr lang="vi-VN" sz="2800" dirty="0">
                <a:solidFill>
                  <a:srgbClr val="FF0000"/>
                </a:solidFill>
                <a:latin typeface="+mj-lt"/>
              </a:rPr>
              <a:t> trong </a:t>
            </a:r>
            <a:r>
              <a:rPr lang="vi-VN" sz="2800" dirty="0" err="1">
                <a:solidFill>
                  <a:srgbClr val="FF0000"/>
                </a:solidFill>
                <a:latin typeface="+mj-lt"/>
              </a:rPr>
              <a:t>học</a:t>
            </a:r>
            <a:r>
              <a:rPr lang="vi-VN" sz="2800" dirty="0">
                <a:solidFill>
                  <a:srgbClr val="FF0000"/>
                </a:solidFill>
                <a:latin typeface="+mj-lt"/>
              </a:rPr>
              <a:t> </a:t>
            </a:r>
            <a:r>
              <a:rPr lang="vi-VN" sz="2800" dirty="0" err="1">
                <a:solidFill>
                  <a:srgbClr val="FF0000"/>
                </a:solidFill>
                <a:latin typeface="+mj-lt"/>
              </a:rPr>
              <a:t>tập</a:t>
            </a:r>
            <a:r>
              <a:rPr lang="vi-VN" sz="2000" dirty="0">
                <a:solidFill>
                  <a:srgbClr val="FF0000"/>
                </a:solidFill>
                <a:latin typeface="+mj-lt"/>
              </a:rPr>
              <a:t>.</a:t>
            </a:r>
          </a:p>
        </p:txBody>
      </p:sp>
      <p:pic>
        <p:nvPicPr>
          <p:cNvPr id="9" name="Picture 10" descr="3 Phương Pháp Giúp Giữ Tỉnh Táo Khi Nghe Giảng - MODAFINIL VIETNAM -  AFINILVN">
            <a:extLst>
              <a:ext uri="{FF2B5EF4-FFF2-40B4-BE49-F238E27FC236}">
                <a16:creationId xmlns:a16="http://schemas.microsoft.com/office/drawing/2014/main" id="{E17511E5-26D7-45C1-943C-E4B6D4A8597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4632" y="2050209"/>
            <a:ext cx="2608301" cy="259849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descr="3 Phương Pháp Giúp Giữ Tỉnh Táo Khi Nghe Giảng - MODAFINIL VIETNAM -  AFINILVN">
            <a:extLst>
              <a:ext uri="{FF2B5EF4-FFF2-40B4-BE49-F238E27FC236}">
                <a16:creationId xmlns:a16="http://schemas.microsoft.com/office/drawing/2014/main" id="{D9893CE4-5BC4-4D7C-98B8-A3C9572BA39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91460" y="2050209"/>
            <a:ext cx="2608301" cy="259849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4" descr="Picture">
            <a:extLst>
              <a:ext uri="{FF2B5EF4-FFF2-40B4-BE49-F238E27FC236}">
                <a16:creationId xmlns:a16="http://schemas.microsoft.com/office/drawing/2014/main" id="{A30D68B7-DCD8-40CF-81E5-F2253192BC3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08288" y="2032125"/>
            <a:ext cx="2608301" cy="259223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6" descr="Picture">
            <a:extLst>
              <a:ext uri="{FF2B5EF4-FFF2-40B4-BE49-F238E27FC236}">
                <a16:creationId xmlns:a16="http://schemas.microsoft.com/office/drawing/2014/main" id="{4B0CEC5D-1F89-429C-8096-61ED42ABADF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33644" y="2032125"/>
            <a:ext cx="2608300" cy="2600622"/>
          </a:xfrm>
          <a:prstGeom prst="rect">
            <a:avLst/>
          </a:prstGeom>
          <a:noFill/>
          <a:extLst>
            <a:ext uri="{909E8E84-426E-40DD-AFC4-6F175D3DCCD1}">
              <a14:hiddenFill xmlns:a14="http://schemas.microsoft.com/office/drawing/2010/main">
                <a:solidFill>
                  <a:srgbClr val="FFFFFF"/>
                </a:solidFill>
              </a14:hiddenFill>
            </a:ext>
          </a:extLst>
        </p:spPr>
      </p:pic>
      <p:sp>
        <p:nvSpPr>
          <p:cNvPr id="14" name="Hộp Văn bản 3">
            <a:extLst>
              <a:ext uri="{FF2B5EF4-FFF2-40B4-BE49-F238E27FC236}">
                <a16:creationId xmlns:a16="http://schemas.microsoft.com/office/drawing/2014/main" id="{68F95652-38A4-4E57-8528-425C8978DB4D}"/>
              </a:ext>
            </a:extLst>
          </p:cNvPr>
          <p:cNvSpPr txBox="1"/>
          <p:nvPr/>
        </p:nvSpPr>
        <p:spPr>
          <a:xfrm>
            <a:off x="660010" y="4825665"/>
            <a:ext cx="2575582" cy="400110"/>
          </a:xfrm>
          <a:prstGeom prst="rect">
            <a:avLst/>
          </a:prstGeom>
          <a:noFill/>
        </p:spPr>
        <p:txBody>
          <a:bodyPr wrap="square" rtlCol="0">
            <a:spAutoFit/>
          </a:bodyPr>
          <a:lstStyle/>
          <a:p>
            <a:pPr algn="ctr"/>
            <a:r>
              <a:rPr lang="en-US" sz="2000" dirty="0" err="1">
                <a:latin typeface="Times New Roman" panose="02020603050405020304" pitchFamily="18" charset="0"/>
                <a:cs typeface="Times New Roman" panose="02020603050405020304" pitchFamily="18" charset="0"/>
              </a:rPr>
              <a:t>Chăm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chú</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nghe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giảng</a:t>
            </a:r>
            <a:endParaRPr lang="en-US" sz="2000" dirty="0">
              <a:latin typeface="Times New Roman" panose="02020603050405020304" pitchFamily="18" charset="0"/>
              <a:cs typeface="Times New Roman" panose="02020603050405020304" pitchFamily="18" charset="0"/>
            </a:endParaRPr>
          </a:p>
        </p:txBody>
      </p:sp>
      <p:sp>
        <p:nvSpPr>
          <p:cNvPr id="15" name="Hộp Văn bản 27">
            <a:extLst>
              <a:ext uri="{FF2B5EF4-FFF2-40B4-BE49-F238E27FC236}">
                <a16:creationId xmlns:a16="http://schemas.microsoft.com/office/drawing/2014/main" id="{12EB277A-AA76-413D-BE5E-B9C4FD8A07E7}"/>
              </a:ext>
            </a:extLst>
          </p:cNvPr>
          <p:cNvSpPr txBox="1"/>
          <p:nvPr/>
        </p:nvSpPr>
        <p:spPr>
          <a:xfrm>
            <a:off x="3286685" y="4860750"/>
            <a:ext cx="2608301" cy="400110"/>
          </a:xfrm>
          <a:prstGeom prst="rect">
            <a:avLst/>
          </a:prstGeom>
          <a:noFill/>
        </p:spPr>
        <p:txBody>
          <a:bodyPr wrap="square" rtlCol="0">
            <a:spAutoFit/>
          </a:bodyPr>
          <a:lstStyle/>
          <a:p>
            <a:pPr algn="ctr"/>
            <a:r>
              <a:rPr lang="en-US" sz="2000" dirty="0" err="1">
                <a:latin typeface="Times New Roman" panose="02020603050405020304" pitchFamily="18" charset="0"/>
                <a:cs typeface="Times New Roman" panose="02020603050405020304" pitchFamily="18" charset="0"/>
              </a:rPr>
              <a:t>Tích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cực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phát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biểu</a:t>
            </a:r>
            <a:endParaRPr lang="en-US" sz="2000" dirty="0">
              <a:latin typeface="Times New Roman" panose="02020603050405020304" pitchFamily="18" charset="0"/>
              <a:cs typeface="Times New Roman" panose="02020603050405020304" pitchFamily="18" charset="0"/>
            </a:endParaRPr>
          </a:p>
        </p:txBody>
      </p:sp>
      <p:sp>
        <p:nvSpPr>
          <p:cNvPr id="16" name="Hộp Văn bản 37">
            <a:extLst>
              <a:ext uri="{FF2B5EF4-FFF2-40B4-BE49-F238E27FC236}">
                <a16:creationId xmlns:a16="http://schemas.microsoft.com/office/drawing/2014/main" id="{783C67BD-C990-47F2-8B22-98E3E7486258}"/>
              </a:ext>
            </a:extLst>
          </p:cNvPr>
          <p:cNvSpPr txBox="1"/>
          <p:nvPr/>
        </p:nvSpPr>
        <p:spPr>
          <a:xfrm>
            <a:off x="6069194" y="4864302"/>
            <a:ext cx="2608301" cy="400110"/>
          </a:xfrm>
          <a:prstGeom prst="rect">
            <a:avLst/>
          </a:prstGeom>
          <a:noFill/>
        </p:spPr>
        <p:txBody>
          <a:bodyPr wrap="square" rtlCol="0">
            <a:spAutoFit/>
          </a:bodyPr>
          <a:lstStyle/>
          <a:p>
            <a:pPr algn="ctr"/>
            <a:r>
              <a:rPr lang="en-US" sz="2000" dirty="0" err="1">
                <a:latin typeface="Times New Roman" panose="02020603050405020304" pitchFamily="18" charset="0"/>
                <a:cs typeface="Times New Roman" panose="02020603050405020304" pitchFamily="18" charset="0"/>
              </a:rPr>
              <a:t>Trao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đổi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với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bạn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bè</a:t>
            </a:r>
            <a:endParaRPr lang="en-US" sz="2000" dirty="0">
              <a:latin typeface="Times New Roman" panose="02020603050405020304" pitchFamily="18" charset="0"/>
              <a:cs typeface="Times New Roman" panose="02020603050405020304" pitchFamily="18" charset="0"/>
            </a:endParaRPr>
          </a:p>
        </p:txBody>
      </p:sp>
      <p:sp>
        <p:nvSpPr>
          <p:cNvPr id="17" name="Hộp Văn bản 39">
            <a:extLst>
              <a:ext uri="{FF2B5EF4-FFF2-40B4-BE49-F238E27FC236}">
                <a16:creationId xmlns:a16="http://schemas.microsoft.com/office/drawing/2014/main" id="{F348D36F-D256-4A8F-8545-EAB48997FB70}"/>
              </a:ext>
            </a:extLst>
          </p:cNvPr>
          <p:cNvSpPr txBox="1"/>
          <p:nvPr/>
        </p:nvSpPr>
        <p:spPr>
          <a:xfrm>
            <a:off x="8847240" y="4862945"/>
            <a:ext cx="2608301" cy="400110"/>
          </a:xfrm>
          <a:prstGeom prst="rect">
            <a:avLst/>
          </a:prstGeom>
          <a:noFill/>
        </p:spPr>
        <p:txBody>
          <a:bodyPr wrap="square" rtlCol="0">
            <a:spAutoFit/>
          </a:bodyPr>
          <a:lstStyle/>
          <a:p>
            <a:pPr algn="ctr"/>
            <a:r>
              <a:rPr lang="en-US" sz="2000" dirty="0" err="1">
                <a:latin typeface="Times New Roman" panose="02020603050405020304" pitchFamily="18" charset="0"/>
                <a:cs typeface="Times New Roman" panose="02020603050405020304" pitchFamily="18" charset="0"/>
              </a:rPr>
              <a:t>Tập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chép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bài</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1201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inVertical)">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arn(inVertical)">
                                      <p:cBhvr>
                                        <p:cTn id="26" dur="500"/>
                                        <p:tgtEl>
                                          <p:spTgt spid="12"/>
                                        </p:tgtEl>
                                      </p:cBhvr>
                                    </p:animEffect>
                                  </p:childTnLst>
                                </p:cTn>
                              </p:par>
                              <p:par>
                                <p:cTn id="27" presetID="22" presetClass="entr" presetSubtype="1"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up)">
                                      <p:cBhvr>
                                        <p:cTn id="29" dur="500"/>
                                        <p:tgtEl>
                                          <p:spTgt spid="14"/>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up)">
                                      <p:cBhvr>
                                        <p:cTn id="32" dur="500"/>
                                        <p:tgtEl>
                                          <p:spTgt spid="15"/>
                                        </p:tgtEl>
                                      </p:cBhvr>
                                    </p:animEffect>
                                  </p:childTnLst>
                                </p:cTn>
                              </p:par>
                              <p:par>
                                <p:cTn id="33" presetID="22" presetClass="entr" presetSubtype="1"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up)">
                                      <p:cBhvr>
                                        <p:cTn id="35" dur="500"/>
                                        <p:tgtEl>
                                          <p:spTgt spid="16"/>
                                        </p:tgtEl>
                                      </p:cBhvr>
                                    </p:animEffect>
                                  </p:childTnLst>
                                </p:cTn>
                              </p:par>
                              <p:par>
                                <p:cTn id="36" presetID="22" presetClass="entr" presetSubtype="1"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up)">
                                      <p:cBhvr>
                                        <p:cTn id="3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grpSp>
        <p:nvGrpSpPr>
          <p:cNvPr id="2" name="Group 1"/>
          <p:cNvGrpSpPr/>
          <p:nvPr/>
        </p:nvGrpSpPr>
        <p:grpSpPr>
          <a:xfrm>
            <a:off x="597753" y="248268"/>
            <a:ext cx="10100727" cy="5330758"/>
            <a:chOff x="597753" y="248268"/>
            <a:chExt cx="9307899" cy="5330758"/>
          </a:xfrm>
        </p:grpSpPr>
        <p:grpSp>
          <p:nvGrpSpPr>
            <p:cNvPr id="18" name="Group 17"/>
            <p:cNvGrpSpPr/>
            <p:nvPr/>
          </p:nvGrpSpPr>
          <p:grpSpPr>
            <a:xfrm>
              <a:off x="597753" y="248268"/>
              <a:ext cx="5015423" cy="5330758"/>
              <a:chOff x="-813819" y="1817009"/>
              <a:chExt cx="6852236" cy="4502962"/>
            </a:xfrm>
          </p:grpSpPr>
          <p:pic>
            <p:nvPicPr>
              <p:cNvPr id="19" name="Google Shape;154;p8"/>
              <p:cNvPicPr preferRelativeResize="0"/>
              <p:nvPr/>
            </p:nvPicPr>
            <p:blipFill rotWithShape="1">
              <a:blip r:embed="rId3">
                <a:alphaModFix/>
              </a:blip>
              <a:srcRect l="16992" t="-937" r="50159" b="17086"/>
              <a:stretch/>
            </p:blipFill>
            <p:spPr>
              <a:xfrm>
                <a:off x="-813819" y="1817009"/>
                <a:ext cx="6852236" cy="4502962"/>
              </a:xfrm>
              <a:prstGeom prst="rect">
                <a:avLst/>
              </a:prstGeom>
              <a:noFill/>
              <a:ln>
                <a:noFill/>
              </a:ln>
            </p:spPr>
          </p:pic>
          <p:pic>
            <p:nvPicPr>
              <p:cNvPr id="20" name="Google Shape;155;p8"/>
              <p:cNvPicPr preferRelativeResize="0"/>
              <p:nvPr/>
            </p:nvPicPr>
            <p:blipFill rotWithShape="1">
              <a:blip r:embed="rId4">
                <a:alphaModFix/>
              </a:blip>
              <a:srcRect/>
              <a:stretch/>
            </p:blipFill>
            <p:spPr>
              <a:xfrm>
                <a:off x="90694" y="4626242"/>
                <a:ext cx="1499176" cy="1499176"/>
              </a:xfrm>
              <a:prstGeom prst="rect">
                <a:avLst/>
              </a:prstGeom>
              <a:noFill/>
              <a:ln>
                <a:noFill/>
              </a:ln>
            </p:spPr>
          </p:pic>
        </p:grpSp>
        <p:sp>
          <p:nvSpPr>
            <p:cNvPr id="10" name="Rectangle 9"/>
            <p:cNvSpPr>
              <a:spLocks noChangeArrowheads="1"/>
            </p:cNvSpPr>
            <p:nvPr/>
          </p:nvSpPr>
          <p:spPr bwMode="auto">
            <a:xfrm>
              <a:off x="694414" y="1760932"/>
              <a:ext cx="4497483"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400" b="1" i="0" u="none" strike="noStrike" kern="1200" cap="none" spc="0" normalizeH="0" baseline="0" noProof="0" dirty="0" err="1">
                  <a:ln>
                    <a:noFill/>
                  </a:ln>
                  <a:solidFill>
                    <a:srgbClr val="0000FF"/>
                  </a:solidFill>
                  <a:effectLst/>
                  <a:uLnTx/>
                  <a:uFillTx/>
                  <a:latin typeface="Times New Roman" panose="02020603050405020304" pitchFamily="18" charset="0"/>
                  <a:ea typeface="Helvetica Neue"/>
                  <a:cs typeface="Times New Roman" panose="02020603050405020304" pitchFamily="18" charset="0"/>
                </a:rPr>
                <a:t>Bài</a:t>
              </a:r>
              <a:r>
                <a:rPr kumimoji="0" lang="en-US" altLang="en-US" sz="4400" b="1" i="0" u="none" strike="noStrike" kern="1200" cap="none" spc="0" normalizeH="0" baseline="0" noProof="0" dirty="0">
                  <a:ln>
                    <a:noFill/>
                  </a:ln>
                  <a:solidFill>
                    <a:srgbClr val="0000FF"/>
                  </a:solidFill>
                  <a:effectLst/>
                  <a:uLnTx/>
                  <a:uFillTx/>
                  <a:latin typeface="Times New Roman" panose="02020603050405020304" pitchFamily="18" charset="0"/>
                  <a:ea typeface="Helvetica Neue"/>
                  <a:cs typeface="Times New Roman" panose="02020603050405020304" pitchFamily="18" charset="0"/>
                </a:rPr>
                <a:t> 4: HỌC</a:t>
              </a:r>
              <a:r>
                <a:rPr kumimoji="0" lang="en-US" altLang="en-US" sz="4400" b="1" i="0" u="none" strike="noStrike" kern="1200" cap="none" spc="0" normalizeH="0" noProof="0" dirty="0">
                  <a:ln>
                    <a:noFill/>
                  </a:ln>
                  <a:solidFill>
                    <a:srgbClr val="0000FF"/>
                  </a:solidFill>
                  <a:effectLst/>
                  <a:uLnTx/>
                  <a:uFillTx/>
                  <a:latin typeface="Times New Roman" panose="02020603050405020304" pitchFamily="18" charset="0"/>
                  <a:ea typeface="Helvetica Neue"/>
                  <a:cs typeface="Times New Roman" panose="02020603050405020304" pitchFamily="18" charset="0"/>
                </a:rPr>
                <a:t> TẬP TỰ GIÁC, TÍCH CỰC</a:t>
              </a:r>
              <a:r>
                <a:rPr kumimoji="0" lang="en-US" altLang="en-US" sz="4400" b="1" i="0" u="none" strike="noStrike" kern="1200" cap="none" spc="0" normalizeH="0" baseline="0" noProof="0" dirty="0">
                  <a:ln>
                    <a:noFill/>
                  </a:ln>
                  <a:solidFill>
                    <a:srgbClr val="FF0000"/>
                  </a:solidFill>
                  <a:effectLst/>
                  <a:uLnTx/>
                  <a:uFillTx/>
                  <a:latin typeface="Times New Roman" panose="02020603050405020304" pitchFamily="18" charset="0"/>
                  <a:ea typeface="Helvetica Neue"/>
                  <a:cs typeface="Times New Roman" panose="02020603050405020304" pitchFamily="18" charset="0"/>
                </a:rPr>
                <a:t> </a:t>
              </a:r>
            </a:p>
          </p:txBody>
        </p:sp>
        <p:sp>
          <p:nvSpPr>
            <p:cNvPr id="16" name="Rectangle 189"/>
            <p:cNvSpPr>
              <a:spLocks noChangeArrowheads="1"/>
            </p:cNvSpPr>
            <p:nvPr/>
          </p:nvSpPr>
          <p:spPr bwMode="auto">
            <a:xfrm>
              <a:off x="7238652" y="2868310"/>
              <a:ext cx="2667000" cy="584775"/>
            </a:xfrm>
            <a:prstGeom prst="rect">
              <a:avLst/>
            </a:prstGeom>
            <a:noFill/>
            <a:ln>
              <a:noFill/>
            </a:ln>
            <a:effectLst/>
          </p:spPr>
          <p:txBody>
            <a:bodyPr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3200" b="1" i="0" u="none" strike="noStrike" kern="0" cap="none" spc="0" normalizeH="0" baseline="0" noProof="0" dirty="0">
                <a:ln>
                  <a:noFill/>
                </a:ln>
                <a:solidFill>
                  <a:srgbClr val="0000FF"/>
                </a:solidFill>
                <a:effectLst/>
                <a:uLnTx/>
                <a:uFillTx/>
                <a:latin typeface="SVN-Vanilla Daisy Pro" panose="00000500000000000000" pitchFamily="2" charset="0"/>
                <a:ea typeface="微软雅黑" pitchFamily="34" charset="-122"/>
                <a:cs typeface="Times New Roman" pitchFamily="18" charset="0"/>
              </a:endParaRPr>
            </a:p>
          </p:txBody>
        </p:sp>
      </p:grpSp>
      <p:sp>
        <p:nvSpPr>
          <p:cNvPr id="3" name="TextBox 2">
            <a:extLst>
              <a:ext uri="{FF2B5EF4-FFF2-40B4-BE49-F238E27FC236}">
                <a16:creationId xmlns:a16="http://schemas.microsoft.com/office/drawing/2014/main" id="{544BC29B-8617-420C-AB2F-6CBE35F7D4C2}"/>
              </a:ext>
            </a:extLst>
          </p:cNvPr>
          <p:cNvSpPr txBox="1"/>
          <p:nvPr/>
        </p:nvSpPr>
        <p:spPr>
          <a:xfrm>
            <a:off x="6301658" y="742369"/>
            <a:ext cx="5280742" cy="954107"/>
          </a:xfrm>
          <a:prstGeom prst="rect">
            <a:avLst/>
          </a:prstGeom>
          <a:noFill/>
        </p:spPr>
        <p:txBody>
          <a:bodyPr wrap="square" rtlCol="0">
            <a:spAutoFit/>
          </a:bodyPr>
          <a:lstStyle/>
          <a:p>
            <a:pPr algn="just"/>
            <a:r>
              <a:rPr lang="en-US" sz="2800" b="1" dirty="0">
                <a:solidFill>
                  <a:srgbClr val="FF0000"/>
                </a:solidFill>
                <a:latin typeface="Times New Roman" panose="02020603050405020304" pitchFamily="18" charset="0"/>
                <a:cs typeface="Times New Roman" panose="02020603050405020304" pitchFamily="18" charset="0"/>
              </a:rPr>
              <a:t>1, </a:t>
            </a:r>
            <a:r>
              <a:rPr lang="en-US" sz="2800" b="1" dirty="0" err="1">
                <a:solidFill>
                  <a:srgbClr val="FF0000"/>
                </a:solidFill>
                <a:latin typeface="Times New Roman" panose="02020603050405020304" pitchFamily="18" charset="0"/>
                <a:cs typeface="Times New Roman" panose="02020603050405020304" pitchFamily="18" charset="0"/>
              </a:rPr>
              <a:t>Biểu</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hiện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của</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học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tập</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tự</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giác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tích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cực</a:t>
            </a:r>
            <a:r>
              <a:rPr lang="en-US" sz="2800" b="1" dirty="0">
                <a:solidFill>
                  <a:srgbClr val="FF0000"/>
                </a:solidFill>
                <a:latin typeface="Times New Roman" panose="02020603050405020304" pitchFamily="18" charset="0"/>
                <a:cs typeface="Times New Roman" panose="02020603050405020304" pitchFamily="18" charset="0"/>
              </a:rPr>
              <a:t> </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ABB1C43D-A721-4E8B-B51E-8E0631056E11}"/>
              </a:ext>
            </a:extLst>
          </p:cNvPr>
          <p:cNvSpPr txBox="1"/>
          <p:nvPr/>
        </p:nvSpPr>
        <p:spPr>
          <a:xfrm>
            <a:off x="6196764" y="1725506"/>
            <a:ext cx="5385636" cy="3416320"/>
          </a:xfrm>
          <a:prstGeom prst="rect">
            <a:avLst/>
          </a:prstGeom>
          <a:noFill/>
        </p:spPr>
        <p:txBody>
          <a:bodyPr wrap="square" rtlCol="0">
            <a:spAutoFit/>
          </a:bodyPr>
          <a:lstStyle/>
          <a:p>
            <a:r>
              <a:rPr lang="nl-NL" sz="2400" dirty="0">
                <a:latin typeface="Times New Roman" panose="02020603050405020304" pitchFamily="18" charset="0"/>
                <a:cs typeface="Times New Roman" panose="02020603050405020304" pitchFamily="18" charset="0"/>
              </a:rPr>
              <a:t>- Có mục tiêu học tập rõ ràng.</a:t>
            </a:r>
            <a:endParaRPr lang="en-US" sz="2400" dirty="0">
              <a:latin typeface="Times New Roman" panose="02020603050405020304" pitchFamily="18" charset="0"/>
              <a:cs typeface="Times New Roman" panose="02020603050405020304" pitchFamily="18" charset="0"/>
            </a:endParaRPr>
          </a:p>
          <a:p>
            <a:r>
              <a:rPr lang="nl-NL" sz="2400" dirty="0">
                <a:latin typeface="Times New Roman" panose="02020603050405020304" pitchFamily="18" charset="0"/>
                <a:cs typeface="Times New Roman" panose="02020603050405020304" pitchFamily="18" charset="0"/>
              </a:rPr>
              <a:t>- Chủ động lập kế hoạch học tập để đạt được mục tiêu đã lập ra.</a:t>
            </a:r>
            <a:endParaRPr lang="en-US" sz="2400" dirty="0">
              <a:latin typeface="Times New Roman" panose="02020603050405020304" pitchFamily="18" charset="0"/>
              <a:cs typeface="Times New Roman" panose="02020603050405020304" pitchFamily="18" charset="0"/>
            </a:endParaRPr>
          </a:p>
          <a:p>
            <a:r>
              <a:rPr lang="nl-NL" sz="2400" dirty="0">
                <a:latin typeface="Times New Roman" panose="02020603050405020304" pitchFamily="18" charset="0"/>
                <a:cs typeface="Times New Roman" panose="02020603050405020304" pitchFamily="18" charset="0"/>
              </a:rPr>
              <a:t>- Hoàn thành nhiệm vụ học tập mà không cần ai nhắc nhở.</a:t>
            </a:r>
            <a:endParaRPr lang="en-US" sz="2400" dirty="0">
              <a:latin typeface="Times New Roman" panose="02020603050405020304" pitchFamily="18" charset="0"/>
              <a:cs typeface="Times New Roman" panose="02020603050405020304" pitchFamily="18" charset="0"/>
            </a:endParaRPr>
          </a:p>
          <a:p>
            <a:r>
              <a:rPr lang="nl-NL" sz="2400" dirty="0">
                <a:latin typeface="Times New Roman" panose="02020603050405020304" pitchFamily="18" charset="0"/>
                <a:cs typeface="Times New Roman" panose="02020603050405020304" pitchFamily="18" charset="0"/>
              </a:rPr>
              <a:t>- Luôn cố gắng, vượt khó, kiên trì học tập.</a:t>
            </a:r>
            <a:endParaRPr lang="en-US" sz="2400" dirty="0">
              <a:latin typeface="Times New Roman" panose="02020603050405020304" pitchFamily="18" charset="0"/>
              <a:cs typeface="Times New Roman" panose="02020603050405020304" pitchFamily="18" charset="0"/>
            </a:endParaRPr>
          </a:p>
          <a:p>
            <a:r>
              <a:rPr lang="nl-NL" sz="2400" dirty="0">
                <a:latin typeface="Times New Roman" panose="02020603050405020304" pitchFamily="18" charset="0"/>
                <a:cs typeface="Times New Roman" panose="02020603050405020304" pitchFamily="18" charset="0"/>
              </a:rPr>
              <a:t>- Có phương pháp học tập chủ động.</a:t>
            </a:r>
          </a:p>
          <a:p>
            <a:r>
              <a:rPr lang="nl-NL" sz="2400" dirty="0">
                <a:latin typeface="Times New Roman" panose="02020603050405020304" pitchFamily="18" charset="0"/>
                <a:cs typeface="Times New Roman" panose="02020603050405020304" pitchFamily="18" charset="0"/>
              </a:rPr>
              <a:t>- Biết vận dụng điều đã học vào cuộc sống.</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5335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rot="16200000">
            <a:off x="3906099" y="-1550687"/>
            <a:ext cx="5553283" cy="10317478"/>
          </a:xfrm>
          <a:prstGeom prst="rect">
            <a:avLst/>
          </a:prstGeom>
          <a:gradFill>
            <a:gsLst>
              <a:gs pos="73000">
                <a:schemeClr val="accent1">
                  <a:lumMod val="5000"/>
                  <a:lumOff val="95000"/>
                </a:schemeClr>
              </a:gs>
              <a:gs pos="0">
                <a:schemeClr val="bg1"/>
              </a:gs>
              <a:gs pos="50000">
                <a:srgbClr val="DFF1FA"/>
              </a:gs>
              <a:gs pos="97000">
                <a:srgbClr val="C7E8F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2" name="Straight Connector 11"/>
          <p:cNvCxnSpPr/>
          <p:nvPr/>
        </p:nvCxnSpPr>
        <p:spPr>
          <a:xfrm>
            <a:off x="5329864" y="152401"/>
            <a:ext cx="0" cy="4319581"/>
          </a:xfrm>
          <a:prstGeom prst="line">
            <a:avLst/>
          </a:prstGeom>
          <a:ln w="127000"/>
        </p:spPr>
        <p:style>
          <a:lnRef idx="1">
            <a:schemeClr val="accent1"/>
          </a:lnRef>
          <a:fillRef idx="0">
            <a:schemeClr val="accent1"/>
          </a:fillRef>
          <a:effectRef idx="0">
            <a:schemeClr val="accent1"/>
          </a:effectRef>
          <a:fontRef idx="minor">
            <a:schemeClr val="tx1"/>
          </a:fontRef>
        </p:style>
      </p:cxnSp>
      <p:grpSp>
        <p:nvGrpSpPr>
          <p:cNvPr id="14" name="Group 13"/>
          <p:cNvGrpSpPr/>
          <p:nvPr/>
        </p:nvGrpSpPr>
        <p:grpSpPr>
          <a:xfrm>
            <a:off x="3082172" y="473306"/>
            <a:ext cx="4357122" cy="4015913"/>
            <a:chOff x="3623426" y="-498558"/>
            <a:chExt cx="5809496" cy="5354551"/>
          </a:xfrm>
        </p:grpSpPr>
        <p:pic>
          <p:nvPicPr>
            <p:cNvPr id="9" name="图片 6"/>
            <p:cNvPicPr>
              <a:picLocks noChangeAspect="1"/>
            </p:cNvPicPr>
            <p:nvPr/>
          </p:nvPicPr>
          <p:blipFill>
            <a:blip r:embed="rId2" cstate="print">
              <a:extLst>
                <a:ext uri="{BEBA8EAE-BF5A-486C-A8C5-ECC9F3942E4B}">
                  <a14:imgProps xmlns:a14="http://schemas.microsoft.com/office/drawing/2010/main">
                    <a14:imgLayer r:embed="rId3">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623426" y="977174"/>
              <a:ext cx="5809496" cy="1403988"/>
            </a:xfrm>
            <a:prstGeom prst="rect">
              <a:avLst/>
            </a:prstGeom>
          </p:spPr>
        </p:pic>
        <p:sp>
          <p:nvSpPr>
            <p:cNvPr id="10" name="Arc 9"/>
            <p:cNvSpPr/>
            <p:nvPr/>
          </p:nvSpPr>
          <p:spPr>
            <a:xfrm rot="5400000">
              <a:off x="3891954" y="-478274"/>
              <a:ext cx="5354551" cy="5313984"/>
            </a:xfrm>
            <a:prstGeom prst="arc">
              <a:avLst>
                <a:gd name="adj1" fmla="val 16200000"/>
                <a:gd name="adj2" fmla="val 5386426"/>
              </a:avLst>
            </a:prstGeom>
            <a:solidFill>
              <a:srgbClr val="00B0F0"/>
            </a:solidFill>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6" name="Rectangle 15"/>
          <p:cNvSpPr/>
          <p:nvPr/>
        </p:nvSpPr>
        <p:spPr>
          <a:xfrm>
            <a:off x="3901766" y="2644953"/>
            <a:ext cx="3052759" cy="692497"/>
          </a:xfrm>
          <a:prstGeom prst="rect">
            <a:avLst/>
          </a:prstGeom>
          <a:noFill/>
          <a:effectLst>
            <a:innerShdw blurRad="63500" dist="50800" dir="2700000">
              <a:prstClr val="black">
                <a:alpha val="50000"/>
              </a:prstClr>
            </a:innerShdw>
          </a:effectLst>
          <a:scene3d>
            <a:camera prst="orthographicFront"/>
            <a:lightRig rig="soft" dir="t">
              <a:rot lat="0" lon="0" rev="15600000"/>
            </a:lightRig>
          </a:scene3d>
          <a:sp3d>
            <a:bevelT w="82550" h="82550"/>
          </a:sp3d>
        </p:spPr>
        <p:txBody>
          <a:bodyPr wrap="none" lIns="68580" tIns="34290" rIns="68580" bIns="34290">
            <a:spAutoFit/>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50" b="1" i="0" u="none" strike="noStrike" kern="1200" cap="none" spc="0" normalizeH="0" baseline="0" noProof="0" dirty="0">
                <a:ln/>
                <a:solidFill>
                  <a:prstClr val="white"/>
                </a:solidFill>
                <a:effectLst/>
                <a:uLnTx/>
                <a:uFillTx/>
                <a:latin typeface="Tahoma" panose="020B0604030504040204" pitchFamily="34" charset="0"/>
                <a:ea typeface="+mn-ea"/>
                <a:cs typeface="Tahoma" panose="020B0604030504040204" pitchFamily="34" charset="0"/>
              </a:rPr>
              <a:t>LUYỆN TẬP</a:t>
            </a:r>
          </a:p>
        </p:txBody>
      </p:sp>
      <p:sp>
        <p:nvSpPr>
          <p:cNvPr id="18" name="5-Point Star 17"/>
          <p:cNvSpPr/>
          <p:nvPr/>
        </p:nvSpPr>
        <p:spPr>
          <a:xfrm>
            <a:off x="1974658" y="1240429"/>
            <a:ext cx="546424" cy="564550"/>
          </a:xfrm>
          <a:prstGeom prst="star5">
            <a:avLst/>
          </a:prstGeom>
          <a:solidFill>
            <a:srgbClr val="C7E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5-Point Star 18"/>
          <p:cNvSpPr/>
          <p:nvPr/>
        </p:nvSpPr>
        <p:spPr>
          <a:xfrm>
            <a:off x="344823" y="2305340"/>
            <a:ext cx="1791411" cy="1585616"/>
          </a:xfrm>
          <a:prstGeom prst="star5">
            <a:avLst/>
          </a:prstGeom>
          <a:solidFill>
            <a:srgbClr val="C7E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5-Point Star 19"/>
          <p:cNvSpPr/>
          <p:nvPr/>
        </p:nvSpPr>
        <p:spPr>
          <a:xfrm>
            <a:off x="9963865" y="1584219"/>
            <a:ext cx="546424" cy="564550"/>
          </a:xfrm>
          <a:prstGeom prst="star5">
            <a:avLst/>
          </a:prstGeom>
          <a:solidFill>
            <a:srgbClr val="C7E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5-Point Star 20"/>
          <p:cNvSpPr/>
          <p:nvPr/>
        </p:nvSpPr>
        <p:spPr>
          <a:xfrm>
            <a:off x="9176145" y="2864451"/>
            <a:ext cx="546424" cy="564550"/>
          </a:xfrm>
          <a:prstGeom prst="star5">
            <a:avLst/>
          </a:prstGeom>
          <a:solidFill>
            <a:srgbClr val="C7E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5-Point Star 21"/>
          <p:cNvSpPr/>
          <p:nvPr/>
        </p:nvSpPr>
        <p:spPr>
          <a:xfrm>
            <a:off x="7912754" y="4592628"/>
            <a:ext cx="514517" cy="416693"/>
          </a:xfrm>
          <a:prstGeom prst="star5">
            <a:avLst/>
          </a:prstGeom>
          <a:solidFill>
            <a:srgbClr val="C7E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5-Point Star 22"/>
          <p:cNvSpPr/>
          <p:nvPr/>
        </p:nvSpPr>
        <p:spPr>
          <a:xfrm>
            <a:off x="8916717" y="4337191"/>
            <a:ext cx="913539" cy="861691"/>
          </a:xfrm>
          <a:prstGeom prst="star5">
            <a:avLst/>
          </a:prstGeom>
          <a:solidFill>
            <a:srgbClr val="C7E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4-Point Star 25"/>
          <p:cNvSpPr/>
          <p:nvPr/>
        </p:nvSpPr>
        <p:spPr>
          <a:xfrm flipH="1">
            <a:off x="3692905" y="2017813"/>
            <a:ext cx="211226" cy="224660"/>
          </a:xfrm>
          <a:prstGeom prst="star4">
            <a:avLst/>
          </a:prstGeom>
          <a:solidFill>
            <a:srgbClr val="C7E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4-Point Star 26"/>
          <p:cNvSpPr/>
          <p:nvPr/>
        </p:nvSpPr>
        <p:spPr>
          <a:xfrm>
            <a:off x="9176146" y="1398265"/>
            <a:ext cx="193869" cy="181841"/>
          </a:xfrm>
          <a:prstGeom prst="star4">
            <a:avLst/>
          </a:prstGeom>
          <a:solidFill>
            <a:srgbClr val="C7E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4-Point Star 28"/>
          <p:cNvSpPr/>
          <p:nvPr/>
        </p:nvSpPr>
        <p:spPr>
          <a:xfrm flipH="1">
            <a:off x="2953514" y="4560565"/>
            <a:ext cx="658953" cy="700862"/>
          </a:xfrm>
          <a:prstGeom prst="star4">
            <a:avLst/>
          </a:prstGeom>
          <a:solidFill>
            <a:srgbClr val="C7E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5-Point Star 29"/>
          <p:cNvSpPr/>
          <p:nvPr/>
        </p:nvSpPr>
        <p:spPr>
          <a:xfrm>
            <a:off x="1664124" y="4678616"/>
            <a:ext cx="957325" cy="1082378"/>
          </a:xfrm>
          <a:prstGeom prst="star5">
            <a:avLst/>
          </a:prstGeom>
          <a:gradFill>
            <a:gsLst>
              <a:gs pos="100000">
                <a:srgbClr val="00B0F0"/>
              </a:gs>
              <a:gs pos="0">
                <a:schemeClr val="bg1"/>
              </a:gs>
              <a:gs pos="50000">
                <a:srgbClr val="DFF1FA"/>
              </a:gs>
              <a:gs pos="97000">
                <a:srgbClr val="C7E8F7"/>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4-Point Star 30"/>
          <p:cNvSpPr/>
          <p:nvPr/>
        </p:nvSpPr>
        <p:spPr>
          <a:xfrm flipH="1">
            <a:off x="4613021" y="3681370"/>
            <a:ext cx="707003" cy="551903"/>
          </a:xfrm>
          <a:prstGeom prst="star4">
            <a:avLst/>
          </a:prstGeom>
          <a:solidFill>
            <a:srgbClr val="C7E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5-Point Star 31"/>
          <p:cNvSpPr/>
          <p:nvPr/>
        </p:nvSpPr>
        <p:spPr>
          <a:xfrm>
            <a:off x="5693457" y="5458722"/>
            <a:ext cx="313057" cy="302273"/>
          </a:xfrm>
          <a:prstGeom prst="star5">
            <a:avLst>
              <a:gd name="adj" fmla="val 12022"/>
              <a:gd name="hf" fmla="val 105146"/>
              <a:gd name="vf" fmla="val 110557"/>
            </a:avLst>
          </a:prstGeom>
          <a:gradFill flip="none" rotWithShape="1">
            <a:gsLst>
              <a:gs pos="0">
                <a:schemeClr val="accent1">
                  <a:lumMod val="0"/>
                  <a:lumOff val="100000"/>
                </a:schemeClr>
              </a:gs>
              <a:gs pos="23000">
                <a:schemeClr val="accent1">
                  <a:lumMod val="0"/>
                  <a:lumOff val="100000"/>
                </a:schemeClr>
              </a:gs>
              <a:gs pos="100000">
                <a:schemeClr val="accent1">
                  <a:lumMod val="10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5-Point Star 32"/>
          <p:cNvSpPr/>
          <p:nvPr/>
        </p:nvSpPr>
        <p:spPr>
          <a:xfrm>
            <a:off x="9683302" y="4999558"/>
            <a:ext cx="951154" cy="870596"/>
          </a:xfrm>
          <a:prstGeom prst="star5">
            <a:avLst/>
          </a:prstGeom>
          <a:gradFill flip="none" rotWithShape="1">
            <a:gsLst>
              <a:gs pos="0">
                <a:schemeClr val="accent1">
                  <a:lumMod val="0"/>
                  <a:lumOff val="100000"/>
                </a:schemeClr>
              </a:gs>
              <a:gs pos="23000">
                <a:schemeClr val="accent1">
                  <a:lumMod val="0"/>
                  <a:lumOff val="100000"/>
                </a:schemeClr>
              </a:gs>
              <a:gs pos="100000">
                <a:schemeClr val="accent1">
                  <a:lumMod val="10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Up Arrow 34"/>
          <p:cNvSpPr/>
          <p:nvPr/>
        </p:nvSpPr>
        <p:spPr>
          <a:xfrm>
            <a:off x="1556924" y="4970199"/>
            <a:ext cx="682994" cy="981404"/>
          </a:xfrm>
          <a:prstGeom prst="upArrow">
            <a:avLst/>
          </a:prstGeom>
          <a:solidFill>
            <a:srgbClr val="C7E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Up Arrow 35"/>
          <p:cNvSpPr/>
          <p:nvPr/>
        </p:nvSpPr>
        <p:spPr>
          <a:xfrm>
            <a:off x="2092223" y="5555757"/>
            <a:ext cx="401813" cy="395847"/>
          </a:xfrm>
          <a:prstGeom prst="upArrow">
            <a:avLst/>
          </a:prstGeom>
          <a:solidFill>
            <a:srgbClr val="C7E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Up Arrow 58"/>
          <p:cNvSpPr/>
          <p:nvPr/>
        </p:nvSpPr>
        <p:spPr>
          <a:xfrm>
            <a:off x="2270299" y="5222306"/>
            <a:ext cx="555802" cy="778445"/>
          </a:xfrm>
          <a:prstGeom prst="upArrow">
            <a:avLst/>
          </a:prstGeom>
          <a:solidFill>
            <a:srgbClr val="C7E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Up Arrow 59"/>
          <p:cNvSpPr/>
          <p:nvPr/>
        </p:nvSpPr>
        <p:spPr>
          <a:xfrm>
            <a:off x="2615669" y="5555757"/>
            <a:ext cx="401813" cy="395847"/>
          </a:xfrm>
          <a:prstGeom prst="upArrow">
            <a:avLst/>
          </a:prstGeom>
          <a:solidFill>
            <a:srgbClr val="C7E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205383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56" presetClass="entr" presetSubtype="0" fill="hold" grpId="0" nodeType="afterEffect">
                                  <p:stCondLst>
                                    <p:cond delay="0"/>
                                  </p:stCondLst>
                                  <p:iterate type="lt">
                                    <p:tmPct val="10000"/>
                                  </p:iterate>
                                  <p:childTnLst>
                                    <p:set>
                                      <p:cBhvr>
                                        <p:cTn id="15" dur="1" fill="hold">
                                          <p:stCondLst>
                                            <p:cond delay="0"/>
                                          </p:stCondLst>
                                        </p:cTn>
                                        <p:tgtEl>
                                          <p:spTgt spid="16"/>
                                        </p:tgtEl>
                                        <p:attrNameLst>
                                          <p:attrName>style.visibility</p:attrName>
                                        </p:attrNameLst>
                                      </p:cBhvr>
                                      <p:to>
                                        <p:strVal val="visible"/>
                                      </p:to>
                                    </p:set>
                                    <p:anim by="(-#ppt_w*2)" calcmode="lin" valueType="num">
                                      <p:cBhvr rctx="PPT">
                                        <p:cTn id="16" dur="375" autoRev="1" fill="hold">
                                          <p:stCondLst>
                                            <p:cond delay="0"/>
                                          </p:stCondLst>
                                        </p:cTn>
                                        <p:tgtEl>
                                          <p:spTgt spid="16"/>
                                        </p:tgtEl>
                                        <p:attrNameLst>
                                          <p:attrName>ppt_w</p:attrName>
                                        </p:attrNameLst>
                                      </p:cBhvr>
                                    </p:anim>
                                    <p:anim by="(#ppt_w*0.50)" calcmode="lin" valueType="num">
                                      <p:cBhvr>
                                        <p:cTn id="17" dur="375" decel="50000" autoRev="1" fill="hold">
                                          <p:stCondLst>
                                            <p:cond delay="0"/>
                                          </p:stCondLst>
                                        </p:cTn>
                                        <p:tgtEl>
                                          <p:spTgt spid="16"/>
                                        </p:tgtEl>
                                        <p:attrNameLst>
                                          <p:attrName>ppt_x</p:attrName>
                                        </p:attrNameLst>
                                      </p:cBhvr>
                                    </p:anim>
                                    <p:anim from="(-#ppt_h/2)" to="(#ppt_y)" calcmode="lin" valueType="num">
                                      <p:cBhvr>
                                        <p:cTn id="18" dur="750" fill="hold">
                                          <p:stCondLst>
                                            <p:cond delay="0"/>
                                          </p:stCondLst>
                                        </p:cTn>
                                        <p:tgtEl>
                                          <p:spTgt spid="16"/>
                                        </p:tgtEl>
                                        <p:attrNameLst>
                                          <p:attrName>ppt_y</p:attrName>
                                        </p:attrNameLst>
                                      </p:cBhvr>
                                    </p:anim>
                                    <p:animRot by="21600000">
                                      <p:cBhvr>
                                        <p:cTn id="19" dur="750" fill="hold">
                                          <p:stCondLst>
                                            <p:cond delay="0"/>
                                          </p:stCondLst>
                                        </p:cTn>
                                        <p:tgtEl>
                                          <p:spTgt spid="1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977217" y="3244334"/>
            <a:ext cx="237566" cy="369332"/>
          </a:xfrm>
          <a:prstGeom prst="rect">
            <a:avLst/>
          </a:prstGeom>
        </p:spPr>
        <p:txBody>
          <a:bodyPr wrap="none">
            <a:spAutoFit/>
          </a:bodyPr>
          <a:lstStyle/>
          <a:p>
            <a:r>
              <a:rPr lang="en-US" dirty="0"/>
              <a:t> </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5777"/>
            <a:ext cx="12192000" cy="2162509"/>
          </a:xfrm>
          <a:prstGeom prst="rect">
            <a:avLst/>
          </a:prstGeom>
        </p:spPr>
      </p:pic>
      <p:sp>
        <p:nvSpPr>
          <p:cNvPr id="8" name="TextBox 7">
            <a:extLst>
              <a:ext uri="{FF2B5EF4-FFF2-40B4-BE49-F238E27FC236}">
                <a16:creationId xmlns:a16="http://schemas.microsoft.com/office/drawing/2014/main" id="{E455DE43-60A8-4889-8474-4E0D07CA3E0F}"/>
              </a:ext>
            </a:extLst>
          </p:cNvPr>
          <p:cNvSpPr txBox="1"/>
          <p:nvPr/>
        </p:nvSpPr>
        <p:spPr>
          <a:xfrm>
            <a:off x="412834" y="2677664"/>
            <a:ext cx="11366332" cy="3754874"/>
          </a:xfrm>
          <a:prstGeom prst="rect">
            <a:avLst/>
          </a:prstGeom>
          <a:noFill/>
        </p:spPr>
        <p:txBody>
          <a:bodyPr wrap="square" rtlCol="0">
            <a:spAutoFit/>
          </a:bodyPr>
          <a:lstStyle/>
          <a:p>
            <a:r>
              <a:rPr lang="nl-NL" sz="2000" b="1" dirty="0">
                <a:latin typeface="Times New Roman" panose="02020603050405020304" pitchFamily="18" charset="0"/>
                <a:cs typeface="Times New Roman" panose="02020603050405020304" pitchFamily="18" charset="0"/>
              </a:rPr>
              <a:t>1. </a:t>
            </a:r>
            <a:r>
              <a:rPr lang="vi-VN" sz="2000" b="1" dirty="0">
                <a:latin typeface="Times New Roman" panose="02020603050405020304" pitchFamily="18" charset="0"/>
                <a:cs typeface="Times New Roman" panose="02020603050405020304" pitchFamily="18" charset="0"/>
              </a:rPr>
              <a:t>Bài </a:t>
            </a:r>
            <a:r>
              <a:rPr lang="vi-VN" sz="2000" b="1">
                <a:latin typeface="Times New Roman" panose="02020603050405020304" pitchFamily="18" charset="0"/>
                <a:cs typeface="Times New Roman" panose="02020603050405020304" pitchFamily="18" charset="0"/>
              </a:rPr>
              <a:t>tập </a:t>
            </a:r>
            <a:r>
              <a:rPr lang="nl-NL" sz="2000" b="1">
                <a:latin typeface="Times New Roman" panose="02020603050405020304" pitchFamily="18" charset="0"/>
                <a:cs typeface="Times New Roman" panose="02020603050405020304" pitchFamily="18" charset="0"/>
              </a:rPr>
              <a:t>1</a:t>
            </a:r>
            <a:endParaRPr lang="en-US" sz="2000" dirty="0">
              <a:latin typeface="Times New Roman" panose="02020603050405020304" pitchFamily="18" charset="0"/>
              <a:cs typeface="Times New Roman" panose="02020603050405020304" pitchFamily="18" charset="0"/>
            </a:endParaRPr>
          </a:p>
          <a:p>
            <a:r>
              <a:rPr lang="nl-NL" sz="2000" b="1" dirty="0">
                <a:latin typeface="Times New Roman" panose="02020603050405020304" pitchFamily="18" charset="0"/>
                <a:cs typeface="Times New Roman" panose="02020603050405020304" pitchFamily="18" charset="0"/>
              </a:rPr>
              <a:t>* Mục tiêu phấn đấu trong năm học:</a:t>
            </a:r>
            <a:endParaRPr lang="en-US" sz="2000" dirty="0">
              <a:latin typeface="Times New Roman" panose="02020603050405020304" pitchFamily="18" charset="0"/>
              <a:cs typeface="Times New Roman" panose="02020603050405020304" pitchFamily="18" charset="0"/>
            </a:endParaRPr>
          </a:p>
          <a:p>
            <a:r>
              <a:rPr lang="nl-NL" sz="2000" dirty="0">
                <a:latin typeface="Times New Roman" panose="02020603050405020304" pitchFamily="18" charset="0"/>
                <a:cs typeface="Times New Roman" panose="02020603050405020304" pitchFamily="18" charset="0"/>
              </a:rPr>
              <a:t>- Làm hết bài tập về nhà được giao trong thời gian quy định.</a:t>
            </a:r>
            <a:endParaRPr lang="en-US" sz="2000" dirty="0">
              <a:latin typeface="Times New Roman" panose="02020603050405020304" pitchFamily="18" charset="0"/>
              <a:cs typeface="Times New Roman" panose="02020603050405020304" pitchFamily="18" charset="0"/>
            </a:endParaRPr>
          </a:p>
          <a:p>
            <a:r>
              <a:rPr lang="nl-NL" sz="2000" dirty="0">
                <a:latin typeface="Times New Roman" panose="02020603050405020304" pitchFamily="18" charset="0"/>
                <a:cs typeface="Times New Roman" panose="02020603050405020304" pitchFamily="18" charset="0"/>
              </a:rPr>
              <a:t>- Đạt điểm cao trong các bài kiểm tra, các kì thi.</a:t>
            </a:r>
            <a:endParaRPr lang="en-US" sz="2000" dirty="0">
              <a:latin typeface="Times New Roman" panose="02020603050405020304" pitchFamily="18" charset="0"/>
              <a:cs typeface="Times New Roman" panose="02020603050405020304" pitchFamily="18" charset="0"/>
            </a:endParaRPr>
          </a:p>
          <a:p>
            <a:r>
              <a:rPr lang="nl-NL" sz="2000" dirty="0">
                <a:latin typeface="Times New Roman" panose="02020603050405020304" pitchFamily="18" charset="0"/>
                <a:cs typeface="Times New Roman" panose="02020603050405020304" pitchFamily="18" charset="0"/>
              </a:rPr>
              <a:t>- Đạt giải cao trong kì thi học sinh giỏi.</a:t>
            </a:r>
            <a:endParaRPr lang="en-US" sz="2000" dirty="0">
              <a:latin typeface="Times New Roman" panose="02020603050405020304" pitchFamily="18" charset="0"/>
              <a:cs typeface="Times New Roman" panose="02020603050405020304" pitchFamily="18" charset="0"/>
            </a:endParaRPr>
          </a:p>
          <a:p>
            <a:r>
              <a:rPr lang="nl-NL" sz="2000" dirty="0">
                <a:latin typeface="Times New Roman" panose="02020603050405020304" pitchFamily="18" charset="0"/>
                <a:cs typeface="Times New Roman" panose="02020603050405020304" pitchFamily="18" charset="0"/>
              </a:rPr>
              <a:t>- Đạt danh hiệu Học sinh Giỏi.</a:t>
            </a:r>
            <a:endParaRPr lang="en-US" sz="2000" dirty="0">
              <a:latin typeface="Times New Roman" panose="02020603050405020304" pitchFamily="18" charset="0"/>
              <a:cs typeface="Times New Roman" panose="02020603050405020304" pitchFamily="18" charset="0"/>
            </a:endParaRPr>
          </a:p>
          <a:p>
            <a:r>
              <a:rPr lang="nl-NL" sz="2000" b="1" dirty="0">
                <a:latin typeface="Times New Roman" panose="02020603050405020304" pitchFamily="18" charset="0"/>
                <a:cs typeface="Times New Roman" panose="02020603050405020304" pitchFamily="18" charset="0"/>
              </a:rPr>
              <a:t>* Cách thức đạt được mục tiêu:</a:t>
            </a:r>
            <a:endParaRPr lang="en-US" sz="2000" dirty="0">
              <a:latin typeface="Times New Roman" panose="02020603050405020304" pitchFamily="18" charset="0"/>
              <a:cs typeface="Times New Roman" panose="02020603050405020304" pitchFamily="18" charset="0"/>
            </a:endParaRPr>
          </a:p>
          <a:p>
            <a:r>
              <a:rPr lang="nl-NL" sz="2000" dirty="0">
                <a:latin typeface="Times New Roman" panose="02020603050405020304" pitchFamily="18" charset="0"/>
                <a:cs typeface="Times New Roman" panose="02020603050405020304" pitchFamily="18" charset="0"/>
              </a:rPr>
              <a:t>- Mỗi ngày dành ra 3 giờ đồng hồ để tự học: hoàn thiện bài tập về nhà được giao, ôn tập lại kiến thức cũ và đọc trước kiến thức mới.</a:t>
            </a:r>
            <a:endParaRPr lang="en-US" sz="2000" dirty="0">
              <a:latin typeface="Times New Roman" panose="02020603050405020304" pitchFamily="18" charset="0"/>
              <a:cs typeface="Times New Roman" panose="02020603050405020304" pitchFamily="18" charset="0"/>
            </a:endParaRPr>
          </a:p>
          <a:p>
            <a:pPr marL="285750" indent="-285750">
              <a:buFontTx/>
              <a:buChar char="-"/>
            </a:pPr>
            <a:r>
              <a:rPr lang="nl-NL" sz="2000" dirty="0">
                <a:latin typeface="Times New Roman" panose="02020603050405020304" pitchFamily="18" charset="0"/>
                <a:cs typeface="Times New Roman" panose="02020603050405020304" pitchFamily="18" charset="0"/>
              </a:rPr>
              <a:t>Ngoài thời gian tự học, đọc thêm sách để học hỏi kiến thức mới.</a:t>
            </a:r>
          </a:p>
          <a:p>
            <a:pPr marL="285750" indent="-285750">
              <a:buFontTx/>
              <a:buChar char="-"/>
            </a:pPr>
            <a:r>
              <a:rPr lang="nl-NL" sz="2000" dirty="0">
                <a:latin typeface="Times New Roman" panose="02020603050405020304" pitchFamily="18" charset="0"/>
                <a:cs typeface="Times New Roman" panose="02020603050405020304" pitchFamily="18" charset="0"/>
              </a:rPr>
              <a:t>Tự tìm tòi làm các bài tập khó, nghĩ ra nhiều cách giải khác nhau.</a:t>
            </a:r>
            <a:endParaRPr lang="en-US" sz="2000" dirty="0">
              <a:latin typeface="Times New Roman" panose="02020603050405020304" pitchFamily="18" charset="0"/>
              <a:cs typeface="Times New Roman" panose="02020603050405020304" pitchFamily="18" charset="0"/>
            </a:endParaRPr>
          </a:p>
          <a:p>
            <a:pPr marL="285750" indent="-285750">
              <a:buFontTx/>
              <a:buChar char="-"/>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5567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
          <p:cNvPicPr>
            <a:picLocks noChangeAspect="1"/>
          </p:cNvPicPr>
          <p:nvPr/>
        </p:nvPicPr>
        <p:blipFill>
          <a:blip r:embed="rId2">
            <a:extLst>
              <a:ext uri="{28A0092B-C50C-407E-A947-70E740481C1C}">
                <a14:useLocalDpi xmlns:a14="http://schemas.microsoft.com/office/drawing/2010/main" val="0"/>
              </a:ext>
            </a:extLst>
          </a:blip>
          <a:srcRect l="8347" r="32761"/>
          <a:stretch>
            <a:fillRect/>
          </a:stretch>
        </p:blipFill>
        <p:spPr bwMode="auto">
          <a:xfrm>
            <a:off x="2646146" y="5062216"/>
            <a:ext cx="1517073" cy="1737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a:spLocks noChangeArrowheads="1"/>
          </p:cNvSpPr>
          <p:nvPr/>
        </p:nvSpPr>
        <p:spPr bwMode="auto">
          <a:xfrm>
            <a:off x="2347851" y="643877"/>
            <a:ext cx="7934179" cy="584775"/>
          </a:xfrm>
          <a:prstGeom prst="rect">
            <a:avLst/>
          </a:prstGeom>
          <a:solidFill>
            <a:schemeClr val="accent2">
              <a:lumMod val="20000"/>
              <a:lumOff val="80000"/>
            </a:schemeClr>
          </a:solidFill>
          <a:ln w="9525">
            <a:solidFill>
              <a:srgbClr val="000000"/>
            </a:solidFill>
            <a:miter lim="800000"/>
            <a:headEnd/>
            <a:tailEnd/>
          </a:ln>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3200" b="1">
                <a:solidFill>
                  <a:schemeClr val="accent1">
                    <a:lumMod val="75000"/>
                  </a:schemeClr>
                </a:solidFill>
                <a:latin typeface="Times New Roman" panose="02020603050405020304" pitchFamily="18" charset="0"/>
                <a:cs typeface="Times New Roman" panose="02020603050405020304" pitchFamily="18" charset="0"/>
              </a:rPr>
              <a:t>2. Bài tập 2 </a:t>
            </a:r>
            <a:endParaRPr lang="en-SG" altLang="en-US" sz="3200" b="1" dirty="0">
              <a:solidFill>
                <a:schemeClr val="accent1">
                  <a:lumMod val="75000"/>
                </a:schemeClr>
              </a:solidFill>
              <a:latin typeface="Times New Roman" panose="02020603050405020304" pitchFamily="18" charset="0"/>
              <a:cs typeface="Times New Roman" panose="02020603050405020304" pitchFamily="18" charset="0"/>
            </a:endParaRPr>
          </a:p>
        </p:txBody>
      </p:sp>
      <p:grpSp>
        <p:nvGrpSpPr>
          <p:cNvPr id="13" name="Group 12"/>
          <p:cNvGrpSpPr/>
          <p:nvPr/>
        </p:nvGrpSpPr>
        <p:grpSpPr>
          <a:xfrm>
            <a:off x="4104356" y="1971750"/>
            <a:ext cx="4552187" cy="3090466"/>
            <a:chOff x="3978714" y="2015452"/>
            <a:chExt cx="4552187" cy="3090466"/>
          </a:xfrm>
        </p:grpSpPr>
        <p:sp>
          <p:nvSpPr>
            <p:cNvPr id="7" name="Cloud Callout 6"/>
            <p:cNvSpPr/>
            <p:nvPr/>
          </p:nvSpPr>
          <p:spPr>
            <a:xfrm rot="21285758" flipH="1">
              <a:off x="3978714" y="2015452"/>
              <a:ext cx="4421166" cy="3072873"/>
            </a:xfrm>
            <a:prstGeom prst="cloudCallout">
              <a:avLst/>
            </a:prstGeom>
            <a:solidFill>
              <a:srgbClr val="4BACC6">
                <a:lumMod val="20000"/>
                <a:lumOff val="80000"/>
              </a:srgbClr>
            </a:solidFill>
            <a:ln w="25400" cap="flat" cmpd="sng" algn="ctr">
              <a:noFill/>
              <a:prstDash val="solid"/>
            </a:ln>
            <a:effectLst/>
          </p:spPr>
          <p:txBody>
            <a:bodyPr anchor="ctr"/>
            <a:lstStyle/>
            <a:p>
              <a:pPr marL="0" marR="0" lvl="0" indent="0" defTabSz="914400" eaLnBrk="0" fontAlgn="base" latinLnBrk="0" hangingPunct="0">
                <a:lnSpc>
                  <a:spcPct val="125000"/>
                </a:lnSpc>
                <a:spcBef>
                  <a:spcPct val="0"/>
                </a:spcBef>
                <a:spcAft>
                  <a:spcPct val="0"/>
                </a:spcAft>
                <a:buClrTx/>
                <a:buSzTx/>
                <a:buFontTx/>
                <a:buNone/>
                <a:tabLst/>
                <a:defRPr/>
              </a:pPr>
              <a:endParaRPr kumimoji="0" lang="zh-CN" altLang="en-US" sz="2400" b="1" i="0" u="none" strike="noStrike" kern="0" cap="none" spc="0" normalizeH="0" baseline="0" noProof="0" dirty="0">
                <a:ln>
                  <a:noFill/>
                </a:ln>
                <a:solidFill>
                  <a:srgbClr val="FF0000"/>
                </a:solidFill>
                <a:effectLst/>
                <a:uLnTx/>
                <a:uFillTx/>
                <a:latin typeface="#9Slide05 SVNTradeMark" panose="02000000000000000000" pitchFamily="2" charset="0"/>
                <a:ea typeface="微软雅黑"/>
                <a:cs typeface="+mn-cs"/>
                <a:sym typeface="微软雅黑" panose="020B0503020204020204" pitchFamily="34" charset="-122"/>
              </a:endParaRPr>
            </a:p>
          </p:txBody>
        </p:sp>
        <p:sp>
          <p:nvSpPr>
            <p:cNvPr id="2" name="Rectangle 1"/>
            <p:cNvSpPr/>
            <p:nvPr/>
          </p:nvSpPr>
          <p:spPr>
            <a:xfrm>
              <a:off x="4300997" y="2286877"/>
              <a:ext cx="4229904" cy="2819041"/>
            </a:xfrm>
            <a:prstGeom prst="rect">
              <a:avLst/>
            </a:prstGeom>
          </p:spPr>
          <p:txBody>
            <a:bodyPr wrap="square">
              <a:spAutoFit/>
            </a:bodyPr>
            <a:lstStyle/>
            <a:p>
              <a:pPr eaLnBrk="0" fontAlgn="base" hangingPunct="0">
                <a:lnSpc>
                  <a:spcPct val="125000"/>
                </a:lnSpc>
                <a:spcBef>
                  <a:spcPct val="0"/>
                </a:spcBef>
                <a:spcAft>
                  <a:spcPct val="0"/>
                </a:spcAft>
                <a:defRPr/>
              </a:pPr>
              <a:r>
                <a:rPr lang="vi-VN" sz="2400" b="1" i="1">
                  <a:solidFill>
                    <a:srgbClr val="FF0000"/>
                  </a:solidFill>
                  <a:latin typeface="Times New Roman" panose="02020603050405020304" pitchFamily="18" charset="0"/>
                  <a:cs typeface="Times New Roman" panose="02020603050405020304" pitchFamily="18" charset="0"/>
                </a:rPr>
                <a:t>Em </a:t>
              </a:r>
              <a:r>
                <a:rPr lang="vi-VN" sz="2400" b="1" i="1" dirty="0">
                  <a:solidFill>
                    <a:srgbClr val="FF0000"/>
                  </a:solidFill>
                  <a:latin typeface="Times New Roman" panose="02020603050405020304" pitchFamily="18" charset="0"/>
                  <a:cs typeface="Times New Roman" panose="02020603050405020304" pitchFamily="18" charset="0"/>
                </a:rPr>
                <a:t>hãy liệt kê những việc làm của bản thân thể hiện việc không tự giác, tích cực trong học tập và nêu cách khắc phục hạn </a:t>
              </a:r>
              <a:r>
                <a:rPr lang="vi-VN" sz="2400" b="1" i="1">
                  <a:solidFill>
                    <a:srgbClr val="FF0000"/>
                  </a:solidFill>
                  <a:latin typeface="Times New Roman" panose="02020603050405020304" pitchFamily="18" charset="0"/>
                  <a:cs typeface="Times New Roman" panose="02020603050405020304" pitchFamily="18" charset="0"/>
                </a:rPr>
                <a:t>chế đó</a:t>
              </a:r>
              <a:r>
                <a:rPr lang="en-US" sz="2400" b="1" i="1">
                  <a:solidFill>
                    <a:srgbClr val="FF0000"/>
                  </a:solidFill>
                  <a:latin typeface="Times New Roman" panose="02020603050405020304" pitchFamily="18" charset="0"/>
                  <a:cs typeface="Times New Roman" panose="02020603050405020304" pitchFamily="18" charset="0"/>
                </a:rPr>
                <a:t>?</a:t>
              </a:r>
              <a:endParaRPr lang="en-US" sz="2400" b="1" dirty="0">
                <a:solidFill>
                  <a:srgbClr val="FF0000"/>
                </a:solidFill>
                <a:latin typeface="Times New Roman" panose="02020603050405020304" pitchFamily="18" charset="0"/>
                <a:cs typeface="Times New Roman" panose="02020603050405020304" pitchFamily="18" charset="0"/>
              </a:endParaRPr>
            </a:p>
            <a:p>
              <a:pPr lvl="0" eaLnBrk="0" fontAlgn="base" hangingPunct="0">
                <a:lnSpc>
                  <a:spcPct val="125000"/>
                </a:lnSpc>
                <a:spcBef>
                  <a:spcPct val="0"/>
                </a:spcBef>
                <a:spcAft>
                  <a:spcPct val="0"/>
                </a:spcAft>
                <a:defRPr/>
              </a:pPr>
              <a:endParaRPr lang="en-US" sz="2400" b="1" kern="0" dirty="0" err="1">
                <a:solidFill>
                  <a:srgbClr val="FF0000"/>
                </a:solidFill>
                <a:latin typeface="Times New Roman" panose="02020603050405020304" pitchFamily="18" charset="0"/>
                <a:ea typeface="Arial Unicode MS"/>
                <a:cs typeface="Times New Roman" panose="02020603050405020304" pitchFamily="18" charset="0"/>
              </a:endParaRPr>
            </a:p>
          </p:txBody>
        </p:sp>
      </p:grpSp>
      <p:pic>
        <p:nvPicPr>
          <p:cNvPr id="16" name="Picture 15"/>
          <p:cNvPicPr>
            <a:picLocks noChangeAspect="1"/>
          </p:cNvPicPr>
          <p:nvPr/>
        </p:nvPicPr>
        <p:blipFill>
          <a:blip r:embed="rId3"/>
          <a:stretch>
            <a:fillRect/>
          </a:stretch>
        </p:blipFill>
        <p:spPr>
          <a:xfrm>
            <a:off x="0" y="-50055"/>
            <a:ext cx="2609314" cy="1387864"/>
          </a:xfrm>
          <a:prstGeom prst="rect">
            <a:avLst/>
          </a:prstGeom>
        </p:spPr>
      </p:pic>
    </p:spTree>
    <p:extLst>
      <p:ext uri="{BB962C8B-B14F-4D97-AF65-F5344CB8AC3E}">
        <p14:creationId xmlns:p14="http://schemas.microsoft.com/office/powerpoint/2010/main" val="4133146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3"/>
          <p:cNvPicPr>
            <a:picLocks noChangeAspect="1"/>
          </p:cNvPicPr>
          <p:nvPr/>
        </p:nvPicPr>
        <p:blipFill rotWithShape="1">
          <a:blip r:embed="rId2">
            <a:extLst>
              <a:ext uri="{28A0092B-C50C-407E-A947-70E740481C1C}">
                <a14:useLocalDpi xmlns:a14="http://schemas.microsoft.com/office/drawing/2010/main" val="0"/>
              </a:ext>
            </a:extLst>
          </a:blip>
          <a:srcRect l="3466" r="34400" b="5897"/>
          <a:stretch/>
        </p:blipFill>
        <p:spPr>
          <a:xfrm>
            <a:off x="-527383" y="-656810"/>
            <a:ext cx="12491856" cy="7514810"/>
          </a:xfrm>
          <a:prstGeom prst="rect">
            <a:avLst/>
          </a:prstGeom>
        </p:spPr>
      </p:pic>
      <p:sp>
        <p:nvSpPr>
          <p:cNvPr id="10" name="TextBox 9"/>
          <p:cNvSpPr txBox="1"/>
          <p:nvPr/>
        </p:nvSpPr>
        <p:spPr>
          <a:xfrm>
            <a:off x="1357095" y="576209"/>
            <a:ext cx="7533030" cy="5293753"/>
          </a:xfrm>
          <a:prstGeom prst="rect">
            <a:avLst/>
          </a:prstGeom>
          <a:noFill/>
          <a:ln>
            <a:noFill/>
          </a:ln>
        </p:spPr>
        <p:txBody>
          <a:bodyPr wrap="square" lIns="121917" tIns="60958" rIns="121917" bIns="60958" rtlCol="0">
            <a:spAutoFit/>
          </a:bodyPr>
          <a:lstStyle/>
          <a:p>
            <a:endParaRPr lang="en-US" sz="2400" dirty="0">
              <a:latin typeface="Times New Roman" panose="02020603050405020304" pitchFamily="18" charset="0"/>
              <a:cs typeface="Times New Roman" panose="02020603050405020304" pitchFamily="18" charset="0"/>
            </a:endParaRPr>
          </a:p>
          <a:p>
            <a:r>
              <a:rPr lang="nl-NL" sz="2400" dirty="0">
                <a:latin typeface="Times New Roman" panose="02020603050405020304" pitchFamily="18" charset="0"/>
                <a:cs typeface="Times New Roman" panose="02020603050405020304" pitchFamily="18" charset="0"/>
              </a:rPr>
              <a:t>* </a:t>
            </a:r>
            <a:r>
              <a:rPr lang="nl-NL" sz="2400" b="1" dirty="0">
                <a:latin typeface="Times New Roman" panose="02020603050405020304" pitchFamily="18" charset="0"/>
                <a:cs typeface="Times New Roman" panose="02020603050405020304" pitchFamily="18" charset="0"/>
              </a:rPr>
              <a:t>Việc làm thể hiện không tự giác, tích cực trong học tập:</a:t>
            </a:r>
            <a:endParaRPr lang="en-US" sz="2400" dirty="0">
              <a:latin typeface="Times New Roman" panose="02020603050405020304" pitchFamily="18" charset="0"/>
              <a:cs typeface="Times New Roman" panose="02020603050405020304" pitchFamily="18" charset="0"/>
            </a:endParaRPr>
          </a:p>
          <a:p>
            <a:r>
              <a:rPr lang="nl-NL" sz="2400" dirty="0">
                <a:latin typeface="Times New Roman" panose="02020603050405020304" pitchFamily="18" charset="0"/>
                <a:cs typeface="Times New Roman" panose="02020603050405020304" pitchFamily="18" charset="0"/>
              </a:rPr>
              <a:t>- Khi gặp bài khó nghĩ không ra sẽ lên mạng chép giải hoặc chép bài của bạn.</a:t>
            </a:r>
            <a:endParaRPr lang="en-US" sz="2400" dirty="0">
              <a:latin typeface="Times New Roman" panose="02020603050405020304" pitchFamily="18" charset="0"/>
              <a:cs typeface="Times New Roman" panose="02020603050405020304" pitchFamily="18" charset="0"/>
            </a:endParaRPr>
          </a:p>
          <a:p>
            <a:r>
              <a:rPr lang="nl-NL" sz="2400" dirty="0">
                <a:latin typeface="Times New Roman" panose="02020603050405020304" pitchFamily="18" charset="0"/>
                <a:cs typeface="Times New Roman" panose="02020603050405020304" pitchFamily="18" charset="0"/>
              </a:rPr>
              <a:t>- Nhiều khi vì mải xem một bộ phim hay mà không chịu học bài đúng giờ.</a:t>
            </a:r>
            <a:endParaRPr lang="en-US" sz="2400" dirty="0">
              <a:latin typeface="Times New Roman" panose="02020603050405020304" pitchFamily="18" charset="0"/>
              <a:cs typeface="Times New Roman" panose="02020603050405020304" pitchFamily="18" charset="0"/>
            </a:endParaRPr>
          </a:p>
          <a:p>
            <a:r>
              <a:rPr lang="nl-NL" sz="2400" dirty="0">
                <a:latin typeface="Times New Roman" panose="02020603050405020304" pitchFamily="18" charset="0"/>
                <a:cs typeface="Times New Roman" panose="02020603050405020304" pitchFamily="18" charset="0"/>
              </a:rPr>
              <a:t>- Chỉ ôn tập kiến thức trước khi có bài kiểm tra hoặc trước kì thi.</a:t>
            </a:r>
            <a:endParaRPr lang="en-US" sz="2400" dirty="0">
              <a:latin typeface="Times New Roman" panose="02020603050405020304" pitchFamily="18" charset="0"/>
              <a:cs typeface="Times New Roman" panose="02020603050405020304" pitchFamily="18" charset="0"/>
            </a:endParaRPr>
          </a:p>
          <a:p>
            <a:r>
              <a:rPr lang="nl-NL" sz="2400" b="1" dirty="0">
                <a:latin typeface="Times New Roman" panose="02020603050405020304" pitchFamily="18" charset="0"/>
                <a:cs typeface="Times New Roman" panose="02020603050405020304" pitchFamily="18" charset="0"/>
              </a:rPr>
              <a:t>* Cách khắc phục:</a:t>
            </a:r>
            <a:endParaRPr lang="en-US" sz="2400" dirty="0">
              <a:latin typeface="Times New Roman" panose="02020603050405020304" pitchFamily="18" charset="0"/>
              <a:cs typeface="Times New Roman" panose="02020603050405020304" pitchFamily="18" charset="0"/>
            </a:endParaRPr>
          </a:p>
          <a:p>
            <a:r>
              <a:rPr lang="nl-NL" sz="2400" dirty="0">
                <a:latin typeface="Times New Roman" panose="02020603050405020304" pitchFamily="18" charset="0"/>
                <a:cs typeface="Times New Roman" panose="02020603050405020304" pitchFamily="18" charset="0"/>
              </a:rPr>
              <a:t>- Lập kế hoạch học tập rõ ràng, chi tiết, phù hợp với năng lực bản thân.</a:t>
            </a:r>
            <a:endParaRPr lang="en-US" sz="2400" dirty="0">
              <a:latin typeface="Times New Roman" panose="02020603050405020304" pitchFamily="18" charset="0"/>
              <a:cs typeface="Times New Roman" panose="02020603050405020304" pitchFamily="18" charset="0"/>
            </a:endParaRPr>
          </a:p>
          <a:p>
            <a:r>
              <a:rPr lang="nl-NL" sz="2400" dirty="0">
                <a:latin typeface="Times New Roman" panose="02020603050405020304" pitchFamily="18" charset="0"/>
                <a:cs typeface="Times New Roman" panose="02020603050405020304" pitchFamily="18" charset="0"/>
              </a:rPr>
              <a:t>- Tự đặt ra phần thưởng cho bản thân khi đạt được mục tiêu học tập và hình phạt khi không đạt được mục tiêu.</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9064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800" decel="100000"/>
                                        <p:tgtEl>
                                          <p:spTgt spid="8"/>
                                        </p:tgtEl>
                                      </p:cBhvr>
                                    </p:animEffect>
                                    <p:anim calcmode="lin" valueType="num">
                                      <p:cBhvr>
                                        <p:cTn id="8" dur="800" decel="100000" fill="hold"/>
                                        <p:tgtEl>
                                          <p:spTgt spid="8"/>
                                        </p:tgtEl>
                                        <p:attrNameLst>
                                          <p:attrName>style.rotation</p:attrName>
                                        </p:attrNameLst>
                                      </p:cBhvr>
                                      <p:tavLst>
                                        <p:tav tm="0">
                                          <p:val>
                                            <p:fltVal val="-90"/>
                                          </p:val>
                                        </p:tav>
                                        <p:tav tm="100000">
                                          <p:val>
                                            <p:fltVal val="0"/>
                                          </p:val>
                                        </p:tav>
                                      </p:tavLst>
                                    </p:anim>
                                    <p:anim calcmode="lin" valueType="num">
                                      <p:cBhvr>
                                        <p:cTn id="9" dur="800" decel="100000" fill="hold"/>
                                        <p:tgtEl>
                                          <p:spTgt spid="8"/>
                                        </p:tgtEl>
                                        <p:attrNameLst>
                                          <p:attrName>ppt_x</p:attrName>
                                        </p:attrNameLst>
                                      </p:cBhvr>
                                      <p:tavLst>
                                        <p:tav tm="0">
                                          <p:val>
                                            <p:strVal val="#ppt_x+0.4"/>
                                          </p:val>
                                        </p:tav>
                                        <p:tav tm="100000">
                                          <p:val>
                                            <p:strVal val="#ppt_x-0.05"/>
                                          </p:val>
                                        </p:tav>
                                      </p:tavLst>
                                    </p:anim>
                                    <p:anim calcmode="lin" valueType="num">
                                      <p:cBhvr>
                                        <p:cTn id="10" dur="800" decel="100000" fill="hold"/>
                                        <p:tgtEl>
                                          <p:spTgt spid="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
            <a:extLst>
              <a:ext uri="{FF2B5EF4-FFF2-40B4-BE49-F238E27FC236}">
                <a16:creationId xmlns:a16="http://schemas.microsoft.com/office/drawing/2014/main" id="{AC0D56D1-318D-4ABB-B235-FD78C5C541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1920" y="1155394"/>
            <a:ext cx="4645427" cy="2199067"/>
          </a:xfrm>
          <a:prstGeom prst="rect">
            <a:avLst/>
          </a:prstGeom>
        </p:spPr>
      </p:pic>
      <p:sp>
        <p:nvSpPr>
          <p:cNvPr id="7" name="文本框 5">
            <a:extLst>
              <a:ext uri="{FF2B5EF4-FFF2-40B4-BE49-F238E27FC236}">
                <a16:creationId xmlns:a16="http://schemas.microsoft.com/office/drawing/2014/main" id="{D37797BC-C2C8-4ECE-AD11-8738E60BCB33}"/>
              </a:ext>
            </a:extLst>
          </p:cNvPr>
          <p:cNvSpPr txBox="1"/>
          <p:nvPr/>
        </p:nvSpPr>
        <p:spPr>
          <a:xfrm>
            <a:off x="595152" y="1281473"/>
            <a:ext cx="3599206" cy="2000548"/>
          </a:xfrm>
          <a:prstGeom prst="rect">
            <a:avLst/>
          </a:prstGeom>
          <a:noFill/>
        </p:spPr>
        <p:txBody>
          <a:bodyPr wrap="square" rtlCol="0">
            <a:spAutoFit/>
          </a:bodyPr>
          <a:lstStyle/>
          <a:p>
            <a:pPr lvl="1"/>
            <a:r>
              <a:rPr lang="en-US" sz="2400" dirty="0">
                <a:latin typeface="Times New Roman" panose="02020603050405020304" pitchFamily="18" charset="0"/>
                <a:cs typeface="Times New Roman" panose="02020603050405020304" pitchFamily="18" charset="0"/>
              </a:rPr>
              <a:t>A.</a:t>
            </a:r>
            <a:r>
              <a:rPr lang="pt-BR" sz="2400" dirty="0">
                <a:latin typeface="Times New Roman" panose="02020603050405020304" pitchFamily="18" charset="0"/>
                <a:cs typeface="Times New Roman" panose="02020603050405020304" pitchFamily="18" charset="0"/>
              </a:rPr>
              <a:t> Học tập tự giác, tích cực là yếu tố quan trọng giúp chúng ta đạt được mơ ước của bản thân.</a:t>
            </a:r>
            <a:endParaRPr lang="en-US" sz="2400" dirty="0">
              <a:latin typeface="Times New Roman" panose="02020603050405020304" pitchFamily="18" charset="0"/>
              <a:cs typeface="Times New Roman" panose="02020603050405020304" pitchFamily="18" charset="0"/>
            </a:endParaRPr>
          </a:p>
          <a:p>
            <a:pPr lvl="1"/>
            <a:endParaRPr lang="en-US" sz="2800" dirty="0">
              <a:latin typeface="#9Slide05 Brannboll Ny" panose="02000000000000000000" pitchFamily="2" charset="0"/>
            </a:endParaRPr>
          </a:p>
        </p:txBody>
      </p:sp>
      <p:pic>
        <p:nvPicPr>
          <p:cNvPr id="10" name="图片 10">
            <a:extLst>
              <a:ext uri="{FF2B5EF4-FFF2-40B4-BE49-F238E27FC236}">
                <a16:creationId xmlns:a16="http://schemas.microsoft.com/office/drawing/2014/main" id="{2B6C16A2-3D0A-41BE-A132-42FD363DD5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76316" y="6276541"/>
            <a:ext cx="2633472" cy="521208"/>
          </a:xfrm>
          <a:prstGeom prst="rect">
            <a:avLst/>
          </a:prstGeom>
        </p:spPr>
      </p:pic>
      <p:pic>
        <p:nvPicPr>
          <p:cNvPr id="11" name="图片 3">
            <a:extLst>
              <a:ext uri="{FF2B5EF4-FFF2-40B4-BE49-F238E27FC236}">
                <a16:creationId xmlns:a16="http://schemas.microsoft.com/office/drawing/2014/main" id="{9CA8E498-EC14-4D7D-AC17-4F95B346F4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00761" y="1022627"/>
            <a:ext cx="4632999" cy="2580971"/>
          </a:xfrm>
          <a:prstGeom prst="rect">
            <a:avLst/>
          </a:prstGeom>
        </p:spPr>
      </p:pic>
      <p:sp>
        <p:nvSpPr>
          <p:cNvPr id="12" name="Rectangle 11">
            <a:extLst>
              <a:ext uri="{FF2B5EF4-FFF2-40B4-BE49-F238E27FC236}">
                <a16:creationId xmlns:a16="http://schemas.microsoft.com/office/drawing/2014/main" id="{F7521CFF-1C87-4100-8227-4851E9999D8B}"/>
              </a:ext>
            </a:extLst>
          </p:cNvPr>
          <p:cNvSpPr/>
          <p:nvPr/>
        </p:nvSpPr>
        <p:spPr>
          <a:xfrm>
            <a:off x="7088823" y="1414069"/>
            <a:ext cx="2915532" cy="2246769"/>
          </a:xfrm>
          <a:prstGeom prst="rect">
            <a:avLst/>
          </a:prstGeom>
        </p:spPr>
        <p:txBody>
          <a:bodyPr wrap="square">
            <a:spAutoFit/>
          </a:bodyPr>
          <a:lstStyle/>
          <a:p>
            <a:r>
              <a:rPr lang="en-US" sz="2800" dirty="0">
                <a:latin typeface="Times New Roman" panose="02020603050405020304" pitchFamily="18" charset="0"/>
                <a:cs typeface="Times New Roman" panose="02020603050405020304" pitchFamily="18" charset="0"/>
              </a:rPr>
              <a:t> </a:t>
            </a:r>
            <a:r>
              <a:rPr lang="pt-BR" sz="2800" dirty="0">
                <a:latin typeface="Times New Roman" panose="02020603050405020304" pitchFamily="18" charset="0"/>
                <a:cs typeface="Times New Roman" panose="02020603050405020304" pitchFamily="18" charset="0"/>
              </a:rPr>
              <a:t>B. Chỉ cần tự giác, tích cực với môn học mình yêu thích là được.</a:t>
            </a:r>
            <a:endParaRPr lang="en-US" sz="2800" dirty="0">
              <a:latin typeface="Times New Roman" panose="02020603050405020304" pitchFamily="18" charset="0"/>
              <a:cs typeface="Times New Roman" panose="02020603050405020304" pitchFamily="18" charset="0"/>
            </a:endParaRPr>
          </a:p>
          <a:p>
            <a:endParaRPr lang="en-US" sz="2800" dirty="0">
              <a:latin typeface="#9Slide05 Brannboll Ny" panose="02000000000000000000" pitchFamily="2" charset="0"/>
            </a:endParaRPr>
          </a:p>
        </p:txBody>
      </p:sp>
      <p:pic>
        <p:nvPicPr>
          <p:cNvPr id="13" name="图片 2">
            <a:extLst>
              <a:ext uri="{FF2B5EF4-FFF2-40B4-BE49-F238E27FC236}">
                <a16:creationId xmlns:a16="http://schemas.microsoft.com/office/drawing/2014/main" id="{01A40A67-0E79-4CEB-B802-C423879A866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3130" y="3533748"/>
            <a:ext cx="5484130" cy="3003397"/>
          </a:xfrm>
          <a:prstGeom prst="rect">
            <a:avLst/>
          </a:prstGeom>
        </p:spPr>
      </p:pic>
      <p:sp>
        <p:nvSpPr>
          <p:cNvPr id="15" name="Rectangle 14">
            <a:extLst>
              <a:ext uri="{FF2B5EF4-FFF2-40B4-BE49-F238E27FC236}">
                <a16:creationId xmlns:a16="http://schemas.microsoft.com/office/drawing/2014/main" id="{E4C0743F-F190-4A64-AF68-EC4F46755532}"/>
              </a:ext>
            </a:extLst>
          </p:cNvPr>
          <p:cNvSpPr/>
          <p:nvPr/>
        </p:nvSpPr>
        <p:spPr>
          <a:xfrm>
            <a:off x="4504267" y="4029772"/>
            <a:ext cx="3307644" cy="1815882"/>
          </a:xfrm>
          <a:prstGeom prst="rect">
            <a:avLst/>
          </a:prstGeom>
        </p:spPr>
        <p:txBody>
          <a:bodyPr wrap="square">
            <a:spAutoFit/>
          </a:bodyPr>
          <a:lstStyle/>
          <a:p>
            <a:r>
              <a:rPr lang="pt-BR" sz="2800" dirty="0">
                <a:latin typeface="Times New Roman" panose="02020603050405020304" pitchFamily="18" charset="0"/>
                <a:cs typeface="Times New Roman" panose="02020603050405020304" pitchFamily="18" charset="0"/>
              </a:rPr>
              <a:t>C. Trong bất kì hoàn cảnh nào cũng không nên điều chỉnh mục tiêu học tập đã đặt ra.</a:t>
            </a:r>
            <a:endParaRPr lang="en-US" sz="2800"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F05FE60B-CEBA-4014-BD22-378D66BA4F28}"/>
              </a:ext>
            </a:extLst>
          </p:cNvPr>
          <p:cNvSpPr txBox="1"/>
          <p:nvPr/>
        </p:nvSpPr>
        <p:spPr>
          <a:xfrm>
            <a:off x="-28259" y="17048"/>
            <a:ext cx="10900766" cy="954107"/>
          </a:xfrm>
          <a:prstGeom prst="rect">
            <a:avLst/>
          </a:prstGeom>
          <a:solidFill>
            <a:schemeClr val="accent4">
              <a:lumMod val="20000"/>
              <a:lumOff val="80000"/>
            </a:schemeClr>
          </a:solidFill>
        </p:spPr>
        <p:txBody>
          <a:bodyPr wrap="square">
            <a:spAutoFit/>
          </a:bodyPr>
          <a:lstStyle/>
          <a:p>
            <a:pPr>
              <a:tabLst>
                <a:tab pos="241300" algn="l"/>
              </a:tabLs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3. </a:t>
            </a:r>
            <a:r>
              <a:rPr lang="pt-BR" sz="2800" i="1" dirty="0">
                <a:latin typeface="Times New Roman" panose="02020603050405020304" pitchFamily="18" charset="0"/>
                <a:cs typeface="Times New Roman" panose="02020603050405020304" pitchFamily="18" charset="0"/>
              </a:rPr>
              <a:t>Em đồng tình hay không đồng tình với các ý kiến nào dưới đây? Vì sao?</a:t>
            </a:r>
            <a:endParaRPr lang="en-US" sz="2800" dirty="0">
              <a:latin typeface="Times New Roman" panose="02020603050405020304" pitchFamily="18" charset="0"/>
              <a:cs typeface="Times New Roman" panose="02020603050405020304" pitchFamily="18" charset="0"/>
            </a:endParaRPr>
          </a:p>
          <a:p>
            <a:pPr lvl="0">
              <a:tabLst>
                <a:tab pos="241300" algn="l"/>
              </a:tabLst>
            </a:pP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7931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heel(1)">
                                      <p:cBhvr>
                                        <p:cTn id="22"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3"/>
          <p:cNvPicPr>
            <a:picLocks noChangeAspect="1"/>
          </p:cNvPicPr>
          <p:nvPr/>
        </p:nvPicPr>
        <p:blipFill rotWithShape="1">
          <a:blip r:embed="rId2">
            <a:extLst>
              <a:ext uri="{28A0092B-C50C-407E-A947-70E740481C1C}">
                <a14:useLocalDpi xmlns:a14="http://schemas.microsoft.com/office/drawing/2010/main" val="0"/>
              </a:ext>
            </a:extLst>
          </a:blip>
          <a:srcRect l="3466" r="34400" b="5897"/>
          <a:stretch/>
        </p:blipFill>
        <p:spPr>
          <a:xfrm>
            <a:off x="-527383" y="-656810"/>
            <a:ext cx="12491856" cy="7514810"/>
          </a:xfrm>
          <a:prstGeom prst="rect">
            <a:avLst/>
          </a:prstGeom>
        </p:spPr>
      </p:pic>
      <p:sp>
        <p:nvSpPr>
          <p:cNvPr id="10" name="TextBox 9"/>
          <p:cNvSpPr txBox="1"/>
          <p:nvPr/>
        </p:nvSpPr>
        <p:spPr>
          <a:xfrm>
            <a:off x="2471318" y="2318356"/>
            <a:ext cx="7533030" cy="2339098"/>
          </a:xfrm>
          <a:prstGeom prst="rect">
            <a:avLst/>
          </a:prstGeom>
          <a:noFill/>
          <a:ln>
            <a:noFill/>
          </a:ln>
        </p:spPr>
        <p:txBody>
          <a:bodyPr wrap="square" lIns="121917" tIns="60958" rIns="121917" bIns="60958" rtlCol="0">
            <a:spAutoFit/>
          </a:bodyPr>
          <a:lstStyle/>
          <a:p>
            <a:r>
              <a:rPr lang="nl-NL" sz="2400" b="1" dirty="0">
                <a:latin typeface="Times New Roman" panose="02020603050405020304" pitchFamily="18" charset="0"/>
                <a:cs typeface="Times New Roman" panose="02020603050405020304" pitchFamily="18" charset="0"/>
              </a:rPr>
              <a:t>3. Bài </a:t>
            </a:r>
            <a:r>
              <a:rPr lang="nl-NL" sz="2400" b="1">
                <a:latin typeface="Times New Roman" panose="02020603050405020304" pitchFamily="18" charset="0"/>
                <a:cs typeface="Times New Roman" panose="02020603050405020304" pitchFamily="18" charset="0"/>
              </a:rPr>
              <a:t>tập 3</a:t>
            </a:r>
            <a:endParaRPr lang="en-US" sz="2400" dirty="0">
              <a:latin typeface="Times New Roman" panose="02020603050405020304" pitchFamily="18" charset="0"/>
              <a:cs typeface="Times New Roman" panose="02020603050405020304" pitchFamily="18" charset="0"/>
            </a:endParaRPr>
          </a:p>
          <a:p>
            <a:r>
              <a:rPr lang="nl-NL" sz="2400" b="1" dirty="0">
                <a:latin typeface="Times New Roman" panose="02020603050405020304" pitchFamily="18" charset="0"/>
                <a:cs typeface="Times New Roman" panose="02020603050405020304" pitchFamily="18" charset="0"/>
              </a:rPr>
              <a:t>* Em đồng </a:t>
            </a:r>
            <a:r>
              <a:rPr lang="nl-NL" sz="2400" b="1">
                <a:latin typeface="Times New Roman" panose="02020603050405020304" pitchFamily="18" charset="0"/>
                <a:cs typeface="Times New Roman" panose="02020603050405020304" pitchFamily="18" charset="0"/>
              </a:rPr>
              <a:t>tình với  ý kiến A</a:t>
            </a:r>
            <a:endParaRPr lang="en-US" sz="2400" dirty="0">
              <a:latin typeface="Times New Roman" panose="02020603050405020304" pitchFamily="18" charset="0"/>
              <a:cs typeface="Times New Roman" panose="02020603050405020304" pitchFamily="18" charset="0"/>
            </a:endParaRPr>
          </a:p>
          <a:p>
            <a:r>
              <a:rPr lang="nl-NL" sz="2400">
                <a:latin typeface="Times New Roman" panose="02020603050405020304" pitchFamily="18" charset="0"/>
                <a:cs typeface="Times New Roman" panose="02020603050405020304" pitchFamily="18" charset="0"/>
              </a:rPr>
              <a:t>Vì mọi việc </a:t>
            </a:r>
            <a:r>
              <a:rPr lang="nl-NL" sz="2400" dirty="0">
                <a:latin typeface="Times New Roman" panose="02020603050405020304" pitchFamily="18" charset="0"/>
                <a:cs typeface="Times New Roman" panose="02020603050405020304" pitchFamily="18" charset="0"/>
              </a:rPr>
              <a:t>nếu muốn thành công đều cần đến kiến thức. Kiến thức càng nhiều thì làm mọi việc càng thành công và thuận lợi. Mà muốn trau dồi được nhiều kiến thức bổ ích thì cần phải chủ động học tập tự giác, tích </a:t>
            </a:r>
            <a:r>
              <a:rPr lang="nl-NL" sz="2400">
                <a:latin typeface="Times New Roman" panose="02020603050405020304" pitchFamily="18" charset="0"/>
                <a:cs typeface="Times New Roman" panose="02020603050405020304" pitchFamily="18" charset="0"/>
              </a:rPr>
              <a:t>cực.</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595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800" decel="100000"/>
                                        <p:tgtEl>
                                          <p:spTgt spid="8"/>
                                        </p:tgtEl>
                                      </p:cBhvr>
                                    </p:animEffect>
                                    <p:anim calcmode="lin" valueType="num">
                                      <p:cBhvr>
                                        <p:cTn id="8" dur="800" decel="100000" fill="hold"/>
                                        <p:tgtEl>
                                          <p:spTgt spid="8"/>
                                        </p:tgtEl>
                                        <p:attrNameLst>
                                          <p:attrName>style.rotation</p:attrName>
                                        </p:attrNameLst>
                                      </p:cBhvr>
                                      <p:tavLst>
                                        <p:tav tm="0">
                                          <p:val>
                                            <p:fltVal val="-90"/>
                                          </p:val>
                                        </p:tav>
                                        <p:tav tm="100000">
                                          <p:val>
                                            <p:fltVal val="0"/>
                                          </p:val>
                                        </p:tav>
                                      </p:tavLst>
                                    </p:anim>
                                    <p:anim calcmode="lin" valueType="num">
                                      <p:cBhvr>
                                        <p:cTn id="9" dur="800" decel="100000" fill="hold"/>
                                        <p:tgtEl>
                                          <p:spTgt spid="8"/>
                                        </p:tgtEl>
                                        <p:attrNameLst>
                                          <p:attrName>ppt_x</p:attrName>
                                        </p:attrNameLst>
                                      </p:cBhvr>
                                      <p:tavLst>
                                        <p:tav tm="0">
                                          <p:val>
                                            <p:strVal val="#ppt_x+0.4"/>
                                          </p:val>
                                        </p:tav>
                                        <p:tav tm="100000">
                                          <p:val>
                                            <p:strVal val="#ppt_x-0.05"/>
                                          </p:val>
                                        </p:tav>
                                      </p:tavLst>
                                    </p:anim>
                                    <p:anim calcmode="lin" valueType="num">
                                      <p:cBhvr>
                                        <p:cTn id="10" dur="800" decel="100000" fill="hold"/>
                                        <p:tgtEl>
                                          <p:spTgt spid="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3"/>
          <p:cNvPicPr>
            <a:picLocks noChangeAspect="1"/>
          </p:cNvPicPr>
          <p:nvPr/>
        </p:nvPicPr>
        <p:blipFill rotWithShape="1">
          <a:blip r:embed="rId2">
            <a:extLst>
              <a:ext uri="{28A0092B-C50C-407E-A947-70E740481C1C}">
                <a14:useLocalDpi xmlns:a14="http://schemas.microsoft.com/office/drawing/2010/main" val="0"/>
              </a:ext>
            </a:extLst>
          </a:blip>
          <a:srcRect l="3466" r="34400" b="5897"/>
          <a:stretch/>
        </p:blipFill>
        <p:spPr>
          <a:xfrm>
            <a:off x="-527383" y="-656810"/>
            <a:ext cx="12491856" cy="7514810"/>
          </a:xfrm>
          <a:prstGeom prst="rect">
            <a:avLst/>
          </a:prstGeom>
        </p:spPr>
      </p:pic>
      <p:sp>
        <p:nvSpPr>
          <p:cNvPr id="10" name="TextBox 9"/>
          <p:cNvSpPr txBox="1"/>
          <p:nvPr/>
        </p:nvSpPr>
        <p:spPr>
          <a:xfrm>
            <a:off x="1952030" y="1284547"/>
            <a:ext cx="7533030" cy="4185757"/>
          </a:xfrm>
          <a:prstGeom prst="rect">
            <a:avLst/>
          </a:prstGeom>
          <a:noFill/>
          <a:ln>
            <a:noFill/>
          </a:ln>
        </p:spPr>
        <p:txBody>
          <a:bodyPr wrap="square" lIns="121917" tIns="60958" rIns="121917" bIns="60958" rtlCol="0">
            <a:spAutoFit/>
          </a:bodyPr>
          <a:lstStyle/>
          <a:p>
            <a:r>
              <a:rPr lang="nl-NL" sz="2400" b="1" dirty="0">
                <a:latin typeface="Times New Roman" panose="02020603050405020304" pitchFamily="18" charset="0"/>
                <a:cs typeface="Times New Roman" panose="02020603050405020304" pitchFamily="18" charset="0"/>
              </a:rPr>
              <a:t>*Em không đồng tình với các ý kiến:</a:t>
            </a:r>
            <a:endParaRPr lang="en-US" sz="2400" dirty="0">
              <a:latin typeface="Times New Roman" panose="02020603050405020304" pitchFamily="18" charset="0"/>
              <a:cs typeface="Times New Roman" panose="02020603050405020304" pitchFamily="18" charset="0"/>
            </a:endParaRPr>
          </a:p>
          <a:p>
            <a:r>
              <a:rPr lang="nl-NL" sz="2400" dirty="0">
                <a:latin typeface="Times New Roman" panose="02020603050405020304" pitchFamily="18" charset="0"/>
                <a:cs typeface="Times New Roman" panose="02020603050405020304" pitchFamily="18" charset="0"/>
              </a:rPr>
              <a:t>- B. vì mỗi môn hoc đều đem lại những kiến thức khác nhau, có ích cho cuộc sống và tương lai. Chúng ta cần phải học tập đầy đủ tất cả các môn để có thể trang bị những kiến thức cần thiết cho cuộc sống.</a:t>
            </a:r>
            <a:endParaRPr lang="en-US" sz="2400" dirty="0">
              <a:latin typeface="Times New Roman" panose="02020603050405020304" pitchFamily="18" charset="0"/>
              <a:cs typeface="Times New Roman" panose="02020603050405020304" pitchFamily="18" charset="0"/>
            </a:endParaRPr>
          </a:p>
          <a:p>
            <a:r>
              <a:rPr lang="nl-NL" sz="2400" dirty="0">
                <a:latin typeface="Times New Roman" panose="02020603050405020304" pitchFamily="18" charset="0"/>
                <a:cs typeface="Times New Roman" panose="02020603050405020304" pitchFamily="18" charset="0"/>
              </a:rPr>
              <a:t>- C. vì trong cuộc sống có rất nhiều sự kiện xảy ra đột xuất, làm thay đổi hoàn cảnh của con người. Vì vậy tùy thuộc vào mỗi tình huống khác nhau mà cần phải điều chỉnh mục tiêu đã đề ra trở nên phù hợp với năng lực và hoàn cảnh hiện tại. Nếu mục tiêu không phù hợp với khả năng của bản thân thì sẽ dễ đem lại kết quả tiêu cực.</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8782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800" decel="100000"/>
                                        <p:tgtEl>
                                          <p:spTgt spid="8"/>
                                        </p:tgtEl>
                                      </p:cBhvr>
                                    </p:animEffect>
                                    <p:anim calcmode="lin" valueType="num">
                                      <p:cBhvr>
                                        <p:cTn id="8" dur="800" decel="100000" fill="hold"/>
                                        <p:tgtEl>
                                          <p:spTgt spid="8"/>
                                        </p:tgtEl>
                                        <p:attrNameLst>
                                          <p:attrName>style.rotation</p:attrName>
                                        </p:attrNameLst>
                                      </p:cBhvr>
                                      <p:tavLst>
                                        <p:tav tm="0">
                                          <p:val>
                                            <p:fltVal val="-90"/>
                                          </p:val>
                                        </p:tav>
                                        <p:tav tm="100000">
                                          <p:val>
                                            <p:fltVal val="0"/>
                                          </p:val>
                                        </p:tav>
                                      </p:tavLst>
                                    </p:anim>
                                    <p:anim calcmode="lin" valueType="num">
                                      <p:cBhvr>
                                        <p:cTn id="9" dur="800" decel="100000" fill="hold"/>
                                        <p:tgtEl>
                                          <p:spTgt spid="8"/>
                                        </p:tgtEl>
                                        <p:attrNameLst>
                                          <p:attrName>ppt_x</p:attrName>
                                        </p:attrNameLst>
                                      </p:cBhvr>
                                      <p:tavLst>
                                        <p:tav tm="0">
                                          <p:val>
                                            <p:strVal val="#ppt_x+0.4"/>
                                          </p:val>
                                        </p:tav>
                                        <p:tav tm="100000">
                                          <p:val>
                                            <p:strVal val="#ppt_x-0.05"/>
                                          </p:val>
                                        </p:tav>
                                      </p:tavLst>
                                    </p:anim>
                                    <p:anim calcmode="lin" valueType="num">
                                      <p:cBhvr>
                                        <p:cTn id="10" dur="800" decel="100000" fill="hold"/>
                                        <p:tgtEl>
                                          <p:spTgt spid="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9433" y="1790163"/>
            <a:ext cx="11313993" cy="707886"/>
          </a:xfrm>
          <a:prstGeom prst="rect">
            <a:avLst/>
          </a:prstGeom>
          <a:noFill/>
        </p:spPr>
        <p:txBody>
          <a:bodyPr wrap="square" rtlCol="0">
            <a:spAutoFit/>
          </a:bodyPr>
          <a:lstStyle/>
          <a:p>
            <a:r>
              <a:rPr lang="en-US" sz="4000">
                <a:solidFill>
                  <a:srgbClr val="C00000"/>
                </a:solidFill>
              </a:rPr>
              <a:t>XIN CẢM ƠN CÁC THẦY, CÔ GIÁO VỀ DỰ GIỜ LỚP 7A</a:t>
            </a:r>
          </a:p>
        </p:txBody>
      </p:sp>
    </p:spTree>
    <p:extLst>
      <p:ext uri="{BB962C8B-B14F-4D97-AF65-F5344CB8AC3E}">
        <p14:creationId xmlns:p14="http://schemas.microsoft.com/office/powerpoint/2010/main" val="1458913452"/>
      </p:ext>
    </p:extLst>
  </p:cSld>
  <p:clrMapOvr>
    <a:masterClrMapping/>
  </p:clrMapOvr>
  <p:transition spd="slow" advTm="0">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_10551028102022">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684534" y="278067"/>
            <a:ext cx="10945088" cy="6156473"/>
          </a:xfrm>
        </p:spPr>
      </p:pic>
    </p:spTree>
    <p:extLst>
      <p:ext uri="{BB962C8B-B14F-4D97-AF65-F5344CB8AC3E}">
        <p14:creationId xmlns:p14="http://schemas.microsoft.com/office/powerpoint/2010/main" val="94371464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rcRect l="4322" t="3095" r="2797"/>
          <a:stretch/>
        </p:blipFill>
        <p:spPr>
          <a:xfrm flipV="1">
            <a:off x="-19352" y="4868293"/>
            <a:ext cx="12211352" cy="2095215"/>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2639" y="-751417"/>
            <a:ext cx="6877353" cy="6075793"/>
          </a:xfrm>
          <a:prstGeom prst="rect">
            <a:avLst/>
          </a:prstGeom>
        </p:spPr>
      </p:pic>
      <p:pic>
        <p:nvPicPr>
          <p:cNvPr id="4" name="图片 3"/>
          <p:cNvPicPr>
            <a:picLocks noChangeAspect="1"/>
          </p:cNvPicPr>
          <p:nvPr/>
        </p:nvPicPr>
        <p:blipFill>
          <a:blip r:embed="rId6" cstate="print">
            <a:extLst>
              <a:ext uri="{BEBA8EAE-BF5A-486C-A8C5-ECC9F3942E4B}">
                <a14:imgProps xmlns:a14="http://schemas.microsoft.com/office/drawing/2010/main">
                  <a14:imgLayer r:embed="rId7">
                    <a14:imgEffect>
                      <a14:saturation sat="400000"/>
                    </a14:imgEffect>
                  </a14:imgLayer>
                </a14:imgProps>
              </a:ext>
              <a:ext uri="{28A0092B-C50C-407E-A947-70E740481C1C}">
                <a14:useLocalDpi xmlns:a14="http://schemas.microsoft.com/office/drawing/2010/main" val="0"/>
              </a:ext>
            </a:extLst>
          </a:blip>
          <a:stretch>
            <a:fillRect/>
          </a:stretch>
        </p:blipFill>
        <p:spPr>
          <a:xfrm>
            <a:off x="7354339" y="909823"/>
            <a:ext cx="4460724" cy="4256184"/>
          </a:xfrm>
          <a:prstGeom prst="rect">
            <a:avLst/>
          </a:prstGeom>
        </p:spPr>
      </p:pic>
      <p:sp>
        <p:nvSpPr>
          <p:cNvPr id="9" name="文本框 8"/>
          <p:cNvSpPr txBox="1"/>
          <p:nvPr/>
        </p:nvSpPr>
        <p:spPr>
          <a:xfrm>
            <a:off x="1091686" y="813819"/>
            <a:ext cx="1611339" cy="769441"/>
          </a:xfrm>
          <a:prstGeom prst="rect">
            <a:avLst/>
          </a:prstGeom>
          <a:noFill/>
        </p:spPr>
        <p:txBody>
          <a:bodyPr wrap="none" rtlCol="0">
            <a:spAutoFit/>
          </a:bodyPr>
          <a:lstStyle/>
          <a:p>
            <a:pPr defTabSz="914377"/>
            <a:r>
              <a:rPr lang="en-US" altLang="zh-CN" sz="4400" b="1" dirty="0">
                <a:solidFill>
                  <a:srgbClr val="0070C0"/>
                </a:solidFill>
                <a:latin typeface="Times New Roman" panose="02020603050405020304" pitchFamily="18" charset="0"/>
                <a:ea typeface="微软雅黑"/>
                <a:cs typeface="Times New Roman" panose="02020603050405020304" pitchFamily="18" charset="0"/>
              </a:rPr>
              <a:t>BÀI 4</a:t>
            </a:r>
            <a:endParaRPr lang="zh-CN" altLang="en-US" sz="4400" b="1" dirty="0">
              <a:solidFill>
                <a:srgbClr val="0070C0"/>
              </a:solidFill>
              <a:latin typeface="Times New Roman" panose="02020603050405020304" pitchFamily="18" charset="0"/>
              <a:ea typeface="微软雅黑"/>
              <a:cs typeface="Times New Roman" panose="02020603050405020304" pitchFamily="18" charset="0"/>
            </a:endParaRPr>
          </a:p>
        </p:txBody>
      </p:sp>
      <p:sp>
        <p:nvSpPr>
          <p:cNvPr id="2" name="TextBox 1">
            <a:extLst>
              <a:ext uri="{FF2B5EF4-FFF2-40B4-BE49-F238E27FC236}">
                <a16:creationId xmlns:a16="http://schemas.microsoft.com/office/drawing/2014/main" id="{62E69B29-3759-40FC-AA37-67C0295D1028}"/>
              </a:ext>
            </a:extLst>
          </p:cNvPr>
          <p:cNvSpPr txBox="1"/>
          <p:nvPr/>
        </p:nvSpPr>
        <p:spPr>
          <a:xfrm rot="21401794">
            <a:off x="1104732" y="1179828"/>
            <a:ext cx="5313179" cy="1323439"/>
          </a:xfrm>
          <a:prstGeom prst="rect">
            <a:avLst/>
          </a:prstGeom>
          <a:noFill/>
        </p:spPr>
        <p:txBody>
          <a:bodyPr wrap="square" rtlCol="0">
            <a:spAutoFit/>
          </a:bodyPr>
          <a:lstStyle/>
          <a:p>
            <a:pPr algn="ctr"/>
            <a:r>
              <a:rPr lang="en-US" sz="4000" b="1" dirty="0">
                <a:ln w="9525">
                  <a:solidFill>
                    <a:schemeClr val="bg1"/>
                  </a:solidFill>
                  <a:prstDash val="solid"/>
                </a:ln>
                <a:solidFill>
                  <a:srgbClr val="00B05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HỌC TẬP TỰ GIÁC</a:t>
            </a:r>
          </a:p>
          <a:p>
            <a:pPr algn="ctr"/>
            <a:r>
              <a:rPr lang="en-US" sz="4000" b="1" dirty="0">
                <a:ln w="9525">
                  <a:solidFill>
                    <a:schemeClr val="bg1"/>
                  </a:solidFill>
                  <a:prstDash val="solid"/>
                </a:ln>
                <a:solidFill>
                  <a:srgbClr val="00B05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TÍCH CỰC</a:t>
            </a:r>
            <a:endParaRPr lang="vi-VN" sz="4000" b="1" dirty="0">
              <a:ln w="9525">
                <a:solidFill>
                  <a:schemeClr val="bg1"/>
                </a:solidFill>
                <a:prstDash val="solid"/>
              </a:ln>
              <a:solidFill>
                <a:srgbClr val="00B05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83763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inVertical)">
                                      <p:cBhvr>
                                        <p:cTn id="16" dur="500"/>
                                        <p:tgtEl>
                                          <p:spTgt spid="9"/>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down)">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738" y="365125"/>
            <a:ext cx="11131062" cy="6164629"/>
          </a:xfrm>
        </p:spPr>
        <p:txBody>
          <a:bodyPr/>
          <a:lstStyle/>
          <a:p>
            <a:r>
              <a:rPr lang="en-US"/>
              <a:t>Muốn đạt được kết quả cao trong học tập không có gì quan trọng bằng tinh thần học tập tự giác, tích cực. Lê- nin đã từng nói: “ Học, học nữa, học mãi”.</a:t>
            </a:r>
            <a:br>
              <a:rPr lang="en-US"/>
            </a:br>
            <a:r>
              <a:rPr lang="en-US"/>
              <a:t>Em có suy nghĩ gì về câu nói đó?</a:t>
            </a:r>
          </a:p>
        </p:txBody>
      </p:sp>
    </p:spTree>
    <p:extLst>
      <p:ext uri="{BB962C8B-B14F-4D97-AF65-F5344CB8AC3E}">
        <p14:creationId xmlns:p14="http://schemas.microsoft.com/office/powerpoint/2010/main" val="971668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6</a:t>
            </a:fld>
            <a:endParaRPr lang="en-US" dirty="0">
              <a:solidFill>
                <a:prstClr val="black">
                  <a:tint val="75000"/>
                </a:prstClr>
              </a:solidFill>
            </a:endParaRPr>
          </a:p>
        </p:txBody>
      </p:sp>
      <p:sp>
        <p:nvSpPr>
          <p:cNvPr id="5" name="Rectangle 4"/>
          <p:cNvSpPr/>
          <p:nvPr/>
        </p:nvSpPr>
        <p:spPr>
          <a:xfrm>
            <a:off x="2841938" y="1234819"/>
            <a:ext cx="6096000" cy="6093976"/>
          </a:xfrm>
          <a:prstGeom prst="rect">
            <a:avLst/>
          </a:prstGeom>
        </p:spPr>
        <p:txBody>
          <a:bodyPr>
            <a:spAutoFit/>
          </a:bodyPr>
          <a:lstStyle/>
          <a:p>
            <a:r>
              <a:rPr lang="en-US" sz="2400" b="1" i="1">
                <a:solidFill>
                  <a:srgbClr val="FF0000"/>
                </a:solidFill>
              </a:rPr>
              <a:t>Suy nghĩ của em</a:t>
            </a:r>
            <a:r>
              <a:rPr lang="en-US" sz="2400" i="1">
                <a:solidFill>
                  <a:srgbClr val="FF0000"/>
                </a:solidFill>
              </a:rPr>
              <a:t>:</a:t>
            </a:r>
            <a:br>
              <a:rPr lang="en-US" sz="2400" i="1">
                <a:solidFill>
                  <a:srgbClr val="FF0000"/>
                </a:solidFill>
              </a:rPr>
            </a:br>
            <a:r>
              <a:rPr lang="en-US" sz="2400"/>
              <a:t>- Có học chúng ta mới mở mang được tri thức trong cuộc sống bởi những gì chúng ta biết chỉ là những giọt nước nhỏ trên cả một đại dương mênh mông rộng lớn mà thôi, v ì vậy chúng ta cần phải không ngừng học hỏi.</a:t>
            </a:r>
            <a:br>
              <a:rPr lang="en-US" sz="2400"/>
            </a:br>
            <a:r>
              <a:rPr lang="en-US" sz="2400"/>
              <a:t>-Chúng ta cần phải coi trọng việc học, chỉ có học tập mới có thể giúp chúng ta trở thành những người có ích cho xã hội, rèn luyện bản thân và bồi dưỡng tri thức là nhiệm vụ hàng đầu của mỗi  học sinh chúng ta.</a:t>
            </a:r>
          </a:p>
          <a:p>
            <a:endParaRPr lang="en-US"/>
          </a:p>
          <a:p>
            <a:endParaRPr lang="en-US"/>
          </a:p>
          <a:p>
            <a:endParaRPr lang="en-US"/>
          </a:p>
          <a:p>
            <a:endParaRPr lang="en-US"/>
          </a:p>
          <a:p>
            <a:endParaRPr lang="en-US"/>
          </a:p>
          <a:p>
            <a:endParaRPr lang="en-US"/>
          </a:p>
          <a:p>
            <a:endParaRPr lang="en-US"/>
          </a:p>
        </p:txBody>
      </p:sp>
    </p:spTree>
    <p:extLst>
      <p:ext uri="{BB962C8B-B14F-4D97-AF65-F5344CB8AC3E}">
        <p14:creationId xmlns:p14="http://schemas.microsoft.com/office/powerpoint/2010/main" val="267899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6096001" y="-274700"/>
            <a:ext cx="128027" cy="4389500"/>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3789041"/>
            <a:ext cx="3941366" cy="2256395"/>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15480" y="873711"/>
            <a:ext cx="2452528" cy="2452528"/>
          </a:xfrm>
          <a:prstGeom prst="rect">
            <a:avLst/>
          </a:prstGeom>
        </p:spPr>
      </p:pic>
      <p:pic>
        <p:nvPicPr>
          <p:cNvPr id="3" name="Picture 2"/>
          <p:cNvPicPr>
            <a:picLocks noChangeAspect="1"/>
          </p:cNvPicPr>
          <p:nvPr/>
        </p:nvPicPr>
        <p:blipFill>
          <a:blip r:embed="rId5"/>
          <a:stretch>
            <a:fillRect/>
          </a:stretch>
        </p:blipFill>
        <p:spPr>
          <a:xfrm>
            <a:off x="3980504" y="1295401"/>
            <a:ext cx="4359018" cy="2914141"/>
          </a:xfrm>
          <a:prstGeom prst="rect">
            <a:avLst/>
          </a:prstGeom>
        </p:spPr>
      </p:pic>
      <p:pic>
        <p:nvPicPr>
          <p:cNvPr id="10" name="Picture 9"/>
          <p:cNvPicPr>
            <a:picLocks noChangeAspect="1"/>
          </p:cNvPicPr>
          <p:nvPr/>
        </p:nvPicPr>
        <p:blipFill>
          <a:blip r:embed="rId6"/>
          <a:stretch>
            <a:fillRect/>
          </a:stretch>
        </p:blipFill>
        <p:spPr>
          <a:xfrm>
            <a:off x="4495800" y="2508535"/>
            <a:ext cx="2999492" cy="725487"/>
          </a:xfrm>
          <a:prstGeom prst="rect">
            <a:avLst/>
          </a:prstGeom>
        </p:spPr>
      </p:pic>
    </p:spTree>
    <p:extLst>
      <p:ext uri="{BB962C8B-B14F-4D97-AF65-F5344CB8AC3E}">
        <p14:creationId xmlns:p14="http://schemas.microsoft.com/office/powerpoint/2010/main" val="6182422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185" y="365125"/>
            <a:ext cx="11107615" cy="6211521"/>
          </a:xfrm>
        </p:spPr>
        <p:txBody>
          <a:bodyPr/>
          <a:lstStyle/>
          <a:p>
            <a:pPr algn="ctr"/>
            <a:r>
              <a:rPr lang="en-US">
                <a:solidFill>
                  <a:srgbClr val="FF0000"/>
                </a:solidFill>
              </a:rPr>
              <a:t>Tìm hiểu tự giác,tích cực là gì?</a:t>
            </a:r>
          </a:p>
        </p:txBody>
      </p:sp>
    </p:spTree>
    <p:extLst>
      <p:ext uri="{BB962C8B-B14F-4D97-AF65-F5344CB8AC3E}">
        <p14:creationId xmlns:p14="http://schemas.microsoft.com/office/powerpoint/2010/main" val="2696826832"/>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5477" y="365125"/>
            <a:ext cx="10908323" cy="6059121"/>
          </a:xfrm>
        </p:spPr>
        <p:txBody>
          <a:bodyPr>
            <a:normAutofit fontScale="90000"/>
          </a:bodyPr>
          <a:lstStyle/>
          <a:p>
            <a:r>
              <a:rPr lang="en-US"/>
              <a:t>Trả lời:</a:t>
            </a:r>
            <a:br>
              <a:rPr lang="en-US"/>
            </a:br>
            <a:r>
              <a:rPr lang="en-US"/>
              <a:t>-Tự giác là làm việc gì cũng tự mình nhận thức về trách nhiệm, tự mình làm những công việc mà không cần người khác nhắc nhở, đốc thúc.</a:t>
            </a:r>
            <a:br>
              <a:rPr lang="en-US"/>
            </a:br>
            <a:r>
              <a:rPr lang="en-US"/>
              <a:t>- Tích cực có nghĩa là suy nghĩ theo hướng lạc quan, tìm kiếm giải pháp, mong đợi kết quả tốt và thành công. Đó là một trạng thái tâm lý vui vẻ và không lo lắng, nhìn ra mặt tươi sáng của cuộc sống.</a:t>
            </a:r>
            <a:br>
              <a:rPr lang="en-US"/>
            </a:br>
            <a:endParaRPr lang="en-US"/>
          </a:p>
        </p:txBody>
      </p:sp>
    </p:spTree>
    <p:extLst>
      <p:ext uri="{BB962C8B-B14F-4D97-AF65-F5344CB8AC3E}">
        <p14:creationId xmlns:p14="http://schemas.microsoft.com/office/powerpoint/2010/main" val="324774549"/>
      </p:ext>
    </p:extLst>
  </p:cSld>
  <p:clrMapOvr>
    <a:masterClrMapping/>
  </p:clrMapOvr>
  <mc:AlternateContent xmlns:mc="http://schemas.openxmlformats.org/markup-compatibility/2006" xmlns:p14="http://schemas.microsoft.com/office/powerpoint/2010/main">
    <mc:Choice Requires="p14">
      <p:transition p14:dur="10" advTm="3000"/>
    </mc:Choice>
    <mc:Fallback xmlns="">
      <p:transition advTm="3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2127</Words>
  <Application>Microsoft Office PowerPoint</Application>
  <PresentationFormat>Widescreen</PresentationFormat>
  <Paragraphs>122</Paragraphs>
  <Slides>29</Slides>
  <Notes>3</Notes>
  <HiddenSlides>0</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29</vt:i4>
      </vt:variant>
    </vt:vector>
  </HeadingPairs>
  <TitlesOfParts>
    <vt:vector size="41" baseType="lpstr">
      <vt:lpstr>等线</vt:lpstr>
      <vt:lpstr>微软雅黑</vt:lpstr>
      <vt:lpstr>#9Slide05 Brannboll Ny</vt:lpstr>
      <vt:lpstr>#9Slide05 SVNTradeMark</vt:lpstr>
      <vt:lpstr>Arial</vt:lpstr>
      <vt:lpstr>Arial Black</vt:lpstr>
      <vt:lpstr>Calibri</vt:lpstr>
      <vt:lpstr>Calibri Light</vt:lpstr>
      <vt:lpstr>SVN-Vanilla Daisy Pro</vt:lpstr>
      <vt:lpstr>Tahoma</vt:lpstr>
      <vt:lpstr>Times New Roman</vt:lpstr>
      <vt:lpstr>Office Theme</vt:lpstr>
      <vt:lpstr>PowerPoint Presentation</vt:lpstr>
      <vt:lpstr>PowerPoint Presentation</vt:lpstr>
      <vt:lpstr>PowerPoint Presentation</vt:lpstr>
      <vt:lpstr>PowerPoint Presentation</vt:lpstr>
      <vt:lpstr>Muốn đạt được kết quả cao trong học tập không có gì quan trọng bằng tinh thần học tập tự giác, tích cực. Lê- nin đã từng nói: “ Học, học nữa, học mãi”. Em có suy nghĩ gì về câu nói đó?</vt:lpstr>
      <vt:lpstr>PowerPoint Presentation</vt:lpstr>
      <vt:lpstr>PowerPoint Presentation</vt:lpstr>
      <vt:lpstr>Tìm hiểu tự giác,tích cực là gì?</vt:lpstr>
      <vt:lpstr>Trả lời: -Tự giác là làm việc gì cũng tự mình nhận thức về trách nhiệm, tự mình làm những công việc mà không cần người khác nhắc nhở, đốc thúc. - Tích cực có nghĩa là suy nghĩ theo hướng lạc quan, tìm kiếm giải pháp, mong đợi kết quả tốt và thành công. Đó là một trạng thái tâm lý vui vẻ và không lo lắng, nhìn ra mặt tươi sáng của cuộc sống. </vt:lpstr>
      <vt:lpstr>Học tập tự giác, tích cực là tự mình chủ động tiếp thu tri thức, tự mình xây dựng kế hoạch học tập, tự mình xác định mục đích học tập để đạt được thành tích học tập tốt nhất.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cp:revision>
  <dcterms:created xsi:type="dcterms:W3CDTF">2023-04-13T13:21:44Z</dcterms:created>
  <dcterms:modified xsi:type="dcterms:W3CDTF">2023-04-13T13:22:32Z</dcterms:modified>
</cp:coreProperties>
</file>