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1" r:id="rId2"/>
    <p:sldId id="292" r:id="rId3"/>
    <p:sldId id="293" r:id="rId4"/>
    <p:sldId id="295" r:id="rId5"/>
    <p:sldId id="297" r:id="rId6"/>
    <p:sldId id="294" r:id="rId7"/>
    <p:sldId id="309" r:id="rId8"/>
    <p:sldId id="307" r:id="rId9"/>
    <p:sldId id="298" r:id="rId10"/>
    <p:sldId id="308" r:id="rId11"/>
    <p:sldId id="299" r:id="rId12"/>
    <p:sldId id="300" r:id="rId13"/>
    <p:sldId id="310" r:id="rId14"/>
    <p:sldId id="301" r:id="rId15"/>
    <p:sldId id="304" r:id="rId16"/>
    <p:sldId id="311" r:id="rId17"/>
    <p:sldId id="303" r:id="rId18"/>
    <p:sldId id="305" r:id="rId19"/>
    <p:sldId id="30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2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8F3"/>
    <a:srgbClr val="FFC011"/>
    <a:srgbClr val="FDC405"/>
    <a:srgbClr val="D2586A"/>
    <a:srgbClr val="2C540B"/>
    <a:srgbClr val="8C103D"/>
    <a:srgbClr val="1E3100"/>
    <a:srgbClr val="4873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68"/>
      </p:cViewPr>
      <p:guideLst>
        <p:guide orient="horz" pos="17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673A-195C-472C-8168-4E1B3E629D21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915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1587" y="0"/>
            <a:ext cx="9144000" cy="7162801"/>
          </a:xfrm>
          <a:prstGeom prst="rect">
            <a:avLst/>
          </a:prstGeom>
          <a:solidFill>
            <a:schemeClr val="tx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vi-VN"/>
          </a:p>
        </p:txBody>
      </p:sp>
      <p:pic>
        <p:nvPicPr>
          <p:cNvPr id="10244" name="Picture 4" descr="chimbay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919" y="1219200"/>
            <a:ext cx="18351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chimbay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0119" y="1066800"/>
            <a:ext cx="1619250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9" name="Picture 7" descr="14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490641"/>
            <a:ext cx="21336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4113213" y="228600"/>
            <a:ext cx="977900" cy="985838"/>
            <a:chOff x="7240587" y="495300"/>
            <a:chExt cx="978013" cy="985838"/>
          </a:xfrm>
        </p:grpSpPr>
        <p:sp>
          <p:nvSpPr>
            <p:cNvPr id="11" name="Donut 10"/>
            <p:cNvSpPr/>
            <p:nvPr/>
          </p:nvSpPr>
          <p:spPr>
            <a:xfrm>
              <a:off x="7240587" y="495300"/>
              <a:ext cx="914506" cy="914400"/>
            </a:xfrm>
            <a:prstGeom prst="donut">
              <a:avLst>
                <a:gd name="adj" fmla="val 96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vi-VN">
                <a:solidFill>
                  <a:schemeClr val="tx1"/>
                </a:solidFill>
              </a:endParaRPr>
            </a:p>
          </p:txBody>
        </p:sp>
        <p:sp>
          <p:nvSpPr>
            <p:cNvPr id="12" name="Block Arc 11"/>
            <p:cNvSpPr/>
            <p:nvPr/>
          </p:nvSpPr>
          <p:spPr>
            <a:xfrm>
              <a:off x="7240587" y="495300"/>
              <a:ext cx="978013" cy="985838"/>
            </a:xfrm>
            <a:prstGeom prst="blockArc">
              <a:avLst>
                <a:gd name="adj1" fmla="val 10519281"/>
                <a:gd name="adj2" fmla="val 18874387"/>
                <a:gd name="adj3" fmla="val 12367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vi-VN">
                <a:solidFill>
                  <a:schemeClr val="tx1"/>
                </a:solidFill>
              </a:endParaRPr>
            </a:p>
          </p:txBody>
        </p:sp>
      </p:grpSp>
      <p:pic>
        <p:nvPicPr>
          <p:cNvPr id="15" name="Picture 3" descr="16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749" y="4389041"/>
            <a:ext cx="2466975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6006" y="1595438"/>
            <a:ext cx="62745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6 DỰ ÁN </a:t>
            </a:r>
          </a:p>
          <a:p>
            <a:pPr algn="ctr"/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 ĂN KẾT NỐI YÊU THƯƠNG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9895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46 0.28333 L -4.72222E-6 2.59259E-6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" y="-14167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065199"/>
              </p:ext>
            </p:extLst>
          </p:nvPr>
        </p:nvGraphicFramePr>
        <p:xfrm>
          <a:off x="685800" y="838200"/>
          <a:ext cx="7772400" cy="5242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3600"/>
                <a:gridCol w="1828800"/>
                <a:gridCol w="1600200"/>
                <a:gridCol w="2209800"/>
              </a:tblGrid>
              <a:tr h="15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endParaRPr lang="en-US" sz="2800" dirty="0">
                        <a:solidFill>
                          <a:srgbClr val="2828F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rgbClr val="2828F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tuổi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rgbClr val="2828F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Nhu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dinh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dưỡng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ngày</a:t>
                      </a:r>
                      <a:endParaRPr lang="en-US" sz="2800" kern="1200" dirty="0" smtClean="0">
                        <a:solidFill>
                          <a:srgbClr val="2828F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800" dirty="0">
                        <a:solidFill>
                          <a:srgbClr val="2828F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Bố</a:t>
                      </a:r>
                      <a:r>
                        <a:rPr lang="en-US" sz="2800" baseline="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Nam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2634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Mẹ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Nữ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2212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trai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Nam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2110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Con </a:t>
                      </a:r>
                      <a:r>
                        <a:rPr lang="en-US" sz="2800" dirty="0" err="1" smtClean="0"/>
                        <a:t>gái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Nữ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1470</a:t>
                      </a: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US" sz="2800" dirty="0" err="1" smtClean="0"/>
                        <a:t>Tổng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nhu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cầu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dinh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dưỡng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của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các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thành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viên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trong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gia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đình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8426/1 </a:t>
                      </a:r>
                      <a:r>
                        <a:rPr lang="vi-VN" sz="2800" dirty="0" smtClean="0"/>
                        <a:t>ngày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800" dirty="0" smtClean="0">
                          <a:solidFill>
                            <a:srgbClr val="FF0000"/>
                          </a:solidFill>
                        </a:rPr>
                        <a:t>2809/1 bữa ăn</a:t>
                      </a:r>
                      <a:endParaRPr lang="en-US" sz="28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62000" y="304800"/>
            <a:ext cx="7620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1.Nhu </a:t>
            </a:r>
            <a:r>
              <a:rPr lang="en-US" sz="2400" dirty="0" err="1"/>
              <a:t>cầu</a:t>
            </a:r>
            <a:r>
              <a:rPr lang="en-US" sz="2400" dirty="0"/>
              <a:t> </a:t>
            </a:r>
            <a:r>
              <a:rPr lang="en-US" sz="2400" dirty="0" err="1"/>
              <a:t>dinh</a:t>
            </a:r>
            <a:r>
              <a:rPr lang="en-US" sz="2400" dirty="0"/>
              <a:t> </a:t>
            </a:r>
            <a:r>
              <a:rPr lang="en-US" sz="2400" dirty="0" err="1"/>
              <a:t>dưỡng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viên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đình</a:t>
            </a:r>
            <a:endParaRPr lang="vi-VN" sz="2400" dirty="0"/>
          </a:p>
        </p:txBody>
      </p:sp>
      <p:sp>
        <p:nvSpPr>
          <p:cNvPr id="4" name="Rectangle 3"/>
          <p:cNvSpPr/>
          <p:nvPr/>
        </p:nvSpPr>
        <p:spPr>
          <a:xfrm>
            <a:off x="304800" y="4953000"/>
            <a:ext cx="30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2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2224029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2" name="Freeform 19"/>
          <p:cNvSpPr>
            <a:spLocks/>
          </p:cNvSpPr>
          <p:nvPr/>
        </p:nvSpPr>
        <p:spPr bwMode="auto">
          <a:xfrm rot="5400000">
            <a:off x="1315534" y="-1545432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169863" y="203200"/>
            <a:ext cx="5015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</a:rPr>
              <a:t>II. </a:t>
            </a:r>
            <a:r>
              <a:rPr lang="en-US" sz="2800" b="1" u="sng" dirty="0" smtClean="0">
                <a:solidFill>
                  <a:srgbClr val="339966"/>
                </a:solidFill>
              </a:rPr>
              <a:t>TIẾN TRÌNH THỰC HIỆN</a:t>
            </a:r>
            <a:r>
              <a:rPr lang="vi-VN" sz="2800" b="1" u="sng" dirty="0" smtClean="0">
                <a:solidFill>
                  <a:srgbClr val="339966"/>
                </a:solidFill>
              </a:rPr>
              <a:t> </a:t>
            </a:r>
            <a:endParaRPr lang="en-US" altLang="vi-VN" sz="2800" b="1" u="sng" dirty="0">
              <a:solidFill>
                <a:srgbClr val="33996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6976" y="72642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3.Tham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6.2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6.3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291" y="-97632"/>
            <a:ext cx="3224213" cy="2536032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12" y="2491670"/>
            <a:ext cx="7678222" cy="4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51833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6" y="34636"/>
            <a:ext cx="88392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52387"/>
            <a:ext cx="609600" cy="65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36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inus 8"/>
          <p:cNvSpPr/>
          <p:nvPr/>
        </p:nvSpPr>
        <p:spPr>
          <a:xfrm>
            <a:off x="4495800" y="5105400"/>
            <a:ext cx="4114800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0600" y="2336393"/>
            <a:ext cx="7391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 smtClean="0"/>
              <a:t>đơn</a:t>
            </a:r>
            <a:endParaRPr lang="en-US" sz="2800" dirty="0" smtClean="0"/>
          </a:p>
          <a:p>
            <a:pPr algn="ctr"/>
            <a:r>
              <a:rPr lang="en-US" sz="2800" dirty="0" smtClean="0"/>
              <a:t>+</a:t>
            </a:r>
            <a:r>
              <a:rPr lang="en-US" sz="2800" dirty="0" err="1" smtClean="0"/>
              <a:t>Cơm</a:t>
            </a:r>
            <a:r>
              <a:rPr lang="en-US" sz="2800" dirty="0" smtClean="0"/>
              <a:t> </a:t>
            </a:r>
            <a:r>
              <a:rPr lang="en-US" sz="2800" dirty="0" err="1"/>
              <a:t>trắng</a:t>
            </a:r>
            <a:r>
              <a:rPr lang="en-US" sz="2800" dirty="0"/>
              <a:t> 300g x 345= 1035</a:t>
            </a:r>
          </a:p>
          <a:p>
            <a:pPr algn="ctr"/>
            <a:r>
              <a:rPr lang="en-US" sz="2800" dirty="0"/>
              <a:t>+</a:t>
            </a:r>
            <a:r>
              <a:rPr lang="en-US" sz="2800" dirty="0" err="1"/>
              <a:t>Thịt</a:t>
            </a:r>
            <a:r>
              <a:rPr lang="en-US" sz="2800" dirty="0"/>
              <a:t> </a:t>
            </a:r>
            <a:r>
              <a:rPr lang="en-US" sz="2800" dirty="0" err="1"/>
              <a:t>kho</a:t>
            </a:r>
            <a:r>
              <a:rPr lang="en-US" sz="2800" dirty="0"/>
              <a:t> </a:t>
            </a:r>
            <a:r>
              <a:rPr lang="en-US" sz="2800" dirty="0" err="1"/>
              <a:t>trứng</a:t>
            </a:r>
            <a:r>
              <a:rPr lang="en-US" sz="2800" dirty="0"/>
              <a:t> 400g x  252 = 1008</a:t>
            </a:r>
          </a:p>
          <a:p>
            <a:pPr algn="ctr"/>
            <a:r>
              <a:rPr lang="en-US" sz="2800" dirty="0"/>
              <a:t>+</a:t>
            </a:r>
            <a:r>
              <a:rPr lang="en-US" sz="2800" dirty="0" err="1"/>
              <a:t>Gía</a:t>
            </a:r>
            <a:r>
              <a:rPr lang="en-US" sz="2800" dirty="0"/>
              <a:t> </a:t>
            </a:r>
            <a:r>
              <a:rPr lang="en-US" sz="2800" dirty="0" err="1"/>
              <a:t>đỗ</a:t>
            </a:r>
            <a:r>
              <a:rPr lang="en-US" sz="2800" dirty="0"/>
              <a:t> </a:t>
            </a:r>
            <a:r>
              <a:rPr lang="en-US" sz="2800" dirty="0" err="1"/>
              <a:t>xào</a:t>
            </a:r>
            <a:r>
              <a:rPr lang="en-US" sz="2800" dirty="0"/>
              <a:t> </a:t>
            </a:r>
            <a:r>
              <a:rPr lang="en-US" sz="2800" dirty="0" err="1"/>
              <a:t>thịt</a:t>
            </a:r>
            <a:r>
              <a:rPr lang="en-US" sz="2800" dirty="0"/>
              <a:t> 250g x 99 = 247,5</a:t>
            </a:r>
          </a:p>
          <a:p>
            <a:pPr algn="ctr"/>
            <a:r>
              <a:rPr lang="en-US" sz="2800" dirty="0"/>
              <a:t>+</a:t>
            </a:r>
            <a:r>
              <a:rPr lang="en-US" sz="2800" dirty="0" err="1"/>
              <a:t>Canh</a:t>
            </a:r>
            <a:r>
              <a:rPr lang="en-US" sz="2800" dirty="0"/>
              <a:t> </a:t>
            </a:r>
            <a:r>
              <a:rPr lang="en-US" sz="2800" dirty="0" err="1"/>
              <a:t>rau</a:t>
            </a:r>
            <a:r>
              <a:rPr lang="en-US" sz="2800" dirty="0"/>
              <a:t> </a:t>
            </a:r>
            <a:r>
              <a:rPr lang="en-US" sz="2800" dirty="0" err="1"/>
              <a:t>ngót</a:t>
            </a:r>
            <a:r>
              <a:rPr lang="en-US" sz="2800" dirty="0"/>
              <a:t> 300g x 116 = 348</a:t>
            </a:r>
          </a:p>
          <a:p>
            <a:pPr algn="ctr"/>
            <a:r>
              <a:rPr lang="en-US" sz="2800" dirty="0"/>
              <a:t>+</a:t>
            </a:r>
            <a:r>
              <a:rPr lang="en-US" sz="2800" dirty="0" err="1"/>
              <a:t>Hoa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 </a:t>
            </a:r>
            <a:r>
              <a:rPr lang="en-US" sz="2800" dirty="0" err="1"/>
              <a:t>tráng</a:t>
            </a:r>
            <a:r>
              <a:rPr lang="en-US" sz="2800" dirty="0"/>
              <a:t> </a:t>
            </a:r>
            <a:r>
              <a:rPr lang="en-US" sz="2800" dirty="0" err="1"/>
              <a:t>miệng:Bưởi</a:t>
            </a:r>
            <a:r>
              <a:rPr lang="en-US" sz="2800" dirty="0"/>
              <a:t> 550g x 31 = 170,5 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err="1" smtClean="0"/>
              <a:t>Tổng</a:t>
            </a:r>
            <a:r>
              <a:rPr lang="en-US" sz="2800" dirty="0" smtClean="0"/>
              <a:t> </a:t>
            </a:r>
            <a:r>
              <a:rPr lang="en-US" sz="2800" dirty="0" err="1"/>
              <a:t>năng</a:t>
            </a:r>
            <a:r>
              <a:rPr lang="en-US" sz="2800" dirty="0"/>
              <a:t> </a:t>
            </a:r>
            <a:r>
              <a:rPr lang="en-US" sz="2800" dirty="0" err="1"/>
              <a:t>lượng</a:t>
            </a:r>
            <a:r>
              <a:rPr lang="en-US" sz="2800" dirty="0"/>
              <a:t> 1 </a:t>
            </a:r>
            <a:r>
              <a:rPr lang="en-US" sz="2800" dirty="0" err="1"/>
              <a:t>bữa</a:t>
            </a:r>
            <a:r>
              <a:rPr lang="en-US" sz="2800" dirty="0"/>
              <a:t>  </a:t>
            </a:r>
            <a:r>
              <a:rPr lang="en-US" sz="2800" dirty="0" smtClean="0"/>
              <a:t>2809</a:t>
            </a:r>
          </a:p>
          <a:p>
            <a:pPr algn="ctr"/>
            <a:r>
              <a:rPr lang="en-US" sz="2800" dirty="0" err="1" smtClean="0"/>
              <a:t>Tổng</a:t>
            </a:r>
            <a:r>
              <a:rPr lang="en-US" sz="2800" dirty="0" smtClean="0"/>
              <a:t> </a:t>
            </a:r>
            <a:r>
              <a:rPr lang="en-US" sz="2800" dirty="0" err="1" smtClean="0"/>
              <a:t>năng</a:t>
            </a:r>
            <a:r>
              <a:rPr lang="en-US" sz="2800" dirty="0" smtClean="0"/>
              <a:t> </a:t>
            </a:r>
            <a:r>
              <a:rPr lang="en-US" sz="2800" dirty="0" err="1" smtClean="0"/>
              <a:t>lượng</a:t>
            </a:r>
            <a:r>
              <a:rPr lang="en-US" sz="2800" dirty="0" smtClean="0"/>
              <a:t> 1 </a:t>
            </a:r>
            <a:r>
              <a:rPr lang="en-US" sz="2800" dirty="0" err="1" smtClean="0"/>
              <a:t>ngày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gia</a:t>
            </a:r>
            <a:r>
              <a:rPr lang="en-US" sz="2800" dirty="0" smtClean="0"/>
              <a:t> </a:t>
            </a:r>
            <a:r>
              <a:rPr lang="en-US" sz="2800" dirty="0" err="1" smtClean="0"/>
              <a:t>đình</a:t>
            </a:r>
            <a:r>
              <a:rPr lang="en-US" sz="2800" dirty="0" smtClean="0"/>
              <a:t> 2809 x 3 </a:t>
            </a:r>
            <a:r>
              <a:rPr lang="en-US" sz="2800" dirty="0" err="1" smtClean="0"/>
              <a:t>bữa</a:t>
            </a:r>
            <a:r>
              <a:rPr lang="en-US" sz="2800" dirty="0" smtClean="0"/>
              <a:t> = 8427</a:t>
            </a:r>
            <a:endParaRPr lang="vi-VN" sz="2800" dirty="0"/>
          </a:p>
        </p:txBody>
      </p:sp>
      <p:sp>
        <p:nvSpPr>
          <p:cNvPr id="11" name="Rectangle 10"/>
          <p:cNvSpPr/>
          <p:nvPr/>
        </p:nvSpPr>
        <p:spPr>
          <a:xfrm>
            <a:off x="1524000" y="838200"/>
            <a:ext cx="61722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3.Xây </a:t>
            </a:r>
            <a:r>
              <a:rPr lang="en-US" sz="3600" dirty="0" err="1" smtClean="0"/>
              <a:t>dựng</a:t>
            </a:r>
            <a:r>
              <a:rPr lang="en-US" sz="3600" dirty="0" smtClean="0"/>
              <a:t> </a:t>
            </a:r>
            <a:r>
              <a:rPr lang="en-US" sz="3600" dirty="0" err="1" smtClean="0"/>
              <a:t>thực</a:t>
            </a:r>
            <a:r>
              <a:rPr lang="en-US" sz="3600" dirty="0" smtClean="0"/>
              <a:t> </a:t>
            </a:r>
            <a:r>
              <a:rPr lang="en-US" sz="3600" dirty="0" err="1" smtClean="0"/>
              <a:t>đơn</a:t>
            </a:r>
            <a:r>
              <a:rPr lang="en-US" sz="3600" dirty="0" smtClean="0"/>
              <a:t> </a:t>
            </a:r>
            <a:r>
              <a:rPr lang="en-US" sz="3600" dirty="0" err="1" smtClean="0"/>
              <a:t>cho</a:t>
            </a:r>
            <a:r>
              <a:rPr lang="en-US" sz="3600" dirty="0" smtClean="0"/>
              <a:t> </a:t>
            </a:r>
            <a:r>
              <a:rPr lang="en-US" sz="3600" dirty="0" err="1" smtClean="0"/>
              <a:t>bữa</a:t>
            </a:r>
            <a:r>
              <a:rPr lang="en-US" sz="3600" dirty="0" smtClean="0"/>
              <a:t> </a:t>
            </a:r>
            <a:r>
              <a:rPr lang="en-US" sz="3600" dirty="0" err="1" smtClean="0"/>
              <a:t>tối</a:t>
            </a:r>
            <a:r>
              <a:rPr lang="en-US" sz="3600" dirty="0" smtClean="0"/>
              <a:t> </a:t>
            </a:r>
            <a:r>
              <a:rPr lang="en-US" sz="3600" dirty="0" err="1" smtClean="0"/>
              <a:t>của</a:t>
            </a:r>
            <a:r>
              <a:rPr lang="en-US" sz="3600" dirty="0" smtClean="0"/>
              <a:t> </a:t>
            </a:r>
            <a:r>
              <a:rPr lang="en-US" sz="3600" dirty="0" err="1" smtClean="0"/>
              <a:t>gia</a:t>
            </a:r>
            <a:r>
              <a:rPr lang="en-US" sz="3600" dirty="0" smtClean="0"/>
              <a:t> </a:t>
            </a:r>
            <a:r>
              <a:rPr lang="en-US" sz="3600" dirty="0" err="1" smtClean="0"/>
              <a:t>đình</a:t>
            </a:r>
            <a:endParaRPr lang="vi-VN" sz="3600" dirty="0"/>
          </a:p>
        </p:txBody>
      </p:sp>
    </p:spTree>
    <p:extLst>
      <p:ext uri="{BB962C8B-B14F-4D97-AF65-F5344CB8AC3E}">
        <p14:creationId xmlns:p14="http://schemas.microsoft.com/office/powerpoint/2010/main" val="3186659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4800"/>
            <a:ext cx="7467600" cy="6248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171946"/>
            <a:ext cx="838200" cy="89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12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2" name="Freeform 19"/>
          <p:cNvSpPr>
            <a:spLocks/>
          </p:cNvSpPr>
          <p:nvPr/>
        </p:nvSpPr>
        <p:spPr bwMode="auto">
          <a:xfrm rot="5400000">
            <a:off x="1241280" y="-849454"/>
            <a:ext cx="7053263" cy="8752175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169863" y="203200"/>
            <a:ext cx="5015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</a:rPr>
              <a:t>II. </a:t>
            </a:r>
            <a:r>
              <a:rPr lang="en-US" sz="2800" b="1" u="sng" dirty="0" smtClean="0">
                <a:solidFill>
                  <a:srgbClr val="339966"/>
                </a:solidFill>
              </a:rPr>
              <a:t>TIẾN TRÌNH THỰC HIỆN</a:t>
            </a:r>
            <a:r>
              <a:rPr lang="vi-VN" sz="2800" b="1" u="sng" dirty="0" smtClean="0">
                <a:solidFill>
                  <a:srgbClr val="339966"/>
                </a:solidFill>
              </a:rPr>
              <a:t> </a:t>
            </a:r>
            <a:endParaRPr lang="en-US" altLang="vi-VN" sz="2800" b="1" u="sng" dirty="0">
              <a:solidFill>
                <a:srgbClr val="33996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1825" y="76105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291" y="-97632"/>
            <a:ext cx="3224213" cy="253603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73822" y="437204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3822" y="554179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82671"/>
              </p:ext>
            </p:extLst>
          </p:nvPr>
        </p:nvGraphicFramePr>
        <p:xfrm>
          <a:off x="668603" y="2834640"/>
          <a:ext cx="5292281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4281"/>
                <a:gridCol w="1524000"/>
                <a:gridCol w="1524000"/>
              </a:tblGrid>
              <a:tr h="5686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109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530475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3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978399"/>
              </p:ext>
            </p:extLst>
          </p:nvPr>
        </p:nvGraphicFramePr>
        <p:xfrm>
          <a:off x="914400" y="1295400"/>
          <a:ext cx="72390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0"/>
                <a:gridCol w="2413000"/>
                <a:gridCol w="24130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Tên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thực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phẩm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Khối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lượng</a:t>
                      </a:r>
                      <a:r>
                        <a:rPr lang="en-US" sz="2800" baseline="0" dirty="0" smtClean="0"/>
                        <a:t> (g)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Gía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tiền</a:t>
                      </a:r>
                      <a:r>
                        <a:rPr lang="en-US" sz="2800" baseline="0" dirty="0" smtClean="0"/>
                        <a:t> (VNĐ)</a:t>
                      </a:r>
                      <a:endParaRPr lang="vi-VN" sz="2800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Gạo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300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5.000</a:t>
                      </a:r>
                      <a:endParaRPr lang="vi-VN" sz="2800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Thịt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lợn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ba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chỉ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300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30.000</a:t>
                      </a:r>
                      <a:endParaRPr lang="vi-VN" sz="2800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Trứng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gà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 </a:t>
                      </a:r>
                      <a:r>
                        <a:rPr lang="en-US" sz="2800" dirty="0" err="1" smtClean="0"/>
                        <a:t>quả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20.000</a:t>
                      </a:r>
                      <a:endParaRPr lang="vi-VN" sz="2800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Gía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đỗ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200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4.000</a:t>
                      </a:r>
                      <a:endParaRPr lang="vi-VN" sz="2800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Thịt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nạc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vai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200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20.000</a:t>
                      </a:r>
                      <a:endParaRPr lang="vi-VN" sz="2800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Rau </a:t>
                      </a:r>
                      <a:r>
                        <a:rPr lang="en-US" sz="2800" dirty="0" err="1" smtClean="0"/>
                        <a:t>ngót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 </a:t>
                      </a:r>
                      <a:r>
                        <a:rPr lang="en-US" sz="2800" dirty="0" err="1" smtClean="0"/>
                        <a:t>mớ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10.000</a:t>
                      </a:r>
                      <a:endParaRPr lang="vi-VN" sz="2800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Bưởi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 </a:t>
                      </a:r>
                      <a:r>
                        <a:rPr lang="en-US" sz="2800" dirty="0" err="1" smtClean="0"/>
                        <a:t>quả</a:t>
                      </a:r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15.000</a:t>
                      </a:r>
                      <a:endParaRPr lang="vi-VN" sz="2800" dirty="0"/>
                    </a:p>
                  </a:txBody>
                  <a:tcPr/>
                </a:tc>
              </a:tr>
              <a:tr h="609600">
                <a:tc gridSpan="2">
                  <a:txBody>
                    <a:bodyPr/>
                    <a:lstStyle/>
                    <a:p>
                      <a:r>
                        <a:rPr lang="en-US" sz="2800" dirty="0" smtClean="0"/>
                        <a:t>                     </a:t>
                      </a:r>
                      <a:r>
                        <a:rPr lang="en-US" sz="2800" dirty="0" err="1" smtClean="0"/>
                        <a:t>Tổng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giá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tiền</a:t>
                      </a:r>
                      <a:endParaRPr lang="vi-VN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104.000</a:t>
                      </a:r>
                      <a:endParaRPr lang="vi-VN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914400" y="609600"/>
            <a:ext cx="7086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4.Thực </a:t>
            </a:r>
            <a:r>
              <a:rPr lang="en-US" sz="3600" dirty="0" err="1" smtClean="0"/>
              <a:t>phẩm</a:t>
            </a:r>
            <a:r>
              <a:rPr lang="en-US" sz="3600" dirty="0" smtClean="0"/>
              <a:t> </a:t>
            </a:r>
            <a:r>
              <a:rPr lang="en-US" sz="3600" dirty="0" err="1" smtClean="0"/>
              <a:t>cần</a:t>
            </a:r>
            <a:r>
              <a:rPr lang="en-US" sz="3600" dirty="0" smtClean="0"/>
              <a:t> </a:t>
            </a:r>
            <a:r>
              <a:rPr lang="en-US" sz="3600" dirty="0" err="1" smtClean="0"/>
              <a:t>chuẩn</a:t>
            </a:r>
            <a:r>
              <a:rPr lang="en-US" sz="3600" dirty="0" smtClean="0"/>
              <a:t> </a:t>
            </a:r>
            <a:r>
              <a:rPr lang="en-US" sz="3600" dirty="0" err="1" smtClean="0"/>
              <a:t>bị</a:t>
            </a:r>
            <a:endParaRPr lang="vi-VN" sz="3600" dirty="0"/>
          </a:p>
        </p:txBody>
      </p:sp>
      <p:sp>
        <p:nvSpPr>
          <p:cNvPr id="4" name="Rectangle 3"/>
          <p:cNvSpPr/>
          <p:nvPr/>
        </p:nvSpPr>
        <p:spPr>
          <a:xfrm>
            <a:off x="381000" y="64008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5</a:t>
            </a:r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219372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2" name="Freeform 19"/>
          <p:cNvSpPr>
            <a:spLocks/>
          </p:cNvSpPr>
          <p:nvPr/>
        </p:nvSpPr>
        <p:spPr bwMode="auto">
          <a:xfrm rot="5400000">
            <a:off x="740570" y="-1447800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169863" y="203200"/>
            <a:ext cx="26084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</a:rPr>
              <a:t>III. </a:t>
            </a:r>
            <a:r>
              <a:rPr lang="fr-FR" sz="2800" b="1" u="sng" dirty="0" smtClean="0">
                <a:solidFill>
                  <a:srgbClr val="339966"/>
                </a:solidFill>
              </a:rPr>
              <a:t>ĐÁNH GIÁ</a:t>
            </a:r>
            <a:endParaRPr lang="en-US" altLang="vi-VN" sz="2800" b="1" u="sng" dirty="0">
              <a:solidFill>
                <a:srgbClr val="33996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3727" y="99391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</a:t>
            </a:r>
            <a:r>
              <a:rPr lang="fr-FR" sz="28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ội</a:t>
            </a:r>
            <a:r>
              <a:rPr lang="fr-FR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dung</a:t>
            </a:r>
            <a:r>
              <a:rPr lang="fr-FR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fr-FR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fr-FR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fr-FR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291" y="-97632"/>
            <a:ext cx="3224213" cy="253603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25400" y="16851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5152" y="302889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5152" y="415227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5152" y="522763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037378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3" grpId="0"/>
      <p:bldP spid="9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2" name="Freeform 19"/>
          <p:cNvSpPr>
            <a:spLocks/>
          </p:cNvSpPr>
          <p:nvPr/>
        </p:nvSpPr>
        <p:spPr bwMode="auto">
          <a:xfrm rot="5400000">
            <a:off x="1197770" y="-1442890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169863" y="203200"/>
            <a:ext cx="26084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</a:rPr>
              <a:t>III. </a:t>
            </a:r>
            <a:r>
              <a:rPr lang="fr-FR" sz="2800" b="1" u="sng" dirty="0" smtClean="0">
                <a:solidFill>
                  <a:srgbClr val="339966"/>
                </a:solidFill>
              </a:rPr>
              <a:t>ĐÁNH GIÁ</a:t>
            </a:r>
            <a:endParaRPr lang="en-US" altLang="vi-VN" sz="2800" b="1" u="sng" dirty="0">
              <a:solidFill>
                <a:srgbClr val="33996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2265" y="74359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2.T</a:t>
            </a:r>
            <a:r>
              <a:rPr lang="fr-FR" sz="28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rình</a:t>
            </a:r>
            <a:r>
              <a:rPr lang="fr-FR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fr-FR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ết</a:t>
            </a:r>
            <a:r>
              <a:rPr lang="fr-FR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fr-FR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fr-FR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fr-FR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fr-FR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291" y="-97632"/>
            <a:ext cx="3224213" cy="253603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93724" y="189136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dung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3724" y="303913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trôi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3724" y="435250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ình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fr-F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fr-F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013750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3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A-wp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2290763"/>
            <a:ext cx="18288000" cy="11439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3" descr="CA-wp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2290763"/>
            <a:ext cx="18288000" cy="11439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4" descr="CA-wp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4400" y="-4414837"/>
            <a:ext cx="18288000" cy="1143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WordArt 4"/>
          <p:cNvSpPr>
            <a:spLocks noChangeArrowheads="1" noChangeShapeType="1" noTextEdit="1"/>
          </p:cNvSpPr>
          <p:nvPr/>
        </p:nvSpPr>
        <p:spPr bwMode="auto">
          <a:xfrm>
            <a:off x="838200" y="1828800"/>
            <a:ext cx="7239000" cy="17526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FFCC"/>
              </a:contourClr>
            </a:sp3d>
          </a:bodyPr>
          <a:lstStyle/>
          <a:p>
            <a:pPr algn="ctr"/>
            <a:r>
              <a:rPr lang="en-US" sz="3600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>
                        <a:alpha val="99001"/>
                      </a:srgbClr>
                    </a:gs>
                    <a:gs pos="100000">
                      <a:srgbClr val="FF9999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Bài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>
                        <a:alpha val="99001"/>
                      </a:srgbClr>
                    </a:gs>
                    <a:gs pos="100000">
                      <a:srgbClr val="FF9999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>
                        <a:alpha val="99001"/>
                      </a:srgbClr>
                    </a:gs>
                    <a:gs pos="100000">
                      <a:srgbClr val="FF9999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học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>
                        <a:alpha val="99001"/>
                      </a:srgbClr>
                    </a:gs>
                    <a:gs pos="100000">
                      <a:srgbClr val="FF9999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>
                        <a:alpha val="99001"/>
                      </a:srgbClr>
                    </a:gs>
                    <a:gs pos="100000">
                      <a:srgbClr val="FF9999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kết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>
                        <a:alpha val="99001"/>
                      </a:srgbClr>
                    </a:gs>
                    <a:gs pos="100000">
                      <a:srgbClr val="FF9999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>
                        <a:alpha val="99001"/>
                      </a:srgbClr>
                    </a:gs>
                    <a:gs pos="100000">
                      <a:srgbClr val="FF9999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thúc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>
                        <a:alpha val="99001"/>
                      </a:srgbClr>
                    </a:gs>
                    <a:gs pos="100000">
                      <a:srgbClr val="FF9999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0" y="1219200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57800" y="1219200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29612" y="1185862"/>
            <a:ext cx="6096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10587" y="2828925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29612" y="4167188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57800" y="4572000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0788" y="4843462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2482" y="45720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5588" y="3795713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1400" y="6060281"/>
            <a:ext cx="609600" cy="609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1400" y="5334000"/>
            <a:ext cx="609600" cy="609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29400" y="2219325"/>
            <a:ext cx="609600" cy="6096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0787" y="261938"/>
            <a:ext cx="609600" cy="609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0000" y="261938"/>
            <a:ext cx="609600" cy="6096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8800" y="157163"/>
            <a:ext cx="609600" cy="6096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20187" y="261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6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ChangeArrowheads="1"/>
          </p:cNvSpPr>
          <p:nvPr/>
        </p:nvSpPr>
        <p:spPr bwMode="auto">
          <a:xfrm>
            <a:off x="0" y="-323850"/>
            <a:ext cx="1841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 sz="3600">
              <a:latin typeface=".VnAristote" panose="020B7200000000000000" pitchFamily="34" charset="0"/>
            </a:endParaRPr>
          </a:p>
        </p:txBody>
      </p:sp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92075" y="1180812"/>
            <a:ext cx="6324600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vi-VN" dirty="0" smtClean="0">
                <a:solidFill>
                  <a:schemeClr val="accent2"/>
                </a:solidFill>
              </a:rPr>
              <a:t>           </a:t>
            </a:r>
            <a:r>
              <a:rPr lang="en-US" altLang="vi-VN" sz="3200" b="1" dirty="0" smtClean="0">
                <a:solidFill>
                  <a:srgbClr val="FF912B"/>
                </a:solidFill>
                <a:latin typeface="#9Slide05 Garris" pitchFamily="2" charset="0"/>
                <a:ea typeface="+mj-ea"/>
                <a:cs typeface="+mj-cs"/>
              </a:rPr>
              <a:t>MỤC TIÊU BÀI HỌC</a:t>
            </a:r>
            <a:endParaRPr lang="en-US" altLang="vi-VN" sz="3200" b="1" dirty="0">
              <a:solidFill>
                <a:srgbClr val="FF912B"/>
              </a:solidFill>
              <a:latin typeface="#9Slide05 Garris" pitchFamily="2" charset="0"/>
              <a:ea typeface="+mj-ea"/>
              <a:cs typeface="+mj-cs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92727" y="2085305"/>
            <a:ext cx="81534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sz="2800" dirty="0">
                <a:solidFill>
                  <a:srgbClr val="0000FF"/>
                </a:solidFill>
                <a:latin typeface=".VnTime" panose="020B7200000000000000" pitchFamily="34" charset="0"/>
              </a:rPr>
              <a:t>-</a:t>
            </a:r>
            <a:r>
              <a:rPr lang="en-US" altLang="en-US" dirty="0"/>
              <a:t> 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</a:t>
            </a:r>
            <a:r>
              <a:rPr 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hiết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kế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đơn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bữa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lý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.</a:t>
            </a:r>
            <a:endParaRPr lang="en-US" altLang="en-US" sz="28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92727" y="3124593"/>
            <a:ext cx="81534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-</a:t>
            </a:r>
            <a:r>
              <a:rPr lang="en-US" altLang="vi-VN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</a:t>
            </a:r>
            <a:r>
              <a:rPr 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ính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toán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dưỡng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, 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chi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phí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bữa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đình</a:t>
            </a:r>
            <a:endParaRPr lang="en-US" sz="28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0" y="171946"/>
            <a:ext cx="838200" cy="89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5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ChangeArrowheads="1"/>
          </p:cNvSpPr>
          <p:nvPr/>
        </p:nvSpPr>
        <p:spPr bwMode="auto">
          <a:xfrm>
            <a:off x="0" y="-323850"/>
            <a:ext cx="1841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 sz="3600">
              <a:latin typeface=".VnAristote" panose="020B7200000000000000" pitchFamily="34" charset="0"/>
            </a:endParaRPr>
          </a:p>
        </p:txBody>
      </p:sp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3276600" y="1226451"/>
            <a:ext cx="6324600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vi-VN" dirty="0" smtClean="0">
                <a:solidFill>
                  <a:schemeClr val="accent2"/>
                </a:solidFill>
              </a:rPr>
              <a:t>           </a:t>
            </a:r>
            <a:r>
              <a:rPr lang="en-US" altLang="vi-VN" sz="3200" b="1" dirty="0" err="1" smtClean="0">
                <a:solidFill>
                  <a:srgbClr val="FF912B"/>
                </a:solidFill>
                <a:latin typeface="#9Slide05 Garris" pitchFamily="2" charset="0"/>
                <a:ea typeface="+mj-ea"/>
                <a:cs typeface="+mj-cs"/>
              </a:rPr>
              <a:t>Giới</a:t>
            </a:r>
            <a:r>
              <a:rPr lang="en-US" altLang="vi-VN" sz="3200" b="1" dirty="0" smtClean="0">
                <a:solidFill>
                  <a:srgbClr val="FF912B"/>
                </a:solidFill>
                <a:latin typeface="#9Slide05 Garris" pitchFamily="2" charset="0"/>
                <a:ea typeface="+mj-ea"/>
                <a:cs typeface="+mj-cs"/>
              </a:rPr>
              <a:t> </a:t>
            </a:r>
            <a:r>
              <a:rPr lang="en-US" altLang="vi-VN" sz="3200" b="1" dirty="0" err="1" smtClean="0">
                <a:solidFill>
                  <a:srgbClr val="FF912B"/>
                </a:solidFill>
                <a:latin typeface="#9Slide05 Garris" pitchFamily="2" charset="0"/>
                <a:ea typeface="+mj-ea"/>
                <a:cs typeface="+mj-cs"/>
              </a:rPr>
              <a:t>thiệu</a:t>
            </a:r>
            <a:endParaRPr lang="en-US" altLang="vi-VN" sz="3200" b="1" dirty="0">
              <a:solidFill>
                <a:srgbClr val="FF912B"/>
              </a:solidFill>
              <a:latin typeface="#9Slide05 Garris" pitchFamily="2" charset="0"/>
              <a:ea typeface="+mj-ea"/>
              <a:cs typeface="+mj-cs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92727" y="2519073"/>
            <a:ext cx="81534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sz="2800" dirty="0">
                <a:solidFill>
                  <a:srgbClr val="0000FF"/>
                </a:solidFill>
                <a:latin typeface=".VnTime" panose="020B7200000000000000" pitchFamily="34" charset="0"/>
              </a:rPr>
              <a:t>-</a:t>
            </a:r>
            <a:r>
              <a:rPr lang="en-US" altLang="en-US" dirty="0"/>
              <a:t>  </a:t>
            </a:r>
            <a:r>
              <a:rPr lang="vi-VN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Bữa </a:t>
            </a:r>
            <a:r>
              <a:rPr lang="vi-VN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ăn gia đình không chỉ cung cấp năng lượng cho cơ thể giúp con người </a:t>
            </a:r>
            <a:r>
              <a:rPr 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sống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khỏe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mạnh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mà </a:t>
            </a:r>
            <a:r>
              <a:rPr lang="vi-VN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còn </a:t>
            </a:r>
            <a:r>
              <a:rPr lang="vi-VN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ch</a:t>
            </a:r>
            <a:r>
              <a:rPr 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ứa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đựng</a:t>
            </a:r>
            <a:r>
              <a:rPr lang="vi-VN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 </a:t>
            </a:r>
            <a:r>
              <a:rPr lang="vi-VN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ý nghĩa sâu sắc về sự 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sum </a:t>
            </a:r>
            <a:r>
              <a:rPr 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họp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, </a:t>
            </a:r>
            <a:r>
              <a:rPr lang="vi-VN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là </a:t>
            </a:r>
            <a:r>
              <a:rPr lang="vi-VN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khoảnh khắc kết nối yêu thương </a:t>
            </a:r>
            <a:r>
              <a:rPr 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giữa</a:t>
            </a:r>
            <a:r>
              <a:rPr lang="vi-VN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các thành viên trong gia đình</a:t>
            </a:r>
            <a:endParaRPr lang="en-US" altLang="en-US" sz="28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-70536"/>
            <a:ext cx="3048000" cy="25939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171946"/>
            <a:ext cx="838200" cy="89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7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188913" y="-57150"/>
            <a:ext cx="8812212" cy="6858000"/>
          </a:xfrm>
          <a:prstGeom prst="rect">
            <a:avLst/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49225" y="-96838"/>
            <a:ext cx="830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None/>
            </a:pPr>
            <a:r>
              <a:rPr lang="en-US" altLang="vi-VN" sz="2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I. 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NHIỆM VỤ</a:t>
            </a:r>
            <a:endParaRPr lang="en-US" altLang="vi-VN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24293" y="953958"/>
            <a:ext cx="4197350" cy="1637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</a:pP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31788" y="3200400"/>
            <a:ext cx="8572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800">
                <a:solidFill>
                  <a:schemeClr val="bg1"/>
                </a:solidFill>
                <a:latin typeface="Times New Roman" panose="02020603050405020304" pitchFamily="18" charset="0"/>
              </a:rPr>
              <a:t>-</a:t>
            </a:r>
            <a:endParaRPr lang="en-US" altLang="vi-VN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4" name="Freeform 19"/>
          <p:cNvSpPr>
            <a:spLocks/>
          </p:cNvSpPr>
          <p:nvPr/>
        </p:nvSpPr>
        <p:spPr bwMode="auto">
          <a:xfrm rot="5400000">
            <a:off x="-3934280" y="5490369"/>
            <a:ext cx="7053262" cy="9753600"/>
          </a:xfrm>
          <a:custGeom>
            <a:avLst/>
            <a:gdLst>
              <a:gd name="T0" fmla="*/ 0 w 1943049"/>
              <a:gd name="T1" fmla="*/ 0 h 1943049"/>
              <a:gd name="T2" fmla="*/ 92938747 w 1943049"/>
              <a:gd name="T3" fmla="*/ 245765743 h 1943049"/>
              <a:gd name="T4" fmla="*/ 0 w 1943049"/>
              <a:gd name="T5" fmla="*/ 245765743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728787" y="2968625"/>
            <a:ext cx="3703638" cy="18573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02431" y="2827930"/>
            <a:ext cx="41973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581" y="403420"/>
            <a:ext cx="3677444" cy="593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21116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  <p:bldP spid="8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4340" name="Freeform 19"/>
          <p:cNvSpPr>
            <a:spLocks/>
          </p:cNvSpPr>
          <p:nvPr/>
        </p:nvSpPr>
        <p:spPr bwMode="auto">
          <a:xfrm rot="5400000">
            <a:off x="1315534" y="-1398878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1122" y="1643155"/>
            <a:ext cx="8131877" cy="1120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ct val="0"/>
              </a:spcBef>
            </a:pPr>
            <a:r>
              <a:rPr lang="vi-VN" sz="3200" dirty="0">
                <a:latin typeface="+mj-lt"/>
              </a:rPr>
              <a:t> </a:t>
            </a:r>
            <a:r>
              <a:rPr lang="vi-VN" sz="3200" dirty="0" smtClean="0">
                <a:solidFill>
                  <a:srgbClr val="0070C0"/>
                </a:solidFill>
                <a:latin typeface="+mj-lt"/>
                <a:ea typeface="+mj-ea"/>
                <a:cs typeface="Times New Roman" panose="02020603050405020304" pitchFamily="18" charset="0"/>
              </a:rPr>
              <a:t>KiloCalo </a:t>
            </a:r>
            <a:r>
              <a:rPr lang="vi-VN" sz="3200" dirty="0">
                <a:solidFill>
                  <a:srgbClr val="0070C0"/>
                </a:solidFill>
                <a:latin typeface="+mj-lt"/>
                <a:ea typeface="+mj-ea"/>
                <a:cs typeface="Times New Roman" panose="02020603050405020304" pitchFamily="18" charset="0"/>
              </a:rPr>
              <a:t>là đơn vị đo lường </a:t>
            </a:r>
            <a:r>
              <a:rPr lang="vi-VN" sz="3200" dirty="0" smtClean="0">
                <a:solidFill>
                  <a:srgbClr val="0070C0"/>
                </a:solidFill>
                <a:latin typeface="+mj-lt"/>
                <a:ea typeface="+mj-ea"/>
                <a:cs typeface="Times New Roman" panose="02020603050405020304" pitchFamily="18" charset="0"/>
              </a:rPr>
              <a:t>năng lượng và được viết tắt là kcal </a:t>
            </a:r>
            <a:endParaRPr lang="en-US" sz="3200" dirty="0">
              <a:solidFill>
                <a:srgbClr val="0070C0"/>
              </a:solidFill>
              <a:latin typeface="+mj-lt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06" y="304800"/>
            <a:ext cx="1629894" cy="923990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171946"/>
            <a:ext cx="838200" cy="89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8570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2" name="Freeform 19"/>
          <p:cNvSpPr>
            <a:spLocks/>
          </p:cNvSpPr>
          <p:nvPr/>
        </p:nvSpPr>
        <p:spPr bwMode="auto">
          <a:xfrm rot="5400000">
            <a:off x="1197770" y="-1447800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169863" y="203200"/>
            <a:ext cx="5015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</a:rPr>
              <a:t>II. </a:t>
            </a:r>
            <a:r>
              <a:rPr lang="en-US" sz="2800" b="1" u="sng" dirty="0" smtClean="0">
                <a:solidFill>
                  <a:srgbClr val="339966"/>
                </a:solidFill>
              </a:rPr>
              <a:t>TIẾN TRÌNH THỰC HIỆN</a:t>
            </a:r>
            <a:r>
              <a:rPr lang="vi-VN" sz="2800" b="1" u="sng" dirty="0" smtClean="0">
                <a:solidFill>
                  <a:srgbClr val="339966"/>
                </a:solidFill>
              </a:rPr>
              <a:t> </a:t>
            </a:r>
            <a:endParaRPr lang="en-US" altLang="vi-VN" sz="2800" b="1" u="sng" dirty="0">
              <a:solidFill>
                <a:srgbClr val="33996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3727" y="993914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1.Tìm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6.1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18477"/>
              </p:ext>
            </p:extLst>
          </p:nvPr>
        </p:nvGraphicFramePr>
        <p:xfrm>
          <a:off x="1676401" y="3722905"/>
          <a:ext cx="6096000" cy="2052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3999">
                  <a:extLst>
                    <a:ext uri="{9D8B030D-6E8A-4147-A177-3AD203B41FA5}">
                      <a16:colId xmlns:a16="http://schemas.microsoft.com/office/drawing/2014/main" xmlns="" val="1005551765"/>
                    </a:ext>
                  </a:extLst>
                </a:gridCol>
                <a:gridCol w="1524001">
                  <a:extLst>
                    <a:ext uri="{9D8B030D-6E8A-4147-A177-3AD203B41FA5}">
                      <a16:colId xmlns:a16="http://schemas.microsoft.com/office/drawing/2014/main" xmlns="" val="115471922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40384352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16129131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tuổi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Nhu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dinh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dưỡng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ngày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190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2476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71772357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291" y="-97632"/>
            <a:ext cx="3224213" cy="253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39653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74" y="1066800"/>
            <a:ext cx="8460273" cy="5562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" y="609600"/>
            <a:ext cx="792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BẢNG NHU CẦU DINH DƯỠNG CỦA NGƯỜI VIỆT NAM TRONG 1 NGÀY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256849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927214"/>
              </p:ext>
            </p:extLst>
          </p:nvPr>
        </p:nvGraphicFramePr>
        <p:xfrm>
          <a:off x="838200" y="1447800"/>
          <a:ext cx="7772400" cy="3870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/>
                <a:gridCol w="1600200"/>
                <a:gridCol w="1143000"/>
                <a:gridCol w="25146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endParaRPr lang="en-US" sz="2800" dirty="0">
                        <a:solidFill>
                          <a:srgbClr val="2828F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rgbClr val="2828F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tuổi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rgbClr val="2828F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Nhu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dinh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dưỡng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kern="1200" dirty="0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2800" kern="1200" dirty="0" err="1" smtClean="0">
                          <a:solidFill>
                            <a:srgbClr val="2828F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ngày</a:t>
                      </a:r>
                      <a:endParaRPr lang="en-US" sz="2800" kern="1200" dirty="0" smtClean="0">
                        <a:solidFill>
                          <a:srgbClr val="2828F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800" dirty="0">
                        <a:solidFill>
                          <a:srgbClr val="2828F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Bố</a:t>
                      </a:r>
                      <a:r>
                        <a:rPr lang="en-US" sz="2800" baseline="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Nam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2634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Mẹ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Nữ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2212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trai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Nam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2110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Con </a:t>
                      </a:r>
                      <a:r>
                        <a:rPr lang="en-US" sz="2800" dirty="0" err="1" smtClean="0"/>
                        <a:t>gái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Nữ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1470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990600" y="457200"/>
            <a:ext cx="7467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1.Nhu </a:t>
            </a:r>
            <a:r>
              <a:rPr lang="en-US" sz="2400" dirty="0" err="1" smtClean="0"/>
              <a:t>cầu</a:t>
            </a:r>
            <a:r>
              <a:rPr lang="en-US" sz="2400" dirty="0" smtClean="0"/>
              <a:t> </a:t>
            </a:r>
            <a:r>
              <a:rPr lang="en-US" sz="2400" dirty="0" err="1" smtClean="0"/>
              <a:t>dinh</a:t>
            </a:r>
            <a:r>
              <a:rPr lang="en-US" sz="2400" dirty="0" smtClean="0"/>
              <a:t> </a:t>
            </a:r>
            <a:r>
              <a:rPr lang="en-US" sz="2400" dirty="0" err="1" smtClean="0"/>
              <a:t>dưỡng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thành</a:t>
            </a:r>
            <a:r>
              <a:rPr lang="en-US" sz="2400" dirty="0" smtClean="0"/>
              <a:t> </a:t>
            </a:r>
            <a:r>
              <a:rPr lang="en-US" sz="2400" dirty="0" err="1" smtClean="0"/>
              <a:t>viên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gia</a:t>
            </a:r>
            <a:r>
              <a:rPr lang="en-US" sz="2400" dirty="0" smtClean="0"/>
              <a:t> </a:t>
            </a:r>
            <a:r>
              <a:rPr lang="en-US" sz="2400" dirty="0" err="1" smtClean="0"/>
              <a:t>đình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32654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2" name="Freeform 19"/>
          <p:cNvSpPr>
            <a:spLocks/>
          </p:cNvSpPr>
          <p:nvPr/>
        </p:nvSpPr>
        <p:spPr bwMode="auto">
          <a:xfrm rot="5400000">
            <a:off x="1197770" y="-1447801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169863" y="203200"/>
            <a:ext cx="5015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</a:rPr>
              <a:t>II. </a:t>
            </a:r>
            <a:r>
              <a:rPr lang="en-US" sz="2800" b="1" u="sng" dirty="0" smtClean="0">
                <a:solidFill>
                  <a:srgbClr val="339966"/>
                </a:solidFill>
              </a:rPr>
              <a:t>TIẾN TRÌNH THỰC HIỆN</a:t>
            </a:r>
            <a:r>
              <a:rPr lang="vi-VN" sz="2800" b="1" u="sng" dirty="0" smtClean="0">
                <a:solidFill>
                  <a:srgbClr val="339966"/>
                </a:solidFill>
              </a:rPr>
              <a:t> </a:t>
            </a:r>
            <a:endParaRPr lang="en-US" altLang="vi-VN" sz="2800" b="1" u="sng" dirty="0">
              <a:solidFill>
                <a:srgbClr val="33996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3712" y="558035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2.Tính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1/3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291" y="-97632"/>
            <a:ext cx="3224213" cy="2225327"/>
          </a:xfrm>
          <a:prstGeom prst="rect">
            <a:avLst/>
          </a:prstGeom>
        </p:spPr>
      </p:pic>
      <p:pic>
        <p:nvPicPr>
          <p:cNvPr id="9" name="Content Placeholder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63" y="2147024"/>
            <a:ext cx="846027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165136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508</TotalTime>
  <Words>569</Words>
  <Application>Microsoft Office PowerPoint</Application>
  <PresentationFormat>On-screen Show (4:3)</PresentationFormat>
  <Paragraphs>126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TẬP  THỰC HÀNH</dc:title>
  <dc:creator>mymy</dc:creator>
  <cp:lastModifiedBy>84983600112</cp:lastModifiedBy>
  <cp:revision>69</cp:revision>
  <dcterms:created xsi:type="dcterms:W3CDTF">2013-08-28T08:21:51Z</dcterms:created>
  <dcterms:modified xsi:type="dcterms:W3CDTF">2021-11-29T14:21:37Z</dcterms:modified>
</cp:coreProperties>
</file>